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24"/>
  </p:notesMasterIdLst>
  <p:sldIdLst>
    <p:sldId id="256" r:id="rId2"/>
    <p:sldId id="442" r:id="rId3"/>
    <p:sldId id="437" r:id="rId4"/>
    <p:sldId id="443" r:id="rId5"/>
    <p:sldId id="446" r:id="rId6"/>
    <p:sldId id="447" r:id="rId7"/>
    <p:sldId id="455" r:id="rId8"/>
    <p:sldId id="445" r:id="rId9"/>
    <p:sldId id="444" r:id="rId10"/>
    <p:sldId id="448" r:id="rId11"/>
    <p:sldId id="449" r:id="rId12"/>
    <p:sldId id="450" r:id="rId13"/>
    <p:sldId id="453" r:id="rId14"/>
    <p:sldId id="451" r:id="rId15"/>
    <p:sldId id="454" r:id="rId16"/>
    <p:sldId id="452" r:id="rId17"/>
    <p:sldId id="457" r:id="rId18"/>
    <p:sldId id="458" r:id="rId19"/>
    <p:sldId id="459" r:id="rId20"/>
    <p:sldId id="439" r:id="rId21"/>
    <p:sldId id="456" r:id="rId22"/>
    <p:sldId id="461" r:id="rId2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FBB"/>
    <a:srgbClr val="D7FFAF"/>
    <a:srgbClr val="FFFFCC"/>
    <a:srgbClr val="D6F48C"/>
    <a:srgbClr val="DDF69E"/>
    <a:srgbClr val="FFC095"/>
    <a:srgbClr val="C9F490"/>
    <a:srgbClr val="FFD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4" autoAdjust="0"/>
    <p:restoredTop sz="96791" autoAdjust="0"/>
  </p:normalViewPr>
  <p:slideViewPr>
    <p:cSldViewPr>
      <p:cViewPr>
        <p:scale>
          <a:sx n="100" d="100"/>
          <a:sy n="100" d="100"/>
        </p:scale>
        <p:origin x="-194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1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E8CAD-696D-460F-9994-C3AD84C2A4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454330-ACC7-4830-8529-FBD2BA130CB2}">
      <dgm:prSet/>
      <dgm:spPr/>
      <dgm:t>
        <a:bodyPr/>
        <a:lstStyle/>
        <a:p>
          <a:pPr algn="ctr" rtl="0"/>
          <a:r>
            <a:rPr lang="ru-RU" dirty="0" smtClean="0">
              <a:solidFill>
                <a:schemeClr val="tx2"/>
              </a:solidFill>
            </a:rPr>
            <a:t>Готовность россиян приобретать товары и услуги начиная с 2015 года снизилась.</a:t>
          </a:r>
          <a:r>
            <a:rPr lang="ru-RU" dirty="0" smtClean="0"/>
            <a:t> </a:t>
          </a:r>
          <a:endParaRPr lang="ru-RU" dirty="0"/>
        </a:p>
      </dgm:t>
    </dgm:pt>
    <dgm:pt modelId="{F0051E33-D7E7-4C44-ACA0-E60251CE3A5B}" type="parTrans" cxnId="{F75BBB6D-30D5-495E-B41E-2B970D26F2C4}">
      <dgm:prSet/>
      <dgm:spPr/>
      <dgm:t>
        <a:bodyPr/>
        <a:lstStyle/>
        <a:p>
          <a:endParaRPr lang="ru-RU"/>
        </a:p>
      </dgm:t>
    </dgm:pt>
    <dgm:pt modelId="{55BF2D81-C3F8-4FD3-B7C6-1A2A21600B03}" type="sibTrans" cxnId="{F75BBB6D-30D5-495E-B41E-2B970D26F2C4}">
      <dgm:prSet/>
      <dgm:spPr/>
      <dgm:t>
        <a:bodyPr/>
        <a:lstStyle/>
        <a:p>
          <a:endParaRPr lang="ru-RU"/>
        </a:p>
      </dgm:t>
    </dgm:pt>
    <dgm:pt modelId="{A53C24A5-0975-4373-A4E5-E9DEAB7F0044}" type="pres">
      <dgm:prSet presAssocID="{646E8CAD-696D-460F-9994-C3AD84C2A4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EAF3B7-F81D-4F2A-AF37-EDBD5B89E6CA}" type="pres">
      <dgm:prSet presAssocID="{68454330-ACC7-4830-8529-FBD2BA130CB2}" presName="parentText" presStyleLbl="node1" presStyleIdx="0" presStyleCnt="1" custLinFactNeighborX="-10680" custLinFactNeighborY="-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79A6D5-ECC3-4AFC-A953-25B837F1C9A3}" type="presOf" srcId="{646E8CAD-696D-460F-9994-C3AD84C2A41D}" destId="{A53C24A5-0975-4373-A4E5-E9DEAB7F0044}" srcOrd="0" destOrd="0" presId="urn:microsoft.com/office/officeart/2005/8/layout/vList2"/>
    <dgm:cxn modelId="{F75BBB6D-30D5-495E-B41E-2B970D26F2C4}" srcId="{646E8CAD-696D-460F-9994-C3AD84C2A41D}" destId="{68454330-ACC7-4830-8529-FBD2BA130CB2}" srcOrd="0" destOrd="0" parTransId="{F0051E33-D7E7-4C44-ACA0-E60251CE3A5B}" sibTransId="{55BF2D81-C3F8-4FD3-B7C6-1A2A21600B03}"/>
    <dgm:cxn modelId="{7B959E42-2CFE-4ADE-ACA8-1942F0242714}" type="presOf" srcId="{68454330-ACC7-4830-8529-FBD2BA130CB2}" destId="{EEEAF3B7-F81D-4F2A-AF37-EDBD5B89E6CA}" srcOrd="0" destOrd="0" presId="urn:microsoft.com/office/officeart/2005/8/layout/vList2"/>
    <dgm:cxn modelId="{869F7432-73BD-41EC-881D-C634695D1BA3}" type="presParOf" srcId="{A53C24A5-0975-4373-A4E5-E9DEAB7F0044}" destId="{EEEAF3B7-F81D-4F2A-AF37-EDBD5B89E6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3F1B5A-3A46-4F1C-834C-3C96461753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07A3FA-88E8-4D5F-9C15-10FB85FF8803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Каждый пятый опрошенный (21%) сообщил, что испытывал проблемы с оплатой текущих счетов,</a:t>
          </a:r>
        </a:p>
        <a:p>
          <a:pPr algn="ctr" rtl="0"/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 каждый десятый (11%) - с выплатой кредитов.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74EB8D-6407-4F15-8622-295294CC499D}" type="parTrans" cxnId="{D76EEEE5-57F6-4074-B2F2-81D76CCD880F}">
      <dgm:prSet/>
      <dgm:spPr/>
      <dgm:t>
        <a:bodyPr/>
        <a:lstStyle/>
        <a:p>
          <a:pPr algn="ctr"/>
          <a:endParaRPr lang="ru-RU"/>
        </a:p>
      </dgm:t>
    </dgm:pt>
    <dgm:pt modelId="{86E1F6A4-1E1C-43C4-93DC-869DE46FC686}" type="sibTrans" cxnId="{D76EEEE5-57F6-4074-B2F2-81D76CCD880F}">
      <dgm:prSet/>
      <dgm:spPr/>
      <dgm:t>
        <a:bodyPr/>
        <a:lstStyle/>
        <a:p>
          <a:pPr algn="ctr"/>
          <a:endParaRPr lang="ru-RU"/>
        </a:p>
      </dgm:t>
    </dgm:pt>
    <dgm:pt modelId="{D1360555-BA5D-49C0-8033-44C51260C48A}" type="pres">
      <dgm:prSet presAssocID="{A93F1B5A-3A46-4F1C-834C-3C96461753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5A70A8-442B-49C3-B572-C0E8754DC15A}" type="pres">
      <dgm:prSet presAssocID="{CE07A3FA-88E8-4D5F-9C15-10FB85FF8803}" presName="parentText" presStyleLbl="node1" presStyleIdx="0" presStyleCnt="1" custLinFactNeighborX="-7609" custLinFactNeighborY="-1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F91FA0-8F68-4B64-B111-65310271336C}" type="presOf" srcId="{A93F1B5A-3A46-4F1C-834C-3C96461753DA}" destId="{D1360555-BA5D-49C0-8033-44C51260C48A}" srcOrd="0" destOrd="0" presId="urn:microsoft.com/office/officeart/2005/8/layout/vList2"/>
    <dgm:cxn modelId="{B036024B-29F3-4FC0-B263-A3804F87FDCD}" type="presOf" srcId="{CE07A3FA-88E8-4D5F-9C15-10FB85FF8803}" destId="{765A70A8-442B-49C3-B572-C0E8754DC15A}" srcOrd="0" destOrd="0" presId="urn:microsoft.com/office/officeart/2005/8/layout/vList2"/>
    <dgm:cxn modelId="{D76EEEE5-57F6-4074-B2F2-81D76CCD880F}" srcId="{A93F1B5A-3A46-4F1C-834C-3C96461753DA}" destId="{CE07A3FA-88E8-4D5F-9C15-10FB85FF8803}" srcOrd="0" destOrd="0" parTransId="{2374EB8D-6407-4F15-8622-295294CC499D}" sibTransId="{86E1F6A4-1E1C-43C4-93DC-869DE46FC686}"/>
    <dgm:cxn modelId="{CC82C379-3AB5-4D6D-BCD2-8D38F57D7AB0}" type="presParOf" srcId="{D1360555-BA5D-49C0-8033-44C51260C48A}" destId="{765A70A8-442B-49C3-B572-C0E8754DC1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3582B9-3D4D-491E-A7AB-863086D33DF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280EBC-ACA0-4292-876C-A431F7EFC37F}">
      <dgm:prSet/>
      <dgm:spPr/>
      <dgm:t>
        <a:bodyPr/>
        <a:lstStyle/>
        <a:p>
          <a:pPr rtl="0"/>
          <a:r>
            <a:rPr lang="ru-RU" b="1" dirty="0" smtClean="0">
              <a:solidFill>
                <a:srgbClr val="7030A0"/>
              </a:solidFill>
            </a:rPr>
            <a:t>срезать затраты на отдых (20%)</a:t>
          </a:r>
          <a:endParaRPr lang="ru-RU" b="1" dirty="0">
            <a:solidFill>
              <a:srgbClr val="7030A0"/>
            </a:solidFill>
          </a:endParaRPr>
        </a:p>
      </dgm:t>
    </dgm:pt>
    <dgm:pt modelId="{C28B808B-E58D-4385-8FF6-C6A6C443258A}" type="parTrans" cxnId="{13E215FC-0A3F-4F8F-AF43-D95158245032}">
      <dgm:prSet/>
      <dgm:spPr/>
      <dgm:t>
        <a:bodyPr/>
        <a:lstStyle/>
        <a:p>
          <a:endParaRPr lang="ru-RU"/>
        </a:p>
      </dgm:t>
    </dgm:pt>
    <dgm:pt modelId="{FD0BAFFA-B6A0-4F73-B390-22BA43418725}" type="sibTrans" cxnId="{13E215FC-0A3F-4F8F-AF43-D95158245032}">
      <dgm:prSet/>
      <dgm:spPr/>
      <dgm:t>
        <a:bodyPr/>
        <a:lstStyle/>
        <a:p>
          <a:endParaRPr lang="ru-RU"/>
        </a:p>
      </dgm:t>
    </dgm:pt>
    <dgm:pt modelId="{D6C8A1C7-3EDE-45E9-B480-E27ED541D0AB}">
      <dgm:prSet/>
      <dgm:spPr/>
      <dgm:t>
        <a:bodyPr/>
        <a:lstStyle/>
        <a:p>
          <a:pPr rtl="0"/>
          <a:r>
            <a:rPr lang="ru-RU" b="1" dirty="0" smtClean="0">
              <a:solidFill>
                <a:srgbClr val="7030A0"/>
              </a:solidFill>
            </a:rPr>
            <a:t>отложить покупку новой одежды и обуви (17%)</a:t>
          </a:r>
          <a:endParaRPr lang="ru-RU" b="1" dirty="0">
            <a:solidFill>
              <a:srgbClr val="7030A0"/>
            </a:solidFill>
          </a:endParaRPr>
        </a:p>
      </dgm:t>
    </dgm:pt>
    <dgm:pt modelId="{4EE5B0B6-61B2-4352-A5C5-AA8C6246F54C}" type="parTrans" cxnId="{715B2C6D-117F-4515-A4F1-E65FF2BE887D}">
      <dgm:prSet/>
      <dgm:spPr/>
      <dgm:t>
        <a:bodyPr/>
        <a:lstStyle/>
        <a:p>
          <a:endParaRPr lang="ru-RU"/>
        </a:p>
      </dgm:t>
    </dgm:pt>
    <dgm:pt modelId="{9F11C663-2DE2-4150-8598-E5B8ECEF83B5}" type="sibTrans" cxnId="{715B2C6D-117F-4515-A4F1-E65FF2BE887D}">
      <dgm:prSet/>
      <dgm:spPr/>
      <dgm:t>
        <a:bodyPr/>
        <a:lstStyle/>
        <a:p>
          <a:endParaRPr lang="ru-RU"/>
        </a:p>
      </dgm:t>
    </dgm:pt>
    <dgm:pt modelId="{DCF6D4C4-380B-442A-B484-EE7F6B004A85}">
      <dgm:prSet/>
      <dgm:spPr/>
      <dgm:t>
        <a:bodyPr/>
        <a:lstStyle/>
        <a:p>
          <a:pPr rtl="0"/>
          <a:r>
            <a:rPr lang="ru-RU" b="1" dirty="0" smtClean="0">
              <a:solidFill>
                <a:srgbClr val="7030A0"/>
              </a:solidFill>
            </a:rPr>
            <a:t>отказаться от культурных мероприятий (16%)</a:t>
          </a:r>
          <a:endParaRPr lang="ru-RU" b="1" dirty="0">
            <a:solidFill>
              <a:srgbClr val="7030A0"/>
            </a:solidFill>
          </a:endParaRPr>
        </a:p>
      </dgm:t>
    </dgm:pt>
    <dgm:pt modelId="{7160DBAD-AB93-496F-B85A-5D0102A4464D}" type="parTrans" cxnId="{A119A76B-E67A-4989-BF9D-F78FDC6F831B}">
      <dgm:prSet/>
      <dgm:spPr/>
      <dgm:t>
        <a:bodyPr/>
        <a:lstStyle/>
        <a:p>
          <a:endParaRPr lang="ru-RU"/>
        </a:p>
      </dgm:t>
    </dgm:pt>
    <dgm:pt modelId="{B67DBFCB-DB82-4198-AD5D-E2D3B1B665B2}" type="sibTrans" cxnId="{A119A76B-E67A-4989-BF9D-F78FDC6F831B}">
      <dgm:prSet/>
      <dgm:spPr/>
      <dgm:t>
        <a:bodyPr/>
        <a:lstStyle/>
        <a:p>
          <a:endParaRPr lang="ru-RU"/>
        </a:p>
      </dgm:t>
    </dgm:pt>
    <dgm:pt modelId="{5E991A3A-E526-4120-9B99-1E3339F40C30}">
      <dgm:prSet/>
      <dgm:spPr/>
      <dgm:t>
        <a:bodyPr/>
        <a:lstStyle/>
        <a:p>
          <a:pPr rtl="0"/>
          <a:r>
            <a:rPr lang="ru-RU" b="1" dirty="0" smtClean="0">
              <a:solidFill>
                <a:srgbClr val="7030A0"/>
              </a:solidFill>
            </a:rPr>
            <a:t>сэкономить на ремонте/отложить его (13%)</a:t>
          </a:r>
          <a:endParaRPr lang="ru-RU" b="1" dirty="0">
            <a:solidFill>
              <a:srgbClr val="7030A0"/>
            </a:solidFill>
          </a:endParaRPr>
        </a:p>
      </dgm:t>
    </dgm:pt>
    <dgm:pt modelId="{024DEB64-C66A-4B74-B8D9-0E690AF9EB4C}" type="parTrans" cxnId="{717FFF6C-6BD3-4A60-88BB-2431DD19CF22}">
      <dgm:prSet/>
      <dgm:spPr/>
      <dgm:t>
        <a:bodyPr/>
        <a:lstStyle/>
        <a:p>
          <a:endParaRPr lang="ru-RU"/>
        </a:p>
      </dgm:t>
    </dgm:pt>
    <dgm:pt modelId="{8F64A51C-9C1A-4A1A-8E41-48A594FB04F6}" type="sibTrans" cxnId="{717FFF6C-6BD3-4A60-88BB-2431DD19CF22}">
      <dgm:prSet/>
      <dgm:spPr/>
      <dgm:t>
        <a:bodyPr/>
        <a:lstStyle/>
        <a:p>
          <a:endParaRPr lang="ru-RU"/>
        </a:p>
      </dgm:t>
    </dgm:pt>
    <dgm:pt modelId="{E9DC9667-69C8-4ED5-BF58-3648AD830E20}" type="pres">
      <dgm:prSet presAssocID="{783582B9-3D4D-491E-A7AB-863086D33DF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9F6FE0-1066-4D4C-979D-1E818E81364B}" type="pres">
      <dgm:prSet presAssocID="{783582B9-3D4D-491E-A7AB-863086D33DFC}" presName="arrow" presStyleLbl="bgShp" presStyleIdx="0" presStyleCnt="1"/>
      <dgm:spPr/>
    </dgm:pt>
    <dgm:pt modelId="{B7C0D45E-66D6-492C-991C-3D925D1A3791}" type="pres">
      <dgm:prSet presAssocID="{783582B9-3D4D-491E-A7AB-863086D33DFC}" presName="linearProcess" presStyleCnt="0"/>
      <dgm:spPr/>
    </dgm:pt>
    <dgm:pt modelId="{72EA369F-0ED6-4827-B641-A12A0D10D4AB}" type="pres">
      <dgm:prSet presAssocID="{94280EBC-ACA0-4292-876C-A431F7EFC37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3A23E-8873-4D07-BB93-C59E1FDCA5D9}" type="pres">
      <dgm:prSet presAssocID="{FD0BAFFA-B6A0-4F73-B390-22BA43418725}" presName="sibTrans" presStyleCnt="0"/>
      <dgm:spPr/>
    </dgm:pt>
    <dgm:pt modelId="{802F4A4D-82B6-4102-91DD-E27C1CAD72C9}" type="pres">
      <dgm:prSet presAssocID="{D6C8A1C7-3EDE-45E9-B480-E27ED541D0A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C7E14-F1E8-4927-B884-992F6C234BC6}" type="pres">
      <dgm:prSet presAssocID="{9F11C663-2DE2-4150-8598-E5B8ECEF83B5}" presName="sibTrans" presStyleCnt="0"/>
      <dgm:spPr/>
    </dgm:pt>
    <dgm:pt modelId="{0E0D90E0-B8D8-4374-8D75-A21AA899F11F}" type="pres">
      <dgm:prSet presAssocID="{DCF6D4C4-380B-442A-B484-EE7F6B004A8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3586D-1387-4592-A55E-F7771A75F084}" type="pres">
      <dgm:prSet presAssocID="{B67DBFCB-DB82-4198-AD5D-E2D3B1B665B2}" presName="sibTrans" presStyleCnt="0"/>
      <dgm:spPr/>
    </dgm:pt>
    <dgm:pt modelId="{9266B502-9409-4FE3-B9E6-3ED3762F5BB4}" type="pres">
      <dgm:prSet presAssocID="{5E991A3A-E526-4120-9B99-1E3339F40C3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E215FC-0A3F-4F8F-AF43-D95158245032}" srcId="{783582B9-3D4D-491E-A7AB-863086D33DFC}" destId="{94280EBC-ACA0-4292-876C-A431F7EFC37F}" srcOrd="0" destOrd="0" parTransId="{C28B808B-E58D-4385-8FF6-C6A6C443258A}" sibTransId="{FD0BAFFA-B6A0-4F73-B390-22BA43418725}"/>
    <dgm:cxn modelId="{96691D94-6C54-4FC3-B4D7-5329165A89D8}" type="presOf" srcId="{783582B9-3D4D-491E-A7AB-863086D33DFC}" destId="{E9DC9667-69C8-4ED5-BF58-3648AD830E20}" srcOrd="0" destOrd="0" presId="urn:microsoft.com/office/officeart/2005/8/layout/hProcess9"/>
    <dgm:cxn modelId="{717FFF6C-6BD3-4A60-88BB-2431DD19CF22}" srcId="{783582B9-3D4D-491E-A7AB-863086D33DFC}" destId="{5E991A3A-E526-4120-9B99-1E3339F40C30}" srcOrd="3" destOrd="0" parTransId="{024DEB64-C66A-4B74-B8D9-0E690AF9EB4C}" sibTransId="{8F64A51C-9C1A-4A1A-8E41-48A594FB04F6}"/>
    <dgm:cxn modelId="{1BDFE5E9-C138-44A7-9758-4C0A0CF5391D}" type="presOf" srcId="{94280EBC-ACA0-4292-876C-A431F7EFC37F}" destId="{72EA369F-0ED6-4827-B641-A12A0D10D4AB}" srcOrd="0" destOrd="0" presId="urn:microsoft.com/office/officeart/2005/8/layout/hProcess9"/>
    <dgm:cxn modelId="{A119A76B-E67A-4989-BF9D-F78FDC6F831B}" srcId="{783582B9-3D4D-491E-A7AB-863086D33DFC}" destId="{DCF6D4C4-380B-442A-B484-EE7F6B004A85}" srcOrd="2" destOrd="0" parTransId="{7160DBAD-AB93-496F-B85A-5D0102A4464D}" sibTransId="{B67DBFCB-DB82-4198-AD5D-E2D3B1B665B2}"/>
    <dgm:cxn modelId="{6BB7403A-1F99-4EF4-BAF0-3FCB9D96A872}" type="presOf" srcId="{5E991A3A-E526-4120-9B99-1E3339F40C30}" destId="{9266B502-9409-4FE3-B9E6-3ED3762F5BB4}" srcOrd="0" destOrd="0" presId="urn:microsoft.com/office/officeart/2005/8/layout/hProcess9"/>
    <dgm:cxn modelId="{715B2C6D-117F-4515-A4F1-E65FF2BE887D}" srcId="{783582B9-3D4D-491E-A7AB-863086D33DFC}" destId="{D6C8A1C7-3EDE-45E9-B480-E27ED541D0AB}" srcOrd="1" destOrd="0" parTransId="{4EE5B0B6-61B2-4352-A5C5-AA8C6246F54C}" sibTransId="{9F11C663-2DE2-4150-8598-E5B8ECEF83B5}"/>
    <dgm:cxn modelId="{C913B65A-A5AD-48C5-86C4-312022D135BB}" type="presOf" srcId="{DCF6D4C4-380B-442A-B484-EE7F6B004A85}" destId="{0E0D90E0-B8D8-4374-8D75-A21AA899F11F}" srcOrd="0" destOrd="0" presId="urn:microsoft.com/office/officeart/2005/8/layout/hProcess9"/>
    <dgm:cxn modelId="{EA0182C8-7150-4C13-A1AF-6F94CD8206FD}" type="presOf" srcId="{D6C8A1C7-3EDE-45E9-B480-E27ED541D0AB}" destId="{802F4A4D-82B6-4102-91DD-E27C1CAD72C9}" srcOrd="0" destOrd="0" presId="urn:microsoft.com/office/officeart/2005/8/layout/hProcess9"/>
    <dgm:cxn modelId="{10D046E9-9735-4690-B096-0E08A2CAF9D6}" type="presParOf" srcId="{E9DC9667-69C8-4ED5-BF58-3648AD830E20}" destId="{CE9F6FE0-1066-4D4C-979D-1E818E81364B}" srcOrd="0" destOrd="0" presId="urn:microsoft.com/office/officeart/2005/8/layout/hProcess9"/>
    <dgm:cxn modelId="{23FED5A7-454F-440E-B7D8-D8E8CF5D62CC}" type="presParOf" srcId="{E9DC9667-69C8-4ED5-BF58-3648AD830E20}" destId="{B7C0D45E-66D6-492C-991C-3D925D1A3791}" srcOrd="1" destOrd="0" presId="urn:microsoft.com/office/officeart/2005/8/layout/hProcess9"/>
    <dgm:cxn modelId="{FDF5C11E-C791-4EA5-BF19-18F65B78803A}" type="presParOf" srcId="{B7C0D45E-66D6-492C-991C-3D925D1A3791}" destId="{72EA369F-0ED6-4827-B641-A12A0D10D4AB}" srcOrd="0" destOrd="0" presId="urn:microsoft.com/office/officeart/2005/8/layout/hProcess9"/>
    <dgm:cxn modelId="{95E2EF3E-7BAE-4476-AC5E-05E84C8D0A5E}" type="presParOf" srcId="{B7C0D45E-66D6-492C-991C-3D925D1A3791}" destId="{B183A23E-8873-4D07-BB93-C59E1FDCA5D9}" srcOrd="1" destOrd="0" presId="urn:microsoft.com/office/officeart/2005/8/layout/hProcess9"/>
    <dgm:cxn modelId="{091BF68E-DD41-4E61-B5D9-2938F5A857D8}" type="presParOf" srcId="{B7C0D45E-66D6-492C-991C-3D925D1A3791}" destId="{802F4A4D-82B6-4102-91DD-E27C1CAD72C9}" srcOrd="2" destOrd="0" presId="urn:microsoft.com/office/officeart/2005/8/layout/hProcess9"/>
    <dgm:cxn modelId="{87D0ED8C-1465-4C97-9B46-A8A669BED380}" type="presParOf" srcId="{B7C0D45E-66D6-492C-991C-3D925D1A3791}" destId="{C20C7E14-F1E8-4927-B884-992F6C234BC6}" srcOrd="3" destOrd="0" presId="urn:microsoft.com/office/officeart/2005/8/layout/hProcess9"/>
    <dgm:cxn modelId="{CA13328B-CA68-47AC-9555-FE2AF672A83F}" type="presParOf" srcId="{B7C0D45E-66D6-492C-991C-3D925D1A3791}" destId="{0E0D90E0-B8D8-4374-8D75-A21AA899F11F}" srcOrd="4" destOrd="0" presId="urn:microsoft.com/office/officeart/2005/8/layout/hProcess9"/>
    <dgm:cxn modelId="{6C3DEE13-B8EB-4420-A2FE-BE7F195CC6DA}" type="presParOf" srcId="{B7C0D45E-66D6-492C-991C-3D925D1A3791}" destId="{7163586D-1387-4592-A55E-F7771A75F084}" srcOrd="5" destOrd="0" presId="urn:microsoft.com/office/officeart/2005/8/layout/hProcess9"/>
    <dgm:cxn modelId="{01B960CB-EAC3-458D-8933-0D59183819FF}" type="presParOf" srcId="{B7C0D45E-66D6-492C-991C-3D925D1A3791}" destId="{9266B502-9409-4FE3-B9E6-3ED3762F5BB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AF3B7-F81D-4F2A-AF37-EDBD5B89E6CA}">
      <dsp:nvSpPr>
        <dsp:cNvPr id="0" name=""/>
        <dsp:cNvSpPr/>
      </dsp:nvSpPr>
      <dsp:spPr>
        <a:xfrm>
          <a:off x="0" y="0"/>
          <a:ext cx="7416824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/>
              </a:solidFill>
            </a:rPr>
            <a:t>Готовность россиян приобретать товары и услуги начиная с 2015 года снизилась.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45235" y="45235"/>
        <a:ext cx="7326354" cy="836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A70A8-442B-49C3-B572-C0E8754DC15A}">
      <dsp:nvSpPr>
        <dsp:cNvPr id="0" name=""/>
        <dsp:cNvSpPr/>
      </dsp:nvSpPr>
      <dsp:spPr>
        <a:xfrm>
          <a:off x="0" y="1"/>
          <a:ext cx="6624736" cy="117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Каждый пятый опрошенный (21%) сообщил, что испытывал проблемы с оплатой текущих счетов,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 каждый десятый (11%) - с выплатой кредитов.</a:t>
          </a:r>
          <a:endParaRPr lang="ru-RU" sz="20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15" y="57116"/>
        <a:ext cx="6510506" cy="1055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F6FE0-1066-4D4C-979D-1E818E81364B}">
      <dsp:nvSpPr>
        <dsp:cNvPr id="0" name=""/>
        <dsp:cNvSpPr/>
      </dsp:nvSpPr>
      <dsp:spPr>
        <a:xfrm>
          <a:off x="653472" y="0"/>
          <a:ext cx="7406022" cy="277173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A369F-0ED6-4827-B641-A12A0D10D4AB}">
      <dsp:nvSpPr>
        <dsp:cNvPr id="0" name=""/>
        <dsp:cNvSpPr/>
      </dsp:nvSpPr>
      <dsp:spPr>
        <a:xfrm>
          <a:off x="4360" y="831519"/>
          <a:ext cx="2097408" cy="1108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</a:rPr>
            <a:t>срезать затраты на отдых (20%)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58482" y="885641"/>
        <a:ext cx="1989164" cy="1000448"/>
      </dsp:txXfrm>
    </dsp:sp>
    <dsp:sp modelId="{802F4A4D-82B6-4102-91DD-E27C1CAD72C9}">
      <dsp:nvSpPr>
        <dsp:cNvPr id="0" name=""/>
        <dsp:cNvSpPr/>
      </dsp:nvSpPr>
      <dsp:spPr>
        <a:xfrm>
          <a:off x="2206639" y="831519"/>
          <a:ext cx="2097408" cy="1108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</a:rPr>
            <a:t>отложить покупку новой одежды и обуви (17%)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2260761" y="885641"/>
        <a:ext cx="1989164" cy="1000448"/>
      </dsp:txXfrm>
    </dsp:sp>
    <dsp:sp modelId="{0E0D90E0-B8D8-4374-8D75-A21AA899F11F}">
      <dsp:nvSpPr>
        <dsp:cNvPr id="0" name=""/>
        <dsp:cNvSpPr/>
      </dsp:nvSpPr>
      <dsp:spPr>
        <a:xfrm>
          <a:off x="4408919" y="831519"/>
          <a:ext cx="2097408" cy="1108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</a:rPr>
            <a:t>отказаться от культурных мероприятий (16%)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4463041" y="885641"/>
        <a:ext cx="1989164" cy="1000448"/>
      </dsp:txXfrm>
    </dsp:sp>
    <dsp:sp modelId="{9266B502-9409-4FE3-B9E6-3ED3762F5BB4}">
      <dsp:nvSpPr>
        <dsp:cNvPr id="0" name=""/>
        <dsp:cNvSpPr/>
      </dsp:nvSpPr>
      <dsp:spPr>
        <a:xfrm>
          <a:off x="6611198" y="831519"/>
          <a:ext cx="2097408" cy="1108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</a:rPr>
            <a:t>сэкономить на ремонте/отложить его (13%)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6665320" y="885641"/>
        <a:ext cx="1989164" cy="1000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40F4DF8-0B05-4C89-A084-DC03342EC1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343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7613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2526CE7-8C65-4F18-96BE-227ADB3E9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33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784922E-967F-40C6-A9B3-4CB342C78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2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0156753-2974-4110-A662-37DFDFF18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21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52625"/>
            <a:ext cx="8229600" cy="40322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9C49965-BE19-45A3-A042-B32BF118D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5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2E8D9E6-7E3E-4174-864A-8DA553840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8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A803F67-FE85-48F2-AA18-12EFAA025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7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85E9AA1-56FA-45DB-98C2-D2C1A2463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B8D5C77-78FE-4431-84F9-68D42DD81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4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1F9A94B-6152-429B-93F8-4FE9B6760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7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45396AA-911D-4F11-863F-F6D3E5E1B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619E951-84D8-4C0B-A2B3-A72A49A17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4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0AADFF5-1E0C-4613-B19F-6077EDE4D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38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2A7E8DCB-0E06-4D38-959B-E98CC7642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png"/><Relationship Id="rId4" Type="http://schemas.openxmlformats.org/officeDocument/2006/relationships/oleObject" Target="../embeddings/Microsoft_Excel_97-2003_Worksheet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1.png"/><Relationship Id="rId4" Type="http://schemas.openxmlformats.org/officeDocument/2006/relationships/oleObject" Target="../embeddings/Microsoft_Excel_97-2003_Worksheet2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2.png"/><Relationship Id="rId4" Type="http://schemas.openxmlformats.org/officeDocument/2006/relationships/oleObject" Target="../embeddings/Microsoft_Excel_97-2003_Worksheet3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750" y="1700213"/>
            <a:ext cx="8208963" cy="2295525"/>
          </a:xfrm>
        </p:spPr>
        <p:txBody>
          <a:bodyPr/>
          <a:lstStyle/>
          <a:p>
            <a:pPr algn="ctr" eaLnBrk="1" hangingPunct="1"/>
            <a:r>
              <a:rPr lang="ru-RU" altLang="ru-RU" sz="5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Потребительский рынок:</a:t>
            </a:r>
            <a:br>
              <a:rPr lang="ru-RU" altLang="ru-RU" sz="5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тенденции и перспективы развития</a:t>
            </a:r>
            <a:endParaRPr lang="en-US" altLang="ru-RU" sz="50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12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650" y="4292600"/>
            <a:ext cx="7993063" cy="1752600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2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marL="914400" lvl="2" indent="0">
              <a:buFontTx/>
              <a:buNone/>
            </a:pPr>
            <a:r>
              <a:rPr lang="ru-RU" altLang="ru-RU" sz="2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Емельянова Елена Андриановна</a:t>
            </a:r>
            <a:r>
              <a:rPr lang="ru-RU" altLang="ru-RU" sz="22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— начальник отдела экономического и социального развития администрации Курского муниципального района Ставропольского края</a:t>
            </a:r>
          </a:p>
          <a:p>
            <a:pPr marL="0" indent="0" eaLnBrk="1" hangingPunct="1">
              <a:buFontTx/>
              <a:buNone/>
            </a:pPr>
            <a:endParaRPr lang="ru-RU" altLang="ru-RU" sz="2400" i="1" smtClean="0"/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3467100" y="6237288"/>
            <a:ext cx="255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27 февраля 2017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итогам 2016 года крупнейшие продуктовые торговые сети </a:t>
            </a:r>
          </a:p>
        </p:txBody>
      </p:sp>
      <p:pic>
        <p:nvPicPr>
          <p:cNvPr id="23555" name="Рисунок 2" descr="https://cdn.vedomosti.ru/image/2016/2q/1emwbu/mobile_high-1tm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12875"/>
            <a:ext cx="61722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Картинки по запросу схема структуры  потребительского ры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412875"/>
            <a:ext cx="12192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6443663" y="2209800"/>
            <a:ext cx="284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i="1">
                <a:latin typeface="Tahoma" pitchFamily="34" charset="0"/>
              </a:rPr>
              <a:t>Доля рынка:</a:t>
            </a:r>
            <a:r>
              <a:rPr lang="ru-RU" altLang="ru-RU" sz="1800" i="1">
                <a:latin typeface="Tahoma" pitchFamily="34" charset="0"/>
              </a:rPr>
              <a:t> </a:t>
            </a: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7,0%,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более 13 тыс. магазинов</a:t>
            </a:r>
          </a:p>
        </p:txBody>
      </p:sp>
      <p:sp>
        <p:nvSpPr>
          <p:cNvPr id="23558" name="Прямоугольник 5"/>
          <p:cNvSpPr>
            <a:spLocks noChangeArrowheads="1"/>
          </p:cNvSpPr>
          <p:nvPr/>
        </p:nvSpPr>
        <p:spPr bwMode="auto">
          <a:xfrm>
            <a:off x="6432550" y="2786063"/>
            <a:ext cx="2951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E9770A"/>
                </a:solidFill>
                <a:latin typeface="Tahoma" pitchFamily="34" charset="0"/>
              </a:rPr>
              <a:t>Доля рынка:</a:t>
            </a:r>
            <a:r>
              <a:rPr lang="ru-RU" altLang="ru-RU" sz="1800" i="1">
                <a:solidFill>
                  <a:srgbClr val="E9770A"/>
                </a:solidFill>
                <a:latin typeface="Tahoma" pitchFamily="34" charset="0"/>
              </a:rPr>
              <a:t> </a:t>
            </a: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6,2 %,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более 9 тыс. магазинов</a:t>
            </a:r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6153150" y="2514600"/>
            <a:ext cx="4318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6153150" y="2924175"/>
            <a:ext cx="431800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561" name="Прямоугольник 8"/>
          <p:cNvSpPr>
            <a:spLocks noChangeArrowheads="1"/>
          </p:cNvSpPr>
          <p:nvPr/>
        </p:nvSpPr>
        <p:spPr bwMode="auto">
          <a:xfrm>
            <a:off x="8604250" y="6334125"/>
            <a:ext cx="34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A92E3D0-A54F-4B38-9EA6-40EA226A66FD}" type="slidenum">
              <a:rPr lang="ru-RU" altLang="ru-RU" sz="2000" b="1">
                <a:solidFill>
                  <a:srgbClr val="FFFFFF"/>
                </a:solidFill>
                <a:latin typeface="Tahom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20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 Курского района осуществляют свою деятельность: </a:t>
            </a:r>
          </a:p>
        </p:txBody>
      </p:sp>
      <p:pic>
        <p:nvPicPr>
          <p:cNvPr id="24579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484313"/>
            <a:ext cx="15398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Картинки по запросу знак магазина магнит-космет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624138"/>
            <a:ext cx="18494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Картинки по запросу знак магазина санги сти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789363"/>
            <a:ext cx="17240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Картинки по запросу магазин ион иноземцево катало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895850"/>
            <a:ext cx="15176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4" descr="Картинки по запросу сеть магазинов досту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3081338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6" descr="Картинки по запросу сеть магазинов техноскла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1592263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8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4684713"/>
            <a:ext cx="13065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Прямоугольник 2"/>
          <p:cNvSpPr>
            <a:spLocks noChangeArrowheads="1"/>
          </p:cNvSpPr>
          <p:nvPr/>
        </p:nvSpPr>
        <p:spPr bwMode="auto">
          <a:xfrm>
            <a:off x="2195513" y="1887538"/>
            <a:ext cx="23050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магазина торговой сети АО «Тандер» </a:t>
            </a:r>
          </a:p>
        </p:txBody>
      </p:sp>
      <p:sp>
        <p:nvSpPr>
          <p:cNvPr id="24587" name="Прямоугольник 3"/>
          <p:cNvSpPr>
            <a:spLocks noChangeArrowheads="1"/>
          </p:cNvSpPr>
          <p:nvPr/>
        </p:nvSpPr>
        <p:spPr bwMode="auto">
          <a:xfrm>
            <a:off x="2195513" y="3438525"/>
            <a:ext cx="2460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магазин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Санги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Стиль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(закрыт)</a:t>
            </a:r>
            <a:endParaRPr lang="ru-RU" altLang="ru-RU" sz="2000" dirty="0">
              <a:solidFill>
                <a:srgbClr val="C00000"/>
              </a:solidFill>
              <a:latin typeface="Tahom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8" name="Прямоугольник 4"/>
          <p:cNvSpPr>
            <a:spLocks noChangeArrowheads="1"/>
          </p:cNvSpPr>
          <p:nvPr/>
        </p:nvSpPr>
        <p:spPr bwMode="auto">
          <a:xfrm>
            <a:off x="2279650" y="4930775"/>
            <a:ext cx="237648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магазин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торговой сети «ИОН»</a:t>
            </a:r>
            <a:endParaRPr lang="ru-RU" altLang="ru-RU" sz="1800">
              <a:solidFill>
                <a:srgbClr val="0070C0"/>
              </a:solidFill>
              <a:latin typeface="Tahom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9" name="Прямоугольник 5"/>
          <p:cNvSpPr>
            <a:spLocks noChangeArrowheads="1"/>
          </p:cNvSpPr>
          <p:nvPr/>
        </p:nvSpPr>
        <p:spPr bwMode="auto">
          <a:xfrm>
            <a:off x="6419850" y="1870075"/>
            <a:ext cx="21605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магазин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«Техносклад»</a:t>
            </a:r>
            <a:endParaRPr lang="ru-RU" altLang="ru-RU" sz="1800">
              <a:solidFill>
                <a:srgbClr val="FF0000"/>
              </a:solidFill>
              <a:latin typeface="Tahom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90" name="Прямоугольник 6"/>
          <p:cNvSpPr>
            <a:spLocks noChangeArrowheads="1"/>
          </p:cNvSpPr>
          <p:nvPr/>
        </p:nvSpPr>
        <p:spPr bwMode="auto">
          <a:xfrm>
            <a:off x="6813550" y="3059113"/>
            <a:ext cx="17097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магазин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«Доступ»</a:t>
            </a:r>
            <a:endParaRPr lang="ru-RU" altLang="ru-RU" sz="1800">
              <a:solidFill>
                <a:srgbClr val="0070C0"/>
              </a:solidFill>
              <a:latin typeface="Tahom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91" name="Прямоугольник 7"/>
          <p:cNvSpPr>
            <a:spLocks noChangeArrowheads="1"/>
          </p:cNvSpPr>
          <p:nvPr/>
        </p:nvSpPr>
        <p:spPr bwMode="auto">
          <a:xfrm>
            <a:off x="6707188" y="4684713"/>
            <a:ext cx="2160587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магазин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«Московская ярмарка»</a:t>
            </a:r>
            <a:endParaRPr lang="ru-RU" altLang="ru-RU" sz="1800">
              <a:solidFill>
                <a:schemeClr val="tx2"/>
              </a:solidFill>
              <a:latin typeface="Tahom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92" name="Прямоугольник 8"/>
          <p:cNvSpPr>
            <a:spLocks noChangeArrowheads="1"/>
          </p:cNvSpPr>
          <p:nvPr/>
        </p:nvSpPr>
        <p:spPr bwMode="auto">
          <a:xfrm>
            <a:off x="8574088" y="6308725"/>
            <a:ext cx="34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F266C26-8FD8-4909-89B7-CFFA55450D40}" type="slidenum">
              <a:rPr lang="ru-RU" altLang="ru-RU" sz="2000" b="1">
                <a:solidFill>
                  <a:srgbClr val="FFFFFF"/>
                </a:solidFill>
                <a:latin typeface="Tahom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20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Курского района по итогам  2016 года</a:t>
            </a:r>
            <a:endParaRPr lang="ru-RU" altLang="ru-RU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3779838" y="1341438"/>
            <a:ext cx="53641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осуществляют деятельность: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236 </a:t>
            </a:r>
            <a:r>
              <a:rPr lang="ru-RU" altLang="ru-RU" sz="3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магазинов местного значения,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 аптек и </a:t>
            </a:r>
            <a:r>
              <a:rPr lang="ru-RU" altLang="ru-RU" sz="3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аптечных пунктов.</a:t>
            </a:r>
            <a:endParaRPr lang="ru-RU" altLang="ru-RU" sz="3500" b="1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5604" name="Picture 2" descr="C:\Users\User\AppData\Local\Temp\Rar$DIa0.119\DSC07772_res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889375"/>
            <a:ext cx="32258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C:\Users\User\AppData\Local\Temp\Rar$DIa0.178\DSC07785_res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95725"/>
            <a:ext cx="32162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C:\Users\User\AppData\Local\Temp\Rar$DIa0.035\DSC07768_res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557338"/>
            <a:ext cx="297497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Прямоугольник 5"/>
          <p:cNvSpPr>
            <a:spLocks noChangeArrowheads="1"/>
          </p:cNvSpPr>
          <p:nvPr/>
        </p:nvSpPr>
        <p:spPr bwMode="auto">
          <a:xfrm>
            <a:off x="8675688" y="6308725"/>
            <a:ext cx="34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23587C6-2D87-496B-9A7D-56DDFB68E745}" type="slidenum">
              <a:rPr lang="ru-RU" altLang="ru-RU" sz="2000" b="1">
                <a:solidFill>
                  <a:srgbClr val="FFFFFF"/>
                </a:solidFill>
                <a:latin typeface="Tahom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20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00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 торговых комплексов</a:t>
            </a:r>
            <a:endParaRPr lang="ru-RU" altLang="ru-RU" sz="5000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6627" name="Picture 2" descr="C:\Users\User\AppData\Local\Temp\Rar$DIa0.151\DSC07777_res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22725"/>
            <a:ext cx="277495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 descr="C:\Users\User\AppData\Local\Temp\Rar$DIa0.010\DSC07788_res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23988"/>
            <a:ext cx="351631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DSC055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22725"/>
            <a:ext cx="2808287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Прямоугольник 2"/>
          <p:cNvSpPr>
            <a:spLocks noChangeArrowheads="1"/>
          </p:cNvSpPr>
          <p:nvPr/>
        </p:nvSpPr>
        <p:spPr bwMode="auto">
          <a:xfrm>
            <a:off x="4030663" y="1268413"/>
            <a:ext cx="468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них 15 комплексов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размещены в ст. Курской</a:t>
            </a:r>
            <a:endParaRPr lang="ru-RU" altLang="ru-RU" sz="3000">
              <a:latin typeface="Tahom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31" name="Прямоугольник 3"/>
          <p:cNvSpPr>
            <a:spLocks noChangeArrowheads="1"/>
          </p:cNvSpPr>
          <p:nvPr/>
        </p:nvSpPr>
        <p:spPr bwMode="auto">
          <a:xfrm>
            <a:off x="3883025" y="2089150"/>
            <a:ext cx="51196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торговая площадь по стационарным объектам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11,5 тыс. кв. м,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</a:t>
            </a:r>
            <a:r>
              <a:rPr lang="ru-RU" altLang="ru-RU" sz="30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 тыс. кв. м.</a:t>
            </a:r>
          </a:p>
        </p:txBody>
      </p:sp>
      <p:pic>
        <p:nvPicPr>
          <p:cNvPr id="26632" name="Picture 4" descr="C:\Users\User\AppData\Local\Temp\Rar$DIa0.613\DSC07769_res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22725"/>
            <a:ext cx="2855912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Прямоугольник 5"/>
          <p:cNvSpPr>
            <a:spLocks noChangeArrowheads="1"/>
          </p:cNvSpPr>
          <p:nvPr/>
        </p:nvSpPr>
        <p:spPr bwMode="auto">
          <a:xfrm>
            <a:off x="8655050" y="6308725"/>
            <a:ext cx="34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FB7B88B-2BC1-49B7-8481-077171C158B0}" type="slidenum">
              <a:rPr lang="ru-RU" altLang="ru-RU" sz="2000" b="1">
                <a:solidFill>
                  <a:srgbClr val="FFFFFF"/>
                </a:solidFill>
                <a:latin typeface="Tahom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20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500" kern="12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4500" kern="12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4500" kern="12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Муниципальный </a:t>
            </a:r>
            <a:br>
              <a:rPr lang="ru-RU" sz="4500" kern="12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4500" kern="12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районный рынок </a:t>
            </a:r>
            <a:r>
              <a:rPr lang="ru-RU" sz="45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45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4500" dirty="0"/>
          </a:p>
        </p:txBody>
      </p:sp>
      <p:pic>
        <p:nvPicPr>
          <p:cNvPr id="27651" name="Picture 2" descr="C:\Users\User\AppData\Local\Temp\Rar$DIa0.247\DSC07780_res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21468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C:\Users\User\AppData\Local\Temp\Rar$DIa0.126\DSC07782_res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868738"/>
            <a:ext cx="33543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C:\Users\User\AppData\Local\Temp\Rar$DIa0.277\DSC07783_res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8738"/>
            <a:ext cx="3287712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Прямоугольник 4"/>
          <p:cNvSpPr>
            <a:spLocks noChangeArrowheads="1"/>
          </p:cNvSpPr>
          <p:nvPr/>
        </p:nvSpPr>
        <p:spPr bwMode="auto">
          <a:xfrm>
            <a:off x="3683000" y="1633538"/>
            <a:ext cx="54768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рынка расположено: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5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63 павильона </a:t>
            </a:r>
            <a:r>
              <a:rPr lang="ru-RU" altLang="ru-RU" sz="25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торговыми залами,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66 торговых мест </a:t>
            </a:r>
            <a:r>
              <a:rPr lang="ru-RU" altLang="ru-RU" sz="25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торговых залов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altLang="ru-RU" sz="25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крытые ряды </a:t>
            </a:r>
            <a:r>
              <a:rPr lang="ru-RU" altLang="ru-RU" sz="25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реализации сельхозпродукции </a:t>
            </a:r>
            <a:r>
              <a:rPr lang="ru-RU" altLang="ru-RU" sz="25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40 мест</a:t>
            </a:r>
            <a:r>
              <a:rPr lang="ru-RU" altLang="ru-RU" sz="180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800">
              <a:solidFill>
                <a:srgbClr val="0070C0"/>
              </a:solidFill>
              <a:latin typeface="Tahom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5" name="Прямоугольник 5"/>
          <p:cNvSpPr>
            <a:spLocks noChangeArrowheads="1"/>
          </p:cNvSpPr>
          <p:nvPr/>
        </p:nvSpPr>
        <p:spPr bwMode="auto">
          <a:xfrm>
            <a:off x="8604250" y="6237288"/>
            <a:ext cx="34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B64CFF1-6E58-404F-B0B1-C680A5C6439D}" type="slidenum">
              <a:rPr lang="ru-RU" altLang="ru-RU" sz="2000" b="1">
                <a:solidFill>
                  <a:srgbClr val="FFFFFF"/>
                </a:solidFill>
                <a:latin typeface="Tahom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20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5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Розничная торговля 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3114675" y="1536700"/>
            <a:ext cx="592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2016 год оборот составил 1,5 млрд. рублей, это + 15 %  к уровню прошлого года (2015 г. – 1,3 млрд. руб.). </a:t>
            </a:r>
          </a:p>
        </p:txBody>
      </p:sp>
      <p:pic>
        <p:nvPicPr>
          <p:cNvPr id="28676" name="Picture 2" descr="Картинки по запросу торгов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93850"/>
            <a:ext cx="2897187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Прямоугольник 3"/>
          <p:cNvSpPr>
            <a:spLocks noChangeArrowheads="1"/>
          </p:cNvSpPr>
          <p:nvPr/>
        </p:nvSpPr>
        <p:spPr bwMode="auto">
          <a:xfrm>
            <a:off x="3078163" y="2644775"/>
            <a:ext cx="568801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Индекс потребительских цен за период составил 105,6 %, за 2016 год отмечена динамика роста около 8 % .</a:t>
            </a:r>
          </a:p>
        </p:txBody>
      </p:sp>
      <p:sp>
        <p:nvSpPr>
          <p:cNvPr id="28678" name="Прямоугольник 4"/>
          <p:cNvSpPr>
            <a:spLocks noChangeArrowheads="1"/>
          </p:cNvSpPr>
          <p:nvPr/>
        </p:nvSpPr>
        <p:spPr bwMode="auto">
          <a:xfrm>
            <a:off x="3132138" y="3860800"/>
            <a:ext cx="4572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Продолжается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процесс внедрения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прогрессивных форм торговли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использованием инструмента заказов по каталогам и интернету. </a:t>
            </a:r>
            <a:endParaRPr lang="ru-RU" altLang="ru-RU" sz="2300" b="1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28679" name="AutoShape 4" descr="Картинки по запросу интернет торговля"/>
          <p:cNvSpPr>
            <a:spLocks noChangeAspect="1" noChangeArrowheads="1"/>
          </p:cNvSpPr>
          <p:nvPr/>
        </p:nvSpPr>
        <p:spPr bwMode="auto">
          <a:xfrm>
            <a:off x="45339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Tahoma" pitchFamily="34" charset="0"/>
            </a:endParaRPr>
          </a:p>
        </p:txBody>
      </p:sp>
      <p:sp>
        <p:nvSpPr>
          <p:cNvPr id="28680" name="AutoShape 6" descr="Картинки по запросу интернет торговля"/>
          <p:cNvSpPr>
            <a:spLocks noChangeAspect="1" noChangeArrowheads="1"/>
          </p:cNvSpPr>
          <p:nvPr/>
        </p:nvSpPr>
        <p:spPr bwMode="auto">
          <a:xfrm>
            <a:off x="46863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Tahoma" pitchFamily="34" charset="0"/>
            </a:endParaRPr>
          </a:p>
        </p:txBody>
      </p:sp>
      <p:sp>
        <p:nvSpPr>
          <p:cNvPr id="28681" name="AutoShape 8" descr="Картинки по запросу интернет торговля"/>
          <p:cNvSpPr>
            <a:spLocks noChangeAspect="1" noChangeArrowheads="1"/>
          </p:cNvSpPr>
          <p:nvPr/>
        </p:nvSpPr>
        <p:spPr bwMode="auto">
          <a:xfrm>
            <a:off x="48387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Tahoma" pitchFamily="34" charset="0"/>
            </a:endParaRPr>
          </a:p>
        </p:txBody>
      </p:sp>
      <p:sp>
        <p:nvSpPr>
          <p:cNvPr id="28682" name="AutoShape 10" descr="Картинки по запросу интернет торговля"/>
          <p:cNvSpPr>
            <a:spLocks noChangeAspect="1" noChangeArrowheads="1"/>
          </p:cNvSpPr>
          <p:nvPr/>
        </p:nvSpPr>
        <p:spPr bwMode="auto">
          <a:xfrm>
            <a:off x="4991100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Tahoma" pitchFamily="34" charset="0"/>
            </a:endParaRPr>
          </a:p>
        </p:txBody>
      </p:sp>
      <p:sp>
        <p:nvSpPr>
          <p:cNvPr id="28683" name="AutoShape 12" descr="Картинки по запросу интернет торговля"/>
          <p:cNvSpPr>
            <a:spLocks noChangeAspect="1" noChangeArrowheads="1"/>
          </p:cNvSpPr>
          <p:nvPr/>
        </p:nvSpPr>
        <p:spPr bwMode="auto">
          <a:xfrm>
            <a:off x="5143500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Tahoma" pitchFamily="34" charset="0"/>
            </a:endParaRPr>
          </a:p>
        </p:txBody>
      </p:sp>
      <p:pic>
        <p:nvPicPr>
          <p:cNvPr id="2868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995738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3716338"/>
            <a:ext cx="15700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Прямоугольник 10"/>
          <p:cNvSpPr>
            <a:spLocks noChangeArrowheads="1"/>
          </p:cNvSpPr>
          <p:nvPr/>
        </p:nvSpPr>
        <p:spPr bwMode="auto">
          <a:xfrm>
            <a:off x="8715375" y="6308725"/>
            <a:ext cx="34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1EDB888-5E62-4EC3-99A6-8DDC9B7915F3}" type="slidenum">
              <a:rPr lang="ru-RU" altLang="ru-RU" sz="2000" b="1">
                <a:solidFill>
                  <a:srgbClr val="FFFFFF"/>
                </a:solidFill>
                <a:latin typeface="Tahom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20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963613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FFFF00"/>
                </a:solidFill>
              </a:rPr>
              <a:t>Общественное питание </a:t>
            </a:r>
          </a:p>
        </p:txBody>
      </p:sp>
      <p:pic>
        <p:nvPicPr>
          <p:cNvPr id="29699" name="Picture 2" descr="C:\Users\User\AppData\Local\Temp\Rar$DIa0.343\DSC07770_res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25525"/>
            <a:ext cx="331152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C:\Users\User\AppData\Local\Temp\Rar$DIa0.039\DSC07779_res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3302000"/>
            <a:ext cx="346233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Прямоугольник 2"/>
          <p:cNvSpPr>
            <a:spLocks noChangeArrowheads="1"/>
          </p:cNvSpPr>
          <p:nvPr/>
        </p:nvSpPr>
        <p:spPr bwMode="auto">
          <a:xfrm>
            <a:off x="3995738" y="1368425"/>
            <a:ext cx="514191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итогам 2016 года на территории района осуществляю деятельность </a:t>
            </a:r>
            <a:r>
              <a:rPr lang="ru-RU" altLang="ru-RU" sz="23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 частных объектов </a:t>
            </a:r>
            <a:r>
              <a:rPr lang="ru-RU" altLang="ru-RU" sz="23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общественного питания, из которых доля кафе и ресторанов 68 %. </a:t>
            </a:r>
          </a:p>
        </p:txBody>
      </p:sp>
      <p:sp>
        <p:nvSpPr>
          <p:cNvPr id="29702" name="Прямоугольник 3"/>
          <p:cNvSpPr>
            <a:spLocks noChangeArrowheads="1"/>
          </p:cNvSpPr>
          <p:nvPr/>
        </p:nvSpPr>
        <p:spPr bwMode="auto">
          <a:xfrm>
            <a:off x="136525" y="3313113"/>
            <a:ext cx="4608513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Оборот  за 2016 год </a:t>
            </a:r>
            <a:r>
              <a:rPr lang="ru-RU" alt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54,7 млн. рублей</a:t>
            </a:r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это +10,95% к уровню прошлого года (49,3 млн. руб.) </a:t>
            </a:r>
            <a:r>
              <a:rPr lang="ru-RU" alt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Индекс потребительских цен в этой сфере за 2016 год - 108,2 %, динамика развития положительная.</a:t>
            </a:r>
          </a:p>
        </p:txBody>
      </p:sp>
      <p:pic>
        <p:nvPicPr>
          <p:cNvPr id="29703" name="Picture 5" descr="Картинки по запросу общественное питание ико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5397500"/>
            <a:ext cx="47164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Прямоугольник 4"/>
          <p:cNvSpPr>
            <a:spLocks noChangeArrowheads="1"/>
          </p:cNvSpPr>
          <p:nvPr/>
        </p:nvSpPr>
        <p:spPr bwMode="auto">
          <a:xfrm>
            <a:off x="8675688" y="6308725"/>
            <a:ext cx="34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8639B89-DBE5-4FFF-A955-C75BFF02C844}" type="slidenum">
              <a:rPr lang="ru-RU" altLang="ru-RU" sz="2000" b="1">
                <a:solidFill>
                  <a:srgbClr val="FFFFFF"/>
                </a:solidFill>
                <a:latin typeface="Tahom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20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18488" cy="890588"/>
          </a:xfrm>
        </p:spPr>
        <p:txBody>
          <a:bodyPr/>
          <a:lstStyle/>
          <a:p>
            <a:pPr algn="ctr"/>
            <a:r>
              <a:rPr lang="ru-RU" altLang="ru-RU" sz="45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Обеспеченность торговыми объектами в 2016 году</a:t>
            </a:r>
          </a:p>
        </p:txBody>
      </p:sp>
      <p:graphicFrame>
        <p:nvGraphicFramePr>
          <p:cNvPr id="30723" name="Диаграмма 2"/>
          <p:cNvGraphicFramePr>
            <a:graphicFrameLocks/>
          </p:cNvGraphicFramePr>
          <p:nvPr/>
        </p:nvGraphicFramePr>
        <p:xfrm>
          <a:off x="704850" y="1146175"/>
          <a:ext cx="7086600" cy="535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r:id="rId4" imgW="7084166" imgH="5358848" progId="Excel.Chart.8">
                  <p:embed/>
                </p:oleObj>
              </mc:Choice>
              <mc:Fallback>
                <p:oleObj r:id="rId4" imgW="7084166" imgH="5358848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146175"/>
                        <a:ext cx="7086600" cy="535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8604250" y="6237288"/>
            <a:ext cx="34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57E29B5-7602-400F-AFB1-AB244C25FCB5}" type="slidenum">
              <a:rPr lang="ru-RU" altLang="ru-RU" sz="2000" b="1">
                <a:solidFill>
                  <a:srgbClr val="FFFFFF"/>
                </a:solidFill>
                <a:latin typeface="Tahom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20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3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Обеспеченность торговыми площадями по продовольственным товарам</a:t>
            </a:r>
          </a:p>
        </p:txBody>
      </p:sp>
      <p:graphicFrame>
        <p:nvGraphicFramePr>
          <p:cNvPr id="31747" name="Диаграмма 2"/>
          <p:cNvGraphicFramePr>
            <a:graphicFrameLocks/>
          </p:cNvGraphicFramePr>
          <p:nvPr/>
        </p:nvGraphicFramePr>
        <p:xfrm>
          <a:off x="273050" y="1074738"/>
          <a:ext cx="8597900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r:id="rId4" imgW="8596105" imgH="5505165" progId="Excel.Chart.8">
                  <p:embed/>
                </p:oleObj>
              </mc:Choice>
              <mc:Fallback>
                <p:oleObj r:id="rId4" imgW="8596105" imgH="5505165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074738"/>
                        <a:ext cx="8597900" cy="550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8675688" y="6308725"/>
            <a:ext cx="34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B208C0D-F256-41C7-B583-D0049CF7B53B}" type="slidenum">
              <a:rPr lang="ru-RU" altLang="ru-RU" sz="2000" b="1">
                <a:solidFill>
                  <a:srgbClr val="FFFFFF"/>
                </a:solidFill>
                <a:latin typeface="Tahom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20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3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Обеспеченность торговыми площадями по непродовольственным товарам</a:t>
            </a:r>
          </a:p>
        </p:txBody>
      </p:sp>
      <p:graphicFrame>
        <p:nvGraphicFramePr>
          <p:cNvPr id="32771" name="Диаграмма 3"/>
          <p:cNvGraphicFramePr>
            <a:graphicFrameLocks/>
          </p:cNvGraphicFramePr>
          <p:nvPr/>
        </p:nvGraphicFramePr>
        <p:xfrm>
          <a:off x="200025" y="1290638"/>
          <a:ext cx="8743950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r:id="rId4" imgW="8742422" imgH="5212532" progId="Excel.Chart.8">
                  <p:embed/>
                </p:oleObj>
              </mc:Choice>
              <mc:Fallback>
                <p:oleObj r:id="rId4" imgW="8742422" imgH="5212532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290638"/>
                        <a:ext cx="8743950" cy="521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8604250" y="6308725"/>
            <a:ext cx="34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300D92E-C39B-43F5-8D7A-5C415A7118BF}" type="slidenum">
              <a:rPr lang="ru-RU" altLang="ru-RU" sz="2000" b="1">
                <a:solidFill>
                  <a:srgbClr val="FFFFFF"/>
                </a:solidFill>
                <a:latin typeface="Tahom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20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989138"/>
            <a:ext cx="6889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009900"/>
            <a:ext cx="7127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102100"/>
            <a:ext cx="71278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5130800"/>
            <a:ext cx="7127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46213" y="2025650"/>
            <a:ext cx="7715250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 и структура потребительского рынка</a:t>
            </a:r>
          </a:p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213" y="3114675"/>
            <a:ext cx="7369175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Современные тенденции развития торговли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1613" y="4110038"/>
            <a:ext cx="73390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Дислокация объектов торговли, анализ </a:t>
            </a:r>
          </a:p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обеспеченности по поселениям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50" y="5130800"/>
            <a:ext cx="630078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Предпринимательская деятельность, </a:t>
            </a:r>
          </a:p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и перспективы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726" y="752545"/>
            <a:ext cx="59678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Потребительский рынок</a:t>
            </a:r>
          </a:p>
        </p:txBody>
      </p:sp>
      <p:sp>
        <p:nvSpPr>
          <p:cNvPr id="15372" name="Прямоугольник 2"/>
          <p:cNvSpPr>
            <a:spLocks noChangeArrowheads="1"/>
          </p:cNvSpPr>
          <p:nvPr/>
        </p:nvSpPr>
        <p:spPr bwMode="auto">
          <a:xfrm>
            <a:off x="8637588" y="6308725"/>
            <a:ext cx="347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65142C6-F3DE-465B-A97F-D64721A40175}" type="slidenum">
              <a:rPr lang="ru-RU" altLang="ru-RU" sz="2000" b="1">
                <a:solidFill>
                  <a:srgbClr val="FFFFFF"/>
                </a:solidFill>
                <a:latin typeface="Tahom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20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91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Предпринимательская деятельность в сфере торговли  и  услуг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484313"/>
            <a:ext cx="9144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10" rIns="91418" bIns="45710" anchor="ctr"/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Предпринимательская деятельность</a:t>
            </a:r>
            <a:r>
              <a:rPr lang="ru-RU" sz="2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– </a:t>
            </a: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целенаправленная деятельность людей, ориентированная на получение дохода в размерах, покрывающих издержки производства благ, и обеспечивающих получение прибыли.</a:t>
            </a:r>
          </a:p>
        </p:txBody>
      </p:sp>
      <p:grpSp>
        <p:nvGrpSpPr>
          <p:cNvPr id="33796" name="Group 9"/>
          <p:cNvGrpSpPr>
            <a:grpSpLocks/>
          </p:cNvGrpSpPr>
          <p:nvPr/>
        </p:nvGrpSpPr>
        <p:grpSpPr bwMode="auto">
          <a:xfrm>
            <a:off x="1271588" y="2419350"/>
            <a:ext cx="6842125" cy="2705100"/>
            <a:chOff x="1881" y="1491"/>
            <a:chExt cx="9000" cy="4546"/>
          </a:xfrm>
        </p:grpSpPr>
        <p:grpSp>
          <p:nvGrpSpPr>
            <p:cNvPr id="33799" name="Group 10"/>
            <p:cNvGrpSpPr>
              <a:grpSpLocks/>
            </p:cNvGrpSpPr>
            <p:nvPr/>
          </p:nvGrpSpPr>
          <p:grpSpPr bwMode="auto">
            <a:xfrm>
              <a:off x="1881" y="1491"/>
              <a:ext cx="8679" cy="4546"/>
              <a:chOff x="1881" y="1491"/>
              <a:chExt cx="8679" cy="4546"/>
            </a:xfrm>
          </p:grpSpPr>
          <p:sp>
            <p:nvSpPr>
              <p:cNvPr id="4107" name="Rectangle 11"/>
              <p:cNvSpPr>
                <a:spLocks noChangeArrowheads="1"/>
              </p:cNvSpPr>
              <p:nvPr/>
            </p:nvSpPr>
            <p:spPr bwMode="auto">
              <a:xfrm>
                <a:off x="1881" y="1491"/>
                <a:ext cx="8641" cy="1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18" tIns="45710" rIns="91418" bIns="45710"/>
              <a:lstStyle/>
              <a:p>
                <a:pPr eaLnBrk="1" hangingPunct="1">
                  <a:defRPr/>
                </a:pPr>
                <a:r>
                  <a:rPr lang="ru-RU" sz="20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Palatino Linotype" pitchFamily="18" charset="0"/>
                  </a:rPr>
                  <a:t>Предприятие или ИП - самостоятельно хозяйствующий субъект</a:t>
                </a:r>
                <a:endParaRPr lang="ru-RU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33804" name="AutoShape 12"/>
              <p:cNvSpPr>
                <a:spLocks noChangeArrowheads="1"/>
              </p:cNvSpPr>
              <p:nvPr/>
            </p:nvSpPr>
            <p:spPr bwMode="auto">
              <a:xfrm rot="-5400000">
                <a:off x="5339" y="-761"/>
                <a:ext cx="1800" cy="8640"/>
              </a:xfrm>
              <a:prstGeom prst="bracePair">
                <a:avLst>
                  <a:gd name="adj" fmla="val 8333"/>
                </a:avLst>
              </a:prstGeom>
              <a:noFill/>
              <a:ln w="9525">
                <a:solidFill>
                  <a:srgbClr val="6666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lIns="91418" tIns="45710" rIns="91418" bIns="45710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E9770A"/>
                  </a:solidFill>
                </a:endParaRPr>
              </a:p>
            </p:txBody>
          </p:sp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1919" y="4463"/>
                <a:ext cx="8641" cy="1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18" tIns="45710" rIns="91418" bIns="45710"/>
              <a:lstStyle/>
              <a:p>
                <a:pPr eaLnBrk="1" hangingPunct="1">
                  <a:defRPr/>
                </a:pPr>
                <a:r>
                  <a:rPr lang="ru-RU" sz="20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Palatino Linotype" pitchFamily="18" charset="0"/>
                  </a:rPr>
                  <a:t>Удовлетворение потребностей потребителей</a:t>
                </a:r>
              </a:p>
              <a:p>
                <a:pPr eaLnBrk="1" hangingPunct="1">
                  <a:defRPr/>
                </a:pPr>
                <a:r>
                  <a:rPr lang="ru-RU" sz="20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Palatino Linotype" pitchFamily="18" charset="0"/>
                  </a:rPr>
                  <a:t>+</a:t>
                </a:r>
              </a:p>
              <a:p>
                <a:pPr eaLnBrk="1" hangingPunct="1">
                  <a:defRPr/>
                </a:pPr>
                <a:r>
                  <a:rPr lang="ru-RU" sz="20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Palatino Linotype" pitchFamily="18" charset="0"/>
                  </a:rPr>
                  <a:t>Получение прибыли</a:t>
                </a:r>
                <a:endParaRPr lang="ru-RU" b="1" dirty="0">
                  <a:solidFill>
                    <a:srgbClr val="E9770A"/>
                  </a:solidFill>
                  <a:latin typeface="Arial" charset="0"/>
                </a:endParaRPr>
              </a:p>
            </p:txBody>
          </p:sp>
        </p:grp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1881" y="2929"/>
              <a:ext cx="3241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10" rIns="91418" bIns="45710"/>
            <a:lstStyle/>
            <a:p>
              <a:pPr eaLnBrk="1" hangingPunct="1">
                <a:defRPr/>
              </a:pPr>
              <a:r>
                <a:rPr lang="ru-RU" sz="20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Производство</a:t>
              </a:r>
            </a:p>
            <a:p>
              <a:pPr eaLnBrk="1" hangingPunct="1">
                <a:defRPr/>
              </a:pPr>
              <a:r>
                <a:rPr lang="ru-RU" sz="20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продукции</a:t>
              </a:r>
              <a:endParaRPr lang="ru-RU" dirty="0">
                <a:solidFill>
                  <a:srgbClr val="E9770A"/>
                </a:solidFill>
                <a:latin typeface="Arial" charset="0"/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4817" y="2929"/>
              <a:ext cx="3243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10" rIns="91418" bIns="45710"/>
            <a:lstStyle/>
            <a:p>
              <a:pPr eaLnBrk="1" hangingPunct="1">
                <a:defRPr/>
              </a:pPr>
              <a:r>
                <a:rPr lang="ru-RU" sz="20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Выполнение </a:t>
              </a:r>
            </a:p>
            <a:p>
              <a:pPr eaLnBrk="1" hangingPunct="1">
                <a:defRPr/>
              </a:pPr>
              <a:r>
                <a:rPr lang="ru-RU" sz="20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работ</a:t>
              </a:r>
              <a:endParaRPr lang="ru-RU" dirty="0">
                <a:solidFill>
                  <a:srgbClr val="E9770A"/>
                </a:solidFill>
                <a:latin typeface="Arial" charset="0"/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7640" y="3012"/>
              <a:ext cx="3241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10" rIns="91418" bIns="45710"/>
            <a:lstStyle/>
            <a:p>
              <a:pPr eaLnBrk="1" hangingPunct="1">
                <a:defRPr/>
              </a:pPr>
              <a:r>
                <a:rPr lang="ru-RU" sz="20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Оказание </a:t>
              </a:r>
            </a:p>
            <a:p>
              <a:pPr eaLnBrk="1" hangingPunct="1">
                <a:defRPr/>
              </a:pPr>
              <a:r>
                <a:rPr lang="ru-RU" sz="20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услуг</a:t>
              </a:r>
              <a:endParaRPr lang="ru-RU" dirty="0">
                <a:solidFill>
                  <a:srgbClr val="E9770A"/>
                </a:solidFill>
                <a:latin typeface="Arial" charset="0"/>
              </a:endParaRPr>
            </a:p>
          </p:txBody>
        </p:sp>
      </p:grpSp>
      <p:sp>
        <p:nvSpPr>
          <p:cNvPr id="33797" name="Прямоугольник 1"/>
          <p:cNvSpPr>
            <a:spLocks noChangeArrowheads="1"/>
          </p:cNvSpPr>
          <p:nvPr/>
        </p:nvSpPr>
        <p:spPr bwMode="auto">
          <a:xfrm>
            <a:off x="8675688" y="6308725"/>
            <a:ext cx="34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A098FA1-B038-484A-9B3C-6E88D56A1905}" type="slidenum">
              <a:rPr lang="ru-RU" altLang="ru-RU" sz="2000" b="1">
                <a:solidFill>
                  <a:srgbClr val="FFFFFF"/>
                </a:solidFill>
                <a:latin typeface="Tahom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20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3798" name="Прямоугольник 1"/>
          <p:cNvSpPr>
            <a:spLocks noChangeArrowheads="1"/>
          </p:cNvSpPr>
          <p:nvPr/>
        </p:nvSpPr>
        <p:spPr bwMode="auto">
          <a:xfrm>
            <a:off x="106363" y="5124450"/>
            <a:ext cx="8848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49263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итогам 2016 года в сфере торговли и услуг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действует 17 предприятий (ООО) и 751 ИП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>
                <a:solidFill>
                  <a:srgbClr val="FFFF00"/>
                </a:solidFill>
              </a:rPr>
              <a:t>Новые правила использования контрольно-кассовой техники</a:t>
            </a:r>
          </a:p>
        </p:txBody>
      </p:sp>
      <p:pic>
        <p:nvPicPr>
          <p:cNvPr id="34819" name="Picture 2" descr="Переход на онлайн кассы - новые К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34377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8604250" y="6308725"/>
            <a:ext cx="34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A12BA59-334E-4C90-93F8-D03D3FAE4803}" type="slidenum">
              <a:rPr lang="ru-RU" altLang="ru-RU" sz="2000" b="1">
                <a:solidFill>
                  <a:srgbClr val="FFFFFF"/>
                </a:solidFill>
                <a:latin typeface="Tahom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20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293688" y="1412875"/>
            <a:ext cx="87487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Позитивные тенденции в развитии торговли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сферы услуг способствуют увеличению налоговых поступлений в бюджет, занятости населения, развитию малого бизнеса и отечественных производителей, стимулируют приток инвестиций, повышение эффективности производства и, в целом, обеспечивают участие территории в формировании внутри-территориальных и межтерриториальных связей.</a:t>
            </a:r>
          </a:p>
        </p:txBody>
      </p:sp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8532813" y="6237288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1481D668-800A-4E56-BCA3-0C3A99B00F4E}" type="slidenum">
              <a:rPr lang="ru-RU" altLang="ru-RU" sz="2000" b="1">
                <a:solidFill>
                  <a:srgbClr val="FFFFFF"/>
                </a:solidFill>
                <a:latin typeface="Tahoma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80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-12700" y="1588"/>
            <a:ext cx="9144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FFC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ОСНОВЫЕ ЦЕЛИ РАЗВИТИЯ ПОТРЕБИТЕЛЬСКОГО РЫНКА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516688" y="3429000"/>
            <a:ext cx="2216150" cy="133508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/>
          <p:cNvSpPr/>
          <p:nvPr/>
        </p:nvSpPr>
        <p:spPr>
          <a:xfrm>
            <a:off x="-1108075" y="1773238"/>
            <a:ext cx="2216150" cy="147796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Группа 16"/>
          <p:cNvGrpSpPr/>
          <p:nvPr/>
        </p:nvGrpSpPr>
        <p:grpSpPr>
          <a:xfrm>
            <a:off x="4319555" y="1377989"/>
            <a:ext cx="4626599" cy="1474947"/>
            <a:chOff x="1495413" y="2048"/>
            <a:chExt cx="5130655" cy="1289784"/>
          </a:xfrm>
          <a:solidFill>
            <a:schemeClr val="accent3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6" name="Пятиугольник 25"/>
            <p:cNvSpPr/>
            <p:nvPr/>
          </p:nvSpPr>
          <p:spPr>
            <a:xfrm rot="10800000">
              <a:off x="1495413" y="2048"/>
              <a:ext cx="5130655" cy="1289784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ятиугольник 4"/>
            <p:cNvSpPr/>
            <p:nvPr/>
          </p:nvSpPr>
          <p:spPr>
            <a:xfrm rot="21600000">
              <a:off x="1817861" y="2048"/>
              <a:ext cx="4808207" cy="128978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68759" tIns="106680" rIns="199136" bIns="106680" spcCol="1270" anchor="ctr"/>
            <a:lstStyle/>
            <a:p>
              <a:pPr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390" name="Группа 18"/>
          <p:cNvGrpSpPr>
            <a:grpSpLocks/>
          </p:cNvGrpSpPr>
          <p:nvPr/>
        </p:nvGrpSpPr>
        <p:grpSpPr bwMode="auto">
          <a:xfrm>
            <a:off x="4335463" y="2998788"/>
            <a:ext cx="4625975" cy="1438275"/>
            <a:chOff x="1510713" y="1472987"/>
            <a:chExt cx="5130655" cy="1357735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510713" y="1472987"/>
              <a:ext cx="5130655" cy="1289784"/>
            </a:xfrm>
            <a:prstGeom prst="homePlate">
              <a:avLst/>
            </a:prstGeom>
            <a:solidFill>
              <a:srgbClr val="D7FFAF"/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ятиугольник 6"/>
            <p:cNvSpPr/>
            <p:nvPr/>
          </p:nvSpPr>
          <p:spPr>
            <a:xfrm>
              <a:off x="1614593" y="1540424"/>
              <a:ext cx="4808449" cy="1290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68759" tIns="106680" rIns="199136" bIns="106680" spcCol="1270" anchor="ctr"/>
            <a:lstStyle/>
            <a:p>
              <a:pPr algn="l" defTabSz="1244600" eaLnBrk="1" hangingPunct="1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ru-RU" sz="1700" b="1" i="1" dirty="0">
                  <a:solidFill>
                    <a:prstClr val="black"/>
                  </a:solidFill>
                </a:rPr>
                <a:t>Цели потребителей  </a:t>
              </a:r>
              <a:r>
                <a:rPr lang="ru-RU" sz="1700" dirty="0">
                  <a:solidFill>
                    <a:prstClr val="black"/>
                  </a:solidFill>
                </a:rPr>
                <a:t>- </a:t>
              </a:r>
            </a:p>
            <a:p>
              <a:pPr algn="l" defTabSz="1244600" eaLnBrk="1" hangingPunct="1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ru-RU" sz="1700" dirty="0">
                  <a:solidFill>
                    <a:prstClr val="black"/>
                  </a:solidFill>
                </a:rPr>
                <a:t>возможность получать качественные товары по приемлемым ценам и с высоким качеством сервиса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319555" y="4418734"/>
            <a:ext cx="4785965" cy="1944215"/>
            <a:chOff x="1513747" y="3210191"/>
            <a:chExt cx="5307383" cy="1602980"/>
          </a:xfrm>
          <a:noFill/>
        </p:grpSpPr>
        <p:sp>
          <p:nvSpPr>
            <p:cNvPr id="22" name="Пятиугольник 21"/>
            <p:cNvSpPr/>
            <p:nvPr/>
          </p:nvSpPr>
          <p:spPr>
            <a:xfrm rot="10800000">
              <a:off x="1513747" y="3351637"/>
              <a:ext cx="5130655" cy="1289784"/>
            </a:xfrm>
            <a:prstGeom prst="homePlate">
              <a:avLst/>
            </a:prstGeom>
            <a:solidFill>
              <a:schemeClr val="accent1"/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ятиугольник 8"/>
            <p:cNvSpPr/>
            <p:nvPr/>
          </p:nvSpPr>
          <p:spPr>
            <a:xfrm>
              <a:off x="1693511" y="3210191"/>
              <a:ext cx="5127619" cy="16029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68759" tIns="106680" rIns="199136" bIns="106680" spcCol="1270" anchor="ctr"/>
            <a:lstStyle/>
            <a:p>
              <a:pPr algn="l" eaLnBrk="1" hangingPunct="1">
                <a:spcAft>
                  <a:spcPts val="600"/>
                </a:spcAft>
                <a:defRPr/>
              </a:pPr>
              <a:r>
                <a:rPr lang="ru-RU" sz="1700" b="1" i="1" dirty="0">
                  <a:solidFill>
                    <a:prstClr val="black"/>
                  </a:solidFill>
                </a:rPr>
                <a:t>Цели торгового бизнеса  -</a:t>
              </a:r>
              <a:r>
                <a:rPr lang="ru-RU" sz="1700" dirty="0">
                  <a:solidFill>
                    <a:prstClr val="black"/>
                  </a:solidFill>
                </a:rPr>
                <a:t> </a:t>
              </a:r>
            </a:p>
            <a:p>
              <a:pPr algn="l" eaLnBrk="1" hangingPunct="1">
                <a:spcAft>
                  <a:spcPts val="600"/>
                </a:spcAft>
                <a:defRPr/>
              </a:pPr>
              <a:r>
                <a:rPr lang="ru-RU" sz="1700" dirty="0">
                  <a:solidFill>
                    <a:prstClr val="black"/>
                  </a:solidFill>
                </a:rPr>
                <a:t>наиболее полное удовлетворение спроса покупателей и получение максимальной «маржи» за свои услуги</a:t>
              </a:r>
            </a:p>
          </p:txBody>
        </p:sp>
      </p:grpSp>
      <p:sp>
        <p:nvSpPr>
          <p:cNvPr id="28" name="Овал 27"/>
          <p:cNvSpPr/>
          <p:nvPr/>
        </p:nvSpPr>
        <p:spPr>
          <a:xfrm>
            <a:off x="107504" y="1844824"/>
            <a:ext cx="3960440" cy="3168352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395" name="TextBox 28"/>
          <p:cNvSpPr txBox="1">
            <a:spLocks noChangeArrowheads="1"/>
          </p:cNvSpPr>
          <p:nvPr/>
        </p:nvSpPr>
        <p:spPr bwMode="auto">
          <a:xfrm>
            <a:off x="0" y="2420938"/>
            <a:ext cx="42116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Общая цель: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Создание эффективной товаропроводящей системы, соответствующей требованиям сценария развития экономики государства</a:t>
            </a:r>
          </a:p>
        </p:txBody>
      </p:sp>
      <p:sp>
        <p:nvSpPr>
          <p:cNvPr id="34" name="Пятиугольник 8"/>
          <p:cNvSpPr/>
          <p:nvPr/>
        </p:nvSpPr>
        <p:spPr>
          <a:xfrm>
            <a:off x="4500563" y="1174750"/>
            <a:ext cx="4643437" cy="18224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68759" tIns="106680" rIns="199136" bIns="106680" spcCol="1270" anchor="ctr"/>
          <a:lstStyle/>
          <a:p>
            <a:pPr algn="l" eaLnBrk="1" hangingPunct="1">
              <a:spcAft>
                <a:spcPts val="600"/>
              </a:spcAft>
              <a:defRPr/>
            </a:pPr>
            <a:r>
              <a:rPr lang="ru-RU" sz="1700" b="1" i="1" dirty="0">
                <a:solidFill>
                  <a:prstClr val="black"/>
                </a:solidFill>
              </a:rPr>
              <a:t>Цели производителей товаров -</a:t>
            </a:r>
            <a:r>
              <a:rPr lang="ru-RU" sz="1700" dirty="0">
                <a:solidFill>
                  <a:prstClr val="black"/>
                </a:solidFill>
              </a:rPr>
              <a:t> 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ru-RU" sz="1700" dirty="0">
                <a:solidFill>
                  <a:prstClr val="black"/>
                </a:solidFill>
              </a:rPr>
              <a:t>охват всех потенциальных потребителей при максимальной эффективности продаж и минимальных издержках дистрибуции </a:t>
            </a:r>
          </a:p>
        </p:txBody>
      </p:sp>
      <p:sp>
        <p:nvSpPr>
          <p:cNvPr id="16397" name="Номер слайда 2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DBEC0E4-EBFE-43A1-9914-82DA47248FF9}" type="slidenum">
              <a:rPr lang="ru-RU" altLang="ru-RU" sz="2000" smtClean="0">
                <a:solidFill>
                  <a:srgbClr val="FFFFFF"/>
                </a:solidFill>
                <a:latin typeface="Tahom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20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938" y="115888"/>
            <a:ext cx="9036050" cy="1143000"/>
          </a:xfrm>
        </p:spPr>
        <p:txBody>
          <a:bodyPr/>
          <a:lstStyle/>
          <a:p>
            <a:pPr algn="ctr"/>
            <a:r>
              <a:rPr lang="ru-RU" altLang="ru-RU" sz="5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br>
              <a:rPr lang="ru-RU" altLang="ru-RU" sz="5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потребительского рынка</a:t>
            </a:r>
          </a:p>
        </p:txBody>
      </p:sp>
      <p:pic>
        <p:nvPicPr>
          <p:cNvPr id="17411" name="Рисунок 4" descr="Состав потребительского ры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2073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8745538" y="6308725"/>
            <a:ext cx="347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3F3A606-80D0-4B5C-AB62-53D01C49CA60}" type="slidenum">
              <a:rPr lang="ru-RU" altLang="ru-RU" sz="2000" b="1">
                <a:solidFill>
                  <a:srgbClr val="FFFFFF"/>
                </a:solidFill>
                <a:latin typeface="Tahom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20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746125"/>
          </a:xfrm>
        </p:spPr>
        <p:txBody>
          <a:bodyPr/>
          <a:lstStyle/>
          <a:p>
            <a:pPr algn="ctr"/>
            <a:r>
              <a:rPr lang="ru-RU" altLang="ru-RU" sz="45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ТОВАРНЫЕ РЫНКИ</a:t>
            </a:r>
          </a:p>
        </p:txBody>
      </p:sp>
      <p:pic>
        <p:nvPicPr>
          <p:cNvPr id="18435" name="Picture 6" descr="Картинки по запросу рынок непродовольственных това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1058863"/>
            <a:ext cx="403225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Картинки по запросу рынок продовольственных товар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125538"/>
            <a:ext cx="417671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2"/>
          <p:cNvSpPr>
            <a:spLocks noChangeArrowheads="1"/>
          </p:cNvSpPr>
          <p:nvPr/>
        </p:nvSpPr>
        <p:spPr bwMode="auto">
          <a:xfrm>
            <a:off x="130175" y="3500438"/>
            <a:ext cx="41767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Рынок продовольственных товаров </a:t>
            </a: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рынок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сырьевых продовольственных товаров, продовольственных товаров с низкой степенью переработки, с высокой степенью переработки (готовые к употреблению),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рынок пищевого сервиса.   </a:t>
            </a:r>
            <a:r>
              <a:rPr lang="ru-RU" altLang="ru-RU" sz="18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800">
              <a:solidFill>
                <a:schemeClr val="tx2"/>
              </a:solidFill>
              <a:latin typeface="Tahom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8" name="Прямоугольник 3"/>
          <p:cNvSpPr>
            <a:spLocks noChangeArrowheads="1"/>
          </p:cNvSpPr>
          <p:nvPr/>
        </p:nvSpPr>
        <p:spPr bwMode="auto">
          <a:xfrm>
            <a:off x="4979988" y="3644900"/>
            <a:ext cx="393541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Рынок непродовольственных товаров </a:t>
            </a:r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рынок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товаров, не предназначенных в пищу и реализуемых с целью удовлетворения разнообразного потребительского спроса.   </a:t>
            </a:r>
            <a:r>
              <a:rPr lang="ru-RU" altLang="ru-RU" sz="18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800">
              <a:solidFill>
                <a:srgbClr val="000000"/>
              </a:solidFill>
              <a:latin typeface="Tahom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9" name="Прямоугольник 1"/>
          <p:cNvSpPr>
            <a:spLocks noChangeArrowheads="1"/>
          </p:cNvSpPr>
          <p:nvPr/>
        </p:nvSpPr>
        <p:spPr bwMode="auto">
          <a:xfrm>
            <a:off x="8740775" y="6302375"/>
            <a:ext cx="34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62767D4-AEAA-4E1B-B813-F63C381A3A49}" type="slidenum">
              <a:rPr lang="ru-RU" altLang="ru-RU" sz="2000" b="1">
                <a:solidFill>
                  <a:srgbClr val="FFFFFF"/>
                </a:solidFill>
                <a:latin typeface="Tahom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20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746125"/>
          </a:xfrm>
        </p:spPr>
        <p:txBody>
          <a:bodyPr/>
          <a:lstStyle/>
          <a:p>
            <a:pPr algn="ctr"/>
            <a:r>
              <a:rPr lang="ru-RU" altLang="ru-RU" sz="45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РЫНОК УСЛУГ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88913" y="4797425"/>
            <a:ext cx="85201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Рынок услуг – </a:t>
            </a: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 в целях удовлетворения основных потребностей населения и других получателей услуг.</a:t>
            </a:r>
            <a:endParaRPr lang="ru-RU" altLang="ru-RU" sz="1800">
              <a:solidFill>
                <a:srgbClr val="000000"/>
              </a:solidFill>
              <a:latin typeface="Tahom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60" name="Picture 2" descr="Картинки по запросу рынок платных услу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61674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1"/>
          <p:cNvSpPr>
            <a:spLocks noChangeArrowheads="1"/>
          </p:cNvSpPr>
          <p:nvPr/>
        </p:nvSpPr>
        <p:spPr bwMode="auto">
          <a:xfrm>
            <a:off x="8709025" y="6308725"/>
            <a:ext cx="34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60E59C8-2914-4B8B-BF15-D3E49CBF3EC0}" type="slidenum">
              <a:rPr lang="ru-RU" altLang="ru-RU" sz="2000" b="1">
                <a:solidFill>
                  <a:srgbClr val="FFFFFF"/>
                </a:solidFill>
                <a:latin typeface="Tahom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20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5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Современные тенденции развития торговли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-2232" y="1493193"/>
          <a:ext cx="7416824" cy="93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167" y="2564904"/>
          <a:ext cx="662473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468313" y="3860800"/>
            <a:ext cx="4445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>
                <a:latin typeface="Times New Roman" pitchFamily="18" charset="0"/>
                <a:cs typeface="Times New Roman" pitchFamily="18" charset="0"/>
              </a:rPr>
              <a:t>Стратегии экономии россиян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3861048"/>
          <a:ext cx="8712968" cy="277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0487" name="AutoShape 2" descr="Картинки по запросу торговля"/>
          <p:cNvSpPr>
            <a:spLocks noChangeAspect="1" noChangeArrowheads="1"/>
          </p:cNvSpPr>
          <p:nvPr/>
        </p:nvSpPr>
        <p:spPr bwMode="auto">
          <a:xfrm>
            <a:off x="45339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Tahoma" pitchFamily="34" charset="0"/>
            </a:endParaRPr>
          </a:p>
        </p:txBody>
      </p:sp>
      <p:pic>
        <p:nvPicPr>
          <p:cNvPr id="20488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565400"/>
            <a:ext cx="2128837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схема структуры  потребительского ры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15425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Картинки по запросу схема структуры  потребительского ры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45175"/>
            <a:ext cx="145891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8753475" y="6319838"/>
            <a:ext cx="34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A3E9B4C-B666-4656-B959-624FFAC98440}" type="slidenum">
              <a:rPr lang="ru-RU" altLang="ru-RU" sz="2000" b="1">
                <a:solidFill>
                  <a:srgbClr val="FFFFFF"/>
                </a:solidFill>
                <a:latin typeface="Tahom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20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 descr="http://www.advlab.ru/images/content/article/2009/03/16/life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852738"/>
            <a:ext cx="4762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179388" y="161925"/>
            <a:ext cx="8785225" cy="1143000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Потребитель покупает не товары и услуги, а решение своих проблем</a:t>
            </a:r>
          </a:p>
        </p:txBody>
      </p:sp>
      <p:sp>
        <p:nvSpPr>
          <p:cNvPr id="22532" name="Прямоугольник 2"/>
          <p:cNvSpPr>
            <a:spLocks noChangeArrowheads="1"/>
          </p:cNvSpPr>
          <p:nvPr/>
        </p:nvSpPr>
        <p:spPr bwMode="auto">
          <a:xfrm>
            <a:off x="179388" y="1484313"/>
            <a:ext cx="878522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Какие факторы влияют на выбор продуктового магазина: удобство, большой ассортиментный выбор, близость к дому или месту работы, доступные цены? </a:t>
            </a:r>
            <a:endParaRPr lang="ru-RU" altLang="ru-RU" sz="2500" b="1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22533" name="Прямоугольник 3"/>
          <p:cNvSpPr>
            <a:spLocks noChangeArrowheads="1"/>
          </p:cNvSpPr>
          <p:nvPr/>
        </p:nvSpPr>
        <p:spPr bwMode="auto">
          <a:xfrm>
            <a:off x="8628063" y="6308725"/>
            <a:ext cx="34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BA6B4BA-771C-4CA0-82C2-822699B15700}" type="slidenum">
              <a:rPr lang="ru-RU" altLang="ru-RU" sz="2000" b="1">
                <a:solidFill>
                  <a:srgbClr val="FFFFFF"/>
                </a:solidFill>
                <a:latin typeface="Tahoma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20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с слайдом-разделителем 'Оранжевая абстракция'">
  <a:themeElements>
    <a:clrScheme name="Шаблон оформления с слайдом-разделителем 'Оранжевая абстракция'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с слайдом-разделителем 'Оранжевая абстракция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слайдом-разделителем 'Оранжевая абстракция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7059</TotalTime>
  <Words>728</Words>
  <Application>Microsoft Office PowerPoint</Application>
  <PresentationFormat>Экран (4:3)</PresentationFormat>
  <Paragraphs>122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Шаблон оформления с слайдом-разделителем 'Оранжевая абстракция'</vt:lpstr>
      <vt:lpstr>Диаграмма Microsoft Excel</vt:lpstr>
      <vt:lpstr>Потребительский рынок: тенденции и перспективы развития</vt:lpstr>
      <vt:lpstr>Презентация PowerPoint</vt:lpstr>
      <vt:lpstr>Презентация PowerPoint</vt:lpstr>
      <vt:lpstr>Структура  потребительского рынка</vt:lpstr>
      <vt:lpstr>ТОВАРНЫЕ РЫНКИ</vt:lpstr>
      <vt:lpstr>РЫНОК УСЛУГ</vt:lpstr>
      <vt:lpstr>Современные тенденции развития торговли</vt:lpstr>
      <vt:lpstr>Презентация PowerPoint</vt:lpstr>
      <vt:lpstr>Потребитель покупает не товары и услуги, а решение своих проблем</vt:lpstr>
      <vt:lpstr>По итогам 2016 года крупнейшие продуктовые торговые сети </vt:lpstr>
      <vt:lpstr>На территории  Курского района осуществляют свою деятельность: </vt:lpstr>
      <vt:lpstr>На территории Курского района по итогам  2016 года</vt:lpstr>
      <vt:lpstr>18 торговых комплексов</vt:lpstr>
      <vt:lpstr> Муниципальный  районный рынок  </vt:lpstr>
      <vt:lpstr>Розничная торговля </vt:lpstr>
      <vt:lpstr>Общественное питание </vt:lpstr>
      <vt:lpstr>Обеспеченность торговыми объектами в 2016 году</vt:lpstr>
      <vt:lpstr>Обеспеченность торговыми площадями по продовольственным товарам</vt:lpstr>
      <vt:lpstr>Обеспеченность торговыми площадями по непродовольственным товарам</vt:lpstr>
      <vt:lpstr> Предпринимательская деятельность в сфере торговли  и  услуг</vt:lpstr>
      <vt:lpstr>Новые правила использования контрольно-кассовой техники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514</cp:revision>
  <cp:lastPrinted>2017-02-21T11:15:24Z</cp:lastPrinted>
  <dcterms:created xsi:type="dcterms:W3CDTF">1601-01-01T00:00:00Z</dcterms:created>
  <dcterms:modified xsi:type="dcterms:W3CDTF">2017-05-31T08:54:36Z</dcterms:modified>
</cp:coreProperties>
</file>