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8" r:id="rId10"/>
    <p:sldId id="264" r:id="rId11"/>
    <p:sldId id="265" r:id="rId12"/>
    <p:sldId id="263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D1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764814981427451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6536079381514173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Численность населения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54068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4FD1FF"/>
            </a:solidFill>
          </c:spPr>
          <c:invertIfNegative val="0"/>
          <c:dLbls>
            <c:dLbl>
              <c:idx val="0"/>
              <c:layout>
                <c:manualLayout>
                  <c:x val="3.6379374639331184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Численность населения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54261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8993792"/>
        <c:axId val="88995328"/>
        <c:axId val="0"/>
      </c:bar3DChart>
      <c:catAx>
        <c:axId val="88993792"/>
        <c:scaling>
          <c:orientation val="minMax"/>
        </c:scaling>
        <c:delete val="0"/>
        <c:axPos val="b"/>
        <c:majorTickMark val="none"/>
        <c:minorTickMark val="none"/>
        <c:tickLblPos val="nextTo"/>
        <c:crossAx val="88995328"/>
        <c:crosses val="autoZero"/>
        <c:auto val="1"/>
        <c:lblAlgn val="ctr"/>
        <c:lblOffset val="100"/>
        <c:noMultiLvlLbl val="0"/>
      </c:catAx>
      <c:valAx>
        <c:axId val="88995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8993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34244319401014"/>
          <c:y val="9.3598575890390025E-3"/>
          <c:w val="0.51785973056133872"/>
          <c:h val="0.1678619696497809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409042602966431E-2"/>
          <c:y val="0.18700320507874771"/>
          <c:w val="0.35406266488533755"/>
          <c:h val="0.54133758683042854"/>
        </c:manualLayout>
      </c:layout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rgbClr val="4FD1FF"/>
              </a:solidFill>
            </c:spPr>
          </c:dPt>
          <c:dPt>
            <c:idx val="1"/>
            <c:bubble3D val="0"/>
            <c:spPr>
              <a:solidFill>
                <a:srgbClr val="FF3300"/>
              </a:solidFill>
            </c:spPr>
          </c:dPt>
          <c:dPt>
            <c:idx val="8"/>
            <c:bubble3D val="0"/>
            <c:spPr>
              <a:solidFill>
                <a:srgbClr val="0080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Лист1!$B$3:$B$12</c:f>
              <c:strCache>
                <c:ptCount val="10"/>
                <c:pt idx="0">
                  <c:v>пособие на случай временной нетрудоспособности и в связи с материнством</c:v>
                </c:pt>
                <c:pt idx="1">
                  <c:v>выплата нуждающимся в поддержке семьям, в случае рождения в них третьего ребенка и последующих детей </c:v>
                </c:pt>
                <c:pt idx="2">
                  <c:v>выплата ежемесячного пособия на ребенка</c:v>
                </c:pt>
                <c:pt idx="3">
                  <c:v>меры социальной поддержки ветеранов труда и тружеников тыла</c:v>
                </c:pt>
                <c:pt idx="4">
                  <c:v>меры социальной поддержки по оплате жилищно-коммунальных услуг отдельным категориям граждан</c:v>
                </c:pt>
                <c:pt idx="5">
                  <c:v>субсидии на оплату жилого помещения и коммунальных услуг</c:v>
                </c:pt>
                <c:pt idx="6">
                  <c:v>меры социальной поддержки многодетным семьям</c:v>
                </c:pt>
                <c:pt idx="7">
                  <c:v>меры социальной поддержки ветеранов труда Ставропольского края </c:v>
                </c:pt>
                <c:pt idx="8">
                  <c:v>меры социальной поддержки реабилитированных лиц и лиц, признанных пострадавшими от политических репрессий</c:v>
                </c:pt>
                <c:pt idx="9">
                  <c:v>прочие виды выплат</c:v>
                </c:pt>
              </c:strCache>
            </c:strRef>
          </c:cat>
          <c:val>
            <c:numRef>
              <c:f>Лист1!$C$3:$C$12</c:f>
              <c:numCache>
                <c:formatCode>#,##0.00</c:formatCode>
                <c:ptCount val="10"/>
                <c:pt idx="0">
                  <c:v>66494.97</c:v>
                </c:pt>
                <c:pt idx="1">
                  <c:v>58280</c:v>
                </c:pt>
                <c:pt idx="2">
                  <c:v>44700</c:v>
                </c:pt>
                <c:pt idx="3">
                  <c:v>31937.1</c:v>
                </c:pt>
                <c:pt idx="4">
                  <c:v>24560.6</c:v>
                </c:pt>
                <c:pt idx="5">
                  <c:v>23362.7</c:v>
                </c:pt>
                <c:pt idx="6">
                  <c:v>21295.93</c:v>
                </c:pt>
                <c:pt idx="7">
                  <c:v>21201.94</c:v>
                </c:pt>
                <c:pt idx="8">
                  <c:v>4054.25</c:v>
                </c:pt>
                <c:pt idx="9">
                  <c:v>4677.38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6682393881389314"/>
          <c:y val="0"/>
          <c:w val="0.63317606118610681"/>
          <c:h val="1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 b="1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Посетителей мероприятий</c:v>
                </c:pt>
              </c:strCache>
            </c:strRef>
          </c:tx>
          <c:dPt>
            <c:idx val="0"/>
            <c:bubble3D val="0"/>
            <c:spPr>
              <a:solidFill>
                <a:srgbClr val="4FD1FF"/>
              </a:solidFill>
            </c:spPr>
          </c:dPt>
          <c:dPt>
            <c:idx val="1"/>
            <c:bubble3D val="0"/>
            <c:spPr>
              <a:solidFill>
                <a:srgbClr val="FF33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Мероприятия для детей</c:v>
                </c:pt>
                <c:pt idx="1">
                  <c:v>Мероприятия для молодежи</c:v>
                </c:pt>
                <c:pt idx="2">
                  <c:v>Платные мероприятия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84250</c:v>
                </c:pt>
                <c:pt idx="1">
                  <c:v>86915</c:v>
                </c:pt>
                <c:pt idx="2">
                  <c:v>1700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4264615767719948"/>
          <c:y val="0.30803926771026796"/>
          <c:w val="0.43409995874114093"/>
          <c:h val="0.6082871176284063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b="1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5889234491588033"/>
          <c:y val="1.870484258811168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0689576530953995"/>
          <c:y val="8.5482027420682075E-2"/>
          <c:w val="0.44641581281411441"/>
          <c:h val="0.600396801485334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dPt>
            <c:idx val="0"/>
            <c:bubble3D val="0"/>
            <c:spPr>
              <a:solidFill>
                <a:srgbClr val="4FD1FF"/>
              </a:solidFill>
            </c:spPr>
          </c:dPt>
          <c:dPt>
            <c:idx val="10"/>
            <c:bubble3D val="0"/>
            <c:spPr>
              <a:solidFill>
                <a:srgbClr val="FF3300"/>
              </a:solidFill>
            </c:spPr>
          </c:dPt>
          <c:dLbls>
            <c:dLbl>
              <c:idx val="3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Лист1!$A$2:$A$14</c:f>
              <c:strCache>
                <c:ptCount val="13"/>
                <c:pt idx="0">
                  <c:v>НДФЛ, 107 552,26 тыс. руб.</c:v>
                </c:pt>
                <c:pt idx="1">
                  <c:v>ЕНВД, 8 506,20 тыс. руб.</c:v>
                </c:pt>
                <c:pt idx="2">
                  <c:v>ЕСХН, 8 448,41 тыс. руб.</c:v>
                </c:pt>
                <c:pt idx="3">
                  <c:v>ПСН, 47,50 тыс. руб.</c:v>
                </c:pt>
                <c:pt idx="4">
                  <c:v>Акцизы, 4 290,29 тыс. руб.</c:v>
                </c:pt>
                <c:pt idx="5">
                  <c:v>Госпошлина, 3 109,01 тыс. руб.</c:v>
                </c:pt>
                <c:pt idx="6">
                  <c:v>От использования имущества 22 990,59 тыс. руб.</c:v>
                </c:pt>
                <c:pt idx="7">
                  <c:v>От части прибыли МУП, 542,88 тыс. руб.</c:v>
                </c:pt>
                <c:pt idx="8">
                  <c:v>Плата за негативное воздействие 463,03 тыс. руб.</c:v>
                </c:pt>
                <c:pt idx="9">
                  <c:v>От продажи земельных участвков и иного имущества, 706,48 тыс. руб.</c:v>
                </c:pt>
                <c:pt idx="10">
                  <c:v>От оказания платных услуг 33 926,34 тыс. руб.</c:v>
                </c:pt>
                <c:pt idx="11">
                  <c:v>Штрафы, санкции, 3 424,49 тыс. руб.</c:v>
                </c:pt>
                <c:pt idx="12">
                  <c:v>Прочие неналоговые 936,02 тыс. руб.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107552.26</c:v>
                </c:pt>
                <c:pt idx="1">
                  <c:v>8506.2000000000007</c:v>
                </c:pt>
                <c:pt idx="2">
                  <c:v>8448.41</c:v>
                </c:pt>
                <c:pt idx="3">
                  <c:v>47.5</c:v>
                </c:pt>
                <c:pt idx="4">
                  <c:v>4290.29</c:v>
                </c:pt>
                <c:pt idx="5">
                  <c:v>3109.01</c:v>
                </c:pt>
                <c:pt idx="6">
                  <c:v>22990.59</c:v>
                </c:pt>
                <c:pt idx="7">
                  <c:v>542.88</c:v>
                </c:pt>
                <c:pt idx="8">
                  <c:v>463.03</c:v>
                </c:pt>
                <c:pt idx="9">
                  <c:v>706.48</c:v>
                </c:pt>
                <c:pt idx="10">
                  <c:v>33926.339999999997</c:v>
                </c:pt>
                <c:pt idx="11">
                  <c:v>3424.49</c:v>
                </c:pt>
                <c:pt idx="12">
                  <c:v>936.02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"/>
          <c:w val="0.66824505789752919"/>
          <c:h val="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 b="1">
          <a:ln>
            <a:noFill/>
          </a:ln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>
                <a:solidFill>
                  <a:schemeClr val="tx1"/>
                </a:solidFill>
              </a:rPr>
              <a:t>Безвозмездные поступления</a:t>
            </a:r>
          </a:p>
        </c:rich>
      </c:tx>
      <c:layout>
        <c:manualLayout>
          <c:xMode val="edge"/>
          <c:yMode val="edge"/>
          <c:x val="0.11937596725262077"/>
          <c:y val="0.3073486532155256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42137813424596954"/>
          <c:w val="0.48320109444219805"/>
          <c:h val="0.537710394249019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Дотации из краевого бюджета, 184 847,69 тыс. руб.</c:v>
                </c:pt>
                <c:pt idx="1">
                  <c:v>Субсидии, 136 658,03 тыс. руб.</c:v>
                </c:pt>
                <c:pt idx="2">
                  <c:v>Субвенции, 690 666,76 тыс. руб.</c:v>
                </c:pt>
                <c:pt idx="3">
                  <c:v>Иные межбюджетные трасферты, 3 387,48 тыс. руб.</c:v>
                </c:pt>
                <c:pt idx="4">
                  <c:v>Прочие безвозмездные поступления, 87,70 тыс. 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184847.69</c:v>
                </c:pt>
                <c:pt idx="1">
                  <c:v>136658.03</c:v>
                </c:pt>
                <c:pt idx="2">
                  <c:v>690666.76</c:v>
                </c:pt>
                <c:pt idx="3">
                  <c:v>3387.48</c:v>
                </c:pt>
                <c:pt idx="4">
                  <c:v>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3286307433046425"/>
          <c:y val="0.30665918442237294"/>
          <c:w val="0.65436434351488992"/>
          <c:h val="0.6290829480094513"/>
        </c:manualLayout>
      </c:layout>
      <c:overlay val="0"/>
      <c:txPr>
        <a:bodyPr/>
        <a:lstStyle/>
        <a:p>
          <a:pPr>
            <a:defRPr sz="12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 b="1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9232661017462712E-2"/>
          <c:y val="0.21239706004888345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094141161062811E-4"/>
          <c:y val="0.31267291278328263"/>
          <c:w val="0.42852606060809623"/>
          <c:h val="0.518042360342276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FF3300"/>
              </a:solidFill>
            </c:spPr>
          </c:dPt>
          <c:dPt>
            <c:idx val="5"/>
            <c:bubble3D val="0"/>
            <c:spPr>
              <a:solidFill>
                <a:srgbClr val="4FD1FF"/>
              </a:solidFill>
            </c:spPr>
          </c:dPt>
          <c:dLbls>
            <c:dLbl>
              <c:idx val="0"/>
              <c:delete val="1"/>
            </c:dLbl>
            <c:dLbl>
              <c:idx val="7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Совет КМР, 4 111,67 тыс. руб.</c:v>
                </c:pt>
                <c:pt idx="1">
                  <c:v>Администрация КМР, 83 638,03 тыс. руб.</c:v>
                </c:pt>
                <c:pt idx="2">
                  <c:v>Финансовое управление, 86 411,61 тыс. руб.</c:v>
                </c:pt>
                <c:pt idx="3">
                  <c:v>Образование, 631 904,77 тыс. руб.</c:v>
                </c:pt>
                <c:pt idx="4">
                  <c:v>Культура 57 432,10 тыс. руб.</c:v>
                </c:pt>
                <c:pt idx="5">
                  <c:v>Управление труда и социальной защины населения 314 507,50 тыс. руб.</c:v>
                </c:pt>
                <c:pt idx="6">
                  <c:v>Физкультура и спорт, 12 294,58 тыс. руб.</c:v>
                </c:pt>
                <c:pt idx="7">
                  <c:v>Молодежная политика, 2 045,81 тыс. руб.</c:v>
                </c:pt>
                <c:pt idx="8">
                  <c:v>Сельское хозяйство, 7 487,53 тыс. руб.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4111.67</c:v>
                </c:pt>
                <c:pt idx="1">
                  <c:v>83638.03</c:v>
                </c:pt>
                <c:pt idx="2">
                  <c:v>86411.61</c:v>
                </c:pt>
                <c:pt idx="3">
                  <c:v>631904.77</c:v>
                </c:pt>
                <c:pt idx="4">
                  <c:v>57432.1</c:v>
                </c:pt>
                <c:pt idx="5">
                  <c:v>314507.5</c:v>
                </c:pt>
                <c:pt idx="6">
                  <c:v>12294.58</c:v>
                </c:pt>
                <c:pt idx="7">
                  <c:v>2045.81</c:v>
                </c:pt>
                <c:pt idx="8">
                  <c:v>7487.53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3324077723020288"/>
          <c:y val="4.4748077269169309E-2"/>
          <c:w val="0.56482455827759181"/>
          <c:h val="0.955251922730830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1692359416508444E-3"/>
          <c:w val="0.77399484426618503"/>
          <c:h val="0.96194895011665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4FD1FF"/>
            </a:solidFill>
          </c:spPr>
          <c:invertIfNegative val="0"/>
          <c:dLbls>
            <c:dLbl>
              <c:idx val="0"/>
              <c:layout>
                <c:manualLayout>
                  <c:x val="4.6966158725400088E-2"/>
                  <c:y val="-1.763692923008554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выполненных строительных работ, млрд.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4.3835081477040079E-2"/>
                  <c:y val="-1.410954338406843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выполненных строительных работ, млрд.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pyramid"/>
        <c:axId val="36023296"/>
        <c:axId val="44372736"/>
        <c:axId val="35963776"/>
      </c:bar3DChart>
      <c:catAx>
        <c:axId val="36023296"/>
        <c:scaling>
          <c:orientation val="minMax"/>
        </c:scaling>
        <c:delete val="1"/>
        <c:axPos val="b"/>
        <c:majorTickMark val="none"/>
        <c:minorTickMark val="none"/>
        <c:tickLblPos val="nextTo"/>
        <c:crossAx val="44372736"/>
        <c:crosses val="autoZero"/>
        <c:auto val="1"/>
        <c:lblAlgn val="ctr"/>
        <c:lblOffset val="100"/>
        <c:noMultiLvlLbl val="0"/>
      </c:catAx>
      <c:valAx>
        <c:axId val="44372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023296"/>
        <c:crosses val="autoZero"/>
        <c:crossBetween val="between"/>
      </c:valAx>
      <c:serAx>
        <c:axId val="35963776"/>
        <c:scaling>
          <c:orientation val="minMax"/>
        </c:scaling>
        <c:delete val="0"/>
        <c:axPos val="b"/>
        <c:majorTickMark val="out"/>
        <c:minorTickMark val="none"/>
        <c:tickLblPos val="nextTo"/>
        <c:crossAx val="4437273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163399469024514E-2"/>
          <c:y val="0"/>
          <c:w val="0.85836204902551816"/>
          <c:h val="0.9795858793467391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4.6966158725400088E-2"/>
                  <c:y val="-1.763692923008554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выполненных строительных работ, млрд.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4.3835081477040079E-2"/>
                  <c:y val="-1.410954338406843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выполненных строительных работ, млрд.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pyramid"/>
        <c:axId val="44503040"/>
        <c:axId val="44504576"/>
        <c:axId val="35966016"/>
      </c:bar3DChart>
      <c:catAx>
        <c:axId val="44503040"/>
        <c:scaling>
          <c:orientation val="minMax"/>
        </c:scaling>
        <c:delete val="1"/>
        <c:axPos val="b"/>
        <c:majorTickMark val="none"/>
        <c:minorTickMark val="none"/>
        <c:tickLblPos val="nextTo"/>
        <c:crossAx val="44504576"/>
        <c:crosses val="autoZero"/>
        <c:auto val="1"/>
        <c:lblAlgn val="ctr"/>
        <c:lblOffset val="100"/>
        <c:noMultiLvlLbl val="0"/>
      </c:catAx>
      <c:valAx>
        <c:axId val="44504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503040"/>
        <c:crosses val="autoZero"/>
        <c:crossBetween val="between"/>
      </c:valAx>
      <c:serAx>
        <c:axId val="35966016"/>
        <c:scaling>
          <c:orientation val="minMax"/>
        </c:scaling>
        <c:delete val="0"/>
        <c:axPos val="b"/>
        <c:majorTickMark val="out"/>
        <c:minorTickMark val="none"/>
        <c:tickLblPos val="nextTo"/>
        <c:crossAx val="4450457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764814981427451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6536079381514173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Валовой сбор зерновых и зернобобовых культур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4FD1FF"/>
            </a:solidFill>
          </c:spPr>
          <c:invertIfNegative val="0"/>
          <c:dLbls>
            <c:dLbl>
              <c:idx val="0"/>
              <c:layout>
                <c:manualLayout>
                  <c:x val="3.6379374639331184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Валовой сбор зерновых и зернобобовых культур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5231616"/>
        <c:axId val="35277824"/>
        <c:axId val="0"/>
      </c:bar3DChart>
      <c:catAx>
        <c:axId val="35231616"/>
        <c:scaling>
          <c:orientation val="minMax"/>
        </c:scaling>
        <c:delete val="0"/>
        <c:axPos val="b"/>
        <c:majorTickMark val="none"/>
        <c:minorTickMark val="none"/>
        <c:tickLblPos val="nextTo"/>
        <c:crossAx val="35277824"/>
        <c:crosses val="autoZero"/>
        <c:auto val="1"/>
        <c:lblAlgn val="ctr"/>
        <c:lblOffset val="100"/>
        <c:noMultiLvlLbl val="0"/>
      </c:catAx>
      <c:valAx>
        <c:axId val="35277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2316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34244319401014"/>
          <c:y val="9.3598575890390025E-3"/>
          <c:w val="0.51785973056133872"/>
          <c:h val="0.1678619696497809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764814981427451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536079381514173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Производство всех видов мяса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379374639331184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Производство всех видов мяса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227.4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44526592"/>
        <c:axId val="44528384"/>
        <c:axId val="0"/>
      </c:bar3DChart>
      <c:catAx>
        <c:axId val="44526592"/>
        <c:scaling>
          <c:orientation val="minMax"/>
        </c:scaling>
        <c:delete val="0"/>
        <c:axPos val="b"/>
        <c:majorTickMark val="none"/>
        <c:minorTickMark val="none"/>
        <c:tickLblPos val="nextTo"/>
        <c:crossAx val="44528384"/>
        <c:crosses val="autoZero"/>
        <c:auto val="1"/>
        <c:lblAlgn val="ctr"/>
        <c:lblOffset val="100"/>
        <c:noMultiLvlLbl val="0"/>
      </c:catAx>
      <c:valAx>
        <c:axId val="44528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5265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5689223831096952"/>
          <c:y val="0.13636692658553845"/>
          <c:w val="0.51785973056133872"/>
          <c:h val="0.1678619696497809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216476289085039E-3"/>
          <c:y val="0"/>
          <c:w val="0.96362062536066884"/>
          <c:h val="0.737717191385776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6536079381514173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Естественный прирост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4FD1FF"/>
            </a:solidFill>
          </c:spPr>
          <c:invertIfNegative val="0"/>
          <c:dLbls>
            <c:dLbl>
              <c:idx val="0"/>
              <c:layout>
                <c:manualLayout>
                  <c:x val="3.6379374639331184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Естественный прирост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8353792"/>
        <c:axId val="88359680"/>
        <c:axId val="0"/>
      </c:bar3DChart>
      <c:catAx>
        <c:axId val="88353792"/>
        <c:scaling>
          <c:orientation val="minMax"/>
        </c:scaling>
        <c:delete val="0"/>
        <c:axPos val="b"/>
        <c:majorTickMark val="none"/>
        <c:minorTickMark val="none"/>
        <c:tickLblPos val="nextTo"/>
        <c:crossAx val="88359680"/>
        <c:crosses val="autoZero"/>
        <c:auto val="1"/>
        <c:lblAlgn val="ctr"/>
        <c:lblOffset val="100"/>
        <c:noMultiLvlLbl val="0"/>
      </c:catAx>
      <c:valAx>
        <c:axId val="88359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8353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5767620337350577"/>
          <c:y val="2.3382093485247823E-3"/>
          <c:w val="0.44669340910937466"/>
          <c:h val="0.113264099336023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2434113927281353E-2"/>
          <c:w val="0.99338556824739432"/>
          <c:h val="0.829165883277926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6536079381514173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Миграция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4FD1FF"/>
            </a:solidFill>
          </c:spPr>
          <c:invertIfNegative val="0"/>
          <c:dLbls>
            <c:dLbl>
              <c:idx val="0"/>
              <c:layout>
                <c:manualLayout>
                  <c:x val="3.6379374639331184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Миграция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-57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8382080"/>
        <c:axId val="94859648"/>
        <c:axId val="0"/>
      </c:bar3DChart>
      <c:catAx>
        <c:axId val="88382080"/>
        <c:scaling>
          <c:orientation val="minMax"/>
        </c:scaling>
        <c:delete val="0"/>
        <c:axPos val="b"/>
        <c:majorTickMark val="none"/>
        <c:minorTickMark val="none"/>
        <c:tickLblPos val="nextTo"/>
        <c:crossAx val="94859648"/>
        <c:crosses val="autoZero"/>
        <c:auto val="1"/>
        <c:lblAlgn val="ctr"/>
        <c:lblOffset val="100"/>
        <c:noMultiLvlLbl val="0"/>
      </c:catAx>
      <c:valAx>
        <c:axId val="94859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83820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011721606379856"/>
          <c:y val="7.0410979976583798E-2"/>
          <c:w val="0.44669340910937466"/>
          <c:h val="0.1132639486909245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764814981427451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536079381514173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Среднемесячная заработная плата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21770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379374639331184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Среднемесячная заработная плата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22548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96451584"/>
        <c:axId val="107422464"/>
        <c:axId val="0"/>
      </c:bar3DChart>
      <c:catAx>
        <c:axId val="9645158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7422464"/>
        <c:crosses val="autoZero"/>
        <c:auto val="1"/>
        <c:lblAlgn val="ctr"/>
        <c:lblOffset val="100"/>
        <c:noMultiLvlLbl val="0"/>
      </c:catAx>
      <c:valAx>
        <c:axId val="107422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64515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34244319401014"/>
          <c:y val="9.3598575890390025E-3"/>
          <c:w val="0.51785973056133872"/>
          <c:h val="0.1678619696497809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216476289085039E-3"/>
          <c:y val="0"/>
          <c:w val="0.96362062536066884"/>
          <c:h val="0.737717191385776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536090007093229E-2"/>
                  <c:y val="0.18381952496034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Численность безработных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420651978839895E-2"/>
                  <c:y val="0.190841340691311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Численность безработных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276224"/>
        <c:axId val="107372928"/>
        <c:axId val="0"/>
      </c:bar3DChart>
      <c:catAx>
        <c:axId val="3027622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7372928"/>
        <c:crosses val="autoZero"/>
        <c:auto val="1"/>
        <c:lblAlgn val="ctr"/>
        <c:lblOffset val="100"/>
        <c:noMultiLvlLbl val="0"/>
      </c:catAx>
      <c:valAx>
        <c:axId val="107372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2762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5767620337350577"/>
          <c:y val="2.3382093485247823E-3"/>
          <c:w val="0.44669340910937466"/>
          <c:h val="0.113264099336023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2434113927281353E-2"/>
          <c:w val="0.99338556824739432"/>
          <c:h val="0.72922314187312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536079381514173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Уровень безработицы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379374639331184E-2"/>
                  <c:y val="0.13466704368726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Уровень безработицы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08795776"/>
        <c:axId val="108797312"/>
        <c:axId val="0"/>
      </c:bar3DChart>
      <c:catAx>
        <c:axId val="108795776"/>
        <c:scaling>
          <c:orientation val="minMax"/>
        </c:scaling>
        <c:delete val="0"/>
        <c:axPos val="b"/>
        <c:majorTickMark val="none"/>
        <c:minorTickMark val="none"/>
        <c:tickLblPos val="nextTo"/>
        <c:crossAx val="108797312"/>
        <c:crosses val="autoZero"/>
        <c:auto val="1"/>
        <c:lblAlgn val="ctr"/>
        <c:lblOffset val="100"/>
        <c:noMultiLvlLbl val="0"/>
      </c:catAx>
      <c:valAx>
        <c:axId val="108797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7957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32439329850676"/>
          <c:y val="5.7424175091656529E-3"/>
          <c:w val="0.44669340910937466"/>
          <c:h val="0.1132639486909245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151103102289741"/>
          <c:y val="3.4375079182235112E-2"/>
          <c:w val="0.54467986524486001"/>
          <c:h val="0.831003670157506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4FD1FF"/>
              </a:solidFill>
            </c:spPr>
          </c:dPt>
          <c:dPt>
            <c:idx val="1"/>
            <c:bubble3D val="0"/>
            <c:explosion val="6"/>
            <c:spPr>
              <a:solidFill>
                <a:srgbClr val="FF3300"/>
              </a:solidFill>
            </c:spPr>
          </c:dPt>
          <c:dPt>
            <c:idx val="2"/>
            <c:bubble3D val="0"/>
            <c:explosion val="4"/>
          </c:dPt>
          <c:dPt>
            <c:idx val="3"/>
            <c:bubble3D val="0"/>
            <c:explosion val="4"/>
          </c:dPt>
          <c:dPt>
            <c:idx val="4"/>
            <c:bubble3D val="0"/>
            <c:explosion val="6"/>
          </c:dPt>
          <c:dPt>
            <c:idx val="5"/>
            <c:bubble3D val="0"/>
            <c:explosion val="7"/>
          </c:dPt>
          <c:dPt>
            <c:idx val="6"/>
            <c:bubble3D val="0"/>
            <c:explosion val="10"/>
          </c:dPt>
          <c:dPt>
            <c:idx val="7"/>
            <c:bubble3D val="0"/>
            <c:explosion val="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замена кровли в МКОУ СОШ №1 на сумму 5 205,46 тыс. руб.</c:v>
                </c:pt>
                <c:pt idx="1">
                  <c:v>реконструкция здания под детский сад в с. Серноводском на сумму 21 595,18 тыс. руб.</c:v>
                </c:pt>
                <c:pt idx="2">
                  <c:v>ремонт здания борцовского зала на сумму 2 447,58 тыс. руб.</c:v>
                </c:pt>
                <c:pt idx="3">
                  <c:v>ремонт спортивного зала в МКОУ СОШ № 7 на сумму 1 475,35 тыс. руб.</c:v>
                </c:pt>
                <c:pt idx="4">
                  <c:v>замена оконных блоков  на сумму 4 128,65 тыс. руб.</c:v>
                </c:pt>
                <c:pt idx="5">
                  <c:v>ремонт теневых навесов в МДОУ №13 на сумму 699,98 тыс. руб.</c:v>
                </c:pt>
                <c:pt idx="6">
                  <c:v>ремонт 3-х групп в МДОУ "17 на сумму 2 524,55 тыс. руб.</c:v>
                </c:pt>
                <c:pt idx="7">
                  <c:v>прочие ремонтные работы на сумму 3 485,09 тыс. руб.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5205.46</c:v>
                </c:pt>
                <c:pt idx="1">
                  <c:v>21595.18</c:v>
                </c:pt>
                <c:pt idx="2">
                  <c:v>2447.58</c:v>
                </c:pt>
                <c:pt idx="3">
                  <c:v>1475.35</c:v>
                </c:pt>
                <c:pt idx="4">
                  <c:v>4128.6499999999996</c:v>
                </c:pt>
                <c:pt idx="5">
                  <c:v>699.98</c:v>
                </c:pt>
                <c:pt idx="6">
                  <c:v>2524.5500000000002</c:v>
                </c:pt>
                <c:pt idx="7">
                  <c:v>3485.09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3.3636811023622046E-4"/>
          <c:w val="0.42109321004461014"/>
          <c:h val="0.9930770177165355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6171068138472057"/>
          <c:y val="3.5834336949457347E-2"/>
          <c:w val="0.63828931861527938"/>
          <c:h val="0.964166064886716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explosion val="16"/>
            <c:spPr>
              <a:solidFill>
                <a:srgbClr val="FFFF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пополнение книжного фонда школьных библиотек на сумму 4 327,69 тыс. руб.</c:v>
                </c:pt>
                <c:pt idx="1">
                  <c:v>приобритение школьной мебели и учебного оборудования на сумму 10 027,59 тыс.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4327.6899999999996</c:v>
                </c:pt>
                <c:pt idx="1">
                  <c:v>10027.59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4.6443937653891038E-3"/>
          <c:w val="0.54316984688185976"/>
          <c:h val="0.9604087998304139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302359.11</c:v>
                </c:pt>
                <c:pt idx="1">
                  <c:v>300564.87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4591872"/>
        <c:axId val="34593408"/>
        <c:axId val="0"/>
      </c:bar3DChart>
      <c:catAx>
        <c:axId val="3459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4593408"/>
        <c:crosses val="autoZero"/>
        <c:auto val="1"/>
        <c:lblAlgn val="ctr"/>
        <c:lblOffset val="100"/>
        <c:noMultiLvlLbl val="0"/>
      </c:catAx>
      <c:valAx>
        <c:axId val="34593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59187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="1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0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1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23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09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7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2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4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222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54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23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45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4570D-3CB9-4E38-A194-B9420E0B578E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E96FF-B5F6-4416-9B48-456BD1103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7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openxmlformats.org/officeDocument/2006/relationships/chart" Target="../charts/chart1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3.wdp"/><Relationship Id="rId7" Type="http://schemas.openxmlformats.org/officeDocument/2006/relationships/chart" Target="../charts/chart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7.xml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microsoft.com/office/2007/relationships/hdphoto" Target="../media/hdphoto3.wdp"/><Relationship Id="rId7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11" Type="http://schemas.openxmlformats.org/officeDocument/2006/relationships/image" Target="../media/image6.jpe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microsoft.com/office/2007/relationships/hdphoto" Target="../media/hdphoto3.wdp"/><Relationship Id="rId7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chart" Target="../charts/chart11.xm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82"/>
          <a:stretch/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7020272" y="4328978"/>
            <a:ext cx="1586810" cy="1584956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О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 выполнение мероприятий Стратегии социально-экономического развития Курского муниципального района Ставропольского края в 2017 году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159608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Докладчик:</a:t>
            </a: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Шпитько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Виталий Валерьевич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– 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начальник отдела экономического и социального развития администрации Курского муниципального района Ставропольского края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5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02241329"/>
              </p:ext>
            </p:extLst>
          </p:nvPr>
        </p:nvGraphicFramePr>
        <p:xfrm>
          <a:off x="1403648" y="332656"/>
          <a:ext cx="752432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73471159"/>
              </p:ext>
            </p:extLst>
          </p:nvPr>
        </p:nvGraphicFramePr>
        <p:xfrm>
          <a:off x="15696" y="4293707"/>
          <a:ext cx="9128303" cy="2564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5974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74486174"/>
              </p:ext>
            </p:extLst>
          </p:nvPr>
        </p:nvGraphicFramePr>
        <p:xfrm>
          <a:off x="251520" y="692696"/>
          <a:ext cx="871296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974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11888642"/>
              </p:ext>
            </p:extLst>
          </p:nvPr>
        </p:nvGraphicFramePr>
        <p:xfrm>
          <a:off x="1188499" y="-108561"/>
          <a:ext cx="4332264" cy="238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87624" y="2276872"/>
            <a:ext cx="3384376" cy="646331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Объем выполненных строительных работ, млрд. руб.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36515347"/>
              </p:ext>
            </p:extLst>
          </p:nvPr>
        </p:nvGraphicFramePr>
        <p:xfrm>
          <a:off x="787726" y="3284984"/>
          <a:ext cx="4176464" cy="3103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87726" y="61653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Введено </a:t>
            </a:r>
            <a:r>
              <a:rPr lang="ru-RU" b="1" dirty="0"/>
              <a:t>в действие жилья за счет всех источников финансирования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r="22597"/>
          <a:stretch/>
        </p:blipFill>
        <p:spPr bwMode="auto">
          <a:xfrm>
            <a:off x="5243718" y="404664"/>
            <a:ext cx="3835742" cy="262031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27" y="3798298"/>
            <a:ext cx="3722258" cy="293256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7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68324679"/>
              </p:ext>
            </p:extLst>
          </p:nvPr>
        </p:nvGraphicFramePr>
        <p:xfrm>
          <a:off x="683568" y="785677"/>
          <a:ext cx="4680520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3005374"/>
              </p:ext>
            </p:extLst>
          </p:nvPr>
        </p:nvGraphicFramePr>
        <p:xfrm>
          <a:off x="899592" y="3933056"/>
          <a:ext cx="3888432" cy="2099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" name="Picture 2" descr="ÐÐ°ÑÑÐ¸Ð½ÐºÐ¸ Ð¿Ð¾ Ð·Ð°Ð¿ÑÐ¾ÑÑ ÑÐ±Ð¾Ñ Ð·ÐµÑÐ½Ð¾Ð²ÑÑ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095750" cy="256222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58" y="3573016"/>
            <a:ext cx="4090916" cy="272338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4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5128" y="2492896"/>
            <a:ext cx="6480720" cy="769441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1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73028379"/>
              </p:ext>
            </p:extLst>
          </p:nvPr>
        </p:nvGraphicFramePr>
        <p:xfrm>
          <a:off x="1619672" y="332656"/>
          <a:ext cx="3312368" cy="2099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370572528"/>
              </p:ext>
            </p:extLst>
          </p:nvPr>
        </p:nvGraphicFramePr>
        <p:xfrm>
          <a:off x="2411760" y="2708920"/>
          <a:ext cx="4968552" cy="180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55347482"/>
              </p:ext>
            </p:extLst>
          </p:nvPr>
        </p:nvGraphicFramePr>
        <p:xfrm>
          <a:off x="251520" y="4653136"/>
          <a:ext cx="4061841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3384376" cy="201622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08920"/>
            <a:ext cx="2520280" cy="204635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ÐÐ°ÑÑÐ¸Ð½ÐºÐ¸ Ð¿Ð¾ Ð·Ð°Ð¿ÑÐ¾ÑÑ Ð¼Ð¸Ð³ÑÐ°ÑÐ¸Ñ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53136"/>
            <a:ext cx="3168352" cy="21602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5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46761230"/>
              </p:ext>
            </p:extLst>
          </p:nvPr>
        </p:nvGraphicFramePr>
        <p:xfrm>
          <a:off x="5724128" y="188640"/>
          <a:ext cx="3312368" cy="2099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77033606"/>
              </p:ext>
            </p:extLst>
          </p:nvPr>
        </p:nvGraphicFramePr>
        <p:xfrm>
          <a:off x="3707904" y="2442775"/>
          <a:ext cx="3744416" cy="180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37324928"/>
              </p:ext>
            </p:extLst>
          </p:nvPr>
        </p:nvGraphicFramePr>
        <p:xfrm>
          <a:off x="4860032" y="4509120"/>
          <a:ext cx="4061841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Picture 2" descr="ÐÐ°ÑÑÐ¸Ð½ÐºÐ¸ Ð¿Ð¾ Ð·Ð°Ð¿ÑÐ¾ÑÑ Ð·Ð°ÑÐ°Ð±Ð¾ÑÐ½Ð°Ñ Ð¿Ð»Ð°ÑÐ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937"/>
            <a:ext cx="3426096" cy="233494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53136"/>
            <a:ext cx="3528392" cy="216024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93" y="2206564"/>
            <a:ext cx="3054938" cy="244395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0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1633794"/>
              </p:ext>
            </p:extLst>
          </p:nvPr>
        </p:nvGraphicFramePr>
        <p:xfrm>
          <a:off x="2483768" y="764703"/>
          <a:ext cx="6361976" cy="470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763688" y="300190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Проведены ремонтные работы в образовательных учреждениях района</a:t>
            </a:r>
            <a:endParaRPr lang="ru-RU" sz="1600" b="1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758225692"/>
              </p:ext>
            </p:extLst>
          </p:nvPr>
        </p:nvGraphicFramePr>
        <p:xfrm>
          <a:off x="179512" y="5661248"/>
          <a:ext cx="8892480" cy="1069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95998" y="5301208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Проведены закупки для образовательных учреждений района</a:t>
            </a:r>
            <a:endParaRPr lang="ru-RU"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2483768" cy="1800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2483769" cy="1929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User\Downloads\IMG-20170827-WA000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57"/>
          <a:stretch/>
        </p:blipFill>
        <p:spPr bwMode="auto">
          <a:xfrm>
            <a:off x="6228184" y="3789040"/>
            <a:ext cx="2896587" cy="19442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6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31640" y="116632"/>
            <a:ext cx="781236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/>
              <a:t> </a:t>
            </a:r>
            <a:r>
              <a:rPr lang="ru-RU" sz="1700" b="1" dirty="0"/>
              <a:t> </a:t>
            </a:r>
            <a:r>
              <a:rPr lang="ru-RU" sz="1700" b="1" dirty="0" smtClean="0"/>
              <a:t>  В </a:t>
            </a:r>
            <a:r>
              <a:rPr lang="ru-RU" sz="1700" b="1" dirty="0"/>
              <a:t>2017 году в ГБУЗ СК «Курская РБ» проведен капитальный </a:t>
            </a:r>
            <a:r>
              <a:rPr lang="ru-RU" sz="1700" b="1" dirty="0" smtClean="0"/>
              <a:t>ремонт: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/>
              <a:t>инфекционного отделения;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/>
              <a:t>клинической лаборатории;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/>
              <a:t>здания </a:t>
            </a:r>
            <a:r>
              <a:rPr lang="ru-RU" sz="1700" b="1" dirty="0"/>
              <a:t>Русской </a:t>
            </a:r>
            <a:r>
              <a:rPr lang="ru-RU" sz="1700" b="1" dirty="0" smtClean="0"/>
              <a:t>амбулатории;</a:t>
            </a:r>
          </a:p>
          <a:p>
            <a:pPr marL="285750" indent="-285750" algn="just">
              <a:buFontTx/>
              <a:buChar char="-"/>
            </a:pPr>
            <a:r>
              <a:rPr lang="ru-RU" sz="1700" b="1" dirty="0" smtClean="0"/>
              <a:t>фельдшерского пункта </a:t>
            </a:r>
            <a:r>
              <a:rPr lang="ru-RU" sz="1700" b="1" dirty="0"/>
              <a:t>в хуторе </a:t>
            </a:r>
            <a:r>
              <a:rPr lang="ru-RU" sz="1700" b="1" dirty="0" smtClean="0"/>
              <a:t>Новая-Деревня.</a:t>
            </a:r>
            <a:endParaRPr lang="ru-RU" sz="17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03625" cy="2481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137642"/>
            <a:ext cx="3603625" cy="2481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138079"/>
            <a:ext cx="3603625" cy="24808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628800"/>
            <a:ext cx="3603625" cy="24759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35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64161" y="260648"/>
            <a:ext cx="4620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В отчётном периоде </a:t>
            </a:r>
            <a:r>
              <a:rPr lang="ru-RU" sz="1400" b="1" dirty="0"/>
              <a:t>на реализацию </a:t>
            </a:r>
            <a:r>
              <a:rPr lang="ru-RU" sz="1400" b="1" dirty="0" smtClean="0"/>
              <a:t>мер </a:t>
            </a:r>
            <a:r>
              <a:rPr lang="ru-RU" sz="1400" b="1" dirty="0"/>
              <a:t>социальной поддержки </a:t>
            </a:r>
            <a:r>
              <a:rPr lang="ru-RU" sz="1400" b="1" dirty="0" smtClean="0"/>
              <a:t>были </a:t>
            </a:r>
            <a:r>
              <a:rPr lang="ru-RU" sz="1400" b="1" dirty="0"/>
              <a:t>направлены и использованы </a:t>
            </a:r>
            <a:r>
              <a:rPr lang="ru-RU" sz="1400" b="1" dirty="0" smtClean="0"/>
              <a:t>денежные средства </a:t>
            </a:r>
            <a:r>
              <a:rPr lang="ru-RU" sz="1400" b="1" dirty="0"/>
              <a:t>в сумме 300 564,87 тыс. руб., что на 1 %  </a:t>
            </a:r>
            <a:r>
              <a:rPr lang="ru-RU" sz="1400" b="1" dirty="0" smtClean="0"/>
              <a:t>меньше, </a:t>
            </a:r>
            <a:r>
              <a:rPr lang="ru-RU" sz="1400" b="1" dirty="0"/>
              <a:t>чем в 2016 году (302 359,11 тыс. руб.).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44785263"/>
              </p:ext>
            </p:extLst>
          </p:nvPr>
        </p:nvGraphicFramePr>
        <p:xfrm>
          <a:off x="5364088" y="7429"/>
          <a:ext cx="4392488" cy="1512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51520" y="1722294"/>
            <a:ext cx="7361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Виды социальной поддержки и суммы </a:t>
            </a:r>
            <a:r>
              <a:rPr lang="ru-RU" sz="1600" b="1" dirty="0" smtClean="0"/>
              <a:t>выплат, </a:t>
            </a:r>
            <a:r>
              <a:rPr lang="ru-RU" sz="1600" b="1" dirty="0"/>
              <a:t>произведенные в 2017 </a:t>
            </a:r>
            <a:r>
              <a:rPr lang="ru-RU" sz="1600" b="1" dirty="0" smtClean="0"/>
              <a:t>году:</a:t>
            </a:r>
            <a:endParaRPr lang="ru-RU" sz="1600" b="1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476095"/>
              </p:ext>
            </p:extLst>
          </p:nvPr>
        </p:nvGraphicFramePr>
        <p:xfrm>
          <a:off x="3692" y="2060848"/>
          <a:ext cx="9104812" cy="4797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575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78290" y="188640"/>
            <a:ext cx="7665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Произведен капитальный ремонт </a:t>
            </a:r>
            <a:r>
              <a:rPr lang="ru-RU" b="1" dirty="0"/>
              <a:t>МУК «</a:t>
            </a:r>
            <a:r>
              <a:rPr lang="ru-RU" b="1" dirty="0" err="1"/>
              <a:t>Межпоселенческий</a:t>
            </a:r>
            <a:r>
              <a:rPr lang="ru-RU" b="1" dirty="0"/>
              <a:t> районный Дом культуры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3"/>
            <a:ext cx="3999855" cy="22322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3682508" cy="23899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48" y="511805"/>
            <a:ext cx="4129852" cy="24851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29" y="2957716"/>
            <a:ext cx="4004125" cy="22714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26870" y="5013176"/>
            <a:ext cx="68414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 </a:t>
            </a:r>
            <a:r>
              <a:rPr lang="ru-RU" b="1" dirty="0"/>
              <a:t>2017 </a:t>
            </a:r>
            <a:r>
              <a:rPr lang="ru-RU" b="1" dirty="0" smtClean="0"/>
              <a:t>году в </a:t>
            </a:r>
            <a:r>
              <a:rPr lang="ru-RU" b="1" dirty="0"/>
              <a:t>культурно-досуговых учреждениях </a:t>
            </a:r>
            <a:r>
              <a:rPr lang="ru-RU" b="1" dirty="0" smtClean="0"/>
              <a:t>организовано </a:t>
            </a:r>
            <a:r>
              <a:rPr lang="ru-RU" b="1" dirty="0"/>
              <a:t>и проведено 4 802 </a:t>
            </a:r>
            <a:r>
              <a:rPr lang="ru-RU" b="1" dirty="0" smtClean="0"/>
              <a:t>мероприятия, </a:t>
            </a:r>
            <a:r>
              <a:rPr lang="ru-RU" b="1" dirty="0"/>
              <a:t>которые посетили 269 450 </a:t>
            </a:r>
            <a:r>
              <a:rPr lang="ru-RU" b="1" dirty="0" smtClean="0"/>
              <a:t>человек.</a:t>
            </a:r>
          </a:p>
          <a:p>
            <a:r>
              <a:rPr lang="ru-RU" b="1" dirty="0" smtClean="0"/>
              <a:t>- 1863 мероприятия </a:t>
            </a:r>
            <a:r>
              <a:rPr lang="ru-RU" b="1" dirty="0"/>
              <a:t>для детей </a:t>
            </a:r>
            <a:r>
              <a:rPr lang="ru-RU" b="1" dirty="0" smtClean="0"/>
              <a:t>посетили </a:t>
            </a:r>
            <a:r>
              <a:rPr lang="ru-RU" b="1" dirty="0"/>
              <a:t>84250 человек;</a:t>
            </a:r>
          </a:p>
          <a:p>
            <a:r>
              <a:rPr lang="ru-RU" b="1" dirty="0"/>
              <a:t>- </a:t>
            </a:r>
            <a:r>
              <a:rPr lang="ru-RU" b="1" dirty="0" smtClean="0"/>
              <a:t>1863 мероприятия </a:t>
            </a:r>
            <a:r>
              <a:rPr lang="ru-RU" b="1" dirty="0"/>
              <a:t>для молодежи </a:t>
            </a:r>
            <a:r>
              <a:rPr lang="ru-RU" b="1" dirty="0" smtClean="0"/>
              <a:t>посетили </a:t>
            </a:r>
            <a:r>
              <a:rPr lang="ru-RU" b="1" dirty="0"/>
              <a:t>86 915 человек;</a:t>
            </a:r>
          </a:p>
          <a:p>
            <a:r>
              <a:rPr lang="ru-RU" b="1" dirty="0"/>
              <a:t>- </a:t>
            </a:r>
            <a:r>
              <a:rPr lang="ru-RU" b="1" dirty="0" smtClean="0"/>
              <a:t>40 платных </a:t>
            </a:r>
            <a:r>
              <a:rPr lang="ru-RU" b="1" dirty="0"/>
              <a:t>мероприятий </a:t>
            </a:r>
            <a:r>
              <a:rPr lang="ru-RU" b="1" dirty="0" smtClean="0"/>
              <a:t>посетили </a:t>
            </a:r>
            <a:r>
              <a:rPr lang="ru-RU" b="1" dirty="0"/>
              <a:t>1700 человек.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998973760"/>
              </p:ext>
            </p:extLst>
          </p:nvPr>
        </p:nvGraphicFramePr>
        <p:xfrm>
          <a:off x="6084168" y="5013176"/>
          <a:ext cx="3024336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9085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260648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 отчетный период проведено более 100 спортивных мероприятий, в которых приняли участие более 5 000 спортсменов по различным видам спорта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83978"/>
            <a:ext cx="4358952" cy="29208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49" y="1268760"/>
            <a:ext cx="4749551" cy="28360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3933056"/>
            <a:ext cx="4358950" cy="29249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48" y="3933056"/>
            <a:ext cx="4570039" cy="28803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4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/>
        </p:blipFill>
        <p:spPr bwMode="auto">
          <a:xfrm>
            <a:off x="35496" y="116632"/>
            <a:ext cx="1442794" cy="1403743"/>
          </a:xfrm>
          <a:prstGeom prst="rect">
            <a:avLst/>
          </a:prstGeom>
          <a:noFill/>
          <a:ln>
            <a:noFill/>
          </a:ln>
          <a:effectLst>
            <a:glow rad="203200">
              <a:schemeClr val="accent1">
                <a:alpha val="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8290" y="356838"/>
            <a:ext cx="7414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Муниципальным казенным учреждением «Центр по работе с молодежью» Курского муниципального района Ставропольского края в 2017 году проведены 33 мероприятия для детей и молодежи</a:t>
            </a:r>
          </a:p>
        </p:txBody>
      </p:sp>
      <p:pic>
        <p:nvPicPr>
          <p:cNvPr id="7170" name="Picture 2" descr="ÐÐ°ÑÑÐ¸Ð½ÐºÐ¸ Ð¿Ð¾ Ð·Ð°Ð¿ÑÐ¾ÑÑ Ð¼Ð¾Ð»Ð¾Ð´ÐµÐ¶ ÐºÑÑÑÐºÐ¾Ð³Ð¾ ÑÐ°Ð¹Ð¾Ð½Ð° ÑÑÐ°Ð²ÑÐ¾Ð¿Ð¾Ð»ÑÑÐºÐ¾Ð³Ð¾ ÐºÑÐ°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4" y="3933056"/>
            <a:ext cx="4567191" cy="29323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20" y="4005743"/>
            <a:ext cx="4576079" cy="285225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8" descr="https://mail.yandex.ru/message_part/DSC09801.JPG?_uid=496918266&amp;name=DSC09801.JPG&amp;hid=1.3&amp;ids=16269253653876195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37" y="1247587"/>
            <a:ext cx="4571904" cy="275815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C:\Users\User\Downloads\обща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4" y="1523480"/>
            <a:ext cx="4204355" cy="24126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248</Words>
  <Application>Microsoft Office PowerPoint</Application>
  <PresentationFormat>Экран (4:3)</PresentationFormat>
  <Paragraphs>39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2018-06-22T06:27:50Z</dcterms:created>
  <dcterms:modified xsi:type="dcterms:W3CDTF">2018-06-28T05:50:55Z</dcterms:modified>
</cp:coreProperties>
</file>