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5" r:id="rId1"/>
  </p:sldMasterIdLst>
  <p:notesMasterIdLst>
    <p:notesMasterId r:id="rId35"/>
  </p:notesMasterIdLst>
  <p:sldIdLst>
    <p:sldId id="272" r:id="rId2"/>
    <p:sldId id="271" r:id="rId3"/>
    <p:sldId id="278" r:id="rId4"/>
    <p:sldId id="273" r:id="rId5"/>
    <p:sldId id="274" r:id="rId6"/>
    <p:sldId id="275" r:id="rId7"/>
    <p:sldId id="304" r:id="rId8"/>
    <p:sldId id="258" r:id="rId9"/>
    <p:sldId id="259" r:id="rId10"/>
    <p:sldId id="276" r:id="rId11"/>
    <p:sldId id="307" r:id="rId12"/>
    <p:sldId id="280" r:id="rId13"/>
    <p:sldId id="282" r:id="rId14"/>
    <p:sldId id="281" r:id="rId15"/>
    <p:sldId id="267" r:id="rId16"/>
    <p:sldId id="299" r:id="rId17"/>
    <p:sldId id="285" r:id="rId18"/>
    <p:sldId id="265" r:id="rId19"/>
    <p:sldId id="298" r:id="rId20"/>
    <p:sldId id="301" r:id="rId21"/>
    <p:sldId id="300" r:id="rId22"/>
    <p:sldId id="292" r:id="rId23"/>
    <p:sldId id="290" r:id="rId24"/>
    <p:sldId id="284" r:id="rId25"/>
    <p:sldId id="286" r:id="rId26"/>
    <p:sldId id="287" r:id="rId27"/>
    <p:sldId id="288" r:id="rId28"/>
    <p:sldId id="289" r:id="rId29"/>
    <p:sldId id="263" r:id="rId30"/>
    <p:sldId id="308" r:id="rId31"/>
    <p:sldId id="279" r:id="rId32"/>
    <p:sldId id="313" r:id="rId33"/>
    <p:sldId id="30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0BB9"/>
    <a:srgbClr val="CCFFCC"/>
    <a:srgbClr val="CCFFFF"/>
    <a:srgbClr val="FFCCFF"/>
    <a:srgbClr val="FFFFCC"/>
    <a:srgbClr val="66FFFF"/>
    <a:srgbClr val="02BE33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912605653293774"/>
          <c:y val="0.11994527398428587"/>
          <c:w val="0.53225516959366792"/>
          <c:h val="0.9097763573431293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99FFCC"/>
              </a:solidFill>
            </c:spPr>
          </c:dPt>
          <c:dPt>
            <c:idx val="1"/>
            <c:bubble3D val="0"/>
            <c:spPr>
              <a:solidFill>
                <a:srgbClr val="FFCCFF"/>
              </a:solidFill>
            </c:spPr>
          </c:dPt>
          <c:dPt>
            <c:idx val="2"/>
            <c:bubble3D val="0"/>
            <c:spPr>
              <a:solidFill>
                <a:srgbClr val="66FFFF"/>
              </a:solidFill>
            </c:spPr>
          </c:dPt>
          <c:dPt>
            <c:idx val="3"/>
            <c:bubble3D val="0"/>
            <c:spPr>
              <a:solidFill>
                <a:srgbClr val="FFCC66"/>
              </a:solidFill>
            </c:spPr>
          </c:dPt>
          <c:dPt>
            <c:idx val="4"/>
            <c:bubble3D val="0"/>
            <c:spPr>
              <a:solidFill>
                <a:srgbClr val="FF33CC"/>
              </a:solidFill>
            </c:spPr>
          </c:dPt>
          <c:dPt>
            <c:idx val="5"/>
            <c:bubble3D val="0"/>
            <c:spPr>
              <a:solidFill>
                <a:srgbClr val="FFFF66"/>
              </a:solidFill>
            </c:spPr>
          </c:dPt>
          <c:dPt>
            <c:idx val="6"/>
            <c:bubble3D val="0"/>
            <c:spPr>
              <a:solidFill>
                <a:srgbClr val="00FF00"/>
              </a:solidFill>
            </c:spPr>
          </c:dPt>
          <c:dPt>
            <c:idx val="7"/>
            <c:bubble3D val="0"/>
          </c:dPt>
          <c:dPt>
            <c:idx val="8"/>
            <c:bubble3D val="0"/>
            <c:spPr>
              <a:solidFill>
                <a:srgbClr val="339966"/>
              </a:solidFill>
            </c:spPr>
          </c:dPt>
          <c:dLbls>
            <c:dLbl>
              <c:idx val="4"/>
              <c:layout>
                <c:manualLayout>
                  <c:x val="-4.4462846798534988E-2"/>
                  <c:y val="-6.3333104602750809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5944941691819487E-2"/>
                  <c:y val="-8.8666346443851157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8.892569359706998E-3"/>
                  <c:y val="-7.3466401339190968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2231423399267466E-2"/>
                  <c:y val="-0.11906623665317156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3.705237233211249E-2"/>
                  <c:y val="-9.8799643180291302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300" b="1" baseline="0"/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'доходы (2)'!$A$3:$A$11</c:f>
              <c:strCache>
                <c:ptCount val="9"/>
                <c:pt idx="0">
                  <c:v>налог на доходы физических лиц</c:v>
                </c:pt>
                <c:pt idx="1">
                  <c:v>доходы от оказания платных услуг</c:v>
                </c:pt>
                <c:pt idx="2">
                  <c:v>доходы от использования муниципального имущества</c:v>
                </c:pt>
                <c:pt idx="3">
                  <c:v>доходы от продажи земельных участков и имущества</c:v>
                </c:pt>
                <c:pt idx="4">
                  <c:v>единный сельскохозяйственный налог ЕСХН</c:v>
                </c:pt>
                <c:pt idx="5">
                  <c:v>единный налог на вмененный доход ЕНВД</c:v>
                </c:pt>
                <c:pt idx="6">
                  <c:v>акцизы</c:v>
                </c:pt>
                <c:pt idx="7">
                  <c:v>госпошлина</c:v>
                </c:pt>
                <c:pt idx="8">
                  <c:v>Прочие сборы (штрафы, негатив.воздействие)</c:v>
                </c:pt>
              </c:strCache>
            </c:strRef>
          </c:cat>
          <c:val>
            <c:numRef>
              <c:f>'доходы (2)'!$B$3:$B$11</c:f>
              <c:numCache>
                <c:formatCode>0.00%</c:formatCode>
                <c:ptCount val="9"/>
                <c:pt idx="0">
                  <c:v>0.53700000000000003</c:v>
                </c:pt>
                <c:pt idx="1">
                  <c:v>0.14399999999999999</c:v>
                </c:pt>
                <c:pt idx="2">
                  <c:v>0.13</c:v>
                </c:pt>
                <c:pt idx="3">
                  <c:v>5.5E-2</c:v>
                </c:pt>
                <c:pt idx="4">
                  <c:v>3.1E-2</c:v>
                </c:pt>
                <c:pt idx="5">
                  <c:v>3.6999999999999998E-2</c:v>
                </c:pt>
                <c:pt idx="6">
                  <c:v>0.03</c:v>
                </c:pt>
                <c:pt idx="7">
                  <c:v>1.7999999999999999E-2</c:v>
                </c:pt>
                <c:pt idx="8">
                  <c:v>1.7999999999999999E-2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8217051596037015"/>
          <c:y val="3.1558657461595703E-2"/>
          <c:w val="0.31782953154598137"/>
          <c:h val="0.92974553456730824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300" baseline="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503494-7AE0-4938-8315-C98E0C24309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CD03AF7-A710-420E-BEC9-505FD1448965}">
      <dgm:prSet custT="1"/>
      <dgm:spPr>
        <a:gradFill rotWithShape="0">
          <a:gsLst>
            <a:gs pos="0">
              <a:srgbClr val="99FF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rtl="0"/>
          <a:r>
            <a:rPr lang="ru-RU" sz="1700" b="1" i="0" baseline="0" dirty="0" smtClean="0">
              <a:solidFill>
                <a:srgbClr val="7030A0"/>
              </a:solidFill>
            </a:rPr>
            <a:t>«Управление финансами»</a:t>
          </a:r>
          <a:endParaRPr lang="ru-RU" sz="1700" b="1" i="0" baseline="0" dirty="0">
            <a:solidFill>
              <a:srgbClr val="7030A0"/>
            </a:solidFill>
          </a:endParaRPr>
        </a:p>
      </dgm:t>
    </dgm:pt>
    <dgm:pt modelId="{EFDF0A6D-2EC4-404A-BDFF-868B142BFD34}" type="parTrans" cxnId="{07399D73-B8CF-405D-B526-7277637BE9D6}">
      <dgm:prSet/>
      <dgm:spPr/>
      <dgm:t>
        <a:bodyPr/>
        <a:lstStyle/>
        <a:p>
          <a:endParaRPr lang="ru-RU"/>
        </a:p>
      </dgm:t>
    </dgm:pt>
    <dgm:pt modelId="{D911B08B-1D36-4BB1-A24D-E2CFDAEA5C2C}" type="sibTrans" cxnId="{07399D73-B8CF-405D-B526-7277637BE9D6}">
      <dgm:prSet/>
      <dgm:spPr/>
      <dgm:t>
        <a:bodyPr/>
        <a:lstStyle/>
        <a:p>
          <a:endParaRPr lang="ru-RU"/>
        </a:p>
      </dgm:t>
    </dgm:pt>
    <dgm:pt modelId="{7639C777-CC34-413E-A890-51EC0529F837}">
      <dgm:prSet custT="1"/>
      <dgm:spPr>
        <a:gradFill rotWithShape="0">
          <a:gsLst>
            <a:gs pos="0">
              <a:srgbClr val="99FF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rtl="0"/>
          <a:r>
            <a:rPr lang="ru-RU" sz="1700" b="1" i="0" baseline="0" dirty="0" smtClean="0">
              <a:solidFill>
                <a:srgbClr val="C00000"/>
              </a:solidFill>
            </a:rPr>
            <a:t>«Сохранение и развитие культуры»</a:t>
          </a:r>
          <a:endParaRPr lang="ru-RU" sz="1700" b="1" i="0" baseline="0" dirty="0">
            <a:solidFill>
              <a:srgbClr val="C00000"/>
            </a:solidFill>
          </a:endParaRPr>
        </a:p>
      </dgm:t>
    </dgm:pt>
    <dgm:pt modelId="{DA799192-39C0-4FC3-8933-B56CE9DB71AD}" type="parTrans" cxnId="{DD3D6997-3FC8-491A-A8F2-88F5A8B6AA9B}">
      <dgm:prSet/>
      <dgm:spPr/>
      <dgm:t>
        <a:bodyPr/>
        <a:lstStyle/>
        <a:p>
          <a:endParaRPr lang="ru-RU"/>
        </a:p>
      </dgm:t>
    </dgm:pt>
    <dgm:pt modelId="{C7926F98-3A35-44A7-8AF3-38FE1DD5DB33}" type="sibTrans" cxnId="{DD3D6997-3FC8-491A-A8F2-88F5A8B6AA9B}">
      <dgm:prSet/>
      <dgm:spPr/>
      <dgm:t>
        <a:bodyPr/>
        <a:lstStyle/>
        <a:p>
          <a:endParaRPr lang="ru-RU"/>
        </a:p>
      </dgm:t>
    </dgm:pt>
    <dgm:pt modelId="{CAF55FF7-23D8-4A1B-9665-88D11AD60900}">
      <dgm:prSet custT="1"/>
      <dgm:spPr>
        <a:gradFill rotWithShape="0">
          <a:gsLst>
            <a:gs pos="0">
              <a:srgbClr val="99FF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rtl="0"/>
          <a:r>
            <a:rPr lang="ru-RU" sz="1700" b="1" i="0" baseline="0" dirty="0" smtClean="0">
              <a:solidFill>
                <a:srgbClr val="7030A0"/>
              </a:solidFill>
            </a:rPr>
            <a:t>«Молодежная политика»</a:t>
          </a:r>
          <a:endParaRPr lang="ru-RU" sz="1700" b="1" i="0" baseline="0" dirty="0">
            <a:solidFill>
              <a:srgbClr val="7030A0"/>
            </a:solidFill>
          </a:endParaRPr>
        </a:p>
      </dgm:t>
    </dgm:pt>
    <dgm:pt modelId="{7E0616A6-8D11-45A9-88A5-2B7CBC63430B}" type="parTrans" cxnId="{B4CEC313-A38C-4C75-87A3-D6202538183B}">
      <dgm:prSet/>
      <dgm:spPr/>
      <dgm:t>
        <a:bodyPr/>
        <a:lstStyle/>
        <a:p>
          <a:endParaRPr lang="ru-RU"/>
        </a:p>
      </dgm:t>
    </dgm:pt>
    <dgm:pt modelId="{7619B82E-466F-449B-BB5A-ABD38B03CDD6}" type="sibTrans" cxnId="{B4CEC313-A38C-4C75-87A3-D6202538183B}">
      <dgm:prSet/>
      <dgm:spPr/>
      <dgm:t>
        <a:bodyPr/>
        <a:lstStyle/>
        <a:p>
          <a:endParaRPr lang="ru-RU"/>
        </a:p>
      </dgm:t>
    </dgm:pt>
    <dgm:pt modelId="{D32FABD7-2A83-4922-B97A-978D16BC9EFF}">
      <dgm:prSet custT="1"/>
      <dgm:spPr>
        <a:gradFill rotWithShape="0">
          <a:gsLst>
            <a:gs pos="0">
              <a:srgbClr val="99FF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rtl="0"/>
          <a:r>
            <a:rPr lang="ru-RU" sz="1700" b="1" i="0" baseline="0" dirty="0" smtClean="0">
              <a:solidFill>
                <a:srgbClr val="7030A0"/>
              </a:solidFill>
            </a:rPr>
            <a:t>«Социальная поддержка граждан»</a:t>
          </a:r>
          <a:endParaRPr lang="ru-RU" sz="1700" b="1" i="0" baseline="0" dirty="0">
            <a:solidFill>
              <a:srgbClr val="7030A0"/>
            </a:solidFill>
          </a:endParaRPr>
        </a:p>
      </dgm:t>
    </dgm:pt>
    <dgm:pt modelId="{7160CB9D-ED82-4004-9D43-05B903F5407B}" type="parTrans" cxnId="{6B227B6B-9839-4B32-A93B-143DCABF0BAD}">
      <dgm:prSet/>
      <dgm:spPr/>
      <dgm:t>
        <a:bodyPr/>
        <a:lstStyle/>
        <a:p>
          <a:endParaRPr lang="ru-RU"/>
        </a:p>
      </dgm:t>
    </dgm:pt>
    <dgm:pt modelId="{73D1745D-0711-4278-960B-7713B0BCC1BE}" type="sibTrans" cxnId="{6B227B6B-9839-4B32-A93B-143DCABF0BAD}">
      <dgm:prSet/>
      <dgm:spPr/>
      <dgm:t>
        <a:bodyPr/>
        <a:lstStyle/>
        <a:p>
          <a:endParaRPr lang="ru-RU"/>
        </a:p>
      </dgm:t>
    </dgm:pt>
    <dgm:pt modelId="{9C67BF23-0323-47C4-934F-7BD18B15FDF9}">
      <dgm:prSet custT="1"/>
      <dgm:spPr>
        <a:gradFill rotWithShape="0">
          <a:gsLst>
            <a:gs pos="0">
              <a:srgbClr val="99FF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rtl="0"/>
          <a:r>
            <a:rPr lang="ru-RU" sz="1700" b="1" i="0" dirty="0" smtClean="0">
              <a:solidFill>
                <a:srgbClr val="C00000"/>
              </a:solidFill>
            </a:rPr>
            <a:t>«</a:t>
          </a:r>
          <a:r>
            <a:rPr lang="ru-RU" sz="1700" b="1" i="0" baseline="0" dirty="0" smtClean="0">
              <a:solidFill>
                <a:srgbClr val="C00000"/>
              </a:solidFill>
            </a:rPr>
            <a:t>Защита</a:t>
          </a:r>
          <a:r>
            <a:rPr lang="ru-RU" sz="1700" b="1" i="0" dirty="0" smtClean="0">
              <a:solidFill>
                <a:srgbClr val="C00000"/>
              </a:solidFill>
            </a:rPr>
            <a:t> населения и </a:t>
          </a:r>
          <a:r>
            <a:rPr lang="ru-RU" sz="1700" b="1" i="0" baseline="0" dirty="0" smtClean="0">
              <a:solidFill>
                <a:srgbClr val="C00000"/>
              </a:solidFill>
            </a:rPr>
            <a:t>территории</a:t>
          </a:r>
          <a:r>
            <a:rPr lang="ru-RU" sz="1700" b="1" i="0" dirty="0" smtClean="0">
              <a:solidFill>
                <a:srgbClr val="C00000"/>
              </a:solidFill>
            </a:rPr>
            <a:t> Курского района Ставропольского края от чрезвычайных ситуаций»</a:t>
          </a:r>
          <a:endParaRPr lang="ru-RU" sz="1700" b="1" i="0" dirty="0">
            <a:solidFill>
              <a:srgbClr val="C00000"/>
            </a:solidFill>
          </a:endParaRPr>
        </a:p>
      </dgm:t>
    </dgm:pt>
    <dgm:pt modelId="{1C27D5A9-76CD-47A7-B610-D99CBCA98A4D}" type="parTrans" cxnId="{0ACC162A-5A16-405A-8C7F-D7D956C277A0}">
      <dgm:prSet/>
      <dgm:spPr/>
      <dgm:t>
        <a:bodyPr/>
        <a:lstStyle/>
        <a:p>
          <a:endParaRPr lang="ru-RU"/>
        </a:p>
      </dgm:t>
    </dgm:pt>
    <dgm:pt modelId="{9B693033-993B-4216-8646-8C473B0CD591}" type="sibTrans" cxnId="{0ACC162A-5A16-405A-8C7F-D7D956C277A0}">
      <dgm:prSet/>
      <dgm:spPr/>
      <dgm:t>
        <a:bodyPr/>
        <a:lstStyle/>
        <a:p>
          <a:endParaRPr lang="ru-RU"/>
        </a:p>
      </dgm:t>
    </dgm:pt>
    <dgm:pt modelId="{05D51750-8D60-4C95-81E6-8C15A98320A6}">
      <dgm:prSet custT="1"/>
      <dgm:spPr>
        <a:gradFill rotWithShape="0">
          <a:gsLst>
            <a:gs pos="0">
              <a:srgbClr val="99FF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rtl="0"/>
          <a:r>
            <a:rPr lang="ru-RU" sz="1700" b="1" i="0" baseline="0" dirty="0" smtClean="0">
              <a:solidFill>
                <a:srgbClr val="7030A0"/>
              </a:solidFill>
            </a:rPr>
            <a:t>«Развитие коммунального хозяйства, транспортной системы и обеспечение безопасности дорожного движения»</a:t>
          </a:r>
          <a:endParaRPr lang="ru-RU" sz="1700" b="1" i="0" baseline="0" dirty="0">
            <a:solidFill>
              <a:srgbClr val="7030A0"/>
            </a:solidFill>
          </a:endParaRPr>
        </a:p>
      </dgm:t>
    </dgm:pt>
    <dgm:pt modelId="{FE1F8A4E-A7FC-4416-816B-07ED9A286651}" type="parTrans" cxnId="{6001C17E-1DB9-4FCC-B73F-B333246BE74D}">
      <dgm:prSet/>
      <dgm:spPr/>
      <dgm:t>
        <a:bodyPr/>
        <a:lstStyle/>
        <a:p>
          <a:endParaRPr lang="ru-RU"/>
        </a:p>
      </dgm:t>
    </dgm:pt>
    <dgm:pt modelId="{04EC9852-833A-4D08-80B5-83FE464E5E62}" type="sibTrans" cxnId="{6001C17E-1DB9-4FCC-B73F-B333246BE74D}">
      <dgm:prSet/>
      <dgm:spPr/>
      <dgm:t>
        <a:bodyPr/>
        <a:lstStyle/>
        <a:p>
          <a:endParaRPr lang="ru-RU"/>
        </a:p>
      </dgm:t>
    </dgm:pt>
    <dgm:pt modelId="{A4C6B15A-351C-4431-8771-756C791218E5}">
      <dgm:prSet custT="1"/>
      <dgm:spPr>
        <a:gradFill rotWithShape="0">
          <a:gsLst>
            <a:gs pos="0">
              <a:srgbClr val="99FF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rtl="0"/>
          <a:r>
            <a:rPr lang="ru-RU" sz="1700" b="1" i="0" baseline="0" dirty="0" smtClean="0">
              <a:solidFill>
                <a:srgbClr val="C00000"/>
              </a:solidFill>
            </a:rPr>
            <a:t>«Развитие сельского хозяйства»</a:t>
          </a:r>
          <a:endParaRPr lang="ru-RU" sz="1700" b="1" i="0" baseline="0" dirty="0">
            <a:solidFill>
              <a:srgbClr val="C00000"/>
            </a:solidFill>
          </a:endParaRPr>
        </a:p>
      </dgm:t>
    </dgm:pt>
    <dgm:pt modelId="{4526A353-4697-410A-8B27-EE2B2DFF2AE8}" type="parTrans" cxnId="{4609FE7D-264E-4951-99C2-E637B91601A4}">
      <dgm:prSet/>
      <dgm:spPr/>
      <dgm:t>
        <a:bodyPr/>
        <a:lstStyle/>
        <a:p>
          <a:endParaRPr lang="ru-RU"/>
        </a:p>
      </dgm:t>
    </dgm:pt>
    <dgm:pt modelId="{F1474B5E-E664-47BD-872B-F6761E488A14}" type="sibTrans" cxnId="{4609FE7D-264E-4951-99C2-E637B91601A4}">
      <dgm:prSet/>
      <dgm:spPr/>
      <dgm:t>
        <a:bodyPr/>
        <a:lstStyle/>
        <a:p>
          <a:endParaRPr lang="ru-RU"/>
        </a:p>
      </dgm:t>
    </dgm:pt>
    <dgm:pt modelId="{B23776CB-73E3-4EA8-8FEF-C63D40710184}">
      <dgm:prSet custT="1"/>
      <dgm:spPr>
        <a:gradFill rotWithShape="0">
          <a:gsLst>
            <a:gs pos="0">
              <a:srgbClr val="99FF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rtl="0"/>
          <a:r>
            <a:rPr lang="ru-RU" sz="1700" b="1" i="0" baseline="0" dirty="0" smtClean="0">
              <a:solidFill>
                <a:srgbClr val="C00000"/>
              </a:solidFill>
            </a:rPr>
            <a:t>«Межнациональные отношения поддержка казачества»</a:t>
          </a:r>
          <a:endParaRPr lang="ru-RU" sz="1700" b="1" i="0" baseline="0" dirty="0">
            <a:solidFill>
              <a:srgbClr val="C00000"/>
            </a:solidFill>
          </a:endParaRPr>
        </a:p>
      </dgm:t>
    </dgm:pt>
    <dgm:pt modelId="{01583F06-82E8-4CF5-8FDA-2108E572144E}" type="parTrans" cxnId="{AABCCEB3-8DE4-4F3E-A9B5-C38B03A97D2B}">
      <dgm:prSet/>
      <dgm:spPr/>
      <dgm:t>
        <a:bodyPr/>
        <a:lstStyle/>
        <a:p>
          <a:endParaRPr lang="ru-RU"/>
        </a:p>
      </dgm:t>
    </dgm:pt>
    <dgm:pt modelId="{1E5BA605-3E1A-4473-B783-9AD4907344FA}" type="sibTrans" cxnId="{AABCCEB3-8DE4-4F3E-A9B5-C38B03A97D2B}">
      <dgm:prSet/>
      <dgm:spPr/>
      <dgm:t>
        <a:bodyPr/>
        <a:lstStyle/>
        <a:p>
          <a:endParaRPr lang="ru-RU"/>
        </a:p>
      </dgm:t>
    </dgm:pt>
    <dgm:pt modelId="{1DD1B591-3180-437B-88CD-8258D446C95F}">
      <dgm:prSet custT="1"/>
      <dgm:spPr>
        <a:gradFill rotWithShape="0">
          <a:gsLst>
            <a:gs pos="0">
              <a:srgbClr val="99FF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rtl="0"/>
          <a:r>
            <a:rPr lang="ru-RU" sz="1700" b="1" i="0" baseline="0" dirty="0" smtClean="0">
              <a:solidFill>
                <a:srgbClr val="7030A0"/>
              </a:solidFill>
            </a:rPr>
            <a:t>«Развитие образования» </a:t>
          </a:r>
          <a:endParaRPr lang="ru-RU" sz="1700" b="1" i="0" baseline="0" dirty="0">
            <a:solidFill>
              <a:srgbClr val="7030A0"/>
            </a:solidFill>
          </a:endParaRPr>
        </a:p>
      </dgm:t>
    </dgm:pt>
    <dgm:pt modelId="{D1C62025-EC0B-4168-A008-8C4AEE05E807}" type="parTrans" cxnId="{84B8F975-EA46-4715-8BDB-8D562AA6F235}">
      <dgm:prSet/>
      <dgm:spPr/>
      <dgm:t>
        <a:bodyPr/>
        <a:lstStyle/>
        <a:p>
          <a:endParaRPr lang="ru-RU"/>
        </a:p>
      </dgm:t>
    </dgm:pt>
    <dgm:pt modelId="{F9D9F7E9-9B0A-4F32-AA99-0F96D5B80567}" type="sibTrans" cxnId="{84B8F975-EA46-4715-8BDB-8D562AA6F235}">
      <dgm:prSet/>
      <dgm:spPr/>
      <dgm:t>
        <a:bodyPr/>
        <a:lstStyle/>
        <a:p>
          <a:endParaRPr lang="ru-RU"/>
        </a:p>
      </dgm:t>
    </dgm:pt>
    <dgm:pt modelId="{31E3080F-A8E3-411D-ADD8-7962F3DB0CE6}">
      <dgm:prSet custT="1"/>
      <dgm:spPr>
        <a:gradFill rotWithShape="0">
          <a:gsLst>
            <a:gs pos="0">
              <a:srgbClr val="99FF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rtl="0"/>
          <a:r>
            <a:rPr lang="ru-RU" sz="1700" b="1" i="0" baseline="0" dirty="0" smtClean="0">
              <a:solidFill>
                <a:srgbClr val="C00000"/>
              </a:solidFill>
            </a:rPr>
            <a:t>«Управление имуществом»</a:t>
          </a:r>
          <a:endParaRPr lang="ru-RU" sz="1700" b="1" i="0" baseline="0" dirty="0">
            <a:solidFill>
              <a:srgbClr val="7030A0"/>
            </a:solidFill>
          </a:endParaRPr>
        </a:p>
      </dgm:t>
    </dgm:pt>
    <dgm:pt modelId="{46011CBC-D970-4877-99AA-4D7065BECEF3}" type="parTrans" cxnId="{5055F4B9-06D8-4BF5-B4DB-2FDFF5AF80A9}">
      <dgm:prSet/>
      <dgm:spPr/>
      <dgm:t>
        <a:bodyPr/>
        <a:lstStyle/>
        <a:p>
          <a:endParaRPr lang="ru-RU"/>
        </a:p>
      </dgm:t>
    </dgm:pt>
    <dgm:pt modelId="{884D5033-9E32-4D9E-B6CD-90794B6B9AB0}" type="sibTrans" cxnId="{5055F4B9-06D8-4BF5-B4DB-2FDFF5AF80A9}">
      <dgm:prSet/>
      <dgm:spPr/>
      <dgm:t>
        <a:bodyPr/>
        <a:lstStyle/>
        <a:p>
          <a:endParaRPr lang="ru-RU"/>
        </a:p>
      </dgm:t>
    </dgm:pt>
    <dgm:pt modelId="{4D8BDAC4-165C-4713-B88F-4A71DE12B881}">
      <dgm:prSet custT="1"/>
      <dgm:spPr>
        <a:gradFill rotWithShape="0">
          <a:gsLst>
            <a:gs pos="0">
              <a:srgbClr val="99FF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rtl="0"/>
          <a:r>
            <a:rPr lang="ru-RU" sz="1700" b="1" i="0" baseline="0" dirty="0" smtClean="0">
              <a:solidFill>
                <a:srgbClr val="C00000"/>
              </a:solidFill>
            </a:rPr>
            <a:t>«Развитие физической культуры и спорта»</a:t>
          </a:r>
          <a:endParaRPr lang="ru-RU" sz="1700" b="1" i="0" baseline="0" dirty="0">
            <a:solidFill>
              <a:srgbClr val="C00000"/>
            </a:solidFill>
          </a:endParaRPr>
        </a:p>
      </dgm:t>
    </dgm:pt>
    <dgm:pt modelId="{A90BBF4D-7662-46E8-B06B-FA28D2E51BA8}" type="parTrans" cxnId="{99A63292-3B06-47CE-AD3C-23E3E228D1A0}">
      <dgm:prSet/>
      <dgm:spPr/>
      <dgm:t>
        <a:bodyPr/>
        <a:lstStyle/>
        <a:p>
          <a:endParaRPr lang="ru-RU"/>
        </a:p>
      </dgm:t>
    </dgm:pt>
    <dgm:pt modelId="{DDD663FD-46A4-4197-B1CC-32709EEFF6FE}" type="sibTrans" cxnId="{99A63292-3B06-47CE-AD3C-23E3E228D1A0}">
      <dgm:prSet/>
      <dgm:spPr/>
      <dgm:t>
        <a:bodyPr/>
        <a:lstStyle/>
        <a:p>
          <a:endParaRPr lang="ru-RU"/>
        </a:p>
      </dgm:t>
    </dgm:pt>
    <dgm:pt modelId="{541153A3-D172-4DCF-A001-EDB98151EBBF}">
      <dgm:prSet custT="1"/>
      <dgm:spPr>
        <a:gradFill rotWithShape="0">
          <a:gsLst>
            <a:gs pos="0">
              <a:srgbClr val="99FF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pPr rtl="0"/>
          <a:r>
            <a:rPr lang="ru-RU" sz="1700" b="1" i="0" baseline="0" dirty="0" smtClean="0">
              <a:solidFill>
                <a:srgbClr val="7030A0"/>
              </a:solidFill>
            </a:rPr>
            <a:t>«Развитие малого и среднего бизнеса, потребительского рынка, снижение административных барьеров»</a:t>
          </a:r>
          <a:endParaRPr lang="ru-RU" sz="1700" b="1" i="0" baseline="0" dirty="0">
            <a:solidFill>
              <a:srgbClr val="7030A0"/>
            </a:solidFill>
          </a:endParaRPr>
        </a:p>
      </dgm:t>
    </dgm:pt>
    <dgm:pt modelId="{DB492340-C105-45E8-B9A2-767469F65ADA}" type="parTrans" cxnId="{CF8FD615-CCDB-4EAE-AD5D-929BA482ECAD}">
      <dgm:prSet/>
      <dgm:spPr/>
      <dgm:t>
        <a:bodyPr/>
        <a:lstStyle/>
        <a:p>
          <a:endParaRPr lang="ru-RU"/>
        </a:p>
      </dgm:t>
    </dgm:pt>
    <dgm:pt modelId="{7745AAB5-3C51-4D77-97AC-D02620669E21}" type="sibTrans" cxnId="{CF8FD615-CCDB-4EAE-AD5D-929BA482ECAD}">
      <dgm:prSet/>
      <dgm:spPr/>
      <dgm:t>
        <a:bodyPr/>
        <a:lstStyle/>
        <a:p>
          <a:endParaRPr lang="ru-RU"/>
        </a:p>
      </dgm:t>
    </dgm:pt>
    <dgm:pt modelId="{2C59B2F3-3B13-4744-B1C6-3EC16BB4445E}" type="pres">
      <dgm:prSet presAssocID="{C5503494-7AE0-4938-8315-C98E0C24309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761874-117D-470A-B430-92702760685E}" type="pres">
      <dgm:prSet presAssocID="{5CD03AF7-A710-420E-BEC9-505FD1448965}" presName="parentText" presStyleLbl="node1" presStyleIdx="0" presStyleCnt="12" custLinFactY="-1339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DCD42B-0791-40A8-B5AD-95E3D7B90078}" type="pres">
      <dgm:prSet presAssocID="{D911B08B-1D36-4BB1-A24D-E2CFDAEA5C2C}" presName="spacer" presStyleCnt="0"/>
      <dgm:spPr/>
    </dgm:pt>
    <dgm:pt modelId="{C020E86A-1FB6-47F7-954B-044CA62EB2C5}" type="pres">
      <dgm:prSet presAssocID="{31E3080F-A8E3-411D-ADD8-7962F3DB0CE6}" presName="parentText" presStyleLbl="node1" presStyleIdx="1" presStyleCnt="12" custLinFactY="-279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F1C437-FACA-4607-9344-BCBF58935C1E}" type="pres">
      <dgm:prSet presAssocID="{884D5033-9E32-4D9E-B6CD-90794B6B9AB0}" presName="spacer" presStyleCnt="0"/>
      <dgm:spPr/>
    </dgm:pt>
    <dgm:pt modelId="{C8334E9E-6400-42A1-95F4-E2C2DB7C39C5}" type="pres">
      <dgm:prSet presAssocID="{1DD1B591-3180-437B-88CD-8258D446C95F}" presName="parentText" presStyleLbl="node1" presStyleIdx="2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8E23AB-D7EC-4808-BA32-E611F045DA20}" type="pres">
      <dgm:prSet presAssocID="{F9D9F7E9-9B0A-4F32-AA99-0F96D5B80567}" presName="spacer" presStyleCnt="0"/>
      <dgm:spPr/>
    </dgm:pt>
    <dgm:pt modelId="{97ED2585-B8D6-46C3-A134-C6EB1F3E52E7}" type="pres">
      <dgm:prSet presAssocID="{7639C777-CC34-413E-A890-51EC0529F837}" presName="parentText" presStyleLbl="node1" presStyleIdx="3" presStyleCnt="12" custLinFactY="-1279" custLinFactNeighborX="170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1FDFEE-A3CD-4B2D-ACC1-F7B3111840FE}" type="pres">
      <dgm:prSet presAssocID="{C7926F98-3A35-44A7-8AF3-38FE1DD5DB33}" presName="spacer" presStyleCnt="0"/>
      <dgm:spPr/>
    </dgm:pt>
    <dgm:pt modelId="{9C442967-93FE-4073-9C13-9F12B85BB260}" type="pres">
      <dgm:prSet presAssocID="{CAF55FF7-23D8-4A1B-9665-88D11AD60900}" presName="parentText" presStyleLbl="node1" presStyleIdx="4" presStyleCnt="12" custLinFactY="4402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B66903-CEDB-4A12-A10A-7C087BF17217}" type="pres">
      <dgm:prSet presAssocID="{7619B82E-466F-449B-BB5A-ABD38B03CDD6}" presName="spacer" presStyleCnt="0"/>
      <dgm:spPr/>
    </dgm:pt>
    <dgm:pt modelId="{924F4349-1425-4A97-A956-B67DBB5D46F3}" type="pres">
      <dgm:prSet presAssocID="{4D8BDAC4-165C-4713-B88F-4A71DE12B881}" presName="parentText" presStyleLbl="node1" presStyleIdx="5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709EC5-8B66-4244-801C-93A24DFB6843}" type="pres">
      <dgm:prSet presAssocID="{DDD663FD-46A4-4197-B1CC-32709EEFF6FE}" presName="spacer" presStyleCnt="0"/>
      <dgm:spPr/>
    </dgm:pt>
    <dgm:pt modelId="{F79A504A-A385-4F58-B09A-E06CD46E5081}" type="pres">
      <dgm:prSet presAssocID="{D32FABD7-2A83-4922-B97A-978D16BC9EFF}" presName="parentText" presStyleLbl="node1" presStyleIdx="6" presStyleCnt="12" custLinFactNeighborY="-342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A9F203-2267-4F19-BF3B-B47E011D8733}" type="pres">
      <dgm:prSet presAssocID="{73D1745D-0711-4278-960B-7713B0BCC1BE}" presName="spacer" presStyleCnt="0"/>
      <dgm:spPr/>
    </dgm:pt>
    <dgm:pt modelId="{3A8E3D81-518A-4A85-AE8A-4EDDB2CEFE98}" type="pres">
      <dgm:prSet presAssocID="{9C67BF23-0323-47C4-934F-7BD18B15FDF9}" presName="parentText" presStyleLbl="node1" presStyleIdx="7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38241-B8E7-48B3-8850-505EA87B7F88}" type="pres">
      <dgm:prSet presAssocID="{9B693033-993B-4216-8646-8C473B0CD591}" presName="spacer" presStyleCnt="0"/>
      <dgm:spPr/>
    </dgm:pt>
    <dgm:pt modelId="{49A338AA-EC0F-4604-BB4E-D78322992575}" type="pres">
      <dgm:prSet presAssocID="{05D51750-8D60-4C95-81E6-8C15A98320A6}" presName="parentText" presStyleLbl="node1" presStyleIdx="8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E1CF6D-27F4-4BA5-A1FC-D9B90BA29903}" type="pres">
      <dgm:prSet presAssocID="{04EC9852-833A-4D08-80B5-83FE464E5E62}" presName="spacer" presStyleCnt="0"/>
      <dgm:spPr/>
    </dgm:pt>
    <dgm:pt modelId="{F7411B3D-6F03-49D9-B417-19266C129C45}" type="pres">
      <dgm:prSet presAssocID="{A4C6B15A-351C-4431-8771-756C791218E5}" presName="parentText" presStyleLbl="node1" presStyleIdx="9" presStyleCnt="12" custLinFactY="2612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45E965-F6CA-43BE-B87B-B7C048B6B789}" type="pres">
      <dgm:prSet presAssocID="{F1474B5E-E664-47BD-872B-F6761E488A14}" presName="spacer" presStyleCnt="0"/>
      <dgm:spPr/>
    </dgm:pt>
    <dgm:pt modelId="{EA42F82F-3979-4AFB-8167-898E703679A7}" type="pres">
      <dgm:prSet presAssocID="{541153A3-D172-4DCF-A001-EDB98151EBBF}" presName="parentText" presStyleLbl="node1" presStyleIdx="10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B9ABDC-CE21-47EF-8A43-FC26CD21DABC}" type="pres">
      <dgm:prSet presAssocID="{7745AAB5-3C51-4D77-97AC-D02620669E21}" presName="spacer" presStyleCnt="0"/>
      <dgm:spPr/>
    </dgm:pt>
    <dgm:pt modelId="{84BEDE1C-D355-46C0-BB97-7109D482E13B}" type="pres">
      <dgm:prSet presAssocID="{B23776CB-73E3-4EA8-8FEF-C63D40710184}" presName="parentText" presStyleLbl="node1" presStyleIdx="11" presStyleCnt="12" custLinFactY="31077" custLinFactNeighborX="85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5214BB-F8AF-447A-8CBB-398D52FDA7B0}" type="presOf" srcId="{B23776CB-73E3-4EA8-8FEF-C63D40710184}" destId="{84BEDE1C-D355-46C0-BB97-7109D482E13B}" srcOrd="0" destOrd="0" presId="urn:microsoft.com/office/officeart/2005/8/layout/vList2"/>
    <dgm:cxn modelId="{CF8FD615-CCDB-4EAE-AD5D-929BA482ECAD}" srcId="{C5503494-7AE0-4938-8315-C98E0C243093}" destId="{541153A3-D172-4DCF-A001-EDB98151EBBF}" srcOrd="10" destOrd="0" parTransId="{DB492340-C105-45E8-B9A2-767469F65ADA}" sibTransId="{7745AAB5-3C51-4D77-97AC-D02620669E21}"/>
    <dgm:cxn modelId="{F769E1FE-3A18-4386-9F86-CBF7AA56FB8B}" type="presOf" srcId="{541153A3-D172-4DCF-A001-EDB98151EBBF}" destId="{EA42F82F-3979-4AFB-8167-898E703679A7}" srcOrd="0" destOrd="0" presId="urn:microsoft.com/office/officeart/2005/8/layout/vList2"/>
    <dgm:cxn modelId="{84B8F975-EA46-4715-8BDB-8D562AA6F235}" srcId="{C5503494-7AE0-4938-8315-C98E0C243093}" destId="{1DD1B591-3180-437B-88CD-8258D446C95F}" srcOrd="2" destOrd="0" parTransId="{D1C62025-EC0B-4168-A008-8C4AEE05E807}" sibTransId="{F9D9F7E9-9B0A-4F32-AA99-0F96D5B80567}"/>
    <dgm:cxn modelId="{41BB32C6-414F-4A28-8E68-F0AFA36BD716}" type="presOf" srcId="{1DD1B591-3180-437B-88CD-8258D446C95F}" destId="{C8334E9E-6400-42A1-95F4-E2C2DB7C39C5}" srcOrd="0" destOrd="0" presId="urn:microsoft.com/office/officeart/2005/8/layout/vList2"/>
    <dgm:cxn modelId="{19F56128-EA0A-4C9E-820F-EA51E51B0131}" type="presOf" srcId="{7639C777-CC34-413E-A890-51EC0529F837}" destId="{97ED2585-B8D6-46C3-A134-C6EB1F3E52E7}" srcOrd="0" destOrd="0" presId="urn:microsoft.com/office/officeart/2005/8/layout/vList2"/>
    <dgm:cxn modelId="{AABCCEB3-8DE4-4F3E-A9B5-C38B03A97D2B}" srcId="{C5503494-7AE0-4938-8315-C98E0C243093}" destId="{B23776CB-73E3-4EA8-8FEF-C63D40710184}" srcOrd="11" destOrd="0" parTransId="{01583F06-82E8-4CF5-8FDA-2108E572144E}" sibTransId="{1E5BA605-3E1A-4473-B783-9AD4907344FA}"/>
    <dgm:cxn modelId="{B4CEC313-A38C-4C75-87A3-D6202538183B}" srcId="{C5503494-7AE0-4938-8315-C98E0C243093}" destId="{CAF55FF7-23D8-4A1B-9665-88D11AD60900}" srcOrd="4" destOrd="0" parTransId="{7E0616A6-8D11-45A9-88A5-2B7CBC63430B}" sibTransId="{7619B82E-466F-449B-BB5A-ABD38B03CDD6}"/>
    <dgm:cxn modelId="{6001C17E-1DB9-4FCC-B73F-B333246BE74D}" srcId="{C5503494-7AE0-4938-8315-C98E0C243093}" destId="{05D51750-8D60-4C95-81E6-8C15A98320A6}" srcOrd="8" destOrd="0" parTransId="{FE1F8A4E-A7FC-4416-816B-07ED9A286651}" sibTransId="{04EC9852-833A-4D08-80B5-83FE464E5E62}"/>
    <dgm:cxn modelId="{4609FE7D-264E-4951-99C2-E637B91601A4}" srcId="{C5503494-7AE0-4938-8315-C98E0C243093}" destId="{A4C6B15A-351C-4431-8771-756C791218E5}" srcOrd="9" destOrd="0" parTransId="{4526A353-4697-410A-8B27-EE2B2DFF2AE8}" sibTransId="{F1474B5E-E664-47BD-872B-F6761E488A14}"/>
    <dgm:cxn modelId="{86BA00CA-BD63-457A-B670-45A255D46500}" type="presOf" srcId="{5CD03AF7-A710-420E-BEC9-505FD1448965}" destId="{41761874-117D-470A-B430-92702760685E}" srcOrd="0" destOrd="0" presId="urn:microsoft.com/office/officeart/2005/8/layout/vList2"/>
    <dgm:cxn modelId="{E0F826C1-2EAE-45B6-8008-0C6C913BAEC7}" type="presOf" srcId="{4D8BDAC4-165C-4713-B88F-4A71DE12B881}" destId="{924F4349-1425-4A97-A956-B67DBB5D46F3}" srcOrd="0" destOrd="0" presId="urn:microsoft.com/office/officeart/2005/8/layout/vList2"/>
    <dgm:cxn modelId="{25A82D74-24DB-4F8F-A8AB-F81CE232C532}" type="presOf" srcId="{D32FABD7-2A83-4922-B97A-978D16BC9EFF}" destId="{F79A504A-A385-4F58-B09A-E06CD46E5081}" srcOrd="0" destOrd="0" presId="urn:microsoft.com/office/officeart/2005/8/layout/vList2"/>
    <dgm:cxn modelId="{9038FEAC-D02A-44D5-9F03-8A4965006B86}" type="presOf" srcId="{05D51750-8D60-4C95-81E6-8C15A98320A6}" destId="{49A338AA-EC0F-4604-BB4E-D78322992575}" srcOrd="0" destOrd="0" presId="urn:microsoft.com/office/officeart/2005/8/layout/vList2"/>
    <dgm:cxn modelId="{75B6E5EF-1CC9-453A-853D-4A03C5BA8D56}" type="presOf" srcId="{C5503494-7AE0-4938-8315-C98E0C243093}" destId="{2C59B2F3-3B13-4744-B1C6-3EC16BB4445E}" srcOrd="0" destOrd="0" presId="urn:microsoft.com/office/officeart/2005/8/layout/vList2"/>
    <dgm:cxn modelId="{5055F4B9-06D8-4BF5-B4DB-2FDFF5AF80A9}" srcId="{C5503494-7AE0-4938-8315-C98E0C243093}" destId="{31E3080F-A8E3-411D-ADD8-7962F3DB0CE6}" srcOrd="1" destOrd="0" parTransId="{46011CBC-D970-4877-99AA-4D7065BECEF3}" sibTransId="{884D5033-9E32-4D9E-B6CD-90794B6B9AB0}"/>
    <dgm:cxn modelId="{99A63292-3B06-47CE-AD3C-23E3E228D1A0}" srcId="{C5503494-7AE0-4938-8315-C98E0C243093}" destId="{4D8BDAC4-165C-4713-B88F-4A71DE12B881}" srcOrd="5" destOrd="0" parTransId="{A90BBF4D-7662-46E8-B06B-FA28D2E51BA8}" sibTransId="{DDD663FD-46A4-4197-B1CC-32709EEFF6FE}"/>
    <dgm:cxn modelId="{3A0DCD21-72B1-4267-A9BD-D69030CD6AFD}" type="presOf" srcId="{A4C6B15A-351C-4431-8771-756C791218E5}" destId="{F7411B3D-6F03-49D9-B417-19266C129C45}" srcOrd="0" destOrd="0" presId="urn:microsoft.com/office/officeart/2005/8/layout/vList2"/>
    <dgm:cxn modelId="{5B14164E-B3A7-475C-BBE3-9A2246EABF5C}" type="presOf" srcId="{CAF55FF7-23D8-4A1B-9665-88D11AD60900}" destId="{9C442967-93FE-4073-9C13-9F12B85BB260}" srcOrd="0" destOrd="0" presId="urn:microsoft.com/office/officeart/2005/8/layout/vList2"/>
    <dgm:cxn modelId="{1CDF1192-148B-4758-A947-036C53B0BC8E}" type="presOf" srcId="{9C67BF23-0323-47C4-934F-7BD18B15FDF9}" destId="{3A8E3D81-518A-4A85-AE8A-4EDDB2CEFE98}" srcOrd="0" destOrd="0" presId="urn:microsoft.com/office/officeart/2005/8/layout/vList2"/>
    <dgm:cxn modelId="{0ACC162A-5A16-405A-8C7F-D7D956C277A0}" srcId="{C5503494-7AE0-4938-8315-C98E0C243093}" destId="{9C67BF23-0323-47C4-934F-7BD18B15FDF9}" srcOrd="7" destOrd="0" parTransId="{1C27D5A9-76CD-47A7-B610-D99CBCA98A4D}" sibTransId="{9B693033-993B-4216-8646-8C473B0CD591}"/>
    <dgm:cxn modelId="{DD3D6997-3FC8-491A-A8F2-88F5A8B6AA9B}" srcId="{C5503494-7AE0-4938-8315-C98E0C243093}" destId="{7639C777-CC34-413E-A890-51EC0529F837}" srcOrd="3" destOrd="0" parTransId="{DA799192-39C0-4FC3-8933-B56CE9DB71AD}" sibTransId="{C7926F98-3A35-44A7-8AF3-38FE1DD5DB33}"/>
    <dgm:cxn modelId="{07399D73-B8CF-405D-B526-7277637BE9D6}" srcId="{C5503494-7AE0-4938-8315-C98E0C243093}" destId="{5CD03AF7-A710-420E-BEC9-505FD1448965}" srcOrd="0" destOrd="0" parTransId="{EFDF0A6D-2EC4-404A-BDFF-868B142BFD34}" sibTransId="{D911B08B-1D36-4BB1-A24D-E2CFDAEA5C2C}"/>
    <dgm:cxn modelId="{6B227B6B-9839-4B32-A93B-143DCABF0BAD}" srcId="{C5503494-7AE0-4938-8315-C98E0C243093}" destId="{D32FABD7-2A83-4922-B97A-978D16BC9EFF}" srcOrd="6" destOrd="0" parTransId="{7160CB9D-ED82-4004-9D43-05B903F5407B}" sibTransId="{73D1745D-0711-4278-960B-7713B0BCC1BE}"/>
    <dgm:cxn modelId="{C4EA2E95-7171-4F71-8632-B74C6FCE4C47}" type="presOf" srcId="{31E3080F-A8E3-411D-ADD8-7962F3DB0CE6}" destId="{C020E86A-1FB6-47F7-954B-044CA62EB2C5}" srcOrd="0" destOrd="0" presId="urn:microsoft.com/office/officeart/2005/8/layout/vList2"/>
    <dgm:cxn modelId="{29C7EEF3-E89C-436F-9AB2-D5080F7710C6}" type="presParOf" srcId="{2C59B2F3-3B13-4744-B1C6-3EC16BB4445E}" destId="{41761874-117D-470A-B430-92702760685E}" srcOrd="0" destOrd="0" presId="urn:microsoft.com/office/officeart/2005/8/layout/vList2"/>
    <dgm:cxn modelId="{6939C201-E7C8-43A7-AABE-64B3C2F14DB5}" type="presParOf" srcId="{2C59B2F3-3B13-4744-B1C6-3EC16BB4445E}" destId="{CCDCD42B-0791-40A8-B5AD-95E3D7B90078}" srcOrd="1" destOrd="0" presId="urn:microsoft.com/office/officeart/2005/8/layout/vList2"/>
    <dgm:cxn modelId="{31363059-779C-4849-AFE9-1CDC57AB48F4}" type="presParOf" srcId="{2C59B2F3-3B13-4744-B1C6-3EC16BB4445E}" destId="{C020E86A-1FB6-47F7-954B-044CA62EB2C5}" srcOrd="2" destOrd="0" presId="urn:microsoft.com/office/officeart/2005/8/layout/vList2"/>
    <dgm:cxn modelId="{18351F46-738C-48CF-A756-5D43B84DF56F}" type="presParOf" srcId="{2C59B2F3-3B13-4744-B1C6-3EC16BB4445E}" destId="{11F1C437-FACA-4607-9344-BCBF58935C1E}" srcOrd="3" destOrd="0" presId="urn:microsoft.com/office/officeart/2005/8/layout/vList2"/>
    <dgm:cxn modelId="{56B57A12-DADF-4F80-94B8-1E50BDCD3AB2}" type="presParOf" srcId="{2C59B2F3-3B13-4744-B1C6-3EC16BB4445E}" destId="{C8334E9E-6400-42A1-95F4-E2C2DB7C39C5}" srcOrd="4" destOrd="0" presId="urn:microsoft.com/office/officeart/2005/8/layout/vList2"/>
    <dgm:cxn modelId="{8203842C-1004-463E-96D5-0DBCC665ABE2}" type="presParOf" srcId="{2C59B2F3-3B13-4744-B1C6-3EC16BB4445E}" destId="{0A8E23AB-D7EC-4808-BA32-E611F045DA20}" srcOrd="5" destOrd="0" presId="urn:microsoft.com/office/officeart/2005/8/layout/vList2"/>
    <dgm:cxn modelId="{77ACA01C-B4F0-4F9A-969B-6B1537B17847}" type="presParOf" srcId="{2C59B2F3-3B13-4744-B1C6-3EC16BB4445E}" destId="{97ED2585-B8D6-46C3-A134-C6EB1F3E52E7}" srcOrd="6" destOrd="0" presId="urn:microsoft.com/office/officeart/2005/8/layout/vList2"/>
    <dgm:cxn modelId="{784D485F-B34A-441F-B162-FB025769C2F1}" type="presParOf" srcId="{2C59B2F3-3B13-4744-B1C6-3EC16BB4445E}" destId="{DA1FDFEE-A3CD-4B2D-ACC1-F7B3111840FE}" srcOrd="7" destOrd="0" presId="urn:microsoft.com/office/officeart/2005/8/layout/vList2"/>
    <dgm:cxn modelId="{FE334624-9755-4AC7-B008-C39D06AADD0F}" type="presParOf" srcId="{2C59B2F3-3B13-4744-B1C6-3EC16BB4445E}" destId="{9C442967-93FE-4073-9C13-9F12B85BB260}" srcOrd="8" destOrd="0" presId="urn:microsoft.com/office/officeart/2005/8/layout/vList2"/>
    <dgm:cxn modelId="{0F07BF36-651C-440F-A8C4-880299A36C0D}" type="presParOf" srcId="{2C59B2F3-3B13-4744-B1C6-3EC16BB4445E}" destId="{95B66903-CEDB-4A12-A10A-7C087BF17217}" srcOrd="9" destOrd="0" presId="urn:microsoft.com/office/officeart/2005/8/layout/vList2"/>
    <dgm:cxn modelId="{6069E812-C43E-4C07-9340-C20423405307}" type="presParOf" srcId="{2C59B2F3-3B13-4744-B1C6-3EC16BB4445E}" destId="{924F4349-1425-4A97-A956-B67DBB5D46F3}" srcOrd="10" destOrd="0" presId="urn:microsoft.com/office/officeart/2005/8/layout/vList2"/>
    <dgm:cxn modelId="{CFAE182D-9EA1-41A0-9AD2-CF144AB9FD3A}" type="presParOf" srcId="{2C59B2F3-3B13-4744-B1C6-3EC16BB4445E}" destId="{33709EC5-8B66-4244-801C-93A24DFB6843}" srcOrd="11" destOrd="0" presId="urn:microsoft.com/office/officeart/2005/8/layout/vList2"/>
    <dgm:cxn modelId="{EBA2715A-4DFA-4E29-AF25-8A91E417552E}" type="presParOf" srcId="{2C59B2F3-3B13-4744-B1C6-3EC16BB4445E}" destId="{F79A504A-A385-4F58-B09A-E06CD46E5081}" srcOrd="12" destOrd="0" presId="urn:microsoft.com/office/officeart/2005/8/layout/vList2"/>
    <dgm:cxn modelId="{70AFD240-CD28-4168-909B-DA37B8DB117D}" type="presParOf" srcId="{2C59B2F3-3B13-4744-B1C6-3EC16BB4445E}" destId="{E1A9F203-2267-4F19-BF3B-B47E011D8733}" srcOrd="13" destOrd="0" presId="urn:microsoft.com/office/officeart/2005/8/layout/vList2"/>
    <dgm:cxn modelId="{833BC839-30B1-47C5-BC0D-642F9576B1BB}" type="presParOf" srcId="{2C59B2F3-3B13-4744-B1C6-3EC16BB4445E}" destId="{3A8E3D81-518A-4A85-AE8A-4EDDB2CEFE98}" srcOrd="14" destOrd="0" presId="urn:microsoft.com/office/officeart/2005/8/layout/vList2"/>
    <dgm:cxn modelId="{22390744-2B5E-4C7F-9F31-FD222B18C0D7}" type="presParOf" srcId="{2C59B2F3-3B13-4744-B1C6-3EC16BB4445E}" destId="{BF838241-B8E7-48B3-8850-505EA87B7F88}" srcOrd="15" destOrd="0" presId="urn:microsoft.com/office/officeart/2005/8/layout/vList2"/>
    <dgm:cxn modelId="{F3E4F95F-F509-4926-AEC3-373A70C2056E}" type="presParOf" srcId="{2C59B2F3-3B13-4744-B1C6-3EC16BB4445E}" destId="{49A338AA-EC0F-4604-BB4E-D78322992575}" srcOrd="16" destOrd="0" presId="urn:microsoft.com/office/officeart/2005/8/layout/vList2"/>
    <dgm:cxn modelId="{C15BBAFC-F277-4D27-93C2-B533B19D7B4A}" type="presParOf" srcId="{2C59B2F3-3B13-4744-B1C6-3EC16BB4445E}" destId="{6AE1CF6D-27F4-4BA5-A1FC-D9B90BA29903}" srcOrd="17" destOrd="0" presId="urn:microsoft.com/office/officeart/2005/8/layout/vList2"/>
    <dgm:cxn modelId="{7D70B8FF-A120-4849-B234-04D4BC35FC8F}" type="presParOf" srcId="{2C59B2F3-3B13-4744-B1C6-3EC16BB4445E}" destId="{F7411B3D-6F03-49D9-B417-19266C129C45}" srcOrd="18" destOrd="0" presId="urn:microsoft.com/office/officeart/2005/8/layout/vList2"/>
    <dgm:cxn modelId="{30C61150-07BF-48A4-A90A-839DA7E1D66E}" type="presParOf" srcId="{2C59B2F3-3B13-4744-B1C6-3EC16BB4445E}" destId="{0845E965-F6CA-43BE-B87B-B7C048B6B789}" srcOrd="19" destOrd="0" presId="urn:microsoft.com/office/officeart/2005/8/layout/vList2"/>
    <dgm:cxn modelId="{64B94C18-547A-4BF0-9835-F35314DE7E0D}" type="presParOf" srcId="{2C59B2F3-3B13-4744-B1C6-3EC16BB4445E}" destId="{EA42F82F-3979-4AFB-8167-898E703679A7}" srcOrd="20" destOrd="0" presId="urn:microsoft.com/office/officeart/2005/8/layout/vList2"/>
    <dgm:cxn modelId="{6A788811-6D28-4178-AA29-F2E9E2A623C3}" type="presParOf" srcId="{2C59B2F3-3B13-4744-B1C6-3EC16BB4445E}" destId="{D7B9ABDC-CE21-47EF-8A43-FC26CD21DABC}" srcOrd="21" destOrd="0" presId="urn:microsoft.com/office/officeart/2005/8/layout/vList2"/>
    <dgm:cxn modelId="{24EF1EE4-70DE-4550-89C2-C1004213327B}" type="presParOf" srcId="{2C59B2F3-3B13-4744-B1C6-3EC16BB4445E}" destId="{84BEDE1C-D355-46C0-BB97-7109D482E13B}" srcOrd="2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A2385A2-6AAE-4B48-A07B-4B43C0BB82D0}" type="doc">
      <dgm:prSet loTypeId="urn:microsoft.com/office/officeart/2005/8/layout/vList5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F0BC090-7A37-4A8F-86D5-1E3126664E61}">
      <dgm:prSet/>
      <dgm:spPr/>
      <dgm:t>
        <a:bodyPr/>
        <a:lstStyle/>
        <a:p>
          <a:pPr rtl="0"/>
          <a:r>
            <a:rPr lang="ru-RU" b="1" smtClean="0"/>
            <a:t>Аграрный комплекс района в 2016 году:</a:t>
          </a:r>
          <a:endParaRPr lang="ru-RU"/>
        </a:p>
      </dgm:t>
    </dgm:pt>
    <dgm:pt modelId="{C77249B2-35C8-47EE-A4B2-4204D8DA40AA}" type="parTrans" cxnId="{4E3DD0BF-D189-4D92-8CFE-0CEC55D16CFF}">
      <dgm:prSet/>
      <dgm:spPr/>
      <dgm:t>
        <a:bodyPr/>
        <a:lstStyle/>
        <a:p>
          <a:endParaRPr lang="ru-RU"/>
        </a:p>
      </dgm:t>
    </dgm:pt>
    <dgm:pt modelId="{DD71D8A6-88D0-47CF-9B91-08280B2ECBE4}" type="sibTrans" cxnId="{4E3DD0BF-D189-4D92-8CFE-0CEC55D16CFF}">
      <dgm:prSet/>
      <dgm:spPr/>
      <dgm:t>
        <a:bodyPr/>
        <a:lstStyle/>
        <a:p>
          <a:endParaRPr lang="ru-RU"/>
        </a:p>
      </dgm:t>
    </dgm:pt>
    <dgm:pt modelId="{65B44391-3310-49B6-8F8A-E9D750CAF3EF}">
      <dgm:prSet/>
      <dgm:spPr/>
      <dgm:t>
        <a:bodyPr/>
        <a:lstStyle/>
        <a:p>
          <a:pPr rtl="0"/>
          <a:r>
            <a:rPr lang="ru-RU" dirty="0" smtClean="0"/>
            <a:t>23 сельскохозяйственных предприятия; </a:t>
          </a:r>
          <a:endParaRPr lang="ru-RU" dirty="0"/>
        </a:p>
      </dgm:t>
    </dgm:pt>
    <dgm:pt modelId="{B7893074-51EF-4A6E-B272-049C648DD57D}" type="parTrans" cxnId="{6847B33B-848D-486B-B41F-9DB4C1BBA1C4}">
      <dgm:prSet/>
      <dgm:spPr/>
      <dgm:t>
        <a:bodyPr/>
        <a:lstStyle/>
        <a:p>
          <a:endParaRPr lang="ru-RU"/>
        </a:p>
      </dgm:t>
    </dgm:pt>
    <dgm:pt modelId="{FACCBB6E-D5FD-4652-8E01-CC35B6EF42DE}" type="sibTrans" cxnId="{6847B33B-848D-486B-B41F-9DB4C1BBA1C4}">
      <dgm:prSet/>
      <dgm:spPr/>
      <dgm:t>
        <a:bodyPr/>
        <a:lstStyle/>
        <a:p>
          <a:endParaRPr lang="ru-RU"/>
        </a:p>
      </dgm:t>
    </dgm:pt>
    <dgm:pt modelId="{4936CC66-A3CB-4D31-87DA-AA731F459EE0}">
      <dgm:prSet/>
      <dgm:spPr/>
      <dgm:t>
        <a:bodyPr/>
        <a:lstStyle/>
        <a:p>
          <a:pPr rtl="0"/>
          <a:r>
            <a:rPr lang="ru-RU" smtClean="0"/>
            <a:t>342 крестьянско-фермерских хозяйств;</a:t>
          </a:r>
          <a:endParaRPr lang="ru-RU"/>
        </a:p>
      </dgm:t>
    </dgm:pt>
    <dgm:pt modelId="{B3853FA1-ECB7-4612-9CCF-3C610894216D}" type="parTrans" cxnId="{2FC25584-B375-4E22-9CBA-8FD5963B0E0A}">
      <dgm:prSet/>
      <dgm:spPr/>
      <dgm:t>
        <a:bodyPr/>
        <a:lstStyle/>
        <a:p>
          <a:endParaRPr lang="ru-RU"/>
        </a:p>
      </dgm:t>
    </dgm:pt>
    <dgm:pt modelId="{E9D8643F-07B9-45ED-AC02-F89D5CA773DE}" type="sibTrans" cxnId="{2FC25584-B375-4E22-9CBA-8FD5963B0E0A}">
      <dgm:prSet/>
      <dgm:spPr/>
      <dgm:t>
        <a:bodyPr/>
        <a:lstStyle/>
        <a:p>
          <a:endParaRPr lang="ru-RU"/>
        </a:p>
      </dgm:t>
    </dgm:pt>
    <dgm:pt modelId="{719CCABA-1601-4AAA-A376-365A37CE4216}">
      <dgm:prSet/>
      <dgm:spPr/>
      <dgm:t>
        <a:bodyPr/>
        <a:lstStyle/>
        <a:p>
          <a:pPr rtl="0"/>
          <a:r>
            <a:rPr lang="ru-RU" smtClean="0"/>
            <a:t>около 16 тыс. личных подсобных хозяйств.</a:t>
          </a:r>
          <a:endParaRPr lang="ru-RU"/>
        </a:p>
      </dgm:t>
    </dgm:pt>
    <dgm:pt modelId="{FE567742-528A-4C4B-8C53-95096DFE50D2}" type="parTrans" cxnId="{74419D87-9A5C-47F7-B6CA-24186F4F847E}">
      <dgm:prSet/>
      <dgm:spPr/>
      <dgm:t>
        <a:bodyPr/>
        <a:lstStyle/>
        <a:p>
          <a:endParaRPr lang="ru-RU"/>
        </a:p>
      </dgm:t>
    </dgm:pt>
    <dgm:pt modelId="{D6188A18-0CA4-410B-9EDC-BD39F58C9AB9}" type="sibTrans" cxnId="{74419D87-9A5C-47F7-B6CA-24186F4F847E}">
      <dgm:prSet/>
      <dgm:spPr/>
      <dgm:t>
        <a:bodyPr/>
        <a:lstStyle/>
        <a:p>
          <a:endParaRPr lang="ru-RU"/>
        </a:p>
      </dgm:t>
    </dgm:pt>
    <dgm:pt modelId="{06D3C24F-30D6-42D9-88A2-0D163980D430}">
      <dgm:prSet/>
      <dgm:spPr/>
      <dgm:t>
        <a:bodyPr/>
        <a:lstStyle/>
        <a:p>
          <a:pPr rtl="0"/>
          <a:r>
            <a:rPr lang="ru-RU" b="1" i="1" smtClean="0"/>
            <a:t>По направлениям деятельности:</a:t>
          </a:r>
          <a:endParaRPr lang="ru-RU"/>
        </a:p>
      </dgm:t>
    </dgm:pt>
    <dgm:pt modelId="{5C5087BA-0D22-4612-AAC0-3A9E58337496}" type="parTrans" cxnId="{F75929A4-F031-4A36-BE37-BC0AA8A53534}">
      <dgm:prSet/>
      <dgm:spPr/>
      <dgm:t>
        <a:bodyPr/>
        <a:lstStyle/>
        <a:p>
          <a:endParaRPr lang="ru-RU"/>
        </a:p>
      </dgm:t>
    </dgm:pt>
    <dgm:pt modelId="{BB72DE2D-6753-43BB-B187-26922CF4057B}" type="sibTrans" cxnId="{F75929A4-F031-4A36-BE37-BC0AA8A53534}">
      <dgm:prSet/>
      <dgm:spPr/>
      <dgm:t>
        <a:bodyPr/>
        <a:lstStyle/>
        <a:p>
          <a:endParaRPr lang="ru-RU"/>
        </a:p>
      </dgm:t>
    </dgm:pt>
    <dgm:pt modelId="{D9A3555D-3C55-46BD-BC4A-4F770BE59D06}">
      <dgm:prSet/>
      <dgm:spPr/>
      <dgm:t>
        <a:bodyPr/>
        <a:lstStyle/>
        <a:p>
          <a:pPr rtl="0"/>
          <a:r>
            <a:rPr lang="ru-RU" smtClean="0"/>
            <a:t>Растениеводство -  22 СХП и 309 КФХ;</a:t>
          </a:r>
          <a:endParaRPr lang="ru-RU"/>
        </a:p>
      </dgm:t>
    </dgm:pt>
    <dgm:pt modelId="{AFEEDEE2-A3C8-49AB-B533-BD77ED6E8811}" type="parTrans" cxnId="{B2380212-8AA1-4757-AE13-E46B1D4376AA}">
      <dgm:prSet/>
      <dgm:spPr/>
      <dgm:t>
        <a:bodyPr/>
        <a:lstStyle/>
        <a:p>
          <a:endParaRPr lang="ru-RU"/>
        </a:p>
      </dgm:t>
    </dgm:pt>
    <dgm:pt modelId="{BE476350-6E50-4A7D-90E4-563CAE4FD34D}" type="sibTrans" cxnId="{B2380212-8AA1-4757-AE13-E46B1D4376AA}">
      <dgm:prSet/>
      <dgm:spPr/>
      <dgm:t>
        <a:bodyPr/>
        <a:lstStyle/>
        <a:p>
          <a:endParaRPr lang="ru-RU"/>
        </a:p>
      </dgm:t>
    </dgm:pt>
    <dgm:pt modelId="{5971C0D5-0322-4617-A7D1-C9066798C4D3}">
      <dgm:prSet/>
      <dgm:spPr/>
      <dgm:t>
        <a:bodyPr/>
        <a:lstStyle/>
        <a:p>
          <a:pPr rtl="0"/>
          <a:r>
            <a:rPr lang="ru-RU" smtClean="0"/>
            <a:t>Мясное скотоводство – 1 СХП и 3 КФХ;</a:t>
          </a:r>
          <a:endParaRPr lang="ru-RU"/>
        </a:p>
      </dgm:t>
    </dgm:pt>
    <dgm:pt modelId="{C0287555-269C-4003-98DB-FC559F28641D}" type="parTrans" cxnId="{0B943057-07E5-4CC2-82D4-E71746A82206}">
      <dgm:prSet/>
      <dgm:spPr/>
      <dgm:t>
        <a:bodyPr/>
        <a:lstStyle/>
        <a:p>
          <a:endParaRPr lang="ru-RU"/>
        </a:p>
      </dgm:t>
    </dgm:pt>
    <dgm:pt modelId="{47AED39A-90AF-4FC6-BB66-386C838298D0}" type="sibTrans" cxnId="{0B943057-07E5-4CC2-82D4-E71746A82206}">
      <dgm:prSet/>
      <dgm:spPr/>
      <dgm:t>
        <a:bodyPr/>
        <a:lstStyle/>
        <a:p>
          <a:endParaRPr lang="ru-RU"/>
        </a:p>
      </dgm:t>
    </dgm:pt>
    <dgm:pt modelId="{19C41238-9F1C-4141-8623-5A40D23810E6}">
      <dgm:prSet/>
      <dgm:spPr/>
      <dgm:t>
        <a:bodyPr/>
        <a:lstStyle/>
        <a:p>
          <a:pPr rtl="0"/>
          <a:r>
            <a:rPr lang="ru-RU" dirty="0" smtClean="0"/>
            <a:t>Овцеводство – 5 СХП и 22 КФХ.</a:t>
          </a:r>
          <a:endParaRPr lang="ru-RU" dirty="0"/>
        </a:p>
      </dgm:t>
    </dgm:pt>
    <dgm:pt modelId="{48B53359-23EE-4A17-A9D0-148402946493}" type="parTrans" cxnId="{78647E87-C91B-4760-A928-4B72A572A062}">
      <dgm:prSet/>
      <dgm:spPr/>
      <dgm:t>
        <a:bodyPr/>
        <a:lstStyle/>
        <a:p>
          <a:endParaRPr lang="ru-RU"/>
        </a:p>
      </dgm:t>
    </dgm:pt>
    <dgm:pt modelId="{0BE13184-CD0F-46E5-A280-FEF84192F3DE}" type="sibTrans" cxnId="{78647E87-C91B-4760-A928-4B72A572A062}">
      <dgm:prSet/>
      <dgm:spPr/>
      <dgm:t>
        <a:bodyPr/>
        <a:lstStyle/>
        <a:p>
          <a:endParaRPr lang="ru-RU"/>
        </a:p>
      </dgm:t>
    </dgm:pt>
    <dgm:pt modelId="{A8B64432-6F6E-4F3A-BC53-63DB943D8B2D}" type="pres">
      <dgm:prSet presAssocID="{CA2385A2-6AAE-4B48-A07B-4B43C0BB82D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CF7976-CA0A-4BF8-91CD-96818746406E}" type="pres">
      <dgm:prSet presAssocID="{FF0BC090-7A37-4A8F-86D5-1E3126664E61}" presName="linNode" presStyleCnt="0"/>
      <dgm:spPr/>
    </dgm:pt>
    <dgm:pt modelId="{43BD068D-48E0-4C1E-A638-9DAFBB006D8A}" type="pres">
      <dgm:prSet presAssocID="{FF0BC090-7A37-4A8F-86D5-1E3126664E61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F58A7B-1517-4BB8-844E-AAA5C6D91695}" type="pres">
      <dgm:prSet presAssocID="{FF0BC090-7A37-4A8F-86D5-1E3126664E61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50E653-CD78-46DF-A6F4-04DA3A8C4EA9}" type="pres">
      <dgm:prSet presAssocID="{DD71D8A6-88D0-47CF-9B91-08280B2ECBE4}" presName="sp" presStyleCnt="0"/>
      <dgm:spPr/>
    </dgm:pt>
    <dgm:pt modelId="{B8838B6F-2067-4D79-825E-1D218B181586}" type="pres">
      <dgm:prSet presAssocID="{06D3C24F-30D6-42D9-88A2-0D163980D430}" presName="linNode" presStyleCnt="0"/>
      <dgm:spPr/>
    </dgm:pt>
    <dgm:pt modelId="{CD076536-6B20-4F63-B2FE-6705FCF78CC2}" type="pres">
      <dgm:prSet presAssocID="{06D3C24F-30D6-42D9-88A2-0D163980D430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47F2F2-AF89-4F83-B34C-85681BAA23EA}" type="pres">
      <dgm:prSet presAssocID="{06D3C24F-30D6-42D9-88A2-0D163980D430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04377D-F95A-4AE1-9FBB-A7A74BBAFAFF}" type="presOf" srcId="{CA2385A2-6AAE-4B48-A07B-4B43C0BB82D0}" destId="{A8B64432-6F6E-4F3A-BC53-63DB943D8B2D}" srcOrd="0" destOrd="0" presId="urn:microsoft.com/office/officeart/2005/8/layout/vList5"/>
    <dgm:cxn modelId="{72793F51-B4EB-48AA-B868-76BDD4778445}" type="presOf" srcId="{4936CC66-A3CB-4D31-87DA-AA731F459EE0}" destId="{F9F58A7B-1517-4BB8-844E-AAA5C6D91695}" srcOrd="0" destOrd="1" presId="urn:microsoft.com/office/officeart/2005/8/layout/vList5"/>
    <dgm:cxn modelId="{0C563A2E-6289-4C59-A170-A5664B30B948}" type="presOf" srcId="{5971C0D5-0322-4617-A7D1-C9066798C4D3}" destId="{2047F2F2-AF89-4F83-B34C-85681BAA23EA}" srcOrd="0" destOrd="1" presId="urn:microsoft.com/office/officeart/2005/8/layout/vList5"/>
    <dgm:cxn modelId="{92D28759-FEA8-451F-B7ED-A8062841D2D7}" type="presOf" srcId="{719CCABA-1601-4AAA-A376-365A37CE4216}" destId="{F9F58A7B-1517-4BB8-844E-AAA5C6D91695}" srcOrd="0" destOrd="2" presId="urn:microsoft.com/office/officeart/2005/8/layout/vList5"/>
    <dgm:cxn modelId="{F75929A4-F031-4A36-BE37-BC0AA8A53534}" srcId="{CA2385A2-6AAE-4B48-A07B-4B43C0BB82D0}" destId="{06D3C24F-30D6-42D9-88A2-0D163980D430}" srcOrd="1" destOrd="0" parTransId="{5C5087BA-0D22-4612-AAC0-3A9E58337496}" sibTransId="{BB72DE2D-6753-43BB-B187-26922CF4057B}"/>
    <dgm:cxn modelId="{D1C9426C-04F1-48C9-97EA-6E68AAC94928}" type="presOf" srcId="{65B44391-3310-49B6-8F8A-E9D750CAF3EF}" destId="{F9F58A7B-1517-4BB8-844E-AAA5C6D91695}" srcOrd="0" destOrd="0" presId="urn:microsoft.com/office/officeart/2005/8/layout/vList5"/>
    <dgm:cxn modelId="{78647E87-C91B-4760-A928-4B72A572A062}" srcId="{06D3C24F-30D6-42D9-88A2-0D163980D430}" destId="{19C41238-9F1C-4141-8623-5A40D23810E6}" srcOrd="2" destOrd="0" parTransId="{48B53359-23EE-4A17-A9D0-148402946493}" sibTransId="{0BE13184-CD0F-46E5-A280-FEF84192F3DE}"/>
    <dgm:cxn modelId="{6847B33B-848D-486B-B41F-9DB4C1BBA1C4}" srcId="{FF0BC090-7A37-4A8F-86D5-1E3126664E61}" destId="{65B44391-3310-49B6-8F8A-E9D750CAF3EF}" srcOrd="0" destOrd="0" parTransId="{B7893074-51EF-4A6E-B272-049C648DD57D}" sibTransId="{FACCBB6E-D5FD-4652-8E01-CC35B6EF42DE}"/>
    <dgm:cxn modelId="{74419D87-9A5C-47F7-B6CA-24186F4F847E}" srcId="{FF0BC090-7A37-4A8F-86D5-1E3126664E61}" destId="{719CCABA-1601-4AAA-A376-365A37CE4216}" srcOrd="2" destOrd="0" parTransId="{FE567742-528A-4C4B-8C53-95096DFE50D2}" sibTransId="{D6188A18-0CA4-410B-9EDC-BD39F58C9AB9}"/>
    <dgm:cxn modelId="{B2380212-8AA1-4757-AE13-E46B1D4376AA}" srcId="{06D3C24F-30D6-42D9-88A2-0D163980D430}" destId="{D9A3555D-3C55-46BD-BC4A-4F770BE59D06}" srcOrd="0" destOrd="0" parTransId="{AFEEDEE2-A3C8-49AB-B533-BD77ED6E8811}" sibTransId="{BE476350-6E50-4A7D-90E4-563CAE4FD34D}"/>
    <dgm:cxn modelId="{2FC25584-B375-4E22-9CBA-8FD5963B0E0A}" srcId="{FF0BC090-7A37-4A8F-86D5-1E3126664E61}" destId="{4936CC66-A3CB-4D31-87DA-AA731F459EE0}" srcOrd="1" destOrd="0" parTransId="{B3853FA1-ECB7-4612-9CCF-3C610894216D}" sibTransId="{E9D8643F-07B9-45ED-AC02-F89D5CA773DE}"/>
    <dgm:cxn modelId="{0B943057-07E5-4CC2-82D4-E71746A82206}" srcId="{06D3C24F-30D6-42D9-88A2-0D163980D430}" destId="{5971C0D5-0322-4617-A7D1-C9066798C4D3}" srcOrd="1" destOrd="0" parTransId="{C0287555-269C-4003-98DB-FC559F28641D}" sibTransId="{47AED39A-90AF-4FC6-BB66-386C838298D0}"/>
    <dgm:cxn modelId="{26BB5534-309E-4F30-822E-228A1C52B770}" type="presOf" srcId="{19C41238-9F1C-4141-8623-5A40D23810E6}" destId="{2047F2F2-AF89-4F83-B34C-85681BAA23EA}" srcOrd="0" destOrd="2" presId="urn:microsoft.com/office/officeart/2005/8/layout/vList5"/>
    <dgm:cxn modelId="{EC449861-BC23-4C64-9599-DFE91FB20512}" type="presOf" srcId="{FF0BC090-7A37-4A8F-86D5-1E3126664E61}" destId="{43BD068D-48E0-4C1E-A638-9DAFBB006D8A}" srcOrd="0" destOrd="0" presId="urn:microsoft.com/office/officeart/2005/8/layout/vList5"/>
    <dgm:cxn modelId="{C866F097-D3FB-401D-8F4B-D3062BAFECD5}" type="presOf" srcId="{D9A3555D-3C55-46BD-BC4A-4F770BE59D06}" destId="{2047F2F2-AF89-4F83-B34C-85681BAA23EA}" srcOrd="0" destOrd="0" presId="urn:microsoft.com/office/officeart/2005/8/layout/vList5"/>
    <dgm:cxn modelId="{2F140F8D-D07E-4BDF-B925-4CB6B094F85D}" type="presOf" srcId="{06D3C24F-30D6-42D9-88A2-0D163980D430}" destId="{CD076536-6B20-4F63-B2FE-6705FCF78CC2}" srcOrd="0" destOrd="0" presId="urn:microsoft.com/office/officeart/2005/8/layout/vList5"/>
    <dgm:cxn modelId="{4E3DD0BF-D189-4D92-8CFE-0CEC55D16CFF}" srcId="{CA2385A2-6AAE-4B48-A07B-4B43C0BB82D0}" destId="{FF0BC090-7A37-4A8F-86D5-1E3126664E61}" srcOrd="0" destOrd="0" parTransId="{C77249B2-35C8-47EE-A4B2-4204D8DA40AA}" sibTransId="{DD71D8A6-88D0-47CF-9B91-08280B2ECBE4}"/>
    <dgm:cxn modelId="{916D060F-58E3-47AB-A812-3EE1A2B84AC1}" type="presParOf" srcId="{A8B64432-6F6E-4F3A-BC53-63DB943D8B2D}" destId="{F5CF7976-CA0A-4BF8-91CD-96818746406E}" srcOrd="0" destOrd="0" presId="urn:microsoft.com/office/officeart/2005/8/layout/vList5"/>
    <dgm:cxn modelId="{E9B52D5D-3FAD-4175-A5F7-872B4E580067}" type="presParOf" srcId="{F5CF7976-CA0A-4BF8-91CD-96818746406E}" destId="{43BD068D-48E0-4C1E-A638-9DAFBB006D8A}" srcOrd="0" destOrd="0" presId="urn:microsoft.com/office/officeart/2005/8/layout/vList5"/>
    <dgm:cxn modelId="{CA53368D-CA98-400B-B660-1B595E3C8875}" type="presParOf" srcId="{F5CF7976-CA0A-4BF8-91CD-96818746406E}" destId="{F9F58A7B-1517-4BB8-844E-AAA5C6D91695}" srcOrd="1" destOrd="0" presId="urn:microsoft.com/office/officeart/2005/8/layout/vList5"/>
    <dgm:cxn modelId="{1A22D77A-2C5A-42D4-A9FE-8D7BAE432B90}" type="presParOf" srcId="{A8B64432-6F6E-4F3A-BC53-63DB943D8B2D}" destId="{D550E653-CD78-46DF-A6F4-04DA3A8C4EA9}" srcOrd="1" destOrd="0" presId="urn:microsoft.com/office/officeart/2005/8/layout/vList5"/>
    <dgm:cxn modelId="{E57D0BA6-C54E-450A-AC5B-847DB88BACEF}" type="presParOf" srcId="{A8B64432-6F6E-4F3A-BC53-63DB943D8B2D}" destId="{B8838B6F-2067-4D79-825E-1D218B181586}" srcOrd="2" destOrd="0" presId="urn:microsoft.com/office/officeart/2005/8/layout/vList5"/>
    <dgm:cxn modelId="{6F99DCF3-07F6-4A79-8AD0-0D5E3C2BEC12}" type="presParOf" srcId="{B8838B6F-2067-4D79-825E-1D218B181586}" destId="{CD076536-6B20-4F63-B2FE-6705FCF78CC2}" srcOrd="0" destOrd="0" presId="urn:microsoft.com/office/officeart/2005/8/layout/vList5"/>
    <dgm:cxn modelId="{FDE3BED7-AEFA-4E8B-AF16-E3F84729855B}" type="presParOf" srcId="{B8838B6F-2067-4D79-825E-1D218B181586}" destId="{2047F2F2-AF89-4F83-B34C-85681BAA23E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FFBF93-61EC-4FFF-AFC7-017439A7D153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2FE5EDB-EFDA-4CC9-85F9-8ACA034AC67D}">
      <dgm:prSet/>
      <dgm:spPr/>
      <dgm:t>
        <a:bodyPr/>
        <a:lstStyle/>
        <a:p>
          <a:pPr rtl="0"/>
          <a:r>
            <a:rPr lang="ru-RU" dirty="0" smtClean="0"/>
            <a:t>Профильным обучением охвачено 25 % учеников старшей ступени.</a:t>
          </a:r>
          <a:endParaRPr lang="ru-RU" dirty="0"/>
        </a:p>
      </dgm:t>
    </dgm:pt>
    <dgm:pt modelId="{56AF3712-8187-4090-A6FF-B9E9A666ED05}" type="parTrans" cxnId="{E3C58A33-4570-4A33-9343-5C7F9D5B1E65}">
      <dgm:prSet/>
      <dgm:spPr/>
      <dgm:t>
        <a:bodyPr/>
        <a:lstStyle/>
        <a:p>
          <a:endParaRPr lang="ru-RU"/>
        </a:p>
      </dgm:t>
    </dgm:pt>
    <dgm:pt modelId="{3EACD30A-C29E-454F-8049-3285B5AC861A}" type="sibTrans" cxnId="{E3C58A33-4570-4A33-9343-5C7F9D5B1E65}">
      <dgm:prSet/>
      <dgm:spPr/>
      <dgm:t>
        <a:bodyPr/>
        <a:lstStyle/>
        <a:p>
          <a:endParaRPr lang="ru-RU"/>
        </a:p>
      </dgm:t>
    </dgm:pt>
    <dgm:pt modelId="{8BF6C407-0AE3-4BD7-9C11-2D648B1827AB}" type="pres">
      <dgm:prSet presAssocID="{1DFFBF93-61EC-4FFF-AFC7-017439A7D15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FA114D-2A48-4CCF-A4A9-C37329A8E2DB}" type="pres">
      <dgm:prSet presAssocID="{42FE5EDB-EFDA-4CC9-85F9-8ACA034AC67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3A439C-DF3A-4801-918C-A42C85B11453}" type="presOf" srcId="{42FE5EDB-EFDA-4CC9-85F9-8ACA034AC67D}" destId="{A2FA114D-2A48-4CCF-A4A9-C37329A8E2DB}" srcOrd="0" destOrd="0" presId="urn:microsoft.com/office/officeart/2005/8/layout/vList2"/>
    <dgm:cxn modelId="{4714B1DC-501D-47BB-82CC-32AEDD902826}" type="presOf" srcId="{1DFFBF93-61EC-4FFF-AFC7-017439A7D153}" destId="{8BF6C407-0AE3-4BD7-9C11-2D648B1827AB}" srcOrd="0" destOrd="0" presId="urn:microsoft.com/office/officeart/2005/8/layout/vList2"/>
    <dgm:cxn modelId="{E3C58A33-4570-4A33-9343-5C7F9D5B1E65}" srcId="{1DFFBF93-61EC-4FFF-AFC7-017439A7D153}" destId="{42FE5EDB-EFDA-4CC9-85F9-8ACA034AC67D}" srcOrd="0" destOrd="0" parTransId="{56AF3712-8187-4090-A6FF-B9E9A666ED05}" sibTransId="{3EACD30A-C29E-454F-8049-3285B5AC861A}"/>
    <dgm:cxn modelId="{98736DC3-497A-4C2A-AE13-0085976834F7}" type="presParOf" srcId="{8BF6C407-0AE3-4BD7-9C11-2D648B1827AB}" destId="{A2FA114D-2A48-4CCF-A4A9-C37329A8E2D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442C66-0946-442F-A457-9CD32AE2278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7950DE6-4D9A-48A2-8228-AA3BB2F3269F}">
      <dgm:prSet/>
      <dgm:spPr>
        <a:solidFill>
          <a:srgbClr val="FFCCFF"/>
        </a:solidFill>
      </dgm:spPr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Питание в школах организовано для 6014 учащихся (98%).</a:t>
          </a:r>
          <a:endParaRPr lang="ru-RU" dirty="0">
            <a:solidFill>
              <a:schemeClr val="tx1"/>
            </a:solidFill>
          </a:endParaRPr>
        </a:p>
      </dgm:t>
    </dgm:pt>
    <dgm:pt modelId="{84FD8246-A124-4A1D-9274-E38F2742D1EF}" type="parTrans" cxnId="{2F5C7E23-96E2-4513-A8A7-B31ECEF7E0D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09DED91-9538-4E62-8AF4-B358AC070AD1}" type="sibTrans" cxnId="{2F5C7E23-96E2-4513-A8A7-B31ECEF7E0D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7FCB43F-E42E-4AC6-B0B9-E442F47C81E5}" type="pres">
      <dgm:prSet presAssocID="{A0442C66-0946-442F-A457-9CD32AE227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5048D4-5F6A-49F5-BB31-EAE1A8936AD4}" type="pres">
      <dgm:prSet presAssocID="{47950DE6-4D9A-48A2-8228-AA3BB2F3269F}" presName="parentText" presStyleLbl="node1" presStyleIdx="0" presStyleCnt="1" custLinFactNeighborX="-7527" custLinFactNeighborY="-162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5C7E23-96E2-4513-A8A7-B31ECEF7E0DA}" srcId="{A0442C66-0946-442F-A457-9CD32AE22786}" destId="{47950DE6-4D9A-48A2-8228-AA3BB2F3269F}" srcOrd="0" destOrd="0" parTransId="{84FD8246-A124-4A1D-9274-E38F2742D1EF}" sibTransId="{509DED91-9538-4E62-8AF4-B358AC070AD1}"/>
    <dgm:cxn modelId="{9BBD1B9E-A092-4F07-A54B-3BE289578DB8}" type="presOf" srcId="{A0442C66-0946-442F-A457-9CD32AE22786}" destId="{A7FCB43F-E42E-4AC6-B0B9-E442F47C81E5}" srcOrd="0" destOrd="0" presId="urn:microsoft.com/office/officeart/2005/8/layout/vList2"/>
    <dgm:cxn modelId="{FE0DA67D-7E51-40FB-87A4-29255658AFC8}" type="presOf" srcId="{47950DE6-4D9A-48A2-8228-AA3BB2F3269F}" destId="{E15048D4-5F6A-49F5-BB31-EAE1A8936AD4}" srcOrd="0" destOrd="0" presId="urn:microsoft.com/office/officeart/2005/8/layout/vList2"/>
    <dgm:cxn modelId="{D89706C1-5FD3-4CDC-963E-D8D8FB8CBBB6}" type="presParOf" srcId="{A7FCB43F-E42E-4AC6-B0B9-E442F47C81E5}" destId="{E15048D4-5F6A-49F5-BB31-EAE1A8936AD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96AD4C1-8223-4D16-911D-16AAFF63FAE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1D68DF9-F8C7-48B7-815F-35609751193D}">
      <dgm:prSet/>
      <dgm:spPr>
        <a:solidFill>
          <a:srgbClr val="FFFFCC"/>
        </a:solidFill>
      </dgm:spPr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Подвоз 556 учащихся осуществляется в 10 школах из 27 населенных пунктов.</a:t>
          </a:r>
          <a:endParaRPr lang="ru-RU" dirty="0">
            <a:solidFill>
              <a:schemeClr val="tx1"/>
            </a:solidFill>
          </a:endParaRPr>
        </a:p>
      </dgm:t>
    </dgm:pt>
    <dgm:pt modelId="{B9F8C205-4200-43F9-A0CD-9E6EEC8F36C1}" type="parTrans" cxnId="{AA133342-747A-4298-87A7-BA8BFDA18571}">
      <dgm:prSet/>
      <dgm:spPr/>
      <dgm:t>
        <a:bodyPr/>
        <a:lstStyle/>
        <a:p>
          <a:endParaRPr lang="ru-RU"/>
        </a:p>
      </dgm:t>
    </dgm:pt>
    <dgm:pt modelId="{53973151-F4EF-48E2-949E-0C4A920CC8BF}" type="sibTrans" cxnId="{AA133342-747A-4298-87A7-BA8BFDA18571}">
      <dgm:prSet/>
      <dgm:spPr/>
      <dgm:t>
        <a:bodyPr/>
        <a:lstStyle/>
        <a:p>
          <a:endParaRPr lang="ru-RU"/>
        </a:p>
      </dgm:t>
    </dgm:pt>
    <dgm:pt modelId="{30EDCD8E-886A-42BD-B299-6533FFC8F649}" type="pres">
      <dgm:prSet presAssocID="{996AD4C1-8223-4D16-911D-16AAFF63FAE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5D468B-5E87-4297-9E2E-A4616A35F877}" type="pres">
      <dgm:prSet presAssocID="{A1D68DF9-F8C7-48B7-815F-35609751193D}" presName="parentText" presStyleLbl="node1" presStyleIdx="0" presStyleCnt="1" custLinFactNeighborX="-566" custLinFactNeighborY="78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133342-747A-4298-87A7-BA8BFDA18571}" srcId="{996AD4C1-8223-4D16-911D-16AAFF63FAEF}" destId="{A1D68DF9-F8C7-48B7-815F-35609751193D}" srcOrd="0" destOrd="0" parTransId="{B9F8C205-4200-43F9-A0CD-9E6EEC8F36C1}" sibTransId="{53973151-F4EF-48E2-949E-0C4A920CC8BF}"/>
    <dgm:cxn modelId="{10F73A03-7C0C-4C61-BA9B-08F552E5F3D6}" type="presOf" srcId="{A1D68DF9-F8C7-48B7-815F-35609751193D}" destId="{055D468B-5E87-4297-9E2E-A4616A35F877}" srcOrd="0" destOrd="0" presId="urn:microsoft.com/office/officeart/2005/8/layout/vList2"/>
    <dgm:cxn modelId="{61B142A3-AC2A-42CB-89C2-A1C6EC3CCFA1}" type="presOf" srcId="{996AD4C1-8223-4D16-911D-16AAFF63FAEF}" destId="{30EDCD8E-886A-42BD-B299-6533FFC8F649}" srcOrd="0" destOrd="0" presId="urn:microsoft.com/office/officeart/2005/8/layout/vList2"/>
    <dgm:cxn modelId="{857EC167-3631-41C5-ABF0-5282719482F2}" type="presParOf" srcId="{30EDCD8E-886A-42BD-B299-6533FFC8F649}" destId="{055D468B-5E87-4297-9E2E-A4616A35F87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0886A38-23EE-44E2-A1DD-8525417F748B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B06C32A-C7A4-496F-BC5B-912FF30459E7}">
      <dgm:prSet/>
      <dgm:spPr/>
      <dgm:t>
        <a:bodyPr/>
        <a:lstStyle/>
        <a:p>
          <a:pPr rtl="0"/>
          <a:r>
            <a:rPr lang="ru-RU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Районная детская музыкальная школа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объединяет работу 3 – х филиалов:      </a:t>
          </a:r>
          <a:b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 с.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Эдиссия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с. Русское,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ст.Галюгаевская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0F377B-B519-452A-AFF0-3A76843E0368}" type="parTrans" cxnId="{698FFFFD-13BE-4394-8BE6-80C585892948}">
      <dgm:prSet/>
      <dgm:spPr/>
      <dgm:t>
        <a:bodyPr/>
        <a:lstStyle/>
        <a:p>
          <a:endParaRPr lang="ru-RU"/>
        </a:p>
      </dgm:t>
    </dgm:pt>
    <dgm:pt modelId="{6F15C71D-E18F-4AD5-B5F5-6EC47B38A98C}" type="sibTrans" cxnId="{698FFFFD-13BE-4394-8BE6-80C585892948}">
      <dgm:prSet/>
      <dgm:spPr/>
      <dgm:t>
        <a:bodyPr/>
        <a:lstStyle/>
        <a:p>
          <a:endParaRPr lang="ru-RU"/>
        </a:p>
      </dgm:t>
    </dgm:pt>
    <dgm:pt modelId="{176736A8-4C34-46F6-99A7-F5C140E376B5}">
      <dgm:prSet/>
      <dgm:spPr/>
      <dgm:t>
        <a:bodyPr/>
        <a:lstStyle/>
        <a:p>
          <a:pPr rtl="0"/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26 преподавателей, обучается 386 детей по 7 специальностям.   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57663E-78FB-49B6-A79B-269B165313D2}" type="parTrans" cxnId="{47265708-74CF-4264-8675-7493F642B206}">
      <dgm:prSet/>
      <dgm:spPr/>
      <dgm:t>
        <a:bodyPr/>
        <a:lstStyle/>
        <a:p>
          <a:endParaRPr lang="ru-RU"/>
        </a:p>
      </dgm:t>
    </dgm:pt>
    <dgm:pt modelId="{B990DC91-AACD-4008-9CB5-5153BC67BA8D}" type="sibTrans" cxnId="{47265708-74CF-4264-8675-7493F642B206}">
      <dgm:prSet/>
      <dgm:spPr/>
      <dgm:t>
        <a:bodyPr/>
        <a:lstStyle/>
        <a:p>
          <a:endParaRPr lang="ru-RU"/>
        </a:p>
      </dgm:t>
    </dgm:pt>
    <dgm:pt modelId="{B65E8E97-647C-458B-92D0-113754E7D0FB}" type="pres">
      <dgm:prSet presAssocID="{60886A38-23EE-44E2-A1DD-8525417F748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F72C45-79AB-4C61-9A7A-85D2FFB7453F}" type="pres">
      <dgm:prSet presAssocID="{FB06C32A-C7A4-496F-BC5B-912FF30459E7}" presName="parentText" presStyleLbl="node1" presStyleIdx="0" presStyleCnt="2" custScaleY="147234" custLinFactY="-628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2CA3DD-E14E-4AFE-9881-B6B8732A1762}" type="pres">
      <dgm:prSet presAssocID="{6F15C71D-E18F-4AD5-B5F5-6EC47B38A98C}" presName="spacer" presStyleCnt="0"/>
      <dgm:spPr/>
    </dgm:pt>
    <dgm:pt modelId="{8605FC82-28ED-4ED0-B2EA-8DEDC174BA3D}" type="pres">
      <dgm:prSet presAssocID="{176736A8-4C34-46F6-99A7-F5C140E376B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C86CDA-C9F9-42F4-80F9-BD7ED8E27375}" type="presOf" srcId="{176736A8-4C34-46F6-99A7-F5C140E376B5}" destId="{8605FC82-28ED-4ED0-B2EA-8DEDC174BA3D}" srcOrd="0" destOrd="0" presId="urn:microsoft.com/office/officeart/2005/8/layout/vList2"/>
    <dgm:cxn modelId="{5D25CE93-DE40-47C4-A683-28A16DBBFCDE}" type="presOf" srcId="{FB06C32A-C7A4-496F-BC5B-912FF30459E7}" destId="{76F72C45-79AB-4C61-9A7A-85D2FFB7453F}" srcOrd="0" destOrd="0" presId="urn:microsoft.com/office/officeart/2005/8/layout/vList2"/>
    <dgm:cxn modelId="{698FFFFD-13BE-4394-8BE6-80C585892948}" srcId="{60886A38-23EE-44E2-A1DD-8525417F748B}" destId="{FB06C32A-C7A4-496F-BC5B-912FF30459E7}" srcOrd="0" destOrd="0" parTransId="{CD0F377B-B519-452A-AFF0-3A76843E0368}" sibTransId="{6F15C71D-E18F-4AD5-B5F5-6EC47B38A98C}"/>
    <dgm:cxn modelId="{B5471A21-56B4-49DE-8BD0-83A00EB58081}" type="presOf" srcId="{60886A38-23EE-44E2-A1DD-8525417F748B}" destId="{B65E8E97-647C-458B-92D0-113754E7D0FB}" srcOrd="0" destOrd="0" presId="urn:microsoft.com/office/officeart/2005/8/layout/vList2"/>
    <dgm:cxn modelId="{47265708-74CF-4264-8675-7493F642B206}" srcId="{60886A38-23EE-44E2-A1DD-8525417F748B}" destId="{176736A8-4C34-46F6-99A7-F5C140E376B5}" srcOrd="1" destOrd="0" parTransId="{9357663E-78FB-49B6-A79B-269B165313D2}" sibTransId="{B990DC91-AACD-4008-9CB5-5153BC67BA8D}"/>
    <dgm:cxn modelId="{AC9C19FF-32D8-4BE7-B457-959F8C48C6C3}" type="presParOf" srcId="{B65E8E97-647C-458B-92D0-113754E7D0FB}" destId="{76F72C45-79AB-4C61-9A7A-85D2FFB7453F}" srcOrd="0" destOrd="0" presId="urn:microsoft.com/office/officeart/2005/8/layout/vList2"/>
    <dgm:cxn modelId="{BDBBB671-7614-48EE-81B8-1C57A689AFB9}" type="presParOf" srcId="{B65E8E97-647C-458B-92D0-113754E7D0FB}" destId="{E72CA3DD-E14E-4AFE-9881-B6B8732A1762}" srcOrd="1" destOrd="0" presId="urn:microsoft.com/office/officeart/2005/8/layout/vList2"/>
    <dgm:cxn modelId="{DBE8A16E-BF2A-4EC2-9CEC-3062A8840C1D}" type="presParOf" srcId="{B65E8E97-647C-458B-92D0-113754E7D0FB}" destId="{8605FC82-28ED-4ED0-B2EA-8DEDC174BA3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A00AACA-50E7-4B51-B9D7-DA5A00F607E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7249AD8-8CBA-4E8B-8140-AC89FA7A9D87}">
      <dgm:prSet custT="1"/>
      <dgm:spPr>
        <a:solidFill>
          <a:srgbClr val="CCFFCC"/>
        </a:solidFill>
      </dgm:spPr>
      <dgm:t>
        <a:bodyPr/>
        <a:lstStyle/>
        <a:p>
          <a:pPr algn="ctr" rtl="0"/>
          <a:r>
            <a:rPr lang="ru-RU" sz="180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Районная детская художественная школа </a:t>
          </a:r>
          <a:r>
            <a:rPr lang="ru-RU" sz="180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открылась 1 сентября 1974 года.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A8DCF5-DDCF-4A19-847D-0430B0A431DC}" type="parTrans" cxnId="{172AF921-95C0-4130-BA29-CF3919FCB717}">
      <dgm:prSet/>
      <dgm:spPr/>
      <dgm:t>
        <a:bodyPr/>
        <a:lstStyle/>
        <a:p>
          <a:endParaRPr lang="ru-RU"/>
        </a:p>
      </dgm:t>
    </dgm:pt>
    <dgm:pt modelId="{C1F77C9C-1E4C-428E-BDC9-EEE60044922E}" type="sibTrans" cxnId="{172AF921-95C0-4130-BA29-CF3919FCB717}">
      <dgm:prSet/>
      <dgm:spPr/>
      <dgm:t>
        <a:bodyPr/>
        <a:lstStyle/>
        <a:p>
          <a:endParaRPr lang="ru-RU"/>
        </a:p>
      </dgm:t>
    </dgm:pt>
    <dgm:pt modelId="{9A4D7673-130B-457B-BC90-DA5C5DD33479}">
      <dgm:prSet custT="1"/>
      <dgm:spPr>
        <a:solidFill>
          <a:srgbClr val="CCFFCC"/>
        </a:solidFill>
      </dgm:spPr>
      <dgm:t>
        <a:bodyPr/>
        <a:lstStyle/>
        <a:p>
          <a:pPr rtl="0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 преподавателей, обучается 225 детей по 6 программам</a:t>
          </a:r>
          <a:r>
            <a:rPr lang="ru-RU" sz="1800" dirty="0" smtClean="0"/>
            <a:t>. </a:t>
          </a:r>
          <a:endParaRPr lang="ru-RU" sz="1800" dirty="0"/>
        </a:p>
      </dgm:t>
    </dgm:pt>
    <dgm:pt modelId="{2C5E6014-BD64-4C1F-B362-44DB53156522}" type="parTrans" cxnId="{101A1A32-CF86-42A7-B067-B78B2AD1B0BC}">
      <dgm:prSet/>
      <dgm:spPr/>
      <dgm:t>
        <a:bodyPr/>
        <a:lstStyle/>
        <a:p>
          <a:endParaRPr lang="ru-RU"/>
        </a:p>
      </dgm:t>
    </dgm:pt>
    <dgm:pt modelId="{72FD9B72-7B2E-46C6-A5E8-95FA8B65A7C4}" type="sibTrans" cxnId="{101A1A32-CF86-42A7-B067-B78B2AD1B0BC}">
      <dgm:prSet/>
      <dgm:spPr/>
      <dgm:t>
        <a:bodyPr/>
        <a:lstStyle/>
        <a:p>
          <a:endParaRPr lang="ru-RU"/>
        </a:p>
      </dgm:t>
    </dgm:pt>
    <dgm:pt modelId="{027390AB-4028-485C-A28C-04D8E4567788}" type="pres">
      <dgm:prSet presAssocID="{4A00AACA-50E7-4B51-B9D7-DA5A00F607E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368D5D-8037-4085-A669-36F9609BE5C1}" type="pres">
      <dgm:prSet presAssocID="{07249AD8-8CBA-4E8B-8140-AC89FA7A9D87}" presName="parentText" presStyleLbl="node1" presStyleIdx="0" presStyleCnt="2" custLinFactY="-58464" custLinFactNeighborX="1787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D669AA-43E9-4BF8-8AD4-362AD7F325F7}" type="pres">
      <dgm:prSet presAssocID="{C1F77C9C-1E4C-428E-BDC9-EEE60044922E}" presName="spacer" presStyleCnt="0"/>
      <dgm:spPr/>
    </dgm:pt>
    <dgm:pt modelId="{049990E0-F406-4552-9541-D98407D2AEA4}" type="pres">
      <dgm:prSet presAssocID="{9A4D7673-130B-457B-BC90-DA5C5DD33479}" presName="parentText" presStyleLbl="node1" presStyleIdx="1" presStyleCnt="2" custLinFactNeighborX="-371" custLinFactNeighborY="-4019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72AF921-95C0-4130-BA29-CF3919FCB717}" srcId="{4A00AACA-50E7-4B51-B9D7-DA5A00F607E6}" destId="{07249AD8-8CBA-4E8B-8140-AC89FA7A9D87}" srcOrd="0" destOrd="0" parTransId="{7CA8DCF5-DDCF-4A19-847D-0430B0A431DC}" sibTransId="{C1F77C9C-1E4C-428E-BDC9-EEE60044922E}"/>
    <dgm:cxn modelId="{9BF0FDA9-7798-4A50-B310-2C9CC869A8DB}" type="presOf" srcId="{4A00AACA-50E7-4B51-B9D7-DA5A00F607E6}" destId="{027390AB-4028-485C-A28C-04D8E4567788}" srcOrd="0" destOrd="0" presId="urn:microsoft.com/office/officeart/2005/8/layout/vList2"/>
    <dgm:cxn modelId="{31A6DB5B-F0F8-4FDC-9060-BD5039D52B29}" type="presOf" srcId="{07249AD8-8CBA-4E8B-8140-AC89FA7A9D87}" destId="{E8368D5D-8037-4085-A669-36F9609BE5C1}" srcOrd="0" destOrd="0" presId="urn:microsoft.com/office/officeart/2005/8/layout/vList2"/>
    <dgm:cxn modelId="{101A1A32-CF86-42A7-B067-B78B2AD1B0BC}" srcId="{4A00AACA-50E7-4B51-B9D7-DA5A00F607E6}" destId="{9A4D7673-130B-457B-BC90-DA5C5DD33479}" srcOrd="1" destOrd="0" parTransId="{2C5E6014-BD64-4C1F-B362-44DB53156522}" sibTransId="{72FD9B72-7B2E-46C6-A5E8-95FA8B65A7C4}"/>
    <dgm:cxn modelId="{06538DD6-F7B7-4C13-A4EE-060E6B1B26A2}" type="presOf" srcId="{9A4D7673-130B-457B-BC90-DA5C5DD33479}" destId="{049990E0-F406-4552-9541-D98407D2AEA4}" srcOrd="0" destOrd="0" presId="urn:microsoft.com/office/officeart/2005/8/layout/vList2"/>
    <dgm:cxn modelId="{C0D53918-70B0-4DC9-BF22-9D42AE7F8B29}" type="presParOf" srcId="{027390AB-4028-485C-A28C-04D8E4567788}" destId="{E8368D5D-8037-4085-A669-36F9609BE5C1}" srcOrd="0" destOrd="0" presId="urn:microsoft.com/office/officeart/2005/8/layout/vList2"/>
    <dgm:cxn modelId="{0359E4FA-E6D2-45AF-A94A-5308FE0B004A}" type="presParOf" srcId="{027390AB-4028-485C-A28C-04D8E4567788}" destId="{27D669AA-43E9-4BF8-8AD4-362AD7F325F7}" srcOrd="1" destOrd="0" presId="urn:microsoft.com/office/officeart/2005/8/layout/vList2"/>
    <dgm:cxn modelId="{CAD0C654-1DCF-43BD-89A8-6CE0B76550BD}" type="presParOf" srcId="{027390AB-4028-485C-A28C-04D8E4567788}" destId="{049990E0-F406-4552-9541-D98407D2AEA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4BBB723-A3F1-4B3A-91E5-6BFA06F01688}" type="doc">
      <dgm:prSet loTypeId="urn:microsoft.com/office/officeart/2005/8/layout/arrow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3434532-AAB4-4EA8-89AB-A4E892C46928}">
      <dgm:prSet custT="1"/>
      <dgm:spPr/>
      <dgm:t>
        <a:bodyPr/>
        <a:lstStyle/>
        <a:p>
          <a:pPr algn="ctr" rtl="0"/>
          <a:r>
            <a:rPr lang="ru-RU" sz="1800" b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Региональный конкурс для одаренных детей «Пленэр – открытый воздух общения»,  </a:t>
          </a:r>
          <a:r>
            <a:rPr lang="ru-RU" sz="1800" b="1" dirty="0" err="1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Пулин</a:t>
          </a:r>
          <a:r>
            <a:rPr lang="ru-RU" sz="1800" b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Илья занял II место.</a:t>
          </a:r>
          <a:endParaRPr lang="ru-RU" sz="1800" dirty="0">
            <a:solidFill>
              <a:srgbClr val="3333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A0FD79-2E63-465B-8DCA-003678B3DD9B}" type="parTrans" cxnId="{70398BE1-7480-47CB-A6F8-B6F2BB86A80D}">
      <dgm:prSet/>
      <dgm:spPr/>
      <dgm:t>
        <a:bodyPr/>
        <a:lstStyle/>
        <a:p>
          <a:endParaRPr lang="ru-RU"/>
        </a:p>
      </dgm:t>
    </dgm:pt>
    <dgm:pt modelId="{E7A9C48F-B043-4973-9297-13330A267F4F}" type="sibTrans" cxnId="{70398BE1-7480-47CB-A6F8-B6F2BB86A80D}">
      <dgm:prSet/>
      <dgm:spPr/>
      <dgm:t>
        <a:bodyPr/>
        <a:lstStyle/>
        <a:p>
          <a:endParaRPr lang="ru-RU"/>
        </a:p>
      </dgm:t>
    </dgm:pt>
    <dgm:pt modelId="{94A9D8BA-1A1B-4B25-8201-F4B5A5CC55F1}" type="pres">
      <dgm:prSet presAssocID="{64BBB723-A3F1-4B3A-91E5-6BFA06F01688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32B45C-AF6E-49C9-9BB2-564880FC4942}" type="pres">
      <dgm:prSet presAssocID="{03434532-AAB4-4EA8-89AB-A4E892C46928}" presName="upArrow" presStyleLbl="node1" presStyleIdx="0" presStyleCnt="1" custAng="10800000" custLinFactX="100000" custLinFactNeighborX="133897" custLinFactNeighborY="1198"/>
      <dgm:spPr/>
    </dgm:pt>
    <dgm:pt modelId="{D8F780E9-29D6-4972-9744-A2765AAE1262}" type="pres">
      <dgm:prSet presAssocID="{03434532-AAB4-4EA8-89AB-A4E892C46928}" presName="upArrowText" presStyleLbl="revTx" presStyleIdx="0" presStyleCnt="1" custScaleX="150337" custLinFactNeighborX="-61809" custLinFactNeighborY="208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9D4F6F-E030-4D89-8959-75CF1B819959}" type="presOf" srcId="{64BBB723-A3F1-4B3A-91E5-6BFA06F01688}" destId="{94A9D8BA-1A1B-4B25-8201-F4B5A5CC55F1}" srcOrd="0" destOrd="0" presId="urn:microsoft.com/office/officeart/2005/8/layout/arrow4"/>
    <dgm:cxn modelId="{D38FC69C-E06D-4BE9-A23D-8B338284D4AC}" type="presOf" srcId="{03434532-AAB4-4EA8-89AB-A4E892C46928}" destId="{D8F780E9-29D6-4972-9744-A2765AAE1262}" srcOrd="0" destOrd="0" presId="urn:microsoft.com/office/officeart/2005/8/layout/arrow4"/>
    <dgm:cxn modelId="{70398BE1-7480-47CB-A6F8-B6F2BB86A80D}" srcId="{64BBB723-A3F1-4B3A-91E5-6BFA06F01688}" destId="{03434532-AAB4-4EA8-89AB-A4E892C46928}" srcOrd="0" destOrd="0" parTransId="{EAA0FD79-2E63-465B-8DCA-003678B3DD9B}" sibTransId="{E7A9C48F-B043-4973-9297-13330A267F4F}"/>
    <dgm:cxn modelId="{257EA502-73B0-4B33-BA4B-E2D646D49E69}" type="presParOf" srcId="{94A9D8BA-1A1B-4B25-8201-F4B5A5CC55F1}" destId="{9532B45C-AF6E-49C9-9BB2-564880FC4942}" srcOrd="0" destOrd="0" presId="urn:microsoft.com/office/officeart/2005/8/layout/arrow4"/>
    <dgm:cxn modelId="{F13BCB7D-219D-46A1-B295-AAD4BECFA66A}" type="presParOf" srcId="{94A9D8BA-1A1B-4B25-8201-F4B5A5CC55F1}" destId="{D8F780E9-29D6-4972-9744-A2765AAE1262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E1DC6B6-30BA-44CC-86DF-2A90A2B4323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E40BB9-851F-4914-85A9-DF07ECE2B221}">
      <dgm:prSet custT="1"/>
      <dgm:spPr>
        <a:solidFill>
          <a:srgbClr val="FFFFCC"/>
        </a:solidFill>
        <a:ln>
          <a:solidFill>
            <a:srgbClr val="66FFFF"/>
          </a:solidFill>
        </a:ln>
      </dgm:spPr>
      <dgm:t>
        <a:bodyPr/>
        <a:lstStyle/>
        <a:p>
          <a:pPr algn="ctr" rtl="0"/>
          <a:r>
            <a:rPr lang="ru-RU" sz="1800" b="1" dirty="0" smtClean="0">
              <a:solidFill>
                <a:srgbClr val="070BB9"/>
              </a:solidFill>
            </a:rPr>
            <a:t>Выручка за 2016 год  от проведения киносеансов составила 2,6 млн. руб.</a:t>
          </a:r>
          <a:endParaRPr lang="ru-RU" sz="1800" dirty="0">
            <a:solidFill>
              <a:srgbClr val="070BB9"/>
            </a:solidFill>
          </a:endParaRPr>
        </a:p>
      </dgm:t>
    </dgm:pt>
    <dgm:pt modelId="{3E9C4718-8C16-4211-A1FC-069025C4BA78}" type="parTrans" cxnId="{D1903D72-8A32-46D6-BC51-AEC8B48F6F41}">
      <dgm:prSet/>
      <dgm:spPr/>
      <dgm:t>
        <a:bodyPr/>
        <a:lstStyle/>
        <a:p>
          <a:endParaRPr lang="ru-RU"/>
        </a:p>
      </dgm:t>
    </dgm:pt>
    <dgm:pt modelId="{3D308F8C-39C5-4B53-ACD8-7FE451938DE9}" type="sibTrans" cxnId="{D1903D72-8A32-46D6-BC51-AEC8B48F6F41}">
      <dgm:prSet/>
      <dgm:spPr/>
      <dgm:t>
        <a:bodyPr/>
        <a:lstStyle/>
        <a:p>
          <a:endParaRPr lang="ru-RU"/>
        </a:p>
      </dgm:t>
    </dgm:pt>
    <dgm:pt modelId="{E5977AA4-468A-4941-AAB2-8515E1F7D059}" type="pres">
      <dgm:prSet presAssocID="{AE1DC6B6-30BA-44CC-86DF-2A90A2B4323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91308E-2A3E-4CF0-BDB4-86DF3177E83D}" type="pres">
      <dgm:prSet presAssocID="{E3E40BB9-851F-4914-85A9-DF07ECE2B22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903D72-8A32-46D6-BC51-AEC8B48F6F41}" srcId="{AE1DC6B6-30BA-44CC-86DF-2A90A2B43236}" destId="{E3E40BB9-851F-4914-85A9-DF07ECE2B221}" srcOrd="0" destOrd="0" parTransId="{3E9C4718-8C16-4211-A1FC-069025C4BA78}" sibTransId="{3D308F8C-39C5-4B53-ACD8-7FE451938DE9}"/>
    <dgm:cxn modelId="{EC3D65FB-5376-490E-8AEC-3C1680FB5333}" type="presOf" srcId="{AE1DC6B6-30BA-44CC-86DF-2A90A2B43236}" destId="{E5977AA4-468A-4941-AAB2-8515E1F7D059}" srcOrd="0" destOrd="0" presId="urn:microsoft.com/office/officeart/2005/8/layout/vList2"/>
    <dgm:cxn modelId="{89B2C07C-E354-4AD8-93F6-92C7E8ED926F}" type="presOf" srcId="{E3E40BB9-851F-4914-85A9-DF07ECE2B221}" destId="{9F91308E-2A3E-4CF0-BDB4-86DF3177E83D}" srcOrd="0" destOrd="0" presId="urn:microsoft.com/office/officeart/2005/8/layout/vList2"/>
    <dgm:cxn modelId="{E2BE58AE-BAB0-4ABC-9911-F6713B94D67E}" type="presParOf" srcId="{E5977AA4-468A-4941-AAB2-8515E1F7D059}" destId="{9F91308E-2A3E-4CF0-BDB4-86DF3177E83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BBADB51-5B35-4408-B75B-C0E40B08F758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8A00D097-6DCC-448C-8FF4-0521D90D06A5}">
      <dgm:prSet/>
      <dgm:spPr/>
      <dgm:t>
        <a:bodyPr/>
        <a:lstStyle/>
        <a:p>
          <a:pPr rtl="0"/>
          <a:r>
            <a:rPr lang="ru-RU" dirty="0" smtClean="0"/>
            <a:t>воспитание молодых граждан в духе патриотизма, уважения общепризнанных принципов и норм международного права;</a:t>
          </a:r>
          <a:endParaRPr lang="ru-RU" dirty="0"/>
        </a:p>
      </dgm:t>
    </dgm:pt>
    <dgm:pt modelId="{55CD285E-CAA7-463D-8009-AEFA4CEA5530}" type="parTrans" cxnId="{38649C25-A4E4-4F93-94ED-65AE7E733D04}">
      <dgm:prSet/>
      <dgm:spPr/>
      <dgm:t>
        <a:bodyPr/>
        <a:lstStyle/>
        <a:p>
          <a:endParaRPr lang="ru-RU"/>
        </a:p>
      </dgm:t>
    </dgm:pt>
    <dgm:pt modelId="{90FB8F33-F6E3-47B8-9C20-2F1AFD2457AF}" type="sibTrans" cxnId="{38649C25-A4E4-4F93-94ED-65AE7E733D04}">
      <dgm:prSet/>
      <dgm:spPr/>
      <dgm:t>
        <a:bodyPr/>
        <a:lstStyle/>
        <a:p>
          <a:endParaRPr lang="ru-RU"/>
        </a:p>
      </dgm:t>
    </dgm:pt>
    <dgm:pt modelId="{686604BC-4004-496B-B20D-35CCC512ADE8}">
      <dgm:prSet/>
      <dgm:spPr/>
      <dgm:t>
        <a:bodyPr/>
        <a:lstStyle/>
        <a:p>
          <a:pPr rtl="0"/>
          <a:r>
            <a:rPr lang="ru-RU" smtClean="0"/>
            <a:t>профилактика асоциальных явлений и экстремизма в молодежной среде; </a:t>
          </a:r>
          <a:endParaRPr lang="ru-RU"/>
        </a:p>
      </dgm:t>
    </dgm:pt>
    <dgm:pt modelId="{AF807DB3-C3B2-46CD-B23C-574C2A1F2C87}" type="parTrans" cxnId="{A6568897-AEF5-496B-AF56-0482C5E2DDEE}">
      <dgm:prSet/>
      <dgm:spPr/>
      <dgm:t>
        <a:bodyPr/>
        <a:lstStyle/>
        <a:p>
          <a:endParaRPr lang="ru-RU"/>
        </a:p>
      </dgm:t>
    </dgm:pt>
    <dgm:pt modelId="{FB04EF19-2E8E-4911-9D25-92A055A0109B}" type="sibTrans" cxnId="{A6568897-AEF5-496B-AF56-0482C5E2DDEE}">
      <dgm:prSet/>
      <dgm:spPr/>
      <dgm:t>
        <a:bodyPr/>
        <a:lstStyle/>
        <a:p>
          <a:endParaRPr lang="ru-RU"/>
        </a:p>
      </dgm:t>
    </dgm:pt>
    <dgm:pt modelId="{10652407-92F1-4ACD-A9EB-7F71AA531724}">
      <dgm:prSet/>
      <dgm:spPr/>
      <dgm:t>
        <a:bodyPr/>
        <a:lstStyle/>
        <a:p>
          <a:pPr rtl="0"/>
          <a:r>
            <a:rPr lang="ru-RU" smtClean="0"/>
            <a:t>поддержка и развитие молодежных общественных объединений, молодежных совещательных органов;</a:t>
          </a:r>
          <a:endParaRPr lang="ru-RU"/>
        </a:p>
      </dgm:t>
    </dgm:pt>
    <dgm:pt modelId="{4222ED93-FE91-4C4D-81BF-11BE4B8BFB32}" type="parTrans" cxnId="{A004B6C5-1E45-46D2-A7FB-B62ECC035A12}">
      <dgm:prSet/>
      <dgm:spPr/>
      <dgm:t>
        <a:bodyPr/>
        <a:lstStyle/>
        <a:p>
          <a:endParaRPr lang="ru-RU"/>
        </a:p>
      </dgm:t>
    </dgm:pt>
    <dgm:pt modelId="{BA09A4A4-07D1-406A-A046-F27B8F9B4C0E}" type="sibTrans" cxnId="{A004B6C5-1E45-46D2-A7FB-B62ECC035A12}">
      <dgm:prSet/>
      <dgm:spPr/>
      <dgm:t>
        <a:bodyPr/>
        <a:lstStyle/>
        <a:p>
          <a:endParaRPr lang="ru-RU"/>
        </a:p>
      </dgm:t>
    </dgm:pt>
    <dgm:pt modelId="{D922EA48-DC4A-49BA-919F-65C4598EC932}">
      <dgm:prSet/>
      <dgm:spPr/>
      <dgm:t>
        <a:bodyPr/>
        <a:lstStyle/>
        <a:p>
          <a:pPr rtl="0"/>
          <a:r>
            <a:rPr lang="ru-RU" smtClean="0"/>
            <a:t>содействие занятости молодежи, обеспечение поддержки творческой, научной и предпринимательской  активности;</a:t>
          </a:r>
          <a:endParaRPr lang="ru-RU"/>
        </a:p>
      </dgm:t>
    </dgm:pt>
    <dgm:pt modelId="{64304A6A-11C4-48F0-87E4-416151A77489}" type="parTrans" cxnId="{AE2D0DFD-90F4-425A-8FCE-454CC4CE23AC}">
      <dgm:prSet/>
      <dgm:spPr/>
      <dgm:t>
        <a:bodyPr/>
        <a:lstStyle/>
        <a:p>
          <a:endParaRPr lang="ru-RU"/>
        </a:p>
      </dgm:t>
    </dgm:pt>
    <dgm:pt modelId="{55CC9F42-AA46-4B65-8A98-5F24387C444A}" type="sibTrans" cxnId="{AE2D0DFD-90F4-425A-8FCE-454CC4CE23AC}">
      <dgm:prSet/>
      <dgm:spPr/>
      <dgm:t>
        <a:bodyPr/>
        <a:lstStyle/>
        <a:p>
          <a:endParaRPr lang="ru-RU"/>
        </a:p>
      </dgm:t>
    </dgm:pt>
    <dgm:pt modelId="{8C9F0A91-898D-4468-A785-5B81C0496CF5}">
      <dgm:prSet/>
      <dgm:spPr/>
      <dgm:t>
        <a:bodyPr/>
        <a:lstStyle/>
        <a:p>
          <a:pPr rtl="0"/>
          <a:r>
            <a:rPr lang="ru-RU" smtClean="0"/>
            <a:t>спортивное воспитание и пропаганда здорового образа жизни.</a:t>
          </a:r>
          <a:endParaRPr lang="ru-RU"/>
        </a:p>
      </dgm:t>
    </dgm:pt>
    <dgm:pt modelId="{6F3CEDA4-FE8C-42C5-9C09-F31D3EB827B1}" type="parTrans" cxnId="{DBF2B747-024C-459A-95AB-50EC6ECE79DB}">
      <dgm:prSet/>
      <dgm:spPr/>
      <dgm:t>
        <a:bodyPr/>
        <a:lstStyle/>
        <a:p>
          <a:endParaRPr lang="ru-RU"/>
        </a:p>
      </dgm:t>
    </dgm:pt>
    <dgm:pt modelId="{E0D34352-7702-4A8F-90B0-1E2D51DAF024}" type="sibTrans" cxnId="{DBF2B747-024C-459A-95AB-50EC6ECE79DB}">
      <dgm:prSet/>
      <dgm:spPr/>
      <dgm:t>
        <a:bodyPr/>
        <a:lstStyle/>
        <a:p>
          <a:endParaRPr lang="ru-RU"/>
        </a:p>
      </dgm:t>
    </dgm:pt>
    <dgm:pt modelId="{6E1941F4-A1E7-4BD5-907F-E12B1FC76466}" type="pres">
      <dgm:prSet presAssocID="{6BBADB51-5B35-4408-B75B-C0E40B08F7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23E08EB-EF9E-446B-B13C-94BF45B8F860}" type="pres">
      <dgm:prSet presAssocID="{8A00D097-6DCC-448C-8FF4-0521D90D06A5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0B3846-A0CE-4EC0-99A2-B6138D5EDBD1}" type="pres">
      <dgm:prSet presAssocID="{90FB8F33-F6E3-47B8-9C20-2F1AFD2457AF}" presName="spacer" presStyleCnt="0"/>
      <dgm:spPr/>
    </dgm:pt>
    <dgm:pt modelId="{FD08D8CA-468D-4063-906C-8A7EF68FC46E}" type="pres">
      <dgm:prSet presAssocID="{686604BC-4004-496B-B20D-35CCC512ADE8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AADAF1-20F6-41F1-B755-A2FB8D35C694}" type="pres">
      <dgm:prSet presAssocID="{FB04EF19-2E8E-4911-9D25-92A055A0109B}" presName="spacer" presStyleCnt="0"/>
      <dgm:spPr/>
    </dgm:pt>
    <dgm:pt modelId="{1C0EA985-2F24-43AA-B65E-8EE0675F05C5}" type="pres">
      <dgm:prSet presAssocID="{10652407-92F1-4ACD-A9EB-7F71AA531724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6F82CC-DDDC-473D-9AE8-6F5D184922BA}" type="pres">
      <dgm:prSet presAssocID="{BA09A4A4-07D1-406A-A046-F27B8F9B4C0E}" presName="spacer" presStyleCnt="0"/>
      <dgm:spPr/>
    </dgm:pt>
    <dgm:pt modelId="{9B22F6F1-CE5F-42D9-8148-99EBBDA96920}" type="pres">
      <dgm:prSet presAssocID="{D922EA48-DC4A-49BA-919F-65C4598EC932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450697-31E3-4E9E-AF8B-E3CC561EC146}" type="pres">
      <dgm:prSet presAssocID="{55CC9F42-AA46-4B65-8A98-5F24387C444A}" presName="spacer" presStyleCnt="0"/>
      <dgm:spPr/>
    </dgm:pt>
    <dgm:pt modelId="{9072EBA0-1F01-4941-9EED-27770B3D0219}" type="pres">
      <dgm:prSet presAssocID="{8C9F0A91-898D-4468-A785-5B81C0496CF5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2D0DFD-90F4-425A-8FCE-454CC4CE23AC}" srcId="{6BBADB51-5B35-4408-B75B-C0E40B08F758}" destId="{D922EA48-DC4A-49BA-919F-65C4598EC932}" srcOrd="3" destOrd="0" parTransId="{64304A6A-11C4-48F0-87E4-416151A77489}" sibTransId="{55CC9F42-AA46-4B65-8A98-5F24387C444A}"/>
    <dgm:cxn modelId="{75059D4C-1A16-44BC-BD1C-5E4259368F8F}" type="presOf" srcId="{10652407-92F1-4ACD-A9EB-7F71AA531724}" destId="{1C0EA985-2F24-43AA-B65E-8EE0675F05C5}" srcOrd="0" destOrd="0" presId="urn:microsoft.com/office/officeart/2005/8/layout/vList2"/>
    <dgm:cxn modelId="{A004B6C5-1E45-46D2-A7FB-B62ECC035A12}" srcId="{6BBADB51-5B35-4408-B75B-C0E40B08F758}" destId="{10652407-92F1-4ACD-A9EB-7F71AA531724}" srcOrd="2" destOrd="0" parTransId="{4222ED93-FE91-4C4D-81BF-11BE4B8BFB32}" sibTransId="{BA09A4A4-07D1-406A-A046-F27B8F9B4C0E}"/>
    <dgm:cxn modelId="{D0440431-D96A-46BC-9439-3BE35F990110}" type="presOf" srcId="{6BBADB51-5B35-4408-B75B-C0E40B08F758}" destId="{6E1941F4-A1E7-4BD5-907F-E12B1FC76466}" srcOrd="0" destOrd="0" presId="urn:microsoft.com/office/officeart/2005/8/layout/vList2"/>
    <dgm:cxn modelId="{53833DA3-8DDC-4509-A52F-B48CF37FCC90}" type="presOf" srcId="{D922EA48-DC4A-49BA-919F-65C4598EC932}" destId="{9B22F6F1-CE5F-42D9-8148-99EBBDA96920}" srcOrd="0" destOrd="0" presId="urn:microsoft.com/office/officeart/2005/8/layout/vList2"/>
    <dgm:cxn modelId="{D72F2E56-352A-441C-A128-2E9213F7133F}" type="presOf" srcId="{8A00D097-6DCC-448C-8FF4-0521D90D06A5}" destId="{323E08EB-EF9E-446B-B13C-94BF45B8F860}" srcOrd="0" destOrd="0" presId="urn:microsoft.com/office/officeart/2005/8/layout/vList2"/>
    <dgm:cxn modelId="{763ABFB8-4356-45CA-8237-5BEC6185FAF0}" type="presOf" srcId="{686604BC-4004-496B-B20D-35CCC512ADE8}" destId="{FD08D8CA-468D-4063-906C-8A7EF68FC46E}" srcOrd="0" destOrd="0" presId="urn:microsoft.com/office/officeart/2005/8/layout/vList2"/>
    <dgm:cxn modelId="{38649C25-A4E4-4F93-94ED-65AE7E733D04}" srcId="{6BBADB51-5B35-4408-B75B-C0E40B08F758}" destId="{8A00D097-6DCC-448C-8FF4-0521D90D06A5}" srcOrd="0" destOrd="0" parTransId="{55CD285E-CAA7-463D-8009-AEFA4CEA5530}" sibTransId="{90FB8F33-F6E3-47B8-9C20-2F1AFD2457AF}"/>
    <dgm:cxn modelId="{DBF2B747-024C-459A-95AB-50EC6ECE79DB}" srcId="{6BBADB51-5B35-4408-B75B-C0E40B08F758}" destId="{8C9F0A91-898D-4468-A785-5B81C0496CF5}" srcOrd="4" destOrd="0" parTransId="{6F3CEDA4-FE8C-42C5-9C09-F31D3EB827B1}" sibTransId="{E0D34352-7702-4A8F-90B0-1E2D51DAF024}"/>
    <dgm:cxn modelId="{9CD6D62F-C53A-4783-A84C-B9FB29C93B3E}" type="presOf" srcId="{8C9F0A91-898D-4468-A785-5B81C0496CF5}" destId="{9072EBA0-1F01-4941-9EED-27770B3D0219}" srcOrd="0" destOrd="0" presId="urn:microsoft.com/office/officeart/2005/8/layout/vList2"/>
    <dgm:cxn modelId="{A6568897-AEF5-496B-AF56-0482C5E2DDEE}" srcId="{6BBADB51-5B35-4408-B75B-C0E40B08F758}" destId="{686604BC-4004-496B-B20D-35CCC512ADE8}" srcOrd="1" destOrd="0" parTransId="{AF807DB3-C3B2-46CD-B23C-574C2A1F2C87}" sibTransId="{FB04EF19-2E8E-4911-9D25-92A055A0109B}"/>
    <dgm:cxn modelId="{42BFA34D-C917-465A-8511-9644D3DCC4A9}" type="presParOf" srcId="{6E1941F4-A1E7-4BD5-907F-E12B1FC76466}" destId="{323E08EB-EF9E-446B-B13C-94BF45B8F860}" srcOrd="0" destOrd="0" presId="urn:microsoft.com/office/officeart/2005/8/layout/vList2"/>
    <dgm:cxn modelId="{987B6BB9-23E3-4110-B8CB-B71735E0CE6C}" type="presParOf" srcId="{6E1941F4-A1E7-4BD5-907F-E12B1FC76466}" destId="{780B3846-A0CE-4EC0-99A2-B6138D5EDBD1}" srcOrd="1" destOrd="0" presId="urn:microsoft.com/office/officeart/2005/8/layout/vList2"/>
    <dgm:cxn modelId="{3C580D64-DFF7-4B96-A680-27A12C00061E}" type="presParOf" srcId="{6E1941F4-A1E7-4BD5-907F-E12B1FC76466}" destId="{FD08D8CA-468D-4063-906C-8A7EF68FC46E}" srcOrd="2" destOrd="0" presId="urn:microsoft.com/office/officeart/2005/8/layout/vList2"/>
    <dgm:cxn modelId="{1C50EC6B-F9F3-497F-A3F7-64EA1A62D944}" type="presParOf" srcId="{6E1941F4-A1E7-4BD5-907F-E12B1FC76466}" destId="{B5AADAF1-20F6-41F1-B755-A2FB8D35C694}" srcOrd="3" destOrd="0" presId="urn:microsoft.com/office/officeart/2005/8/layout/vList2"/>
    <dgm:cxn modelId="{8A9F3620-5F5D-4714-995D-5ADDFBEB1014}" type="presParOf" srcId="{6E1941F4-A1E7-4BD5-907F-E12B1FC76466}" destId="{1C0EA985-2F24-43AA-B65E-8EE0675F05C5}" srcOrd="4" destOrd="0" presId="urn:microsoft.com/office/officeart/2005/8/layout/vList2"/>
    <dgm:cxn modelId="{07F61D6D-CB1F-4E41-A58E-D94085BBA5F6}" type="presParOf" srcId="{6E1941F4-A1E7-4BD5-907F-E12B1FC76466}" destId="{216F82CC-DDDC-473D-9AE8-6F5D184922BA}" srcOrd="5" destOrd="0" presId="urn:microsoft.com/office/officeart/2005/8/layout/vList2"/>
    <dgm:cxn modelId="{57C9CC4F-F2DA-4C46-A406-1F5074958E89}" type="presParOf" srcId="{6E1941F4-A1E7-4BD5-907F-E12B1FC76466}" destId="{9B22F6F1-CE5F-42D9-8148-99EBBDA96920}" srcOrd="6" destOrd="0" presId="urn:microsoft.com/office/officeart/2005/8/layout/vList2"/>
    <dgm:cxn modelId="{FFF301C4-F651-438B-87CC-BA3F83C0C813}" type="presParOf" srcId="{6E1941F4-A1E7-4BD5-907F-E12B1FC76466}" destId="{7F450697-31E3-4E9E-AF8B-E3CC561EC146}" srcOrd="7" destOrd="0" presId="urn:microsoft.com/office/officeart/2005/8/layout/vList2"/>
    <dgm:cxn modelId="{B6CF1F8A-D9F4-4031-9F8E-DA908B86B3F5}" type="presParOf" srcId="{6E1941F4-A1E7-4BD5-907F-E12B1FC76466}" destId="{9072EBA0-1F01-4941-9EED-27770B3D021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761874-117D-470A-B430-92702760685E}">
      <dsp:nvSpPr>
        <dsp:cNvPr id="0" name=""/>
        <dsp:cNvSpPr/>
      </dsp:nvSpPr>
      <dsp:spPr>
        <a:xfrm>
          <a:off x="0" y="0"/>
          <a:ext cx="8424862" cy="453039"/>
        </a:xfrm>
        <a:prstGeom prst="roundRect">
          <a:avLst/>
        </a:prstGeom>
        <a:gradFill rotWithShape="0">
          <a:gsLst>
            <a:gs pos="0">
              <a:srgbClr val="99FF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kern="1200" baseline="0" dirty="0" smtClean="0">
              <a:solidFill>
                <a:srgbClr val="7030A0"/>
              </a:solidFill>
            </a:rPr>
            <a:t>«Управление финансами»</a:t>
          </a:r>
          <a:endParaRPr lang="ru-RU" sz="1700" b="1" i="0" kern="1200" baseline="0" dirty="0">
            <a:solidFill>
              <a:srgbClr val="7030A0"/>
            </a:solidFill>
          </a:endParaRPr>
        </a:p>
      </dsp:txBody>
      <dsp:txXfrm>
        <a:off x="22116" y="22116"/>
        <a:ext cx="8380630" cy="408807"/>
      </dsp:txXfrm>
    </dsp:sp>
    <dsp:sp modelId="{C020E86A-1FB6-47F7-954B-044CA62EB2C5}">
      <dsp:nvSpPr>
        <dsp:cNvPr id="0" name=""/>
        <dsp:cNvSpPr/>
      </dsp:nvSpPr>
      <dsp:spPr>
        <a:xfrm>
          <a:off x="0" y="441012"/>
          <a:ext cx="8424862" cy="453039"/>
        </a:xfrm>
        <a:prstGeom prst="roundRect">
          <a:avLst/>
        </a:prstGeom>
        <a:gradFill rotWithShape="0">
          <a:gsLst>
            <a:gs pos="0">
              <a:srgbClr val="99FF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kern="1200" baseline="0" dirty="0" smtClean="0">
              <a:solidFill>
                <a:srgbClr val="C00000"/>
              </a:solidFill>
            </a:rPr>
            <a:t>«Управление имуществом»</a:t>
          </a:r>
          <a:endParaRPr lang="ru-RU" sz="1700" b="1" i="0" kern="1200" baseline="0" dirty="0">
            <a:solidFill>
              <a:srgbClr val="7030A0"/>
            </a:solidFill>
          </a:endParaRPr>
        </a:p>
      </dsp:txBody>
      <dsp:txXfrm>
        <a:off x="22116" y="463128"/>
        <a:ext cx="8380630" cy="408807"/>
      </dsp:txXfrm>
    </dsp:sp>
    <dsp:sp modelId="{C8334E9E-6400-42A1-95F4-E2C2DB7C39C5}">
      <dsp:nvSpPr>
        <dsp:cNvPr id="0" name=""/>
        <dsp:cNvSpPr/>
      </dsp:nvSpPr>
      <dsp:spPr>
        <a:xfrm>
          <a:off x="0" y="925951"/>
          <a:ext cx="8424862" cy="453039"/>
        </a:xfrm>
        <a:prstGeom prst="roundRect">
          <a:avLst/>
        </a:prstGeom>
        <a:gradFill rotWithShape="0">
          <a:gsLst>
            <a:gs pos="0">
              <a:srgbClr val="99FF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kern="1200" baseline="0" dirty="0" smtClean="0">
              <a:solidFill>
                <a:srgbClr val="7030A0"/>
              </a:solidFill>
            </a:rPr>
            <a:t>«Развитие образования» </a:t>
          </a:r>
          <a:endParaRPr lang="ru-RU" sz="1700" b="1" i="0" kern="1200" baseline="0" dirty="0">
            <a:solidFill>
              <a:srgbClr val="7030A0"/>
            </a:solidFill>
          </a:endParaRPr>
        </a:p>
      </dsp:txBody>
      <dsp:txXfrm>
        <a:off x="22116" y="948067"/>
        <a:ext cx="8380630" cy="408807"/>
      </dsp:txXfrm>
    </dsp:sp>
    <dsp:sp modelId="{97ED2585-B8D6-46C3-A134-C6EB1F3E52E7}">
      <dsp:nvSpPr>
        <dsp:cNvPr id="0" name=""/>
        <dsp:cNvSpPr/>
      </dsp:nvSpPr>
      <dsp:spPr>
        <a:xfrm>
          <a:off x="0" y="1373196"/>
          <a:ext cx="8424862" cy="453039"/>
        </a:xfrm>
        <a:prstGeom prst="roundRect">
          <a:avLst/>
        </a:prstGeom>
        <a:gradFill rotWithShape="0">
          <a:gsLst>
            <a:gs pos="0">
              <a:srgbClr val="99FF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kern="1200" baseline="0" dirty="0" smtClean="0">
              <a:solidFill>
                <a:srgbClr val="C00000"/>
              </a:solidFill>
            </a:rPr>
            <a:t>«Сохранение и развитие культуры»</a:t>
          </a:r>
          <a:endParaRPr lang="ru-RU" sz="1700" b="1" i="0" kern="1200" baseline="0" dirty="0">
            <a:solidFill>
              <a:srgbClr val="C00000"/>
            </a:solidFill>
          </a:endParaRPr>
        </a:p>
      </dsp:txBody>
      <dsp:txXfrm>
        <a:off x="22116" y="1395312"/>
        <a:ext cx="8380630" cy="408807"/>
      </dsp:txXfrm>
    </dsp:sp>
    <dsp:sp modelId="{9C442967-93FE-4073-9C13-9F12B85BB260}">
      <dsp:nvSpPr>
        <dsp:cNvPr id="0" name=""/>
        <dsp:cNvSpPr/>
      </dsp:nvSpPr>
      <dsp:spPr>
        <a:xfrm>
          <a:off x="0" y="1880829"/>
          <a:ext cx="8424862" cy="453039"/>
        </a:xfrm>
        <a:prstGeom prst="roundRect">
          <a:avLst/>
        </a:prstGeom>
        <a:gradFill rotWithShape="0">
          <a:gsLst>
            <a:gs pos="0">
              <a:srgbClr val="99FF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kern="1200" baseline="0" dirty="0" smtClean="0">
              <a:solidFill>
                <a:srgbClr val="7030A0"/>
              </a:solidFill>
            </a:rPr>
            <a:t>«Молодежная политика»</a:t>
          </a:r>
          <a:endParaRPr lang="ru-RU" sz="1700" b="1" i="0" kern="1200" baseline="0" dirty="0">
            <a:solidFill>
              <a:srgbClr val="7030A0"/>
            </a:solidFill>
          </a:endParaRPr>
        </a:p>
      </dsp:txBody>
      <dsp:txXfrm>
        <a:off x="22116" y="1902945"/>
        <a:ext cx="8380630" cy="408807"/>
      </dsp:txXfrm>
    </dsp:sp>
    <dsp:sp modelId="{924F4349-1425-4A97-A956-B67DBB5D46F3}">
      <dsp:nvSpPr>
        <dsp:cNvPr id="0" name=""/>
        <dsp:cNvSpPr/>
      </dsp:nvSpPr>
      <dsp:spPr>
        <a:xfrm>
          <a:off x="0" y="2313926"/>
          <a:ext cx="8424862" cy="453039"/>
        </a:xfrm>
        <a:prstGeom prst="roundRect">
          <a:avLst/>
        </a:prstGeom>
        <a:gradFill rotWithShape="0">
          <a:gsLst>
            <a:gs pos="0">
              <a:srgbClr val="99FF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kern="1200" baseline="0" dirty="0" smtClean="0">
              <a:solidFill>
                <a:srgbClr val="C00000"/>
              </a:solidFill>
            </a:rPr>
            <a:t>«Развитие физической культуры и спорта»</a:t>
          </a:r>
          <a:endParaRPr lang="ru-RU" sz="1700" b="1" i="0" kern="1200" baseline="0" dirty="0">
            <a:solidFill>
              <a:srgbClr val="C00000"/>
            </a:solidFill>
          </a:endParaRPr>
        </a:p>
      </dsp:txBody>
      <dsp:txXfrm>
        <a:off x="22116" y="2336042"/>
        <a:ext cx="8380630" cy="408807"/>
      </dsp:txXfrm>
    </dsp:sp>
    <dsp:sp modelId="{F79A504A-A385-4F58-B09A-E06CD46E5081}">
      <dsp:nvSpPr>
        <dsp:cNvPr id="0" name=""/>
        <dsp:cNvSpPr/>
      </dsp:nvSpPr>
      <dsp:spPr>
        <a:xfrm>
          <a:off x="0" y="2773287"/>
          <a:ext cx="8424862" cy="453039"/>
        </a:xfrm>
        <a:prstGeom prst="roundRect">
          <a:avLst/>
        </a:prstGeom>
        <a:gradFill rotWithShape="0">
          <a:gsLst>
            <a:gs pos="0">
              <a:srgbClr val="99FF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kern="1200" baseline="0" dirty="0" smtClean="0">
              <a:solidFill>
                <a:srgbClr val="7030A0"/>
              </a:solidFill>
            </a:rPr>
            <a:t>«Социальная поддержка граждан»</a:t>
          </a:r>
          <a:endParaRPr lang="ru-RU" sz="1700" b="1" i="0" kern="1200" baseline="0" dirty="0">
            <a:solidFill>
              <a:srgbClr val="7030A0"/>
            </a:solidFill>
          </a:endParaRPr>
        </a:p>
      </dsp:txBody>
      <dsp:txXfrm>
        <a:off x="22116" y="2795403"/>
        <a:ext cx="8380630" cy="408807"/>
      </dsp:txXfrm>
    </dsp:sp>
    <dsp:sp modelId="{3A8E3D81-518A-4A85-AE8A-4EDDB2CEFE98}">
      <dsp:nvSpPr>
        <dsp:cNvPr id="0" name=""/>
        <dsp:cNvSpPr/>
      </dsp:nvSpPr>
      <dsp:spPr>
        <a:xfrm>
          <a:off x="0" y="3239242"/>
          <a:ext cx="8424862" cy="453039"/>
        </a:xfrm>
        <a:prstGeom prst="roundRect">
          <a:avLst/>
        </a:prstGeom>
        <a:gradFill rotWithShape="0">
          <a:gsLst>
            <a:gs pos="0">
              <a:srgbClr val="99FF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kern="1200" dirty="0" smtClean="0">
              <a:solidFill>
                <a:srgbClr val="C00000"/>
              </a:solidFill>
            </a:rPr>
            <a:t>«</a:t>
          </a:r>
          <a:r>
            <a:rPr lang="ru-RU" sz="1700" b="1" i="0" kern="1200" baseline="0" dirty="0" smtClean="0">
              <a:solidFill>
                <a:srgbClr val="C00000"/>
              </a:solidFill>
            </a:rPr>
            <a:t>Защита</a:t>
          </a:r>
          <a:r>
            <a:rPr lang="ru-RU" sz="1700" b="1" i="0" kern="1200" dirty="0" smtClean="0">
              <a:solidFill>
                <a:srgbClr val="C00000"/>
              </a:solidFill>
            </a:rPr>
            <a:t> населения и </a:t>
          </a:r>
          <a:r>
            <a:rPr lang="ru-RU" sz="1700" b="1" i="0" kern="1200" baseline="0" dirty="0" smtClean="0">
              <a:solidFill>
                <a:srgbClr val="C00000"/>
              </a:solidFill>
            </a:rPr>
            <a:t>территории</a:t>
          </a:r>
          <a:r>
            <a:rPr lang="ru-RU" sz="1700" b="1" i="0" kern="1200" dirty="0" smtClean="0">
              <a:solidFill>
                <a:srgbClr val="C00000"/>
              </a:solidFill>
            </a:rPr>
            <a:t> Курского района Ставропольского края от чрезвычайных ситуаций»</a:t>
          </a:r>
          <a:endParaRPr lang="ru-RU" sz="1700" b="1" i="0" kern="1200" dirty="0">
            <a:solidFill>
              <a:srgbClr val="C00000"/>
            </a:solidFill>
          </a:endParaRPr>
        </a:p>
      </dsp:txBody>
      <dsp:txXfrm>
        <a:off x="22116" y="3261358"/>
        <a:ext cx="8380630" cy="408807"/>
      </dsp:txXfrm>
    </dsp:sp>
    <dsp:sp modelId="{49A338AA-EC0F-4604-BB4E-D78322992575}">
      <dsp:nvSpPr>
        <dsp:cNvPr id="0" name=""/>
        <dsp:cNvSpPr/>
      </dsp:nvSpPr>
      <dsp:spPr>
        <a:xfrm>
          <a:off x="0" y="3701900"/>
          <a:ext cx="8424862" cy="453039"/>
        </a:xfrm>
        <a:prstGeom prst="roundRect">
          <a:avLst/>
        </a:prstGeom>
        <a:gradFill rotWithShape="0">
          <a:gsLst>
            <a:gs pos="0">
              <a:srgbClr val="99FF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kern="1200" baseline="0" dirty="0" smtClean="0">
              <a:solidFill>
                <a:srgbClr val="7030A0"/>
              </a:solidFill>
            </a:rPr>
            <a:t>«Развитие коммунального хозяйства, транспортной системы и обеспечение безопасности дорожного движения»</a:t>
          </a:r>
          <a:endParaRPr lang="ru-RU" sz="1700" b="1" i="0" kern="1200" baseline="0" dirty="0">
            <a:solidFill>
              <a:srgbClr val="7030A0"/>
            </a:solidFill>
          </a:endParaRPr>
        </a:p>
      </dsp:txBody>
      <dsp:txXfrm>
        <a:off x="22116" y="3724016"/>
        <a:ext cx="8380630" cy="408807"/>
      </dsp:txXfrm>
    </dsp:sp>
    <dsp:sp modelId="{F7411B3D-6F03-49D9-B417-19266C129C45}">
      <dsp:nvSpPr>
        <dsp:cNvPr id="0" name=""/>
        <dsp:cNvSpPr/>
      </dsp:nvSpPr>
      <dsp:spPr>
        <a:xfrm>
          <a:off x="0" y="4186010"/>
          <a:ext cx="8424862" cy="453039"/>
        </a:xfrm>
        <a:prstGeom prst="roundRect">
          <a:avLst/>
        </a:prstGeom>
        <a:gradFill rotWithShape="0">
          <a:gsLst>
            <a:gs pos="0">
              <a:srgbClr val="99FF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kern="1200" baseline="0" dirty="0" smtClean="0">
              <a:solidFill>
                <a:srgbClr val="C00000"/>
              </a:solidFill>
            </a:rPr>
            <a:t>«Развитие сельского хозяйства»</a:t>
          </a:r>
          <a:endParaRPr lang="ru-RU" sz="1700" b="1" i="0" kern="1200" baseline="0" dirty="0">
            <a:solidFill>
              <a:srgbClr val="C00000"/>
            </a:solidFill>
          </a:endParaRPr>
        </a:p>
      </dsp:txBody>
      <dsp:txXfrm>
        <a:off x="22116" y="4208126"/>
        <a:ext cx="8380630" cy="408807"/>
      </dsp:txXfrm>
    </dsp:sp>
    <dsp:sp modelId="{EA42F82F-3979-4AFB-8167-898E703679A7}">
      <dsp:nvSpPr>
        <dsp:cNvPr id="0" name=""/>
        <dsp:cNvSpPr/>
      </dsp:nvSpPr>
      <dsp:spPr>
        <a:xfrm>
          <a:off x="0" y="4627216"/>
          <a:ext cx="8424862" cy="453039"/>
        </a:xfrm>
        <a:prstGeom prst="roundRect">
          <a:avLst/>
        </a:prstGeom>
        <a:gradFill rotWithShape="0">
          <a:gsLst>
            <a:gs pos="0">
              <a:srgbClr val="99FF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kern="1200" baseline="0" dirty="0" smtClean="0">
              <a:solidFill>
                <a:srgbClr val="7030A0"/>
              </a:solidFill>
            </a:rPr>
            <a:t>«Развитие малого и среднего бизнеса, потребительского рынка, снижение административных барьеров»</a:t>
          </a:r>
          <a:endParaRPr lang="ru-RU" sz="1700" b="1" i="0" kern="1200" baseline="0" dirty="0">
            <a:solidFill>
              <a:srgbClr val="7030A0"/>
            </a:solidFill>
          </a:endParaRPr>
        </a:p>
      </dsp:txBody>
      <dsp:txXfrm>
        <a:off x="22116" y="4649332"/>
        <a:ext cx="8380630" cy="408807"/>
      </dsp:txXfrm>
    </dsp:sp>
    <dsp:sp modelId="{84BEDE1C-D355-46C0-BB97-7109D482E13B}">
      <dsp:nvSpPr>
        <dsp:cNvPr id="0" name=""/>
        <dsp:cNvSpPr/>
      </dsp:nvSpPr>
      <dsp:spPr>
        <a:xfrm>
          <a:off x="0" y="5090510"/>
          <a:ext cx="8424862" cy="453039"/>
        </a:xfrm>
        <a:prstGeom prst="roundRect">
          <a:avLst/>
        </a:prstGeom>
        <a:gradFill rotWithShape="0">
          <a:gsLst>
            <a:gs pos="0">
              <a:srgbClr val="99FF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kern="1200" baseline="0" dirty="0" smtClean="0">
              <a:solidFill>
                <a:srgbClr val="C00000"/>
              </a:solidFill>
            </a:rPr>
            <a:t>«Межнациональные отношения поддержка казачества»</a:t>
          </a:r>
          <a:endParaRPr lang="ru-RU" sz="1700" b="1" i="0" kern="1200" baseline="0" dirty="0">
            <a:solidFill>
              <a:srgbClr val="C00000"/>
            </a:solidFill>
          </a:endParaRPr>
        </a:p>
      </dsp:txBody>
      <dsp:txXfrm>
        <a:off x="22116" y="5112626"/>
        <a:ext cx="8380630" cy="40880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F58A7B-1517-4BB8-844E-AAA5C6D91695}">
      <dsp:nvSpPr>
        <dsp:cNvPr id="0" name=""/>
        <dsp:cNvSpPr/>
      </dsp:nvSpPr>
      <dsp:spPr>
        <a:xfrm rot="5400000">
          <a:off x="4633037" y="-1326011"/>
          <a:ext cx="2191838" cy="539195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 smtClean="0"/>
            <a:t>23 сельскохозяйственных предприятия; </a:t>
          </a:r>
          <a:endParaRPr lang="ru-RU" sz="2300" kern="1200" dirty="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smtClean="0"/>
            <a:t>342 крестьянско-фермерских хозяйств;</a:t>
          </a:r>
          <a:endParaRPr lang="ru-RU" sz="2300" kern="120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smtClean="0"/>
            <a:t>около 16 тыс. личных подсобных хозяйств.</a:t>
          </a:r>
          <a:endParaRPr lang="ru-RU" sz="2300" kern="1200"/>
        </a:p>
      </dsp:txBody>
      <dsp:txXfrm rot="-5400000">
        <a:off x="3032977" y="381046"/>
        <a:ext cx="5284962" cy="1977844"/>
      </dsp:txXfrm>
    </dsp:sp>
    <dsp:sp modelId="{43BD068D-48E0-4C1E-A638-9DAFBB006D8A}">
      <dsp:nvSpPr>
        <dsp:cNvPr id="0" name=""/>
        <dsp:cNvSpPr/>
      </dsp:nvSpPr>
      <dsp:spPr>
        <a:xfrm>
          <a:off x="0" y="68"/>
          <a:ext cx="3032976" cy="27397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smtClean="0"/>
            <a:t>Аграрный комплекс района в 2016 году:</a:t>
          </a:r>
          <a:endParaRPr lang="ru-RU" sz="2800" kern="1200"/>
        </a:p>
      </dsp:txBody>
      <dsp:txXfrm>
        <a:off x="133746" y="133814"/>
        <a:ext cx="2765484" cy="2472306"/>
      </dsp:txXfrm>
    </dsp:sp>
    <dsp:sp modelId="{2047F2F2-AF89-4F83-B34C-85681BAA23EA}">
      <dsp:nvSpPr>
        <dsp:cNvPr id="0" name=""/>
        <dsp:cNvSpPr/>
      </dsp:nvSpPr>
      <dsp:spPr>
        <a:xfrm rot="5400000">
          <a:off x="4633037" y="1550776"/>
          <a:ext cx="2191838" cy="539195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smtClean="0"/>
            <a:t>Растениеводство -  22 СХП и 309 КФХ;</a:t>
          </a:r>
          <a:endParaRPr lang="ru-RU" sz="2300" kern="120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smtClean="0"/>
            <a:t>Мясное скотоводство – 1 СХП и 3 КФХ;</a:t>
          </a:r>
          <a:endParaRPr lang="ru-RU" sz="2300" kern="120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 smtClean="0"/>
            <a:t>Овцеводство – 5 СХП и 22 КФХ.</a:t>
          </a:r>
          <a:endParaRPr lang="ru-RU" sz="2300" kern="1200" dirty="0"/>
        </a:p>
      </dsp:txBody>
      <dsp:txXfrm rot="-5400000">
        <a:off x="3032977" y="3257834"/>
        <a:ext cx="5284962" cy="1977844"/>
      </dsp:txXfrm>
    </dsp:sp>
    <dsp:sp modelId="{CD076536-6B20-4F63-B2FE-6705FCF78CC2}">
      <dsp:nvSpPr>
        <dsp:cNvPr id="0" name=""/>
        <dsp:cNvSpPr/>
      </dsp:nvSpPr>
      <dsp:spPr>
        <a:xfrm>
          <a:off x="0" y="2876856"/>
          <a:ext cx="3032976" cy="27397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smtClean="0"/>
            <a:t>По направлениям деятельности:</a:t>
          </a:r>
          <a:endParaRPr lang="ru-RU" sz="2800" kern="1200"/>
        </a:p>
      </dsp:txBody>
      <dsp:txXfrm>
        <a:off x="133746" y="3010602"/>
        <a:ext cx="2765484" cy="24723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FA114D-2A48-4CCF-A4A9-C37329A8E2DB}">
      <dsp:nvSpPr>
        <dsp:cNvPr id="0" name=""/>
        <dsp:cNvSpPr/>
      </dsp:nvSpPr>
      <dsp:spPr>
        <a:xfrm>
          <a:off x="0" y="4925"/>
          <a:ext cx="4572000" cy="6364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Профильным обучением охвачено 25 % учеников старшей ступени.</a:t>
          </a:r>
          <a:endParaRPr lang="ru-RU" sz="1600" kern="1200" dirty="0"/>
        </a:p>
      </dsp:txBody>
      <dsp:txXfrm>
        <a:off x="31070" y="35995"/>
        <a:ext cx="4509860" cy="5743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5048D4-5F6A-49F5-BB31-EAE1A8936AD4}">
      <dsp:nvSpPr>
        <dsp:cNvPr id="0" name=""/>
        <dsp:cNvSpPr/>
      </dsp:nvSpPr>
      <dsp:spPr>
        <a:xfrm>
          <a:off x="0" y="0"/>
          <a:ext cx="4572000" cy="636480"/>
        </a:xfrm>
        <a:prstGeom prst="round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Питание в школах организовано для 6014 учащихся (98%).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31070" y="31070"/>
        <a:ext cx="4509860" cy="5743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5D468B-5E87-4297-9E2E-A4616A35F877}">
      <dsp:nvSpPr>
        <dsp:cNvPr id="0" name=""/>
        <dsp:cNvSpPr/>
      </dsp:nvSpPr>
      <dsp:spPr>
        <a:xfrm>
          <a:off x="0" y="9851"/>
          <a:ext cx="4572000" cy="636480"/>
        </a:xfrm>
        <a:prstGeom prst="roundRect">
          <a:avLst/>
        </a:prstGeom>
        <a:solidFill>
          <a:srgbClr val="FFFF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Подвоз 556 учащихся осуществляется в 10 школах из 27 населенных пунктов.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31070" y="40921"/>
        <a:ext cx="4509860" cy="5743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F72C45-79AB-4C61-9A7A-85D2FFB7453F}">
      <dsp:nvSpPr>
        <dsp:cNvPr id="0" name=""/>
        <dsp:cNvSpPr/>
      </dsp:nvSpPr>
      <dsp:spPr>
        <a:xfrm>
          <a:off x="0" y="144017"/>
          <a:ext cx="3934751" cy="131781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Районная детская музыкальная школа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объединяет работу 3 – х филиалов:      </a:t>
          </a:r>
          <a:b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 с. </a:t>
          </a:r>
          <a:r>
            <a:rPr lang="ru-RU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Эдиссия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с. Русское, </a:t>
          </a:r>
          <a:r>
            <a:rPr lang="ru-RU" sz="17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ст.Галюгаевская</a:t>
          </a: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331" y="208348"/>
        <a:ext cx="3806089" cy="1189155"/>
      </dsp:txXfrm>
    </dsp:sp>
    <dsp:sp modelId="{8605FC82-28ED-4ED0-B2EA-8DEDC174BA3D}">
      <dsp:nvSpPr>
        <dsp:cNvPr id="0" name=""/>
        <dsp:cNvSpPr/>
      </dsp:nvSpPr>
      <dsp:spPr>
        <a:xfrm>
          <a:off x="0" y="1615964"/>
          <a:ext cx="3934751" cy="8950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26 преподавателей, обучается 386 детей по 7 специальностям.   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693" y="1659657"/>
        <a:ext cx="3847365" cy="8076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368D5D-8037-4085-A669-36F9609BE5C1}">
      <dsp:nvSpPr>
        <dsp:cNvPr id="0" name=""/>
        <dsp:cNvSpPr/>
      </dsp:nvSpPr>
      <dsp:spPr>
        <a:xfrm>
          <a:off x="0" y="0"/>
          <a:ext cx="3465552" cy="1067040"/>
        </a:xfrm>
        <a:prstGeom prst="roundRect">
          <a:avLst/>
        </a:prstGeom>
        <a:solidFill>
          <a:srgbClr val="CCFFCC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Районная детская художественная школа </a:t>
          </a:r>
          <a:r>
            <a:rPr lang="ru-RU" sz="180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открылась 1 сентября 1974 года.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089" y="52089"/>
        <a:ext cx="3361374" cy="962862"/>
      </dsp:txXfrm>
    </dsp:sp>
    <dsp:sp modelId="{049990E0-F406-4552-9541-D98407D2AEA4}">
      <dsp:nvSpPr>
        <dsp:cNvPr id="0" name=""/>
        <dsp:cNvSpPr/>
      </dsp:nvSpPr>
      <dsp:spPr>
        <a:xfrm>
          <a:off x="0" y="1184305"/>
          <a:ext cx="3465552" cy="1067040"/>
        </a:xfrm>
        <a:prstGeom prst="roundRect">
          <a:avLst/>
        </a:prstGeom>
        <a:solidFill>
          <a:srgbClr val="CCFFCC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 преподавателей, обучается 225 детей по 6 программам</a:t>
          </a:r>
          <a:r>
            <a:rPr lang="ru-RU" sz="1800" kern="1200" dirty="0" smtClean="0"/>
            <a:t>. </a:t>
          </a:r>
          <a:endParaRPr lang="ru-RU" sz="1800" kern="1200" dirty="0"/>
        </a:p>
      </dsp:txBody>
      <dsp:txXfrm>
        <a:off x="52089" y="1236394"/>
        <a:ext cx="3361374" cy="96286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32B45C-AF6E-49C9-9BB2-564880FC4942}">
      <dsp:nvSpPr>
        <dsp:cNvPr id="0" name=""/>
        <dsp:cNvSpPr/>
      </dsp:nvSpPr>
      <dsp:spPr>
        <a:xfrm rot="10800000">
          <a:off x="1758067" y="0"/>
          <a:ext cx="865913" cy="2554544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F780E9-29D6-4972-9744-A2765AAE1262}">
      <dsp:nvSpPr>
        <dsp:cNvPr id="0" name=""/>
        <dsp:cNvSpPr/>
      </dsp:nvSpPr>
      <dsp:spPr>
        <a:xfrm>
          <a:off x="0" y="0"/>
          <a:ext cx="2209096" cy="2554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0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Региональный конкурс для одаренных детей «Пленэр – открытый воздух общения»,  </a:t>
          </a:r>
          <a:r>
            <a:rPr lang="ru-RU" sz="1800" b="1" kern="1200" dirty="0" err="1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Пулин</a:t>
          </a:r>
          <a:r>
            <a:rPr lang="ru-RU" sz="1800" b="1" kern="1200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Илья занял II место.</a:t>
          </a:r>
          <a:endParaRPr lang="ru-RU" sz="1800" kern="1200" dirty="0">
            <a:solidFill>
              <a:srgbClr val="3333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2209096" cy="255454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91308E-2A3E-4CF0-BDB4-86DF3177E83D}">
      <dsp:nvSpPr>
        <dsp:cNvPr id="0" name=""/>
        <dsp:cNvSpPr/>
      </dsp:nvSpPr>
      <dsp:spPr>
        <a:xfrm>
          <a:off x="0" y="1124"/>
          <a:ext cx="4572000" cy="1198080"/>
        </a:xfrm>
        <a:prstGeom prst="roundRect">
          <a:avLst/>
        </a:prstGeom>
        <a:solidFill>
          <a:srgbClr val="FFFFCC"/>
        </a:solidFill>
        <a:ln w="25400" cap="flat" cmpd="sng" algn="ctr">
          <a:solidFill>
            <a:srgbClr val="66F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70BB9"/>
              </a:solidFill>
            </a:rPr>
            <a:t>Выручка за 2016 год  от проведения киносеансов составила 2,6 млн. руб.</a:t>
          </a:r>
          <a:endParaRPr lang="ru-RU" sz="1800" kern="1200" dirty="0">
            <a:solidFill>
              <a:srgbClr val="070BB9"/>
            </a:solidFill>
          </a:endParaRPr>
        </a:p>
      </dsp:txBody>
      <dsp:txXfrm>
        <a:off x="58485" y="59609"/>
        <a:ext cx="4455030" cy="108111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E08EB-EF9E-446B-B13C-94BF45B8F860}">
      <dsp:nvSpPr>
        <dsp:cNvPr id="0" name=""/>
        <dsp:cNvSpPr/>
      </dsp:nvSpPr>
      <dsp:spPr>
        <a:xfrm>
          <a:off x="0" y="113632"/>
          <a:ext cx="4572000" cy="8248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воспитание молодых граждан в духе патриотизма, уважения общепризнанных принципов и норм международного права;</a:t>
          </a:r>
          <a:endParaRPr lang="ru-RU" sz="1500" kern="1200" dirty="0"/>
        </a:p>
      </dsp:txBody>
      <dsp:txXfrm>
        <a:off x="40266" y="153898"/>
        <a:ext cx="4491468" cy="744318"/>
      </dsp:txXfrm>
    </dsp:sp>
    <dsp:sp modelId="{FD08D8CA-468D-4063-906C-8A7EF68FC46E}">
      <dsp:nvSpPr>
        <dsp:cNvPr id="0" name=""/>
        <dsp:cNvSpPr/>
      </dsp:nvSpPr>
      <dsp:spPr>
        <a:xfrm>
          <a:off x="0" y="981682"/>
          <a:ext cx="4572000" cy="8248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/>
            <a:t>профилактика асоциальных явлений и экстремизма в молодежной среде; </a:t>
          </a:r>
          <a:endParaRPr lang="ru-RU" sz="1500" kern="1200"/>
        </a:p>
      </dsp:txBody>
      <dsp:txXfrm>
        <a:off x="40266" y="1021948"/>
        <a:ext cx="4491468" cy="744318"/>
      </dsp:txXfrm>
    </dsp:sp>
    <dsp:sp modelId="{1C0EA985-2F24-43AA-B65E-8EE0675F05C5}">
      <dsp:nvSpPr>
        <dsp:cNvPr id="0" name=""/>
        <dsp:cNvSpPr/>
      </dsp:nvSpPr>
      <dsp:spPr>
        <a:xfrm>
          <a:off x="0" y="1849732"/>
          <a:ext cx="4572000" cy="8248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/>
            <a:t>поддержка и развитие молодежных общественных объединений, молодежных совещательных органов;</a:t>
          </a:r>
          <a:endParaRPr lang="ru-RU" sz="1500" kern="1200"/>
        </a:p>
      </dsp:txBody>
      <dsp:txXfrm>
        <a:off x="40266" y="1889998"/>
        <a:ext cx="4491468" cy="744318"/>
      </dsp:txXfrm>
    </dsp:sp>
    <dsp:sp modelId="{9B22F6F1-CE5F-42D9-8148-99EBBDA96920}">
      <dsp:nvSpPr>
        <dsp:cNvPr id="0" name=""/>
        <dsp:cNvSpPr/>
      </dsp:nvSpPr>
      <dsp:spPr>
        <a:xfrm>
          <a:off x="0" y="2717782"/>
          <a:ext cx="4572000" cy="8248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/>
            <a:t>содействие занятости молодежи, обеспечение поддержки творческой, научной и предпринимательской  активности;</a:t>
          </a:r>
          <a:endParaRPr lang="ru-RU" sz="1500" kern="1200"/>
        </a:p>
      </dsp:txBody>
      <dsp:txXfrm>
        <a:off x="40266" y="2758048"/>
        <a:ext cx="4491468" cy="744318"/>
      </dsp:txXfrm>
    </dsp:sp>
    <dsp:sp modelId="{9072EBA0-1F01-4941-9EED-27770B3D0219}">
      <dsp:nvSpPr>
        <dsp:cNvPr id="0" name=""/>
        <dsp:cNvSpPr/>
      </dsp:nvSpPr>
      <dsp:spPr>
        <a:xfrm>
          <a:off x="0" y="3585832"/>
          <a:ext cx="4572000" cy="8248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/>
            <a:t>спортивное воспитание и пропаганда здорового образа жизни.</a:t>
          </a:r>
          <a:endParaRPr lang="ru-RU" sz="1500" kern="1200"/>
        </a:p>
      </dsp:txBody>
      <dsp:txXfrm>
        <a:off x="40266" y="3626098"/>
        <a:ext cx="4491468" cy="7443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7FD96-8D34-4AFB-A1A0-717DBAECC610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B9C3F-7D79-45FC-94E1-CAC8CB6563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377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eaLnBrk="1"/>
            <a:fld id="{DD426A78-1411-4D9D-B07A-D15B8DBFC6B2}" type="slidenum">
              <a:rPr lang="ru-RU" altLang="ru-RU" smtClean="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eaLnBrk="1"/>
              <a:t>1</a:t>
            </a:fld>
            <a:endParaRPr lang="ru-RU" altLang="ru-RU" smtClean="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8195" name="Text Box 1"/>
          <p:cNvSpPr txBox="1">
            <a:spLocks noChangeArrowheads="1"/>
          </p:cNvSpPr>
          <p:nvPr/>
        </p:nvSpPr>
        <p:spPr bwMode="auto">
          <a:xfrm>
            <a:off x="3882647" y="8686460"/>
            <a:ext cx="2973913" cy="45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0165" tIns="40083" rIns="80165" bIns="40083" anchor="ctr"/>
          <a:lstStyle/>
          <a:p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5700" y="595313"/>
            <a:ext cx="3910013" cy="29321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622145" y="3714623"/>
            <a:ext cx="4977163" cy="351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0165" tIns="40083" rIns="80165" bIns="40083" anchor="ctr"/>
          <a:lstStyle/>
          <a:p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895A6-90BC-4FF1-9BC2-6054755D339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1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33BC1-92E1-49C4-8511-3F3AB00A08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440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6C88A-C991-488B-AB8C-22EC98DEC69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988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BEA94-A04E-45D5-A9E5-29CDF6F5E67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482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0224F-E3C0-4482-B905-8340188FE7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462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6FC76-909B-4D43-BEA5-BB7C2701F67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144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9AFCD-2E35-486F-A041-572655B4C53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960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55315-8792-454F-8CD1-53577F9C771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418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4FE52-7DF8-494F-91A1-5D8063C750A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303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01E3F-040F-43E8-880E-236DD7125E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132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69EEB-661C-4A0F-9346-E39BCD931AF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203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590F86-C368-4B26-B62E-D58D25CB96C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67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QuickStyle" Target="../diagrams/quickStyle3.xml"/><Relationship Id="rId18" Type="http://schemas.openxmlformats.org/officeDocument/2006/relationships/diagramQuickStyle" Target="../diagrams/quickStyle4.xml"/><Relationship Id="rId3" Type="http://schemas.openxmlformats.org/officeDocument/2006/relationships/image" Target="../media/image59.jpeg"/><Relationship Id="rId21" Type="http://schemas.openxmlformats.org/officeDocument/2006/relationships/image" Target="../media/image62.png"/><Relationship Id="rId7" Type="http://schemas.openxmlformats.org/officeDocument/2006/relationships/diagramLayout" Target="../diagrams/layout2.xml"/><Relationship Id="rId12" Type="http://schemas.openxmlformats.org/officeDocument/2006/relationships/diagramLayout" Target="../diagrams/layout3.xml"/><Relationship Id="rId17" Type="http://schemas.openxmlformats.org/officeDocument/2006/relationships/diagramLayout" Target="../diagrams/layout4.xml"/><Relationship Id="rId2" Type="http://schemas.openxmlformats.org/officeDocument/2006/relationships/image" Target="../media/image58.jpeg"/><Relationship Id="rId16" Type="http://schemas.openxmlformats.org/officeDocument/2006/relationships/diagramData" Target="../diagrams/data4.xml"/><Relationship Id="rId20" Type="http://schemas.microsoft.com/office/2007/relationships/diagramDrawing" Target="../diagrams/drawing4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11" Type="http://schemas.openxmlformats.org/officeDocument/2006/relationships/diagramData" Target="../diagrams/data3.xml"/><Relationship Id="rId5" Type="http://schemas.openxmlformats.org/officeDocument/2006/relationships/image" Target="../media/image61.jpeg"/><Relationship Id="rId15" Type="http://schemas.microsoft.com/office/2007/relationships/diagramDrawing" Target="../diagrams/drawing3.xml"/><Relationship Id="rId10" Type="http://schemas.microsoft.com/office/2007/relationships/diagramDrawing" Target="../diagrams/drawing2.xml"/><Relationship Id="rId19" Type="http://schemas.openxmlformats.org/officeDocument/2006/relationships/diagramColors" Target="../diagrams/colors4.xml"/><Relationship Id="rId4" Type="http://schemas.openxmlformats.org/officeDocument/2006/relationships/image" Target="../media/image60.jpeg"/><Relationship Id="rId9" Type="http://schemas.openxmlformats.org/officeDocument/2006/relationships/diagramColors" Target="../diagrams/colors2.xml"/><Relationship Id="rId14" Type="http://schemas.openxmlformats.org/officeDocument/2006/relationships/diagramColors" Target="../diagrams/colors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image" Target="../media/image97.jpeg"/><Relationship Id="rId7" Type="http://schemas.openxmlformats.org/officeDocument/2006/relationships/diagramData" Target="../diagrams/data5.xml"/><Relationship Id="rId12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11" Type="http://schemas.microsoft.com/office/2007/relationships/diagramDrawing" Target="../diagrams/drawing5.xml"/><Relationship Id="rId5" Type="http://schemas.openxmlformats.org/officeDocument/2006/relationships/image" Target="../media/image99.jpeg"/><Relationship Id="rId10" Type="http://schemas.openxmlformats.org/officeDocument/2006/relationships/diagramColors" Target="../diagrams/colors5.xml"/><Relationship Id="rId4" Type="http://schemas.openxmlformats.org/officeDocument/2006/relationships/image" Target="../media/image98.jpeg"/><Relationship Id="rId9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03.jpe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11" Type="http://schemas.openxmlformats.org/officeDocument/2006/relationships/image" Target="../media/image106.jpeg"/><Relationship Id="rId5" Type="http://schemas.openxmlformats.org/officeDocument/2006/relationships/diagramData" Target="../diagrams/data6.xml"/><Relationship Id="rId10" Type="http://schemas.openxmlformats.org/officeDocument/2006/relationships/image" Target="../media/image105.jpeg"/><Relationship Id="rId4" Type="http://schemas.openxmlformats.org/officeDocument/2006/relationships/image" Target="../media/image104.jpeg"/><Relationship Id="rId9" Type="http://schemas.microsoft.com/office/2007/relationships/diagramDrawing" Target="../diagrams/drawing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108.jpeg"/><Relationship Id="rId7" Type="http://schemas.openxmlformats.org/officeDocument/2006/relationships/diagramLayout" Target="../diagrams/layout7.xm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7.xml"/><Relationship Id="rId5" Type="http://schemas.openxmlformats.org/officeDocument/2006/relationships/image" Target="../media/image110.jpeg"/><Relationship Id="rId10" Type="http://schemas.microsoft.com/office/2007/relationships/diagramDrawing" Target="../diagrams/drawing7.xml"/><Relationship Id="rId4" Type="http://schemas.openxmlformats.org/officeDocument/2006/relationships/image" Target="../media/image109.jpeg"/><Relationship Id="rId9" Type="http://schemas.openxmlformats.org/officeDocument/2006/relationships/diagramColors" Target="../diagrams/colors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112.jpeg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113.jpeg"/><Relationship Id="rId9" Type="http://schemas.microsoft.com/office/2007/relationships/diagramDrawing" Target="../diagrams/drawing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14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14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jpeg"/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12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5" Type="http://schemas.openxmlformats.org/officeDocument/2006/relationships/image" Target="../media/image41.jpe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3.pn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42.png"/><Relationship Id="rId16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microsoft.com/office/2007/relationships/hdphoto" Target="../media/hdphoto1.wdp"/><Relationship Id="rId9" Type="http://schemas.openxmlformats.org/officeDocument/2006/relationships/image" Target="../media/image48.jpeg"/><Relationship Id="rId1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1077120" y="1281735"/>
            <a:ext cx="4524480" cy="33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55"/>
          <a:stretch>
            <a:fillRect/>
          </a:stretch>
        </p:blipFill>
        <p:spPr bwMode="auto">
          <a:xfrm>
            <a:off x="1" y="1"/>
            <a:ext cx="1968480" cy="186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3" name="Line 4"/>
          <p:cNvSpPr>
            <a:spLocks noChangeShapeType="1"/>
          </p:cNvSpPr>
          <p:nvPr/>
        </p:nvSpPr>
        <p:spPr bwMode="auto">
          <a:xfrm flipH="1">
            <a:off x="159841" y="2131424"/>
            <a:ext cx="8791200" cy="1441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159841" y="2276873"/>
            <a:ext cx="8853119" cy="322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81639" tIns="42452" rIns="81639" bIns="42452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algn="ctr" eaLnBrk="1"/>
            <a:r>
              <a:rPr lang="ru-RU" altLang="ru-RU" sz="3500" b="1" dirty="0" smtClean="0">
                <a:solidFill>
                  <a:srgbClr val="333399"/>
                </a:solidFill>
              </a:rPr>
              <a:t>Результаты реализации</a:t>
            </a:r>
          </a:p>
          <a:p>
            <a:pPr algn="ctr" eaLnBrk="1"/>
            <a:r>
              <a:rPr lang="ru-RU" altLang="ru-RU" sz="3500" b="1" dirty="0" smtClean="0">
                <a:solidFill>
                  <a:srgbClr val="333399"/>
                </a:solidFill>
              </a:rPr>
              <a:t> муниципальных программ </a:t>
            </a:r>
          </a:p>
          <a:p>
            <a:pPr algn="ctr" eaLnBrk="1"/>
            <a:r>
              <a:rPr lang="ru-RU" altLang="ru-RU" sz="3500" b="1" dirty="0" smtClean="0">
                <a:solidFill>
                  <a:srgbClr val="333399"/>
                </a:solidFill>
              </a:rPr>
              <a:t>Курского </a:t>
            </a:r>
            <a:r>
              <a:rPr lang="ru-RU" altLang="ru-RU" sz="3500" b="1" dirty="0">
                <a:solidFill>
                  <a:srgbClr val="333399"/>
                </a:solidFill>
              </a:rPr>
              <a:t>муниципального района Ставропольского края</a:t>
            </a:r>
          </a:p>
          <a:p>
            <a:pPr algn="ctr" eaLnBrk="1"/>
            <a:r>
              <a:rPr lang="ru-RU" altLang="ru-RU" sz="3500" b="1" dirty="0" smtClean="0">
                <a:solidFill>
                  <a:srgbClr val="333399"/>
                </a:solidFill>
              </a:rPr>
              <a:t>в 2016 году</a:t>
            </a:r>
          </a:p>
          <a:p>
            <a:pPr algn="ctr" eaLnBrk="1"/>
            <a:endParaRPr lang="ru-RU" altLang="ru-RU" sz="2900" b="1" dirty="0">
              <a:solidFill>
                <a:srgbClr val="333399"/>
              </a:solidFill>
            </a:endParaRPr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2123728" y="332656"/>
            <a:ext cx="626469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80986" rIns="81639" bIns="4082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algn="ctr" eaLnBrk="1"/>
            <a:r>
              <a:rPr lang="ru-RU" altLang="ru-RU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Заседание администрации </a:t>
            </a:r>
          </a:p>
          <a:p>
            <a:pPr algn="ctr" eaLnBrk="1"/>
            <a:r>
              <a:rPr lang="ru-RU" altLang="ru-RU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Курского </a:t>
            </a:r>
            <a:r>
              <a:rPr lang="ru-RU" altLang="ru-RU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Ставропольского края</a:t>
            </a:r>
          </a:p>
          <a:p>
            <a:pPr algn="ctr" eaLnBrk="1"/>
            <a:r>
              <a:rPr lang="ru-RU" altLang="ru-RU" sz="4500" b="1" i="1" dirty="0" smtClean="0">
                <a:solidFill>
                  <a:srgbClr val="333399"/>
                </a:solidFill>
              </a:rPr>
              <a:t> </a:t>
            </a:r>
            <a:endParaRPr lang="ru-RU" altLang="ru-RU" sz="4500" b="1" i="1" dirty="0">
              <a:solidFill>
                <a:srgbClr val="333399"/>
              </a:solidFill>
            </a:endParaRPr>
          </a:p>
        </p:txBody>
      </p:sp>
      <p:sp>
        <p:nvSpPr>
          <p:cNvPr id="2056" name="Text Box 7"/>
          <p:cNvSpPr txBox="1">
            <a:spLocks noChangeArrowheads="1"/>
          </p:cNvSpPr>
          <p:nvPr/>
        </p:nvSpPr>
        <p:spPr bwMode="auto">
          <a:xfrm>
            <a:off x="687924" y="5145786"/>
            <a:ext cx="7472160" cy="100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3555" rIns="81639" bIns="4082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2pPr>
            <a:lvl3pPr marL="912813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eaLnBrk="1"/>
            <a:r>
              <a:rPr lang="ru-RU" altLang="ru-RU" sz="1500" i="1" dirty="0">
                <a:solidFill>
                  <a:schemeClr val="tx1"/>
                </a:solidFill>
              </a:rPr>
              <a:t>Докладчик:</a:t>
            </a:r>
          </a:p>
          <a:p>
            <a:pPr lvl="2" eaLnBrk="1"/>
            <a:r>
              <a:rPr lang="ru-RU" altLang="ru-RU" sz="1500" b="1" i="1" dirty="0" smtClean="0">
                <a:solidFill>
                  <a:schemeClr val="tx1"/>
                </a:solidFill>
              </a:rPr>
              <a:t>Емельянова Елена Андриановна</a:t>
            </a:r>
            <a:r>
              <a:rPr lang="ru-RU" altLang="ru-RU" sz="1500" i="1" dirty="0" smtClean="0">
                <a:solidFill>
                  <a:schemeClr val="tx1"/>
                </a:solidFill>
              </a:rPr>
              <a:t> </a:t>
            </a:r>
            <a:r>
              <a:rPr lang="ru-RU" altLang="ru-RU" sz="1500" i="1" dirty="0">
                <a:solidFill>
                  <a:schemeClr val="tx1"/>
                </a:solidFill>
              </a:rPr>
              <a:t>— </a:t>
            </a:r>
            <a:r>
              <a:rPr lang="ru-RU" altLang="ru-RU" sz="1500" i="1" dirty="0" smtClean="0">
                <a:solidFill>
                  <a:schemeClr val="tx1"/>
                </a:solidFill>
              </a:rPr>
              <a:t> начальника </a:t>
            </a:r>
            <a:r>
              <a:rPr lang="ru-RU" altLang="ru-RU" sz="1500" i="1" dirty="0">
                <a:solidFill>
                  <a:schemeClr val="tx1"/>
                </a:solidFill>
              </a:rPr>
              <a:t>отдела экономического и социального развития администрации Курского муниципального района Ставропольского края</a:t>
            </a:r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2979360" y="6151029"/>
            <a:ext cx="3680872" cy="44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55188" rIns="81639" bIns="4082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 algn="ctr" eaLnBrk="1"/>
            <a:r>
              <a:rPr lang="ru-RU" altLang="ru-RU" dirty="0">
                <a:solidFill>
                  <a:srgbClr val="333399"/>
                </a:solidFill>
              </a:rPr>
              <a:t>ст. Курская, </a:t>
            </a:r>
            <a:r>
              <a:rPr lang="ru-RU" altLang="ru-RU" dirty="0" smtClean="0">
                <a:solidFill>
                  <a:srgbClr val="333399"/>
                </a:solidFill>
              </a:rPr>
              <a:t>16 марта 2017 </a:t>
            </a:r>
            <a:r>
              <a:rPr lang="ru-RU" altLang="ru-RU" dirty="0">
                <a:solidFill>
                  <a:srgbClr val="333399"/>
                </a:solidFill>
              </a:rPr>
              <a:t>года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8913C-38AB-4E10-BD43-7BD7666AF575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03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AutoShape 2"/>
          <p:cNvSpPr>
            <a:spLocks noChangeArrowheads="1"/>
          </p:cNvSpPr>
          <p:nvPr/>
        </p:nvSpPr>
        <p:spPr bwMode="auto">
          <a:xfrm>
            <a:off x="1187450" y="1412875"/>
            <a:ext cx="6697663" cy="647700"/>
          </a:xfrm>
          <a:prstGeom prst="roundRect">
            <a:avLst>
              <a:gd name="adj" fmla="val 16667"/>
            </a:avLst>
          </a:prstGeom>
          <a:solidFill>
            <a:srgbClr val="CCFFFF">
              <a:alpha val="60001"/>
            </a:srgbClr>
          </a:solidFill>
          <a:ln w="54991" cmpd="thickThin" algn="ctr">
            <a:solidFill>
              <a:srgbClr val="2185B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itchFamily="18" charset="0"/>
              </a:rPr>
              <a:t>Обеспечение сбалансированности и долгосрочной устойчивости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itchFamily="18" charset="0"/>
              </a:rPr>
              <a:t> бюджетной системы муниципального района</a:t>
            </a:r>
            <a:endParaRPr lang="ru-RU" altLang="ru-RU" sz="1600" dirty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0899" name="AutoShape 3"/>
          <p:cNvSpPr>
            <a:spLocks noChangeArrowheads="1"/>
          </p:cNvSpPr>
          <p:nvPr/>
        </p:nvSpPr>
        <p:spPr bwMode="auto">
          <a:xfrm>
            <a:off x="1187450" y="2205038"/>
            <a:ext cx="6769100" cy="647700"/>
          </a:xfrm>
          <a:prstGeom prst="roundRect">
            <a:avLst>
              <a:gd name="adj" fmla="val 16667"/>
            </a:avLst>
          </a:prstGeom>
          <a:solidFill>
            <a:schemeClr val="bg2">
              <a:alpha val="60001"/>
            </a:schemeClr>
          </a:solidFill>
          <a:ln w="54991" cmpd="thickThin" algn="ctr">
            <a:solidFill>
              <a:srgbClr val="2185B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smtClean="0">
                <a:solidFill>
                  <a:prstClr val="black"/>
                </a:solidFill>
                <a:latin typeface="Times New Roman" pitchFamily="18" charset="0"/>
              </a:rPr>
              <a:t>Повышение эффективности бюджетных расходов, выявление и использование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smtClean="0">
                <a:solidFill>
                  <a:prstClr val="black"/>
                </a:solidFill>
                <a:latin typeface="Times New Roman" pitchFamily="18" charset="0"/>
              </a:rPr>
              <a:t> резервов для достижения планируемых результатов</a:t>
            </a:r>
            <a:r>
              <a:rPr lang="ru-RU" altLang="ru-RU" sz="1600" b="1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80900" name="AutoShape 4"/>
          <p:cNvSpPr>
            <a:spLocks noChangeArrowheads="1"/>
          </p:cNvSpPr>
          <p:nvPr/>
        </p:nvSpPr>
        <p:spPr bwMode="auto">
          <a:xfrm>
            <a:off x="1187450" y="2997200"/>
            <a:ext cx="6840538" cy="647700"/>
          </a:xfrm>
          <a:prstGeom prst="roundRect">
            <a:avLst>
              <a:gd name="adj" fmla="val 16667"/>
            </a:avLst>
          </a:prstGeom>
          <a:solidFill>
            <a:srgbClr val="66CCFF">
              <a:alpha val="60001"/>
            </a:srgbClr>
          </a:solidFill>
          <a:ln w="54991" cmpd="thickThin" algn="ctr">
            <a:solidFill>
              <a:srgbClr val="2185B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smtClean="0">
                <a:solidFill>
                  <a:prstClr val="black"/>
                </a:solidFill>
                <a:latin typeface="Times New Roman" pitchFamily="18" charset="0"/>
              </a:rPr>
              <a:t>Повышение качества финансового контроля в управлении бюджетным процессом</a:t>
            </a:r>
            <a:r>
              <a:rPr lang="ru-RU" altLang="ru-RU" sz="1600" b="1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80901" name="AutoShape 5"/>
          <p:cNvSpPr>
            <a:spLocks noChangeArrowheads="1"/>
          </p:cNvSpPr>
          <p:nvPr/>
        </p:nvSpPr>
        <p:spPr bwMode="auto">
          <a:xfrm>
            <a:off x="1187450" y="3789363"/>
            <a:ext cx="6840538" cy="647700"/>
          </a:xfrm>
          <a:prstGeom prst="roundRect">
            <a:avLst>
              <a:gd name="adj" fmla="val 16667"/>
            </a:avLst>
          </a:prstGeom>
          <a:solidFill>
            <a:srgbClr val="C0C0C0">
              <a:alpha val="46001"/>
            </a:srgbClr>
          </a:solidFill>
          <a:ln w="54991" cmpd="thickThin" algn="ctr">
            <a:solidFill>
              <a:srgbClr val="2185B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smtClean="0">
                <a:solidFill>
                  <a:prstClr val="black"/>
                </a:solidFill>
                <a:latin typeface="Times New Roman" pitchFamily="18" charset="0"/>
              </a:rPr>
              <a:t>Реализация принципов открытости и прозрачности управления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smtClean="0">
                <a:solidFill>
                  <a:prstClr val="black"/>
                </a:solidFill>
                <a:latin typeface="Times New Roman" pitchFamily="18" charset="0"/>
              </a:rPr>
              <a:t> муниципальными финансами</a:t>
            </a:r>
            <a:r>
              <a:rPr lang="ru-RU" altLang="ru-RU" sz="1600" b="1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80902" name="AutoShape 6"/>
          <p:cNvSpPr>
            <a:spLocks noChangeArrowheads="1"/>
          </p:cNvSpPr>
          <p:nvPr/>
        </p:nvSpPr>
        <p:spPr bwMode="auto">
          <a:xfrm>
            <a:off x="1187450" y="4581525"/>
            <a:ext cx="6842125" cy="649288"/>
          </a:xfrm>
          <a:prstGeom prst="roundRect">
            <a:avLst>
              <a:gd name="adj" fmla="val 16667"/>
            </a:avLst>
          </a:prstGeom>
          <a:solidFill>
            <a:srgbClr val="CCFFFF">
              <a:alpha val="60001"/>
            </a:srgbClr>
          </a:solidFill>
          <a:ln w="54991" cmpd="thickThin" algn="ctr">
            <a:solidFill>
              <a:srgbClr val="2185B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itchFamily="18" charset="0"/>
              </a:rPr>
              <a:t>Главные приоритеты бюджетной политики  </a:t>
            </a:r>
          </a:p>
        </p:txBody>
      </p:sp>
      <p:sp>
        <p:nvSpPr>
          <p:cNvPr id="80903" name="AutoShape 7"/>
          <p:cNvSpPr>
            <a:spLocks noChangeArrowheads="1"/>
          </p:cNvSpPr>
          <p:nvPr/>
        </p:nvSpPr>
        <p:spPr bwMode="auto">
          <a:xfrm>
            <a:off x="1331913" y="5661025"/>
            <a:ext cx="2592387" cy="8636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54991" cmpd="thickThin" algn="ctr">
            <a:solidFill>
              <a:srgbClr val="2185B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smtClean="0">
                <a:solidFill>
                  <a:prstClr val="black"/>
                </a:solidFill>
                <a:latin typeface="Times New Roman" pitchFamily="18" charset="0"/>
              </a:rPr>
              <a:t>Повышение качества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smtClean="0">
                <a:solidFill>
                  <a:prstClr val="black"/>
                </a:solidFill>
                <a:latin typeface="Times New Roman" pitchFamily="18" charset="0"/>
              </a:rPr>
              <a:t> жизни населения </a:t>
            </a:r>
          </a:p>
        </p:txBody>
      </p:sp>
      <p:sp>
        <p:nvSpPr>
          <p:cNvPr id="80904" name="AutoShape 8"/>
          <p:cNvSpPr>
            <a:spLocks noChangeArrowheads="1"/>
          </p:cNvSpPr>
          <p:nvPr/>
        </p:nvSpPr>
        <p:spPr bwMode="auto">
          <a:xfrm>
            <a:off x="5508625" y="5661025"/>
            <a:ext cx="2592388" cy="8636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54991" cmpd="thickThin" algn="ctr">
            <a:solidFill>
              <a:srgbClr val="2185B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smtClean="0">
                <a:solidFill>
                  <a:prstClr val="black"/>
                </a:solidFill>
                <a:latin typeface="Times New Roman" pitchFamily="18" charset="0"/>
              </a:rPr>
              <a:t>Необходимость реализации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smtClean="0">
                <a:solidFill>
                  <a:prstClr val="black"/>
                </a:solidFill>
                <a:latin typeface="Times New Roman" pitchFamily="18" charset="0"/>
              </a:rPr>
              <a:t>Указов Президента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smtClean="0">
                <a:solidFill>
                  <a:prstClr val="black"/>
                </a:solidFill>
                <a:latin typeface="Times New Roman" pitchFamily="18" charset="0"/>
              </a:rPr>
              <a:t> от 7 мая 2012 года</a:t>
            </a:r>
            <a:r>
              <a:rPr lang="ru-RU" altLang="ru-RU" sz="1400" b="1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80905" name="AutoShape 9"/>
          <p:cNvSpPr>
            <a:spLocks noChangeArrowheads="1"/>
          </p:cNvSpPr>
          <p:nvPr/>
        </p:nvSpPr>
        <p:spPr bwMode="auto">
          <a:xfrm>
            <a:off x="2484438" y="5300663"/>
            <a:ext cx="485775" cy="43338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ADE2FE"/>
          </a:solidFill>
          <a:ln w="55000" cmpd="thickThin" algn="ctr">
            <a:solidFill>
              <a:srgbClr val="2185B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000" smtClean="0">
              <a:solidFill>
                <a:srgbClr val="FFFFFF"/>
              </a:solidFill>
            </a:endParaRPr>
          </a:p>
        </p:txBody>
      </p:sp>
      <p:sp>
        <p:nvSpPr>
          <p:cNvPr id="80906" name="AutoShape 10"/>
          <p:cNvSpPr>
            <a:spLocks noChangeArrowheads="1"/>
          </p:cNvSpPr>
          <p:nvPr/>
        </p:nvSpPr>
        <p:spPr bwMode="auto">
          <a:xfrm>
            <a:off x="6516688" y="5300663"/>
            <a:ext cx="485775" cy="43338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ADE2FE"/>
          </a:solidFill>
          <a:ln w="55000" cmpd="thickThin" algn="ctr">
            <a:solidFill>
              <a:srgbClr val="2185B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000" smtClean="0">
              <a:solidFill>
                <a:srgbClr val="FFFFFF"/>
              </a:solidFill>
            </a:endParaRPr>
          </a:p>
        </p:txBody>
      </p:sp>
      <p:sp>
        <p:nvSpPr>
          <p:cNvPr id="80907" name="Rectangle 11"/>
          <p:cNvSpPr>
            <a:spLocks noChangeArrowheads="1"/>
          </p:cNvSpPr>
          <p:nvPr/>
        </p:nvSpPr>
        <p:spPr bwMode="auto">
          <a:xfrm>
            <a:off x="827088" y="116632"/>
            <a:ext cx="8064500" cy="935881"/>
          </a:xfrm>
          <a:prstGeom prst="rect">
            <a:avLst/>
          </a:prstGeom>
          <a:solidFill>
            <a:srgbClr val="ADE2FE">
              <a:alpha val="7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4991" cmpd="thickThin" algn="ctr">
                <a:solidFill>
                  <a:srgbClr val="2185B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</a:rPr>
              <a:t>Основные направления бюджетной политики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prstClr val="black"/>
                </a:solidFill>
                <a:latin typeface="Times New Roman" pitchFamily="18" charset="0"/>
              </a:rPr>
              <a:t>администрации Курского муниципального района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080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Картинки по запросу картинка деньг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811508"/>
            <a:ext cx="2596581" cy="301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043607" y="188639"/>
            <a:ext cx="8100393" cy="504057"/>
          </a:xfrm>
        </p:spPr>
        <p:txBody>
          <a:bodyPr/>
          <a:lstStyle/>
          <a:p>
            <a:r>
              <a:rPr lang="ru-RU" sz="3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3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«Управление имуществом</a:t>
            </a:r>
            <a:r>
              <a:rPr lang="ru-RU" sz="3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3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124744"/>
            <a:ext cx="83529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5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программы в 2016 году направлены средства 552 тыс. руб.</a:t>
            </a:r>
            <a:endParaRPr lang="ru-RU" b="1" i="1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7588" y="2364959"/>
            <a:ext cx="8748464" cy="1631216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администрацией зарегистрированы </a:t>
            </a:r>
            <a:r>
              <a:rPr lang="ru-RU" sz="25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права </a:t>
            </a:r>
            <a:r>
              <a:rPr lang="ru-RU" sz="25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собственности </a:t>
            </a:r>
            <a:r>
              <a:rPr lang="ru-RU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объектов  </a:t>
            </a:r>
            <a:r>
              <a:rPr lang="ru-RU" sz="25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недвижимости, заключено </a:t>
            </a:r>
            <a:r>
              <a:rPr lang="ru-R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долгосрочных договоров аренды </a:t>
            </a:r>
            <a:r>
              <a:rPr lang="ru-RU" sz="25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земельных участков </a:t>
            </a:r>
            <a:endParaRPr lang="ru-RU" sz="2500" b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договоров на продажу </a:t>
            </a:r>
            <a:r>
              <a:rPr lang="ru-RU" sz="25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земельных </a:t>
            </a:r>
            <a:r>
              <a:rPr lang="ru-RU" sz="25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участков.</a:t>
            </a:r>
            <a:endParaRPr lang="ru-RU" sz="25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149080"/>
            <a:ext cx="756298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поступлений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2016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24,4 млн.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 числе: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оступила задолженность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2015 год –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13,3 млн. руб.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31.12.2016  не погашена задолженность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2015 год в размере 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5,6 млн. руб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пеня 2,6 млн. руб.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2016 год – 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4,6 млн. руб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 descr="Гер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54"/>
          <a:stretch>
            <a:fillRect/>
          </a:stretch>
        </p:blipFill>
        <p:spPr bwMode="auto">
          <a:xfrm>
            <a:off x="151721" y="119063"/>
            <a:ext cx="1107911" cy="105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78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C:\Users\User\Desktop\ГОДОВОЙ отчет главы района\фото объектов\МОУ СОШ №7\IMG_2017-02-14_1601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052736"/>
            <a:ext cx="2247560" cy="168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7"/>
          <p:cNvSpPr>
            <a:spLocks noChangeArrowheads="1"/>
          </p:cNvSpPr>
          <p:nvPr/>
        </p:nvSpPr>
        <p:spPr bwMode="black">
          <a:xfrm>
            <a:off x="4130074" y="6232742"/>
            <a:ext cx="478897" cy="473233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0" name="AutoShape 7"/>
          <p:cNvSpPr>
            <a:spLocks noChangeArrowheads="1"/>
          </p:cNvSpPr>
          <p:nvPr/>
        </p:nvSpPr>
        <p:spPr bwMode="black">
          <a:xfrm>
            <a:off x="297823" y="726733"/>
            <a:ext cx="452184" cy="444352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2" name="AutoShape 7"/>
          <p:cNvSpPr>
            <a:spLocks noChangeArrowheads="1"/>
          </p:cNvSpPr>
          <p:nvPr/>
        </p:nvSpPr>
        <p:spPr bwMode="black">
          <a:xfrm>
            <a:off x="2598680" y="5960334"/>
            <a:ext cx="567735" cy="48522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3" name="AutoShape 7"/>
          <p:cNvSpPr>
            <a:spLocks noChangeArrowheads="1"/>
          </p:cNvSpPr>
          <p:nvPr/>
        </p:nvSpPr>
        <p:spPr bwMode="black">
          <a:xfrm>
            <a:off x="4072508" y="5679617"/>
            <a:ext cx="228600" cy="2286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7" name="AutoShape 7"/>
          <p:cNvSpPr>
            <a:spLocks noChangeArrowheads="1"/>
          </p:cNvSpPr>
          <p:nvPr/>
        </p:nvSpPr>
        <p:spPr bwMode="black">
          <a:xfrm>
            <a:off x="3370145" y="6135028"/>
            <a:ext cx="342900" cy="310526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8" name="AutoShape 7"/>
          <p:cNvSpPr>
            <a:spLocks noChangeArrowheads="1"/>
          </p:cNvSpPr>
          <p:nvPr/>
        </p:nvSpPr>
        <p:spPr bwMode="black">
          <a:xfrm>
            <a:off x="3995936" y="4632498"/>
            <a:ext cx="305172" cy="356586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black">
          <a:xfrm>
            <a:off x="5735172" y="4702650"/>
            <a:ext cx="342900" cy="310526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black">
          <a:xfrm>
            <a:off x="1950003" y="5892418"/>
            <a:ext cx="342900" cy="310526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9" name="AutoShape 7"/>
          <p:cNvSpPr>
            <a:spLocks noChangeArrowheads="1"/>
          </p:cNvSpPr>
          <p:nvPr/>
        </p:nvSpPr>
        <p:spPr bwMode="black">
          <a:xfrm>
            <a:off x="5190993" y="4655528"/>
            <a:ext cx="342900" cy="310526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0" name="AutoShape 7"/>
          <p:cNvSpPr>
            <a:spLocks noChangeArrowheads="1"/>
          </p:cNvSpPr>
          <p:nvPr/>
        </p:nvSpPr>
        <p:spPr bwMode="black">
          <a:xfrm>
            <a:off x="4453250" y="5362859"/>
            <a:ext cx="311441" cy="310526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1" name="AutoShape 7"/>
          <p:cNvSpPr>
            <a:spLocks noChangeArrowheads="1"/>
          </p:cNvSpPr>
          <p:nvPr/>
        </p:nvSpPr>
        <p:spPr bwMode="black">
          <a:xfrm>
            <a:off x="4846220" y="6211097"/>
            <a:ext cx="318914" cy="310526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9" name="AutoShape 7"/>
          <p:cNvSpPr>
            <a:spLocks noChangeArrowheads="1"/>
          </p:cNvSpPr>
          <p:nvPr/>
        </p:nvSpPr>
        <p:spPr bwMode="black">
          <a:xfrm>
            <a:off x="8736344" y="3057713"/>
            <a:ext cx="342900" cy="310526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8" name="AutoShape 7"/>
          <p:cNvSpPr>
            <a:spLocks noChangeArrowheads="1"/>
          </p:cNvSpPr>
          <p:nvPr/>
        </p:nvSpPr>
        <p:spPr bwMode="black">
          <a:xfrm>
            <a:off x="138701" y="6211097"/>
            <a:ext cx="342900" cy="310526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black">
          <a:xfrm>
            <a:off x="8505684" y="5854636"/>
            <a:ext cx="461320" cy="489104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black">
          <a:xfrm>
            <a:off x="3003758" y="5228753"/>
            <a:ext cx="344106" cy="360487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82D38-0230-473D-9690-DC093519E2D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8150" y="0"/>
            <a:ext cx="880964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3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Программа «Р</a:t>
            </a:r>
            <a:r>
              <a:rPr kumimoji="0" lang="ru-RU" sz="33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азвитие образования</a:t>
            </a:r>
            <a:r>
              <a:rPr kumimoji="0" lang="ru-RU" altLang="ru-RU" sz="33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38697" y="465123"/>
            <a:ext cx="8940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3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выделено </a:t>
            </a:r>
            <a:r>
              <a:rPr lang="ru-RU" altLang="ru-RU" sz="23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программе  </a:t>
            </a:r>
            <a:r>
              <a:rPr lang="ru-RU" altLang="ru-RU" sz="2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599,8 млн. </a:t>
            </a:r>
            <a:r>
              <a:rPr lang="ru-RU" altLang="ru-RU" sz="28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endParaRPr lang="ru-RU" altLang="ru-RU" sz="2300" b="1" dirty="0">
              <a:solidFill>
                <a:srgbClr val="D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18" descr="здание большой школы МОУ СОШ №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22"/>
          <a:stretch>
            <a:fillRect/>
          </a:stretch>
        </p:blipFill>
        <p:spPr bwMode="auto">
          <a:xfrm>
            <a:off x="4943883" y="4872700"/>
            <a:ext cx="3561801" cy="182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2" descr="PA1302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00575"/>
            <a:ext cx="2580168" cy="170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6155" y="1865217"/>
            <a:ext cx="6223418" cy="923330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Курском районе 24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общеобразовательных 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учреждения.</a:t>
            </a:r>
          </a:p>
          <a:p>
            <a:pPr algn="ctr"/>
            <a:r>
              <a:rPr lang="ru-RU" b="1" dirty="0" smtClean="0">
                <a:solidFill>
                  <a:srgbClr val="070B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2016-2017 году по очной форме обучаются 6 137 учащихся, в том числе на дому 109 человек.</a:t>
            </a:r>
            <a:endParaRPr lang="ru-RU" b="1" dirty="0">
              <a:solidFill>
                <a:srgbClr val="070B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31" descr="SAM_21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01" y="4872699"/>
            <a:ext cx="3315399" cy="184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464604" y="840911"/>
            <a:ext cx="762493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На реализацию подпрограммы</a:t>
            </a:r>
          </a:p>
          <a:p>
            <a:pPr algn="ctr"/>
            <a:r>
              <a:rPr lang="ru-RU" sz="2000" b="1" dirty="0" smtClean="0"/>
              <a:t> </a:t>
            </a:r>
            <a:r>
              <a:rPr lang="ru-RU" sz="2000" b="1" dirty="0"/>
              <a:t>«Развитие начального, общего и среднего </a:t>
            </a:r>
            <a:r>
              <a:rPr lang="ru-RU" sz="2000" b="1" dirty="0" smtClean="0"/>
              <a:t>образования» </a:t>
            </a:r>
          </a:p>
          <a:p>
            <a:pPr algn="ctr"/>
            <a:r>
              <a:rPr lang="ru-RU" sz="2200" b="1" dirty="0" smtClean="0"/>
              <a:t>в 2016 году направлено 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369,6 млн. руб.</a:t>
            </a:r>
            <a:endParaRPr lang="ru-RU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354868479"/>
              </p:ext>
            </p:extLst>
          </p:nvPr>
        </p:nvGraphicFramePr>
        <p:xfrm>
          <a:off x="132238" y="2918003"/>
          <a:ext cx="4572000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695714308"/>
              </p:ext>
            </p:extLst>
          </p:nvPr>
        </p:nvGraphicFramePr>
        <p:xfrm>
          <a:off x="337926" y="3645024"/>
          <a:ext cx="4572000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757586591"/>
              </p:ext>
            </p:extLst>
          </p:nvPr>
        </p:nvGraphicFramePr>
        <p:xfrm>
          <a:off x="618993" y="4384824"/>
          <a:ext cx="4572000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pic>
        <p:nvPicPr>
          <p:cNvPr id="32" name="Picture 8" descr="Герб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54"/>
          <a:stretch>
            <a:fillRect/>
          </a:stretch>
        </p:blipFill>
        <p:spPr bwMode="auto">
          <a:xfrm>
            <a:off x="219940" y="119063"/>
            <a:ext cx="873681" cy="82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3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7"/>
          <p:cNvSpPr>
            <a:spLocks noChangeArrowheads="1"/>
          </p:cNvSpPr>
          <p:nvPr/>
        </p:nvSpPr>
        <p:spPr bwMode="black">
          <a:xfrm>
            <a:off x="4130074" y="6232742"/>
            <a:ext cx="478897" cy="473233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0" name="AutoShape 7"/>
          <p:cNvSpPr>
            <a:spLocks noChangeArrowheads="1"/>
          </p:cNvSpPr>
          <p:nvPr/>
        </p:nvSpPr>
        <p:spPr bwMode="black">
          <a:xfrm>
            <a:off x="232886" y="830560"/>
            <a:ext cx="452184" cy="444352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2" name="AutoShape 7"/>
          <p:cNvSpPr>
            <a:spLocks noChangeArrowheads="1"/>
          </p:cNvSpPr>
          <p:nvPr/>
        </p:nvSpPr>
        <p:spPr bwMode="black">
          <a:xfrm>
            <a:off x="2598680" y="5960334"/>
            <a:ext cx="567735" cy="48522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3" name="AutoShape 7"/>
          <p:cNvSpPr>
            <a:spLocks noChangeArrowheads="1"/>
          </p:cNvSpPr>
          <p:nvPr/>
        </p:nvSpPr>
        <p:spPr bwMode="black">
          <a:xfrm>
            <a:off x="4072508" y="5679617"/>
            <a:ext cx="228600" cy="2286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7" name="AutoShape 7"/>
          <p:cNvSpPr>
            <a:spLocks noChangeArrowheads="1"/>
          </p:cNvSpPr>
          <p:nvPr/>
        </p:nvSpPr>
        <p:spPr bwMode="black">
          <a:xfrm>
            <a:off x="3370145" y="6135028"/>
            <a:ext cx="342900" cy="310526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8" name="AutoShape 7"/>
          <p:cNvSpPr>
            <a:spLocks noChangeArrowheads="1"/>
          </p:cNvSpPr>
          <p:nvPr/>
        </p:nvSpPr>
        <p:spPr bwMode="black">
          <a:xfrm>
            <a:off x="3995936" y="4632498"/>
            <a:ext cx="305172" cy="356586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black">
          <a:xfrm>
            <a:off x="5735172" y="4702650"/>
            <a:ext cx="342900" cy="310526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black">
          <a:xfrm>
            <a:off x="1950003" y="5892418"/>
            <a:ext cx="342900" cy="310526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9" name="AutoShape 7"/>
          <p:cNvSpPr>
            <a:spLocks noChangeArrowheads="1"/>
          </p:cNvSpPr>
          <p:nvPr/>
        </p:nvSpPr>
        <p:spPr bwMode="black">
          <a:xfrm>
            <a:off x="5190993" y="4655528"/>
            <a:ext cx="342900" cy="310526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0" name="AutoShape 7"/>
          <p:cNvSpPr>
            <a:spLocks noChangeArrowheads="1"/>
          </p:cNvSpPr>
          <p:nvPr/>
        </p:nvSpPr>
        <p:spPr bwMode="black">
          <a:xfrm>
            <a:off x="4453250" y="5362859"/>
            <a:ext cx="311441" cy="310526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1" name="AutoShape 7"/>
          <p:cNvSpPr>
            <a:spLocks noChangeArrowheads="1"/>
          </p:cNvSpPr>
          <p:nvPr/>
        </p:nvSpPr>
        <p:spPr bwMode="black">
          <a:xfrm>
            <a:off x="4846220" y="6211097"/>
            <a:ext cx="318914" cy="310526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9" name="AutoShape 7"/>
          <p:cNvSpPr>
            <a:spLocks noChangeArrowheads="1"/>
          </p:cNvSpPr>
          <p:nvPr/>
        </p:nvSpPr>
        <p:spPr bwMode="black">
          <a:xfrm>
            <a:off x="8736344" y="3057713"/>
            <a:ext cx="342900" cy="310526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8" name="AutoShape 7"/>
          <p:cNvSpPr>
            <a:spLocks noChangeArrowheads="1"/>
          </p:cNvSpPr>
          <p:nvPr/>
        </p:nvSpPr>
        <p:spPr bwMode="black">
          <a:xfrm>
            <a:off x="138701" y="6211097"/>
            <a:ext cx="342900" cy="310526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black">
          <a:xfrm>
            <a:off x="8505684" y="5854636"/>
            <a:ext cx="461320" cy="489104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black">
          <a:xfrm>
            <a:off x="3003758" y="5228753"/>
            <a:ext cx="344106" cy="360487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82D38-0230-473D-9690-DC093519E2D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8150" y="0"/>
            <a:ext cx="880964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3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Программа «Р</a:t>
            </a:r>
            <a:r>
              <a:rPr kumimoji="0" lang="ru-RU" sz="33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азвитие образования</a:t>
            </a:r>
            <a:r>
              <a:rPr kumimoji="0" lang="ru-RU" altLang="ru-RU" sz="33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2885" y="1687741"/>
            <a:ext cx="5605301" cy="1477328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Курском районе 21 дошкольное учреждение.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году охвачены дошкольным образованием 2315 детей,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 40 % </a:t>
            </a:r>
            <a:endParaRPr lang="ru-RU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общей численности детей в возрасте от 0 до 7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лет. 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2886" y="510576"/>
            <a:ext cx="605918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/>
              <a:t>На реализацию подпрограммы</a:t>
            </a:r>
          </a:p>
          <a:p>
            <a:pPr algn="ctr"/>
            <a:r>
              <a:rPr lang="ru-RU" sz="2200" b="1" dirty="0" smtClean="0"/>
              <a:t> «</a:t>
            </a:r>
            <a:r>
              <a:rPr lang="ru-RU" sz="2200" b="1" dirty="0"/>
              <a:t>Развитие дошкольного образования </a:t>
            </a:r>
            <a:r>
              <a:rPr lang="ru-RU" sz="2200" b="1" dirty="0" smtClean="0"/>
              <a:t>» </a:t>
            </a:r>
          </a:p>
          <a:p>
            <a:pPr algn="ctr"/>
            <a:r>
              <a:rPr lang="ru-RU" sz="2200" b="1" dirty="0" smtClean="0"/>
              <a:t>в 2016 году направлено 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136,5 млн. руб.</a:t>
            </a:r>
            <a:endParaRPr lang="ru-RU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3" descr="C:\Users\User\Desktop\ГОДОВОЙ отчет главы района\IMG_052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8" y="4613556"/>
            <a:ext cx="2825936" cy="188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ВЫПОЛНЕНИЕ МП за 2016\фото детсадов\МДОУ №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795" y="2564904"/>
            <a:ext cx="2851926" cy="190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ВЫПОЛНЕНИЕ МП за 2016\фото детсадов\МДОУ №1 2 корпус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173" y="600164"/>
            <a:ext cx="2787171" cy="185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AppData\Local\Temp\Rar$DIa0.557\МДОУ №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716" y="4671977"/>
            <a:ext cx="2743846" cy="182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AppData\Local\Temp\Rar$DIa0.376\МДОУ №1 2корпус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312" y="4702650"/>
            <a:ext cx="2769875" cy="184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7679" y="3368239"/>
            <a:ext cx="2770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7030A0"/>
                </a:solidFill>
              </a:rPr>
              <a:t>1 сентября 2016 года </a:t>
            </a:r>
            <a:r>
              <a:rPr lang="ru-RU" b="1" i="1" dirty="0" smtClean="0">
                <a:solidFill>
                  <a:srgbClr val="7030A0"/>
                </a:solidFill>
              </a:rPr>
              <a:t>открылся детский сад </a:t>
            </a:r>
          </a:p>
          <a:p>
            <a:pPr algn="ctr"/>
            <a:r>
              <a:rPr lang="ru-RU" b="1" i="1" dirty="0" smtClean="0">
                <a:solidFill>
                  <a:srgbClr val="7030A0"/>
                </a:solidFill>
              </a:rPr>
              <a:t>на </a:t>
            </a:r>
            <a:r>
              <a:rPr lang="ru-RU" b="1" i="1" dirty="0">
                <a:solidFill>
                  <a:srgbClr val="7030A0"/>
                </a:solidFill>
              </a:rPr>
              <a:t>160 мест в с. </a:t>
            </a:r>
            <a:r>
              <a:rPr lang="ru-RU" b="1" i="1" dirty="0" err="1">
                <a:solidFill>
                  <a:srgbClr val="7030A0"/>
                </a:solidFill>
              </a:rPr>
              <a:t>Эдиссия</a:t>
            </a:r>
            <a:r>
              <a:rPr lang="ru-RU" b="1" i="1" dirty="0">
                <a:solidFill>
                  <a:srgbClr val="7030A0"/>
                </a:solidFill>
              </a:rPr>
              <a:t> «</a:t>
            </a:r>
            <a:r>
              <a:rPr lang="ru-RU" b="1" i="1" dirty="0" err="1">
                <a:solidFill>
                  <a:srgbClr val="7030A0"/>
                </a:solidFill>
              </a:rPr>
              <a:t>Семицветики</a:t>
            </a:r>
            <a:r>
              <a:rPr lang="ru-RU" b="1" i="1" dirty="0">
                <a:solidFill>
                  <a:srgbClr val="7030A0"/>
                </a:solidFill>
              </a:rPr>
              <a:t>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77612" y="3542858"/>
            <a:ext cx="27605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На начало 2017 г. </a:t>
            </a:r>
          </a:p>
          <a:p>
            <a:pPr algn="ctr"/>
            <a:r>
              <a:rPr lang="ru-RU" dirty="0" smtClean="0"/>
              <a:t>очередь </a:t>
            </a:r>
            <a:r>
              <a:rPr lang="ru-RU" dirty="0"/>
              <a:t>в дошкольные учреждения </a:t>
            </a:r>
            <a:r>
              <a:rPr lang="ru-RU" dirty="0" smtClean="0"/>
              <a:t>- 856 детей.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051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983" y="1380575"/>
            <a:ext cx="2197934" cy="168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rc 17"/>
          <p:cNvSpPr>
            <a:spLocks/>
          </p:cNvSpPr>
          <p:nvPr/>
        </p:nvSpPr>
        <p:spPr bwMode="gray">
          <a:xfrm>
            <a:off x="71522" y="3785229"/>
            <a:ext cx="6355515" cy="3023154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black">
          <a:xfrm>
            <a:off x="1682871" y="4823087"/>
            <a:ext cx="362747" cy="424804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0" name="AutoShape 7"/>
          <p:cNvSpPr>
            <a:spLocks noChangeArrowheads="1"/>
          </p:cNvSpPr>
          <p:nvPr/>
        </p:nvSpPr>
        <p:spPr bwMode="black">
          <a:xfrm>
            <a:off x="2713283" y="4680839"/>
            <a:ext cx="452184" cy="444352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2" name="AutoShape 7"/>
          <p:cNvSpPr>
            <a:spLocks noChangeArrowheads="1"/>
          </p:cNvSpPr>
          <p:nvPr/>
        </p:nvSpPr>
        <p:spPr bwMode="black">
          <a:xfrm>
            <a:off x="2598680" y="5960334"/>
            <a:ext cx="567735" cy="48522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3" name="AutoShape 7"/>
          <p:cNvSpPr>
            <a:spLocks noChangeArrowheads="1"/>
          </p:cNvSpPr>
          <p:nvPr/>
        </p:nvSpPr>
        <p:spPr bwMode="black">
          <a:xfrm>
            <a:off x="1290280" y="3705283"/>
            <a:ext cx="228600" cy="2286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6" name="AutoShape 7"/>
          <p:cNvSpPr>
            <a:spLocks noChangeArrowheads="1"/>
          </p:cNvSpPr>
          <p:nvPr/>
        </p:nvSpPr>
        <p:spPr bwMode="black">
          <a:xfrm>
            <a:off x="71522" y="3598051"/>
            <a:ext cx="342900" cy="310526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7" name="AutoShape 7"/>
          <p:cNvSpPr>
            <a:spLocks noChangeArrowheads="1"/>
          </p:cNvSpPr>
          <p:nvPr/>
        </p:nvSpPr>
        <p:spPr bwMode="black">
          <a:xfrm>
            <a:off x="3370145" y="6135028"/>
            <a:ext cx="342900" cy="310526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8" name="AutoShape 7"/>
          <p:cNvSpPr>
            <a:spLocks noChangeArrowheads="1"/>
          </p:cNvSpPr>
          <p:nvPr/>
        </p:nvSpPr>
        <p:spPr bwMode="black">
          <a:xfrm>
            <a:off x="5923012" y="1180447"/>
            <a:ext cx="305172" cy="356586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9" name="AutoShape 7"/>
          <p:cNvSpPr>
            <a:spLocks noChangeArrowheads="1"/>
          </p:cNvSpPr>
          <p:nvPr/>
        </p:nvSpPr>
        <p:spPr bwMode="black">
          <a:xfrm>
            <a:off x="5735172" y="4702650"/>
            <a:ext cx="342900" cy="310526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522" y="690902"/>
            <a:ext cx="2617405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отдыха и оздоровления детей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8,96 млн. руб.</a:t>
            </a:r>
            <a:endParaRPr lang="ru-RU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black">
          <a:xfrm>
            <a:off x="1950003" y="5892418"/>
            <a:ext cx="342900" cy="310526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9" name="AutoShape 7"/>
          <p:cNvSpPr>
            <a:spLocks noChangeArrowheads="1"/>
          </p:cNvSpPr>
          <p:nvPr/>
        </p:nvSpPr>
        <p:spPr bwMode="black">
          <a:xfrm>
            <a:off x="5190993" y="4655528"/>
            <a:ext cx="342900" cy="310526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0" name="AutoShape 7"/>
          <p:cNvSpPr>
            <a:spLocks noChangeArrowheads="1"/>
          </p:cNvSpPr>
          <p:nvPr/>
        </p:nvSpPr>
        <p:spPr bwMode="black">
          <a:xfrm>
            <a:off x="3175811" y="4281441"/>
            <a:ext cx="311441" cy="310526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1" name="AutoShape 7"/>
          <p:cNvSpPr>
            <a:spLocks noChangeArrowheads="1"/>
          </p:cNvSpPr>
          <p:nvPr/>
        </p:nvSpPr>
        <p:spPr bwMode="black">
          <a:xfrm>
            <a:off x="4846220" y="6211097"/>
            <a:ext cx="318914" cy="310526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2" name="Picture 2" descr="https://tapoc.trbo.yandex.net/tapoc_secure_proxy/141e3ea7e8d700a1f22961bc5d3f15b3?url=http%3A%2F%2Fmoudod-orlenok.narod.ru%2Femblem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68" y="4822734"/>
            <a:ext cx="1885585" cy="185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AutoShape 7"/>
          <p:cNvSpPr>
            <a:spLocks noChangeArrowheads="1"/>
          </p:cNvSpPr>
          <p:nvPr/>
        </p:nvSpPr>
        <p:spPr bwMode="black">
          <a:xfrm>
            <a:off x="138701" y="6211097"/>
            <a:ext cx="342900" cy="310526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black">
          <a:xfrm>
            <a:off x="8505684" y="5854636"/>
            <a:ext cx="461320" cy="489104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black">
          <a:xfrm>
            <a:off x="3003758" y="5228753"/>
            <a:ext cx="344106" cy="360487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82D38-0230-473D-9690-DC093519E2DD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348998" y="550577"/>
            <a:ext cx="2666919" cy="892552"/>
          </a:xfrm>
          <a:prstGeom prst="rect">
            <a:avLst/>
          </a:prstGeom>
          <a:solidFill>
            <a:srgbClr val="CCFF66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1000" dirty="0" smtClean="0">
              <a:solidFill>
                <a:srgbClr val="293C8F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Опека и попечительство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9,2 млн. руб.</a:t>
            </a:r>
          </a:p>
          <a:p>
            <a:pPr algn="ctr"/>
            <a:endParaRPr lang="ru-RU" sz="1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5" name="Picture 9" descr="C:\Users\User\Desktop\ГОДОВОЙ отчет главы района\звездны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01" y="1719052"/>
            <a:ext cx="2508122" cy="168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38700" y="3607505"/>
            <a:ext cx="2482691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Дополнительное образование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13,4 млн. руб.</a:t>
            </a:r>
          </a:p>
          <a:p>
            <a:pPr algn="ctr"/>
            <a:endParaRPr lang="ru-RU" sz="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8150" y="0"/>
            <a:ext cx="880964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3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Программа «Р</a:t>
            </a:r>
            <a:r>
              <a:rPr kumimoji="0" lang="ru-RU" sz="33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азвитие образования</a:t>
            </a:r>
            <a:r>
              <a:rPr kumimoji="0" lang="ru-RU" altLang="ru-RU" sz="33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32051" y="554994"/>
            <a:ext cx="307457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На летний период 2016 года открылись </a:t>
            </a:r>
            <a:r>
              <a:rPr lang="ru-RU" i="1" dirty="0">
                <a:solidFill>
                  <a:srgbClr val="C00000"/>
                </a:solidFill>
              </a:rPr>
              <a:t>18 пришкольных лагерей с охватом 1459 </a:t>
            </a:r>
            <a:r>
              <a:rPr lang="ru-RU" i="1" dirty="0" smtClean="0">
                <a:solidFill>
                  <a:srgbClr val="C00000"/>
                </a:solidFill>
              </a:rPr>
              <a:t>школьников,</a:t>
            </a:r>
          </a:p>
          <a:p>
            <a:pPr algn="ctr"/>
            <a:r>
              <a:rPr lang="ru-RU" dirty="0" smtClean="0"/>
              <a:t>  </a:t>
            </a:r>
            <a:r>
              <a:rPr lang="ru-RU" dirty="0"/>
              <a:t>функционировало 12 летних площадок при школах с охватом 1030 школьников.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85440" y="2621573"/>
            <a:ext cx="3167892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</a:rPr>
              <a:t>детском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оздоровительный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</a:rPr>
              <a:t>центр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</a:rPr>
              <a:t>«Звездный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</a:rPr>
              <a:t>»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в 2016 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году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отдохнул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341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ребёнок. </a:t>
            </a: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43150" y="3819776"/>
            <a:ext cx="3735372" cy="923330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/>
                <a:ea typeface="Times New Roman"/>
              </a:rPr>
              <a:t>«Центр дополнительного образования для детей» </a:t>
            </a:r>
            <a:endParaRPr lang="ru-RU" b="1" i="1" dirty="0" smtClean="0">
              <a:latin typeface="Times New Roman"/>
              <a:ea typeface="Times New Roman"/>
            </a:endParaRPr>
          </a:p>
          <a:p>
            <a:pPr algn="ctr"/>
            <a:r>
              <a:rPr lang="ru-RU" dirty="0" smtClean="0">
                <a:latin typeface="Times New Roman"/>
                <a:ea typeface="Times New Roman"/>
              </a:rPr>
              <a:t>785 обучающихся от 5 до 18 лет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91167" y="5013176"/>
            <a:ext cx="4269065" cy="1200329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/>
                <a:ea typeface="Times New Roman"/>
              </a:rPr>
              <a:t>В </a:t>
            </a:r>
            <a:r>
              <a:rPr lang="ru-RU" b="1" i="1" dirty="0">
                <a:latin typeface="Times New Roman"/>
                <a:ea typeface="Times New Roman"/>
              </a:rPr>
              <a:t>детско-юношеской спортивной школе </a:t>
            </a:r>
            <a:r>
              <a:rPr lang="ru-RU" dirty="0">
                <a:latin typeface="Times New Roman"/>
                <a:ea typeface="Times New Roman"/>
              </a:rPr>
              <a:t>под началом 12 тренеров занимаются </a:t>
            </a:r>
            <a:endParaRPr lang="ru-RU" dirty="0" smtClean="0">
              <a:latin typeface="Times New Roman"/>
              <a:ea typeface="Times New Roman"/>
            </a:endParaRPr>
          </a:p>
          <a:p>
            <a:pPr algn="ctr"/>
            <a:r>
              <a:rPr lang="ru-RU" dirty="0" smtClean="0">
                <a:latin typeface="Times New Roman"/>
                <a:ea typeface="Times New Roman"/>
              </a:rPr>
              <a:t>339 </a:t>
            </a:r>
            <a:r>
              <a:rPr lang="ru-RU" dirty="0">
                <a:latin typeface="Times New Roman"/>
                <a:ea typeface="Times New Roman"/>
              </a:rPr>
              <a:t>детей по 4 видам спорта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745975" y="2961175"/>
            <a:ext cx="2341950" cy="1923604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1700" dirty="0" smtClean="0">
                <a:latin typeface="Sylfaen" panose="010A0502050306030303" pitchFamily="18" charset="0"/>
                <a:cs typeface="Times New Roman" panose="02020603050405020304" pitchFamily="18" charset="0"/>
              </a:rPr>
              <a:t>На </a:t>
            </a:r>
            <a:r>
              <a:rPr lang="ru-RU" sz="1700" dirty="0">
                <a:latin typeface="Sylfaen" panose="010A0502050306030303" pitchFamily="18" charset="0"/>
                <a:cs typeface="Times New Roman" panose="02020603050405020304" pitchFamily="18" charset="0"/>
              </a:rPr>
              <a:t>учете </a:t>
            </a:r>
            <a:r>
              <a:rPr lang="ru-RU" sz="1700" dirty="0" smtClean="0">
                <a:latin typeface="Sylfaen" panose="010A0502050306030303" pitchFamily="18" charset="0"/>
                <a:cs typeface="Times New Roman" panose="02020603050405020304" pitchFamily="18" charset="0"/>
              </a:rPr>
              <a:t>состоит</a:t>
            </a:r>
          </a:p>
          <a:p>
            <a:pPr algn="ctr"/>
            <a:r>
              <a:rPr lang="ru-RU" sz="1700" dirty="0" smtClean="0">
                <a:latin typeface="Sylfaen" panose="010A0502050306030303" pitchFamily="18" charset="0"/>
                <a:cs typeface="Times New Roman" panose="02020603050405020304" pitchFamily="18" charset="0"/>
              </a:rPr>
              <a:t> 87 </a:t>
            </a:r>
            <a:r>
              <a:rPr lang="ru-RU" sz="1700" dirty="0">
                <a:latin typeface="Sylfaen" panose="010A0502050306030303" pitchFamily="18" charset="0"/>
                <a:cs typeface="Times New Roman" panose="02020603050405020304" pitchFamily="18" charset="0"/>
              </a:rPr>
              <a:t>детей проживающих в замещающих </a:t>
            </a:r>
            <a:r>
              <a:rPr lang="ru-RU" sz="1700" dirty="0" smtClean="0">
                <a:latin typeface="Sylfaen" panose="010A0502050306030303" pitchFamily="18" charset="0"/>
                <a:cs typeface="Times New Roman" panose="02020603050405020304" pitchFamily="18" charset="0"/>
              </a:rPr>
              <a:t>семьях,  </a:t>
            </a:r>
            <a:r>
              <a:rPr lang="ru-RU" sz="1700" dirty="0">
                <a:latin typeface="Sylfaen" panose="010A0502050306030303" pitchFamily="18" charset="0"/>
                <a:cs typeface="Times New Roman" panose="02020603050405020304" pitchFamily="18" charset="0"/>
              </a:rPr>
              <a:t>в 3-х приемных семьях проживают 12 детей.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14604" y="4884779"/>
            <a:ext cx="2373321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год </a:t>
            </a:r>
            <a:r>
              <a:rPr lang="ru-RU" sz="17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выплачены </a:t>
            </a:r>
            <a:r>
              <a:rPr lang="ru-RU" sz="1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 опекунам (попечителям) </a:t>
            </a:r>
            <a:r>
              <a:rPr lang="ru-RU" sz="17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</a:t>
            </a:r>
            <a:r>
              <a:rPr lang="ru-R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5,2 млн. руб</a:t>
            </a:r>
            <a:r>
              <a:rPr lang="ru-RU" sz="1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приемным родителям в сумме </a:t>
            </a:r>
            <a:r>
              <a:rPr lang="ru-R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 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33861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5217"/>
            <a:ext cx="1854043" cy="176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Fotolia_9228752_Subscription_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0" r="1794" b="22948"/>
          <a:stretch>
            <a:fillRect/>
          </a:stretch>
        </p:blipFill>
        <p:spPr bwMode="auto">
          <a:xfrm>
            <a:off x="2721766" y="2060848"/>
            <a:ext cx="3117092" cy="173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8913C-38AB-4E10-BD43-7BD7666AF575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sp>
        <p:nvSpPr>
          <p:cNvPr id="2048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23529" y="0"/>
            <a:ext cx="8820472" cy="7651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300" b="1" dirty="0" smtClean="0">
                <a:solidFill>
                  <a:srgbClr val="070B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Программа </a:t>
            </a:r>
            <a:r>
              <a:rPr lang="ru-RU" altLang="ru-RU" sz="3300" b="1" dirty="0">
                <a:solidFill>
                  <a:srgbClr val="070B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300" b="1" dirty="0">
                <a:solidFill>
                  <a:srgbClr val="070B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и развитие культуры</a:t>
            </a:r>
            <a:r>
              <a:rPr lang="ru-RU" altLang="ru-RU" sz="3300" b="1" dirty="0">
                <a:solidFill>
                  <a:srgbClr val="070B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173155" y="620688"/>
            <a:ext cx="8784976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3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 </a:t>
            </a:r>
            <a:r>
              <a:rPr lang="ru-RU" altLang="ru-RU" sz="23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году </a:t>
            </a:r>
            <a:r>
              <a:rPr lang="ru-RU" altLang="ru-RU" sz="23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выделено по программе </a:t>
            </a:r>
            <a:r>
              <a:rPr lang="ru-RU" altLang="ru-RU" sz="23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49,5</a:t>
            </a:r>
            <a:r>
              <a:rPr lang="ru-RU" altLang="ru-RU" sz="2300" b="1" dirty="0" smtClean="0">
                <a:solidFill>
                  <a:srgbClr val="D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рублей, из них:</a:t>
            </a:r>
            <a:r>
              <a:rPr lang="ru-RU" altLang="ru-RU" sz="2300" b="1" dirty="0">
                <a:solidFill>
                  <a:srgbClr val="D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2" name="Picture 4" descr="http://kultura-kursk.muzkult.ru/img/upload/3613/image_image_15428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" y="2161366"/>
            <a:ext cx="2167157" cy="162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3155" y="1124744"/>
            <a:ext cx="30262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музыкальную </a:t>
            </a:r>
          </a:p>
          <a:p>
            <a:pPr lvl="0" algn="ctr"/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художественную школы  </a:t>
            </a:r>
            <a:r>
              <a:rPr lang="ru-RU" altLang="ru-RU" sz="2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12,7 </a:t>
            </a:r>
            <a:r>
              <a:rPr lang="ru-RU" altLang="ru-RU" sz="2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57579" y="1124744"/>
            <a:ext cx="30243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библиотек </a:t>
            </a:r>
            <a:r>
              <a:rPr lang="ru-RU" altLang="ru-RU" sz="2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18,3 </a:t>
            </a:r>
            <a:r>
              <a:rPr lang="ru-RU" altLang="ru-RU" sz="2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57579" y="2060848"/>
            <a:ext cx="28211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0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</a:t>
            </a:r>
          </a:p>
          <a:p>
            <a:pPr lvl="0" algn="ctr"/>
            <a:r>
              <a:rPr lang="ru-RU" altLang="ru-RU" sz="20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комплектование книжных фондов </a:t>
            </a:r>
          </a:p>
          <a:p>
            <a:pPr lvl="0" algn="ctr"/>
            <a:r>
              <a:rPr lang="ru-RU" altLang="ru-RU" sz="2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464 тыс. </a:t>
            </a:r>
            <a:r>
              <a:rPr lang="ru-RU" altLang="ru-RU" sz="2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</a:p>
        </p:txBody>
      </p:sp>
      <p:pic>
        <p:nvPicPr>
          <p:cNvPr id="4098" name="Picture 2" descr="http://kultura-kursk.muzkult.ru/img/upload/3613/image_image_154289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96" y="2187091"/>
            <a:ext cx="2859929" cy="183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69457" y="1265835"/>
            <a:ext cx="29499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деятельности 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кинотеатра</a:t>
            </a:r>
          </a:p>
          <a:p>
            <a:pPr algn="ctr"/>
            <a:r>
              <a:rPr lang="ru-RU" altLang="ru-RU" sz="2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3,7 </a:t>
            </a:r>
            <a:r>
              <a:rPr lang="ru-RU" altLang="ru-RU" sz="2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r>
              <a:rPr lang="ru-RU" altLang="ru-RU" sz="2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0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://cs.rdkkmrsk.ru/-/itYjcA47r-8EA8Sv-AjZOg/sv/image/44/18/b0/321661/2/image%20%286%29.jpg?147617549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738" y="4741138"/>
            <a:ext cx="3914131" cy="163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51720" y="4026127"/>
            <a:ext cx="4392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 культуры </a:t>
            </a:r>
            <a:r>
              <a:rPr lang="ru-RU" altLang="ru-RU" sz="2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9,8 </a:t>
            </a:r>
            <a:r>
              <a:rPr lang="ru-RU" altLang="ru-RU" sz="2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рублей.</a:t>
            </a:r>
          </a:p>
        </p:txBody>
      </p:sp>
      <p:pic>
        <p:nvPicPr>
          <p:cNvPr id="4102" name="Picture 6" descr="http://kultura-kursk.muzkult.ru/img/upload/3613/image_image_154471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077" y="4741139"/>
            <a:ext cx="2343474" cy="175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301198" y="4041507"/>
            <a:ext cx="2664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</a:t>
            </a:r>
          </a:p>
          <a:p>
            <a:pPr lvl="0" algn="ctr"/>
            <a:r>
              <a:rPr lang="ru-RU" altLang="ru-RU" sz="20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 </a:t>
            </a:r>
            <a:r>
              <a:rPr lang="ru-RU" altLang="ru-RU" sz="2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5451958"/>
            <a:ext cx="2088232" cy="923330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alt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Централизованные расходы</a:t>
            </a: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altLang="ru-RU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 млн</a:t>
            </a:r>
            <a:r>
              <a:rPr lang="ru-RU" altLang="ru-RU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18" name="Picture 8" descr="Герб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54"/>
          <a:stretch>
            <a:fillRect/>
          </a:stretch>
        </p:blipFill>
        <p:spPr bwMode="auto">
          <a:xfrm>
            <a:off x="0" y="112266"/>
            <a:ext cx="838526" cy="79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76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://kultura-kursk.muzkult.ru/img/upload/3613/image_image_20427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718979"/>
            <a:ext cx="3176137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41" descr="культур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0" y="97697"/>
            <a:ext cx="183755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562074"/>
          </a:xfrm>
        </p:spPr>
        <p:txBody>
          <a:bodyPr/>
          <a:lstStyle/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культурно–досуговой</a:t>
            </a:r>
            <a:b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44383" y="542989"/>
            <a:ext cx="2884100" cy="967226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rgbClr val="070B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VIII краевой конкурс </a:t>
            </a:r>
            <a:r>
              <a:rPr lang="ru-RU" sz="1800" b="1" dirty="0">
                <a:solidFill>
                  <a:srgbClr val="070B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ведущих игровых программ </a:t>
            </a:r>
            <a:endParaRPr lang="ru-RU" sz="1800" b="1" dirty="0" smtClean="0">
              <a:solidFill>
                <a:srgbClr val="070B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070B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«Затейник-2016»</a:t>
            </a:r>
            <a:endParaRPr lang="ru-RU" sz="1800" b="1" dirty="0">
              <a:solidFill>
                <a:srgbClr val="070B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BEA94-A04E-45D5-A9E5-29CDF6F5E6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http://kultura-kursk.muzkult.ru/img/upload/3613/image_image_20426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738" y="1765079"/>
            <a:ext cx="2703572" cy="180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49304" y="1246768"/>
            <a:ext cx="3888432" cy="1154162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культуры:</a:t>
            </a:r>
          </a:p>
          <a:p>
            <a:pPr algn="ctr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Дом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культуры, </a:t>
            </a:r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культурно-досуговых центра (КДЦ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algn="ctr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включают в себя 28 клубов.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817" y="1765079"/>
            <a:ext cx="22139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Функционируют </a:t>
            </a:r>
          </a:p>
          <a:p>
            <a:pPr algn="ctr"/>
            <a:r>
              <a:rPr lang="ru-RU" dirty="0" smtClean="0"/>
              <a:t>275 </a:t>
            </a:r>
            <a:r>
              <a:rPr lang="ru-RU" dirty="0"/>
              <a:t>клубных </a:t>
            </a:r>
            <a:r>
              <a:rPr lang="ru-RU" dirty="0" smtClean="0"/>
              <a:t>формирований, </a:t>
            </a:r>
          </a:p>
          <a:p>
            <a:pPr algn="ctr"/>
            <a:r>
              <a:rPr lang="ru-RU" dirty="0" smtClean="0"/>
              <a:t>в </a:t>
            </a:r>
            <a:r>
              <a:rPr lang="ru-RU" dirty="0"/>
              <a:t>которых занимается более 4 тыс. </a:t>
            </a:r>
            <a:r>
              <a:rPr lang="ru-RU" dirty="0" smtClean="0"/>
              <a:t>человек.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1" name="Рисунок 10" descr="http://www.administraciykmr.ru/ai_fill/Images/DSC07814%20(%D0%9A%D0%BE%D0%BF%D0%B8%D1%80%D0%BE%D0%B2%D0%B0%D1%82%D1%8C)%20(1)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736" y="4562575"/>
            <a:ext cx="3079576" cy="21602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5508104" y="3555092"/>
            <a:ext cx="3672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50" dirty="0">
                <a:solidFill>
                  <a:srgbClr val="3333FF"/>
                </a:solidFill>
                <a:latin typeface="Times New Roman"/>
                <a:ea typeface="Andale Sans UI"/>
                <a:cs typeface="Times New Roman"/>
              </a:rPr>
              <a:t>Межрегиональный фестиваль поэзии народов Северного Кавказа «Родники вдохновения»</a:t>
            </a:r>
            <a:endParaRPr lang="ru-RU" dirty="0"/>
          </a:p>
        </p:txBody>
      </p:sp>
      <p:pic>
        <p:nvPicPr>
          <p:cNvPr id="13" name="Picture 2" descr="http://kultura-kursk.muzkult.ru/img/upload/3613/image_image_20427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7" y="4201424"/>
            <a:ext cx="3757060" cy="250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9512" y="3546912"/>
            <a:ext cx="49718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Торжественное открытие  после реконструкции сельского Дома культуры </a:t>
            </a:r>
            <a:endParaRPr lang="ru-RU" b="1" i="1" dirty="0" smtClean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Трудовой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85444" y="2400930"/>
            <a:ext cx="31226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 Охват населения кружковой работой 7,5 % всего населения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931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administraciykmr.ru/ai_fill/Images/DSCN1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416" y="1009599"/>
            <a:ext cx="2771800" cy="207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3519" y="3189373"/>
            <a:ext cx="26715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070B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военно-патриотической песни «Солдатский конверт»</a:t>
            </a:r>
          </a:p>
        </p:txBody>
      </p:sp>
      <p:pic>
        <p:nvPicPr>
          <p:cNvPr id="20" name="Picture 4" descr="http://www.administraciykmr.ru/ai_fill/Images/DSC_0645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57" y="4086239"/>
            <a:ext cx="2994801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97482" y="5879173"/>
            <a:ext cx="3378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333333"/>
                </a:solidFill>
                <a:latin typeface="Arial"/>
              </a:rPr>
              <a:t>В акциях </a:t>
            </a:r>
            <a:r>
              <a:rPr lang="ru-RU" sz="1600" b="1" i="1" dirty="0">
                <a:solidFill>
                  <a:srgbClr val="333333"/>
                </a:solidFill>
                <a:latin typeface="Arial"/>
              </a:rPr>
              <a:t>«Знамя Победы» и «Бессмертный полк» приняли участие свыше 1500 человек. </a:t>
            </a:r>
            <a:endParaRPr lang="ru-RU" sz="1600" b="1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3416" y="-99393"/>
            <a:ext cx="870705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500" b="1" kern="0" dirty="0" smtClean="0">
                <a:solidFill>
                  <a:srgbClr val="33339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Районные смотры, конкурсы, праздничные мероприятия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186527" y="3125251"/>
            <a:ext cx="27239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70B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концертно-фронтовые бригады сельских Домов культуры</a:t>
            </a:r>
          </a:p>
        </p:txBody>
      </p:sp>
      <p:pic>
        <p:nvPicPr>
          <p:cNvPr id="3082" name="Picture 10" descr="http://kultura-kursk.muzkult.ru/img/upload/3613/image_image_15448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558" y="1076280"/>
            <a:ext cx="2682892" cy="20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kultura-kursk.muzkult.ru/img/upload/3613/image_image_19249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59" y="1080117"/>
            <a:ext cx="3012499" cy="200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910450" y="3153742"/>
            <a:ext cx="33044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70B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фестиваль-конкурс «Курские родники – 2016» среди КДЦ </a:t>
            </a:r>
          </a:p>
        </p:txBody>
      </p:sp>
      <p:pic>
        <p:nvPicPr>
          <p:cNvPr id="3088" name="Picture 16" descr="25 февраля  в станице  Курской прошёл всеми любимый праздник «Широкая Масленица!», который на Руси считается одним из самых веселых праздников в году. Это поистине народное торжество встречи весны.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34" y="4149080"/>
            <a:ext cx="3650435" cy="243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7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200DD3-3935-4FBE-B0F6-A10369152797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7504" y="44451"/>
            <a:ext cx="9036496" cy="576238"/>
          </a:xfrm>
        </p:spPr>
        <p:txBody>
          <a:bodyPr/>
          <a:lstStyle/>
          <a:p>
            <a:r>
              <a:rPr lang="ru-RU" sz="2500" b="1" kern="5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Международный </a:t>
            </a:r>
            <a:r>
              <a:rPr lang="ru-RU" sz="2500" b="1" kern="50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фестиваль </a:t>
            </a:r>
            <a:r>
              <a:rPr lang="ru-RU" sz="2500" b="1" kern="5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«Казачья станица. Москва»  </a:t>
            </a:r>
            <a:endParaRPr lang="ru-RU" sz="25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http://www.administraciykmr.ru/ai_fill/Images/1(20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3744415" cy="221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www.administraciykmr.ru/ai_fill/Images/8(3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744415" cy="2286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administraciykmr.ru/ai_fill/Images/6(8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5064"/>
            <a:ext cx="3888432" cy="2393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administraciykmr.ru/ai_fill/Images/2(11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233" y="3950075"/>
            <a:ext cx="3685222" cy="23938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827584" y="620688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Творческий </a:t>
            </a:r>
            <a:r>
              <a:rPr lang="ru-RU" b="1" i="1" dirty="0">
                <a:solidFill>
                  <a:srgbClr val="FF0000"/>
                </a:solidFill>
              </a:rPr>
              <a:t>вокальный коллектив районного Дома культуры "</a:t>
            </a:r>
            <a:r>
              <a:rPr lang="ru-RU" b="1" i="1" dirty="0" err="1">
                <a:solidFill>
                  <a:srgbClr val="FF0000"/>
                </a:solidFill>
              </a:rPr>
              <a:t>Росичи</a:t>
            </a:r>
            <a:r>
              <a:rPr lang="ru-RU" b="1" i="1" dirty="0">
                <a:solidFill>
                  <a:srgbClr val="FF0000"/>
                </a:solidFill>
              </a:rPr>
              <a:t>" представлял Ставрополье. </a:t>
            </a:r>
          </a:p>
        </p:txBody>
      </p:sp>
    </p:spTree>
    <p:extLst>
      <p:ext uri="{BB962C8B-B14F-4D97-AF65-F5344CB8AC3E}">
        <p14:creationId xmlns:p14="http://schemas.microsoft.com/office/powerpoint/2010/main" val="185706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60196"/>
            <a:ext cx="1905000" cy="214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2710" y="5556"/>
            <a:ext cx="7535361" cy="562074"/>
          </a:xfrm>
        </p:spPr>
        <p:txBody>
          <a:bodyPr/>
          <a:lstStyle/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библиотечной деятельности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BEA94-A04E-45D5-A9E5-29CDF6F5E6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36096" y="599918"/>
            <a:ext cx="3597239" cy="1477328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 Международном </a:t>
            </a:r>
            <a:r>
              <a:rPr lang="ru-RU" dirty="0" err="1"/>
              <a:t>грантовом</a:t>
            </a:r>
            <a:r>
              <a:rPr lang="ru-RU" dirty="0"/>
              <a:t> конкурсе «Православная инициатива 2016-2017» </a:t>
            </a:r>
            <a:r>
              <a:rPr lang="ru-RU" dirty="0" smtClean="0"/>
              <a:t>среди </a:t>
            </a:r>
            <a:r>
              <a:rPr lang="ru-RU" dirty="0"/>
              <a:t>победителей </a:t>
            </a:r>
            <a:r>
              <a:rPr lang="ru-RU" dirty="0" smtClean="0"/>
              <a:t>проект</a:t>
            </a:r>
          </a:p>
          <a:p>
            <a:pPr algn="ctr"/>
            <a:r>
              <a:rPr lang="ru-RU" dirty="0" smtClean="0"/>
              <a:t> «</a:t>
            </a:r>
            <a:r>
              <a:rPr lang="ru-RU" dirty="0"/>
              <a:t>Воспитание </a:t>
            </a:r>
            <a:r>
              <a:rPr lang="ru-RU" dirty="0" smtClean="0"/>
              <a:t>души».</a:t>
            </a:r>
            <a:endParaRPr lang="ru-RU" dirty="0"/>
          </a:p>
        </p:txBody>
      </p:sp>
      <p:pic>
        <p:nvPicPr>
          <p:cNvPr id="14" name="Picture 2" descr="http://kultura-kursk.stv.muzkult.ru/img/upload/3613/image_image_17045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57" y="2908936"/>
            <a:ext cx="4248471" cy="264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20615" y="5556920"/>
            <a:ext cx="39313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66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Премия имени</a:t>
            </a:r>
            <a:br>
              <a:rPr lang="ru-RU" sz="2000" b="1" dirty="0">
                <a:solidFill>
                  <a:srgbClr val="0066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66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Героя Советского </a:t>
            </a:r>
            <a:r>
              <a:rPr lang="ru-RU" sz="2000" b="1" dirty="0" smtClean="0">
                <a:solidFill>
                  <a:srgbClr val="0066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Союза</a:t>
            </a:r>
          </a:p>
          <a:p>
            <a:pPr algn="ctr"/>
            <a:r>
              <a:rPr lang="ru-RU" sz="2000" b="1" dirty="0" smtClean="0">
                <a:solidFill>
                  <a:srgbClr val="0066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66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А.И. Скокова.</a:t>
            </a:r>
            <a:endParaRPr lang="ru-RU" dirty="0"/>
          </a:p>
        </p:txBody>
      </p:sp>
      <p:pic>
        <p:nvPicPr>
          <p:cNvPr id="16" name="Picture 2" descr="http://www.libkmrsk.ru/images/109A/Zakritie_goda_kino/IMG-20161223-WA0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415" y="2236299"/>
            <a:ext cx="4245311" cy="263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546071" y="4869160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66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 2016 год в </a:t>
            </a:r>
            <a:r>
              <a:rPr lang="ru-RU" b="1" dirty="0" smtClean="0">
                <a:solidFill>
                  <a:srgbClr val="0066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районном конкурсе в номинации </a:t>
            </a:r>
            <a:r>
              <a:rPr lang="ru-RU" b="1" dirty="0">
                <a:solidFill>
                  <a:srgbClr val="0066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«Лучшее учреждение культуры и дополнительного образования детей»</a:t>
            </a:r>
            <a:r>
              <a:rPr lang="ru-RU" sz="2000" b="1" dirty="0">
                <a:solidFill>
                  <a:srgbClr val="0066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победителем признана  «</a:t>
            </a:r>
            <a:r>
              <a:rPr lang="ru-RU" sz="2000" b="1" dirty="0" err="1">
                <a:solidFill>
                  <a:srgbClr val="0066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Межпоселенческая</a:t>
            </a:r>
            <a:r>
              <a:rPr lang="ru-RU" sz="2000" b="1" dirty="0">
                <a:solidFill>
                  <a:srgbClr val="0066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центральная библиотека».</a:t>
            </a:r>
          </a:p>
        </p:txBody>
      </p:sp>
      <p:pic>
        <p:nvPicPr>
          <p:cNvPr id="2058" name="Picture 10" descr="http://kultura-kursk.muzkult.ru/img/upload/3613/image_image_18027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29065"/>
            <a:ext cx="1538837" cy="154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138244" y="582854"/>
            <a:ext cx="3385152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С</a:t>
            </a:r>
            <a:r>
              <a:rPr lang="ru-RU" b="1" i="1" dirty="0" smtClean="0"/>
              <a:t>еть </a:t>
            </a:r>
            <a:r>
              <a:rPr lang="ru-RU" b="1" i="1" dirty="0"/>
              <a:t>библиотечных </a:t>
            </a:r>
            <a:r>
              <a:rPr lang="ru-RU" b="1" i="1" dirty="0" smtClean="0"/>
              <a:t>учреждений: </a:t>
            </a:r>
          </a:p>
          <a:p>
            <a:pPr algn="ctr"/>
            <a:endParaRPr lang="ru-RU" sz="500" b="1" i="1" dirty="0" smtClean="0"/>
          </a:p>
          <a:p>
            <a:pPr algn="ctr"/>
            <a:r>
              <a:rPr lang="ru-RU" dirty="0" smtClean="0">
                <a:solidFill>
                  <a:srgbClr val="070BB9"/>
                </a:solidFill>
              </a:rPr>
              <a:t>Центральная районная библиотека, районная детская библиотека </a:t>
            </a:r>
            <a:r>
              <a:rPr lang="ru-RU" dirty="0">
                <a:solidFill>
                  <a:srgbClr val="070BB9"/>
                </a:solidFill>
              </a:rPr>
              <a:t> </a:t>
            </a:r>
            <a:endParaRPr lang="ru-RU" dirty="0" smtClean="0">
              <a:solidFill>
                <a:srgbClr val="070BB9"/>
              </a:solidFill>
            </a:endParaRPr>
          </a:p>
          <a:p>
            <a:pPr algn="ctr"/>
            <a:r>
              <a:rPr lang="ru-RU" dirty="0" smtClean="0">
                <a:solidFill>
                  <a:srgbClr val="070BB9"/>
                </a:solidFill>
              </a:rPr>
              <a:t>и </a:t>
            </a:r>
            <a:r>
              <a:rPr lang="ru-RU" dirty="0">
                <a:solidFill>
                  <a:srgbClr val="070BB9"/>
                </a:solidFill>
              </a:rPr>
              <a:t>25 сельских библиотек-филиалов.</a:t>
            </a:r>
          </a:p>
        </p:txBody>
      </p:sp>
    </p:spTree>
    <p:extLst>
      <p:ext uri="{BB962C8B-B14F-4D97-AF65-F5344CB8AC3E}">
        <p14:creationId xmlns:p14="http://schemas.microsoft.com/office/powerpoint/2010/main" val="291774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200DD3-3935-4FBE-B0F6-A10369152797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70060570"/>
              </p:ext>
            </p:extLst>
          </p:nvPr>
        </p:nvGraphicFramePr>
        <p:xfrm>
          <a:off x="467544" y="980728"/>
          <a:ext cx="8424862" cy="5543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785225" cy="865187"/>
          </a:xfrm>
        </p:spPr>
        <p:txBody>
          <a:bodyPr>
            <a:normAutofit/>
          </a:bodyPr>
          <a:lstStyle/>
          <a:p>
            <a:r>
              <a:rPr lang="ru-RU" sz="2200" b="1" i="1" dirty="0" smtClean="0">
                <a:solidFill>
                  <a:srgbClr val="0033CC"/>
                </a:solidFill>
              </a:rPr>
              <a:t>В </a:t>
            </a:r>
            <a:r>
              <a:rPr lang="ru-RU" sz="2200" b="1" i="1" dirty="0">
                <a:solidFill>
                  <a:srgbClr val="0033CC"/>
                </a:solidFill>
              </a:rPr>
              <a:t>2016 году </a:t>
            </a:r>
            <a:r>
              <a:rPr lang="ru-RU" sz="2200" b="1" i="1" dirty="0" smtClean="0">
                <a:solidFill>
                  <a:srgbClr val="0033CC"/>
                </a:solidFill>
              </a:rPr>
              <a:t>реализовались 12 </a:t>
            </a:r>
            <a:r>
              <a:rPr lang="ru-RU" sz="2200" b="1" i="1" dirty="0">
                <a:solidFill>
                  <a:srgbClr val="0033CC"/>
                </a:solidFill>
              </a:rPr>
              <a:t>муниципальных программ Курского муниципального района Ставропольского </a:t>
            </a:r>
            <a:r>
              <a:rPr lang="ru-RU" sz="2200" b="1" i="1" dirty="0" smtClean="0">
                <a:solidFill>
                  <a:srgbClr val="0033CC"/>
                </a:solidFill>
              </a:rPr>
              <a:t>края: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9502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BEA94-A04E-45D5-A9E5-29CDF6F5E6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432407"/>
            <a:ext cx="4932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3070" algn="ctr"/>
            <a:r>
              <a:rPr lang="ru-RU" dirty="0" smtClean="0">
                <a:solidFill>
                  <a:srgbClr val="070BB9"/>
                </a:solidFill>
                <a:latin typeface="Times New Roman"/>
                <a:ea typeface="Times New Roman"/>
              </a:rPr>
              <a:t>III </a:t>
            </a:r>
            <a:r>
              <a:rPr lang="ru-RU" dirty="0">
                <a:solidFill>
                  <a:srgbClr val="070BB9"/>
                </a:solidFill>
                <a:latin typeface="Times New Roman"/>
                <a:ea typeface="Times New Roman"/>
              </a:rPr>
              <a:t>Межрегиональный открытый фестиваль-конкурс детского и юношеского творчества «ЗВЁЗДЫ БУДУЩЕГО».</a:t>
            </a:r>
            <a:endParaRPr lang="ru-RU" sz="1600" dirty="0">
              <a:solidFill>
                <a:srgbClr val="070BB9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6" name="Рисунок 5" descr="http://kultura-kursk.muzkult.ru/img/upload/3613/image_image_154469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783940"/>
            <a:ext cx="2520280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kultura-kursk.muzkult.ru/img/upload/3613/image_image_154469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20423"/>
            <a:ext cx="2999669" cy="2240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http://kultura-kursk.muzkult.ru/img/upload/3613/image_image_1642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610" y="2132856"/>
            <a:ext cx="3204442" cy="189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kultura-kursk.muzkult.ru/img/upload/3613/image_image_1642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672" y="4335440"/>
            <a:ext cx="1371702" cy="19402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kultura-kursk.muzkult.ru/img/upload/3613/image_image_16420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597" y="4355737"/>
            <a:ext cx="1440160" cy="19344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734358" y="980728"/>
            <a:ext cx="30082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70B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ru-RU" dirty="0">
                <a:solidFill>
                  <a:srgbClr val="070B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фестиваль народных игр и национальных видов спорта </a:t>
            </a:r>
            <a:endParaRPr lang="ru-RU" dirty="0">
              <a:solidFill>
                <a:srgbClr val="070BB9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1629" y="24778"/>
            <a:ext cx="86409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070BB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Дополнительное образование в сфере искусств</a:t>
            </a:r>
            <a:endParaRPr lang="ru-RU" dirty="0">
              <a:solidFill>
                <a:srgbClr val="070BB9"/>
              </a:solidFill>
            </a:endParaRP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307883886"/>
              </p:ext>
            </p:extLst>
          </p:nvPr>
        </p:nvGraphicFramePr>
        <p:xfrm>
          <a:off x="1751354" y="961306"/>
          <a:ext cx="3934752" cy="2760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146" name="Picture 2" descr="Картинки по запросу картинка с днем рождения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45" y="596062"/>
            <a:ext cx="1452494" cy="153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187624" y="476432"/>
            <a:ext cx="7956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b="1" i="1" dirty="0">
                <a:solidFill>
                  <a:srgbClr val="FF0000"/>
                </a:solidFill>
                <a:latin typeface="Times New Roman"/>
                <a:ea typeface="Times New Roman"/>
              </a:rPr>
              <a:t>27 мая 2016 года Курская детская музыкальная школа отметила </a:t>
            </a:r>
            <a:endParaRPr lang="ru-RU" b="1" i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indent="449580" algn="just">
              <a:spcAft>
                <a:spcPts val="0"/>
              </a:spcAft>
            </a:pPr>
            <a:r>
              <a:rPr lang="ru-RU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свой </a:t>
            </a:r>
            <a:r>
              <a:rPr lang="ru-RU" b="1" i="1" dirty="0">
                <a:solidFill>
                  <a:srgbClr val="FF0000"/>
                </a:solidFill>
                <a:latin typeface="Times New Roman"/>
                <a:ea typeface="Times New Roman"/>
              </a:rPr>
              <a:t>55-летний юбилей!</a:t>
            </a:r>
            <a:endParaRPr lang="ru-RU" sz="1600" b="1" i="1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1379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828" y="15903"/>
            <a:ext cx="8856984" cy="562074"/>
          </a:xfrm>
        </p:spPr>
        <p:txBody>
          <a:bodyPr/>
          <a:lstStyle/>
          <a:p>
            <a:r>
              <a:rPr lang="ru-RU" sz="3000" b="1" dirty="0" smtClean="0">
                <a:solidFill>
                  <a:srgbClr val="070B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 в сфере искусств</a:t>
            </a:r>
            <a:endParaRPr lang="ru-RU" sz="3000" dirty="0">
              <a:solidFill>
                <a:srgbClr val="070B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BEA94-A04E-45D5-A9E5-29CDF6F5E6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2" name="Picture 4" descr="Картинки по запросу картинки культура и искусст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1" y="862544"/>
            <a:ext cx="1293849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kultura-kursk.muzkult.ru/img/upload/3613/image_image_16018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77977"/>
            <a:ext cx="1289436" cy="147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kultura-kursk.muzkult.ru/img/upload/3613/image_image_16018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061916"/>
            <a:ext cx="3155309" cy="209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094485470"/>
              </p:ext>
            </p:extLst>
          </p:nvPr>
        </p:nvGraphicFramePr>
        <p:xfrm>
          <a:off x="1034439" y="876543"/>
          <a:ext cx="3465553" cy="2336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978020" y="936293"/>
            <a:ext cx="31750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Арт-проект </a:t>
            </a:r>
          </a:p>
          <a:p>
            <a:pPr algn="ctr"/>
            <a:r>
              <a:rPr lang="ru-RU" b="1" dirty="0" smtClean="0"/>
              <a:t>«</a:t>
            </a:r>
            <a:r>
              <a:rPr lang="ru-RU" b="1" dirty="0"/>
              <a:t>Мастер-класс ставропольских </a:t>
            </a:r>
            <a:r>
              <a:rPr lang="ru-RU" b="1" dirty="0" smtClean="0"/>
              <a:t>художников»</a:t>
            </a:r>
            <a:endParaRPr lang="ru-RU" dirty="0"/>
          </a:p>
        </p:txBody>
      </p:sp>
      <p:pic>
        <p:nvPicPr>
          <p:cNvPr id="14" name="Рисунок 13" descr="http://www.administraciykmr.ru/ai_fill/Images/DSC_0123(1)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87" y="4149080"/>
            <a:ext cx="4071904" cy="261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P1090187.JPG (1024×768)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99" y="4401107"/>
            <a:ext cx="3456385" cy="211523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101828" y="3429000"/>
            <a:ext cx="53342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Межрегиональный </a:t>
            </a:r>
            <a:r>
              <a:rPr lang="ru-RU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арт-пленэр </a:t>
            </a:r>
            <a:r>
              <a:rPr lang="ru-RU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«Звездный берег»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29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://kultura-kursk.muzkult.ru/img/upload/3613/image_image_19783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074" y="4362165"/>
            <a:ext cx="3395478" cy="225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00101"/>
            <a:ext cx="3816424" cy="1024643"/>
          </a:xfrm>
        </p:spPr>
        <p:txBody>
          <a:bodyPr/>
          <a:lstStyle/>
          <a:p>
            <a:r>
              <a:rPr lang="ru-RU" sz="2000" b="1" kern="50" dirty="0">
                <a:solidFill>
                  <a:srgbClr val="3333FF"/>
                </a:solidFill>
                <a:latin typeface="Times New Roman"/>
                <a:ea typeface="Andale Sans UI"/>
                <a:cs typeface="Times New Roman"/>
              </a:rPr>
              <a:t>Международный конкурс исполнительского мастерства </a:t>
            </a:r>
            <a:r>
              <a:rPr lang="ru-RU" sz="1800" b="1" kern="50" dirty="0" smtClean="0">
                <a:solidFill>
                  <a:srgbClr val="3333FF"/>
                </a:solidFill>
                <a:latin typeface="Times New Roman"/>
                <a:ea typeface="Andale Sans UI"/>
                <a:cs typeface="Times New Roman"/>
              </a:rPr>
              <a:t>ЗВЕЗДНОЕ </a:t>
            </a:r>
            <a:r>
              <a:rPr lang="ru-RU" sz="1800" b="1" kern="50" dirty="0">
                <a:solidFill>
                  <a:srgbClr val="3333FF"/>
                </a:solidFill>
                <a:latin typeface="Times New Roman"/>
                <a:ea typeface="Andale Sans UI"/>
                <a:cs typeface="Times New Roman"/>
              </a:rPr>
              <a:t>ПЯТИГОРЬЕ  - </a:t>
            </a:r>
            <a:r>
              <a:rPr lang="ru-RU" sz="2000" b="1" kern="50" dirty="0" smtClean="0">
                <a:solidFill>
                  <a:srgbClr val="3333FF"/>
                </a:solidFill>
                <a:latin typeface="Times New Roman"/>
                <a:ea typeface="Andale Sans UI"/>
                <a:cs typeface="Times New Roman"/>
              </a:rPr>
              <a:t>2016</a:t>
            </a:r>
            <a:endParaRPr lang="ru-RU" sz="3500" b="1" dirty="0">
              <a:solidFill>
                <a:srgbClr val="3333FF"/>
              </a:solidFill>
            </a:endParaRPr>
          </a:p>
        </p:txBody>
      </p:sp>
      <p:pic>
        <p:nvPicPr>
          <p:cNvPr id="4098" name="Picture 2" descr="http://kultura-kursk.muzkult.ru/img/upload/3613/image_image_19249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84" y="4581128"/>
            <a:ext cx="268829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kultura-kursk.muzkult.ru/img/upload/3613/image_image_19249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01" y="1165678"/>
            <a:ext cx="23762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kultura-kursk.muzkult.ru/img/upload/3613/image_image_18536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77507"/>
            <a:ext cx="3148868" cy="307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93226" y="18864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kern="50" dirty="0">
                <a:solidFill>
                  <a:srgbClr val="3333FF"/>
                </a:solidFill>
                <a:latin typeface="Times New Roman"/>
                <a:ea typeface="Andale Sans UI"/>
                <a:cs typeface="Times New Roman"/>
              </a:rPr>
              <a:t>Краевая художественная выставка «Крым в творчестве Ставропольских преподавателей-художников»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742934309"/>
              </p:ext>
            </p:extLst>
          </p:nvPr>
        </p:nvGraphicFramePr>
        <p:xfrm>
          <a:off x="3059831" y="1628800"/>
          <a:ext cx="2623981" cy="255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29446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www.administraciykmr.ru/ai_fill/Images/%E2%FB%F1%F2%E0%E2%EA%E0%20%EF%F2%E8%F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21088"/>
            <a:ext cx="3700165" cy="2463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administraciykmr.ru/ai_fill/Images/DSC00915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905" y="4221087"/>
            <a:ext cx="3760683" cy="24379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01035" y="3284985"/>
            <a:ext cx="88429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музей истории и краеведения отметил свой первый день </a:t>
            </a:r>
            <a:r>
              <a:rPr lang="ru-RU" sz="2800" b="1" i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рождения!</a:t>
            </a:r>
            <a:endParaRPr lang="ru-RU" sz="2800" b="1" i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User\AppData\Local\Temp\Rar$DIa0.372\DSC07789_res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3"/>
            <a:ext cx="3678817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167708" y="757820"/>
            <a:ext cx="479677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b="1" i="1" dirty="0">
                <a:solidFill>
                  <a:srgbClr val="02BE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</a:t>
            </a:r>
            <a:r>
              <a:rPr lang="ru-RU" sz="2200" b="1" i="1" dirty="0" smtClean="0">
                <a:solidFill>
                  <a:srgbClr val="02BE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кинотеатр в 2016 году провел 2868 киносеансов, которые посетили 12 тыс. зрителей.</a:t>
            </a:r>
            <a:endParaRPr lang="ru-RU" sz="2200" b="1" i="1" dirty="0">
              <a:solidFill>
                <a:srgbClr val="02BE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4385" y="116632"/>
            <a:ext cx="85689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rgbClr val="070BB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Кинообслуживание и музейная деятельность</a:t>
            </a:r>
            <a:endParaRPr lang="ru-RU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383435023"/>
              </p:ext>
            </p:extLst>
          </p:nvPr>
        </p:nvGraphicFramePr>
        <p:xfrm>
          <a:off x="4268947" y="1988840"/>
          <a:ext cx="4572000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15017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-1"/>
            <a:ext cx="8280920" cy="924049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5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5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5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политика.</a:t>
            </a:r>
            <a:br>
              <a:rPr lang="ru-RU" altLang="ru-RU" sz="35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5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 </a:t>
            </a:r>
            <a:r>
              <a:rPr lang="ru-RU" altLang="ru-RU" sz="35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работе с </a:t>
            </a:r>
            <a:r>
              <a:rPr lang="ru-RU" altLang="ru-RU" sz="35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молодежью.</a:t>
            </a:r>
            <a:br>
              <a:rPr lang="ru-RU" altLang="ru-RU" sz="35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35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89" name="Text Box 37"/>
          <p:cNvSpPr txBox="1">
            <a:spLocks noChangeArrowheads="1"/>
          </p:cNvSpPr>
          <p:nvPr/>
        </p:nvSpPr>
        <p:spPr bwMode="auto">
          <a:xfrm>
            <a:off x="5076057" y="963613"/>
            <a:ext cx="4067943" cy="510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 smtClean="0">
                <a:solidFill>
                  <a:srgbClr val="3333FF"/>
                </a:solidFill>
                <a:latin typeface="Verdana" pitchFamily="34" charset="0"/>
              </a:rPr>
              <a:t>В 2016 году на реализацию программы направлено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 smtClean="0">
                <a:solidFill>
                  <a:srgbClr val="FF0000"/>
                </a:solidFill>
                <a:latin typeface="Verdana" pitchFamily="34" charset="0"/>
              </a:rPr>
              <a:t>2,17 млн. рублей.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 smtClean="0">
                <a:solidFill>
                  <a:srgbClr val="3333FF"/>
                </a:solidFill>
                <a:latin typeface="Verdana" pitchFamily="34" charset="0"/>
              </a:rPr>
              <a:t>Молодежь района (14-30 лет) – 13,6 тыс. человек.</a:t>
            </a:r>
            <a:endParaRPr lang="ru-RU" altLang="ru-RU" sz="1800" b="1" i="1" dirty="0">
              <a:solidFill>
                <a:srgbClr val="3333FF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500" dirty="0" smtClean="0">
              <a:solidFill>
                <a:schemeClr val="tx1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chemeClr val="tx1"/>
                </a:solidFill>
                <a:latin typeface="Verdana" pitchFamily="34" charset="0"/>
              </a:rPr>
              <a:t>Проведено </a:t>
            </a:r>
            <a:r>
              <a:rPr lang="ru-RU" altLang="ru-RU" sz="1800" b="1" dirty="0" smtClean="0">
                <a:solidFill>
                  <a:srgbClr val="CC0000"/>
                </a:solidFill>
                <a:latin typeface="Verdana" pitchFamily="34" charset="0"/>
              </a:rPr>
              <a:t>78</a:t>
            </a:r>
            <a:r>
              <a:rPr lang="ru-RU" altLang="ru-RU" sz="1800" dirty="0" smtClean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ru-RU" altLang="ru-RU" sz="1800" b="1" dirty="0" smtClean="0">
                <a:solidFill>
                  <a:srgbClr val="CC0000"/>
                </a:solidFill>
                <a:latin typeface="Verdana" pitchFamily="34" charset="0"/>
              </a:rPr>
              <a:t>мероприятий.</a:t>
            </a:r>
            <a:endParaRPr lang="ru-RU" altLang="ru-RU" sz="1800" b="1" dirty="0">
              <a:solidFill>
                <a:srgbClr val="CC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500" dirty="0" smtClean="0">
              <a:solidFill>
                <a:schemeClr val="tx1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chemeClr val="tx1"/>
                </a:solidFill>
                <a:latin typeface="Verdana" pitchFamily="34" charset="0"/>
              </a:rPr>
              <a:t>Доля молодых граждан, принявших участие в мероприятиях  </a:t>
            </a:r>
            <a:r>
              <a:rPr lang="ru-RU" altLang="ru-RU" sz="1800" b="1" dirty="0" smtClean="0">
                <a:solidFill>
                  <a:srgbClr val="CC0000"/>
                </a:solidFill>
                <a:latin typeface="Verdana" pitchFamily="34" charset="0"/>
              </a:rPr>
              <a:t>62 % от всей молодёжи района.</a:t>
            </a:r>
            <a:endParaRPr lang="ru-RU" altLang="ru-RU" sz="1800" b="1" dirty="0">
              <a:solidFill>
                <a:srgbClr val="CC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500" b="1" dirty="0">
              <a:solidFill>
                <a:srgbClr val="CC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Verdana" pitchFamily="34" charset="0"/>
              </a:rPr>
              <a:t>Волонтерских отрядов – </a:t>
            </a:r>
            <a:r>
              <a:rPr lang="ru-RU" altLang="ru-RU" sz="1800" b="1" dirty="0" smtClean="0">
                <a:solidFill>
                  <a:srgbClr val="CC0000"/>
                </a:solidFill>
                <a:latin typeface="Verdana" pitchFamily="34" charset="0"/>
              </a:rPr>
              <a:t>25,</a:t>
            </a:r>
            <a:endParaRPr lang="ru-RU" altLang="ru-RU" sz="1800" b="1" dirty="0">
              <a:solidFill>
                <a:srgbClr val="CC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chemeClr val="tx1"/>
                </a:solidFill>
                <a:latin typeface="Verdana" pitchFamily="34" charset="0"/>
              </a:rPr>
              <a:t>численность </a:t>
            </a:r>
            <a:r>
              <a:rPr lang="ru-RU" altLang="ru-RU" sz="1800" dirty="0">
                <a:solidFill>
                  <a:schemeClr val="tx1"/>
                </a:solidFill>
                <a:latin typeface="Verdana" pitchFamily="34" charset="0"/>
              </a:rPr>
              <a:t>волонтеров – </a:t>
            </a:r>
            <a:r>
              <a:rPr lang="ru-RU" altLang="ru-RU" sz="1800" b="1" dirty="0" smtClean="0">
                <a:solidFill>
                  <a:srgbClr val="CC0000"/>
                </a:solidFill>
                <a:latin typeface="Verdana" pitchFamily="34" charset="0"/>
              </a:rPr>
              <a:t>724</a:t>
            </a:r>
            <a:r>
              <a:rPr lang="ru-RU" altLang="ru-RU" sz="1800" dirty="0" smtClean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ru-RU" altLang="ru-RU" sz="1800" b="1" dirty="0" smtClean="0">
                <a:solidFill>
                  <a:srgbClr val="CC0000"/>
                </a:solidFill>
                <a:latin typeface="Verdana" pitchFamily="34" charset="0"/>
              </a:rPr>
              <a:t>человека.</a:t>
            </a:r>
            <a:endParaRPr lang="ru-RU" altLang="ru-RU" sz="1800" b="1" dirty="0">
              <a:solidFill>
                <a:srgbClr val="CC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500" dirty="0">
              <a:solidFill>
                <a:schemeClr val="tx1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Verdana" pitchFamily="34" charset="0"/>
              </a:rPr>
              <a:t>Военно-патриотических клубов – </a:t>
            </a:r>
            <a:r>
              <a:rPr lang="ru-RU" altLang="ru-RU" sz="1800" b="1" dirty="0" smtClean="0">
                <a:solidFill>
                  <a:srgbClr val="CC0000"/>
                </a:solidFill>
                <a:latin typeface="Verdana" pitchFamily="34" charset="0"/>
              </a:rPr>
              <a:t>27,</a:t>
            </a:r>
            <a:endParaRPr lang="ru-RU" altLang="ru-RU" sz="1800" b="1" dirty="0">
              <a:solidFill>
                <a:srgbClr val="CC0000"/>
              </a:solidFill>
              <a:latin typeface="Verdan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chemeClr val="tx1"/>
                </a:solidFill>
                <a:latin typeface="Verdana" pitchFamily="34" charset="0"/>
              </a:rPr>
              <a:t>число </a:t>
            </a:r>
            <a:r>
              <a:rPr lang="ru-RU" altLang="ru-RU" sz="1800" dirty="0">
                <a:solidFill>
                  <a:schemeClr val="tx1"/>
                </a:solidFill>
                <a:latin typeface="Verdana" pitchFamily="34" charset="0"/>
              </a:rPr>
              <a:t>участников – </a:t>
            </a:r>
            <a:r>
              <a:rPr lang="ru-RU" altLang="ru-RU" sz="1800" b="1" dirty="0" smtClean="0">
                <a:solidFill>
                  <a:srgbClr val="CC0000"/>
                </a:solidFill>
                <a:latin typeface="Verdana" pitchFamily="34" charset="0"/>
              </a:rPr>
              <a:t>1090</a:t>
            </a:r>
            <a:r>
              <a:rPr lang="ru-RU" altLang="ru-RU" sz="1800" dirty="0" smtClean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ru-RU" altLang="ru-RU" sz="1800" b="1" dirty="0" smtClean="0">
                <a:solidFill>
                  <a:srgbClr val="CC0000"/>
                </a:solidFill>
                <a:latin typeface="Verdana" pitchFamily="34" charset="0"/>
              </a:rPr>
              <a:t>человека.</a:t>
            </a:r>
            <a:endParaRPr lang="ru-RU" altLang="ru-RU" sz="1800" b="1" dirty="0">
              <a:solidFill>
                <a:srgbClr val="CC0000"/>
              </a:solidFill>
              <a:latin typeface="Verdana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523513244"/>
              </p:ext>
            </p:extLst>
          </p:nvPr>
        </p:nvGraphicFramePr>
        <p:xfrm>
          <a:off x="478398" y="1779221"/>
          <a:ext cx="4572000" cy="4524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04057" y="90205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>
              <a:solidFill>
                <a:srgbClr val="333333"/>
              </a:solidFill>
              <a:latin typeface="Arial"/>
            </a:endParaRPr>
          </a:p>
          <a:p>
            <a:r>
              <a:rPr lang="ru-RU" b="1" i="1" dirty="0" smtClean="0">
                <a:solidFill>
                  <a:srgbClr val="333333"/>
                </a:solidFill>
                <a:latin typeface="Arial"/>
              </a:rPr>
              <a:t>Направления в работе с молодежью:</a:t>
            </a:r>
            <a:endParaRPr lang="ru-RU" b="1" i="1" dirty="0"/>
          </a:p>
        </p:txBody>
      </p:sp>
      <p:pic>
        <p:nvPicPr>
          <p:cNvPr id="7" name="Picture 8" descr="Герб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54"/>
          <a:stretch>
            <a:fillRect/>
          </a:stretch>
        </p:blipFill>
        <p:spPr bwMode="auto">
          <a:xfrm>
            <a:off x="219941" y="119063"/>
            <a:ext cx="967683" cy="91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69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8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administraciykmr.ru/ai_fill/Images/DSC_21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37" y="193100"/>
            <a:ext cx="3111161" cy="287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3126500"/>
            <a:ext cx="42356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апреля 2016 года мир отметил 30-ю печальную годовщину Чернобыльской трагедии.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99992" y="6082889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молодёжных трудовых коллективов «Муравейник»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http://www.administraciykmr.ru/ai_fill/Images/IMG_87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073" y="3871581"/>
            <a:ext cx="3349319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administraciykmr.ru/ai_fill/Images/1(1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38" y="3960455"/>
            <a:ext cx="3845006" cy="197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2939" y="5934670"/>
            <a:ext cx="38450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районная 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актива </a:t>
            </a:r>
            <a:endParaRPr lang="ru-RU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учащейся 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молодежи </a:t>
            </a:r>
            <a:endParaRPr lang="ru-RU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Россию 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создаем 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  вместе!».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 descr="http://www.administraciykmr.ru/ai_fill/Images/1(2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259" y="724779"/>
            <a:ext cx="4367921" cy="215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44008" y="2996952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военно-патриотический форум «Патриот-2016»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50117" y="-99391"/>
            <a:ext cx="6654331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altLang="ru-RU" sz="3500" b="1" kern="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</a:t>
            </a:r>
            <a:r>
              <a:rPr lang="ru-RU" altLang="ru-RU" sz="3500" b="1" kern="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</a:t>
            </a:r>
            <a:r>
              <a:rPr lang="ru-RU" altLang="ru-RU" sz="3500" b="1" kern="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500" b="1" kern="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86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administraciykmr.ru/ai_fill/Images/IMG_20160327_1526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62" y="620689"/>
            <a:ext cx="3534391" cy="212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62463" y="2741325"/>
            <a:ext cx="34381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 по баскетболу среди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молодёжи</a:t>
            </a:r>
          </a:p>
          <a:p>
            <a:pPr algn="ctr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спорте жизнь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http://www.administraciykmr.ru/ai_fill/Images/IMG_24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72" y="3871311"/>
            <a:ext cx="3166267" cy="2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5877272"/>
            <a:ext cx="35428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 по футболу среди молодёжных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 «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Кубок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www.administraciykmr.ru/ai_fill/Images/1(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0" y="689312"/>
            <a:ext cx="3132348" cy="208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administraciykmr.ru/ai_fill/Images/Zx7hkpjBgb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683" y="3750160"/>
            <a:ext cx="3372280" cy="224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21945" y="5877272"/>
            <a:ext cx="36537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 по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стритболу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среди молодежи «Здоровая молодежь – здоровая нация».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0462" y="2826829"/>
            <a:ext cx="338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районная молодёжная спартакиада «Будь готов»,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ГТО</a:t>
            </a:r>
            <a:r>
              <a:rPr lang="ru-RU" dirty="0">
                <a:solidFill>
                  <a:srgbClr val="333333"/>
                </a:solidFill>
                <a:latin typeface="Arial"/>
              </a:rPr>
              <a:t>.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0"/>
            <a:ext cx="8090812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3500" b="1" kern="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в молодежной политике</a:t>
            </a:r>
            <a:r>
              <a:rPr lang="ru-RU" altLang="ru-RU" sz="3500" b="1" kern="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500" b="1" kern="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37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7" y="0"/>
            <a:ext cx="8748464" cy="76470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Развитие физической культуры и спорта</a:t>
            </a:r>
          </a:p>
        </p:txBody>
      </p:sp>
      <p:pic>
        <p:nvPicPr>
          <p:cNvPr id="22535" name="Picture 7" descr="DSC063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86" y="4077072"/>
            <a:ext cx="2663825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19" descr="DSC073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r="15340"/>
          <a:stretch>
            <a:fillRect/>
          </a:stretch>
        </p:blipFill>
        <p:spPr bwMode="auto">
          <a:xfrm>
            <a:off x="2987824" y="4083421"/>
            <a:ext cx="2663825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3779912" y="548680"/>
            <a:ext cx="5052860" cy="367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rgbClr val="7F7F7F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</a:t>
            </a:r>
            <a:r>
              <a:rPr lang="ru-RU" altLang="ru-RU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altLang="ru-RU" sz="2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жителей района, занимающихся </a:t>
            </a:r>
            <a:r>
              <a:rPr lang="ru-RU" altLang="ru-RU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спортом – </a:t>
            </a:r>
            <a:endParaRPr lang="ru-RU" altLang="ru-RU" sz="2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5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почти </a:t>
            </a:r>
            <a:r>
              <a:rPr lang="ru-RU" altLang="ru-RU" sz="25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тысяч </a:t>
            </a:r>
            <a:r>
              <a:rPr lang="ru-RU" altLang="ru-RU" sz="25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26 % от всего населения.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5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и принято участие в 100 спортивных мероприятиях.</a:t>
            </a:r>
            <a:endParaRPr lang="ru-RU" altLang="ru-RU" sz="25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выделено бюджетных средств </a:t>
            </a:r>
            <a:r>
              <a:rPr lang="ru-RU" altLang="ru-RU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2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муниципальную программу </a:t>
            </a:r>
            <a:r>
              <a:rPr lang="ru-RU" altLang="ru-RU" sz="25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12,4 млн. рублей.</a:t>
            </a:r>
            <a:endParaRPr lang="ru-RU" altLang="ru-RU" sz="25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800" dirty="0">
              <a:solidFill>
                <a:srgbClr val="CC0000"/>
              </a:solidFill>
              <a:latin typeface="Verdana" pitchFamily="34" charset="0"/>
            </a:endParaRPr>
          </a:p>
        </p:txBody>
      </p:sp>
      <p:pic>
        <p:nvPicPr>
          <p:cNvPr id="6146" name="Picture 2" descr="53jisspfgz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13" y="864333"/>
            <a:ext cx="3547213" cy="234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g-20161205-wa00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15748"/>
            <a:ext cx="3252660" cy="195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Герб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54"/>
          <a:stretch>
            <a:fillRect/>
          </a:stretch>
        </p:blipFill>
        <p:spPr bwMode="auto">
          <a:xfrm>
            <a:off x="0" y="0"/>
            <a:ext cx="967683" cy="91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5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administraciykmr.ru/ai_fill/Images/DSCN311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23" y="1827306"/>
            <a:ext cx="3744415" cy="2674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SCN3127.JPG (1600×1200)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68481"/>
            <a:ext cx="3557984" cy="209311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39086" y="32377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kern="0" dirty="0">
                <a:solidFill>
                  <a:srgbClr val="3333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Развитие физической культуры и спорта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511512"/>
            <a:ext cx="48965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kern="50" dirty="0">
                <a:solidFill>
                  <a:srgbClr val="000000"/>
                </a:solidFill>
                <a:latin typeface="Times New Roman"/>
                <a:ea typeface="Times New Roman"/>
              </a:rPr>
              <a:t>XI межрегиональный турнир по греко-римской борьбе, посвященный памяти сотрудников милиции, Мастеров спорта России Артема Юдина, Ивана Воронина, </a:t>
            </a:r>
          </a:p>
          <a:p>
            <a:pPr algn="ctr"/>
            <a:r>
              <a:rPr lang="ru-RU" sz="1600" b="1" kern="5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Дмитрия </a:t>
            </a:r>
            <a:r>
              <a:rPr lang="ru-RU" sz="1600" b="1" kern="5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Дерманского</a:t>
            </a:r>
            <a:r>
              <a:rPr lang="ru-RU" sz="1600" b="1" kern="50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1600" b="1" dirty="0"/>
          </a:p>
        </p:txBody>
      </p:sp>
      <p:pic>
        <p:nvPicPr>
          <p:cNvPr id="8" name="Рисунок 7" descr="http://www.administraciykmr.ru/ai_fill/Images/20161222_174233-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24265"/>
            <a:ext cx="3524437" cy="38884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292080" y="692696"/>
            <a:ext cx="35283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50" dirty="0">
                <a:solidFill>
                  <a:srgbClr val="000000"/>
                </a:solidFill>
                <a:latin typeface="Times New Roman"/>
                <a:ea typeface="Andale Sans UI"/>
              </a:rPr>
              <a:t>Активно развивается в районе </a:t>
            </a:r>
            <a:r>
              <a:rPr lang="ru-RU" b="1" kern="1800" dirty="0">
                <a:solidFill>
                  <a:srgbClr val="000000"/>
                </a:solidFill>
                <a:latin typeface="Times New Roman"/>
                <a:ea typeface="Andale Sans UI"/>
              </a:rPr>
              <a:t>пауэрлифтинг (силовое троеборье), с</a:t>
            </a:r>
            <a:r>
              <a:rPr lang="ru-RU" b="1" kern="50" dirty="0">
                <a:solidFill>
                  <a:srgbClr val="333333"/>
                </a:solidFill>
                <a:latin typeface="Times New Roman"/>
                <a:ea typeface="Andale Sans UI"/>
              </a:rPr>
              <a:t>тало </a:t>
            </a:r>
            <a:r>
              <a:rPr lang="ru-RU" b="1" kern="50" dirty="0">
                <a:solidFill>
                  <a:srgbClr val="000000"/>
                </a:solidFill>
                <a:latin typeface="Times New Roman"/>
                <a:ea typeface="Andale Sans UI"/>
              </a:rPr>
              <a:t>традицией проведение соревнований посвященных памяти воспитанников  спортивной школы «Старт</a:t>
            </a:r>
            <a:r>
              <a:rPr lang="ru-RU" b="1" kern="50" dirty="0" smtClean="0">
                <a:solidFill>
                  <a:srgbClr val="000000"/>
                </a:solidFill>
                <a:latin typeface="Times New Roman"/>
                <a:ea typeface="Andale Sans UI"/>
              </a:rPr>
              <a:t>».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6186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rgbClr val="DDEBCF"/>
            </a:gs>
            <a:gs pos="100000">
              <a:schemeClr val="bg1"/>
            </a:gs>
            <a:gs pos="100000">
              <a:srgbClr val="156B1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s://tapoc.trbo.yandex.net/tapoc_secure_proxy/9a62e3b27b4a1ff3c0678d327c1fd7ac?url=http%3A%2F%2Fgus-gorod.social33.ru%2Fimages%2Fimg%2Fsastav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566" y="1345517"/>
            <a:ext cx="5935857" cy="548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8913C-38AB-4E10-BD43-7BD7666AF575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74321" y="115148"/>
            <a:ext cx="8447088" cy="850900"/>
          </a:xfrm>
          <a:ln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ГРАЖДАН»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325" y="1181492"/>
            <a:ext cx="2448272" cy="1723549"/>
          </a:xfrm>
          <a:prstGeom prst="rect">
            <a:avLst/>
          </a:prstGeom>
          <a:solidFill>
            <a:srgbClr val="CCFFFF"/>
          </a:solidFill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endParaRPr lang="ru-RU" sz="1000" dirty="0">
              <a:solidFill>
                <a:srgbClr val="293C8F"/>
              </a:solidFill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Предоставление субсидий и соц. поддержки на оплату жилого помещения и коммунальных услуг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52,2 млн. руб.</a:t>
            </a:r>
            <a:endParaRPr lang="ru-RU" sz="1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6733" y="3259509"/>
            <a:ext cx="2304256" cy="830997"/>
          </a:xfrm>
          <a:prstGeom prst="rect">
            <a:avLst/>
          </a:prstGeom>
          <a:solidFill>
            <a:srgbClr val="FFFFCC"/>
          </a:solidFill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поддержка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ветеранов труда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54,2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2240" y="4298855"/>
            <a:ext cx="2304256" cy="1200329"/>
          </a:xfrm>
          <a:prstGeom prst="rect">
            <a:avLst/>
          </a:prstGeom>
          <a:solidFill>
            <a:srgbClr val="CCFFFF"/>
          </a:solidFill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1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Выплата ежемесячного пособия на ребёнка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44,6 млн. руб.</a:t>
            </a: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ru-RU" sz="1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93609" y="5727499"/>
            <a:ext cx="2304256" cy="1107996"/>
          </a:xfrm>
          <a:prstGeom prst="rect">
            <a:avLst/>
          </a:prstGeom>
          <a:solidFill>
            <a:srgbClr val="92D050"/>
          </a:solidFill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ru-RU" sz="1000" dirty="0">
              <a:solidFill>
                <a:srgbClr val="293C8F"/>
              </a:solidFill>
            </a:endParaRP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Выплаты по закону 81-ФЗ – пособия не подлежащим соц. страхованию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62,4 млн. руб. </a:t>
            </a:r>
            <a:endParaRPr lang="ru-RU" sz="1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320" y="4422883"/>
            <a:ext cx="2448272" cy="1046440"/>
          </a:xfrm>
          <a:prstGeom prst="rect">
            <a:avLst/>
          </a:prstGeom>
          <a:solidFill>
            <a:srgbClr val="CCFFCC"/>
          </a:solidFill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endParaRPr lang="ru-RU" sz="1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Соц. поддержка реабилитированных лиц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млн. руб.</a:t>
            </a:r>
            <a:endParaRPr lang="ru-RU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97486" y="1359987"/>
            <a:ext cx="2304256" cy="12311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ru-RU" sz="1000" dirty="0">
              <a:solidFill>
                <a:srgbClr val="293C8F"/>
              </a:solidFill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Предоставление соц. поддержки многодетным семьям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19,8 млн. руб.</a:t>
            </a:r>
            <a:endParaRPr lang="ru-RU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76303" y="2803768"/>
            <a:ext cx="2304256" cy="1292662"/>
          </a:xfrm>
          <a:prstGeom prst="rect">
            <a:avLst/>
          </a:prstGeom>
          <a:solidFill>
            <a:srgbClr val="FFCCFF"/>
          </a:solidFill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ru-RU" sz="1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Выплата ежемесячного пособия на 3 ребёнка до трёх лет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61 млн. руб.</a:t>
            </a:r>
            <a:endParaRPr lang="ru-RU" sz="1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24175" y="5620165"/>
            <a:ext cx="2304256" cy="12311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ru-RU" sz="1000" dirty="0">
              <a:solidFill>
                <a:srgbClr val="293C8F"/>
              </a:solidFill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Прочие соц. выплаты и пособия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4,2 млн. руб.</a:t>
            </a:r>
          </a:p>
          <a:p>
            <a:pPr algn="ctr">
              <a:defRPr/>
            </a:pPr>
            <a:endParaRPr lang="ru-RU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31840" y="966048"/>
            <a:ext cx="3096344" cy="830997"/>
          </a:xfrm>
          <a:prstGeom prst="rect">
            <a:avLst/>
          </a:prstGeom>
          <a:solidFill>
            <a:srgbClr val="CCFFCC"/>
          </a:solidFill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средства из краевого и федерального бюджетов,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ВСЕГО  302,4 млн. руб.</a:t>
            </a: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190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Двойная стрелка влево/вверх 13"/>
          <p:cNvSpPr/>
          <p:nvPr/>
        </p:nvSpPr>
        <p:spPr bwMode="auto">
          <a:xfrm>
            <a:off x="6298239" y="1489641"/>
            <a:ext cx="1484809" cy="993865"/>
          </a:xfrm>
          <a:prstGeom prst="leftUpArrow">
            <a:avLst>
              <a:gd name="adj1" fmla="val 30793"/>
              <a:gd name="adj2" fmla="val 25000"/>
              <a:gd name="adj3" fmla="val 39524"/>
            </a:avLst>
          </a:prstGeom>
          <a:solidFill>
            <a:srgbClr val="0066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13" name="Двойная стрелка влево/вверх 12"/>
          <p:cNvSpPr/>
          <p:nvPr/>
        </p:nvSpPr>
        <p:spPr bwMode="auto">
          <a:xfrm rot="5400000">
            <a:off x="1804859" y="1322697"/>
            <a:ext cx="993860" cy="1380692"/>
          </a:xfrm>
          <a:prstGeom prst="leftUpArrow">
            <a:avLst>
              <a:gd name="adj1" fmla="val 30793"/>
              <a:gd name="adj2" fmla="val 25000"/>
              <a:gd name="adj3" fmla="val 42858"/>
            </a:avLst>
          </a:prstGeom>
          <a:solidFill>
            <a:srgbClr val="0066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24FE52-7DF8-494F-91A1-5D8063C75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Группа 59"/>
          <p:cNvGrpSpPr>
            <a:grpSpLocks/>
          </p:cNvGrpSpPr>
          <p:nvPr/>
        </p:nvGrpSpPr>
        <p:grpSpPr bwMode="auto">
          <a:xfrm>
            <a:off x="254103" y="419173"/>
            <a:ext cx="2227874" cy="1497659"/>
            <a:chOff x="6786563" y="823897"/>
            <a:chExt cx="2344737" cy="1667683"/>
          </a:xfrm>
        </p:grpSpPr>
        <p:pic>
          <p:nvPicPr>
            <p:cNvPr id="4" name="Рисунок 3" descr="bizness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43721" y="1354510"/>
              <a:ext cx="1632311" cy="1137070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</p:pic>
        <p:sp>
          <p:nvSpPr>
            <p:cNvPr id="5" name="TextBox 4"/>
            <p:cNvSpPr txBox="1"/>
            <p:nvPr/>
          </p:nvSpPr>
          <p:spPr>
            <a:xfrm>
              <a:off x="6786563" y="823897"/>
              <a:ext cx="2344737" cy="5733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b="1" dirty="0" smtClean="0">
                  <a:solidFill>
                    <a:prstClr val="black"/>
                  </a:solidFill>
                </a:rPr>
                <a:t>  Исполнители,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b="1" dirty="0">
                  <a:solidFill>
                    <a:prstClr val="black"/>
                  </a:solidFill>
                </a:rPr>
                <a:t> </a:t>
              </a:r>
              <a:r>
                <a:rPr lang="ru-RU" sz="1400" b="1" dirty="0" smtClean="0">
                  <a:solidFill>
                    <a:prstClr val="black"/>
                  </a:solidFill>
                </a:rPr>
                <a:t> участники </a:t>
              </a:r>
              <a:r>
                <a:rPr lang="ru-RU" sz="1400" b="1" dirty="0">
                  <a:solidFill>
                    <a:prstClr val="black"/>
                  </a:solidFill>
                </a:rPr>
                <a:t>программы</a:t>
              </a:r>
            </a:p>
          </p:txBody>
        </p:sp>
        <p:sp>
          <p:nvSpPr>
            <p:cNvPr id="6" name="Прямоугольник 8"/>
            <p:cNvSpPr>
              <a:spLocks noChangeArrowheads="1"/>
            </p:cNvSpPr>
            <p:nvPr/>
          </p:nvSpPr>
          <p:spPr bwMode="auto">
            <a:xfrm>
              <a:off x="7000874" y="857235"/>
              <a:ext cx="1988319" cy="1634344"/>
            </a:xfrm>
            <a:prstGeom prst="rect">
              <a:avLst/>
            </a:prstGeom>
            <a:noFill/>
            <a:ln w="15875" algn="ctr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Группа 59"/>
          <p:cNvGrpSpPr>
            <a:grpSpLocks/>
          </p:cNvGrpSpPr>
          <p:nvPr/>
        </p:nvGrpSpPr>
        <p:grpSpPr bwMode="auto">
          <a:xfrm>
            <a:off x="6594819" y="304603"/>
            <a:ext cx="2297662" cy="1612228"/>
            <a:chOff x="6786563" y="683753"/>
            <a:chExt cx="2442089" cy="1732042"/>
          </a:xfrm>
        </p:grpSpPr>
        <p:pic>
          <p:nvPicPr>
            <p:cNvPr id="8" name="Рисунок 7" descr="bizness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41831" y="1354530"/>
              <a:ext cx="1563179" cy="1061265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</p:pic>
        <p:sp>
          <p:nvSpPr>
            <p:cNvPr id="9" name="TextBox 8"/>
            <p:cNvSpPr txBox="1"/>
            <p:nvPr/>
          </p:nvSpPr>
          <p:spPr>
            <a:xfrm>
              <a:off x="6786563" y="683753"/>
              <a:ext cx="2442089" cy="608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400" b="1" dirty="0" smtClean="0">
                <a:solidFill>
                  <a:prstClr val="black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b="1" dirty="0" smtClean="0">
                  <a:solidFill>
                    <a:prstClr val="black"/>
                  </a:solidFill>
                </a:rPr>
                <a:t>Соисполнители</a:t>
              </a:r>
              <a:endParaRPr lang="ru-RU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10" name="Прямоугольник 8"/>
            <p:cNvSpPr>
              <a:spLocks noChangeArrowheads="1"/>
            </p:cNvSpPr>
            <p:nvPr/>
          </p:nvSpPr>
          <p:spPr bwMode="auto">
            <a:xfrm>
              <a:off x="7000875" y="857236"/>
              <a:ext cx="1917296" cy="1558558"/>
            </a:xfrm>
            <a:prstGeom prst="rect">
              <a:avLst/>
            </a:prstGeom>
            <a:noFill/>
            <a:ln w="15875" algn="ctr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3350100" y="556587"/>
            <a:ext cx="2571768" cy="734331"/>
          </a:xfrm>
          <a:prstGeom prst="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Цели и задачи муниципальной программы </a:t>
            </a:r>
            <a:endParaRPr 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35"/>
          <p:cNvSpPr txBox="1">
            <a:spLocks noChangeArrowheads="1"/>
          </p:cNvSpPr>
          <p:nvPr/>
        </p:nvSpPr>
        <p:spPr bwMode="auto">
          <a:xfrm>
            <a:off x="3171505" y="1844825"/>
            <a:ext cx="2928958" cy="571504"/>
          </a:xfrm>
          <a:prstGeom prst="rect">
            <a:avLst/>
          </a:prstGeom>
          <a:solidFill>
            <a:srgbClr val="CCFF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Мероприятия 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программы </a:t>
            </a:r>
            <a:endParaRPr 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Двойная стрелка влево/вправо 14"/>
          <p:cNvSpPr/>
          <p:nvPr/>
        </p:nvSpPr>
        <p:spPr bwMode="auto">
          <a:xfrm>
            <a:off x="2481977" y="628705"/>
            <a:ext cx="857256" cy="642942"/>
          </a:xfrm>
          <a:prstGeom prst="leftRightArrow">
            <a:avLst/>
          </a:prstGeom>
          <a:solidFill>
            <a:srgbClr val="CCFF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16" name="Двойная стрелка влево/вправо 15"/>
          <p:cNvSpPr/>
          <p:nvPr/>
        </p:nvSpPr>
        <p:spPr bwMode="auto">
          <a:xfrm>
            <a:off x="5946378" y="556756"/>
            <a:ext cx="857256" cy="642942"/>
          </a:xfrm>
          <a:prstGeom prst="leftRightArrow">
            <a:avLst/>
          </a:prstGeom>
          <a:solidFill>
            <a:srgbClr val="CCFF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17" name="Стрелка вниз 16"/>
          <p:cNvSpPr/>
          <p:nvPr/>
        </p:nvSpPr>
        <p:spPr bwMode="auto">
          <a:xfrm>
            <a:off x="3833741" y="2415586"/>
            <a:ext cx="1557613" cy="499831"/>
          </a:xfrm>
          <a:prstGeom prst="downArrow">
            <a:avLst/>
          </a:prstGeom>
          <a:solidFill>
            <a:srgbClr val="AED1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 rot="5400000">
            <a:off x="4317059" y="1347568"/>
            <a:ext cx="50988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19" name="Группа 57"/>
          <p:cNvGrpSpPr>
            <a:grpSpLocks/>
          </p:cNvGrpSpPr>
          <p:nvPr/>
        </p:nvGrpSpPr>
        <p:grpSpPr bwMode="auto">
          <a:xfrm>
            <a:off x="1392488" y="3229002"/>
            <a:ext cx="6486992" cy="1665549"/>
            <a:chOff x="500072" y="4477686"/>
            <a:chExt cx="8072494" cy="2387505"/>
          </a:xfrm>
        </p:grpSpPr>
        <p:pic>
          <p:nvPicPr>
            <p:cNvPr id="20" name="Рисунок 19" descr="молодёжьi.jpe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72164" y="5709534"/>
              <a:ext cx="1486810" cy="1155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</p:pic>
        <p:pic>
          <p:nvPicPr>
            <p:cNvPr id="21" name="Рисунок 20" descr="школа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00924" y="4500593"/>
              <a:ext cx="1571642" cy="107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</p:pic>
        <p:pic>
          <p:nvPicPr>
            <p:cNvPr id="22" name="Рисунок 7" descr="ремонт дорог.jpeg"/>
            <p:cNvPicPr>
              <a:picLocks noChangeArrowheads="1"/>
            </p:cNvPicPr>
            <p:nvPr/>
          </p:nvPicPr>
          <p:blipFill>
            <a:blip r:embed="rId5" cstate="print"/>
            <a:srcRect b="-726"/>
            <a:stretch>
              <a:fillRect/>
            </a:stretch>
          </p:blipFill>
          <p:spPr bwMode="auto">
            <a:xfrm>
              <a:off x="5429256" y="4500516"/>
              <a:ext cx="1500188" cy="1071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Рисунок 22" descr="ATGWE6XCA1FS9T3CAD97UH0CAE516VJCAPNL9MZCADLBRSZCAGUT4UVCAMDTBS9CA7YF7Q0CAI1WCYDCAOXHOQNCAIL83UWCA1UOO6BCA6PK4Z8CA2Z1NRTCAXA18DGCA4S62JTCA4H2O9DCA5SXOORCA3QLIIE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29095" y="5643554"/>
              <a:ext cx="1571637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</p:pic>
        <p:pic>
          <p:nvPicPr>
            <p:cNvPr id="24" name="Рисунок 23" descr="thCAX7WV99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86220" y="4477686"/>
              <a:ext cx="1609456" cy="1094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</p:pic>
        <p:pic>
          <p:nvPicPr>
            <p:cNvPr id="25" name="Рисунок 24" descr="культура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86022" y="4500546"/>
              <a:ext cx="1466860" cy="107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</p:pic>
        <p:pic>
          <p:nvPicPr>
            <p:cNvPr id="26" name="Рисунок 25" descr="лагерь4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0072" y="5643554"/>
              <a:ext cx="1714512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</p:pic>
        <p:pic>
          <p:nvPicPr>
            <p:cNvPr id="27" name="Рисунок 26" descr="спорт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0072" y="4500546"/>
              <a:ext cx="1714512" cy="107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</p:pic>
        <p:pic>
          <p:nvPicPr>
            <p:cNvPr id="28" name="Рисунок 27" descr="дороги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86022" y="5643554"/>
              <a:ext cx="1571636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</p:pic>
      </p:grpSp>
      <p:pic>
        <p:nvPicPr>
          <p:cNvPr id="29" name="Рисунок 28" descr="библиотека.jpe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725240" y="4107805"/>
            <a:ext cx="1183906" cy="80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</p:pic>
      <p:sp>
        <p:nvSpPr>
          <p:cNvPr id="30" name="Прямоугольник 29"/>
          <p:cNvSpPr/>
          <p:nvPr/>
        </p:nvSpPr>
        <p:spPr>
          <a:xfrm>
            <a:off x="1115616" y="2919129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</a:rPr>
              <a:t>ЦЕЛЬ:  ДОСТИЖЕНИЕ ЦЕЛЕВЫХ ПОКАЗАТЕЛЕЙ </a:t>
            </a:r>
          </a:p>
        </p:txBody>
      </p:sp>
      <p:sp>
        <p:nvSpPr>
          <p:cNvPr id="31" name="Стрелка вниз 30"/>
          <p:cNvSpPr/>
          <p:nvPr/>
        </p:nvSpPr>
        <p:spPr bwMode="auto">
          <a:xfrm>
            <a:off x="3858311" y="4914004"/>
            <a:ext cx="1508472" cy="496196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32" name="Text Box 35"/>
          <p:cNvSpPr txBox="1">
            <a:spLocks noChangeArrowheads="1"/>
          </p:cNvSpPr>
          <p:nvPr/>
        </p:nvSpPr>
        <p:spPr bwMode="auto">
          <a:xfrm>
            <a:off x="222000" y="5443404"/>
            <a:ext cx="8814496" cy="1414596"/>
          </a:xfrm>
          <a:prstGeom prst="rect">
            <a:avLst/>
          </a:prstGeom>
          <a:solidFill>
            <a:srgbClr val="66FF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Решения по результатам мониторинга реализации муниципальных программ: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внесение изменений и дополнений  в части корректировки показателей,  сроков реализации мероприятий;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сокращение или увеличение  бюджетных ассигнований на реализацию программы (подпрограмм, мероприятий);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дальнейшая реализация  муниципальной программы в плановом объеме.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73994" y="49841"/>
            <a:ext cx="84184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200" b="1" dirty="0">
                <a:solidFill>
                  <a:srgbClr val="0066FF"/>
                </a:solidFill>
                <a:cs typeface="Times New Roman" pitchFamily="18" charset="0"/>
              </a:rPr>
              <a:t>Применение программного подхода финансирования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291718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09814739"/>
              </p:ext>
            </p:extLst>
          </p:nvPr>
        </p:nvGraphicFramePr>
        <p:xfrm>
          <a:off x="251520" y="692696"/>
          <a:ext cx="8424936" cy="5616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8" descr="Герб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54"/>
          <a:stretch>
            <a:fillRect/>
          </a:stretch>
        </p:blipFill>
        <p:spPr bwMode="auto">
          <a:xfrm>
            <a:off x="107504" y="13937"/>
            <a:ext cx="967683" cy="91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35696" y="158031"/>
            <a:ext cx="625055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b="1" dirty="0">
                <a:solidFill>
                  <a:srgbClr val="C00000"/>
                </a:solidFill>
                <a:latin typeface="Times New Roman"/>
                <a:ea typeface="Times New Roman"/>
              </a:rPr>
              <a:t>Развитие сельского хозяйства</a:t>
            </a:r>
            <a:endParaRPr lang="ru-RU" sz="35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32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5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Сводная информация по ярмаркам в 2016 году</a:t>
            </a:r>
            <a:br>
              <a:rPr lang="ru-RU" sz="25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33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Широкая масленица и </a:t>
            </a:r>
            <a:r>
              <a:rPr lang="ru-RU" sz="3300" b="1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Арбузник</a:t>
            </a:r>
            <a:endParaRPr lang="ru-RU" sz="33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858072"/>
              </p:ext>
            </p:extLst>
          </p:nvPr>
        </p:nvGraphicFramePr>
        <p:xfrm>
          <a:off x="1043607" y="1484788"/>
          <a:ext cx="7272809" cy="50190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44355"/>
                <a:gridCol w="1265996"/>
                <a:gridCol w="1148231"/>
                <a:gridCol w="1265996"/>
                <a:gridCol w="1148231"/>
              </a:tblGrid>
              <a:tr h="6851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поступлений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Широкая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Масленица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тн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 общем объеме, 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Арбузник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тн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 общем объеме, 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7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 реализация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72,30  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100,0%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133,70  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100,0%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5808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ячмень, пшеница, </a:t>
                      </a:r>
                      <a:r>
                        <a:rPr lang="ru-RU" sz="2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овес </a:t>
                      </a:r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2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проч.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56,5  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78,1%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61  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45,8%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194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овощи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0  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0,3%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31  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23,3%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194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арбузы и дыни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-    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0,0%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19  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14,3%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194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картофель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2,3  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3,2%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12  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9,0%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194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мука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8  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11,1%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6  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4,5%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068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хлебобулочные </a:t>
                      </a:r>
                      <a:r>
                        <a:rPr lang="ru-RU" sz="2000" b="1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изд</a:t>
                      </a:r>
                      <a:r>
                        <a:rPr lang="ru-RU" sz="2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-я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0,5  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0,7%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99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фрукты, </a:t>
                      </a:r>
                      <a:r>
                        <a:rPr lang="ru-RU" sz="2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ягоды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0,5  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0,7%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2,5   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1,9%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194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мёд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0,1  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0,1%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2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0,1  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0,1%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194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мясо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3  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4,1%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1,6   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1,2%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194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рыба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1,2   </a:t>
                      </a:r>
                      <a:endParaRPr lang="ru-RU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1,7%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0,5   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0,4%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55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млн</a:t>
                      </a:r>
                      <a:r>
                        <a:rPr lang="ru-RU" sz="2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</a:t>
                      </a:r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5" marR="4815" marT="48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814" y="107068"/>
            <a:ext cx="1187186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1388"/>
            <a:ext cx="1296144" cy="125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395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24FE52-7DF8-494F-91A1-5D8063C75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8" descr="IMG_06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04294"/>
            <a:ext cx="3242895" cy="249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http://www.administraciykmr.ru/ai_fill/Images/DSC_0007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448" y="1388514"/>
            <a:ext cx="2772540" cy="1896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administraciykmr.ru/ai_fill/Images/DSC_0050(1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041" y="3789040"/>
            <a:ext cx="2610172" cy="1719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administraciykmr.ru/ai_fill/Images/DSCN247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782" y="3789040"/>
            <a:ext cx="2466156" cy="17491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524619" y="85912"/>
            <a:ext cx="863045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ea typeface="+mj-ea"/>
                <a:cs typeface="+mj-cs"/>
              </a:rPr>
              <a:t>Профилактика правонарушений, терроризма и экстремизма. Поддержка казачества</a:t>
            </a: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ea typeface="+mj-ea"/>
                <a:cs typeface="+mj-cs"/>
              </a:rPr>
              <a:t>. 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95426" y="1196752"/>
            <a:ext cx="252028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Выделено из бюджета: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 профилактику терроризма и экстремизма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</a:rPr>
              <a:t>115,5 тыс. руб.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на поддержку казачьих обществ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</a:rPr>
              <a:t>98,8 тыс. руб.</a:t>
            </a:r>
            <a:endParaRPr kumimoji="0" lang="ru-RU" altLang="ru-RU" sz="1800" b="1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1050" y="4149080"/>
            <a:ext cx="33843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Проведено в 2016 году: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 </a:t>
            </a: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</a:rPr>
              <a:t>2</a:t>
            </a:r>
            <a:r>
              <a:rPr kumimoji="0" lang="ru-RU" alt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заседания этнического совета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 </a:t>
            </a: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</a:rPr>
              <a:t>4</a:t>
            </a:r>
            <a:r>
              <a:rPr kumimoji="0" lang="ru-RU" alt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заседания антитеррористического совета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- </a:t>
            </a: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</a:rPr>
              <a:t>3</a:t>
            </a:r>
            <a:r>
              <a:rPr kumimoji="0" lang="ru-RU" alt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</a:rPr>
              <a:t> </a:t>
            </a:r>
            <a:r>
              <a:rPr kumimoji="0" lang="ru-RU" alt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заседания общественного совета</a:t>
            </a:r>
            <a:endParaRPr kumimoji="0" lang="ru-RU" alt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31041" y="5589240"/>
            <a:ext cx="4844815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ts val="1610"/>
              </a:lnSpc>
            </a:pPr>
            <a:r>
              <a:rPr lang="ru-RU" sz="1900" b="1" kern="50" dirty="0" smtClean="0">
                <a:solidFill>
                  <a:srgbClr val="070BB9"/>
                </a:solidFill>
                <a:latin typeface="Times New Roman"/>
                <a:ea typeface="Andale Sans UI"/>
                <a:cs typeface="Times New Roman"/>
              </a:rPr>
              <a:t>Из программы направлены </a:t>
            </a:r>
            <a:r>
              <a:rPr lang="ru-RU" sz="1900" b="1" kern="50" dirty="0">
                <a:solidFill>
                  <a:srgbClr val="070BB9"/>
                </a:solidFill>
                <a:latin typeface="Times New Roman"/>
                <a:ea typeface="Andale Sans UI"/>
                <a:cs typeface="Times New Roman"/>
              </a:rPr>
              <a:t>средства на организацию и проведение молодёжных казачьих игр, праздничных мероприятий посвященных Дню казачки.</a:t>
            </a:r>
            <a:endParaRPr lang="ru-RU" sz="1900" b="1" kern="50" dirty="0">
              <a:solidFill>
                <a:srgbClr val="070BB9"/>
              </a:solidFill>
              <a:latin typeface="Times New Roman"/>
              <a:ea typeface="Andale Sans UI"/>
            </a:endParaRPr>
          </a:p>
        </p:txBody>
      </p:sp>
      <p:pic>
        <p:nvPicPr>
          <p:cNvPr id="11" name="Picture 8" descr="Герб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54"/>
          <a:stretch>
            <a:fillRect/>
          </a:stretch>
        </p:blipFill>
        <p:spPr bwMode="auto">
          <a:xfrm>
            <a:off x="76559" y="142152"/>
            <a:ext cx="831370" cy="78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82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www.administraciykmr.ru/ai_fill/Images/DSC_0321(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534" y="1166733"/>
            <a:ext cx="3924436" cy="2388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://www.administraciykmr.ru/ai_fill/Images/DSC_0080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58" y="827259"/>
            <a:ext cx="3738077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763"/>
            <a:ext cx="8218488" cy="1230312"/>
          </a:xfrm>
        </p:spPr>
        <p:txBody>
          <a:bodyPr/>
          <a:lstStyle/>
          <a:p>
            <a:r>
              <a:rPr lang="ru-RU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июня, в канун Дня России, в Курском районе прошёл Межрегиональный фестиваль национальных культур «Курский район – территория мира и согласия»</a:t>
            </a:r>
            <a:endParaRPr lang="ru-RU" sz="2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://www.administraciykmr.ru/ai_fill/Images/3(9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37112"/>
            <a:ext cx="390551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administraciykmr.ru/ai_fill/Images/1(2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53282"/>
            <a:ext cx="4293645" cy="228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521" y="3563563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kern="50" dirty="0">
                <a:solidFill>
                  <a:srgbClr val="C00000"/>
                </a:solidFill>
                <a:latin typeface="Times New Roman"/>
                <a:ea typeface="Andale Sans UI"/>
                <a:cs typeface="Times New Roman"/>
              </a:rPr>
              <a:t>3 ноября 2016 г. в станице Курской состоялся традиционный фестиваль национальных культур «Узнай культуру </a:t>
            </a:r>
            <a:r>
              <a:rPr lang="ru-RU" sz="2200" b="1" kern="50" dirty="0" smtClean="0">
                <a:solidFill>
                  <a:srgbClr val="C00000"/>
                </a:solidFill>
                <a:latin typeface="Times New Roman"/>
                <a:ea typeface="Andale Sans UI"/>
                <a:cs typeface="Times New Roman"/>
              </a:rPr>
              <a:t>друга».</a:t>
            </a:r>
            <a:r>
              <a:rPr lang="ru-RU" sz="2200" b="1" kern="50" dirty="0">
                <a:solidFill>
                  <a:srgbClr val="C00000"/>
                </a:solidFill>
                <a:latin typeface="Times New Roman"/>
                <a:ea typeface="Andale Sans UI"/>
                <a:cs typeface="Times New Roman"/>
              </a:rPr>
              <a:t> </a:t>
            </a:r>
            <a:endParaRPr lang="ru-RU" sz="2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18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11560" y="476672"/>
            <a:ext cx="7853811" cy="15121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500" b="1" i="1" dirty="0" smtClean="0">
                <a:solidFill>
                  <a:srgbClr val="000000"/>
                </a:solidFill>
              </a:rPr>
              <a:t>Муниципальный бюджет </a:t>
            </a:r>
            <a:r>
              <a:rPr lang="ru-RU" dirty="0" smtClean="0">
                <a:solidFill>
                  <a:srgbClr val="000000"/>
                </a:solidFill>
              </a:rPr>
              <a:t>- </a:t>
            </a:r>
            <a:r>
              <a:rPr lang="ru-RU" sz="2200" dirty="0" smtClean="0">
                <a:solidFill>
                  <a:srgbClr val="000000"/>
                </a:solidFill>
              </a:rPr>
              <a:t> форма образования и расходования денежных средств, предназначенных для финансового обеспечения задач муниципального образования.</a:t>
            </a:r>
            <a:endParaRPr lang="ru-RU" sz="2200" dirty="0">
              <a:solidFill>
                <a:srgbClr val="0000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143248"/>
            <a:ext cx="2500330" cy="3143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071538" y="3500438"/>
            <a:ext cx="1171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00"/>
                </a:solidFill>
              </a:rPr>
              <a:t>доходы</a:t>
            </a:r>
            <a:endParaRPr lang="ru-RU" sz="2000" b="1" dirty="0">
              <a:solidFill>
                <a:srgbClr val="0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3214686"/>
            <a:ext cx="2500330" cy="3143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6858016" y="3571876"/>
            <a:ext cx="1357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00"/>
                </a:solidFill>
              </a:rPr>
              <a:t>расходы</a:t>
            </a:r>
            <a:endParaRPr lang="ru-RU" sz="2000" b="1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03035" y="2653474"/>
            <a:ext cx="15664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endParaRPr lang="ru-RU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Выгнутая вверх стрелка 18"/>
          <p:cNvSpPr>
            <a:spLocks noChangeArrowheads="1"/>
          </p:cNvSpPr>
          <p:nvPr/>
        </p:nvSpPr>
        <p:spPr bwMode="auto">
          <a:xfrm rot="202346">
            <a:off x="1169431" y="2309759"/>
            <a:ext cx="2327033" cy="896215"/>
          </a:xfrm>
          <a:prstGeom prst="curvedDownArrow">
            <a:avLst>
              <a:gd name="adj1" fmla="val 24996"/>
              <a:gd name="adj2" fmla="val 45566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5" name="Выгнутая вверх стрелка 18"/>
          <p:cNvSpPr>
            <a:spLocks noChangeArrowheads="1"/>
          </p:cNvSpPr>
          <p:nvPr/>
        </p:nvSpPr>
        <p:spPr bwMode="auto">
          <a:xfrm>
            <a:off x="5491939" y="2427450"/>
            <a:ext cx="2327033" cy="896215"/>
          </a:xfrm>
          <a:prstGeom prst="curvedDownArrow">
            <a:avLst>
              <a:gd name="adj1" fmla="val 24996"/>
              <a:gd name="adj2" fmla="val 45566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8639175" y="6488113"/>
            <a:ext cx="248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7F7F7F"/>
                </a:solidFill>
              </a:rPr>
              <a:t> </a:t>
            </a:r>
          </a:p>
        </p:txBody>
      </p:sp>
      <p:pic>
        <p:nvPicPr>
          <p:cNvPr id="1026" name="Picture 2" descr="Картинки по запросу картинки дене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121" y="3550257"/>
            <a:ext cx="3433757" cy="232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8913C-38AB-4E10-BD43-7BD7666AF575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34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5700" y="332656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ПАРАМЕТРЫ БЮДЖЕТА 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Курского муниципального района Ставропольского края на 2016 год</a:t>
            </a:r>
            <a:endParaRPr lang="ru-RU" sz="2000" dirty="0">
              <a:solidFill>
                <a:prstClr val="black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323528" y="1493168"/>
            <a:ext cx="2401708" cy="864096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chemeClr val="tx1"/>
                </a:solidFill>
              </a:rPr>
              <a:t>Налоговые доходы </a:t>
            </a:r>
          </a:p>
          <a:p>
            <a:pPr algn="ctr"/>
            <a:r>
              <a:rPr lang="ru-RU" sz="1700" b="1" dirty="0" smtClean="0">
                <a:solidFill>
                  <a:schemeClr val="tx1"/>
                </a:solidFill>
              </a:rPr>
              <a:t>122,58 млн. руб.</a:t>
            </a:r>
            <a:endParaRPr lang="ru-RU" sz="1700" b="1" dirty="0">
              <a:solidFill>
                <a:schemeClr val="tx1"/>
              </a:solidFill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328448" y="2719112"/>
            <a:ext cx="2401707" cy="925912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chemeClr val="tx1"/>
                </a:solidFill>
              </a:rPr>
              <a:t>Неналоговые доходы </a:t>
            </a:r>
          </a:p>
          <a:p>
            <a:pPr algn="ctr"/>
            <a:r>
              <a:rPr lang="ru-RU" sz="1700" b="1" dirty="0" smtClean="0">
                <a:solidFill>
                  <a:schemeClr val="tx1"/>
                </a:solidFill>
              </a:rPr>
              <a:t>65,31 млн. руб. </a:t>
            </a:r>
            <a:endParaRPr lang="ru-RU" sz="1700" b="1" dirty="0">
              <a:solidFill>
                <a:schemeClr val="tx1"/>
              </a:solidFill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323528" y="4013064"/>
            <a:ext cx="2401708" cy="1072120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chemeClr val="tx1"/>
                </a:solidFill>
              </a:rPr>
              <a:t>Безвозмездные поступления (трансферты)</a:t>
            </a:r>
          </a:p>
          <a:p>
            <a:pPr algn="ctr"/>
            <a:r>
              <a:rPr lang="ru-RU" sz="1700" b="1" dirty="0" smtClean="0">
                <a:solidFill>
                  <a:schemeClr val="tx1"/>
                </a:solidFill>
              </a:rPr>
              <a:t>1 001,18 млн. руб.</a:t>
            </a:r>
            <a:endParaRPr lang="ru-RU" sz="1700" b="1" dirty="0">
              <a:solidFill>
                <a:schemeClr val="tx1"/>
              </a:solidFill>
            </a:endParaRPr>
          </a:p>
        </p:txBody>
      </p:sp>
      <p:sp>
        <p:nvSpPr>
          <p:cNvPr id="6" name="Блок-схема: магнитный диск 5"/>
          <p:cNvSpPr/>
          <p:nvPr/>
        </p:nvSpPr>
        <p:spPr>
          <a:xfrm>
            <a:off x="3563888" y="1402640"/>
            <a:ext cx="1584176" cy="1234271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Доходы в расчете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 на 1 чел.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22 225 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0" name="Блок-схема: магнитный диск 9"/>
          <p:cNvSpPr/>
          <p:nvPr/>
        </p:nvSpPr>
        <p:spPr>
          <a:xfrm>
            <a:off x="3563888" y="4013063"/>
            <a:ext cx="1584176" cy="1207717"/>
          </a:xfrm>
          <a:prstGeom prst="flowChartMagneticDisk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Расходы в расчете на 1 чел.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 22 890 руб.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1" name="Блок-схема: магнитный диск 10"/>
          <p:cNvSpPr/>
          <p:nvPr/>
        </p:nvSpPr>
        <p:spPr>
          <a:xfrm>
            <a:off x="3554080" y="5503694"/>
            <a:ext cx="1738000" cy="1237674"/>
          </a:xfrm>
          <a:prstGeom prst="flowChartMagneticDisk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Численность населения  района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53,5 тыс. человек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25236" y="1275625"/>
            <a:ext cx="457200" cy="421644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Century Schoolbook" pitchFamily="18" charset="0"/>
                <a:cs typeface="Times New Roman" pitchFamily="18" charset="0"/>
              </a:rPr>
              <a:t>Доходы бюджета   </a:t>
            </a:r>
            <a:r>
              <a:rPr lang="ru-RU" sz="1600" b="1" dirty="0" smtClean="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rPr>
              <a:t>1189,1 млн. руб</a:t>
            </a:r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48672" y="1287246"/>
            <a:ext cx="457200" cy="421644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Century Schoolbook" pitchFamily="18" charset="0"/>
                <a:cs typeface="Times New Roman" pitchFamily="18" charset="0"/>
              </a:rPr>
              <a:t>Расходов бюджета </a:t>
            </a:r>
            <a:r>
              <a:rPr lang="ru-RU" sz="1600" b="1" dirty="0" smtClean="0">
                <a:solidFill>
                  <a:schemeClr val="tx1"/>
                </a:solidFill>
                <a:latin typeface="Century Schoolbook" pitchFamily="18" charset="0"/>
                <a:cs typeface="Times New Roman" pitchFamily="18" charset="0"/>
              </a:rPr>
              <a:t>1 202,5 млн. руб</a:t>
            </a:r>
            <a:r>
              <a:rPr lang="ru-RU" sz="1600" b="1" dirty="0" smtClean="0">
                <a:solidFill>
                  <a:prstClr val="white"/>
                </a:solidFill>
                <a:latin typeface="Century Schoolbook" pitchFamily="18" charset="0"/>
                <a:cs typeface="Times New Roman" pitchFamily="18" charset="0"/>
              </a:rPr>
              <a:t>.</a:t>
            </a:r>
            <a:endParaRPr lang="ru-RU" sz="1600" b="1" dirty="0">
              <a:solidFill>
                <a:prstClr val="white"/>
              </a:solidFill>
              <a:latin typeface="Century Schoolbook" pitchFamily="18" charset="0"/>
              <a:cs typeface="Times New Roman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 rot="10800000" flipV="1">
            <a:off x="5905872" y="2042516"/>
            <a:ext cx="2965517" cy="676596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1"/>
                </a:solidFill>
              </a:rPr>
              <a:t>Культура и кинематография</a:t>
            </a:r>
          </a:p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49,5 млн. </a:t>
            </a:r>
            <a:r>
              <a:rPr lang="ru-RU" sz="1500" b="1" dirty="0">
                <a:solidFill>
                  <a:schemeClr val="tx1"/>
                </a:solidFill>
              </a:rPr>
              <a:t>руб.</a:t>
            </a:r>
          </a:p>
        </p:txBody>
      </p:sp>
      <p:sp>
        <p:nvSpPr>
          <p:cNvPr id="16" name="Пятиугольник 15"/>
          <p:cNvSpPr/>
          <p:nvPr/>
        </p:nvSpPr>
        <p:spPr>
          <a:xfrm rot="10800000" flipV="1">
            <a:off x="5907852" y="2849700"/>
            <a:ext cx="2934943" cy="664736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1"/>
                </a:solidFill>
              </a:rPr>
              <a:t>Социальная политика</a:t>
            </a:r>
          </a:p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316,3 млн. </a:t>
            </a:r>
            <a:r>
              <a:rPr lang="ru-RU" sz="1500" b="1" dirty="0">
                <a:solidFill>
                  <a:schemeClr val="tx1"/>
                </a:solidFill>
              </a:rPr>
              <a:t>руб.</a:t>
            </a:r>
          </a:p>
        </p:txBody>
      </p:sp>
      <p:sp>
        <p:nvSpPr>
          <p:cNvPr id="17" name="Пятиугольник 16"/>
          <p:cNvSpPr/>
          <p:nvPr/>
        </p:nvSpPr>
        <p:spPr>
          <a:xfrm rot="10800000" flipV="1">
            <a:off x="5936446" y="3599156"/>
            <a:ext cx="2979745" cy="617595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Сельское хозяйство</a:t>
            </a:r>
          </a:p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50,8 млн. руб.</a:t>
            </a:r>
            <a:endParaRPr lang="ru-RU" sz="1500" b="1" dirty="0">
              <a:solidFill>
                <a:schemeClr val="tx1"/>
              </a:solidFill>
            </a:endParaRPr>
          </a:p>
        </p:txBody>
      </p:sp>
      <p:sp>
        <p:nvSpPr>
          <p:cNvPr id="18" name="Пятиугольник 17"/>
          <p:cNvSpPr/>
          <p:nvPr/>
        </p:nvSpPr>
        <p:spPr>
          <a:xfrm rot="10800000" flipV="1">
            <a:off x="5914433" y="4302492"/>
            <a:ext cx="2986607" cy="576064"/>
          </a:xfrm>
          <a:prstGeom prst="homePlate">
            <a:avLst/>
          </a:prstGeom>
        </p:spPr>
        <p:style>
          <a:lnRef idx="1">
            <a:schemeClr val="dk1"/>
          </a:lnRef>
          <a:fillRef idx="1003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Прочие программные расходы</a:t>
            </a:r>
          </a:p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89,2 млн. руб.</a:t>
            </a:r>
            <a:endParaRPr lang="ru-RU" sz="1500" b="1" dirty="0">
              <a:solidFill>
                <a:schemeClr val="tx1"/>
              </a:solidFill>
            </a:endParaRPr>
          </a:p>
        </p:txBody>
      </p:sp>
      <p:sp>
        <p:nvSpPr>
          <p:cNvPr id="19" name="Пятиугольник 18"/>
          <p:cNvSpPr/>
          <p:nvPr/>
        </p:nvSpPr>
        <p:spPr>
          <a:xfrm rot="10800000" flipV="1">
            <a:off x="5926958" y="1278406"/>
            <a:ext cx="2965521" cy="648073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Образование</a:t>
            </a:r>
          </a:p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644,6 млн. руб.</a:t>
            </a:r>
            <a:endParaRPr lang="ru-RU" sz="1500" b="1" dirty="0">
              <a:solidFill>
                <a:schemeClr val="tx1"/>
              </a:solidFill>
            </a:endParaRPr>
          </a:p>
        </p:txBody>
      </p:sp>
      <p:sp>
        <p:nvSpPr>
          <p:cNvPr id="13" name="Выноска со стрелками влево/вправо 12"/>
          <p:cNvSpPr/>
          <p:nvPr/>
        </p:nvSpPr>
        <p:spPr>
          <a:xfrm>
            <a:off x="3203848" y="2996948"/>
            <a:ext cx="2244824" cy="773800"/>
          </a:xfrm>
          <a:prstGeom prst="leftRightArrowCallout">
            <a:avLst>
              <a:gd name="adj1" fmla="val 25000"/>
              <a:gd name="adj2" fmla="val 25000"/>
              <a:gd name="adj3" fmla="val 25000"/>
              <a:gd name="adj4" fmla="val 732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prstClr val="white"/>
              </a:solidFill>
            </a:endParaRPr>
          </a:p>
          <a:p>
            <a:pPr algn="ctr"/>
            <a:r>
              <a:rPr lang="ru-RU" dirty="0" smtClean="0">
                <a:solidFill>
                  <a:prstClr val="white"/>
                </a:solidFill>
              </a:rPr>
              <a:t>БЮДЖЕТ</a:t>
            </a: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1" name="Пятиугольник 20"/>
          <p:cNvSpPr/>
          <p:nvPr/>
        </p:nvSpPr>
        <p:spPr>
          <a:xfrm rot="10800000" flipV="1">
            <a:off x="5923002" y="4939582"/>
            <a:ext cx="2969469" cy="649658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Прочие непрограммные  расходы</a:t>
            </a:r>
          </a:p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52,1 млн. руб.</a:t>
            </a:r>
            <a:endParaRPr lang="ru-RU" sz="1500" b="1" dirty="0">
              <a:solidFill>
                <a:schemeClr val="tx1"/>
              </a:solidFill>
            </a:endParaRPr>
          </a:p>
        </p:txBody>
      </p:sp>
      <p:pic>
        <p:nvPicPr>
          <p:cNvPr id="20" name="Picture 8" descr="Гер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54"/>
          <a:stretch>
            <a:fillRect/>
          </a:stretch>
        </p:blipFill>
        <p:spPr bwMode="auto">
          <a:xfrm>
            <a:off x="219941" y="119063"/>
            <a:ext cx="831370" cy="78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99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Овал 29"/>
          <p:cNvSpPr/>
          <p:nvPr/>
        </p:nvSpPr>
        <p:spPr>
          <a:xfrm>
            <a:off x="6074986" y="3000374"/>
            <a:ext cx="1585258" cy="1475839"/>
          </a:xfrm>
          <a:prstGeom prst="ellipse">
            <a:avLst/>
          </a:prstGeom>
          <a:solidFill>
            <a:schemeClr val="bg1"/>
          </a:solidFill>
          <a:ln w="28575"/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714625" y="906821"/>
            <a:ext cx="1821656" cy="1760179"/>
          </a:xfrm>
          <a:prstGeom prst="ellipse">
            <a:avLst/>
          </a:prstGeom>
          <a:solidFill>
            <a:schemeClr val="bg1"/>
          </a:solidFill>
          <a:ln w="28575" cmpd="sng">
            <a:prstDash val="solid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4643438" y="1268760"/>
            <a:ext cx="1643062" cy="1645880"/>
          </a:xfrm>
          <a:prstGeom prst="ellipse">
            <a:avLst/>
          </a:prstGeom>
          <a:solidFill>
            <a:schemeClr val="bg1"/>
          </a:solidFill>
          <a:ln w="28575" cmpd="sng">
            <a:prstDash val="solid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928662" y="3000372"/>
            <a:ext cx="2286016" cy="2000264"/>
          </a:xfrm>
          <a:prstGeom prst="ellipse">
            <a:avLst/>
          </a:prstGeom>
          <a:solidFill>
            <a:schemeClr val="bg1"/>
          </a:solidFill>
          <a:ln w="28575"/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128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3143250"/>
            <a:ext cx="973137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rot="5400000" flipH="1" flipV="1">
            <a:off x="1821657" y="2821781"/>
            <a:ext cx="285750" cy="714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>
            <a:off x="142844" y="714356"/>
            <a:ext cx="2343128" cy="2200284"/>
          </a:xfrm>
          <a:prstGeom prst="ellipse">
            <a:avLst/>
          </a:prstGeom>
          <a:solidFill>
            <a:schemeClr val="bg1"/>
          </a:solidFill>
          <a:ln w="28575" cmpd="sng">
            <a:prstDash val="solid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128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928688"/>
            <a:ext cx="1000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7" name="TextBox 11"/>
          <p:cNvSpPr txBox="1">
            <a:spLocks noChangeArrowheads="1"/>
          </p:cNvSpPr>
          <p:nvPr/>
        </p:nvSpPr>
        <p:spPr bwMode="auto">
          <a:xfrm>
            <a:off x="357188" y="1928813"/>
            <a:ext cx="19288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prstClr val="black"/>
                </a:solidFill>
              </a:rPr>
              <a:t>Развитие системы образования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prstClr val="black"/>
                </a:solidFill>
              </a:rPr>
              <a:t> 56 %</a:t>
            </a:r>
          </a:p>
        </p:txBody>
      </p:sp>
      <p:pic>
        <p:nvPicPr>
          <p:cNvPr id="1128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770" y="3212307"/>
            <a:ext cx="5715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9" name="TextBox 17"/>
          <p:cNvSpPr txBox="1">
            <a:spLocks noChangeArrowheads="1"/>
          </p:cNvSpPr>
          <p:nvPr/>
        </p:nvSpPr>
        <p:spPr bwMode="auto">
          <a:xfrm>
            <a:off x="7512986" y="3225691"/>
            <a:ext cx="17145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300" dirty="0" smtClean="0">
                <a:solidFill>
                  <a:prstClr val="black"/>
                </a:solidFill>
              </a:rPr>
              <a:t>Сбалансированность бюджетной системы</a:t>
            </a:r>
          </a:p>
        </p:txBody>
      </p:sp>
      <p:pic>
        <p:nvPicPr>
          <p:cNvPr id="1129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44" y="1410811"/>
            <a:ext cx="8572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1" name="TextBox 21"/>
          <p:cNvSpPr txBox="1">
            <a:spLocks noChangeArrowheads="1"/>
          </p:cNvSpPr>
          <p:nvPr/>
        </p:nvSpPr>
        <p:spPr bwMode="auto">
          <a:xfrm>
            <a:off x="4679156" y="1951831"/>
            <a:ext cx="15001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prstClr val="black"/>
                </a:solidFill>
              </a:rPr>
              <a:t>Развитие культуры и искусства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prstClr val="black"/>
                </a:solidFill>
              </a:rPr>
              <a:t> 4,3 %</a:t>
            </a:r>
          </a:p>
        </p:txBody>
      </p:sp>
      <p:sp>
        <p:nvSpPr>
          <p:cNvPr id="11292" name="TextBox 23"/>
          <p:cNvSpPr txBox="1">
            <a:spLocks noChangeArrowheads="1"/>
          </p:cNvSpPr>
          <p:nvPr/>
        </p:nvSpPr>
        <p:spPr bwMode="auto">
          <a:xfrm>
            <a:off x="2909366" y="1814498"/>
            <a:ext cx="14287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prstClr val="black"/>
                </a:solidFill>
              </a:rPr>
              <a:t>Социальная политика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prstClr val="black"/>
                </a:solidFill>
              </a:rPr>
              <a:t> 27,5 %</a:t>
            </a:r>
          </a:p>
        </p:txBody>
      </p:sp>
      <p:sp>
        <p:nvSpPr>
          <p:cNvPr id="26" name="Овал 25"/>
          <p:cNvSpPr/>
          <p:nvPr/>
        </p:nvSpPr>
        <p:spPr>
          <a:xfrm>
            <a:off x="6509132" y="1340768"/>
            <a:ext cx="1652276" cy="1638969"/>
          </a:xfrm>
          <a:prstGeom prst="ellipse">
            <a:avLst/>
          </a:prstGeom>
          <a:solidFill>
            <a:schemeClr val="bg1"/>
          </a:solidFill>
          <a:ln w="28575"/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300" name="TextBox 30"/>
          <p:cNvSpPr txBox="1">
            <a:spLocks noChangeArrowheads="1"/>
          </p:cNvSpPr>
          <p:nvPr/>
        </p:nvSpPr>
        <p:spPr bwMode="auto">
          <a:xfrm>
            <a:off x="6728051" y="3954466"/>
            <a:ext cx="642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prstClr val="black"/>
                </a:solidFill>
              </a:rPr>
              <a:t>4,9 %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785939" y="142875"/>
            <a:ext cx="7143750" cy="7143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программных расходов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КМР 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 г</a:t>
            </a:r>
          </a:p>
        </p:txBody>
      </p:sp>
      <p:pic>
        <p:nvPicPr>
          <p:cNvPr id="1130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301" y="3468103"/>
            <a:ext cx="661987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04" name="TextBox 34"/>
          <p:cNvSpPr txBox="1">
            <a:spLocks noChangeArrowheads="1"/>
          </p:cNvSpPr>
          <p:nvPr/>
        </p:nvSpPr>
        <p:spPr bwMode="auto">
          <a:xfrm>
            <a:off x="7660243" y="3639492"/>
            <a:ext cx="13573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prstClr val="black"/>
                </a:solidFill>
              </a:rPr>
              <a:t>Управление имуществом</a:t>
            </a:r>
          </a:p>
        </p:txBody>
      </p:sp>
      <p:sp>
        <p:nvSpPr>
          <p:cNvPr id="40" name="Овал 39"/>
          <p:cNvSpPr/>
          <p:nvPr/>
        </p:nvSpPr>
        <p:spPr>
          <a:xfrm>
            <a:off x="6143621" y="4554256"/>
            <a:ext cx="1000132" cy="1000132"/>
          </a:xfrm>
          <a:prstGeom prst="ellipse">
            <a:avLst/>
          </a:prstGeom>
          <a:solidFill>
            <a:schemeClr val="bg1"/>
          </a:solidFill>
          <a:ln w="28575"/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3872424" y="5245348"/>
            <a:ext cx="1131624" cy="1048626"/>
          </a:xfrm>
          <a:prstGeom prst="ellipse">
            <a:avLst/>
          </a:prstGeom>
          <a:solidFill>
            <a:schemeClr val="bg1"/>
          </a:solidFill>
          <a:ln w="28575"/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131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078" y="4675495"/>
            <a:ext cx="64293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18" name="TextBox 42"/>
          <p:cNvSpPr txBox="1">
            <a:spLocks noChangeArrowheads="1"/>
          </p:cNvSpPr>
          <p:nvPr/>
        </p:nvSpPr>
        <p:spPr bwMode="auto">
          <a:xfrm>
            <a:off x="6493934" y="5150622"/>
            <a:ext cx="642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prstClr val="black"/>
                </a:solidFill>
              </a:rPr>
              <a:t>1,1 %</a:t>
            </a:r>
          </a:p>
        </p:txBody>
      </p:sp>
      <p:sp>
        <p:nvSpPr>
          <p:cNvPr id="11319" name="TextBox 43"/>
          <p:cNvSpPr txBox="1">
            <a:spLocks noChangeArrowheads="1"/>
          </p:cNvSpPr>
          <p:nvPr/>
        </p:nvSpPr>
        <p:spPr bwMode="auto">
          <a:xfrm>
            <a:off x="7255525" y="4889807"/>
            <a:ext cx="1714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prstClr val="black"/>
                </a:solidFill>
              </a:rPr>
              <a:t>Развитие физической культуры и спорта</a:t>
            </a:r>
          </a:p>
        </p:txBody>
      </p:sp>
      <p:sp>
        <p:nvSpPr>
          <p:cNvPr id="48" name="Овал 47"/>
          <p:cNvSpPr/>
          <p:nvPr/>
        </p:nvSpPr>
        <p:spPr>
          <a:xfrm>
            <a:off x="1714493" y="5576103"/>
            <a:ext cx="1000132" cy="928694"/>
          </a:xfrm>
          <a:prstGeom prst="ellipse">
            <a:avLst/>
          </a:prstGeom>
          <a:solidFill>
            <a:schemeClr val="bg1"/>
          </a:solidFill>
          <a:ln w="28575"/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327" name="TextBox 49"/>
          <p:cNvSpPr txBox="1">
            <a:spLocks noChangeArrowheads="1"/>
          </p:cNvSpPr>
          <p:nvPr/>
        </p:nvSpPr>
        <p:spPr bwMode="auto">
          <a:xfrm>
            <a:off x="1887883" y="6123633"/>
            <a:ext cx="6429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solidFill>
                  <a:prstClr val="black"/>
                </a:solidFill>
              </a:rPr>
              <a:t>1</a:t>
            </a:r>
            <a:r>
              <a:rPr lang="ru-RU" altLang="ru-RU" sz="1200" dirty="0" smtClean="0">
                <a:solidFill>
                  <a:prstClr val="black"/>
                </a:solidFill>
              </a:rPr>
              <a:t> %</a:t>
            </a:r>
          </a:p>
        </p:txBody>
      </p:sp>
      <p:sp>
        <p:nvSpPr>
          <p:cNvPr id="11328" name="TextBox 50"/>
          <p:cNvSpPr txBox="1">
            <a:spLocks noChangeArrowheads="1"/>
          </p:cNvSpPr>
          <p:nvPr/>
        </p:nvSpPr>
        <p:spPr bwMode="auto">
          <a:xfrm>
            <a:off x="6588224" y="2120705"/>
            <a:ext cx="149343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300" dirty="0" smtClean="0">
                <a:solidFill>
                  <a:prstClr val="black"/>
                </a:solidFill>
              </a:rPr>
              <a:t>Развитие сельского хозяйства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300" dirty="0" smtClean="0">
                <a:solidFill>
                  <a:prstClr val="black"/>
                </a:solidFill>
              </a:rPr>
              <a:t>4,4 %</a:t>
            </a:r>
          </a:p>
        </p:txBody>
      </p:sp>
      <p:pic>
        <p:nvPicPr>
          <p:cNvPr id="11335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172" y="5394326"/>
            <a:ext cx="754062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37" name="TextBox 55"/>
          <p:cNvSpPr txBox="1">
            <a:spLocks noChangeArrowheads="1"/>
          </p:cNvSpPr>
          <p:nvPr/>
        </p:nvSpPr>
        <p:spPr bwMode="auto">
          <a:xfrm>
            <a:off x="5107781" y="5612245"/>
            <a:ext cx="178593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300" dirty="0" smtClean="0">
                <a:solidFill>
                  <a:prstClr val="black"/>
                </a:solidFill>
              </a:rPr>
              <a:t>Снижение административных барьеров, развитие предпринимательства</a:t>
            </a:r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 flipV="1">
            <a:off x="2714625" y="2667000"/>
            <a:ext cx="561231" cy="47625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>
            <a:endCxn id="48" idx="0"/>
          </p:cNvCxnSpPr>
          <p:nvPr/>
        </p:nvCxnSpPr>
        <p:spPr>
          <a:xfrm>
            <a:off x="2204146" y="5054324"/>
            <a:ext cx="10413" cy="5217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 flipV="1">
            <a:off x="3071813" y="2714624"/>
            <a:ext cx="1821656" cy="7858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 flipV="1">
            <a:off x="3214678" y="2667000"/>
            <a:ext cx="3429009" cy="120332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flipV="1">
            <a:off x="3214688" y="3870326"/>
            <a:ext cx="2857510" cy="1301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3214678" y="4166116"/>
            <a:ext cx="2964665" cy="6201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>
            <a:off x="3107531" y="4429125"/>
            <a:ext cx="1032421" cy="81622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6" name="Picture 2" descr="Картинки по запросу картинка соц.поддержк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755" y="1006370"/>
            <a:ext cx="936774" cy="84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Картинки по запросу иконка сельское хозяйство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16" y="1442885"/>
            <a:ext cx="730806" cy="67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49"/>
          <p:cNvSpPr txBox="1">
            <a:spLocks noChangeArrowheads="1"/>
          </p:cNvSpPr>
          <p:nvPr/>
        </p:nvSpPr>
        <p:spPr bwMode="auto">
          <a:xfrm>
            <a:off x="4116767" y="5971498"/>
            <a:ext cx="6429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prstClr val="black"/>
                </a:solidFill>
              </a:rPr>
              <a:t>0,8 %</a:t>
            </a:r>
          </a:p>
        </p:txBody>
      </p:sp>
      <p:sp>
        <p:nvSpPr>
          <p:cNvPr id="85" name="TextBox 49"/>
          <p:cNvSpPr txBox="1">
            <a:spLocks noChangeArrowheads="1"/>
          </p:cNvSpPr>
          <p:nvPr/>
        </p:nvSpPr>
        <p:spPr bwMode="auto">
          <a:xfrm>
            <a:off x="1821653" y="5661968"/>
            <a:ext cx="7858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smtClean="0">
                <a:solidFill>
                  <a:prstClr val="black"/>
                </a:solidFill>
              </a:rPr>
              <a:t>Прочие расходы</a:t>
            </a:r>
          </a:p>
        </p:txBody>
      </p:sp>
      <p:pic>
        <p:nvPicPr>
          <p:cNvPr id="43" name="Picture 8" descr="Герб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54"/>
          <a:stretch>
            <a:fillRect/>
          </a:stretch>
        </p:blipFill>
        <p:spPr bwMode="auto">
          <a:xfrm>
            <a:off x="219941" y="119063"/>
            <a:ext cx="823667" cy="78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53504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24FE52-7DF8-494F-91A1-5D8063C75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9987910"/>
              </p:ext>
            </p:extLst>
          </p:nvPr>
        </p:nvGraphicFramePr>
        <p:xfrm>
          <a:off x="1550940" y="1228398"/>
          <a:ext cx="7269532" cy="5053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19043" y="16118"/>
            <a:ext cx="83529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070BB9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Собственные доходы бюджета в 2016 году : распределение по долям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object 19"/>
          <p:cNvSpPr>
            <a:spLocks noChangeArrowheads="1"/>
          </p:cNvSpPr>
          <p:nvPr/>
        </p:nvSpPr>
        <p:spPr bwMode="auto">
          <a:xfrm>
            <a:off x="35496" y="1340768"/>
            <a:ext cx="3138488" cy="93610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5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Собственные доходы</a:t>
            </a:r>
            <a:endParaRPr lang="ru-RU" alt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187,9 млн. руб. 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(15,7 %)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19"/>
          <p:cNvSpPr>
            <a:spLocks noChangeArrowheads="1"/>
          </p:cNvSpPr>
          <p:nvPr/>
        </p:nvSpPr>
        <p:spPr bwMode="auto">
          <a:xfrm>
            <a:off x="35496" y="5519762"/>
            <a:ext cx="3138488" cy="78955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5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1 008 млн. руб. 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(84,3 %)</a:t>
            </a:r>
            <a:endParaRPr lang="ru-RU" alt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8" descr="Герб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54"/>
          <a:stretch>
            <a:fillRect/>
          </a:stretch>
        </p:blipFill>
        <p:spPr bwMode="auto">
          <a:xfrm>
            <a:off x="219942" y="119063"/>
            <a:ext cx="831370" cy="78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89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bject 10"/>
          <p:cNvSpPr>
            <a:spLocks noChangeArrowheads="1"/>
          </p:cNvSpPr>
          <p:nvPr/>
        </p:nvSpPr>
        <p:spPr bwMode="auto">
          <a:xfrm>
            <a:off x="1281113" y="2468563"/>
            <a:ext cx="3187700" cy="66833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2000" dirty="0">
              <a:solidFill>
                <a:prstClr val="black"/>
              </a:solidFill>
            </a:endParaRPr>
          </a:p>
        </p:txBody>
      </p:sp>
      <p:sp>
        <p:nvSpPr>
          <p:cNvPr id="17411" name="object 11"/>
          <p:cNvSpPr>
            <a:spLocks noChangeArrowheads="1"/>
          </p:cNvSpPr>
          <p:nvPr/>
        </p:nvSpPr>
        <p:spPr bwMode="auto">
          <a:xfrm>
            <a:off x="1274763" y="1974850"/>
            <a:ext cx="3205162" cy="671513"/>
          </a:xfrm>
          <a:prstGeom prst="rect">
            <a:avLst/>
          </a:prstGeom>
          <a:blipFill dpi="0"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b="1" dirty="0">
              <a:solidFill>
                <a:prstClr val="black"/>
              </a:solidFill>
            </a:endParaRPr>
          </a:p>
        </p:txBody>
      </p:sp>
      <p:sp>
        <p:nvSpPr>
          <p:cNvPr id="82948" name="object 12"/>
          <p:cNvSpPr txBox="1">
            <a:spLocks noChangeArrowheads="1"/>
          </p:cNvSpPr>
          <p:nvPr/>
        </p:nvSpPr>
        <p:spPr bwMode="auto">
          <a:xfrm>
            <a:off x="1388269" y="2045918"/>
            <a:ext cx="29733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Налог на доходы физических лиц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5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План 96,2/исполнено </a:t>
            </a:r>
            <a:r>
              <a:rPr lang="ru-RU" altLang="ru-RU" sz="15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100,83 (+</a:t>
            </a:r>
            <a:r>
              <a:rPr lang="ru-RU" altLang="ru-RU" sz="15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4,8%)</a:t>
            </a:r>
            <a:endParaRPr lang="ru-RU" altLang="ru-RU" sz="15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3" name="object 13"/>
          <p:cNvSpPr>
            <a:spLocks noChangeArrowheads="1"/>
          </p:cNvSpPr>
          <p:nvPr/>
        </p:nvSpPr>
        <p:spPr bwMode="auto">
          <a:xfrm>
            <a:off x="76200" y="1974850"/>
            <a:ext cx="1273175" cy="119856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7414" name="object 15"/>
          <p:cNvSpPr>
            <a:spLocks noChangeArrowheads="1"/>
          </p:cNvSpPr>
          <p:nvPr/>
        </p:nvSpPr>
        <p:spPr bwMode="auto">
          <a:xfrm>
            <a:off x="5835650" y="2022475"/>
            <a:ext cx="3133725" cy="623888"/>
          </a:xfrm>
          <a:prstGeom prst="rect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7415" name="object 16"/>
          <p:cNvSpPr>
            <a:spLocks noChangeArrowheads="1"/>
          </p:cNvSpPr>
          <p:nvPr/>
        </p:nvSpPr>
        <p:spPr bwMode="auto">
          <a:xfrm>
            <a:off x="5830887" y="2576513"/>
            <a:ext cx="3143250" cy="669924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82952" name="object 17"/>
          <p:cNvSpPr txBox="1">
            <a:spLocks noChangeArrowheads="1"/>
          </p:cNvSpPr>
          <p:nvPr/>
        </p:nvSpPr>
        <p:spPr bwMode="auto">
          <a:xfrm>
            <a:off x="5870584" y="2219325"/>
            <a:ext cx="2882900" cy="9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Акцизы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5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План 3,3/исполнено 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5,61 </a:t>
            </a: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(+68,2%)</a:t>
            </a:r>
            <a:endParaRPr lang="ru-RU" alt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954" name="object 19"/>
          <p:cNvSpPr>
            <a:spLocks noChangeArrowheads="1"/>
          </p:cNvSpPr>
          <p:nvPr/>
        </p:nvSpPr>
        <p:spPr bwMode="auto">
          <a:xfrm>
            <a:off x="1256182" y="3917154"/>
            <a:ext cx="3138488" cy="708025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5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План </a:t>
            </a: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6,8/исполнено 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6,93</a:t>
            </a:r>
            <a:endParaRPr lang="ru-RU" alt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(+2,1%)</a:t>
            </a:r>
            <a:endParaRPr lang="ru-RU" alt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9" name="object 20"/>
          <p:cNvSpPr>
            <a:spLocks noChangeArrowheads="1"/>
          </p:cNvSpPr>
          <p:nvPr/>
        </p:nvSpPr>
        <p:spPr bwMode="auto">
          <a:xfrm>
            <a:off x="1281114" y="3246437"/>
            <a:ext cx="3124200" cy="725488"/>
          </a:xfrm>
          <a:prstGeom prst="rect">
            <a:avLst/>
          </a:prstGeom>
          <a:blipFill dpi="0" rotWithShape="1"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82441" y="3356992"/>
            <a:ext cx="2954609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70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15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Единый налог на вмененный </a:t>
            </a:r>
            <a:r>
              <a:rPr lang="ru-RU" sz="1500" b="1" spc="-10" dirty="0" smtClean="0">
                <a:solidFill>
                  <a:prstClr val="black"/>
                </a:solidFill>
                <a:latin typeface="Times New Roman"/>
                <a:cs typeface="Times New Roman"/>
              </a:rPr>
              <a:t>доход</a:t>
            </a:r>
          </a:p>
          <a:p>
            <a:pPr marL="1270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sz="1500" b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2957" name="object 23"/>
          <p:cNvSpPr>
            <a:spLocks noChangeArrowheads="1"/>
          </p:cNvSpPr>
          <p:nvPr/>
        </p:nvSpPr>
        <p:spPr bwMode="auto">
          <a:xfrm>
            <a:off x="5835650" y="4052666"/>
            <a:ext cx="3184525" cy="60047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План 4,8/исполнено 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5,74</a:t>
            </a:r>
            <a:endParaRPr lang="ru-RU" alt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(+19,3%)</a:t>
            </a:r>
            <a:endParaRPr lang="ru-RU" alt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2" name="object 24"/>
          <p:cNvSpPr>
            <a:spLocks noChangeArrowheads="1"/>
          </p:cNvSpPr>
          <p:nvPr/>
        </p:nvSpPr>
        <p:spPr bwMode="auto">
          <a:xfrm>
            <a:off x="5835650" y="3388744"/>
            <a:ext cx="3184525" cy="681038"/>
          </a:xfrm>
          <a:prstGeom prst="rect">
            <a:avLst/>
          </a:prstGeom>
          <a:blipFill dpi="0" rotWithShape="1"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82959" name="object 25"/>
          <p:cNvSpPr txBox="1">
            <a:spLocks noChangeArrowheads="1"/>
          </p:cNvSpPr>
          <p:nvPr/>
        </p:nvSpPr>
        <p:spPr bwMode="auto">
          <a:xfrm>
            <a:off x="6026149" y="3501008"/>
            <a:ext cx="27940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 eaLnBrk="0" hangingPunct="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5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Единый сельскохозяйственный налог</a:t>
            </a:r>
          </a:p>
        </p:txBody>
      </p:sp>
      <p:sp>
        <p:nvSpPr>
          <p:cNvPr id="82960" name="object 31"/>
          <p:cNvSpPr txBox="1">
            <a:spLocks noChangeArrowheads="1"/>
          </p:cNvSpPr>
          <p:nvPr/>
        </p:nvSpPr>
        <p:spPr bwMode="auto">
          <a:xfrm>
            <a:off x="1581993" y="119063"/>
            <a:ext cx="7377857" cy="1523494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>
            <a:lvl1pPr marL="63500" indent="-50800" eaLnBrk="0" hangingPunct="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300" b="1" dirty="0">
                <a:solidFill>
                  <a:srgbClr val="339966"/>
                </a:solidFill>
                <a:latin typeface="Times New Roman" pitchFamily="18" charset="0"/>
                <a:cs typeface="Times New Roman" pitchFamily="18" charset="0"/>
              </a:rPr>
              <a:t>Налоговые доходы бюджета </a:t>
            </a:r>
            <a:endParaRPr lang="ru-RU" altLang="ru-RU" sz="3300" b="1" dirty="0" smtClean="0">
              <a:solidFill>
                <a:srgbClr val="3399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300" b="1" dirty="0" smtClean="0">
                <a:solidFill>
                  <a:srgbClr val="339966"/>
                </a:solidFill>
                <a:latin typeface="Times New Roman" pitchFamily="18" charset="0"/>
                <a:cs typeface="Times New Roman" pitchFamily="18" charset="0"/>
              </a:rPr>
              <a:t>Курского </a:t>
            </a:r>
            <a:r>
              <a:rPr lang="ru-RU" altLang="ru-RU" sz="3300" b="1" dirty="0">
                <a:solidFill>
                  <a:srgbClr val="339966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endParaRPr lang="ru-RU" altLang="ru-RU" sz="3300" b="1" dirty="0" smtClean="0">
              <a:solidFill>
                <a:srgbClr val="3399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300" b="1" dirty="0" smtClean="0">
                <a:solidFill>
                  <a:srgbClr val="339966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altLang="ru-RU" sz="3300" b="1" dirty="0">
                <a:solidFill>
                  <a:srgbClr val="339966"/>
                </a:solidFill>
                <a:latin typeface="Times New Roman" pitchFamily="18" charset="0"/>
                <a:cs typeface="Times New Roman" pitchFamily="18" charset="0"/>
              </a:rPr>
              <a:t>2016 </a:t>
            </a:r>
            <a:r>
              <a:rPr lang="ru-RU" altLang="ru-RU" sz="3300" b="1" dirty="0" smtClean="0">
                <a:solidFill>
                  <a:srgbClr val="339966"/>
                </a:solidFill>
                <a:latin typeface="Times New Roman" pitchFamily="18" charset="0"/>
                <a:cs typeface="Times New Roman" pitchFamily="18" charset="0"/>
              </a:rPr>
              <a:t>год  </a:t>
            </a:r>
            <a:r>
              <a:rPr lang="ru-RU" altLang="ru-RU" sz="3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122,58 млн</a:t>
            </a:r>
            <a:r>
              <a:rPr lang="ru-RU" altLang="ru-RU" sz="3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altLang="ru-RU" sz="33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962" name="Picture 8" descr="Герб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54"/>
          <a:stretch>
            <a:fillRect/>
          </a:stretch>
        </p:blipFill>
        <p:spPr bwMode="auto">
          <a:xfrm>
            <a:off x="219941" y="119063"/>
            <a:ext cx="1134617" cy="1077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bject 15"/>
          <p:cNvSpPr>
            <a:spLocks noChangeArrowheads="1"/>
          </p:cNvSpPr>
          <p:nvPr/>
        </p:nvSpPr>
        <p:spPr bwMode="auto">
          <a:xfrm>
            <a:off x="1297457" y="4822595"/>
            <a:ext cx="3055938" cy="655637"/>
          </a:xfrm>
          <a:prstGeom prst="rect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26" name="object 16"/>
          <p:cNvSpPr>
            <a:spLocks noChangeArrowheads="1"/>
          </p:cNvSpPr>
          <p:nvPr/>
        </p:nvSpPr>
        <p:spPr bwMode="auto">
          <a:xfrm>
            <a:off x="1297457" y="5356728"/>
            <a:ext cx="3055938" cy="69310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5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План 3,4/исполнено 3,47</a:t>
            </a:r>
            <a:endParaRPr lang="ru-RU" alt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(+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alt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object 21"/>
          <p:cNvSpPr txBox="1"/>
          <p:nvPr/>
        </p:nvSpPr>
        <p:spPr>
          <a:xfrm>
            <a:off x="1281114" y="5034525"/>
            <a:ext cx="3032756" cy="231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70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15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Государственная пошлина</a:t>
            </a:r>
            <a:endParaRPr sz="1500" b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2967" name="Овал 24"/>
          <p:cNvSpPr>
            <a:spLocks noChangeArrowheads="1"/>
          </p:cNvSpPr>
          <p:nvPr/>
        </p:nvSpPr>
        <p:spPr bwMode="auto">
          <a:xfrm>
            <a:off x="4560714" y="3388744"/>
            <a:ext cx="1224136" cy="1153294"/>
          </a:xfrm>
          <a:prstGeom prst="ellipse">
            <a:avLst/>
          </a:prstGeom>
          <a:blipFill dpi="0" rotWithShape="1">
            <a:blip r:embed="rId12"/>
            <a:srcRect/>
            <a:stretch>
              <a:fillRect/>
            </a:stretch>
          </a:blipFill>
          <a:ln w="15875" algn="ctr">
            <a:solidFill>
              <a:srgbClr val="A6A6A6"/>
            </a:solidFill>
            <a:round/>
            <a:headEnd/>
            <a:tailEnd/>
          </a:ln>
        </p:spPr>
        <p:txBody>
          <a:bodyPr/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indent="-17145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indent="-17145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indent="-17145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indent="-17145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7" name="Picture 6" descr="1354528072_4009_thumbzo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54225"/>
            <a:ext cx="1085298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Бюджет Ставрополья сэкономил на оптимизации расходов свыше 800 млн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388745"/>
            <a:ext cx="1148678" cy="112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://im3-tub-ru.yandex.net/i?id=c31fed248e078c562c820b07a0e3b3c8-46-144&amp;n=21"/>
          <p:cNvPicPr>
            <a:picLocks noChangeAspect="1" noChangeArrowheads="1"/>
          </p:cNvPicPr>
          <p:nvPr/>
        </p:nvPicPr>
        <p:blipFill>
          <a:blip r:embed="rId15" cstate="print">
            <a:lum bright="2000" contrast="6000"/>
          </a:blip>
          <a:srcRect/>
          <a:stretch>
            <a:fillRect/>
          </a:stretch>
        </p:blipFill>
        <p:spPr bwMode="auto">
          <a:xfrm>
            <a:off x="76200" y="4928958"/>
            <a:ext cx="1221257" cy="104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8913C-38AB-4E10-BD43-7BD7666AF575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80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ject 11"/>
          <p:cNvSpPr>
            <a:spLocks noChangeArrowheads="1"/>
          </p:cNvSpPr>
          <p:nvPr/>
        </p:nvSpPr>
        <p:spPr bwMode="auto">
          <a:xfrm>
            <a:off x="1260861" y="3895115"/>
            <a:ext cx="3012689" cy="611981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83971" name="object 12"/>
          <p:cNvSpPr>
            <a:spLocks noChangeArrowheads="1"/>
          </p:cNvSpPr>
          <p:nvPr/>
        </p:nvSpPr>
        <p:spPr bwMode="auto">
          <a:xfrm>
            <a:off x="1203101" y="3374683"/>
            <a:ext cx="3094037" cy="620712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F2FFEB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39850" y="3413125"/>
            <a:ext cx="2933700" cy="10002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sz="1400" b="1" spc="-20" dirty="0" smtClean="0">
                <a:solidFill>
                  <a:prstClr val="black"/>
                </a:solidFill>
                <a:latin typeface="Times New Roman"/>
                <a:cs typeface="Times New Roman"/>
              </a:rPr>
              <a:t>Д</a:t>
            </a:r>
            <a:r>
              <a:rPr lang="ru-RU" sz="1400" b="1" spc="-20" dirty="0" smtClean="0">
                <a:solidFill>
                  <a:prstClr val="black"/>
                </a:solidFill>
                <a:latin typeface="Times New Roman"/>
                <a:cs typeface="Times New Roman"/>
              </a:rPr>
              <a:t>о</a:t>
            </a:r>
            <a:r>
              <a:rPr sz="1400" b="1" spc="-2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ходы</a:t>
            </a:r>
            <a:r>
              <a:rPr sz="1400" b="1" spc="-2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sz="14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от  продажи </a:t>
            </a:r>
            <a:r>
              <a:rPr lang="ru-RU" sz="1400" b="1" spc="-10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зем</a:t>
            </a:r>
            <a:r>
              <a:rPr lang="ru-RU" sz="1400" b="1" spc="-10" dirty="0" smtClean="0">
                <a:solidFill>
                  <a:prstClr val="black"/>
                </a:solidFill>
                <a:latin typeface="Times New Roman"/>
                <a:cs typeface="Times New Roman"/>
              </a:rPr>
              <a:t>. </a:t>
            </a:r>
            <a:r>
              <a:rPr lang="ru-RU" sz="14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участков </a:t>
            </a:r>
            <a:endParaRPr lang="ru-RU" sz="1400" b="1" spc="-1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spc="-10" dirty="0" smtClean="0">
                <a:solidFill>
                  <a:prstClr val="black"/>
                </a:solidFill>
                <a:latin typeface="Times New Roman"/>
                <a:cs typeface="Times New Roman"/>
              </a:rPr>
              <a:t>и муниципального  </a:t>
            </a:r>
            <a:r>
              <a:rPr lang="ru-RU" sz="1400" b="1" spc="-10" dirty="0">
                <a:solidFill>
                  <a:prstClr val="black"/>
                </a:solidFill>
                <a:latin typeface="Times New Roman"/>
                <a:cs typeface="Times New Roman"/>
              </a:rPr>
              <a:t>имущества</a:t>
            </a:r>
            <a:endParaRPr sz="1400" b="1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2,55/исполнено 10,27 (+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302,8%)</a:t>
            </a:r>
            <a:endParaRPr lang="ru-RU" alt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7" name="object 15"/>
          <p:cNvSpPr>
            <a:spLocks noChangeArrowheads="1"/>
          </p:cNvSpPr>
          <p:nvPr/>
        </p:nvSpPr>
        <p:spPr bwMode="auto">
          <a:xfrm>
            <a:off x="6040438" y="2614613"/>
            <a:ext cx="2995612" cy="630237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83974" name="object 16"/>
          <p:cNvSpPr txBox="1">
            <a:spLocks noChangeArrowheads="1"/>
          </p:cNvSpPr>
          <p:nvPr/>
        </p:nvSpPr>
        <p:spPr bwMode="auto">
          <a:xfrm>
            <a:off x="6057899" y="2708275"/>
            <a:ext cx="292443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План 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2,66/исполнено 2,76</a:t>
            </a:r>
            <a:endParaRPr lang="ru-RU" alt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(+3,8%)</a:t>
            </a:r>
            <a:endParaRPr lang="ru-RU" alt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9" name="object 17"/>
          <p:cNvSpPr>
            <a:spLocks noChangeArrowheads="1"/>
          </p:cNvSpPr>
          <p:nvPr/>
        </p:nvSpPr>
        <p:spPr bwMode="auto">
          <a:xfrm>
            <a:off x="6006433" y="2039266"/>
            <a:ext cx="3027362" cy="60325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F2FFEB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83976" name="object 19"/>
          <p:cNvSpPr txBox="1">
            <a:spLocks noChangeArrowheads="1"/>
          </p:cNvSpPr>
          <p:nvPr/>
        </p:nvSpPr>
        <p:spPr bwMode="auto">
          <a:xfrm>
            <a:off x="6099704" y="2207819"/>
            <a:ext cx="28876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tabLst>
                <a:tab pos="984250" algn="l"/>
              </a:tabLst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tabLst>
                <a:tab pos="98425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tabLst>
                <a:tab pos="984250" algn="l"/>
              </a:tabLst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tabLst>
                <a:tab pos="984250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tabLst>
                <a:tab pos="984250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tabLst>
                <a:tab pos="984250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tabLst>
                <a:tab pos="984250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tabLst>
                <a:tab pos="984250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tabLst>
                <a:tab pos="984250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Денежные взыскания и штрафы</a:t>
            </a:r>
          </a:p>
        </p:txBody>
      </p:sp>
      <p:sp>
        <p:nvSpPr>
          <p:cNvPr id="18442" name="object 20"/>
          <p:cNvSpPr>
            <a:spLocks noChangeArrowheads="1"/>
          </p:cNvSpPr>
          <p:nvPr/>
        </p:nvSpPr>
        <p:spPr bwMode="auto">
          <a:xfrm>
            <a:off x="4883150" y="2207819"/>
            <a:ext cx="1038225" cy="92701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8443" name="object 21"/>
          <p:cNvSpPr>
            <a:spLocks noChangeArrowheads="1"/>
          </p:cNvSpPr>
          <p:nvPr/>
        </p:nvSpPr>
        <p:spPr bwMode="auto">
          <a:xfrm>
            <a:off x="4883150" y="3427365"/>
            <a:ext cx="1038225" cy="977227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103958" y="3294094"/>
            <a:ext cx="2883409" cy="553998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F2FFEB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ru-RU"/>
            </a:defPPr>
            <a:lvl1pPr eaLnBrk="0" hangingPunct="0">
              <a:defRPr>
                <a:solidFill>
                  <a:prstClr val="black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spc="-20" dirty="0">
                <a:latin typeface="Times New Roman"/>
                <a:cs typeface="Times New Roman"/>
              </a:rPr>
              <a:t>Доходы от оказания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spc="-20" dirty="0">
                <a:latin typeface="Times New Roman"/>
                <a:cs typeface="Times New Roman"/>
              </a:rPr>
              <a:t>платных услуг</a:t>
            </a:r>
            <a:endParaRPr sz="1400" b="1" spc="-20" dirty="0">
              <a:latin typeface="Times New Roman"/>
              <a:cs typeface="Times New Roman"/>
            </a:endParaRPr>
          </a:p>
        </p:txBody>
      </p:sp>
      <p:sp>
        <p:nvSpPr>
          <p:cNvPr id="18446" name="object 24"/>
          <p:cNvSpPr>
            <a:spLocks noChangeArrowheads="1"/>
          </p:cNvSpPr>
          <p:nvPr/>
        </p:nvSpPr>
        <p:spPr bwMode="auto">
          <a:xfrm>
            <a:off x="6116638" y="3863974"/>
            <a:ext cx="2838577" cy="643121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83982" name="object 25"/>
          <p:cNvSpPr txBox="1">
            <a:spLocks noChangeArrowheads="1"/>
          </p:cNvSpPr>
          <p:nvPr/>
        </p:nvSpPr>
        <p:spPr bwMode="auto">
          <a:xfrm>
            <a:off x="6012034" y="3861121"/>
            <a:ext cx="294318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План 26,8/исполнено 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27,06</a:t>
            </a:r>
            <a:endParaRPr lang="ru-RU" alt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(+1%)</a:t>
            </a:r>
            <a:endParaRPr lang="ru-RU" alt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48" name="object 26"/>
          <p:cNvSpPr>
            <a:spLocks noChangeArrowheads="1"/>
          </p:cNvSpPr>
          <p:nvPr/>
        </p:nvSpPr>
        <p:spPr bwMode="auto">
          <a:xfrm>
            <a:off x="1260861" y="2123681"/>
            <a:ext cx="2994025" cy="600075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F2FFEB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83984" name="object 27"/>
          <p:cNvSpPr txBox="1">
            <a:spLocks noChangeArrowheads="1"/>
          </p:cNvSpPr>
          <p:nvPr/>
        </p:nvSpPr>
        <p:spPr bwMode="auto">
          <a:xfrm>
            <a:off x="1292225" y="2152948"/>
            <a:ext cx="28753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 indent="127000" eaLnBrk="0" hangingPunct="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5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Доходы от использования имущества</a:t>
            </a:r>
            <a:endParaRPr lang="ru-RU" altLang="ru-RU" sz="1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50" name="object 28"/>
          <p:cNvSpPr>
            <a:spLocks noChangeArrowheads="1"/>
          </p:cNvSpPr>
          <p:nvPr/>
        </p:nvSpPr>
        <p:spPr bwMode="auto">
          <a:xfrm>
            <a:off x="188119" y="2172956"/>
            <a:ext cx="1033462" cy="944562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8451" name="object 29"/>
          <p:cNvSpPr>
            <a:spLocks noChangeArrowheads="1"/>
          </p:cNvSpPr>
          <p:nvPr/>
        </p:nvSpPr>
        <p:spPr bwMode="auto">
          <a:xfrm>
            <a:off x="1238713" y="2673381"/>
            <a:ext cx="3022815" cy="620713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83987" name="object 30"/>
          <p:cNvSpPr txBox="1">
            <a:spLocks noChangeArrowheads="1"/>
          </p:cNvSpPr>
          <p:nvPr/>
        </p:nvSpPr>
        <p:spPr bwMode="auto">
          <a:xfrm>
            <a:off x="1457325" y="2752725"/>
            <a:ext cx="26146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План 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18,51/исполнено 24,37 </a:t>
            </a: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(+31,6%)</a:t>
            </a:r>
            <a:endParaRPr lang="ru-RU" alt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53" name="object 33"/>
          <p:cNvSpPr>
            <a:spLocks noChangeArrowheads="1"/>
          </p:cNvSpPr>
          <p:nvPr/>
        </p:nvSpPr>
        <p:spPr bwMode="auto">
          <a:xfrm>
            <a:off x="1279525" y="5184775"/>
            <a:ext cx="3024188" cy="646113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83989" name="object 34"/>
          <p:cNvSpPr>
            <a:spLocks noChangeArrowheads="1"/>
          </p:cNvSpPr>
          <p:nvPr/>
        </p:nvSpPr>
        <p:spPr bwMode="auto">
          <a:xfrm>
            <a:off x="1279525" y="4664075"/>
            <a:ext cx="3024187" cy="52070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F2FFEB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500" b="1" spc="-2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spc="-20" dirty="0" smtClean="0">
                <a:solidFill>
                  <a:prstClr val="black"/>
                </a:solidFill>
                <a:latin typeface="Times New Roman"/>
                <a:cs typeface="Times New Roman"/>
              </a:rPr>
              <a:t>Доходы от части прибыли МУП </a:t>
            </a:r>
            <a:endParaRPr lang="ru-RU" altLang="ru-RU" sz="1500" b="1" spc="-2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prstClr val="black"/>
                </a:solidFill>
              </a:rPr>
              <a:t> </a:t>
            </a:r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83990" name="object 35"/>
          <p:cNvSpPr txBox="1">
            <a:spLocks noChangeArrowheads="1"/>
          </p:cNvSpPr>
          <p:nvPr/>
        </p:nvSpPr>
        <p:spPr bwMode="auto">
          <a:xfrm>
            <a:off x="1322388" y="5053013"/>
            <a:ext cx="2884487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 eaLnBrk="0" hangingPunct="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ts val="25"/>
              </a:spcBef>
              <a:spcAft>
                <a:spcPct val="0"/>
              </a:spcAft>
              <a:buFontTx/>
              <a:buNone/>
            </a:pPr>
            <a:endParaRPr lang="ru-RU" altLang="ru-RU" sz="13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План 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0,09/исполнено 0,28 (+211%)</a:t>
            </a:r>
            <a:endParaRPr lang="ru-RU" alt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56" name="object 36"/>
          <p:cNvSpPr>
            <a:spLocks noChangeArrowheads="1"/>
          </p:cNvSpPr>
          <p:nvPr/>
        </p:nvSpPr>
        <p:spPr bwMode="auto">
          <a:xfrm>
            <a:off x="130045" y="3421930"/>
            <a:ext cx="1016000" cy="982663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8457" name="object 37"/>
          <p:cNvSpPr>
            <a:spLocks noChangeArrowheads="1"/>
          </p:cNvSpPr>
          <p:nvPr/>
        </p:nvSpPr>
        <p:spPr bwMode="auto">
          <a:xfrm>
            <a:off x="798513" y="3290888"/>
            <a:ext cx="493712" cy="541337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83995" name="object 19"/>
          <p:cNvSpPr txBox="1">
            <a:spLocks noChangeArrowheads="1"/>
          </p:cNvSpPr>
          <p:nvPr/>
        </p:nvSpPr>
        <p:spPr bwMode="auto">
          <a:xfrm>
            <a:off x="6116638" y="4617261"/>
            <a:ext cx="2995612" cy="634575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F2FFEB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ru-RU"/>
            </a:defPPr>
            <a:lvl1pPr eaLnBrk="0" hangingPunct="0">
              <a:defRPr>
                <a:solidFill>
                  <a:prstClr val="black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негативное воздействие на </a:t>
            </a:r>
            <a:r>
              <a:rPr lang="ru-RU" alt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окружающую среду</a:t>
            </a:r>
          </a:p>
        </p:txBody>
      </p:sp>
      <p:sp>
        <p:nvSpPr>
          <p:cNvPr id="33" name="object 24"/>
          <p:cNvSpPr>
            <a:spLocks noChangeArrowheads="1"/>
          </p:cNvSpPr>
          <p:nvPr/>
        </p:nvSpPr>
        <p:spPr bwMode="auto">
          <a:xfrm>
            <a:off x="6116637" y="5246688"/>
            <a:ext cx="2935287" cy="630584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83997" name="object 25"/>
          <p:cNvSpPr txBox="1">
            <a:spLocks noChangeArrowheads="1"/>
          </p:cNvSpPr>
          <p:nvPr/>
        </p:nvSpPr>
        <p:spPr bwMode="auto">
          <a:xfrm>
            <a:off x="6148386" y="5276850"/>
            <a:ext cx="283394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План 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0,16/исполнено 0,57 (+251,8%)</a:t>
            </a:r>
            <a:endParaRPr lang="ru-RU" alt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object 22"/>
          <p:cNvSpPr/>
          <p:nvPr/>
        </p:nvSpPr>
        <p:spPr>
          <a:xfrm>
            <a:off x="4788024" y="4760766"/>
            <a:ext cx="1252414" cy="108267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>
              <a:solidFill>
                <a:prstClr val="black"/>
              </a:solidFill>
            </a:endParaRPr>
          </a:p>
        </p:txBody>
      </p:sp>
      <p:pic>
        <p:nvPicPr>
          <p:cNvPr id="83999" name="Picture 8" descr="Герб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54"/>
          <a:stretch>
            <a:fillRect/>
          </a:stretch>
        </p:blipFill>
        <p:spPr bwMode="auto">
          <a:xfrm>
            <a:off x="251519" y="156672"/>
            <a:ext cx="1094151" cy="10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000" name="Прямоугольник 2"/>
          <p:cNvSpPr>
            <a:spLocks noChangeArrowheads="1"/>
          </p:cNvSpPr>
          <p:nvPr/>
        </p:nvSpPr>
        <p:spPr bwMode="auto">
          <a:xfrm>
            <a:off x="1457325" y="52388"/>
            <a:ext cx="7497890" cy="161582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itchFamily="18" charset="2"/>
              <a:buChar char="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3500" indent="-5080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altLang="ru-RU" sz="33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Неналоговые доходы бюджета </a:t>
            </a:r>
            <a:endParaRPr lang="ru-RU" altLang="ru-RU" sz="3300" b="1" dirty="0" smtClean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63500" indent="-5080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altLang="ru-RU" sz="33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Курского </a:t>
            </a:r>
            <a:r>
              <a:rPr lang="ru-RU" altLang="ru-RU" sz="33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endParaRPr lang="ru-RU" altLang="ru-RU" sz="3300" b="1" dirty="0" smtClean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63500" indent="-5080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altLang="ru-RU" sz="33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altLang="ru-RU" sz="33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2016 </a:t>
            </a:r>
            <a:r>
              <a:rPr lang="ru-RU" altLang="ru-RU" sz="33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altLang="ru-RU" sz="3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65,31 </a:t>
            </a:r>
            <a:r>
              <a:rPr lang="ru-RU" altLang="ru-RU" sz="3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66" y="4791420"/>
            <a:ext cx="1013922" cy="97086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8913C-38AB-4E10-BD43-7BD7666AF575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47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1510</TotalTime>
  <Words>2312</Words>
  <Application>Microsoft Office PowerPoint</Application>
  <PresentationFormat>Экран (4:3)</PresentationFormat>
  <Paragraphs>453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1_Тема Office</vt:lpstr>
      <vt:lpstr>Презентация PowerPoint</vt:lpstr>
      <vt:lpstr>В 2016 году реализовались 12 муниципальных программ Курского муниципального района Ставропольского края: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«Управление имуществом»</vt:lpstr>
      <vt:lpstr>Презентация PowerPoint</vt:lpstr>
      <vt:lpstr>Презентация PowerPoint</vt:lpstr>
      <vt:lpstr>Презентация PowerPoint</vt:lpstr>
      <vt:lpstr>    Программа «Сохранение и развитие культуры»</vt:lpstr>
      <vt:lpstr>Организация культурно–досуговой  деятельности</vt:lpstr>
      <vt:lpstr>Презентация PowerPoint</vt:lpstr>
      <vt:lpstr>Международный фестиваль «Казачья станица. Москва»  </vt:lpstr>
      <vt:lpstr>Организация библиотечной деятельности</vt:lpstr>
      <vt:lpstr>Презентация PowerPoint</vt:lpstr>
      <vt:lpstr>Дополнительное образование в сфере искусств</vt:lpstr>
      <vt:lpstr>Международный конкурс исполнительского мастерства ЗВЕЗДНОЕ ПЯТИГОРЬЕ  - 2016</vt:lpstr>
      <vt:lpstr>Презентация PowerPoint</vt:lpstr>
      <vt:lpstr> Молодежная политика.  Центр по работе с молодежью. </vt:lpstr>
      <vt:lpstr>Презентация PowerPoint</vt:lpstr>
      <vt:lpstr>Презентация PowerPoint</vt:lpstr>
      <vt:lpstr>  Развитие физической культуры и спорта</vt:lpstr>
      <vt:lpstr>Презентация PowerPoint</vt:lpstr>
      <vt:lpstr>Программа «СОЦИАЛЬНАЯ ПОДДЕРЖКА ГРАЖДАН»</vt:lpstr>
      <vt:lpstr>Презентация PowerPoint</vt:lpstr>
      <vt:lpstr> Сводная информация по ярмаркам в 2016 году Широкая масленица и Арбузник</vt:lpstr>
      <vt:lpstr>Презентация PowerPoint</vt:lpstr>
      <vt:lpstr>11 июня, в канун Дня России, в Курском районе прошёл Межрегиональный фестиваль национальных культур «Курский район – территория мира и согласия»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140</cp:revision>
  <cp:lastPrinted>2017-03-15T12:00:23Z</cp:lastPrinted>
  <dcterms:created xsi:type="dcterms:W3CDTF">2017-02-06T05:27:53Z</dcterms:created>
  <dcterms:modified xsi:type="dcterms:W3CDTF">2017-04-27T13:41:45Z</dcterms:modified>
</cp:coreProperties>
</file>