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438" r:id="rId3"/>
    <p:sldId id="413" r:id="rId4"/>
    <p:sldId id="440" r:id="rId5"/>
    <p:sldId id="439" r:id="rId6"/>
    <p:sldId id="414" r:id="rId7"/>
    <p:sldId id="415" r:id="rId8"/>
    <p:sldId id="417" r:id="rId9"/>
    <p:sldId id="437" r:id="rId10"/>
    <p:sldId id="416" r:id="rId11"/>
    <p:sldId id="419" r:id="rId12"/>
    <p:sldId id="418" r:id="rId13"/>
    <p:sldId id="434" r:id="rId14"/>
    <p:sldId id="420" r:id="rId15"/>
    <p:sldId id="435" r:id="rId16"/>
    <p:sldId id="380" r:id="rId17"/>
    <p:sldId id="379" r:id="rId18"/>
    <p:sldId id="307" r:id="rId19"/>
    <p:sldId id="350" r:id="rId20"/>
    <p:sldId id="382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391" r:id="rId30"/>
    <p:sldId id="429" r:id="rId31"/>
    <p:sldId id="430" r:id="rId32"/>
    <p:sldId id="431" r:id="rId33"/>
    <p:sldId id="395" r:id="rId34"/>
    <p:sldId id="411" r:id="rId35"/>
    <p:sldId id="400" r:id="rId36"/>
    <p:sldId id="446" r:id="rId37"/>
    <p:sldId id="454" r:id="rId38"/>
    <p:sldId id="455" r:id="rId39"/>
    <p:sldId id="447" r:id="rId40"/>
    <p:sldId id="448" r:id="rId41"/>
    <p:sldId id="453" r:id="rId42"/>
    <p:sldId id="449" r:id="rId43"/>
    <p:sldId id="445" r:id="rId44"/>
    <p:sldId id="457" r:id="rId45"/>
    <p:sldId id="459" r:id="rId46"/>
    <p:sldId id="452" r:id="rId47"/>
    <p:sldId id="450" r:id="rId48"/>
    <p:sldId id="460" r:id="rId49"/>
    <p:sldId id="461" r:id="rId50"/>
    <p:sldId id="462" r:id="rId51"/>
    <p:sldId id="463" r:id="rId52"/>
    <p:sldId id="464" r:id="rId53"/>
    <p:sldId id="465" r:id="rId54"/>
    <p:sldId id="432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5050"/>
    <a:srgbClr val="9999FF"/>
    <a:srgbClr val="33CCCC"/>
    <a:srgbClr val="3366FF"/>
    <a:srgbClr val="FF9999"/>
    <a:srgbClr val="3399FF"/>
    <a:srgbClr val="FF99CC"/>
    <a:srgbClr val="66FF99"/>
    <a:srgbClr val="CC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96" autoAdjust="0"/>
    <p:restoredTop sz="96822" autoAdjust="0"/>
  </p:normalViewPr>
  <p:slideViewPr>
    <p:cSldViewPr>
      <p:cViewPr>
        <p:scale>
          <a:sx n="70" d="100"/>
          <a:sy n="70" d="100"/>
        </p:scale>
        <p:origin x="-11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798055549281059E-2"/>
          <c:y val="0.13021948142257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Население всего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53.3</c:v>
                </c:pt>
                <c:pt idx="1">
                  <c:v>53.3</c:v>
                </c:pt>
                <c:pt idx="2">
                  <c:v>53.6</c:v>
                </c:pt>
                <c:pt idx="3">
                  <c:v>53.6</c:v>
                </c:pt>
                <c:pt idx="4">
                  <c:v>54.5</c:v>
                </c:pt>
                <c:pt idx="5">
                  <c:v>55.5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Число прибывших на территорию района</c:v>
                </c:pt>
              </c:strCache>
            </c:strRef>
          </c:tx>
          <c:spPr>
            <a:solidFill>
              <a:srgbClr val="FFFF0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1.7000000000000006</c:v>
                </c:pt>
                <c:pt idx="1">
                  <c:v>1.7000000000000006</c:v>
                </c:pt>
                <c:pt idx="2">
                  <c:v>1.7000000000000006</c:v>
                </c:pt>
                <c:pt idx="3">
                  <c:v>1.7000000000000006</c:v>
                </c:pt>
                <c:pt idx="4">
                  <c:v>1.7000000000000006</c:v>
                </c:pt>
                <c:pt idx="5">
                  <c:v>1.7000000000000006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Число выбывших с территории района </c:v>
                </c:pt>
              </c:strCache>
            </c:strRef>
          </c:tx>
          <c:spPr>
            <a:solidFill>
              <a:srgbClr val="3366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2.1</c:v>
                </c:pt>
                <c:pt idx="1">
                  <c:v>1.8</c:v>
                </c:pt>
                <c:pt idx="2">
                  <c:v>1.8</c:v>
                </c:pt>
                <c:pt idx="3">
                  <c:v>1.8</c:v>
                </c:pt>
                <c:pt idx="4">
                  <c:v>1.8</c:v>
                </c:pt>
                <c:pt idx="5">
                  <c:v>1.8</c:v>
                </c:pt>
              </c:numCache>
            </c:numRef>
          </c:val>
        </c:ser>
        <c:gapDepth val="0"/>
        <c:shape val="box"/>
        <c:axId val="87034496"/>
        <c:axId val="87048576"/>
        <c:axId val="0"/>
      </c:bar3DChart>
      <c:catAx>
        <c:axId val="8703449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048576"/>
        <c:crosses val="autoZero"/>
        <c:auto val="1"/>
        <c:lblAlgn val="ctr"/>
        <c:lblOffset val="100"/>
        <c:tickLblSkip val="1"/>
        <c:tickMarkSkip val="1"/>
      </c:catAx>
      <c:valAx>
        <c:axId val="87048576"/>
        <c:scaling>
          <c:orientation val="minMax"/>
          <c:max val="55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034496"/>
        <c:crosses val="autoZero"/>
        <c:crossBetween val="between"/>
        <c:majorUnit val="5"/>
        <c:minorUnit val="2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9.1730364015838728E-2"/>
          <c:y val="0.84348338795038247"/>
          <c:w val="0.86596949382761423"/>
          <c:h val="0.15440132913052751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3983923884514432E-2"/>
          <c:y val="0.13021943511728315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Больничными койками на 10 тыс. населения</c:v>
                </c:pt>
              </c:strCache>
            </c:strRef>
          </c:tx>
          <c:spPr>
            <a:solidFill>
              <a:schemeClr val="accent1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40.700000000000003</c:v>
                </c:pt>
                <c:pt idx="1">
                  <c:v>40.800000000000004</c:v>
                </c:pt>
                <c:pt idx="2">
                  <c:v>40.800000000000004</c:v>
                </c:pt>
                <c:pt idx="3">
                  <c:v>40.800000000000004</c:v>
                </c:pt>
                <c:pt idx="4">
                  <c:v>41</c:v>
                </c:pt>
                <c:pt idx="5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Общедоступными библиотеками на 100 тыс. населения</c:v>
                </c:pt>
              </c:strCache>
            </c:strRef>
          </c:tx>
          <c:spPr>
            <a:solidFill>
              <a:schemeClr val="accent2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52.5</c:v>
                </c:pt>
                <c:pt idx="1">
                  <c:v>52.5</c:v>
                </c:pt>
                <c:pt idx="2">
                  <c:v>52.5</c:v>
                </c:pt>
                <c:pt idx="3">
                  <c:v>52.5</c:v>
                </c:pt>
                <c:pt idx="4">
                  <c:v>52.5</c:v>
                </c:pt>
                <c:pt idx="5">
                  <c:v>52.5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Учреждениями культурно-досугового типа на 100 тыс. населения</c:v>
                </c:pt>
              </c:strCache>
            </c:strRef>
          </c:tx>
          <c:spPr>
            <a:solidFill>
              <a:schemeClr val="hlink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24.4</c:v>
                </c:pt>
                <c:pt idx="1">
                  <c:v>24.4</c:v>
                </c:pt>
                <c:pt idx="2">
                  <c:v>24.4</c:v>
                </c:pt>
                <c:pt idx="3">
                  <c:v>24.4</c:v>
                </c:pt>
                <c:pt idx="4">
                  <c:v>24.4</c:v>
                </c:pt>
                <c:pt idx="5">
                  <c:v>24.4</c:v>
                </c:pt>
              </c:numCache>
            </c:numRef>
          </c:val>
        </c:ser>
        <c:gapDepth val="0"/>
        <c:shape val="box"/>
        <c:axId val="108010880"/>
        <c:axId val="108012672"/>
        <c:axId val="0"/>
      </c:bar3DChart>
      <c:catAx>
        <c:axId val="10801088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8012672"/>
        <c:crosses val="autoZero"/>
        <c:auto val="1"/>
        <c:lblAlgn val="ctr"/>
        <c:lblOffset val="100"/>
        <c:tickLblSkip val="1"/>
        <c:tickMarkSkip val="1"/>
      </c:catAx>
      <c:valAx>
        <c:axId val="108012672"/>
        <c:scaling>
          <c:orientation val="minMax"/>
          <c:max val="55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8010880"/>
        <c:crosses val="autoZero"/>
        <c:crossBetween val="between"/>
        <c:majorUnit val="5"/>
        <c:minorUnit val="2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9.3618547681539863E-2"/>
          <c:y val="0.80038852751126766"/>
          <c:w val="0.86596949382761423"/>
          <c:h val="0.19290948298748947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798055549281128E-2"/>
          <c:y val="0.13021948142257025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Численность врачей всех специальностей</c:v>
                </c:pt>
              </c:strCache>
            </c:strRef>
          </c:tx>
          <c:spPr>
            <a:solidFill>
              <a:schemeClr val="accent1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6.0000000000000032E-2</c:v>
                </c:pt>
                <c:pt idx="1">
                  <c:v>6.0000000000000032E-2</c:v>
                </c:pt>
                <c:pt idx="2">
                  <c:v>6.0000000000000032E-2</c:v>
                </c:pt>
                <c:pt idx="3">
                  <c:v>6.0000000000000032E-2</c:v>
                </c:pt>
                <c:pt idx="4">
                  <c:v>6.0000000000000032E-2</c:v>
                </c:pt>
                <c:pt idx="5">
                  <c:v>6.0000000000000032E-2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Численность среднего медицинского персонала</c:v>
                </c:pt>
              </c:strCache>
            </c:strRef>
          </c:tx>
          <c:spPr>
            <a:solidFill>
              <a:schemeClr val="accent2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0.30000000000000032</c:v>
                </c:pt>
                <c:pt idx="1">
                  <c:v>0.30000000000000032</c:v>
                </c:pt>
                <c:pt idx="2">
                  <c:v>0.30000000000000032</c:v>
                </c:pt>
                <c:pt idx="3">
                  <c:v>0.30000000000000032</c:v>
                </c:pt>
                <c:pt idx="4">
                  <c:v>0.30000000000000032</c:v>
                </c:pt>
                <c:pt idx="5">
                  <c:v>0.30000000000000032</c:v>
                </c:pt>
              </c:numCache>
            </c:numRef>
          </c:val>
        </c:ser>
        <c:gapDepth val="0"/>
        <c:shape val="box"/>
        <c:axId val="108136320"/>
        <c:axId val="108137856"/>
        <c:axId val="0"/>
      </c:bar3DChart>
      <c:catAx>
        <c:axId val="10813632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8137856"/>
        <c:crosses val="autoZero"/>
        <c:auto val="1"/>
        <c:lblAlgn val="ctr"/>
        <c:lblOffset val="100"/>
        <c:tickLblSkip val="1"/>
        <c:tickMarkSkip val="1"/>
      </c:catAx>
      <c:valAx>
        <c:axId val="108137856"/>
        <c:scaling>
          <c:orientation val="minMax"/>
          <c:max val="0.30000000000000032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8136320"/>
        <c:crosses val="autoZero"/>
        <c:crossBetween val="between"/>
        <c:majorUnit val="0.05"/>
        <c:minorUnit val="0.05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7.8884689788205981E-2"/>
          <c:y val="0.84134259375536757"/>
          <c:w val="0.86596949382761423"/>
          <c:h val="0.11305802982843464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251E-2"/>
          <c:y val="0.12165639806711756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Ожидаемая продолжительность жизни при рождении</c:v>
                </c:pt>
              </c:strCache>
            </c:strRef>
          </c:tx>
          <c:spPr>
            <a:solidFill>
              <a:srgbClr val="00B05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69</c:v>
                </c:pt>
                <c:pt idx="1">
                  <c:v>71</c:v>
                </c:pt>
                <c:pt idx="2">
                  <c:v>72</c:v>
                </c:pt>
                <c:pt idx="3">
                  <c:v>71.599999999999994</c:v>
                </c:pt>
                <c:pt idx="4">
                  <c:v>72.7</c:v>
                </c:pt>
                <c:pt idx="5">
                  <c:v>73</c:v>
                </c:pt>
              </c:numCache>
            </c:numRef>
          </c:val>
        </c:ser>
        <c:gapDepth val="0"/>
        <c:shape val="box"/>
        <c:axId val="106829696"/>
        <c:axId val="106831232"/>
        <c:axId val="0"/>
      </c:bar3DChart>
      <c:catAx>
        <c:axId val="10682969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6831232"/>
        <c:crosses val="autoZero"/>
        <c:auto val="1"/>
        <c:lblAlgn val="ctr"/>
        <c:lblOffset val="100"/>
        <c:tickLblSkip val="1"/>
        <c:tickMarkSkip val="1"/>
      </c:catAx>
      <c:valAx>
        <c:axId val="106831232"/>
        <c:scaling>
          <c:orientation val="minMax"/>
          <c:max val="75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6829696"/>
        <c:crosses val="autoZero"/>
        <c:crossBetween val="between"/>
        <c:majorUnit val="10"/>
        <c:minorUnit val="1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8.4593878333820774E-2"/>
          <c:y val="0.83139145345914933"/>
          <c:w val="0.86596949382761423"/>
          <c:h val="0.11800851818132936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279E-2"/>
          <c:y val="3.8166961006404231E-2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Численность экономически активного населения</c:v>
                </c:pt>
              </c:strCache>
            </c:strRef>
          </c:tx>
          <c:spPr>
            <a:solidFill>
              <a:srgbClr val="7030A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30</c:v>
                </c:pt>
                <c:pt idx="1">
                  <c:v>30.01</c:v>
                </c:pt>
                <c:pt idx="2">
                  <c:v>30</c:v>
                </c:pt>
                <c:pt idx="3">
                  <c:v>30.09</c:v>
                </c:pt>
                <c:pt idx="4">
                  <c:v>30</c:v>
                </c:pt>
                <c:pt idx="5">
                  <c:v>30.08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Среднегодовая численность занятых в экономике</c:v>
                </c:pt>
              </c:strCache>
            </c:strRef>
          </c:tx>
          <c:spPr>
            <a:solidFill>
              <a:srgbClr val="00B0F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19.5</c:v>
                </c:pt>
                <c:pt idx="1">
                  <c:v>19.600000000000001</c:v>
                </c:pt>
                <c:pt idx="2">
                  <c:v>19.399999999999999</c:v>
                </c:pt>
                <c:pt idx="3">
                  <c:v>19.5</c:v>
                </c:pt>
                <c:pt idx="4">
                  <c:v>19.5</c:v>
                </c:pt>
                <c:pt idx="5">
                  <c:v>19.079999999999988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Численность безработных, зарегистрированных в госучреждениях службы занятости населения</c:v>
                </c:pt>
              </c:strCache>
            </c:strRef>
          </c:tx>
          <c:spPr>
            <a:solidFill>
              <a:srgbClr val="FF000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1</c:v>
                </c:pt>
                <c:pt idx="1">
                  <c:v>0.91</c:v>
                </c:pt>
                <c:pt idx="2">
                  <c:v>0.86000000000000032</c:v>
                </c:pt>
                <c:pt idx="3">
                  <c:v>0.9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gapDepth val="0"/>
        <c:shape val="box"/>
        <c:axId val="106878464"/>
        <c:axId val="106880000"/>
        <c:axId val="0"/>
      </c:bar3DChart>
      <c:catAx>
        <c:axId val="10687846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6880000"/>
        <c:crosses val="autoZero"/>
        <c:auto val="1"/>
        <c:lblAlgn val="ctr"/>
        <c:lblOffset val="100"/>
        <c:tickLblSkip val="1"/>
        <c:tickMarkSkip val="1"/>
      </c:catAx>
      <c:valAx>
        <c:axId val="106880000"/>
        <c:scaling>
          <c:orientation val="minMax"/>
          <c:max val="34"/>
          <c:min val="0.5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6878464"/>
        <c:crosses val="autoZero"/>
        <c:crossBetween val="between"/>
        <c:majorUnit val="4"/>
        <c:minorUnit val="0.5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73947398560729938"/>
          <c:w val="0.92306137928375986"/>
          <c:h val="0.23760617957152771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79805554928099E-2"/>
          <c:y val="0.13021948142257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Фонд начисленной заработной платы всех работников</c:v>
                </c:pt>
              </c:strCache>
            </c:strRef>
          </c:tx>
          <c:spPr>
            <a:solidFill>
              <a:srgbClr val="3399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1296.5999999999999</c:v>
                </c:pt>
                <c:pt idx="1">
                  <c:v>1452</c:v>
                </c:pt>
                <c:pt idx="2">
                  <c:v>1597</c:v>
                </c:pt>
                <c:pt idx="3">
                  <c:v>1600</c:v>
                </c:pt>
                <c:pt idx="4">
                  <c:v>1632</c:v>
                </c:pt>
                <c:pt idx="5">
                  <c:v>1664.6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Выплаты социального характера</c:v>
                </c:pt>
              </c:strCache>
            </c:strRef>
          </c:tx>
          <c:spPr>
            <a:solidFill>
              <a:schemeClr val="accent2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1485.1</c:v>
                </c:pt>
                <c:pt idx="1">
                  <c:v>1600.9</c:v>
                </c:pt>
                <c:pt idx="2">
                  <c:v>1706.8</c:v>
                </c:pt>
                <c:pt idx="3">
                  <c:v>1700</c:v>
                </c:pt>
                <c:pt idx="4">
                  <c:v>1760</c:v>
                </c:pt>
                <c:pt idx="5">
                  <c:v>1800</c:v>
                </c:pt>
              </c:numCache>
            </c:numRef>
          </c:val>
        </c:ser>
        <c:gapDepth val="0"/>
        <c:shape val="box"/>
        <c:axId val="107090688"/>
        <c:axId val="107092224"/>
        <c:axId val="0"/>
      </c:bar3DChart>
      <c:catAx>
        <c:axId val="10709068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092224"/>
        <c:crosses val="autoZero"/>
        <c:auto val="1"/>
        <c:lblAlgn val="ctr"/>
        <c:lblOffset val="100"/>
        <c:tickLblSkip val="1"/>
        <c:tickMarkSkip val="1"/>
      </c:catAx>
      <c:valAx>
        <c:axId val="107092224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090688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8.4593878333820774E-2"/>
          <c:y val="0.82455745115193857"/>
          <c:w val="0.86596949382761423"/>
          <c:h val="0.14369757573847192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798055549281059E-2"/>
          <c:y val="0.13021948142257012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Среднемесячная номинальная начисленная заработная плата по Курскому району</c:v>
                </c:pt>
              </c:strCache>
            </c:strRef>
          </c:tx>
          <c:spPr>
            <a:solidFill>
              <a:srgbClr val="FF9999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18.7</c:v>
                </c:pt>
                <c:pt idx="1">
                  <c:v>19.899999999999999</c:v>
                </c:pt>
                <c:pt idx="2">
                  <c:v>20.100000000000001</c:v>
                </c:pt>
                <c:pt idx="3">
                  <c:v>20</c:v>
                </c:pt>
                <c:pt idx="4">
                  <c:v>20.399999999999999</c:v>
                </c:pt>
                <c:pt idx="5">
                  <c:v>20.8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Минимальный размер оплаты труда в  Российской Федерации</c:v>
                </c:pt>
              </c:strCache>
            </c:strRef>
          </c:tx>
          <c:spPr>
            <a:solidFill>
              <a:schemeClr val="accent2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5.2</c:v>
                </c:pt>
                <c:pt idx="1">
                  <c:v>5.55</c:v>
                </c:pt>
                <c:pt idx="2">
                  <c:v>5.96</c:v>
                </c:pt>
                <c:pt idx="3">
                  <c:v>6.2</c:v>
                </c:pt>
                <c:pt idx="4">
                  <c:v>6.2</c:v>
                </c:pt>
                <c:pt idx="5">
                  <c:v>6.2</c:v>
                </c:pt>
              </c:numCache>
            </c:numRef>
          </c:val>
        </c:ser>
        <c:gapDepth val="0"/>
        <c:shape val="box"/>
        <c:axId val="107125760"/>
        <c:axId val="107127552"/>
        <c:axId val="0"/>
      </c:bar3DChart>
      <c:catAx>
        <c:axId val="10712576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127552"/>
        <c:crosses val="autoZero"/>
        <c:auto val="1"/>
        <c:lblAlgn val="ctr"/>
        <c:lblOffset val="100"/>
        <c:tickLblSkip val="1"/>
        <c:tickMarkSkip val="1"/>
      </c:catAx>
      <c:valAx>
        <c:axId val="107127552"/>
        <c:scaling>
          <c:orientation val="minMax"/>
          <c:max val="2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125760"/>
        <c:crosses val="autoZero"/>
        <c:crossBetween val="between"/>
        <c:majorUnit val="2"/>
        <c:minorUnit val="1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9.1730364015838728E-2"/>
          <c:y val="0.80709051701251189"/>
          <c:w val="0.86596949382761423"/>
          <c:h val="0.19079418125989994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251E-2"/>
          <c:y val="0.13236017204926029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Численность детей в дошкольных образовательных учреждениях</c:v>
                </c:pt>
              </c:strCache>
            </c:strRef>
          </c:tx>
          <c:spPr>
            <a:solidFill>
              <a:schemeClr val="accent1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1.87</c:v>
                </c:pt>
                <c:pt idx="1">
                  <c:v>2.0699999999999998</c:v>
                </c:pt>
                <c:pt idx="2">
                  <c:v>2.2000000000000002</c:v>
                </c:pt>
                <c:pt idx="3">
                  <c:v>2.38</c:v>
                </c:pt>
                <c:pt idx="4">
                  <c:v>2.46</c:v>
                </c:pt>
                <c:pt idx="5">
                  <c:v>2.62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Численность обучающихся в общеобразовательных учреждениях</c:v>
                </c:pt>
              </c:strCache>
            </c:strRef>
          </c:tx>
          <c:spPr>
            <a:solidFill>
              <a:schemeClr val="accent2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6.02</c:v>
                </c:pt>
                <c:pt idx="1">
                  <c:v>5.9700000000000024</c:v>
                </c:pt>
                <c:pt idx="2">
                  <c:v>6.14</c:v>
                </c:pt>
                <c:pt idx="3">
                  <c:v>6.14</c:v>
                </c:pt>
                <c:pt idx="4">
                  <c:v>6.1599999999999975</c:v>
                </c:pt>
                <c:pt idx="5">
                  <c:v>6.2</c:v>
                </c:pt>
              </c:numCache>
            </c:numRef>
          </c:val>
        </c:ser>
        <c:gapDepth val="0"/>
        <c:shape val="box"/>
        <c:axId val="107268736"/>
        <c:axId val="107278720"/>
        <c:axId val="0"/>
      </c:bar3DChart>
      <c:catAx>
        <c:axId val="10726873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278720"/>
        <c:crosses val="autoZero"/>
        <c:auto val="1"/>
        <c:lblAlgn val="ctr"/>
        <c:lblOffset val="100"/>
        <c:tickLblSkip val="1"/>
        <c:tickMarkSkip val="1"/>
      </c:catAx>
      <c:valAx>
        <c:axId val="107278720"/>
        <c:scaling>
          <c:orientation val="minMax"/>
          <c:max val="7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268736"/>
        <c:crosses val="autoZero"/>
        <c:crossBetween val="between"/>
        <c:majorUnit val="1"/>
        <c:minorUnit val="1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9.1730314960630027E-2"/>
          <c:y val="0.82190536599591657"/>
          <c:w val="0.86596949382761423"/>
          <c:h val="0.12968299795858815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798055549280962E-2"/>
          <c:y val="0.13021948142256987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Продукция сельского хозяйства, в том числе:</c:v>
                </c:pt>
              </c:strCache>
            </c:strRef>
          </c:tx>
          <c:spPr>
            <a:solidFill>
              <a:schemeClr val="accent1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2663.3</c:v>
                </c:pt>
                <c:pt idx="1">
                  <c:v>3245.3</c:v>
                </c:pt>
                <c:pt idx="2">
                  <c:v>3769.8</c:v>
                </c:pt>
                <c:pt idx="3">
                  <c:v>4033.7</c:v>
                </c:pt>
                <c:pt idx="4">
                  <c:v>4275.7</c:v>
                </c:pt>
                <c:pt idx="5">
                  <c:v>4532.3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Продукция растениеводства</c:v>
                </c:pt>
              </c:strCache>
            </c:strRef>
          </c:tx>
          <c:spPr>
            <a:solidFill>
              <a:schemeClr val="accent2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1449.4</c:v>
                </c:pt>
                <c:pt idx="1">
                  <c:v>1885.1</c:v>
                </c:pt>
                <c:pt idx="2">
                  <c:v>2065</c:v>
                </c:pt>
                <c:pt idx="3">
                  <c:v>2164.9</c:v>
                </c:pt>
                <c:pt idx="4">
                  <c:v>2294.8000000000002</c:v>
                </c:pt>
                <c:pt idx="5">
                  <c:v>2432.6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Продукция животноводства</c:v>
                </c:pt>
              </c:strCache>
            </c:strRef>
          </c:tx>
          <c:spPr>
            <a:solidFill>
              <a:schemeClr val="hlink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1213.9000000000001</c:v>
                </c:pt>
                <c:pt idx="1">
                  <c:v>1360.2</c:v>
                </c:pt>
                <c:pt idx="2">
                  <c:v>1704.8</c:v>
                </c:pt>
                <c:pt idx="3">
                  <c:v>1868.8</c:v>
                </c:pt>
                <c:pt idx="4">
                  <c:v>1980.9</c:v>
                </c:pt>
                <c:pt idx="5">
                  <c:v>2099.6999999999998</c:v>
                </c:pt>
              </c:numCache>
            </c:numRef>
          </c:val>
        </c:ser>
        <c:gapDepth val="0"/>
        <c:shape val="box"/>
        <c:axId val="107375232"/>
        <c:axId val="107385216"/>
        <c:axId val="0"/>
      </c:bar3DChart>
      <c:catAx>
        <c:axId val="10737523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385216"/>
        <c:crosses val="autoZero"/>
        <c:auto val="1"/>
        <c:lblAlgn val="ctr"/>
        <c:lblOffset val="100"/>
        <c:tickLblSkip val="1"/>
        <c:tickMarkSkip val="1"/>
      </c:catAx>
      <c:valAx>
        <c:axId val="107385216"/>
        <c:scaling>
          <c:orientation val="minMax"/>
          <c:max val="5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375232"/>
        <c:crosses val="autoZero"/>
        <c:crossBetween val="between"/>
        <c:majorUnit val="500"/>
        <c:minorUnit val="10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9.1730314960630027E-2"/>
          <c:y val="0.81385374744823569"/>
          <c:w val="0.86596949382761423"/>
          <c:h val="0.15440132913052745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0148184601924762E-2"/>
          <c:y val="7.6178614373083126E-2"/>
          <c:w val="0.88896292650918662"/>
          <c:h val="0.5729844816834276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семена масленичных культур</c:v>
                </c:pt>
              </c:strCache>
            </c:strRef>
          </c:tx>
          <c:spPr>
            <a:ln>
              <a:solidFill>
                <a:srgbClr val="33CCCC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33CCCC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31.9</c:v>
                </c:pt>
                <c:pt idx="1">
                  <c:v>30.6</c:v>
                </c:pt>
                <c:pt idx="2">
                  <c:v>32</c:v>
                </c:pt>
                <c:pt idx="3">
                  <c:v>32.6</c:v>
                </c:pt>
                <c:pt idx="4">
                  <c:v>33.300000000000004</c:v>
                </c:pt>
                <c:pt idx="5">
                  <c:v>33.9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картофель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</c:v>
                </c:pt>
                <c:pt idx="1">
                  <c:v>9.3000000000000007</c:v>
                </c:pt>
                <c:pt idx="2">
                  <c:v>4.7</c:v>
                </c:pt>
                <c:pt idx="3">
                  <c:v>4.8</c:v>
                </c:pt>
                <c:pt idx="4">
                  <c:v>4.9000000000000004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овощи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12.2</c:v>
                </c:pt>
                <c:pt idx="1">
                  <c:v>13.7</c:v>
                </c:pt>
                <c:pt idx="2">
                  <c:v>12.7</c:v>
                </c:pt>
                <c:pt idx="3">
                  <c:v>12.9</c:v>
                </c:pt>
                <c:pt idx="4">
                  <c:v>13.2</c:v>
                </c:pt>
                <c:pt idx="5">
                  <c:v>13.5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скот и птица на убой (в живом весе)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7.26</c:v>
                </c:pt>
                <c:pt idx="1">
                  <c:v>7.29</c:v>
                </c:pt>
                <c:pt idx="2">
                  <c:v>6.35</c:v>
                </c:pt>
                <c:pt idx="3">
                  <c:v>3.48</c:v>
                </c:pt>
                <c:pt idx="4">
                  <c:v>6.6099999999999985</c:v>
                </c:pt>
                <c:pt idx="5">
                  <c:v>6.74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молоко</c:v>
                </c:pt>
              </c:strCache>
            </c:strRef>
          </c:tx>
          <c:spPr>
            <a:ln>
              <a:solidFill>
                <a:srgbClr val="669900"/>
              </a:solidFill>
            </a:ln>
          </c:spPr>
          <c:marker>
            <c:spPr>
              <a:solidFill>
                <a:srgbClr val="669900"/>
              </a:solidFill>
              <a:ln>
                <a:solidFill>
                  <a:srgbClr val="6699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18.7</c:v>
                </c:pt>
                <c:pt idx="1">
                  <c:v>18.7</c:v>
                </c:pt>
                <c:pt idx="2">
                  <c:v>18.7</c:v>
                </c:pt>
                <c:pt idx="3">
                  <c:v>19.100000000000001</c:v>
                </c:pt>
                <c:pt idx="4">
                  <c:v>19.399999999999999</c:v>
                </c:pt>
                <c:pt idx="5">
                  <c:v>19.8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яйца (млн. шт.)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22</c:v>
                </c:pt>
                <c:pt idx="1">
                  <c:v>22.2</c:v>
                </c:pt>
                <c:pt idx="2">
                  <c:v>22</c:v>
                </c:pt>
                <c:pt idx="3">
                  <c:v>22.4</c:v>
                </c:pt>
                <c:pt idx="4">
                  <c:v>22.8</c:v>
                </c:pt>
                <c:pt idx="5">
                  <c:v>23.3</c:v>
                </c:pt>
              </c:numCache>
            </c:numRef>
          </c:val>
        </c:ser>
        <c:marker val="1"/>
        <c:axId val="107810816"/>
        <c:axId val="107812736"/>
      </c:lineChart>
      <c:catAx>
        <c:axId val="107810816"/>
        <c:scaling>
          <c:orientation val="minMax"/>
        </c:scaling>
        <c:axPos val="b"/>
        <c:numFmt formatCode="General" sourceLinked="1"/>
        <c:tickLblPos val="nextTo"/>
        <c:crossAx val="107812736"/>
        <c:crosses val="autoZero"/>
        <c:auto val="1"/>
        <c:lblAlgn val="ctr"/>
        <c:lblOffset val="100"/>
      </c:catAx>
      <c:valAx>
        <c:axId val="107812736"/>
        <c:scaling>
          <c:orientation val="minMax"/>
          <c:max val="35"/>
          <c:min val="0"/>
        </c:scaling>
        <c:axPos val="l"/>
        <c:majorGridlines/>
        <c:numFmt formatCode="General" sourceLinked="1"/>
        <c:tickLblPos val="nextTo"/>
        <c:crossAx val="107810816"/>
        <c:crosses val="autoZero"/>
        <c:crossBetween val="between"/>
        <c:minorUnit val="2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"/>
          <c:y val="0.79253046609096556"/>
          <c:w val="1"/>
          <c:h val="0.2074695058125874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306E-2"/>
          <c:y val="0.12165639806711756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валовой сбор зерна (в весе после обработки)</c:v>
                </c:pt>
              </c:strCache>
            </c:strRef>
          </c:tx>
          <c:spPr>
            <a:solidFill>
              <a:srgbClr val="FF505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182.7</c:v>
                </c:pt>
                <c:pt idx="1">
                  <c:v>194.8</c:v>
                </c:pt>
                <c:pt idx="2">
                  <c:v>254</c:v>
                </c:pt>
                <c:pt idx="3">
                  <c:v>259</c:v>
                </c:pt>
                <c:pt idx="4">
                  <c:v>264</c:v>
                </c:pt>
                <c:pt idx="5">
                  <c:v>269</c:v>
                </c:pt>
              </c:numCache>
            </c:numRef>
          </c:val>
        </c:ser>
        <c:gapDepth val="0"/>
        <c:shape val="box"/>
        <c:axId val="107753856"/>
        <c:axId val="107755392"/>
        <c:axId val="0"/>
      </c:bar3DChart>
      <c:catAx>
        <c:axId val="10775385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755392"/>
        <c:crosses val="autoZero"/>
        <c:auto val="1"/>
        <c:lblAlgn val="ctr"/>
        <c:lblOffset val="100"/>
        <c:tickLblSkip val="1"/>
        <c:tickMarkSkip val="1"/>
      </c:catAx>
      <c:valAx>
        <c:axId val="107755392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7753856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8.4593878333820843E-2"/>
          <c:y val="0.83139145345914978"/>
          <c:w val="0.86596949382761423"/>
          <c:h val="0.11800851818132936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250E13-8C7A-4551-911C-B92E84EB19EC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1D1EB5-A733-4895-833F-8D7234F68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1D755-6B29-4872-8AF5-C16BA71823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30B81-0032-4A95-ACF3-B57EBC38B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B83BB-4F5A-4585-B794-F61499255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FFCB-CF71-4F42-BFD0-2772A60C4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4CEF4-2602-46FD-91D3-B9CE97500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7088F-F323-4369-BDD0-7444EC912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25863-1BAA-4FEC-8948-560A318E7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46D5-DDED-4C54-98BE-10C8BFA3F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FE98B-3CFE-4BE7-931E-A675B40DE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D555C-9C41-4C54-BDCD-E18DC1208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A0225-D87C-4BC1-8B3A-4732A4C25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0EE10-A836-49E7-8478-36E768EF0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F6E0-9D0E-4490-B658-1756B7C65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FF"/>
            </a:gs>
            <a:gs pos="50000">
              <a:srgbClr val="FFFFFF"/>
            </a:gs>
            <a:gs pos="100000">
              <a:srgbClr val="FFCCFF"/>
            </a:gs>
          </a:gsLst>
          <a:lin ang="6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729E73-7772-4641-BDA0-4F158FAE0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8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5"/>
          <p:cNvSpPr txBox="1">
            <a:spLocks noChangeArrowheads="1"/>
          </p:cNvSpPr>
          <p:nvPr/>
        </p:nvSpPr>
        <p:spPr bwMode="auto">
          <a:xfrm>
            <a:off x="428625" y="5143500"/>
            <a:ext cx="8715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/>
          </a:p>
        </p:txBody>
      </p:sp>
      <p:pic>
        <p:nvPicPr>
          <p:cNvPr id="14338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500188"/>
            <a:ext cx="9144000" cy="50403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6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6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60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юджет</a:t>
            </a:r>
            <a:r>
              <a:rPr lang="ru-RU" sz="6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граждан  </a:t>
            </a:r>
            <a:endParaRPr lang="ru-RU" sz="3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4800" kern="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«О бюджете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4800" kern="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Курского муниципального района Ставропольского края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4800" kern="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2016 год»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Содержимое 4"/>
          <p:cNvGraphicFramePr>
            <a:graphicFrameLocks noGrp="1"/>
          </p:cNvGraphicFramePr>
          <p:nvPr>
            <p:ph idx="1"/>
          </p:nvPr>
        </p:nvGraphicFramePr>
        <p:xfrm>
          <a:off x="377825" y="520700"/>
          <a:ext cx="8331200" cy="5816600"/>
        </p:xfrm>
        <a:graphic>
          <a:graphicData uri="http://schemas.openxmlformats.org/presentationml/2006/ole">
            <p:oleObj spid="_x0000_s25601" r:id="rId3" imgW="8333954" imgH="5822185" progId="Excel.Sheet.8">
              <p:embed/>
            </p:oleObj>
          </a:graphicData>
        </a:graphic>
      </p:graphicFrame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511175"/>
          </a:xfrm>
        </p:spPr>
        <p:txBody>
          <a:bodyPr/>
          <a:lstStyle/>
          <a:p>
            <a:pPr eaLnBrk="1" hangingPunct="1"/>
            <a:r>
              <a:rPr lang="ru-RU" sz="2600" smtClean="0">
                <a:latin typeface="Times New Roman" pitchFamily="18" charset="0"/>
              </a:rPr>
              <a:t>СТРУКТУРА НАЛОГОВЫХ ДОХОДОВ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77825" y="520700"/>
          <a:ext cx="8331200" cy="6102350"/>
        </p:xfrm>
        <a:graphic>
          <a:graphicData uri="http://schemas.openxmlformats.org/presentationml/2006/ole">
            <p:oleObj spid="_x0000_s26625" r:id="rId3" imgW="8333954" imgH="6102625" progId="Excel.Sheet.8">
              <p:embed/>
            </p:oleObj>
          </a:graphicData>
        </a:graphic>
      </p:graphicFrame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511175"/>
          </a:xfrm>
        </p:spPr>
        <p:txBody>
          <a:bodyPr/>
          <a:lstStyle/>
          <a:p>
            <a:pPr eaLnBrk="1" hangingPunct="1"/>
            <a:r>
              <a:rPr lang="ru-RU" sz="2600" smtClean="0">
                <a:latin typeface="Times New Roman" pitchFamily="18" charset="0"/>
              </a:rPr>
              <a:t>СТРУКТУРА НЕНАЛОГОВЫХ ДОХОДОВ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Диаграмма 1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presentationml/2006/ole">
            <p:oleObj spid="_x0000_s91138" name="Worksheet" r:id="rId3" imgW="9242337" imgH="6956139" progId="Excel.Sheet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1" name="Диаграмма 1"/>
          <p:cNvGraphicFramePr>
            <a:graphicFrameLocks/>
          </p:cNvGraphicFramePr>
          <p:nvPr/>
        </p:nvGraphicFramePr>
        <p:xfrm>
          <a:off x="-50800" y="1020763"/>
          <a:ext cx="9245600" cy="5888037"/>
        </p:xfrm>
        <a:graphic>
          <a:graphicData uri="http://schemas.openxmlformats.org/presentationml/2006/ole">
            <p:oleObj spid="_x0000_s92161" r:id="rId3" imgW="9242337" imgH="5889246" progId="Excel.Sheet.8">
              <p:embed/>
            </p:oleObj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ОБЪЕМ СОБСТВЕННЫХ ДОХОДОВ </a:t>
            </a:r>
          </a:p>
          <a:p>
            <a:pPr algn="ctr">
              <a:defRPr/>
            </a:pPr>
            <a:r>
              <a:rPr lang="ru-RU" sz="2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МЕСТНОГО БЮДЖЕТА</a:t>
            </a:r>
          </a:p>
        </p:txBody>
      </p:sp>
      <p:pic>
        <p:nvPicPr>
          <p:cNvPr id="92163" name="Picture 2" descr="C:\Documents and Settings\Home\Мои документы\фОТО\0500570550520490570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428750"/>
            <a:ext cx="4143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Text Box 54"/>
          <p:cNvSpPr txBox="1">
            <a:spLocks noChangeArrowheads="1"/>
          </p:cNvSpPr>
          <p:nvPr/>
        </p:nvSpPr>
        <p:spPr bwMode="auto">
          <a:xfrm>
            <a:off x="2643188" y="107156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156 191,12</a:t>
            </a:r>
          </a:p>
        </p:txBody>
      </p:sp>
      <p:sp>
        <p:nvSpPr>
          <p:cNvPr id="92165" name="Text Box 38"/>
          <p:cNvSpPr txBox="1">
            <a:spLocks noChangeArrowheads="1"/>
          </p:cNvSpPr>
          <p:nvPr/>
        </p:nvSpPr>
        <p:spPr bwMode="auto">
          <a:xfrm>
            <a:off x="7597775" y="1000125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тыс. рублей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77825" y="520700"/>
          <a:ext cx="8331200" cy="6102350"/>
        </p:xfrm>
        <a:graphic>
          <a:graphicData uri="http://schemas.openxmlformats.org/presentationml/2006/ole">
            <p:oleObj spid="_x0000_s93185" r:id="rId3" imgW="8333954" imgH="6102625" progId="Excel.Sheet.8">
              <p:embed/>
            </p:oleObj>
          </a:graphicData>
        </a:graphic>
      </p:graphicFrame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511175"/>
          </a:xfrm>
        </p:spPr>
        <p:txBody>
          <a:bodyPr/>
          <a:lstStyle/>
          <a:p>
            <a:pPr eaLnBrk="1" hangingPunct="1"/>
            <a:r>
              <a:rPr lang="ru-RU" sz="2600" smtClean="0">
                <a:latin typeface="Times New Roman" pitchFamily="18" charset="0"/>
              </a:rPr>
              <a:t>СТРУКТУРА БЕЗВОЗМЕЗДНЫХ ПОСТУПЛЕНИЙ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ОБЩИЙ ОБЪЕМ БЕЗВОЗМЕЗДНЫХ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ПОСТУПЛЕНИЙ В БЮДЖЕТ</a:t>
            </a:r>
            <a:endParaRPr lang="ru-RU" sz="2800" smtClean="0"/>
          </a:p>
        </p:txBody>
      </p:sp>
      <p:graphicFrame>
        <p:nvGraphicFramePr>
          <p:cNvPr id="94210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806450"/>
          <a:ext cx="9245600" cy="5673725"/>
        </p:xfrm>
        <a:graphic>
          <a:graphicData uri="http://schemas.openxmlformats.org/presentationml/2006/ole">
            <p:oleObj spid="_x0000_s94210" r:id="rId3" imgW="9242337" imgH="5675868" progId="Excel.Sheet.8">
              <p:embed/>
            </p:oleObj>
          </a:graphicData>
        </a:graphic>
      </p:graphicFrame>
      <p:sp>
        <p:nvSpPr>
          <p:cNvPr id="94212" name="Text Box 38"/>
          <p:cNvSpPr txBox="1">
            <a:spLocks noChangeArrowheads="1"/>
          </p:cNvSpPr>
          <p:nvPr/>
        </p:nvSpPr>
        <p:spPr bwMode="auto">
          <a:xfrm>
            <a:off x="7597775" y="1071563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тыс. рублей</a:t>
            </a:r>
          </a:p>
        </p:txBody>
      </p:sp>
      <p:pic>
        <p:nvPicPr>
          <p:cNvPr id="94213" name="Picture 2" descr="C:\Documents and Settings\Home\Рабочий стол\Открытый бюджет\на 2015\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2071688"/>
            <a:ext cx="3643312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71" name="Text Box 23"/>
          <p:cNvSpPr txBox="1">
            <a:spLocks noChangeArrowheads="1"/>
          </p:cNvSpPr>
          <p:nvPr/>
        </p:nvSpPr>
        <p:spPr bwMode="auto">
          <a:xfrm>
            <a:off x="1285875" y="51435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2015 год</a:t>
            </a:r>
          </a:p>
        </p:txBody>
      </p:sp>
      <p:sp>
        <p:nvSpPr>
          <p:cNvPr id="95241" name="Text Box 24"/>
          <p:cNvSpPr txBox="1">
            <a:spLocks noChangeArrowheads="1"/>
          </p:cNvSpPr>
          <p:nvPr/>
        </p:nvSpPr>
        <p:spPr bwMode="auto">
          <a:xfrm>
            <a:off x="4067175" y="191611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357188" y="0"/>
            <a:ext cx="8786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5786438" y="5143500"/>
            <a:ext cx="121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2016 год</a:t>
            </a:r>
          </a:p>
        </p:txBody>
      </p:sp>
      <p:sp>
        <p:nvSpPr>
          <p:cNvPr id="95244" name="Text Box 38"/>
          <p:cNvSpPr txBox="1">
            <a:spLocks noChangeArrowheads="1"/>
          </p:cNvSpPr>
          <p:nvPr/>
        </p:nvSpPr>
        <p:spPr bwMode="auto">
          <a:xfrm>
            <a:off x="7597775" y="785813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тыс. рублей</a:t>
            </a:r>
          </a:p>
        </p:txBody>
      </p:sp>
      <p:graphicFrame>
        <p:nvGraphicFramePr>
          <p:cNvPr id="95238" name="Диаграмма 11"/>
          <p:cNvGraphicFramePr>
            <a:graphicFrameLocks/>
          </p:cNvGraphicFramePr>
          <p:nvPr/>
        </p:nvGraphicFramePr>
        <p:xfrm>
          <a:off x="4378325" y="-50800"/>
          <a:ext cx="5673725" cy="5745163"/>
        </p:xfrm>
        <a:graphic>
          <a:graphicData uri="http://schemas.openxmlformats.org/presentationml/2006/ole">
            <p:oleObj spid="_x0000_s95238" r:id="rId3" imgW="5675868" imgH="5742930" progId="Excel.Sheet.8">
              <p:embed/>
            </p:oleObj>
          </a:graphicData>
        </a:graphic>
      </p:graphicFrame>
      <p:graphicFrame>
        <p:nvGraphicFramePr>
          <p:cNvPr id="95239" name="Диаграмма 12"/>
          <p:cNvGraphicFramePr>
            <a:graphicFrameLocks/>
          </p:cNvGraphicFramePr>
          <p:nvPr/>
        </p:nvGraphicFramePr>
        <p:xfrm>
          <a:off x="-50800" y="-50800"/>
          <a:ext cx="5888038" cy="5745163"/>
        </p:xfrm>
        <a:graphic>
          <a:graphicData uri="http://schemas.openxmlformats.org/presentationml/2006/ole">
            <p:oleObj spid="_x0000_s95239" r:id="rId4" imgW="5889246" imgH="5742930" progId="Excel.Sheet.8">
              <p:embed/>
            </p:oleObj>
          </a:graphicData>
        </a:graphic>
      </p:graphicFrame>
      <p:sp>
        <p:nvSpPr>
          <p:cNvPr id="95245" name="TextBox 9"/>
          <p:cNvSpPr txBox="1">
            <a:spLocks noChangeArrowheads="1"/>
          </p:cNvSpPr>
          <p:nvPr/>
        </p:nvSpPr>
        <p:spPr bwMode="auto">
          <a:xfrm>
            <a:off x="0" y="564356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        ДОТАЦИИ НА ВЫРАВНИВАНИЕ БЮДЖЕТНОЙ ОБЕСПЕЧЕННОСТИ И СБАЛАНСИРОВАННОСТИ  </a:t>
            </a:r>
          </a:p>
          <a:p>
            <a:r>
              <a:rPr lang="ru-RU" sz="1400" dirty="0"/>
              <a:t>        БЮДЖЕТОВ</a:t>
            </a:r>
          </a:p>
          <a:p>
            <a:r>
              <a:rPr lang="ru-RU" sz="1400" dirty="0"/>
              <a:t>        </a:t>
            </a:r>
          </a:p>
          <a:p>
            <a:r>
              <a:rPr lang="ru-RU" sz="1400" dirty="0"/>
              <a:t>        СУБСИДИИ</a:t>
            </a:r>
            <a:r>
              <a:rPr lang="ru-RU" sz="1400" dirty="0" smtClean="0"/>
              <a:t>, СУБВЕНЦИИ И  </a:t>
            </a:r>
            <a:r>
              <a:rPr lang="ru-RU" sz="1400" dirty="0"/>
              <a:t>ИНЫЕ МЕЖБЮДЖЕТНЫЕ ТРАНСФЕРТЫ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3" y="5715000"/>
            <a:ext cx="142875" cy="142875"/>
          </a:xfrm>
          <a:prstGeom prst="rect">
            <a:avLst/>
          </a:prstGeom>
          <a:solidFill>
            <a:srgbClr val="FF99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313" y="6357938"/>
            <a:ext cx="142875" cy="142875"/>
          </a:xfrm>
          <a:prstGeom prst="rect">
            <a:avLst/>
          </a:prstGeom>
          <a:solidFill>
            <a:srgbClr val="339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3"/>
          <p:cNvSpPr>
            <a:spLocks noChangeArrowheads="1"/>
          </p:cNvSpPr>
          <p:nvPr/>
        </p:nvSpPr>
        <p:spPr bwMode="auto">
          <a:xfrm>
            <a:off x="6786563" y="5357813"/>
            <a:ext cx="1655762" cy="4318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6261" name="Rectangle 42"/>
          <p:cNvSpPr>
            <a:spLocks noChangeArrowheads="1"/>
          </p:cNvSpPr>
          <p:nvPr/>
        </p:nvSpPr>
        <p:spPr bwMode="auto">
          <a:xfrm>
            <a:off x="857250" y="5357813"/>
            <a:ext cx="1584325" cy="431800"/>
          </a:xfrm>
          <a:prstGeom prst="rect">
            <a:avLst/>
          </a:prstGeom>
          <a:solidFill>
            <a:srgbClr val="33CC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96259" name="Object 2"/>
          <p:cNvGraphicFramePr>
            <a:graphicFrameLocks noChangeAspect="1"/>
          </p:cNvGraphicFramePr>
          <p:nvPr/>
        </p:nvGraphicFramePr>
        <p:xfrm>
          <a:off x="1163638" y="735013"/>
          <a:ext cx="7151687" cy="4811712"/>
        </p:xfrm>
        <a:graphic>
          <a:graphicData uri="http://schemas.openxmlformats.org/presentationml/2006/ole">
            <p:oleObj spid="_x0000_s96259" r:id="rId3" imgW="7151228" imgH="4810161" progId="Excel.Sheet.8">
              <p:embed/>
            </p:oleObj>
          </a:graphicData>
        </a:graphic>
      </p:graphicFrame>
      <p:sp>
        <p:nvSpPr>
          <p:cNvPr id="96262" name="Text Box 22"/>
          <p:cNvSpPr txBox="1">
            <a:spLocks noChangeArrowheads="1"/>
          </p:cNvSpPr>
          <p:nvPr/>
        </p:nvSpPr>
        <p:spPr bwMode="auto">
          <a:xfrm>
            <a:off x="6357938" y="4357688"/>
            <a:ext cx="23574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</a:rPr>
              <a:t>Безвозмездные поступления  </a:t>
            </a:r>
            <a:endParaRPr lang="ru-RU" sz="1000">
              <a:latin typeface="Times New Roman" pitchFamily="18" charset="0"/>
            </a:endParaRPr>
          </a:p>
          <a:p>
            <a:pPr algn="ctr"/>
            <a:endParaRPr lang="ru-RU" sz="1000">
              <a:latin typeface="Times New Roman" pitchFamily="18" charset="0"/>
            </a:endParaRPr>
          </a:p>
          <a:p>
            <a:pPr algn="ctr"/>
            <a:endParaRPr lang="ru-RU" sz="1000">
              <a:latin typeface="Times New Roman" pitchFamily="18" charset="0"/>
            </a:endParaRPr>
          </a:p>
          <a:p>
            <a:pPr algn="ctr"/>
            <a:r>
              <a:rPr lang="en-US" sz="2400">
                <a:latin typeface="Times New Roman" pitchFamily="18" charset="0"/>
              </a:rPr>
              <a:t>  </a:t>
            </a:r>
            <a:r>
              <a:rPr lang="ru-RU" sz="2400" b="1">
                <a:latin typeface="Times New Roman" pitchFamily="18" charset="0"/>
              </a:rPr>
              <a:t>950 495,60</a:t>
            </a:r>
          </a:p>
        </p:txBody>
      </p:sp>
      <p:sp>
        <p:nvSpPr>
          <p:cNvPr id="96263" name="Text Box 23"/>
          <p:cNvSpPr txBox="1">
            <a:spLocks noChangeArrowheads="1"/>
          </p:cNvSpPr>
          <p:nvPr/>
        </p:nvSpPr>
        <p:spPr bwMode="auto">
          <a:xfrm>
            <a:off x="285750" y="4357688"/>
            <a:ext cx="26638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Times New Roman" pitchFamily="18" charset="0"/>
              </a:rPr>
              <a:t>Собственные доходы</a:t>
            </a:r>
          </a:p>
          <a:p>
            <a:pPr algn="ctr"/>
            <a:endParaRPr lang="en-US" sz="2200">
              <a:latin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</a:rPr>
              <a:t>156 191,12</a:t>
            </a:r>
          </a:p>
        </p:txBody>
      </p:sp>
      <p:sp>
        <p:nvSpPr>
          <p:cNvPr id="96264" name="Text Box 24"/>
          <p:cNvSpPr txBox="1">
            <a:spLocks noChangeArrowheads="1"/>
          </p:cNvSpPr>
          <p:nvPr/>
        </p:nvSpPr>
        <p:spPr bwMode="auto">
          <a:xfrm>
            <a:off x="4067175" y="1916113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6265" name="Text Box 25"/>
          <p:cNvSpPr txBox="1">
            <a:spLocks noChangeArrowheads="1"/>
          </p:cNvSpPr>
          <p:nvPr/>
        </p:nvSpPr>
        <p:spPr bwMode="auto">
          <a:xfrm>
            <a:off x="3786188" y="2928938"/>
            <a:ext cx="2078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1 106 686,72</a:t>
            </a:r>
          </a:p>
        </p:txBody>
      </p:sp>
      <p:sp>
        <p:nvSpPr>
          <p:cNvPr id="96266" name="Заголовок 1"/>
          <p:cNvSpPr txBox="1">
            <a:spLocks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ОБЩИЙ ОБЪЕМ ДОХОДОВ </a:t>
            </a:r>
          </a:p>
          <a:p>
            <a:pPr algn="ctr"/>
            <a:r>
              <a:rPr lang="ru-RU" sz="2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МЕСТНОГО БЮДЖЕТА НА 2016 ГОД</a:t>
            </a:r>
          </a:p>
        </p:txBody>
      </p:sp>
      <p:sp>
        <p:nvSpPr>
          <p:cNvPr id="96267" name="Text Box 38"/>
          <p:cNvSpPr txBox="1">
            <a:spLocks noChangeArrowheads="1"/>
          </p:cNvSpPr>
          <p:nvPr/>
        </p:nvSpPr>
        <p:spPr bwMode="auto">
          <a:xfrm>
            <a:off x="7597775" y="134143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тыс. рублей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569325" cy="4518025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ru-RU" b="1" i="1" u="sng" smtClean="0"/>
          </a:p>
          <a:p>
            <a:pPr marL="609600" indent="-609600" algn="ctr" eaLnBrk="1" hangingPunct="1">
              <a:buFontTx/>
              <a:buNone/>
            </a:pPr>
            <a:r>
              <a:rPr lang="ru-RU" b="1" i="1" smtClean="0"/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Решение совета Курского муниципаль-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ного района Ставропольского края от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11 декабря 2014 № 144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«О бюджете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Курского муниципального района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Ставропольского края на 2015 год и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плановый период 2016-2017 годов»</a:t>
            </a:r>
          </a:p>
          <a:p>
            <a:pPr marL="609600" indent="-609600" eaLnBrk="1" hangingPunct="1">
              <a:buFontTx/>
              <a:buNone/>
            </a:pPr>
            <a:endParaRPr lang="ru-RU" i="1" smtClean="0"/>
          </a:p>
          <a:p>
            <a:pPr marL="609600" indent="-609600" eaLnBrk="1" hangingPunct="1">
              <a:buFontTx/>
              <a:buNone/>
            </a:pPr>
            <a:endParaRPr lang="ru-RU" sz="3100" i="1" smtClean="0"/>
          </a:p>
        </p:txBody>
      </p:sp>
      <p:sp>
        <p:nvSpPr>
          <p:cNvPr id="52226" name="AutoShape 8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1285875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подходы по формированию бюджетных ассигнований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25654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ru-RU" sz="2800" b="1" smtClean="0"/>
              <a:t>       Уменьшение базовых показателей 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ru-RU" sz="2800" b="1" smtClean="0"/>
              <a:t>на суммы расходов: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ru-RU" sz="28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smtClean="0"/>
              <a:t>дополнительно предусмотренные на 2015 год и носящие единовременный характер расходы на реализацию решений, срок действия которых ограничен плановым периодом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3000" smtClean="0"/>
          </a:p>
        </p:txBody>
      </p:sp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2997200"/>
            <a:ext cx="91440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endParaRPr lang="ru-RU" sz="3000" b="1" i="1"/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/>
              <a:t>Увеличение базовых показателей:</a:t>
            </a:r>
          </a:p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endParaRPr lang="ru-RU" sz="3000" b="1"/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/>
              <a:t>на содержание новой сети учреждений, вводимой в 2016 году, принятой по результатам сверки исходных данных, по учреждениям социально-культурной сферы</a:t>
            </a:r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</a:pPr>
            <a:endParaRPr lang="ru-RU" sz="24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0"/>
          <p:cNvSpPr txBox="1">
            <a:spLocks noChangeArrowheads="1"/>
          </p:cNvSpPr>
          <p:nvPr/>
        </p:nvSpPr>
        <p:spPr bwMode="auto">
          <a:xfrm>
            <a:off x="8512175" y="-793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428625" y="142875"/>
            <a:ext cx="8715375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При формировании основных параметров </a:t>
            </a:r>
          </a:p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решения были учтены: </a:t>
            </a:r>
          </a:p>
          <a:p>
            <a:pPr>
              <a:buFont typeface="Wingdings" pitchFamily="2" charset="2"/>
              <a:buChar char="Ø"/>
            </a:pPr>
            <a:endParaRPr lang="ru-RU" sz="3600" b="1" i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Основные направления налоговой  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    политики</a:t>
            </a:r>
          </a:p>
          <a:p>
            <a:pPr>
              <a:buFont typeface="Wingdings" pitchFamily="2" charset="2"/>
              <a:buChar char="Ø"/>
            </a:pPr>
            <a:endParaRPr lang="ru-RU" sz="3600" b="1" i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 Основные направления бюджетной   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    политики</a:t>
            </a:r>
          </a:p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Основные направления долговой </a:t>
            </a:r>
          </a:p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    политики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Скругленный прямоугольник 46"/>
          <p:cNvSpPr>
            <a:spLocks noChangeArrowheads="1"/>
          </p:cNvSpPr>
          <p:nvPr/>
        </p:nvSpPr>
        <p:spPr bwMode="auto">
          <a:xfrm>
            <a:off x="6084888" y="50847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" name="Скругленный прямоугольник 45"/>
          <p:cNvSpPr>
            <a:spLocks noChangeArrowheads="1"/>
          </p:cNvSpPr>
          <p:nvPr/>
        </p:nvSpPr>
        <p:spPr bwMode="auto">
          <a:xfrm>
            <a:off x="3132138" y="50847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5" name="Скругленный прямоугольник 44"/>
          <p:cNvSpPr>
            <a:spLocks noChangeArrowheads="1"/>
          </p:cNvSpPr>
          <p:nvPr/>
        </p:nvSpPr>
        <p:spPr bwMode="auto">
          <a:xfrm>
            <a:off x="179388" y="50847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4" name="Скругленный прямоугольник 43"/>
          <p:cNvSpPr>
            <a:spLocks noChangeArrowheads="1"/>
          </p:cNvSpPr>
          <p:nvPr/>
        </p:nvSpPr>
        <p:spPr bwMode="auto">
          <a:xfrm>
            <a:off x="6084888" y="37893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3" name="Скругленный прямоугольник 42"/>
          <p:cNvSpPr>
            <a:spLocks noChangeArrowheads="1"/>
          </p:cNvSpPr>
          <p:nvPr/>
        </p:nvSpPr>
        <p:spPr bwMode="auto">
          <a:xfrm>
            <a:off x="3132138" y="37893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Скругленный прямоугольник 41"/>
          <p:cNvSpPr>
            <a:spLocks noChangeArrowheads="1"/>
          </p:cNvSpPr>
          <p:nvPr/>
        </p:nvSpPr>
        <p:spPr bwMode="auto">
          <a:xfrm>
            <a:off x="179388" y="3789363"/>
            <a:ext cx="2879725" cy="1223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" name="Скругленный прямоугольник 40"/>
          <p:cNvSpPr>
            <a:spLocks noChangeArrowheads="1"/>
          </p:cNvSpPr>
          <p:nvPr/>
        </p:nvSpPr>
        <p:spPr bwMode="auto">
          <a:xfrm>
            <a:off x="6084888" y="24923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Скругленный прямоугольник 39"/>
          <p:cNvSpPr>
            <a:spLocks noChangeArrowheads="1"/>
          </p:cNvSpPr>
          <p:nvPr/>
        </p:nvSpPr>
        <p:spPr bwMode="auto">
          <a:xfrm>
            <a:off x="3132138" y="24923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Скругленный прямоугольник 38"/>
          <p:cNvSpPr>
            <a:spLocks noChangeArrowheads="1"/>
          </p:cNvSpPr>
          <p:nvPr/>
        </p:nvSpPr>
        <p:spPr bwMode="auto">
          <a:xfrm>
            <a:off x="179388" y="24923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" name="Скругленный прямоугольник 37"/>
          <p:cNvSpPr>
            <a:spLocks noChangeArrowheads="1"/>
          </p:cNvSpPr>
          <p:nvPr/>
        </p:nvSpPr>
        <p:spPr bwMode="auto">
          <a:xfrm>
            <a:off x="6084888" y="11969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" name="Скругленный прямоугольник 36"/>
          <p:cNvSpPr>
            <a:spLocks noChangeArrowheads="1"/>
          </p:cNvSpPr>
          <p:nvPr/>
        </p:nvSpPr>
        <p:spPr bwMode="auto">
          <a:xfrm>
            <a:off x="3132138" y="11969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179388" y="1196975"/>
            <a:ext cx="2879725" cy="12239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99"/>
              </a:gs>
              <a:gs pos="100000">
                <a:srgbClr val="FFCCFF"/>
              </a:gs>
            </a:gsLst>
            <a:lin ang="2700000" scaled="1"/>
          </a:gra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9341" name="AutoShape 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675687" cy="1071563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ja-JP" sz="3200" smtClean="0">
                <a:latin typeface="Times New Roman" pitchFamily="18" charset="0"/>
                <a:cs typeface="Times New Roman" pitchFamily="18" charset="0"/>
              </a:rPr>
              <a:t>Программная структура </a:t>
            </a:r>
            <a:br>
              <a:rPr lang="ru-RU" altLang="ja-JP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ja-JP" sz="3200" smtClean="0">
                <a:latin typeface="Times New Roman" pitchFamily="18" charset="0"/>
                <a:cs typeface="Times New Roman" pitchFamily="18" charset="0"/>
              </a:rPr>
              <a:t>расходов местного бюджета на 2016 год</a:t>
            </a:r>
          </a:p>
        </p:txBody>
      </p:sp>
      <p:sp>
        <p:nvSpPr>
          <p:cNvPr id="99342" name="TextBox 10"/>
          <p:cNvSpPr txBox="1">
            <a:spLocks noChangeArrowheads="1"/>
          </p:cNvSpPr>
          <p:nvPr/>
        </p:nvSpPr>
        <p:spPr bwMode="auto">
          <a:xfrm>
            <a:off x="179388" y="1268413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01. Развитие </a:t>
            </a:r>
          </a:p>
          <a:p>
            <a:pPr algn="ctr"/>
            <a:r>
              <a:rPr lang="ru-RU"/>
              <a:t>образования</a:t>
            </a:r>
          </a:p>
        </p:txBody>
      </p:sp>
      <p:sp>
        <p:nvSpPr>
          <p:cNvPr id="99343" name="TextBox 36"/>
          <p:cNvSpPr txBox="1">
            <a:spLocks noChangeArrowheads="1"/>
          </p:cNvSpPr>
          <p:nvPr/>
        </p:nvSpPr>
        <p:spPr bwMode="auto">
          <a:xfrm>
            <a:off x="179388" y="2565400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02. Социальная </a:t>
            </a:r>
          </a:p>
          <a:p>
            <a:pPr algn="ctr"/>
            <a:r>
              <a:rPr lang="ru-RU"/>
              <a:t>поддержка граждан</a:t>
            </a:r>
          </a:p>
        </p:txBody>
      </p:sp>
      <p:sp>
        <p:nvSpPr>
          <p:cNvPr id="99344" name="TextBox 37"/>
          <p:cNvSpPr txBox="1">
            <a:spLocks noChangeArrowheads="1"/>
          </p:cNvSpPr>
          <p:nvPr/>
        </p:nvSpPr>
        <p:spPr bwMode="auto">
          <a:xfrm>
            <a:off x="179388" y="3860800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03. Сохранение и развитие культуры</a:t>
            </a:r>
          </a:p>
        </p:txBody>
      </p:sp>
      <p:sp>
        <p:nvSpPr>
          <p:cNvPr id="99345" name="TextBox 38"/>
          <p:cNvSpPr txBox="1">
            <a:spLocks noChangeArrowheads="1"/>
          </p:cNvSpPr>
          <p:nvPr/>
        </p:nvSpPr>
        <p:spPr bwMode="auto">
          <a:xfrm>
            <a:off x="179388" y="5157788"/>
            <a:ext cx="2857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04. Развитие физической культуры и спорта</a:t>
            </a:r>
          </a:p>
        </p:txBody>
      </p:sp>
      <p:sp>
        <p:nvSpPr>
          <p:cNvPr id="99346" name="TextBox 39"/>
          <p:cNvSpPr txBox="1">
            <a:spLocks noChangeArrowheads="1"/>
          </p:cNvSpPr>
          <p:nvPr/>
        </p:nvSpPr>
        <p:spPr bwMode="auto">
          <a:xfrm>
            <a:off x="3132138" y="1268413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05. Молодежная политика</a:t>
            </a:r>
          </a:p>
        </p:txBody>
      </p:sp>
      <p:sp>
        <p:nvSpPr>
          <p:cNvPr id="99347" name="TextBox 40"/>
          <p:cNvSpPr txBox="1">
            <a:spLocks noChangeArrowheads="1"/>
          </p:cNvSpPr>
          <p:nvPr/>
        </p:nvSpPr>
        <p:spPr bwMode="auto">
          <a:xfrm>
            <a:off x="3132138" y="2565400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06. Управление имуществом</a:t>
            </a:r>
          </a:p>
        </p:txBody>
      </p:sp>
      <p:sp>
        <p:nvSpPr>
          <p:cNvPr id="99348" name="TextBox 41"/>
          <p:cNvSpPr txBox="1">
            <a:spLocks noChangeArrowheads="1"/>
          </p:cNvSpPr>
          <p:nvPr/>
        </p:nvSpPr>
        <p:spPr bwMode="auto">
          <a:xfrm>
            <a:off x="3132138" y="3860800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0</a:t>
            </a:r>
            <a:r>
              <a:rPr lang="en-US"/>
              <a:t>7</a:t>
            </a:r>
            <a:r>
              <a:rPr lang="ru-RU"/>
              <a:t>. Управление финансами</a:t>
            </a:r>
          </a:p>
        </p:txBody>
      </p:sp>
      <p:sp>
        <p:nvSpPr>
          <p:cNvPr id="99349" name="TextBox 42"/>
          <p:cNvSpPr txBox="1">
            <a:spLocks noChangeArrowheads="1"/>
          </p:cNvSpPr>
          <p:nvPr/>
        </p:nvSpPr>
        <p:spPr bwMode="auto">
          <a:xfrm>
            <a:off x="3132138" y="5157788"/>
            <a:ext cx="2857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08. Защита населения и территории Курского района от чрезвычайных ситуаций</a:t>
            </a:r>
          </a:p>
        </p:txBody>
      </p:sp>
      <p:sp>
        <p:nvSpPr>
          <p:cNvPr id="99350" name="TextBox 43"/>
          <p:cNvSpPr txBox="1">
            <a:spLocks noChangeArrowheads="1"/>
          </p:cNvSpPr>
          <p:nvPr/>
        </p:nvSpPr>
        <p:spPr bwMode="auto">
          <a:xfrm>
            <a:off x="5929313" y="1196975"/>
            <a:ext cx="321468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09</a:t>
            </a:r>
            <a:r>
              <a:rPr lang="ru-RU" sz="1500"/>
              <a:t>. Развитие малого </a:t>
            </a:r>
          </a:p>
          <a:p>
            <a:pPr algn="ctr"/>
            <a:r>
              <a:rPr lang="ru-RU" sz="1500"/>
              <a:t>и среднего бизнеса, потребительского рынка, снижение административных барьеров</a:t>
            </a:r>
          </a:p>
        </p:txBody>
      </p:sp>
      <p:sp>
        <p:nvSpPr>
          <p:cNvPr id="99351" name="TextBox 44"/>
          <p:cNvSpPr txBox="1">
            <a:spLocks noChangeArrowheads="1"/>
          </p:cNvSpPr>
          <p:nvPr/>
        </p:nvSpPr>
        <p:spPr bwMode="auto">
          <a:xfrm>
            <a:off x="5929313" y="2492375"/>
            <a:ext cx="32146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10.</a:t>
            </a:r>
            <a:r>
              <a:rPr lang="ru-RU" sz="1500"/>
              <a:t> Развитие коммунального хозяйства, транспортной сис-темы и обеспечение безопас-ности дорожного движения</a:t>
            </a:r>
          </a:p>
        </p:txBody>
      </p:sp>
      <p:sp>
        <p:nvSpPr>
          <p:cNvPr id="99352" name="TextBox 45"/>
          <p:cNvSpPr txBox="1">
            <a:spLocks noChangeArrowheads="1"/>
          </p:cNvSpPr>
          <p:nvPr/>
        </p:nvSpPr>
        <p:spPr bwMode="auto">
          <a:xfrm>
            <a:off x="6084888" y="3860800"/>
            <a:ext cx="285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11. Развитие сельского хозяйства</a:t>
            </a:r>
          </a:p>
        </p:txBody>
      </p:sp>
      <p:sp>
        <p:nvSpPr>
          <p:cNvPr id="99353" name="TextBox 46"/>
          <p:cNvSpPr txBox="1">
            <a:spLocks noChangeArrowheads="1"/>
          </p:cNvSpPr>
          <p:nvPr/>
        </p:nvSpPr>
        <p:spPr bwMode="auto">
          <a:xfrm>
            <a:off x="6011863" y="5157788"/>
            <a:ext cx="2857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12. Межнациональные отношения и поддержка казачества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01. </a:t>
            </a:r>
            <a:r>
              <a:rPr lang="ru-RU" sz="2800" dirty="0" smtClean="0">
                <a:latin typeface="Times New Roman" pitchFamily="18" charset="0"/>
              </a:rPr>
              <a:t>РАЗВИТИЕ ОБРАЗОВАНИЯ</a:t>
            </a:r>
            <a:endParaRPr lang="ru-RU" sz="2800" dirty="0"/>
          </a:p>
        </p:txBody>
      </p:sp>
      <p:graphicFrame>
        <p:nvGraphicFramePr>
          <p:cNvPr id="10035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806450"/>
          <a:ext cx="9245600" cy="5673725"/>
        </p:xfrm>
        <a:graphic>
          <a:graphicData uri="http://schemas.openxmlformats.org/presentationml/2006/ole">
            <p:oleObj spid="_x0000_s100354" r:id="rId3" imgW="9242337" imgH="5675868" progId="Excel.Sheet.8">
              <p:embed/>
            </p:oleObj>
          </a:graphicData>
        </a:graphic>
      </p:graphicFrame>
      <p:pic>
        <p:nvPicPr>
          <p:cNvPr id="100356" name="Picture 2" descr="C:\Documents and Settings\Home\Рабочий стол\Презентации\глобус-книг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571625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ext Box 38"/>
          <p:cNvSpPr txBox="1">
            <a:spLocks noChangeArrowheads="1"/>
          </p:cNvSpPr>
          <p:nvPr/>
        </p:nvSpPr>
        <p:spPr bwMode="auto">
          <a:xfrm>
            <a:off x="7597775" y="1071563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тыс. рублей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02. СОЦИАЛЬНАЯ ПОДДЕРЖКА ГРАЖДАН</a:t>
            </a:r>
            <a:endParaRPr lang="ru-RU" sz="2800" smtClean="0"/>
          </a:p>
        </p:txBody>
      </p:sp>
      <p:graphicFrame>
        <p:nvGraphicFramePr>
          <p:cNvPr id="101378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1020763"/>
          <a:ext cx="9245600" cy="5459412"/>
        </p:xfrm>
        <a:graphic>
          <a:graphicData uri="http://schemas.openxmlformats.org/presentationml/2006/ole">
            <p:oleObj spid="_x0000_s101378" r:id="rId3" imgW="9242337" imgH="5462489" progId="Excel.Sheet.8">
              <p:embed/>
            </p:oleObj>
          </a:graphicData>
        </a:graphic>
      </p:graphicFrame>
      <p:sp>
        <p:nvSpPr>
          <p:cNvPr id="101380" name="Text Box 38"/>
          <p:cNvSpPr txBox="1">
            <a:spLocks noChangeArrowheads="1"/>
          </p:cNvSpPr>
          <p:nvPr/>
        </p:nvSpPr>
        <p:spPr bwMode="auto">
          <a:xfrm>
            <a:off x="7597775" y="1000125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тыс. рублей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03. СОХРАНЕНИЕ И РАЗВИТИЕ КУЛЬТУРЫ</a:t>
            </a:r>
            <a:endParaRPr lang="ru-RU" sz="2800" smtClean="0"/>
          </a:p>
        </p:txBody>
      </p:sp>
      <p:graphicFrame>
        <p:nvGraphicFramePr>
          <p:cNvPr id="102402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1163638"/>
          <a:ext cx="9245600" cy="5459412"/>
        </p:xfrm>
        <a:graphic>
          <a:graphicData uri="http://schemas.openxmlformats.org/presentationml/2006/ole">
            <p:oleObj spid="_x0000_s102402" r:id="rId3" imgW="9242337" imgH="5456393" progId="Excel.Sheet.8">
              <p:embed/>
            </p:oleObj>
          </a:graphicData>
        </a:graphic>
      </p:graphicFrame>
      <p:sp>
        <p:nvSpPr>
          <p:cNvPr id="102404" name="Text Box 38"/>
          <p:cNvSpPr txBox="1">
            <a:spLocks noChangeArrowheads="1"/>
          </p:cNvSpPr>
          <p:nvPr/>
        </p:nvSpPr>
        <p:spPr bwMode="auto">
          <a:xfrm>
            <a:off x="7597775" y="1143000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тыс. рублей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04. РАЗВИТИЕ ФИЗИЧЕСКОЙ КУЛЬТУРЫ И СПОРТА</a:t>
            </a:r>
            <a:endParaRPr lang="ru-RU" sz="2800" smtClean="0"/>
          </a:p>
        </p:txBody>
      </p:sp>
      <p:graphicFrame>
        <p:nvGraphicFramePr>
          <p:cNvPr id="1034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1163638"/>
          <a:ext cx="9245600" cy="5459412"/>
        </p:xfrm>
        <a:graphic>
          <a:graphicData uri="http://schemas.openxmlformats.org/presentationml/2006/ole">
            <p:oleObj spid="_x0000_s103426" r:id="rId3" imgW="9242337" imgH="5456393" progId="Excel.Sheet.8">
              <p:embed/>
            </p:oleObj>
          </a:graphicData>
        </a:graphic>
      </p:graphicFrame>
      <p:pic>
        <p:nvPicPr>
          <p:cNvPr id="103428" name="Picture 2" descr="C:\Documents and Settings\Home\Рабочий стол\Презентации\imgpreview.jpeg4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714500"/>
            <a:ext cx="4038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Text Box 38"/>
          <p:cNvSpPr txBox="1">
            <a:spLocks noChangeArrowheads="1"/>
          </p:cNvSpPr>
          <p:nvPr/>
        </p:nvSpPr>
        <p:spPr bwMode="auto">
          <a:xfrm>
            <a:off x="7597775" y="1143000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тыс. рублей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05. МОЛОДЕЖНАЯ ПОЛИТИКА</a:t>
            </a:r>
            <a:endParaRPr lang="ru-RU" sz="2800" smtClean="0"/>
          </a:p>
        </p:txBody>
      </p:sp>
      <p:graphicFrame>
        <p:nvGraphicFramePr>
          <p:cNvPr id="1044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1163638"/>
          <a:ext cx="9245600" cy="5459412"/>
        </p:xfrm>
        <a:graphic>
          <a:graphicData uri="http://schemas.openxmlformats.org/presentationml/2006/ole">
            <p:oleObj spid="_x0000_s104450" r:id="rId3" imgW="9242337" imgH="5456393" progId="Excel.Sheet.8">
              <p:embed/>
            </p:oleObj>
          </a:graphicData>
        </a:graphic>
      </p:graphicFrame>
      <p:pic>
        <p:nvPicPr>
          <p:cNvPr id="104452" name="Picture 2" descr="C:\Documents and Settings\Home\Рабочий стол\Презентации\kviZuq-Bf5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643063"/>
            <a:ext cx="40005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Text Box 38"/>
          <p:cNvSpPr txBox="1">
            <a:spLocks noChangeArrowheads="1"/>
          </p:cNvSpPr>
          <p:nvPr/>
        </p:nvSpPr>
        <p:spPr bwMode="auto">
          <a:xfrm>
            <a:off x="7597775" y="1000125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тыс. рублей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06. УПРАВЛЕНИЕ ИМУЩЕСТВОМ</a:t>
            </a:r>
            <a:endParaRPr lang="ru-RU" sz="2800" dirty="0"/>
          </a:p>
        </p:txBody>
      </p:sp>
      <p:graphicFrame>
        <p:nvGraphicFramePr>
          <p:cNvPr id="1054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1163638"/>
          <a:ext cx="9245600" cy="5459412"/>
        </p:xfrm>
        <a:graphic>
          <a:graphicData uri="http://schemas.openxmlformats.org/presentationml/2006/ole">
            <p:oleObj spid="_x0000_s105474" r:id="rId3" imgW="9242337" imgH="5456393" progId="Excel.Sheet.8">
              <p:embed/>
            </p:oleObj>
          </a:graphicData>
        </a:graphic>
      </p:graphicFrame>
      <p:pic>
        <p:nvPicPr>
          <p:cNvPr id="105476" name="Picture 1" descr="C:\Documents and Settings\Home\Рабочий стол\Презентации\article34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500188"/>
            <a:ext cx="42148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Text Box 38"/>
          <p:cNvSpPr txBox="1">
            <a:spLocks noChangeArrowheads="1"/>
          </p:cNvSpPr>
          <p:nvPr/>
        </p:nvSpPr>
        <p:spPr bwMode="auto">
          <a:xfrm>
            <a:off x="7597775" y="1000125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тыс. рублей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07. УПРАВЛЕНИЕ ФИНАНСАМИ</a:t>
            </a:r>
            <a:endParaRPr lang="ru-RU" sz="2800" dirty="0"/>
          </a:p>
        </p:txBody>
      </p:sp>
      <p:graphicFrame>
        <p:nvGraphicFramePr>
          <p:cNvPr id="1064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1163638"/>
          <a:ext cx="9245600" cy="5459412"/>
        </p:xfrm>
        <a:graphic>
          <a:graphicData uri="http://schemas.openxmlformats.org/presentationml/2006/ole">
            <p:oleObj spid="_x0000_s106498" r:id="rId3" imgW="9242337" imgH="5456393" progId="Excel.Sheet.8">
              <p:embed/>
            </p:oleObj>
          </a:graphicData>
        </a:graphic>
      </p:graphicFrame>
      <p:pic>
        <p:nvPicPr>
          <p:cNvPr id="106500" name="Picture 27" descr="6778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857375"/>
            <a:ext cx="428625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Text Box 38"/>
          <p:cNvSpPr txBox="1">
            <a:spLocks noChangeArrowheads="1"/>
          </p:cNvSpPr>
          <p:nvPr/>
        </p:nvSpPr>
        <p:spPr bwMode="auto">
          <a:xfrm>
            <a:off x="7597775" y="1000125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тыс. рублей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75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08. ЗАЩИТА НАСЕЛЕНИЯ И ТЕРРИТОРИИ КУРСКОГО РАЙОНА СТАВРОПОЛЬСКОГО КРАЯ  ОТ ЧРЕЗВЫЧАЙНЫХ СИТУАЦИЙ</a:t>
            </a:r>
            <a:endParaRPr lang="ru-RU" sz="2400" dirty="0"/>
          </a:p>
        </p:txBody>
      </p:sp>
      <p:graphicFrame>
        <p:nvGraphicFramePr>
          <p:cNvPr id="107522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1092200"/>
          <a:ext cx="9245600" cy="5459413"/>
        </p:xfrm>
        <a:graphic>
          <a:graphicData uri="http://schemas.openxmlformats.org/presentationml/2006/ole">
            <p:oleObj spid="_x0000_s107522" r:id="rId3" imgW="9242337" imgH="5462489" progId="Excel.Sheet.8">
              <p:embed/>
            </p:oleObj>
          </a:graphicData>
        </a:graphic>
      </p:graphicFrame>
      <p:pic>
        <p:nvPicPr>
          <p:cNvPr id="107524" name="Picture 14" descr="Szhiganie_travy_i_listv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850" y="2000250"/>
            <a:ext cx="4248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Text Box 38"/>
          <p:cNvSpPr txBox="1">
            <a:spLocks noChangeArrowheads="1"/>
          </p:cNvSpPr>
          <p:nvPr/>
        </p:nvSpPr>
        <p:spPr bwMode="auto">
          <a:xfrm>
            <a:off x="7597775" y="92868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тыс. рублей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0" descr="1401792135zl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500188"/>
            <a:ext cx="52927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286125" y="4714875"/>
            <a:ext cx="2357438" cy="1143000"/>
          </a:xfrm>
          <a:prstGeom prst="roundRect">
            <a:avLst/>
          </a:prstGeom>
          <a:gradFill>
            <a:gsLst>
              <a:gs pos="0">
                <a:srgbClr val="99FFCC"/>
              </a:gs>
              <a:gs pos="50000">
                <a:srgbClr val="99FFCC"/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8547" name="Picture 24" descr="2796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412875"/>
            <a:ext cx="26368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09. РАЗВИТИЕ МАЛОГО 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 СРЕДНЕГО БИЗНЕСА, ПОТРЕБИТЕЛЬСКОГО РЫНКА, СНИЖЕНИЕ АДМИНИСТРАТИВНЫХ БАРЬЕРОВ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8550" name="Text Box 34"/>
          <p:cNvSpPr txBox="1">
            <a:spLocks noChangeArrowheads="1"/>
          </p:cNvSpPr>
          <p:nvPr/>
        </p:nvSpPr>
        <p:spPr bwMode="auto">
          <a:xfrm>
            <a:off x="3286125" y="6000750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2016 год</a:t>
            </a:r>
          </a:p>
        </p:txBody>
      </p:sp>
      <p:sp>
        <p:nvSpPr>
          <p:cNvPr id="108551" name="Text Box 34"/>
          <p:cNvSpPr txBox="1">
            <a:spLocks noChangeArrowheads="1"/>
          </p:cNvSpPr>
          <p:nvPr/>
        </p:nvSpPr>
        <p:spPr bwMode="auto">
          <a:xfrm>
            <a:off x="3276600" y="5013325"/>
            <a:ext cx="228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8 859,08</a:t>
            </a:r>
          </a:p>
        </p:txBody>
      </p:sp>
      <p:sp>
        <p:nvSpPr>
          <p:cNvPr id="108552" name="Text Box 38"/>
          <p:cNvSpPr txBox="1">
            <a:spLocks noChangeArrowheads="1"/>
          </p:cNvSpPr>
          <p:nvPr/>
        </p:nvSpPr>
        <p:spPr bwMode="auto">
          <a:xfrm>
            <a:off x="7597775" y="1484313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тыс. рублей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 rot="10800000">
            <a:off x="1928813" y="1428750"/>
            <a:ext cx="5572125" cy="4643438"/>
          </a:xfrm>
          <a:prstGeom prst="triangle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57375" y="1785938"/>
            <a:ext cx="5724525" cy="1116012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Бюджет Российской Федерации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(федеральный бюджет, бюджеты государственных внебюджетных фондов Российской Федерации)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7375" y="3214688"/>
            <a:ext cx="5724525" cy="1116012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Бюджеты субъектов Российской Федерации (региональный бюджет, бюджеты территориальных внебюджетных фондов обязательного медицинского страхования)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75" y="4643438"/>
            <a:ext cx="5724525" cy="1116012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Местные бюджеты муниципальных образований</a:t>
            </a:r>
          </a:p>
        </p:txBody>
      </p:sp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Уровни бюджетной системы </a:t>
            </a:r>
          </a:p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75"/>
          </a:xfrm>
        </p:spPr>
        <p:txBody>
          <a:bodyPr/>
          <a:lstStyle/>
          <a:p>
            <a:pPr>
              <a:defRPr/>
            </a:pPr>
            <a:r>
              <a:rPr lang="ru-RU" sz="2200" dirty="0" smtClean="0">
                <a:latin typeface="Times New Roman" pitchFamily="18" charset="0"/>
              </a:rPr>
              <a:t>10. РАЗВИТИЕ КОММУНАЛЬНОГО ХОЗЯЙСТВА, ТРАНСПОРТНОЙ СИСТЕМЫ И ОБЕСПЕЧЕНИЕ </a:t>
            </a:r>
            <a:br>
              <a:rPr lang="ru-RU" sz="2200" dirty="0" smtClean="0">
                <a:latin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</a:rPr>
              <a:t>БЕЗОПАСНОСТИ ДОРОЖНОГО ДВИЖЕНИЯ</a:t>
            </a:r>
            <a:endParaRPr lang="ru-RU" sz="2200" dirty="0"/>
          </a:p>
        </p:txBody>
      </p:sp>
      <p:graphicFrame>
        <p:nvGraphicFramePr>
          <p:cNvPr id="109570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1092200"/>
          <a:ext cx="9245600" cy="5459413"/>
        </p:xfrm>
        <a:graphic>
          <a:graphicData uri="http://schemas.openxmlformats.org/presentationml/2006/ole">
            <p:oleObj spid="_x0000_s109570" r:id="rId3" imgW="9242337" imgH="5462489" progId="Excel.Sheet.8">
              <p:embed/>
            </p:oleObj>
          </a:graphicData>
        </a:graphic>
      </p:graphicFrame>
      <p:pic>
        <p:nvPicPr>
          <p:cNvPr id="109572" name="Picture 16" descr="fecb86e7a7e7263ced1196a012a85f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714500"/>
            <a:ext cx="407193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Text Box 38"/>
          <p:cNvSpPr txBox="1">
            <a:spLocks noChangeArrowheads="1"/>
          </p:cNvSpPr>
          <p:nvPr/>
        </p:nvSpPr>
        <p:spPr bwMode="auto">
          <a:xfrm>
            <a:off x="7597775" y="92868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тыс. рублей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11. РАЗВИТИЕ СЕЛЬСКОГО ХОЗЯЙСТВА</a:t>
            </a:r>
            <a:endParaRPr lang="ru-RU" sz="2800" dirty="0"/>
          </a:p>
        </p:txBody>
      </p:sp>
      <p:graphicFrame>
        <p:nvGraphicFramePr>
          <p:cNvPr id="11059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1163638"/>
          <a:ext cx="9245600" cy="5459412"/>
        </p:xfrm>
        <a:graphic>
          <a:graphicData uri="http://schemas.openxmlformats.org/presentationml/2006/ole">
            <p:oleObj spid="_x0000_s110594" r:id="rId3" imgW="9242337" imgH="5456393" progId="Excel.Sheet.8">
              <p:embed/>
            </p:oleObj>
          </a:graphicData>
        </a:graphic>
      </p:graphicFrame>
      <p:pic>
        <p:nvPicPr>
          <p:cNvPr id="110596" name="Picture 2" descr="C:\Documents and Settings\Home\Рабочий стол\Презентации\d3d3LnZva3J1Z3N2ZXRhLnJ1L3Bob3RvL3RodW1ibmFpbHMvNjAwLzQyNDkuanBnP19faWQ9MzE3NzU=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7150" y="1714500"/>
            <a:ext cx="40068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Text Box 38"/>
          <p:cNvSpPr txBox="1">
            <a:spLocks noChangeArrowheads="1"/>
          </p:cNvSpPr>
          <p:nvPr/>
        </p:nvSpPr>
        <p:spPr bwMode="auto">
          <a:xfrm>
            <a:off x="7597775" y="1000125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тыс. рублей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12. МЕЖНАЦИОНАЛЬНЫЕ ОТНОШЕНИЯ </a:t>
            </a:r>
            <a:b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 ПОДДЕРЖКА КАЗАЧЕСТВА</a:t>
            </a:r>
            <a:endParaRPr lang="ru-RU" sz="2800" dirty="0"/>
          </a:p>
        </p:txBody>
      </p:sp>
      <p:graphicFrame>
        <p:nvGraphicFramePr>
          <p:cNvPr id="111618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800" y="1163638"/>
          <a:ext cx="9245600" cy="5459412"/>
        </p:xfrm>
        <a:graphic>
          <a:graphicData uri="http://schemas.openxmlformats.org/presentationml/2006/ole">
            <p:oleObj spid="_x0000_s111618" r:id="rId3" imgW="9242337" imgH="5456393" progId="Excel.Sheet.8">
              <p:embed/>
            </p:oleObj>
          </a:graphicData>
        </a:graphic>
      </p:graphicFrame>
      <p:pic>
        <p:nvPicPr>
          <p:cNvPr id="111620" name="Picture 2" descr="C:\Documents and Settings\Home\Рабочий стол\Презентации\e8fb1ce54d80dd1dd69e204bb36a4b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785938"/>
            <a:ext cx="3786187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Text Box 38"/>
          <p:cNvSpPr txBox="1">
            <a:spLocks noChangeArrowheads="1"/>
          </p:cNvSpPr>
          <p:nvPr/>
        </p:nvSpPr>
        <p:spPr bwMode="auto">
          <a:xfrm>
            <a:off x="7597775" y="1000125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>
                <a:latin typeface="Calibri" pitchFamily="34" charset="0"/>
              </a:rPr>
              <a:t>тыс. рублей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C:\Documents and Settings\Home\Рабочий стол\Презентации\i.jpeg1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429000"/>
            <a:ext cx="4000496" cy="243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Home\Рабочий стол\Презентации\slid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5336" y="3786190"/>
            <a:ext cx="4108663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runews.org/wp-content/uploads/2012/05/volkswagen_crafter-%D0%BA%D0%BE%D0%BF%D0%B8%D1%8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4000496" cy="2666997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5715008" y="1071546"/>
            <a:ext cx="2357438" cy="857256"/>
          </a:xfrm>
          <a:prstGeom prst="roundRect">
            <a:avLst/>
          </a:prstGeom>
          <a:gradFill>
            <a:gsLst>
              <a:gs pos="0">
                <a:srgbClr val="99FFCC"/>
              </a:gs>
              <a:gs pos="50000">
                <a:srgbClr val="99FFCC"/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9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0"/>
            <a:ext cx="8675687" cy="50006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НЕПРОГРАММНЫЕ НАПРАВЛЕНИЯ</a:t>
            </a:r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2195513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12645" name="Text Box 34"/>
          <p:cNvSpPr txBox="1">
            <a:spLocks noChangeArrowheads="1"/>
          </p:cNvSpPr>
          <p:nvPr/>
        </p:nvSpPr>
        <p:spPr bwMode="auto">
          <a:xfrm>
            <a:off x="5715008" y="1285860"/>
            <a:ext cx="235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53 277,87</a:t>
            </a:r>
          </a:p>
        </p:txBody>
      </p:sp>
      <p:sp>
        <p:nvSpPr>
          <p:cNvPr id="112646" name="Text Box 38"/>
          <p:cNvSpPr txBox="1">
            <a:spLocks noChangeArrowheads="1"/>
          </p:cNvSpPr>
          <p:nvPr/>
        </p:nvSpPr>
        <p:spPr bwMode="auto">
          <a:xfrm>
            <a:off x="7597775" y="64291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>
                <a:latin typeface="Calibri" pitchFamily="34" charset="0"/>
              </a:rPr>
              <a:t>тыс. рублей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1214422"/>
            <a:ext cx="40004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ОБЕСПЕЧЕНИЕ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УСЛОВИЙ ДЛЯ РАЗВИТИЯ ФИЗИЧЕСКОЙ КУЛЬТУРЫ И МАССОВОГО СПОРТА НА ТЕРРИТОРИИ КУРСКОГО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МУНИЦИПАЛЬНОГО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РАЙОНА (приобретение автобуса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обеспечения подвоза детей и молодежи к местам проведения спортивных сборов и мероприятий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000628" y="3786190"/>
            <a:ext cx="414337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РАСХОДЫ, СВЯЗАННЫЕ С ОРГАНИЗАЦИЕЙ И ОСУЩЕСТВЛЕНИЕМ МЕРОПРИЯТИЙ ПО ТЕРРИТОРИАЛЬНОЙ ОБОРОНЕ И ГРАЖДАНСКОЙ ОБОРОНЕ, ЗАЩИТЕ НАСЕЛЕНИЯ И ТЕРРИТОРИИ МУНИЦИПАЛЬНОГО РАЙОНА ОТ ЧРЕЗВЫЧАЙНЫХ СИТУАЦИЙ ПРИРОДНОГО И ТЕХНОГЕННОГО ХАРАКТЕРА  (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приобретение систем оповещения населения о ЧС на объектах социального значения)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285852" y="4071942"/>
            <a:ext cx="378621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</a:rPr>
              <a:t>ПРОВЕДЕНИЕ МЕРОПРИЯТИЙ НА ТЕРРИТОРИИ СТАВРОПОЛЬСКОГО КРАЯ  ПО ОТЛОВУ И СОДЕРЖАНИЮ БЕЗНАДЗОРНЫХ ЖИВОТНЫХ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4286248" y="2357430"/>
            <a:ext cx="235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 том числе: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5" name="Диаграмма 1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presentationml/2006/ole">
            <p:oleObj spid="_x0000_s113665" r:id="rId3" imgW="9242337" imgH="6956139" progId="Excel.Sheet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14" descr="img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2500313"/>
            <a:ext cx="14398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300" b="1" dirty="0" smtClean="0"/>
              <a:t> </a:t>
            </a:r>
            <a:r>
              <a:rPr lang="ru-RU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КУРСКОГО  МУНИЦИПАЛЬНОГО  РАЙОНА  НА  2016 ГОД </a:t>
            </a:r>
            <a:endParaRPr lang="ru-RU" sz="21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1" name="Text Box 54"/>
          <p:cNvSpPr txBox="1">
            <a:spLocks noChangeArrowheads="1"/>
          </p:cNvSpPr>
          <p:nvPr/>
        </p:nvSpPr>
        <p:spPr bwMode="auto">
          <a:xfrm>
            <a:off x="928688" y="4357688"/>
            <a:ext cx="2500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1 106 686,72</a:t>
            </a:r>
          </a:p>
        </p:txBody>
      </p:sp>
      <p:sp>
        <p:nvSpPr>
          <p:cNvPr id="114692" name="Text Box 54"/>
          <p:cNvSpPr txBox="1">
            <a:spLocks noChangeArrowheads="1"/>
          </p:cNvSpPr>
          <p:nvPr/>
        </p:nvSpPr>
        <p:spPr bwMode="auto">
          <a:xfrm>
            <a:off x="6084888" y="4365625"/>
            <a:ext cx="242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1 106 686,72</a:t>
            </a:r>
          </a:p>
        </p:txBody>
      </p:sp>
      <p:sp>
        <p:nvSpPr>
          <p:cNvPr id="114693" name="Text Box 54"/>
          <p:cNvSpPr txBox="1">
            <a:spLocks noChangeArrowheads="1"/>
          </p:cNvSpPr>
          <p:nvPr/>
        </p:nvSpPr>
        <p:spPr bwMode="auto">
          <a:xfrm>
            <a:off x="1403350" y="1700213"/>
            <a:ext cx="177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ДОХОДЫ</a:t>
            </a:r>
          </a:p>
        </p:txBody>
      </p:sp>
      <p:sp>
        <p:nvSpPr>
          <p:cNvPr id="114694" name="Text Box 54"/>
          <p:cNvSpPr txBox="1">
            <a:spLocks noChangeArrowheads="1"/>
          </p:cNvSpPr>
          <p:nvPr/>
        </p:nvSpPr>
        <p:spPr bwMode="auto">
          <a:xfrm>
            <a:off x="6443663" y="1700213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/>
              <a:t>РАСХОДЫ</a:t>
            </a:r>
          </a:p>
        </p:txBody>
      </p:sp>
      <p:sp>
        <p:nvSpPr>
          <p:cNvPr id="13" name="Равнобедренный треугольник 12"/>
          <p:cNvSpPr>
            <a:spLocks noChangeArrowheads="1"/>
          </p:cNvSpPr>
          <p:nvPr/>
        </p:nvSpPr>
        <p:spPr bwMode="auto">
          <a:xfrm>
            <a:off x="3851275" y="4941888"/>
            <a:ext cx="1714500" cy="128587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14696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900113" y="4941888"/>
            <a:ext cx="7575550" cy="1587"/>
          </a:xfrm>
          <a:prstGeom prst="line">
            <a:avLst/>
          </a:prstGeom>
          <a:noFill/>
          <a:ln w="31750" algn="ctr">
            <a:solidFill>
              <a:srgbClr val="003300"/>
            </a:solidFill>
            <a:round/>
            <a:headEnd/>
            <a:tailEnd/>
          </a:ln>
        </p:spPr>
      </p:cxnSp>
      <p:sp>
        <p:nvSpPr>
          <p:cNvPr id="114697" name="Text Box 38"/>
          <p:cNvSpPr txBox="1">
            <a:spLocks noChangeArrowheads="1"/>
          </p:cNvSpPr>
          <p:nvPr/>
        </p:nvSpPr>
        <p:spPr bwMode="auto">
          <a:xfrm>
            <a:off x="7597775" y="1052513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>
                <a:latin typeface="Calibri" pitchFamily="34" charset="0"/>
              </a:rPr>
              <a:t>тыс. рублей</a:t>
            </a:r>
          </a:p>
        </p:txBody>
      </p:sp>
      <p:pic>
        <p:nvPicPr>
          <p:cNvPr id="114699" name="Picture 15" descr="img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500313"/>
            <a:ext cx="14398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46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46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0" y="4857760"/>
            <a:ext cx="9144000" cy="178595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857232"/>
            <a:ext cx="9144000" cy="2000264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КОНСОЛИДИРОВАННОГО БЮДЖЕТА </a:t>
            </a:r>
            <a:br>
              <a:rPr lang="ru-RU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КУРСКОГО МУНИЦИПАЛЬНОГО </a:t>
            </a:r>
            <a:r>
              <a:rPr lang="ru-RU" sz="23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1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0" y="857232"/>
            <a:ext cx="51117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 Совет </a:t>
            </a:r>
            <a:r>
              <a:rPr lang="ru-RU" dirty="0">
                <a:latin typeface="Times New Roman" pitchFamily="18" charset="0"/>
              </a:rPr>
              <a:t>КМР </a:t>
            </a:r>
            <a:r>
              <a:rPr lang="ru-RU" dirty="0" smtClean="0">
                <a:latin typeface="Times New Roman" pitchFamily="18" charset="0"/>
              </a:rPr>
              <a:t>СК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 Администрация КМР СК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 Финансовое управление АКМР СК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 Отдел образования АКМР СК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 МКУ культуры «Управление культуры» КМР СК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 Управление труда и социальной защиты населения АКМР СК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900113" y="4868863"/>
            <a:ext cx="32400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МО Балтийского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Галюгаевского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</a:t>
            </a:r>
            <a:r>
              <a:rPr lang="ru-RU" dirty="0" err="1">
                <a:latin typeface="Times New Roman" pitchFamily="18" charset="0"/>
              </a:rPr>
              <a:t>Кановского</a:t>
            </a:r>
            <a:r>
              <a:rPr lang="ru-RU" dirty="0">
                <a:latin typeface="Times New Roman" pitchFamily="18" charset="0"/>
              </a:rPr>
              <a:t>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Курского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</a:t>
            </a:r>
            <a:r>
              <a:rPr lang="ru-RU" dirty="0" err="1">
                <a:latin typeface="Times New Roman" pitchFamily="18" charset="0"/>
              </a:rPr>
              <a:t>Мирненского</a:t>
            </a:r>
            <a:r>
              <a:rPr lang="ru-RU" dirty="0">
                <a:latin typeface="Times New Roman" pitchFamily="18" charset="0"/>
              </a:rPr>
              <a:t>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Полтавского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23919" name="Rectangle 15"/>
          <p:cNvSpPr>
            <a:spLocks noChangeArrowheads="1"/>
          </p:cNvSpPr>
          <p:nvPr/>
        </p:nvSpPr>
        <p:spPr bwMode="auto">
          <a:xfrm>
            <a:off x="1692275" y="3500438"/>
            <a:ext cx="5256213" cy="641350"/>
          </a:xfrm>
          <a:prstGeom prst="rect">
            <a:avLst/>
          </a:prstGeom>
          <a:solidFill>
            <a:srgbClr val="CC66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99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КОНСОЛИДИРОВАННЫЙ БЮДЖЕТ КУРСКОГО МУНИЦИПАЛЬНОГО РАЙОНА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5508625" y="4868863"/>
            <a:ext cx="32400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>
                <a:latin typeface="Times New Roman" pitchFamily="18" charset="0"/>
              </a:rPr>
              <a:t>Ростовановский</a:t>
            </a:r>
            <a:r>
              <a:rPr lang="ru-RU" dirty="0">
                <a:latin typeface="Times New Roman" pitchFamily="18" charset="0"/>
              </a:rPr>
              <a:t>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Рощинского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Русского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</a:t>
            </a:r>
            <a:r>
              <a:rPr lang="ru-RU" dirty="0" err="1">
                <a:latin typeface="Times New Roman" pitchFamily="18" charset="0"/>
              </a:rPr>
              <a:t>Серноводского</a:t>
            </a:r>
            <a:r>
              <a:rPr lang="ru-RU" dirty="0">
                <a:latin typeface="Times New Roman" pitchFamily="18" charset="0"/>
              </a:rPr>
              <a:t> с/</a:t>
            </a:r>
            <a:r>
              <a:rPr lang="ru-RU" dirty="0" err="1">
                <a:latin typeface="Times New Roman" pitchFamily="18" charset="0"/>
              </a:rPr>
              <a:t>с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</a:t>
            </a:r>
            <a:r>
              <a:rPr lang="ru-RU" dirty="0" err="1">
                <a:latin typeface="Times New Roman" pitchFamily="18" charset="0"/>
              </a:rPr>
              <a:t>ст.Стодеревской</a:t>
            </a:r>
            <a:endParaRPr lang="ru-RU" dirty="0">
              <a:latin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</a:rPr>
              <a:t>МО </a:t>
            </a:r>
            <a:r>
              <a:rPr lang="ru-RU" dirty="0" err="1">
                <a:latin typeface="Times New Roman" pitchFamily="18" charset="0"/>
              </a:rPr>
              <a:t>с.Эдиссия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5183187" y="857232"/>
            <a:ext cx="396081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 МКУ «Комитет по физической культуре и спорту» КМР СК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  МКУ «Центр по работе с молодежью» КМР СК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 Отдел сельского хозяйства и охраны окружающей среды АКМР СК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123924" name="AutoShape 20"/>
          <p:cNvSpPr>
            <a:spLocks/>
          </p:cNvSpPr>
          <p:nvPr/>
        </p:nvSpPr>
        <p:spPr bwMode="auto">
          <a:xfrm rot="5400000">
            <a:off x="4032250" y="2312988"/>
            <a:ext cx="431800" cy="4248150"/>
          </a:xfrm>
          <a:prstGeom prst="leftBrace">
            <a:avLst>
              <a:gd name="adj1" fmla="val 81985"/>
              <a:gd name="adj2" fmla="val 46162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925" name="Text Box 21"/>
          <p:cNvSpPr txBox="1">
            <a:spLocks noChangeArrowheads="1"/>
          </p:cNvSpPr>
          <p:nvPr/>
        </p:nvSpPr>
        <p:spPr bwMode="auto">
          <a:xfrm>
            <a:off x="3203575" y="4508500"/>
            <a:ext cx="2725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/>
              <a:t>бюджеты поселений</a:t>
            </a:r>
          </a:p>
        </p:txBody>
      </p:sp>
      <p:sp>
        <p:nvSpPr>
          <p:cNvPr id="123926" name="AutoShape 22"/>
          <p:cNvSpPr>
            <a:spLocks/>
          </p:cNvSpPr>
          <p:nvPr/>
        </p:nvSpPr>
        <p:spPr bwMode="auto">
          <a:xfrm rot="16200000">
            <a:off x="4337035" y="1092197"/>
            <a:ext cx="431800" cy="4248150"/>
          </a:xfrm>
          <a:prstGeom prst="leftBrace">
            <a:avLst>
              <a:gd name="adj1" fmla="val 81985"/>
              <a:gd name="adj2" fmla="val 46162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3357554" y="2786058"/>
            <a:ext cx="228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/>
              <a:t>бюджет района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21429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ДЕМОГРАФИЧЕСКИЕ ПОКАЗАТЕЛИ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714356"/>
            <a:ext cx="150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тыс. человек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246063" y="571480"/>
          <a:ext cx="8897937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ОЖИДАЕМАЯ ПРОДОЛЖИТЕЛЬНОСТЬ ЖИЗНИ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714356"/>
            <a:ext cx="12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число лет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246063" y="571480"/>
          <a:ext cx="8897937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ТРУД И ЗАНЯТОСТЬ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500042"/>
            <a:ext cx="150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тыс. человек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C:\Users\Виктор\Desktop\ПРЕЗЕНТАЦИЯ!\открбюдж\newbudg\images\syste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4365625"/>
            <a:ext cx="12239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C:\Users\Виктор\Desktop\ПРЕЗЕНТАЦИЯ!\открбюдж\newbudg\images\filter-li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4175"/>
            <a:ext cx="12715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Users\Виктор\Desktop\ПРЕЗЕНТАЦИЯ!\открбюдж\newbudg\images\cod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7963" y="1628775"/>
            <a:ext cx="1316037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algn="l"/>
            <a:r>
              <a:rPr lang="ru-RU" smtClean="0">
                <a:latin typeface="Times New Roman" pitchFamily="18" charset="0"/>
                <a:cs typeface="Times New Roman" pitchFamily="18" charset="0"/>
              </a:rPr>
              <a:t>Бюджетная классификация: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ru-RU" sz="3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Каждой сумме в бюджете присваивается определенный цифровой код, который полностью характеризует эту сумму, – </a:t>
            </a:r>
            <a:r>
              <a:rPr lang="ru-RU" sz="3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код бюджетной классификации (КБК)</a:t>
            </a:r>
            <a:r>
              <a:rPr lang="ru-RU" sz="3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3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Классификация денежных средств бюджета кодами помогает легко отфильтровывать суммы с нужными показателями указанием соответствующего кода.</a:t>
            </a:r>
          </a:p>
          <a:p>
            <a:pPr algn="ctr">
              <a:defRPr/>
            </a:pPr>
            <a:r>
              <a:rPr lang="ru-RU" sz="3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Единая система КБК при планировании, исполнении бюджета и составлении отчетности обеспечивает единство учета и сопоставимость показателей бюджетов.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246063" y="0"/>
          <a:ext cx="875509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ТРУД И ЗАНЯТОСТЬ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500042"/>
            <a:ext cx="137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млн. рублей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СРЕДНЕМЕСЯЧНАЯ</a:t>
            </a: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ЗАРАБОТНАЯ ПЛАТА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9638" y="571480"/>
            <a:ext cx="1414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тыс. рублей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ОБРАЗОВАНИЕ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00042"/>
            <a:ext cx="150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тыс. человек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СЕЛЬСКОЕ ХОЗЯЙСТВО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357166"/>
            <a:ext cx="137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млн. рублей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ВАЖНЕЙШИХ ВИДОВ ПРОДУКЦИИ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60288" y="500042"/>
            <a:ext cx="13837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тыс. тонн, </a:t>
            </a:r>
          </a:p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млн. штук</a:t>
            </a:r>
            <a:endParaRPr lang="ru-RU" i="1" dirty="0">
              <a:latin typeface="Calibri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/>
          </p:nvPr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246063" y="571480"/>
          <a:ext cx="8897937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ВАЖНЕЙШИХ ВИДОВ ПРОДУКЦИИ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714356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тыс. тонн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68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ОБЕСПЕЧЕННОСТЬ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8148" y="500042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единиц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142852"/>
          <a:ext cx="9144000" cy="671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ОБЕСПЕЧЕННОСТЬ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71480"/>
            <a:ext cx="150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тыс. человек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-2" y="714356"/>
          <a:ext cx="9144002" cy="5841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96"/>
                <a:gridCol w="2381266"/>
                <a:gridCol w="1968515"/>
                <a:gridCol w="1071570"/>
                <a:gridCol w="1214446"/>
                <a:gridCol w="642942"/>
                <a:gridCol w="928694"/>
                <a:gridCol w="571473"/>
              </a:tblGrid>
              <a:tr h="23063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Показатели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Единица измерения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Отчетный 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Текущий год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Прогноз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</a:tr>
              <a:tr h="379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 Демографические показатели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9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Численность постоянного населения (среднегодовая)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 человек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55,5</a:t>
                      </a:r>
                    </a:p>
                  </a:txBody>
                  <a:tcPr marL="9525" marR="9525" marT="9525" marB="0" anchor="b"/>
                </a:tc>
              </a:tr>
              <a:tr h="379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Ожидаемая продолжительность жизни при рождении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число лет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72,8</a:t>
                      </a:r>
                    </a:p>
                  </a:txBody>
                  <a:tcPr marL="9525" marR="9525" marT="9525" marB="0" anchor="b"/>
                </a:tc>
              </a:tr>
              <a:tr h="379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Общий коэффициент рождаемости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число родившихся на 1 тыс.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379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Общий коэффициент смертности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число умерших на 1 тыс.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379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Коэффициент естественного прироста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1 тыс.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379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Коэффициент миграционного прироста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10 тыс.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9525" marR="9525" marT="9525" marB="0" anchor="b"/>
                </a:tc>
              </a:tr>
              <a:tr h="251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 Валовой региональный продукт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52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Валовой региональный продукт (в основных ценах соответствующих лет) - всего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млн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9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 физического объема валового регионального продукта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 в постоянных основных ценах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9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Индекс-дефлятор объема валового регионального продукта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03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 Промышленное производство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811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 промышленного производства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101,5</a:t>
                      </a:r>
                    </a:p>
                  </a:txBody>
                  <a:tcPr marL="9525" marR="9525" marT="9525" marB="0" anchor="b"/>
                </a:tc>
              </a:tr>
              <a:tr h="379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 производительности труда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</a:tr>
              <a:tr h="2365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Добыча полезных ископаемых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ПРОГНОЗ</a:t>
            </a:r>
          </a:p>
          <a:p>
            <a:pPr algn="ctr"/>
            <a:r>
              <a:rPr lang="ru-RU" b="1" dirty="0" smtClean="0"/>
              <a:t>социально-экономического развития  Курского района Ставропольского края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0" y="285728"/>
          <a:ext cx="9144001" cy="6291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26"/>
                <a:gridCol w="3465869"/>
                <a:gridCol w="1548580"/>
                <a:gridCol w="884903"/>
                <a:gridCol w="958645"/>
                <a:gridCol w="811161"/>
                <a:gridCol w="811161"/>
                <a:gridCol w="442456"/>
              </a:tblGrid>
              <a:tr h="28575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Показатели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Единица измерения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Отчетный 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Текущий год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Прогноз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млн 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16,6</a:t>
                      </a:r>
                    </a:p>
                  </a:txBody>
                  <a:tcPr marL="9525" marR="9525" marT="9525" marB="0" anchor="b"/>
                </a:tc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 производства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96,1</a:t>
                      </a:r>
                    </a:p>
                  </a:txBody>
                  <a:tcPr marL="9525" marR="9525" marT="9525" marB="0" anchor="b"/>
                </a:tc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Индекс-дефлятор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104,7</a:t>
                      </a:r>
                    </a:p>
                  </a:txBody>
                  <a:tcPr marL="9525" marR="9525" marT="9525" marB="0" anchor="b"/>
                </a:tc>
              </a:tr>
              <a:tr h="20536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Обрабатывающие производства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млн 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84,2</a:t>
                      </a:r>
                    </a:p>
                  </a:txBody>
                  <a:tcPr marL="9525" marR="9525" marT="9525" marB="0" anchor="b"/>
                </a:tc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 производства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97,5</a:t>
                      </a:r>
                    </a:p>
                  </a:txBody>
                  <a:tcPr marL="9525" marR="9525" marT="9525" marB="0" anchor="b"/>
                </a:tc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Индекс-дефлятор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104,6</a:t>
                      </a:r>
                    </a:p>
                  </a:txBody>
                  <a:tcPr marL="9525" marR="9525" marT="9525" marB="0" anchor="b"/>
                </a:tc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Производство и распределение электроэнергии, газа в воды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млн 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328,6</a:t>
                      </a:r>
                    </a:p>
                  </a:txBody>
                  <a:tcPr marL="9525" marR="9525" marT="9525" marB="0" anchor="b"/>
                </a:tc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 производства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102,9</a:t>
                      </a:r>
                    </a:p>
                  </a:txBody>
                  <a:tcPr marL="9525" marR="9525" marT="9525" marB="0" anchor="b"/>
                </a:tc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Индекс-дефлятор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107,9</a:t>
                      </a:r>
                    </a:p>
                  </a:txBody>
                  <a:tcPr marL="9525" marR="9525" marT="9525" marB="0" anchor="b"/>
                </a:tc>
              </a:tr>
              <a:tr h="2921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Потребление электроэнергии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млнкВт.ч.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69,28</a:t>
                      </a:r>
                    </a:p>
                  </a:txBody>
                  <a:tcPr marL="9525" marR="9525" marT="9525" marB="0" anchor="b"/>
                </a:tc>
              </a:tr>
              <a:tr h="5666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Удельный вес организаций, занимающихся инновационной деятельностью, в общем числе обследованных организаций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166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 Сельское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Продукция сельского хозяйства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млн 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3245,3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3769,8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4033,7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4275,7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4532,3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human-resources-clip-art-207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933450"/>
            <a:ext cx="5580062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/>
          <a:lstStyle/>
          <a:p>
            <a:pPr algn="l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в бюджетном процессе – воздействие на бюджетный процесс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00988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Публичные обсуждения программ развития Курского муниципального района Ставропольского края (размещаются на сайте администрации)</a:t>
            </a:r>
          </a:p>
          <a:p>
            <a:pPr>
              <a:buFont typeface="Wingdings" pitchFamily="2" charset="2"/>
              <a:buChar char="v"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Оценка качества муниципальных услуг (участие в социологических опросах)</a:t>
            </a:r>
          </a:p>
          <a:p>
            <a:pPr>
              <a:buFont typeface="Wingdings" pitchFamily="2" charset="2"/>
              <a:buChar char="v"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Публичные слушания проекта решения совета КМР СК о бюджете на очередной финансовый год (ежегодно в ноябре)</a:t>
            </a:r>
          </a:p>
          <a:p>
            <a:pPr>
              <a:buFont typeface="Wingdings" pitchFamily="2" charset="2"/>
              <a:buChar char="v"/>
            </a:pP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Публичные слушания проекта решения совета КМР СК об исполнении бюджета (ежегодно в мае)</a:t>
            </a:r>
          </a:p>
          <a:p>
            <a:pPr>
              <a:buFontTx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0" y="226700"/>
          <a:ext cx="9144000" cy="6291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8"/>
                <a:gridCol w="2857520"/>
                <a:gridCol w="2000264"/>
                <a:gridCol w="857256"/>
                <a:gridCol w="857256"/>
                <a:gridCol w="714380"/>
                <a:gridCol w="857256"/>
                <a:gridCol w="642910"/>
              </a:tblGrid>
              <a:tr h="22540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Показатели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Единица измерения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Отчетный 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Текущий год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Прогноз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Индекс производства продукции сельского хозяйства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сопоставимых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ценах;процентов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Индекс-дефлятор продукции сельского хозяйства в хозяйствах всех категорий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Продукция сельского хозяйства в хозяйствах всех категорий, в том числе: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77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Продукция растениеводства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млн 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2432,6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Индекс производства продукции растениеводства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 в сопоставимых ценах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</a:tr>
              <a:tr h="248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Индекс-дефлятор продукции растениеводства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103,9</a:t>
                      </a:r>
                    </a:p>
                  </a:txBody>
                  <a:tcPr marL="9525" marR="9525" marT="9525" marB="0" anchor="b"/>
                </a:tc>
              </a:tr>
              <a:tr h="207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Продукция животноводства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млн 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2099,7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 производства продукции животноводства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 в сопоставимых ценах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Индекс-дефлятор продукции животноводства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103,9</a:t>
                      </a:r>
                    </a:p>
                  </a:txBody>
                  <a:tcPr marL="9525" marR="9525" marT="9525" marB="0" anchor="b"/>
                </a:tc>
              </a:tr>
              <a:tr h="2381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 Транспорт и связь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Протяженность автомобильных дорог общего пользования с твердым покрытием (федерального, регионального и межмуниципального, местного значения)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690,3</a:t>
                      </a:r>
                    </a:p>
                  </a:txBody>
                  <a:tcPr marL="9525" marR="9525" marT="9525" marB="0" anchor="b"/>
                </a:tc>
              </a:tr>
              <a:tr h="296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том числе федерального значения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Удельный вес автомобильных дорог с твердым покрытием в общей протяженности автомобильных дорог общего пользования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 конец года; процентов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Объем услуг связи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ценах соответствующих лет, млн 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8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 Рынок товаров и услуг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 потребительских цен за период с начала года (на конец периода)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 соответствующему периоду предыдущего года, процентов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292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Оборот розничной торговли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млн 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1715,3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0" y="202476"/>
          <a:ext cx="9144000" cy="622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8"/>
                <a:gridCol w="3071834"/>
                <a:gridCol w="1714512"/>
                <a:gridCol w="1000132"/>
                <a:gridCol w="785818"/>
                <a:gridCol w="785818"/>
                <a:gridCol w="785818"/>
                <a:gridCol w="642910"/>
              </a:tblGrid>
              <a:tr h="2762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Показатели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Единица измерения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Отчетный 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Текущий год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Прогноз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</a:tr>
              <a:tr h="381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Оборот розничной торговли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 в сопоставимых ценах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102,8</a:t>
                      </a:r>
                    </a:p>
                  </a:txBody>
                  <a:tcPr marL="9525" marR="9525" marT="9525" marB="0" anchor="b"/>
                </a:tc>
              </a:tr>
              <a:tr h="37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Индекс-дефлятор оборота розничной торговли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</a:tr>
              <a:tr h="2392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Объем платных услуг населению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млн 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871,7</a:t>
                      </a:r>
                    </a:p>
                  </a:txBody>
                  <a:tcPr marL="9525" marR="9525" marT="9525" marB="0" anchor="b"/>
                </a:tc>
              </a:tr>
              <a:tr h="488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Объем платных услуг населению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 в сопоставимых ценах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</a:tr>
              <a:tr h="37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Индекс-дефлятор объема платных услуг населению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104,9</a:t>
                      </a:r>
                    </a:p>
                  </a:txBody>
                  <a:tcPr marL="9525" marR="9525" marT="9525" marB="0" anchor="b"/>
                </a:tc>
              </a:tr>
              <a:tr h="1712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 Инвестиции на строительство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4143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Объем инвестиций в основной капитал за счет всех источников финансирования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млн 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b"/>
                </a:tc>
              </a:tr>
              <a:tr h="488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 физического объема инвестиций в основной капитал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 в сопоставимых ценах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79 раз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89,6</a:t>
                      </a:r>
                    </a:p>
                  </a:txBody>
                  <a:tcPr marL="9525" marR="9525" marT="9525" marB="0" anchor="b"/>
                </a:tc>
              </a:tr>
              <a:tr h="37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Индекс-дефлятор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106,2</a:t>
                      </a:r>
                    </a:p>
                  </a:txBody>
                  <a:tcPr marL="9525" marR="9525" marT="9525" marB="0" anchor="b"/>
                </a:tc>
              </a:tr>
              <a:tr h="37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 кв. м. в общей площади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5,55</a:t>
                      </a:r>
                    </a:p>
                  </a:txBody>
                  <a:tcPr marL="9525" marR="9525" marT="9525" marB="0" anchor="b"/>
                </a:tc>
              </a:tr>
              <a:tr h="2387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том числе ввод жилья экономического класса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 кв. м общей площади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</a:tr>
              <a:tr h="218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 Денежные доходы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2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Реальные денежные доходы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к предыдущему 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102,6</a:t>
                      </a:r>
                    </a:p>
                  </a:txBody>
                  <a:tcPr marL="9525" marR="9525" marT="9525" marB="0" anchor="b"/>
                </a:tc>
              </a:tr>
              <a:tr h="25127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Среднедушевые денежные доходы (в месяц)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6229</a:t>
                      </a:r>
                    </a:p>
                  </a:txBody>
                  <a:tcPr marL="9525" marR="9525" marT="9525" marB="0" anchor="b"/>
                </a:tc>
              </a:tr>
              <a:tr h="403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Численность населения с денежными доходами ниже величины прожиточного минимума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от общей численности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</a:tr>
              <a:tr h="22647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 Труд и занятость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1859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Численность экономически активного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 человек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30,08</a:t>
                      </a:r>
                    </a:p>
                  </a:txBody>
                  <a:tcPr marL="9525" marR="9525" marT="9525" marB="0" anchor="b"/>
                </a:tc>
              </a:tr>
              <a:tr h="207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Среднегодовая численность занятых в экономике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 человек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19,08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0" y="214289"/>
          <a:ext cx="9144000" cy="6826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8"/>
                <a:gridCol w="3429024"/>
                <a:gridCol w="1357322"/>
                <a:gridCol w="1143008"/>
                <a:gridCol w="642942"/>
                <a:gridCol w="714380"/>
                <a:gridCol w="785818"/>
                <a:gridCol w="714348"/>
              </a:tblGrid>
              <a:tr h="36180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Показатели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Единица измерения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Отчетный 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Текущий год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Прогноз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</a:tr>
              <a:tr h="361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Доля высококвалифицированных работников в общем числе квалифицированных работников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процентов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26,5</a:t>
                      </a:r>
                    </a:p>
                  </a:txBody>
                  <a:tcPr marL="9525" marR="9525" marT="9525" marB="0" anchor="b"/>
                </a:tc>
              </a:tr>
              <a:tr h="361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Количество оборудованных (оснащенных) рабочих мест для трудоустройства инвалидов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 рабочих мест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</a:tr>
              <a:tr h="361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Среднемесячная номинальная начисленная заработная плата одного работника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20800</a:t>
                      </a:r>
                    </a:p>
                  </a:txBody>
                  <a:tcPr marL="9525" marR="9525" marT="9525" marB="0" anchor="b"/>
                </a:tc>
              </a:tr>
              <a:tr h="357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том числе работников бюджетной сферы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21828</a:t>
                      </a:r>
                    </a:p>
                  </a:txBody>
                  <a:tcPr marL="9525" marR="9525" marT="9525" marB="0" anchor="b"/>
                </a:tc>
              </a:tr>
              <a:tr h="361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Численность безработных, рассчитанная по методологии МОТ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 человек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361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Уровень безработицы (по методологии МОТ)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процентах к занятым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29,9</a:t>
                      </a:r>
                    </a:p>
                  </a:txBody>
                  <a:tcPr marL="9525" marR="9525" marT="9525" marB="0" anchor="b"/>
                </a:tc>
              </a:tr>
              <a:tr h="5377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Численность безработных, зарегистрированных в государственных учреждениях службы занятости населения (в среднем за период)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 человек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5377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Уровень зарегистрированной безработицы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процентах к экономически активному населению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</a:tr>
              <a:tr h="357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млн 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1664,6</a:t>
                      </a:r>
                    </a:p>
                  </a:txBody>
                  <a:tcPr marL="9525" marR="9525" marT="9525" marB="0" anchor="b"/>
                </a:tc>
              </a:tr>
              <a:tr h="357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 том числе работников бюджетной сферы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млн 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1264,6</a:t>
                      </a:r>
                    </a:p>
                  </a:txBody>
                  <a:tcPr marL="9525" marR="9525" marT="9525" marB="0" anchor="b"/>
                </a:tc>
              </a:tr>
              <a:tr h="357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 Развитие социальной сферы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61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Обеспеченность дошкольными образовательными организациями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мест на 1 тыс. детей в возрасте 1 - 6 лет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563</a:t>
                      </a:r>
                    </a:p>
                  </a:txBody>
                  <a:tcPr marL="9525" marR="9525" marT="9525" marB="0" anchor="b"/>
                </a:tc>
              </a:tr>
              <a:tr h="8895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Доля образовательных организаций среднего и высшего профессионального образования, здания которых приспособлены для обучения лиц с ограниченными возможностями здоровья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 от общего числа организаций среднего и высшего профессионального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</a:tr>
              <a:tr h="713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Доля общеобразовательных организаций, в которых создана универсальная безбарьерная среда для инклюзивного образования детей-инвалидов, в общем количестве общеобразовательных организаций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0" y="274638"/>
          <a:ext cx="9144000" cy="563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58"/>
                <a:gridCol w="2143140"/>
                <a:gridCol w="1571636"/>
                <a:gridCol w="857256"/>
                <a:gridCol w="1214446"/>
                <a:gridCol w="1071570"/>
                <a:gridCol w="1071570"/>
                <a:gridCol w="857224"/>
              </a:tblGrid>
              <a:tr h="22540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Показатели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Единица измерения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Отчетный 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Текущий год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Прогноз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Обеспеченность больничными койками на 10 тыс.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коек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Доля граждан, систематически занимающихся физической культурой и спортом, в общей численности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процентов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Уровень обеспеченности плоскостными спортивными сооружениями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 кв. м на 10 тыс.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Ввод в действие плоскостных спортивных сооружений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 кв. 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Доля населения, использующих механизм получения государственных и муниципальных услуг в электронной форме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 Окружающая среда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Текущие затраты на охрану окружающей среды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млн рублей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14,6</a:t>
                      </a:r>
                    </a:p>
                  </a:txBody>
                  <a:tcPr marL="9525" marR="9525" marT="9525" marB="0" anchor="b"/>
                </a:tc>
              </a:tr>
              <a:tr h="215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Сброс загрязненных сточных вод в поверхностные водные объекты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млн куб. 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Выбросы загрязняющих веществ в атмосферный воздух, отходящих от стационарных источников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тыс. тонн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Использование свежей воды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млн куб. 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Уровень износа коммунальной инфраструктуры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68,4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250825" y="188913"/>
            <a:ext cx="8642350" cy="6048375"/>
          </a:xfrm>
          <a:prstGeom prst="foldedCorner">
            <a:avLst>
              <a:gd name="adj" fmla="val 994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119811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8716963" cy="6191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ctr">
              <a:buFont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администрации Курского муниципального района Ставропольского края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smtClean="0"/>
              <a:t>Начальник Финансового управления -</a:t>
            </a:r>
            <a:r>
              <a:rPr lang="ru-RU" sz="1800" dirty="0" smtClean="0"/>
              <a:t>Татьяна Иосифовна Бондаренко</a:t>
            </a:r>
            <a:endParaRPr lang="ru-RU" sz="1800" b="1" dirty="0" smtClean="0"/>
          </a:p>
          <a:p>
            <a:pPr algn="ctr">
              <a:buFontTx/>
              <a:buNone/>
            </a:pPr>
            <a:endParaRPr lang="ru-RU" sz="1800" b="1" dirty="0" smtClean="0"/>
          </a:p>
          <a:p>
            <a:pPr algn="ctr">
              <a:buFontTx/>
              <a:buNone/>
            </a:pPr>
            <a:r>
              <a:rPr lang="ru-RU" sz="1800" b="1" dirty="0" smtClean="0"/>
              <a:t>Адрес: </a:t>
            </a:r>
            <a:r>
              <a:rPr lang="ru-RU" sz="1800" dirty="0" smtClean="0"/>
              <a:t>357850,</a:t>
            </a:r>
            <a:r>
              <a:rPr lang="ru-RU" sz="1800" b="1" dirty="0" smtClean="0"/>
              <a:t> </a:t>
            </a:r>
            <a:r>
              <a:rPr lang="ru-RU" sz="1800" dirty="0" smtClean="0"/>
              <a:t>Ставропольский край,</a:t>
            </a:r>
            <a:r>
              <a:rPr lang="ru-RU" sz="1800" b="1" dirty="0" smtClean="0"/>
              <a:t> </a:t>
            </a:r>
            <a:r>
              <a:rPr lang="ru-RU" sz="1800" dirty="0" smtClean="0"/>
              <a:t>Курский район,</a:t>
            </a:r>
            <a:r>
              <a:rPr lang="ru-RU" sz="1800" b="1" dirty="0" smtClean="0"/>
              <a:t> </a:t>
            </a:r>
          </a:p>
          <a:p>
            <a:pPr algn="ctr">
              <a:buFontTx/>
              <a:buNone/>
            </a:pPr>
            <a:r>
              <a:rPr lang="ru-RU" sz="1800" dirty="0" smtClean="0"/>
              <a:t>станица</a:t>
            </a:r>
            <a:r>
              <a:rPr lang="ru-RU" sz="1800" b="1" dirty="0" smtClean="0"/>
              <a:t> </a:t>
            </a:r>
            <a:r>
              <a:rPr lang="ru-RU" sz="1800" dirty="0" smtClean="0"/>
              <a:t>Курская,</a:t>
            </a:r>
            <a:r>
              <a:rPr lang="ru-RU" sz="1800" b="1" dirty="0" smtClean="0"/>
              <a:t> </a:t>
            </a:r>
            <a:r>
              <a:rPr lang="ru-RU" sz="1800" dirty="0" smtClean="0"/>
              <a:t>пер. Октябрьский, 16 </a:t>
            </a:r>
          </a:p>
          <a:p>
            <a:pPr algn="ctr">
              <a:buFontTx/>
              <a:buNone/>
            </a:pPr>
            <a:endParaRPr lang="ru-RU" sz="1800" dirty="0" smtClean="0"/>
          </a:p>
          <a:p>
            <a:pPr algn="ctr">
              <a:buFontTx/>
              <a:buNone/>
            </a:pPr>
            <a:r>
              <a:rPr lang="ru-RU" sz="1800" b="1" dirty="0" smtClean="0"/>
              <a:t>Телефон для обращения граждан</a:t>
            </a:r>
            <a:r>
              <a:rPr lang="ru-RU" sz="1800" dirty="0" smtClean="0"/>
              <a:t>: 8(879-64) 6-27-99, 6-55-54; </a:t>
            </a:r>
          </a:p>
          <a:p>
            <a:pPr algn="ctr">
              <a:buFontTx/>
              <a:buNone/>
            </a:pPr>
            <a:r>
              <a:rPr lang="ru-RU" sz="1800" dirty="0" smtClean="0"/>
              <a:t>факс: 8(879-64) 6-27-99. </a:t>
            </a:r>
          </a:p>
          <a:p>
            <a:pPr algn="ctr">
              <a:buFontTx/>
              <a:buNone/>
            </a:pPr>
            <a:r>
              <a:rPr lang="ru-RU" sz="1800" b="1" dirty="0" smtClean="0"/>
              <a:t>Электронная почта : </a:t>
            </a:r>
            <a:r>
              <a:rPr lang="ru-RU" sz="1800" dirty="0" err="1" smtClean="0"/>
              <a:t>fukursk@mail.ru</a:t>
            </a:r>
            <a:r>
              <a:rPr lang="ru-RU" sz="1800" dirty="0" smtClean="0"/>
              <a:t> </a:t>
            </a:r>
          </a:p>
          <a:p>
            <a:pPr algn="ctr">
              <a:buFontTx/>
              <a:buNone/>
            </a:pPr>
            <a:r>
              <a:rPr lang="ru-RU" sz="1800" b="1" dirty="0" smtClean="0"/>
              <a:t>График работы</a:t>
            </a:r>
            <a:r>
              <a:rPr lang="ru-RU" sz="1800" dirty="0" smtClean="0"/>
              <a:t>: понедельник -  пятница</a:t>
            </a:r>
          </a:p>
          <a:p>
            <a:pPr algn="ctr">
              <a:buFontTx/>
              <a:buNone/>
            </a:pPr>
            <a:r>
              <a:rPr lang="ru-RU" sz="1800" dirty="0" smtClean="0"/>
              <a:t> с 8:00 до 16:00, перерыв с 12:00 до 13:00</a:t>
            </a:r>
          </a:p>
          <a:p>
            <a:pPr algn="ctr">
              <a:buFontTx/>
              <a:buNone/>
            </a:pPr>
            <a:endParaRPr lang="ru-RU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42875" y="6215063"/>
            <a:ext cx="8786813" cy="428625"/>
          </a:xfrm>
          <a:prstGeom prst="round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58" name="Picture 2" descr="http://www.pozgalev.ru/storage/c/2015/11/12/1447342173_797387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714500"/>
            <a:ext cx="40005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2"/>
          <p:cNvSpPr txBox="1">
            <a:spLocks/>
          </p:cNvSpPr>
          <p:nvPr/>
        </p:nvSpPr>
        <p:spPr>
          <a:xfrm>
            <a:off x="642938" y="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3200" kern="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kern="0" dirty="0">
                <a:latin typeface="Times New Roman" pitchFamily="18" charset="0"/>
                <a:cs typeface="Times New Roman" pitchFamily="18" charset="0"/>
              </a:rPr>
              <a:t>Бюджет – это план доходов и расходов         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3200" b="1" i="1" kern="0" dirty="0">
                <a:latin typeface="Times New Roman" pitchFamily="18" charset="0"/>
                <a:cs typeface="Times New Roman" pitchFamily="18" charset="0"/>
              </a:rPr>
              <a:t>                 на определенный период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3200" b="1" i="1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0063" y="1785938"/>
            <a:ext cx="2663825" cy="1763712"/>
          </a:xfrm>
          <a:prstGeom prst="ellipse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000750" y="1785938"/>
            <a:ext cx="2663825" cy="1763712"/>
          </a:xfrm>
          <a:prstGeom prst="ellipse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endParaRPr lang="ru-RU" b="1" i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50" y="2143125"/>
            <a:ext cx="2714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i="1" u="sng" kern="0" dirty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3" y="2143125"/>
            <a:ext cx="26431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u="sng" kern="0" dirty="0">
                <a:latin typeface="Times New Roman" pitchFamily="18" charset="0"/>
                <a:cs typeface="Times New Roman" pitchFamily="18" charset="0"/>
              </a:rPr>
              <a:t>Доходы бюджета  -</a:t>
            </a:r>
            <a:r>
              <a:rPr lang="ru-RU" b="1" i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поступающие в              </a:t>
            </a:r>
          </a:p>
          <a:p>
            <a:pPr algn="ctr">
              <a:defRPr/>
            </a:pP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 бюджет денежные средства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5" y="5715000"/>
            <a:ext cx="8786813" cy="428625"/>
          </a:xfrm>
          <a:prstGeom prst="round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142875" y="5715000"/>
            <a:ext cx="8786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/>
              <a:t>Дефицит бюджета </a:t>
            </a:r>
            <a:r>
              <a:rPr lang="ru-RU" i="1"/>
              <a:t>– превышение расходов бюджета над его доходами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142875" y="6211888"/>
            <a:ext cx="9001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/>
              <a:t>Профицит бюджета </a:t>
            </a:r>
            <a:r>
              <a:rPr lang="ru-RU" i="1"/>
              <a:t>– превышение доходов бюджета над его расходами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иктор\Desktop\ПРЕЗЕНТАЦИЯ!\открбюдж\newbudg\images\pirami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43000"/>
            <a:ext cx="8120063" cy="502285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95288" y="1143000"/>
            <a:ext cx="82296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Местный бюджет: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Решение о бюджете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принимается местным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представительным органом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b="1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Бюджет субъекта РФ: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 Региональный «Закон о бюджете»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принимается законодательным органом региона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Федеральный бюджет: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Федеральный «Закон о бюджете»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принимается Государственной Думой РФ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b="1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Основные принципы: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Бюджетный кодекс РФ принимается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kern="0" dirty="0">
                <a:latin typeface="Times New Roman" pitchFamily="18" charset="0"/>
                <a:cs typeface="Times New Roman" pitchFamily="18" charset="0"/>
              </a:rPr>
              <a:t>Государственной Думой РФ.</a:t>
            </a:r>
          </a:p>
        </p:txBody>
      </p:sp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Закон и решение о бюджете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/>
          <p:cNvSpPr/>
          <p:nvPr/>
        </p:nvSpPr>
        <p:spPr>
          <a:xfrm>
            <a:off x="142875" y="1714500"/>
            <a:ext cx="2879725" cy="755650"/>
          </a:xfrm>
          <a:prstGeom prst="flowChartDecision">
            <a:avLst/>
          </a:prstGeo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>
            <a:normAutofit fontScale="85000" lnSpcReduction="10000"/>
          </a:bodyPr>
          <a:lstStyle/>
          <a:p>
            <a:pPr algn="ctr">
              <a:defRPr/>
            </a:pPr>
            <a:r>
              <a:rPr lang="ru-RU" dirty="0"/>
              <a:t>НАЛОГОВЫЕ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2571751"/>
            <a:ext cx="2928938" cy="2781137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1600" dirty="0" smtClean="0"/>
              <a:t>налог </a:t>
            </a:r>
            <a:r>
              <a:rPr lang="ru-RU" sz="1600" dirty="0"/>
              <a:t>на доход физических лиц (НДФЛ) 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единый налог на вмененный доход (ЕНВД)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единый сельскохозяйственный налог  (ЕСХН)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акцизы 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государственная пошлина</a:t>
            </a:r>
          </a:p>
          <a:p>
            <a:pPr marL="342900" indent="-342900">
              <a:buFontTx/>
              <a:buChar char="-"/>
              <a:defRPr/>
            </a:pPr>
            <a:endParaRPr lang="ru-RU" sz="1600" dirty="0"/>
          </a:p>
          <a:p>
            <a:pPr marL="342900" indent="-342900">
              <a:buFontTx/>
              <a:buChar char="-"/>
              <a:defRPr/>
            </a:pPr>
            <a:endParaRPr lang="ru-RU" sz="1600" dirty="0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3143250" y="1714500"/>
            <a:ext cx="2879725" cy="755650"/>
          </a:xfrm>
          <a:prstGeom prst="flowChartDecision">
            <a:avLst/>
          </a:prstGeom>
          <a:solidFill>
            <a:srgbClr val="6699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4688" y="2571750"/>
            <a:ext cx="2857500" cy="4043021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342900" indent="-342900">
              <a:defRPr/>
            </a:pPr>
            <a:r>
              <a:rPr lang="ru-RU" sz="1600" dirty="0" smtClean="0"/>
              <a:t>-     арендная плата </a:t>
            </a:r>
            <a:r>
              <a:rPr lang="ru-RU" sz="1600" dirty="0"/>
              <a:t>за земельные участки</a:t>
            </a:r>
          </a:p>
          <a:p>
            <a:pPr marL="342900" indent="-342900">
              <a:defRPr/>
            </a:pPr>
            <a:r>
              <a:rPr lang="ru-RU" sz="1600" dirty="0" smtClean="0"/>
              <a:t>-     продажа </a:t>
            </a:r>
            <a:r>
              <a:rPr lang="ru-RU" sz="1600" dirty="0"/>
              <a:t>земельных участков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 smtClean="0"/>
              <a:t>д</a:t>
            </a:r>
            <a:r>
              <a:rPr lang="ru-RU" sz="1600" dirty="0" smtClean="0"/>
              <a:t>оходы от сдачи </a:t>
            </a:r>
            <a:r>
              <a:rPr lang="ru-RU" sz="1600" dirty="0"/>
              <a:t>в аренду </a:t>
            </a:r>
            <a:r>
              <a:rPr lang="ru-RU" sz="1600" dirty="0" smtClean="0"/>
              <a:t>имущества</a:t>
            </a:r>
            <a:endParaRPr lang="ru-RU" sz="1600" dirty="0"/>
          </a:p>
          <a:p>
            <a:pPr marL="342900" indent="-342900">
              <a:defRPr/>
            </a:pPr>
            <a:r>
              <a:rPr lang="ru-RU" sz="1600" dirty="0"/>
              <a:t>-     платежи от </a:t>
            </a:r>
            <a:r>
              <a:rPr lang="ru-RU" sz="1600" dirty="0" err="1"/>
              <a:t>муниципаль-ных</a:t>
            </a:r>
            <a:r>
              <a:rPr lang="ru-RU" sz="1600" dirty="0"/>
              <a:t> унитарных </a:t>
            </a:r>
            <a:r>
              <a:rPr lang="ru-RU" sz="1600" dirty="0" err="1"/>
              <a:t>пред-приятий</a:t>
            </a:r>
            <a:endParaRPr lang="ru-RU" sz="1600" dirty="0"/>
          </a:p>
          <a:p>
            <a:pPr marL="342900" indent="-342900">
              <a:defRPr/>
            </a:pPr>
            <a:r>
              <a:rPr lang="ru-RU" sz="1600" dirty="0"/>
              <a:t> -    плата за негативное </a:t>
            </a:r>
            <a:r>
              <a:rPr lang="ru-RU" sz="1600" dirty="0" err="1"/>
              <a:t>воз-действие</a:t>
            </a:r>
            <a:r>
              <a:rPr lang="ru-RU" sz="1600" dirty="0"/>
              <a:t> на </a:t>
            </a:r>
            <a:r>
              <a:rPr lang="ru-RU" sz="1600" dirty="0" err="1"/>
              <a:t>окружаю-щую</a:t>
            </a:r>
            <a:r>
              <a:rPr lang="ru-RU" sz="1600" dirty="0"/>
              <a:t> среду</a:t>
            </a:r>
          </a:p>
          <a:p>
            <a:pPr marL="342900" indent="-342900">
              <a:defRPr/>
            </a:pPr>
            <a:r>
              <a:rPr lang="ru-RU" sz="1600" dirty="0"/>
              <a:t>-   </a:t>
            </a:r>
            <a:r>
              <a:rPr lang="ru-RU" sz="1600" dirty="0" smtClean="0"/>
              <a:t>  </a:t>
            </a:r>
            <a:r>
              <a:rPr lang="ru-RU" sz="1600" dirty="0"/>
              <a:t>доходы от оказания </a:t>
            </a:r>
            <a:r>
              <a:rPr lang="ru-RU" sz="1600" dirty="0" smtClean="0"/>
              <a:t>платных </a:t>
            </a:r>
            <a:r>
              <a:rPr lang="ru-RU" sz="1600" dirty="0"/>
              <a:t>услуг 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штрафы, санкции, </a:t>
            </a:r>
          </a:p>
          <a:p>
            <a:pPr marL="342900" indent="-342900">
              <a:defRPr/>
            </a:pPr>
            <a:r>
              <a:rPr lang="ru-RU" sz="1600" dirty="0"/>
              <a:t>      </a:t>
            </a:r>
            <a:r>
              <a:rPr lang="ru-RU" sz="1600" dirty="0" smtClean="0"/>
              <a:t>возмещение </a:t>
            </a:r>
            <a:r>
              <a:rPr lang="ru-RU" sz="1600" dirty="0"/>
              <a:t>ущерба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ДОХОДЫ МЕСТНОГО БЮДЖЕТА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428625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Доходы бюджета – поступающие в бюджет денежные средства, за исключением средств, являющихся источниками финансирования дефицита бюджета </a:t>
            </a:r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6143625" y="1714500"/>
            <a:ext cx="2857500" cy="755650"/>
          </a:xfrm>
          <a:prstGeom prst="flowChartDecision">
            <a:avLst/>
          </a:prstGeom>
          <a:solidFill>
            <a:srgbClr val="33CC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15063" y="2571750"/>
            <a:ext cx="2786062" cy="2786075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1600" dirty="0" smtClean="0"/>
              <a:t>д</a:t>
            </a:r>
            <a:r>
              <a:rPr lang="ru-RU" sz="1600" dirty="0" smtClean="0"/>
              <a:t>отации</a:t>
            </a:r>
            <a:endParaRPr lang="ru-RU" sz="1600" dirty="0"/>
          </a:p>
          <a:p>
            <a:pPr marL="342900" indent="-342900">
              <a:buFontTx/>
              <a:buChar char="-"/>
              <a:defRPr/>
            </a:pPr>
            <a:r>
              <a:rPr lang="ru-RU" sz="1600" dirty="0" smtClean="0"/>
              <a:t>с</a:t>
            </a:r>
            <a:r>
              <a:rPr lang="ru-RU" sz="1600" dirty="0" smtClean="0"/>
              <a:t>убвенции</a:t>
            </a:r>
            <a:endParaRPr lang="ru-RU" sz="1600" dirty="0"/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субсидии 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иные межбюджетные трансферты</a:t>
            </a:r>
          </a:p>
          <a:p>
            <a:pPr marL="342900" indent="-342900">
              <a:buFontTx/>
              <a:buChar char="-"/>
              <a:defRPr/>
            </a:pPr>
            <a:endParaRPr lang="ru-RU" sz="1600" dirty="0"/>
          </a:p>
          <a:p>
            <a:pPr marL="342900" indent="-342900">
              <a:buFontTx/>
              <a:buChar char="-"/>
              <a:defRPr/>
            </a:pPr>
            <a:endParaRPr lang="ru-RU" sz="1600" dirty="0"/>
          </a:p>
          <a:p>
            <a:pPr marL="342900" indent="-342900">
              <a:defRPr/>
            </a:pPr>
            <a:endParaRPr lang="ru-RU" sz="1600" dirty="0"/>
          </a:p>
          <a:p>
            <a:pPr marL="342900" indent="-342900">
              <a:defRPr/>
            </a:pP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63" y="1000125"/>
            <a:ext cx="3786187" cy="357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ТИПЫ ДОХОДОВ</a:t>
            </a:r>
          </a:p>
        </p:txBody>
      </p:sp>
      <p:sp>
        <p:nvSpPr>
          <p:cNvPr id="21514" name="TextBox 15"/>
          <p:cNvSpPr txBox="1">
            <a:spLocks noChangeArrowheads="1"/>
          </p:cNvSpPr>
          <p:nvPr/>
        </p:nvSpPr>
        <p:spPr bwMode="auto">
          <a:xfrm>
            <a:off x="3571875" y="1928813"/>
            <a:ext cx="2000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/>
              <a:t>НЕНАЛОГОВЫЕ</a:t>
            </a:r>
          </a:p>
        </p:txBody>
      </p:sp>
      <p:sp>
        <p:nvSpPr>
          <p:cNvPr id="21515" name="TextBox 16"/>
          <p:cNvSpPr txBox="1">
            <a:spLocks noChangeArrowheads="1"/>
          </p:cNvSpPr>
          <p:nvPr/>
        </p:nvSpPr>
        <p:spPr bwMode="auto">
          <a:xfrm>
            <a:off x="6572250" y="185737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БЕЗВОЗМЕЗДНЫЕ ПОСТУПЛЕНИЯ </a:t>
            </a:r>
          </a:p>
        </p:txBody>
      </p:sp>
      <p:sp>
        <p:nvSpPr>
          <p:cNvPr id="20" name="Стрелка влево 19"/>
          <p:cNvSpPr/>
          <p:nvPr/>
        </p:nvSpPr>
        <p:spPr>
          <a:xfrm rot="19738322">
            <a:off x="2089150" y="1527175"/>
            <a:ext cx="539750" cy="215900"/>
          </a:xfrm>
          <a:prstGeom prst="leftArrow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13106523">
            <a:off x="6651625" y="1501775"/>
            <a:ext cx="541338" cy="215900"/>
          </a:xfrm>
          <a:prstGeom prst="leftArrow">
            <a:avLst/>
          </a:prstGeom>
          <a:solidFill>
            <a:srgbClr val="33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16200000">
            <a:off x="4442620" y="1415256"/>
            <a:ext cx="303212" cy="187325"/>
          </a:xfrm>
          <a:prstGeom prst="leftArrow">
            <a:avLst/>
          </a:prstGeom>
          <a:solidFill>
            <a:srgbClr val="66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71500" y="1214438"/>
            <a:ext cx="8215313" cy="1728787"/>
          </a:xfrm>
          <a:prstGeom prst="snip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71500" y="1214438"/>
            <a:ext cx="8215313" cy="17557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/>
              <a:t>Межбюджетные трансферты – </a:t>
            </a:r>
            <a:r>
              <a:rPr lang="ru-RU" dirty="0" smtClean="0"/>
              <a:t>это денежные </a:t>
            </a:r>
            <a:r>
              <a:rPr lang="ru-RU" dirty="0" smtClean="0"/>
              <a:t>средства, перечисляемые из одного уровня бюджета другому</a:t>
            </a:r>
          </a:p>
          <a:p>
            <a:endParaRPr lang="ru-RU" dirty="0" smtClean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23850" y="3429000"/>
            <a:ext cx="2176463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 без определения конкретной цели использования средств.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карманные деньги ребенка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357563" y="3429000"/>
            <a:ext cx="2428875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трансферты на финансирование переданных полномочий.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 ребенку на покупки по списку</a:t>
            </a: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572250" y="3429000"/>
            <a:ext cx="2320925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трансферты на условиях долевого софинансирования расходов.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добавить деньги ребенку на его покупку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986632" y="3058319"/>
            <a:ext cx="500062" cy="2413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9" idx="0"/>
          </p:cNvCxnSpPr>
          <p:nvPr/>
        </p:nvCxnSpPr>
        <p:spPr>
          <a:xfrm rot="5400000">
            <a:off x="4322763" y="3178175"/>
            <a:ext cx="500062" cy="1588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7370763" y="3059113"/>
            <a:ext cx="500062" cy="239712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14827</TotalTime>
  <Words>2589</Words>
  <Application>Microsoft Office PowerPoint</Application>
  <PresentationFormat>Экран (4:3)</PresentationFormat>
  <Paragraphs>1045</Paragraphs>
  <Slides>54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57" baseType="lpstr">
      <vt:lpstr>Оформление по умолчанию</vt:lpstr>
      <vt:lpstr>Лист Microsoft Office Excel 97-2003</vt:lpstr>
      <vt:lpstr>Worksheet</vt:lpstr>
      <vt:lpstr>Слайд 1</vt:lpstr>
      <vt:lpstr>Слайд 2</vt:lpstr>
      <vt:lpstr>Слайд 3</vt:lpstr>
      <vt:lpstr>Бюджетная классификация:</vt:lpstr>
      <vt:lpstr>Гражданин в бюджетном процессе – воздействие на бюджетный процесс</vt:lpstr>
      <vt:lpstr>Слайд 6</vt:lpstr>
      <vt:lpstr>Закон и решение о бюджете</vt:lpstr>
      <vt:lpstr>Слайд 8</vt:lpstr>
      <vt:lpstr>Безвозмездные поступления</vt:lpstr>
      <vt:lpstr>СТРУКТУРА НАЛОГОВЫХ ДОХОДОВ</vt:lpstr>
      <vt:lpstr>СТРУКТУРА НЕНАЛОГОВЫХ ДОХОДОВ</vt:lpstr>
      <vt:lpstr>Слайд 12</vt:lpstr>
      <vt:lpstr>Слайд 13</vt:lpstr>
      <vt:lpstr>СТРУКТУРА БЕЗВОЗМЕЗДНЫХ ПОСТУПЛЕНИЙ</vt:lpstr>
      <vt:lpstr>ОБЩИЙ ОБЪЕМ БЕЗВОЗМЕЗДНЫХ  ПОСТУПЛЕНИЙ В БЮДЖЕТ</vt:lpstr>
      <vt:lpstr>Слайд 16</vt:lpstr>
      <vt:lpstr>Слайд 17</vt:lpstr>
      <vt:lpstr>Основные подходы по формированию бюджетных ассигнований</vt:lpstr>
      <vt:lpstr>Слайд 19</vt:lpstr>
      <vt:lpstr>Программная структура  расходов местного бюджета на 2016 год</vt:lpstr>
      <vt:lpstr>01. РАЗВИТИЕ ОБРАЗОВАНИЯ</vt:lpstr>
      <vt:lpstr>02. СОЦИАЛЬНАЯ ПОДДЕРЖКА ГРАЖДАН</vt:lpstr>
      <vt:lpstr>03. СОХРАНЕНИЕ И РАЗВИТИЕ КУЛЬТУРЫ</vt:lpstr>
      <vt:lpstr>04. РАЗВИТИЕ ФИЗИЧЕСКОЙ КУЛЬТУРЫ И СПОРТА</vt:lpstr>
      <vt:lpstr>05. МОЛОДЕЖНАЯ ПОЛИТИКА</vt:lpstr>
      <vt:lpstr>06. УПРАВЛЕНИЕ ИМУЩЕСТВОМ</vt:lpstr>
      <vt:lpstr>07. УПРАВЛЕНИЕ ФИНАНСАМИ</vt:lpstr>
      <vt:lpstr>08. ЗАЩИТА НАСЕЛЕНИЯ И ТЕРРИТОРИИ КУРСКОГО РАЙОНА СТАВРОПОЛЬСКОГО КРАЯ  ОТ ЧРЕЗВЫЧАЙНЫХ СИТУАЦИЙ</vt:lpstr>
      <vt:lpstr>09. РАЗВИТИЕ МАЛОГО  И СРЕДНЕГО БИЗНЕСА, ПОТРЕБИТЕЛЬСКОГО РЫНКА, СНИЖЕНИЕ АДМИНИСТРАТИВНЫХ БАРЬЕРОВ </vt:lpstr>
      <vt:lpstr>10. РАЗВИТИЕ КОММУНАЛЬНОГО ХОЗЯЙСТВА, ТРАНСПОРТНОЙ СИСТЕМЫ И ОБЕСПЕЧЕНИЕ  БЕЗОПАСНОСТИ ДОРОЖНОГО ДВИЖЕНИЯ</vt:lpstr>
      <vt:lpstr>11. РАЗВИТИЕ СЕЛЬСКОГО ХОЗЯЙСТВА</vt:lpstr>
      <vt:lpstr>12. МЕЖНАЦИОНАЛЬНЫЕ ОТНОШЕНИЯ  И ПОДДЕРЖКА КАЗАЧЕСТВА</vt:lpstr>
      <vt:lpstr>НЕПРОГРАММНЫЕ НАПРАВЛЕНИЯ</vt:lpstr>
      <vt:lpstr>Слайд 34</vt:lpstr>
      <vt:lpstr> БЮДЖЕТ  КУРСКОГО  МУНИЦИПАЛЬНОГО  РАЙОНА  НА  2016 ГОД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998</cp:revision>
  <dcterms:created xsi:type="dcterms:W3CDTF">2012-04-17T17:49:34Z</dcterms:created>
  <dcterms:modified xsi:type="dcterms:W3CDTF">2016-01-28T11:06:14Z</dcterms:modified>
</cp:coreProperties>
</file>