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Default Extension="gif" ContentType="image/gif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13" r:id="rId2"/>
    <p:sldId id="460" r:id="rId3"/>
    <p:sldId id="461" r:id="rId4"/>
    <p:sldId id="462" r:id="rId5"/>
    <p:sldId id="481" r:id="rId6"/>
    <p:sldId id="414" r:id="rId7"/>
    <p:sldId id="415" r:id="rId8"/>
    <p:sldId id="417" r:id="rId9"/>
    <p:sldId id="418" r:id="rId10"/>
    <p:sldId id="465" r:id="rId11"/>
    <p:sldId id="416" r:id="rId12"/>
    <p:sldId id="430" r:id="rId13"/>
    <p:sldId id="431" r:id="rId14"/>
    <p:sldId id="453" r:id="rId15"/>
    <p:sldId id="433" r:id="rId16"/>
    <p:sldId id="459" r:id="rId17"/>
    <p:sldId id="434" r:id="rId18"/>
    <p:sldId id="435" r:id="rId19"/>
    <p:sldId id="436" r:id="rId20"/>
    <p:sldId id="437" r:id="rId21"/>
    <p:sldId id="454" r:id="rId22"/>
    <p:sldId id="455" r:id="rId23"/>
    <p:sldId id="456" r:id="rId24"/>
    <p:sldId id="438" r:id="rId25"/>
    <p:sldId id="458" r:id="rId26"/>
    <p:sldId id="440" r:id="rId27"/>
    <p:sldId id="441" r:id="rId28"/>
    <p:sldId id="457" r:id="rId29"/>
    <p:sldId id="467" r:id="rId30"/>
    <p:sldId id="469" r:id="rId31"/>
    <p:sldId id="470" r:id="rId32"/>
    <p:sldId id="471" r:id="rId33"/>
    <p:sldId id="476" r:id="rId34"/>
    <p:sldId id="474" r:id="rId35"/>
    <p:sldId id="477" r:id="rId36"/>
    <p:sldId id="473" r:id="rId37"/>
    <p:sldId id="472" r:id="rId38"/>
    <p:sldId id="475" r:id="rId39"/>
    <p:sldId id="478" r:id="rId40"/>
    <p:sldId id="479" r:id="rId41"/>
    <p:sldId id="480" r:id="rId42"/>
    <p:sldId id="468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FFCC"/>
    <a:srgbClr val="66FFFF"/>
    <a:srgbClr val="CC99FF"/>
    <a:srgbClr val="FFCCCC"/>
    <a:srgbClr val="FFCCFF"/>
    <a:srgbClr val="FF66CC"/>
    <a:srgbClr val="00CC99"/>
    <a:srgbClr val="00CC66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96" autoAdjust="0"/>
    <p:restoredTop sz="99259" autoAdjust="0"/>
  </p:normalViewPr>
  <p:slideViewPr>
    <p:cSldViewPr>
      <p:cViewPr>
        <p:scale>
          <a:sx n="70" d="100"/>
          <a:sy n="70" d="100"/>
        </p:scale>
        <p:origin x="-11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0972222222222417"/>
          <c:y val="8.175274276349179E-4"/>
          <c:w val="0.69027777777778065"/>
          <c:h val="0.700093578813602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explosion val="1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</c:spPr>
          </c:dPt>
          <c:dPt>
            <c:idx val="2"/>
            <c:spPr>
              <a:solidFill>
                <a:srgbClr val="00FFFF"/>
              </a:solidFill>
            </c:spPr>
          </c:dPt>
          <c:dPt>
            <c:idx val="3"/>
            <c:spPr>
              <a:solidFill>
                <a:srgbClr val="66FF99"/>
              </a:solidFill>
            </c:spPr>
          </c:dPt>
          <c:dPt>
            <c:idx val="4"/>
            <c:spPr>
              <a:solidFill>
                <a:srgbClr val="990000"/>
              </a:solidFill>
            </c:spPr>
          </c:dPt>
          <c:dPt>
            <c:idx val="5"/>
            <c:spPr>
              <a:solidFill>
                <a:srgbClr val="FF66CC"/>
              </a:solidFill>
            </c:spPr>
          </c:dPt>
          <c:dPt>
            <c:idx val="6"/>
            <c:explosion val="31"/>
            <c:spPr>
              <a:solidFill>
                <a:srgbClr val="0066FF"/>
              </a:solidFill>
            </c:spPr>
          </c:dPt>
          <c:dPt>
            <c:idx val="7"/>
            <c:spPr>
              <a:solidFill>
                <a:srgbClr val="FFFF66"/>
              </a:solidFill>
            </c:spPr>
          </c:dPt>
          <c:dPt>
            <c:idx val="8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3300"/>
              </a:solidFill>
            </c:spPr>
          </c:dPt>
          <c:dPt>
            <c:idx val="10"/>
            <c:explosion val="21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-3.550065616797915E-2"/>
                  <c:y val="-0.23775679870354083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9.3726377952757275E-2"/>
                  <c:y val="2.3370729461011142E-2"/>
                </c:manualLayout>
              </c:layout>
              <c:showLegendKey val="1"/>
              <c:showVal val="1"/>
            </c:dLbl>
            <c:dLbl>
              <c:idx val="2"/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-4.4059219160104982E-2"/>
                  <c:y val="-1.3643263274724291E-2"/>
                </c:manualLayout>
              </c:layout>
              <c:showLegendKey val="1"/>
              <c:showVal val="1"/>
            </c:dLbl>
            <c:dLbl>
              <c:idx val="5"/>
              <c:layout>
                <c:manualLayout>
                  <c:x val="-4.0592410323709888E-2"/>
                  <c:y val="-7.7174042112396909E-2"/>
                </c:manualLayout>
              </c:layout>
              <c:showLegendKey val="1"/>
              <c:showVal val="1"/>
            </c:dLbl>
            <c:dLbl>
              <c:idx val="6"/>
              <c:layout>
                <c:manualLayout>
                  <c:x val="-1.7958880139982692E-2"/>
                  <c:y val="-1.3921779310393827E-2"/>
                </c:manualLayout>
              </c:layout>
              <c:showLegendKey val="1"/>
              <c:showVal val="1"/>
            </c:dLbl>
            <c:dLbl>
              <c:idx val="7"/>
              <c:layout>
                <c:manualLayout>
                  <c:x val="5.3153980752406417E-3"/>
                  <c:y val="-2.333919327210808E-2"/>
                </c:manualLayout>
              </c:layout>
              <c:showLegendKey val="1"/>
              <c:showVal val="1"/>
            </c:dLbl>
            <c:dLbl>
              <c:idx val="8"/>
              <c:layout>
                <c:manualLayout>
                  <c:x val="-3.389621609798775E-2"/>
                  <c:y val="-1.0811764028213967E-2"/>
                </c:manualLayout>
              </c:layout>
              <c:showLegendKey val="1"/>
              <c:showVal val="1"/>
            </c:dLbl>
            <c:dLbl>
              <c:idx val="9"/>
              <c:layout>
                <c:manualLayout>
                  <c:x val="1.0777777777777785E-2"/>
                  <c:y val="-1.8350200367428841E-2"/>
                </c:manualLayout>
              </c:layout>
              <c:showLegendKey val="1"/>
              <c:showVal val="1"/>
            </c:dLbl>
            <c:dLbl>
              <c:idx val="10"/>
              <c:layout>
                <c:manualLayout>
                  <c:x val="4.9826224846894765E-2"/>
                  <c:y val="-9.7063884273771474E-3"/>
                </c:manualLayout>
              </c:layout>
              <c:showLegendKey val="1"/>
              <c:showVal val="1"/>
            </c:dLbl>
            <c:showLegendKey val="1"/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ГОСПОШЛИНА</c:v>
                </c:pt>
                <c:pt idx="5">
                  <c:v>ДОХОДЫ ОТ ИСПОЛЬЗОВАНИЯ ИМУЩЕСТВА, НАХОДЯЩЕГОСЯ В МУНИЦИПАЛЬНОЙ СОБСТВЕННОСТИ</c:v>
                </c:pt>
                <c:pt idx="6">
                  <c:v>ПЛАТА ЗА НЕГАТИВНОЕ ВОЗДЕЙСТВИЕ НА ОКРУЖАЮЩУЮ СРЕДУ</c:v>
                </c:pt>
                <c:pt idx="7">
                  <c:v>ДОХОДЫ ОТ ОКАЗАНИЯ ПЛАТНЫХ УСЛУГ</c:v>
                </c:pt>
                <c:pt idx="8">
                  <c:v>ДОХОДЫ ОТ ПРОДАЖИ МАТЕРИАЛЬНЫХ И НЕМАТЕРИАЛЬНЫХ АКТИВОВ </c:v>
                </c:pt>
                <c:pt idx="9">
                  <c:v>ШТРАФЫ</c:v>
                </c:pt>
                <c:pt idx="10">
                  <c:v>ПРОЧИЕ НЕНАЛОГОВЫЕ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52.6</c:v>
                </c:pt>
                <c:pt idx="1">
                  <c:v>2.2999999999999998</c:v>
                </c:pt>
                <c:pt idx="2">
                  <c:v>4.2</c:v>
                </c:pt>
                <c:pt idx="3">
                  <c:v>2.5</c:v>
                </c:pt>
                <c:pt idx="4">
                  <c:v>2</c:v>
                </c:pt>
                <c:pt idx="5">
                  <c:v>15.8</c:v>
                </c:pt>
                <c:pt idx="6">
                  <c:v>0.30000000000000032</c:v>
                </c:pt>
                <c:pt idx="7">
                  <c:v>15.8</c:v>
                </c:pt>
                <c:pt idx="8">
                  <c:v>2.2000000000000002</c:v>
                </c:pt>
                <c:pt idx="9">
                  <c:v>1.5</c:v>
                </c:pt>
                <c:pt idx="10">
                  <c:v>0.8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60956653508352754"/>
          <c:w val="0.88194444444444975"/>
          <c:h val="0.38841257444391175"/>
        </c:manualLayout>
      </c:layout>
      <c:txPr>
        <a:bodyPr/>
        <a:lstStyle/>
        <a:p>
          <a:pPr>
            <a:defRPr sz="11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432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681188.1</c:v>
                </c:pt>
                <c:pt idx="1">
                  <c:v>598968.14</c:v>
                </c:pt>
              </c:numCache>
            </c:numRef>
          </c:val>
        </c:ser>
        <c:shape val="box"/>
        <c:axId val="96344320"/>
        <c:axId val="96354304"/>
        <c:axId val="0"/>
      </c:bar3DChart>
      <c:catAx>
        <c:axId val="963443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354304"/>
        <c:crosses val="autoZero"/>
        <c:auto val="1"/>
        <c:lblAlgn val="ctr"/>
        <c:lblOffset val="100"/>
      </c:catAx>
      <c:valAx>
        <c:axId val="96354304"/>
        <c:scaling>
          <c:orientation val="minMax"/>
          <c:max val="700000"/>
          <c:min val="200000"/>
        </c:scaling>
        <c:axPos val="b"/>
        <c:majorGridlines/>
        <c:numFmt formatCode="General" sourceLinked="1"/>
        <c:tickLblPos val="nextTo"/>
        <c:crossAx val="96344320"/>
        <c:crosses val="autoZero"/>
        <c:crossBetween val="between"/>
        <c:majorUnit val="100000"/>
        <c:minorUnit val="100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41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46695.06</c:v>
                </c:pt>
                <c:pt idx="1">
                  <c:v>36203.24</c:v>
                </c:pt>
              </c:numCache>
            </c:numRef>
          </c:val>
        </c:ser>
        <c:shape val="box"/>
        <c:axId val="96240000"/>
        <c:axId val="96241536"/>
        <c:axId val="0"/>
      </c:bar3DChart>
      <c:catAx>
        <c:axId val="962400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241536"/>
        <c:crosses val="autoZero"/>
        <c:auto val="1"/>
        <c:lblAlgn val="ctr"/>
        <c:lblOffset val="100"/>
      </c:catAx>
      <c:valAx>
        <c:axId val="96241536"/>
        <c:scaling>
          <c:orientation val="minMax"/>
          <c:max val="50000"/>
        </c:scaling>
        <c:axPos val="b"/>
        <c:majorGridlines/>
        <c:numFmt formatCode="General" sourceLinked="1"/>
        <c:tickLblPos val="nextTo"/>
        <c:crossAx val="96240000"/>
        <c:crosses val="autoZero"/>
        <c:crossBetween val="between"/>
        <c:majorUnit val="10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41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324898.65999999986</c:v>
                </c:pt>
                <c:pt idx="1">
                  <c:v>297501.09000000008</c:v>
                </c:pt>
              </c:numCache>
            </c:numRef>
          </c:val>
        </c:ser>
        <c:shape val="box"/>
        <c:axId val="96496640"/>
        <c:axId val="96510720"/>
        <c:axId val="0"/>
      </c:bar3DChart>
      <c:catAx>
        <c:axId val="964966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510720"/>
        <c:crosses val="autoZero"/>
        <c:auto val="1"/>
        <c:lblAlgn val="ctr"/>
        <c:lblOffset val="100"/>
      </c:catAx>
      <c:valAx>
        <c:axId val="96510720"/>
        <c:scaling>
          <c:orientation val="minMax"/>
        </c:scaling>
        <c:axPos val="b"/>
        <c:majorGridlines/>
        <c:numFmt formatCode="General" sourceLinked="1"/>
        <c:tickLblPos val="nextTo"/>
        <c:crossAx val="964966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388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5002.03</c:v>
                </c:pt>
                <c:pt idx="1">
                  <c:v>4372.9000000000005</c:v>
                </c:pt>
              </c:numCache>
            </c:numRef>
          </c:val>
        </c:ser>
        <c:shape val="box"/>
        <c:axId val="96613504"/>
        <c:axId val="96615040"/>
        <c:axId val="0"/>
      </c:bar3DChart>
      <c:catAx>
        <c:axId val="966135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615040"/>
        <c:crosses val="autoZero"/>
        <c:auto val="1"/>
        <c:lblAlgn val="ctr"/>
        <c:lblOffset val="100"/>
      </c:catAx>
      <c:valAx>
        <c:axId val="96615040"/>
        <c:scaling>
          <c:orientation val="minMax"/>
          <c:max val="5500"/>
          <c:min val="1000"/>
        </c:scaling>
        <c:axPos val="b"/>
        <c:majorGridlines/>
        <c:numFmt formatCode="General" sourceLinked="1"/>
        <c:tickLblPos val="nextTo"/>
        <c:crossAx val="96613504"/>
        <c:crosses val="autoZero"/>
        <c:crossBetween val="between"/>
        <c:majorUnit val="1000"/>
        <c:minorUnit val="5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366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39650.159999999996</c:v>
                </c:pt>
                <c:pt idx="1">
                  <c:v>25833</c:v>
                </c:pt>
              </c:numCache>
            </c:numRef>
          </c:val>
        </c:ser>
        <c:shape val="box"/>
        <c:axId val="96767360"/>
        <c:axId val="96769152"/>
        <c:axId val="0"/>
      </c:bar3DChart>
      <c:catAx>
        <c:axId val="9676736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769152"/>
        <c:crosses val="autoZero"/>
        <c:auto val="1"/>
        <c:lblAlgn val="ctr"/>
        <c:lblOffset val="100"/>
      </c:catAx>
      <c:valAx>
        <c:axId val="96769152"/>
        <c:scaling>
          <c:orientation val="minMax"/>
          <c:max val="40000"/>
          <c:min val="10000"/>
        </c:scaling>
        <c:axPos val="b"/>
        <c:majorGridlines/>
        <c:numFmt formatCode="General" sourceLinked="1"/>
        <c:tickLblPos val="nextTo"/>
        <c:crossAx val="96767360"/>
        <c:crosses val="autoZero"/>
        <c:crossBetween val="between"/>
        <c:majorUnit val="10000"/>
        <c:minorUnit val="10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depthPercent val="40"/>
      <c:perspective val="10"/>
    </c:view3D>
    <c:plotArea>
      <c:layout>
        <c:manualLayout>
          <c:layoutTarget val="inner"/>
          <c:xMode val="edge"/>
          <c:yMode val="edge"/>
          <c:x val="0.11368897637795275"/>
          <c:y val="2.1904608591665899E-2"/>
          <c:w val="0.88631102362204728"/>
          <c:h val="0.8969621436264945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99FF"/>
              </a:solidFill>
            </c:spPr>
          </c:dPt>
          <c:dPt>
            <c:idx val="1"/>
            <c:spPr>
              <a:solidFill>
                <a:srgbClr val="99CC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cat>
            <c:strRef>
              <c:f>Лист1!$A$2:$A$5</c:f>
              <c:strCache>
                <c:ptCount val="4"/>
                <c:pt idx="0">
                  <c:v>I квартал</c:v>
                </c:pt>
                <c:pt idx="1">
                  <c:v>II квартал</c:v>
                </c:pt>
                <c:pt idx="2">
                  <c:v>III квартал</c:v>
                </c:pt>
                <c:pt idx="3">
                  <c:v>IV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240853.94</c:v>
                </c:pt>
                <c:pt idx="1">
                  <c:v>308336.75</c:v>
                </c:pt>
                <c:pt idx="2">
                  <c:v>279590.84000000003</c:v>
                </c:pt>
                <c:pt idx="3">
                  <c:v>399973.12</c:v>
                </c:pt>
              </c:numCache>
            </c:numRef>
          </c:val>
        </c:ser>
        <c:gapWidth val="78"/>
        <c:gapDepth val="10"/>
        <c:shape val="pyramid"/>
        <c:axId val="96880128"/>
        <c:axId val="96881664"/>
        <c:axId val="96238208"/>
      </c:bar3DChart>
      <c:catAx>
        <c:axId val="96880128"/>
        <c:scaling>
          <c:orientation val="minMax"/>
        </c:scaling>
        <c:axPos val="b"/>
        <c:tickLblPos val="nextTo"/>
        <c:crossAx val="96881664"/>
        <c:crosses val="autoZero"/>
        <c:auto val="1"/>
        <c:lblAlgn val="ctr"/>
        <c:lblOffset val="100"/>
      </c:catAx>
      <c:valAx>
        <c:axId val="96881664"/>
        <c:scaling>
          <c:orientation val="minMax"/>
        </c:scaling>
        <c:axPos val="l"/>
        <c:majorGridlines/>
        <c:numFmt formatCode="General" sourceLinked="1"/>
        <c:tickLblPos val="nextTo"/>
        <c:crossAx val="96880128"/>
        <c:crosses val="autoZero"/>
        <c:crossBetween val="between"/>
        <c:majorUnit val="50000"/>
      </c:valAx>
      <c:serAx>
        <c:axId val="96238208"/>
        <c:scaling>
          <c:orientation val="minMax"/>
        </c:scaling>
        <c:delete val="1"/>
        <c:axPos val="b"/>
        <c:tickLblPos val="none"/>
        <c:crossAx val="96881664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260"/>
      <c:perspective val="0"/>
    </c:view3D>
    <c:plotArea>
      <c:layout>
        <c:manualLayout>
          <c:layoutTarget val="inner"/>
          <c:xMode val="edge"/>
          <c:yMode val="edge"/>
          <c:x val="0.18404907975460141"/>
          <c:y val="0.15300546448087596"/>
          <c:w val="0.61840490797546011"/>
          <c:h val="0.3642987249544660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3759">
              <a:solidFill>
                <a:schemeClr val="tx1"/>
              </a:solidFill>
              <a:prstDash val="solid"/>
            </a:ln>
          </c:spPr>
          <c:explosion val="13"/>
          <c:dPt>
            <c:idx val="0"/>
            <c:spPr>
              <a:solidFill>
                <a:srgbClr val="00FF00"/>
              </a:solidFill>
              <a:ln w="1375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9900"/>
              </a:solidFill>
              <a:ln w="13759">
                <a:solidFill>
                  <a:schemeClr val="tx1"/>
                </a:solidFill>
                <a:prstDash val="solid"/>
              </a:ln>
            </c:spPr>
          </c:dPt>
          <c:dPt>
            <c:idx val="2"/>
            <c:explosion val="22"/>
            <c:spPr>
              <a:solidFill>
                <a:srgbClr val="FF00FF"/>
              </a:solidFill>
              <a:ln w="1375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375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CCFF"/>
              </a:solidFill>
              <a:ln w="13759">
                <a:solidFill>
                  <a:schemeClr val="tx1"/>
                </a:solidFill>
                <a:prstDash val="solid"/>
              </a:ln>
            </c:spPr>
          </c:dPt>
          <c:dPt>
            <c:idx val="5"/>
            <c:explosion val="15"/>
            <c:spPr>
              <a:solidFill>
                <a:srgbClr val="FFFF00"/>
              </a:solidFill>
              <a:ln w="13759">
                <a:solidFill>
                  <a:schemeClr val="tx1"/>
                </a:solidFill>
                <a:prstDash val="solid"/>
              </a:ln>
            </c:spPr>
          </c:dPt>
          <c:dPt>
            <c:idx val="6"/>
            <c:explosion val="20"/>
            <c:spPr>
              <a:solidFill>
                <a:srgbClr val="0066CC"/>
              </a:solidFill>
              <a:ln w="13759">
                <a:solidFill>
                  <a:schemeClr val="tx1"/>
                </a:solidFill>
                <a:prstDash val="solid"/>
              </a:ln>
            </c:spPr>
          </c:dPt>
          <c:dPt>
            <c:idx val="7"/>
            <c:explosion val="19"/>
            <c:spPr>
              <a:solidFill>
                <a:srgbClr val="CC99FF"/>
              </a:solidFill>
              <a:ln w="1375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7.9546756035660832E-2"/>
                  <c:y val="-1.49720366035326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</c:dLbl>
            <c:dLbl>
              <c:idx val="1"/>
              <c:layout>
                <c:manualLayout>
                  <c:x val="3.0107465237573412E-2"/>
                  <c:y val="-5.38981880632880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</c:dLbl>
            <c:dLbl>
              <c:idx val="2"/>
              <c:layout>
                <c:manualLayout>
                  <c:x val="4.3112135527208884E-2"/>
                  <c:y val="-5.71918154768877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</c:dLbl>
            <c:dLbl>
              <c:idx val="3"/>
              <c:layout>
                <c:manualLayout>
                  <c:x val="2.9747337707503138E-2"/>
                  <c:y val="5.02465016089836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</c:dLbl>
            <c:dLbl>
              <c:idx val="4"/>
              <c:layout>
                <c:manualLayout>
                  <c:x val="3.0638664260564486E-2"/>
                  <c:y val="3.20598924485201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</c:dLbl>
            <c:dLbl>
              <c:idx val="5"/>
              <c:layout>
                <c:manualLayout>
                  <c:x val="6.9516175997849594E-2"/>
                  <c:y val="3.7052892329377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</c:dLbl>
            <c:dLbl>
              <c:idx val="6"/>
              <c:layout>
                <c:manualLayout>
                  <c:x val="-3.1754807372082042E-2"/>
                  <c:y val="1.57001958102097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</c:dLbl>
            <c:dLbl>
              <c:idx val="7"/>
              <c:layout>
                <c:manualLayout>
                  <c:x val="-4.0103688153614134E-2"/>
                  <c:y val="-7.77539522378727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</c:dLbl>
            <c:dLbl>
              <c:idx val="8"/>
              <c:layout>
                <c:manualLayout>
                  <c:xMode val="edge"/>
                  <c:yMode val="edge"/>
                  <c:x val="0.32024539877300612"/>
                  <c:y val="0.20036429872495445"/>
                </c:manualLayout>
              </c:layout>
              <c:dLblPos val="bestFit"/>
              <c:showLegendKey val="1"/>
              <c:showPercent val="1"/>
            </c:dLbl>
            <c:dLbl>
              <c:idx val="9"/>
              <c:layout>
                <c:manualLayout>
                  <c:xMode val="edge"/>
                  <c:yMode val="edge"/>
                  <c:x val="0.32883435582822357"/>
                  <c:y val="0.20400728597450021"/>
                </c:manualLayout>
              </c:layout>
              <c:numFmt formatCode="0.0%" sourceLinked="0"/>
              <c:spPr>
                <a:noFill/>
                <a:ln w="27520">
                  <a:noFill/>
                </a:ln>
              </c:spPr>
              <c:txPr>
                <a:bodyPr/>
                <a:lstStyle/>
                <a:p>
                  <a:pPr>
                    <a:defRPr sz="1571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1"/>
              <c:showPercent val="1"/>
            </c:dLbl>
            <c:numFmt formatCode="0.0%" sourceLinked="0"/>
            <c:spPr>
              <a:noFill/>
              <a:ln w="27520">
                <a:noFill/>
              </a:ln>
            </c:spPr>
            <c:txPr>
              <a:bodyPr/>
              <a:lstStyle/>
              <a:p>
                <a:pPr>
                  <a:defRPr sz="173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Расходы по заработной плате и начисления на неё</c:v>
                </c:pt>
                <c:pt idx="1">
                  <c:v>Оплата работ, услуг</c:v>
                </c:pt>
                <c:pt idx="2">
                  <c:v>Безвозмездные перечисления</c:v>
                </c:pt>
                <c:pt idx="3">
                  <c:v>Межбюджетные трансферты</c:v>
                </c:pt>
                <c:pt idx="4">
                  <c:v>Социальное обеспечение</c:v>
                </c:pt>
                <c:pt idx="5">
                  <c:v>Прочие расходы (налоги)</c:v>
                </c:pt>
                <c:pt idx="6">
                  <c:v>Увеличение стоимости основных средств</c:v>
                </c:pt>
                <c:pt idx="7">
                  <c:v>Продукты питания, горюче-смазочные материалы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40.700000000000003</c:v>
                </c:pt>
                <c:pt idx="1">
                  <c:v>11.4</c:v>
                </c:pt>
                <c:pt idx="2">
                  <c:v>3.6</c:v>
                </c:pt>
                <c:pt idx="3">
                  <c:v>3.2</c:v>
                </c:pt>
                <c:pt idx="4">
                  <c:v>25.1</c:v>
                </c:pt>
                <c:pt idx="5" formatCode="0.00">
                  <c:v>0.70000000000000062</c:v>
                </c:pt>
                <c:pt idx="6" formatCode="0.00">
                  <c:v>10.9</c:v>
                </c:pt>
                <c:pt idx="7" formatCode="0.00">
                  <c:v>4.4000000000000004</c:v>
                </c:pt>
              </c:numCache>
            </c:numRef>
          </c:val>
        </c:ser>
        <c:dLbls>
          <c:showLegendKey val="1"/>
          <c:showVal val="1"/>
          <c:showPercent val="1"/>
        </c:dLbls>
      </c:pie3DChart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0"/>
          <c:y val="0.63308040008512656"/>
          <c:w val="0.97363163633773886"/>
          <c:h val="0.35153436901468554"/>
        </c:manualLayout>
      </c:layout>
      <c:spPr>
        <a:noFill/>
        <a:ln w="27520">
          <a:noFill/>
        </a:ln>
      </c:spPr>
      <c:txPr>
        <a:bodyPr/>
        <a:lstStyle/>
        <a:p>
          <a:pPr>
            <a:defRPr sz="139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5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213429571303596"/>
          <c:y val="3.3365962880705986E-2"/>
          <c:w val="0.87065868328958995"/>
          <c:h val="0.6798410659980913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3399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Лист1!$A$2:$A$13</c:f>
              <c:strCache>
                <c:ptCount val="12"/>
                <c:pt idx="0">
                  <c:v>Балтийский </c:v>
                </c:pt>
                <c:pt idx="1">
                  <c:v>Галюгаевский</c:v>
                </c:pt>
                <c:pt idx="2">
                  <c:v>Кановский</c:v>
                </c:pt>
                <c:pt idx="3">
                  <c:v>Курский</c:v>
                </c:pt>
                <c:pt idx="4">
                  <c:v>Мирненский</c:v>
                </c:pt>
                <c:pt idx="5">
                  <c:v>Полтавский</c:v>
                </c:pt>
                <c:pt idx="6">
                  <c:v>Ростовановский</c:v>
                </c:pt>
                <c:pt idx="7">
                  <c:v>Рощинский</c:v>
                </c:pt>
                <c:pt idx="8">
                  <c:v>Русский</c:v>
                </c:pt>
                <c:pt idx="9">
                  <c:v>Серноводский</c:v>
                </c:pt>
                <c:pt idx="10">
                  <c:v>ст. Стодеревская</c:v>
                </c:pt>
                <c:pt idx="11">
                  <c:v>с. Эдиссия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7898.49</c:v>
                </c:pt>
                <c:pt idx="1">
                  <c:v>20783.52</c:v>
                </c:pt>
                <c:pt idx="2">
                  <c:v>10306.66</c:v>
                </c:pt>
                <c:pt idx="3">
                  <c:v>65551.95</c:v>
                </c:pt>
                <c:pt idx="4">
                  <c:v>12594.949999999993</c:v>
                </c:pt>
                <c:pt idx="5">
                  <c:v>38393.24</c:v>
                </c:pt>
                <c:pt idx="6">
                  <c:v>11620.65</c:v>
                </c:pt>
                <c:pt idx="7">
                  <c:v>44708.61</c:v>
                </c:pt>
                <c:pt idx="8">
                  <c:v>26995.24</c:v>
                </c:pt>
                <c:pt idx="9">
                  <c:v>14457.92</c:v>
                </c:pt>
                <c:pt idx="10">
                  <c:v>11936.82</c:v>
                </c:pt>
                <c:pt idx="11">
                  <c:v>18060.77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Лист1!$A$2:$A$13</c:f>
              <c:strCache>
                <c:ptCount val="12"/>
                <c:pt idx="0">
                  <c:v>Балтийский </c:v>
                </c:pt>
                <c:pt idx="1">
                  <c:v>Галюгаевский</c:v>
                </c:pt>
                <c:pt idx="2">
                  <c:v>Кановский</c:v>
                </c:pt>
                <c:pt idx="3">
                  <c:v>Курский</c:v>
                </c:pt>
                <c:pt idx="4">
                  <c:v>Мирненский</c:v>
                </c:pt>
                <c:pt idx="5">
                  <c:v>Полтавский</c:v>
                </c:pt>
                <c:pt idx="6">
                  <c:v>Ростовановский</c:v>
                </c:pt>
                <c:pt idx="7">
                  <c:v>Рощинский</c:v>
                </c:pt>
                <c:pt idx="8">
                  <c:v>Русский</c:v>
                </c:pt>
                <c:pt idx="9">
                  <c:v>Серноводский</c:v>
                </c:pt>
                <c:pt idx="10">
                  <c:v>ст. Стодеревская</c:v>
                </c:pt>
                <c:pt idx="11">
                  <c:v>с. Эдиссия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7941.56</c:v>
                </c:pt>
                <c:pt idx="1">
                  <c:v>18658.129999999986</c:v>
                </c:pt>
                <c:pt idx="2">
                  <c:v>10152.5</c:v>
                </c:pt>
                <c:pt idx="3">
                  <c:v>53413.47</c:v>
                </c:pt>
                <c:pt idx="4">
                  <c:v>13778.41</c:v>
                </c:pt>
                <c:pt idx="5">
                  <c:v>20273.27</c:v>
                </c:pt>
                <c:pt idx="6">
                  <c:v>11390.8</c:v>
                </c:pt>
                <c:pt idx="7">
                  <c:v>41605.69</c:v>
                </c:pt>
                <c:pt idx="8">
                  <c:v>27138.85</c:v>
                </c:pt>
                <c:pt idx="9">
                  <c:v>14860.09</c:v>
                </c:pt>
                <c:pt idx="10">
                  <c:v>12615.16</c:v>
                </c:pt>
                <c:pt idx="11">
                  <c:v>16254.140000000007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ИСТОЧНИКИ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Лист1!$A$2:$A$13</c:f>
              <c:strCache>
                <c:ptCount val="12"/>
                <c:pt idx="0">
                  <c:v>Балтийский </c:v>
                </c:pt>
                <c:pt idx="1">
                  <c:v>Галюгаевский</c:v>
                </c:pt>
                <c:pt idx="2">
                  <c:v>Кановский</c:v>
                </c:pt>
                <c:pt idx="3">
                  <c:v>Курский</c:v>
                </c:pt>
                <c:pt idx="4">
                  <c:v>Мирненский</c:v>
                </c:pt>
                <c:pt idx="5">
                  <c:v>Полтавский</c:v>
                </c:pt>
                <c:pt idx="6">
                  <c:v>Ростовановский</c:v>
                </c:pt>
                <c:pt idx="7">
                  <c:v>Рощинский</c:v>
                </c:pt>
                <c:pt idx="8">
                  <c:v>Русский</c:v>
                </c:pt>
                <c:pt idx="9">
                  <c:v>Серноводский</c:v>
                </c:pt>
                <c:pt idx="10">
                  <c:v>ст. Стодеревская</c:v>
                </c:pt>
                <c:pt idx="11">
                  <c:v>с. Эдиссия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543.07000000000005</c:v>
                </c:pt>
                <c:pt idx="1">
                  <c:v>2125.3900000000012</c:v>
                </c:pt>
                <c:pt idx="2">
                  <c:v>654.16</c:v>
                </c:pt>
                <c:pt idx="3">
                  <c:v>12138.48</c:v>
                </c:pt>
                <c:pt idx="4">
                  <c:v>1183.46</c:v>
                </c:pt>
                <c:pt idx="5">
                  <c:v>18119.97</c:v>
                </c:pt>
                <c:pt idx="6">
                  <c:v>729.84999999999957</c:v>
                </c:pt>
                <c:pt idx="7">
                  <c:v>3102.92</c:v>
                </c:pt>
                <c:pt idx="8">
                  <c:v>643.61</c:v>
                </c:pt>
                <c:pt idx="9">
                  <c:v>902.17000000000041</c:v>
                </c:pt>
                <c:pt idx="10">
                  <c:v>678.33999999999958</c:v>
                </c:pt>
                <c:pt idx="11">
                  <c:v>1806.6299999999999</c:v>
                </c:pt>
              </c:numCache>
            </c:numRef>
          </c:val>
        </c:ser>
        <c:axId val="97687040"/>
        <c:axId val="97688576"/>
      </c:barChart>
      <c:catAx>
        <c:axId val="97687040"/>
        <c:scaling>
          <c:orientation val="minMax"/>
        </c:scaling>
        <c:axPos val="b"/>
        <c:tickLblPos val="nextTo"/>
        <c:crossAx val="97688576"/>
        <c:crosses val="autoZero"/>
        <c:auto val="1"/>
        <c:lblAlgn val="ctr"/>
        <c:lblOffset val="100"/>
      </c:catAx>
      <c:valAx>
        <c:axId val="97688576"/>
        <c:scaling>
          <c:orientation val="minMax"/>
          <c:max val="66000"/>
          <c:min val="0"/>
        </c:scaling>
        <c:axPos val="l"/>
        <c:majorGridlines/>
        <c:numFmt formatCode="General" sourceLinked="1"/>
        <c:tickLblPos val="nextTo"/>
        <c:crossAx val="97687040"/>
        <c:crosses val="autoZero"/>
        <c:crossBetween val="between"/>
        <c:majorUnit val="5000"/>
        <c:minorUnit val="50"/>
      </c:valAx>
    </c:plotArea>
    <c:legend>
      <c:legendPos val="r"/>
      <c:layout>
        <c:manualLayout>
          <c:xMode val="edge"/>
          <c:yMode val="edge"/>
          <c:x val="0.69362631233595795"/>
          <c:y val="6.9258684570319293E-2"/>
          <c:w val="0.27998479877515342"/>
          <c:h val="0.18942769728167991"/>
        </c:manualLayout>
      </c:layout>
      <c:spPr>
        <a:solidFill>
          <a:schemeClr val="bg1"/>
        </a:solidFill>
      </c:sp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8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650793650793677"/>
          <c:y val="2.3560209424083791E-2"/>
          <c:w val="0.67096445879113575"/>
          <c:h val="0.82984293193717273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FF99CC"/>
            </a:solidFill>
            <a:ln w="19106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назначено</c:v>
                </c:pt>
                <c:pt idx="1">
                  <c:v>исполнено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112075.43999999999</c:v>
                </c:pt>
                <c:pt idx="1">
                  <c:v>109352.61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FF00"/>
            </a:solidFill>
            <a:ln w="19106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назначено</c:v>
                </c:pt>
                <c:pt idx="1">
                  <c:v>исполнено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52699.91</c:v>
                </c:pt>
                <c:pt idx="1">
                  <c:v>62684.719999999994</c:v>
                </c:pt>
              </c:numCache>
            </c:numRef>
          </c:val>
        </c:ser>
        <c:gapDepth val="0"/>
        <c:shape val="box"/>
        <c:axId val="93764224"/>
        <c:axId val="93766016"/>
        <c:axId val="0"/>
      </c:bar3DChart>
      <c:catAx>
        <c:axId val="93764224"/>
        <c:scaling>
          <c:orientation val="minMax"/>
        </c:scaling>
        <c:delete val="1"/>
        <c:axPos val="b"/>
        <c:numFmt formatCode="General" sourceLinked="1"/>
        <c:tickLblPos val="low"/>
        <c:crossAx val="93766016"/>
        <c:crosses val="autoZero"/>
        <c:auto val="1"/>
        <c:lblAlgn val="ctr"/>
        <c:lblOffset val="100"/>
        <c:tickLblSkip val="2"/>
        <c:tickMarkSkip val="1"/>
      </c:catAx>
      <c:valAx>
        <c:axId val="93766016"/>
        <c:scaling>
          <c:orientation val="minMax"/>
        </c:scaling>
        <c:axPos val="l"/>
        <c:majorGridlines>
          <c:spPr>
            <a:ln w="477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47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3764224"/>
        <c:crosses val="autoZero"/>
        <c:crossBetween val="between"/>
      </c:valAx>
      <c:spPr>
        <a:noFill/>
        <a:ln w="38212">
          <a:noFill/>
        </a:ln>
      </c:spPr>
    </c:plotArea>
    <c:legend>
      <c:legendPos val="r"/>
      <c:layout>
        <c:manualLayout>
          <c:xMode val="edge"/>
          <c:yMode val="edge"/>
          <c:x val="0.5327395478000847"/>
          <c:y val="0.6422458695217923"/>
          <c:w val="0.25873015873015837"/>
          <c:h val="0.17539267015706822"/>
        </c:manualLayout>
      </c:layout>
      <c:spPr>
        <a:solidFill>
          <a:schemeClr val="bg1"/>
        </a:solidFill>
        <a:ln w="4777">
          <a:solidFill>
            <a:schemeClr val="tx1"/>
          </a:solidFill>
          <a:prstDash val="solid"/>
        </a:ln>
      </c:spPr>
      <c:txPr>
        <a:bodyPr/>
        <a:lstStyle/>
        <a:p>
          <a:pPr>
            <a:defRPr sz="2317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932907348242923"/>
          <c:y val="0"/>
          <c:w val="0.70926517571884951"/>
          <c:h val="0.8740157480314966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687">
              <a:solidFill>
                <a:schemeClr val="tx1"/>
              </a:solidFill>
              <a:prstDash val="solid"/>
            </a:ln>
          </c:spPr>
          <c:explosion val="5"/>
          <c:dPt>
            <c:idx val="0"/>
            <c:spPr>
              <a:solidFill>
                <a:srgbClr val="99CC00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Pt>
            <c:idx val="1"/>
            <c:explosion val="13"/>
            <c:spPr>
              <a:solidFill>
                <a:srgbClr val="FF9900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6198083067092681"/>
                  <c:y val="-4.43899626183089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5,8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0.13744953762793369"/>
                  <c:y val="4.28338503141661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4,2</a:t>
                    </a:r>
                    <a:endParaRPr lang="en-US" dirty="0"/>
                  </a:p>
                </c:rich>
              </c:tx>
              <c:dLblPos val="bestFit"/>
              <c:showVal val="1"/>
            </c:dLbl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Sheet1!$B$1:$C$1</c:f>
              <c:strCache>
                <c:ptCount val="2"/>
                <c:pt idx="0">
                  <c:v>1 кв</c:v>
                </c:pt>
                <c:pt idx="1">
                  <c:v>2 кв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87.4</c:v>
                </c:pt>
                <c:pt idx="1">
                  <c:v>12.6</c:v>
                </c:pt>
              </c:numCache>
            </c:numRef>
          </c:val>
        </c:ser>
        <c:firstSliceAng val="110"/>
      </c:pieChart>
      <c:spPr>
        <a:noFill/>
        <a:ln w="25374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8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932907348242923"/>
          <c:y val="0"/>
          <c:w val="0.70926517571884951"/>
          <c:h val="0.8740157480314966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687">
              <a:solidFill>
                <a:schemeClr val="tx1"/>
              </a:solidFill>
              <a:prstDash val="solid"/>
            </a:ln>
          </c:spPr>
          <c:explosion val="5"/>
          <c:dPt>
            <c:idx val="0"/>
            <c:spPr>
              <a:solidFill>
                <a:srgbClr val="99CC00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Pt>
            <c:idx val="1"/>
            <c:explosion val="13"/>
            <c:spPr>
              <a:solidFill>
                <a:srgbClr val="FF9900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6198083067092681"/>
                  <c:y val="-5.31030780243378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88,0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0.13744953762793369"/>
                  <c:y val="1.38252604788037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2,0</a:t>
                    </a:r>
                    <a:endParaRPr lang="en-US" dirty="0"/>
                  </a:p>
                </c:rich>
              </c:tx>
              <c:dLblPos val="bestFit"/>
              <c:showVal val="1"/>
            </c:dLbl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Sheet1!$B$1:$C$1</c:f>
              <c:strCache>
                <c:ptCount val="2"/>
                <c:pt idx="0">
                  <c:v>1 кв</c:v>
                </c:pt>
                <c:pt idx="1">
                  <c:v>2 кв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</c:ser>
        <c:firstSliceAng val="110"/>
      </c:pieChart>
      <c:spPr>
        <a:noFill/>
        <a:ln w="25374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8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depthPercent val="90"/>
      <c:rAngAx val="1"/>
    </c:view3D>
    <c:plotArea>
      <c:layout>
        <c:manualLayout>
          <c:layoutTarget val="inner"/>
          <c:xMode val="edge"/>
          <c:yMode val="edge"/>
          <c:x val="0.12740234033245898"/>
          <c:y val="3.9393448713418475E-2"/>
          <c:w val="0.65050038884028349"/>
          <c:h val="0.818558495733108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назначено</c:v>
                </c:pt>
              </c:strCache>
            </c:strRef>
          </c:tx>
          <c:spPr>
            <a:solidFill>
              <a:srgbClr val="99CCFF"/>
            </a:solid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1192376.58</c:v>
                </c:pt>
                <c:pt idx="1">
                  <c:v>1266828.3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FFCCFF"/>
            </a:solid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1086837.92</c:v>
                </c:pt>
                <c:pt idx="1">
                  <c:v>1228754.6500000008</c:v>
                </c:pt>
              </c:numCache>
            </c:numRef>
          </c:val>
        </c:ser>
        <c:shape val="cylinder"/>
        <c:axId val="95185920"/>
        <c:axId val="95453952"/>
        <c:axId val="0"/>
      </c:bar3DChart>
      <c:catAx>
        <c:axId val="95185920"/>
        <c:scaling>
          <c:orientation val="minMax"/>
        </c:scaling>
        <c:delete val="1"/>
        <c:axPos val="b"/>
        <c:numFmt formatCode="General" sourceLinked="1"/>
        <c:tickLblPos val="none"/>
        <c:crossAx val="95453952"/>
        <c:crosses val="autoZero"/>
        <c:auto val="1"/>
        <c:lblAlgn val="ctr"/>
        <c:lblOffset val="100"/>
      </c:catAx>
      <c:valAx>
        <c:axId val="95453952"/>
        <c:scaling>
          <c:orientation val="minMax"/>
          <c:max val="1300000"/>
          <c:min val="500000"/>
        </c:scaling>
        <c:axPos val="l"/>
        <c:majorGridlines/>
        <c:numFmt formatCode="General" sourceLinked="1"/>
        <c:tickLblPos val="nextTo"/>
        <c:crossAx val="95185920"/>
        <c:crosses val="autoZero"/>
        <c:crossBetween val="between"/>
        <c:majorUnit val="100000"/>
        <c:minorUnit val="100000"/>
      </c:valAx>
    </c:plotArea>
    <c:legend>
      <c:legendPos val="r"/>
      <c:layout>
        <c:manualLayout>
          <c:xMode val="edge"/>
          <c:yMode val="edge"/>
          <c:x val="0.1633654855643053"/>
          <c:y val="0.86571232056827963"/>
          <c:w val="0.52953557888597258"/>
          <c:h val="5.099181453502701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454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68404.370000000024</c:v>
                </c:pt>
                <c:pt idx="1">
                  <c:v>58164.450000000012</c:v>
                </c:pt>
              </c:numCache>
            </c:numRef>
          </c:val>
        </c:ser>
        <c:shape val="box"/>
        <c:axId val="95789440"/>
        <c:axId val="95790976"/>
        <c:axId val="0"/>
      </c:bar3DChart>
      <c:catAx>
        <c:axId val="957894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790976"/>
        <c:crosses val="autoZero"/>
        <c:auto val="1"/>
        <c:lblAlgn val="ctr"/>
        <c:lblOffset val="100"/>
      </c:catAx>
      <c:valAx>
        <c:axId val="95790976"/>
        <c:scaling>
          <c:orientation val="minMax"/>
        </c:scaling>
        <c:axPos val="b"/>
        <c:majorGridlines/>
        <c:numFmt formatCode="General" sourceLinked="1"/>
        <c:tickLblPos val="nextTo"/>
        <c:crossAx val="957894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432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4386.5</c:v>
                </c:pt>
                <c:pt idx="1">
                  <c:v>3334.86</c:v>
                </c:pt>
              </c:numCache>
            </c:numRef>
          </c:val>
        </c:ser>
        <c:shape val="box"/>
        <c:axId val="95840896"/>
        <c:axId val="95846784"/>
        <c:axId val="0"/>
      </c:bar3DChart>
      <c:catAx>
        <c:axId val="958408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846784"/>
        <c:crosses val="autoZero"/>
        <c:auto val="1"/>
        <c:lblAlgn val="ctr"/>
        <c:lblOffset val="100"/>
      </c:catAx>
      <c:valAx>
        <c:axId val="95846784"/>
        <c:scaling>
          <c:orientation val="minMax"/>
        </c:scaling>
        <c:axPos val="b"/>
        <c:majorGridlines/>
        <c:numFmt formatCode="General" sourceLinked="1"/>
        <c:tickLblPos val="nextTo"/>
        <c:crossAx val="958408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432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57731.759999999995</c:v>
                </c:pt>
                <c:pt idx="1">
                  <c:v>61662.189999999995</c:v>
                </c:pt>
              </c:numCache>
            </c:numRef>
          </c:val>
        </c:ser>
        <c:shape val="box"/>
        <c:axId val="96121984"/>
        <c:axId val="96123520"/>
        <c:axId val="0"/>
      </c:bar3DChart>
      <c:catAx>
        <c:axId val="9612198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123520"/>
        <c:crosses val="autoZero"/>
        <c:auto val="1"/>
        <c:lblAlgn val="ctr"/>
        <c:lblOffset val="100"/>
      </c:catAx>
      <c:valAx>
        <c:axId val="96123520"/>
        <c:scaling>
          <c:orientation val="minMax"/>
        </c:scaling>
        <c:axPos val="b"/>
        <c:majorGridlines/>
        <c:numFmt formatCode="General" sourceLinked="1"/>
        <c:tickLblPos val="nextTo"/>
        <c:crossAx val="961219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41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798.01</c:v>
                </c:pt>
                <c:pt idx="1">
                  <c:v>798.08</c:v>
                </c:pt>
              </c:numCache>
            </c:numRef>
          </c:val>
        </c:ser>
        <c:shape val="box"/>
        <c:axId val="95964544"/>
        <c:axId val="95966336"/>
        <c:axId val="0"/>
      </c:bar3DChart>
      <c:catAx>
        <c:axId val="959645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966336"/>
        <c:crosses val="autoZero"/>
        <c:auto val="1"/>
        <c:lblAlgn val="ctr"/>
        <c:lblOffset val="100"/>
      </c:catAx>
      <c:valAx>
        <c:axId val="95966336"/>
        <c:scaling>
          <c:orientation val="minMax"/>
          <c:max val="800"/>
          <c:min val="300"/>
        </c:scaling>
        <c:axPos val="b"/>
        <c:majorGridlines/>
        <c:numFmt formatCode="General" sourceLinked="1"/>
        <c:tickLblPos val="nextTo"/>
        <c:crossAx val="95964544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0.12757</cdr:x>
      <cdr:y>0.89036</cdr:y>
    </cdr:from>
    <cdr:to>
      <cdr:x>0.32231</cdr:x>
      <cdr:y>0.96455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9964" y="5143536"/>
          <a:ext cx="178595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назначено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0.33789</cdr:x>
      <cdr:y>0.89036</cdr:y>
    </cdr:from>
    <cdr:to>
      <cdr:x>0.52484</cdr:x>
      <cdr:y>0.96455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98790" y="5143536"/>
          <a:ext cx="171451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исполнено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0.27344</cdr:x>
      <cdr:y>0.05479</cdr:y>
    </cdr:from>
    <cdr:to>
      <cdr:x>0.40729</cdr:x>
      <cdr:y>0.12753</cdr:y>
    </cdr:to>
    <cdr:sp macro="" textlink="">
      <cdr:nvSpPr>
        <cdr:cNvPr id="3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0298" y="302282"/>
          <a:ext cx="1223925" cy="4013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2014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год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56122-23AE-491C-ACDF-B18093149F16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BE198-32FB-471B-A7D5-31C543DE3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BE198-32FB-471B-A7D5-31C543DE333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06791-4EA7-4D71-AF90-733327549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C7CB-55AC-4A66-93F4-37BBC42CA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A8C2-D09E-4599-9CEF-CA2F4B582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0AD0-EF26-48B3-8537-51371A70D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E428-277E-49E0-BAD4-AD19463FC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307E5-495E-47A6-860E-A7DB08381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4829B-82E0-41B7-9EC4-9C355F1AB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85926-6C37-4EB2-BD4F-C305CD459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0695-537C-4018-937E-12FB718C8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A1C9-D1CA-4F85-AC2E-DC5EF3B19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058B-A102-4261-A575-8D23C5CC3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F85E8-6370-4F01-A738-2499D1846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1415D-E871-4216-B2D8-92EA540D4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FF"/>
            </a:gs>
            <a:gs pos="50000">
              <a:srgbClr val="FFFFFF"/>
            </a:gs>
            <a:gs pos="100000">
              <a:srgbClr val="FFCCFF"/>
            </a:gs>
          </a:gsLst>
          <a:lin ang="6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BE413B-C839-4043-889C-6605F20B0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0" y="3929066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«Отчет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Курского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Ставропольского края за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 год»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8415" cy="194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2000240"/>
            <a:ext cx="82153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 для граждан</a:t>
            </a:r>
            <a:endParaRPr lang="ru-RU" sz="6000" dirty="0">
              <a:ln w="12700">
                <a:solidFill>
                  <a:srgbClr val="00B0F0"/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-26988" y="714356"/>
          <a:ext cx="9170988" cy="577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034" y="21429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ФАКТИЧЕСКОЕ ПОСТУПЛЕНИЕ НАЛОГОВЫХ И НЕНАЛОГОВЫХ ДОХОДОВ</a:t>
            </a:r>
            <a:endParaRPr lang="ru-RU" sz="2600" kern="0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300678" y="3839202"/>
            <a:ext cx="179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112 075,44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697320" y="3767764"/>
            <a:ext cx="179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109 352,61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447153" y="1838938"/>
            <a:ext cx="150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52 699,91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950388" y="1907341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62 684,72</a:t>
            </a:r>
            <a:endParaRPr lang="ru-RU" sz="2000" b="1" dirty="0"/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Documents and Settings\Home\Рабочий стол\Презентации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500570"/>
            <a:ext cx="2000244" cy="2000244"/>
          </a:xfrm>
          <a:prstGeom prst="rect">
            <a:avLst/>
          </a:prstGeom>
          <a:noFill/>
        </p:spPr>
      </p:pic>
      <p:pic>
        <p:nvPicPr>
          <p:cNvPr id="59395" name="Picture 3" descr="C:\Documents and Settings\Home\Рабочий стол\Презентации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500570"/>
            <a:ext cx="2000244" cy="2000244"/>
          </a:xfrm>
          <a:prstGeom prst="rect">
            <a:avLst/>
          </a:prstGeom>
          <a:noFill/>
        </p:spPr>
      </p:pic>
      <p:sp>
        <p:nvSpPr>
          <p:cNvPr id="18434" name="Rectangle 42"/>
          <p:cNvSpPr>
            <a:spLocks noChangeArrowheads="1"/>
          </p:cNvSpPr>
          <p:nvPr/>
        </p:nvSpPr>
        <p:spPr bwMode="auto">
          <a:xfrm>
            <a:off x="214282" y="2714620"/>
            <a:ext cx="431974" cy="369332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>
              <a:latin typeface="Courier New" pitchFamily="49" charset="0"/>
            </a:endParaRPr>
          </a:p>
        </p:txBody>
      </p:sp>
      <p:sp>
        <p:nvSpPr>
          <p:cNvPr id="18437" name="AutoShape 17"/>
          <p:cNvSpPr>
            <a:spLocks noChangeArrowheads="1"/>
          </p:cNvSpPr>
          <p:nvPr/>
        </p:nvSpPr>
        <p:spPr bwMode="auto">
          <a:xfrm rot="10800000">
            <a:off x="7072313" y="4643438"/>
            <a:ext cx="504825" cy="1584325"/>
          </a:xfrm>
          <a:prstGeom prst="downArrow">
            <a:avLst>
              <a:gd name="adj1" fmla="val 50000"/>
              <a:gd name="adj2" fmla="val 78459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sz="1800" b="0" dirty="0">
              <a:latin typeface="Arial" charset="0"/>
            </a:endParaRPr>
          </a:p>
        </p:txBody>
      </p:sp>
      <p:sp>
        <p:nvSpPr>
          <p:cNvPr id="18438" name="Text Box 18"/>
          <p:cNvSpPr txBox="1">
            <a:spLocks noChangeArrowheads="1"/>
          </p:cNvSpPr>
          <p:nvPr/>
        </p:nvSpPr>
        <p:spPr bwMode="auto">
          <a:xfrm>
            <a:off x="7500958" y="5357826"/>
            <a:ext cx="1214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cs typeface="Times New Roman" pitchFamily="18" charset="0"/>
              </a:rPr>
              <a:t>на </a:t>
            </a:r>
            <a:r>
              <a:rPr lang="ru-RU" b="1" dirty="0" smtClean="0">
                <a:cs typeface="Times New Roman" pitchFamily="18" charset="0"/>
              </a:rPr>
              <a:t>1,4%</a:t>
            </a:r>
            <a:endParaRPr lang="ru-RU" b="1" dirty="0">
              <a:cs typeface="Times New Roman" pitchFamily="18" charset="0"/>
            </a:endParaRPr>
          </a:p>
        </p:txBody>
      </p:sp>
      <p:graphicFrame>
        <p:nvGraphicFramePr>
          <p:cNvPr id="18439" name="Object 19"/>
          <p:cNvGraphicFramePr>
            <a:graphicFrameLocks noChangeAspect="1"/>
          </p:cNvGraphicFramePr>
          <p:nvPr/>
        </p:nvGraphicFramePr>
        <p:xfrm>
          <a:off x="467544" y="0"/>
          <a:ext cx="8352928" cy="4797151"/>
        </p:xfrm>
        <a:graphic>
          <a:graphicData uri="http://schemas.openxmlformats.org/presentationml/2006/ole">
            <p:oleObj spid="_x0000_s59394" name="Worksheet" r:id="rId4" imgW="4438837" imgH="2695632" progId="Excel.Sheet.8">
              <p:embed/>
            </p:oleObj>
          </a:graphicData>
        </a:graphic>
      </p:graphicFrame>
      <p:sp>
        <p:nvSpPr>
          <p:cNvPr id="18441" name="Text Box 23"/>
          <p:cNvSpPr txBox="1">
            <a:spLocks noChangeArrowheads="1"/>
          </p:cNvSpPr>
          <p:nvPr/>
        </p:nvSpPr>
        <p:spPr bwMode="auto">
          <a:xfrm>
            <a:off x="142844" y="1500174"/>
            <a:ext cx="25922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/>
              <a:t>Налоговые и неналоговые доходы</a:t>
            </a:r>
            <a:r>
              <a:rPr lang="ru-RU" sz="2200" b="0" dirty="0"/>
              <a:t>  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172 037,33</a:t>
            </a:r>
            <a:endParaRPr lang="ru-RU" sz="2400" dirty="0"/>
          </a:p>
        </p:txBody>
      </p:sp>
      <p:sp>
        <p:nvSpPr>
          <p:cNvPr id="18443" name="Text Box 25"/>
          <p:cNvSpPr txBox="1">
            <a:spLocks noChangeArrowheads="1"/>
          </p:cNvSpPr>
          <p:nvPr/>
        </p:nvSpPr>
        <p:spPr bwMode="auto">
          <a:xfrm>
            <a:off x="3643306" y="2143116"/>
            <a:ext cx="200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Arial" charset="0"/>
              </a:rPr>
              <a:t>1 </a:t>
            </a:r>
            <a:r>
              <a:rPr lang="ru-RU" sz="2400" b="1" dirty="0" smtClean="0">
                <a:latin typeface="Arial" charset="0"/>
              </a:rPr>
              <a:t>214 856,04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18444" name="Text Box 26"/>
          <p:cNvSpPr txBox="1">
            <a:spLocks noChangeArrowheads="1"/>
          </p:cNvSpPr>
          <p:nvPr/>
        </p:nvSpPr>
        <p:spPr bwMode="auto">
          <a:xfrm>
            <a:off x="428625" y="4143375"/>
            <a:ext cx="77041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Удельный вес собственных доходов </a:t>
            </a:r>
          </a:p>
        </p:txBody>
      </p:sp>
      <p:sp>
        <p:nvSpPr>
          <p:cNvPr id="18445" name="Text Box 39"/>
          <p:cNvSpPr txBox="1">
            <a:spLocks noChangeArrowheads="1"/>
          </p:cNvSpPr>
          <p:nvPr/>
        </p:nvSpPr>
        <p:spPr bwMode="auto">
          <a:xfrm>
            <a:off x="1643042" y="6143625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charset="0"/>
              </a:rPr>
              <a:t>2014 </a:t>
            </a:r>
            <a:r>
              <a:rPr lang="ru-RU" b="1" dirty="0">
                <a:latin typeface="Arial" charset="0"/>
              </a:rPr>
              <a:t>год</a:t>
            </a:r>
          </a:p>
        </p:txBody>
      </p:sp>
      <p:sp>
        <p:nvSpPr>
          <p:cNvPr id="18446" name="Text Box 40"/>
          <p:cNvSpPr txBox="1">
            <a:spLocks noChangeArrowheads="1"/>
          </p:cNvSpPr>
          <p:nvPr/>
        </p:nvSpPr>
        <p:spPr bwMode="auto">
          <a:xfrm>
            <a:off x="4857752" y="6143644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charset="0"/>
              </a:rPr>
              <a:t>2015 </a:t>
            </a:r>
            <a:r>
              <a:rPr lang="ru-RU" b="1" dirty="0">
                <a:latin typeface="Arial" charset="0"/>
              </a:rPr>
              <a:t>год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858148" y="642918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8572528" y="2714620"/>
            <a:ext cx="432048" cy="369332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>
              <a:latin typeface="Courier New" pitchFamily="49" charset="0"/>
            </a:endParaRPr>
          </a:p>
        </p:txBody>
      </p:sp>
      <p:sp>
        <p:nvSpPr>
          <p:cNvPr id="18440" name="Text Box 22"/>
          <p:cNvSpPr txBox="1">
            <a:spLocks noChangeArrowheads="1"/>
          </p:cNvSpPr>
          <p:nvPr/>
        </p:nvSpPr>
        <p:spPr bwMode="auto">
          <a:xfrm>
            <a:off x="6429388" y="1571612"/>
            <a:ext cx="25209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/>
              <a:t>Безвозмездные поступления</a:t>
            </a:r>
            <a:r>
              <a:rPr lang="ru-RU" sz="2200" b="0" dirty="0"/>
              <a:t>  </a:t>
            </a:r>
            <a:endParaRPr lang="ru-RU" sz="1000" dirty="0"/>
          </a:p>
          <a:p>
            <a:pPr algn="ctr">
              <a:spcBef>
                <a:spcPct val="50000"/>
              </a:spcBef>
            </a:pPr>
            <a:endParaRPr lang="ru-RU" sz="800" dirty="0"/>
          </a:p>
          <a:p>
            <a:pPr algn="ctr">
              <a:spcBef>
                <a:spcPct val="50000"/>
              </a:spcBef>
            </a:pPr>
            <a:endParaRPr lang="ru-RU" sz="400" dirty="0"/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1 042 818,71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Структура доходов Курского муниципального района 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40"/>
          <p:cNvSpPr>
            <a:spLocks noChangeShapeType="1"/>
          </p:cNvSpPr>
          <p:nvPr/>
        </p:nvSpPr>
        <p:spPr bwMode="auto">
          <a:xfrm>
            <a:off x="611188" y="5876924"/>
            <a:ext cx="7961340" cy="52405"/>
          </a:xfrm>
          <a:prstGeom prst="line">
            <a:avLst/>
          </a:prstGeom>
          <a:noFill/>
          <a:ln w="193675">
            <a:solidFill>
              <a:schemeClr val="bg1">
                <a:lumMod val="50000"/>
              </a:schemeClr>
            </a:solidFill>
            <a:bevel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800" dirty="0">
              <a:latin typeface="Courier New" pitchFamily="49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6929454" y="2428868"/>
            <a:ext cx="1785950" cy="3571900"/>
          </a:xfrm>
          <a:prstGeom prst="can">
            <a:avLst>
              <a:gd name="adj" fmla="val 14713"/>
            </a:avLst>
          </a:prstGeom>
          <a:solidFill>
            <a:schemeClr val="accent1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Цилиндр 30"/>
          <p:cNvSpPr/>
          <p:nvPr/>
        </p:nvSpPr>
        <p:spPr>
          <a:xfrm>
            <a:off x="5000628" y="2357430"/>
            <a:ext cx="1714512" cy="3643338"/>
          </a:xfrm>
          <a:prstGeom prst="can">
            <a:avLst>
              <a:gd name="adj" fmla="val 14713"/>
            </a:avLst>
          </a:prstGeom>
          <a:solidFill>
            <a:schemeClr val="accent1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2280" name="Line 4"/>
          <p:cNvSpPr>
            <a:spLocks noChangeShapeType="1"/>
          </p:cNvSpPr>
          <p:nvPr/>
        </p:nvSpPr>
        <p:spPr bwMode="auto">
          <a:xfrm>
            <a:off x="1258888" y="20605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2281" name="Text Box 5"/>
          <p:cNvSpPr txBox="1">
            <a:spLocks noChangeArrowheads="1"/>
          </p:cNvSpPr>
          <p:nvPr/>
        </p:nvSpPr>
        <p:spPr bwMode="auto">
          <a:xfrm>
            <a:off x="900113" y="29241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 dirty="0">
              <a:latin typeface="Arial" charset="0"/>
            </a:endParaRPr>
          </a:p>
        </p:txBody>
      </p:sp>
      <p:sp>
        <p:nvSpPr>
          <p:cNvPr id="182282" name="Text Box 7"/>
          <p:cNvSpPr txBox="1">
            <a:spLocks noChangeArrowheads="1"/>
          </p:cNvSpPr>
          <p:nvPr/>
        </p:nvSpPr>
        <p:spPr bwMode="auto">
          <a:xfrm>
            <a:off x="7683500" y="969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 dirty="0">
              <a:latin typeface="Arial" charset="0"/>
            </a:endParaRPr>
          </a:p>
        </p:txBody>
      </p:sp>
      <p:sp>
        <p:nvSpPr>
          <p:cNvPr id="182285" name="Text Box 10"/>
          <p:cNvSpPr txBox="1">
            <a:spLocks noChangeArrowheads="1"/>
          </p:cNvSpPr>
          <p:nvPr/>
        </p:nvSpPr>
        <p:spPr bwMode="auto">
          <a:xfrm>
            <a:off x="5000629" y="6092825"/>
            <a:ext cx="173037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/>
              <a:t>назначено</a:t>
            </a:r>
          </a:p>
        </p:txBody>
      </p:sp>
      <p:sp>
        <p:nvSpPr>
          <p:cNvPr id="182286" name="Text Box 11"/>
          <p:cNvSpPr txBox="1">
            <a:spLocks noChangeArrowheads="1"/>
          </p:cNvSpPr>
          <p:nvPr/>
        </p:nvSpPr>
        <p:spPr bwMode="auto">
          <a:xfrm>
            <a:off x="6948488" y="6092825"/>
            <a:ext cx="183835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/>
              <a:t>исполнено</a:t>
            </a:r>
          </a:p>
        </p:txBody>
      </p:sp>
      <p:sp>
        <p:nvSpPr>
          <p:cNvPr id="182287" name="Text Box 12"/>
          <p:cNvSpPr txBox="1">
            <a:spLocks noChangeArrowheads="1"/>
          </p:cNvSpPr>
          <p:nvPr/>
        </p:nvSpPr>
        <p:spPr bwMode="auto">
          <a:xfrm>
            <a:off x="5286380" y="1785926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Фактическое исполнение</a:t>
            </a:r>
            <a:r>
              <a:rPr lang="ru-RU" sz="1800" dirty="0"/>
              <a:t> </a:t>
            </a:r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6804025" y="4076700"/>
            <a:ext cx="1943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1 042 818,71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99,3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289" name="Text Box 19"/>
          <p:cNvSpPr txBox="1">
            <a:spLocks noChangeArrowheads="1"/>
          </p:cNvSpPr>
          <p:nvPr/>
        </p:nvSpPr>
        <p:spPr bwMode="auto">
          <a:xfrm>
            <a:off x="4929190" y="4071942"/>
            <a:ext cx="1785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049 848,61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290" name="Text Box 20"/>
          <p:cNvSpPr txBox="1">
            <a:spLocks noChangeArrowheads="1"/>
          </p:cNvSpPr>
          <p:nvPr/>
        </p:nvSpPr>
        <p:spPr bwMode="auto">
          <a:xfrm>
            <a:off x="5364163" y="2565400"/>
            <a:ext cx="1871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182291" name="Text Box 22"/>
          <p:cNvSpPr txBox="1">
            <a:spLocks noChangeArrowheads="1"/>
          </p:cNvSpPr>
          <p:nvPr/>
        </p:nvSpPr>
        <p:spPr bwMode="auto">
          <a:xfrm>
            <a:off x="714348" y="1000108"/>
            <a:ext cx="3024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Доля безвозмездных </a:t>
            </a:r>
            <a:r>
              <a:rPr lang="ru-RU" dirty="0" smtClean="0"/>
              <a:t>поступлений</a:t>
            </a:r>
            <a:r>
              <a:rPr lang="ru-RU" sz="1800" dirty="0" smtClean="0"/>
              <a:t>  </a:t>
            </a:r>
            <a:endParaRPr lang="ru-RU" sz="1800" dirty="0"/>
          </a:p>
        </p:txBody>
      </p:sp>
      <p:sp>
        <p:nvSpPr>
          <p:cNvPr id="182294" name="Text Box 28"/>
          <p:cNvSpPr txBox="1">
            <a:spLocks noChangeArrowheads="1"/>
          </p:cNvSpPr>
          <p:nvPr/>
        </p:nvSpPr>
        <p:spPr bwMode="auto">
          <a:xfrm>
            <a:off x="3571875" y="2643188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2014 </a:t>
            </a:r>
            <a:r>
              <a:rPr lang="ru-RU" sz="1600" dirty="0"/>
              <a:t>год</a:t>
            </a:r>
          </a:p>
        </p:txBody>
      </p:sp>
      <p:sp>
        <p:nvSpPr>
          <p:cNvPr id="182295" name="Text Box 29"/>
          <p:cNvSpPr txBox="1">
            <a:spLocks noChangeArrowheads="1"/>
          </p:cNvSpPr>
          <p:nvPr/>
        </p:nvSpPr>
        <p:spPr bwMode="auto">
          <a:xfrm>
            <a:off x="3571875" y="4572000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2015 </a:t>
            </a:r>
            <a:r>
              <a:rPr lang="ru-RU" sz="1600" dirty="0"/>
              <a:t>год</a:t>
            </a:r>
          </a:p>
        </p:txBody>
      </p:sp>
      <p:sp>
        <p:nvSpPr>
          <p:cNvPr id="182296" name="Text Box 30"/>
          <p:cNvSpPr txBox="1">
            <a:spLocks noChangeArrowheads="1"/>
          </p:cNvSpPr>
          <p:nvPr/>
        </p:nvSpPr>
        <p:spPr bwMode="auto">
          <a:xfrm>
            <a:off x="250825" y="1773238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/>
              <a:t> </a:t>
            </a:r>
            <a:r>
              <a:rPr lang="ru-RU" sz="1600" dirty="0" smtClean="0"/>
              <a:t>2,2%</a:t>
            </a:r>
            <a:endParaRPr lang="ru-RU" sz="1600" dirty="0"/>
          </a:p>
        </p:txBody>
      </p:sp>
      <p:sp>
        <p:nvSpPr>
          <p:cNvPr id="182297" name="Rectangle 31"/>
          <p:cNvSpPr>
            <a:spLocks noChangeArrowheads="1"/>
          </p:cNvSpPr>
          <p:nvPr/>
        </p:nvSpPr>
        <p:spPr bwMode="auto">
          <a:xfrm>
            <a:off x="611188" y="6021388"/>
            <a:ext cx="358775" cy="376237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>
              <a:latin typeface="Courier New" pitchFamily="49" charset="0"/>
            </a:endParaRPr>
          </a:p>
        </p:txBody>
      </p:sp>
      <p:sp>
        <p:nvSpPr>
          <p:cNvPr id="182298" name="Rectangle 32"/>
          <p:cNvSpPr>
            <a:spLocks noChangeArrowheads="1"/>
          </p:cNvSpPr>
          <p:nvPr/>
        </p:nvSpPr>
        <p:spPr bwMode="auto">
          <a:xfrm>
            <a:off x="2987675" y="6021388"/>
            <a:ext cx="358775" cy="376237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>
              <a:latin typeface="Courier New" pitchFamily="49" charset="0"/>
            </a:endParaRPr>
          </a:p>
        </p:txBody>
      </p:sp>
      <p:sp>
        <p:nvSpPr>
          <p:cNvPr id="182299" name="Text Box 33"/>
          <p:cNvSpPr txBox="1">
            <a:spLocks noChangeArrowheads="1"/>
          </p:cNvSpPr>
          <p:nvPr/>
        </p:nvSpPr>
        <p:spPr bwMode="auto">
          <a:xfrm>
            <a:off x="971550" y="6092825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безвозмездные</a:t>
            </a:r>
          </a:p>
        </p:txBody>
      </p:sp>
      <p:sp>
        <p:nvSpPr>
          <p:cNvPr id="182300" name="Text Box 34"/>
          <p:cNvSpPr txBox="1">
            <a:spLocks noChangeArrowheads="1"/>
          </p:cNvSpPr>
          <p:nvPr/>
        </p:nvSpPr>
        <p:spPr bwMode="auto">
          <a:xfrm>
            <a:off x="3348038" y="6092825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собственные</a:t>
            </a:r>
          </a:p>
        </p:txBody>
      </p:sp>
      <p:sp>
        <p:nvSpPr>
          <p:cNvPr id="182301" name="AutoShape 18"/>
          <p:cNvSpPr>
            <a:spLocks noChangeArrowheads="1"/>
          </p:cNvSpPr>
          <p:nvPr/>
        </p:nvSpPr>
        <p:spPr bwMode="auto">
          <a:xfrm rot="5400000">
            <a:off x="-1008063" y="3752851"/>
            <a:ext cx="3529013" cy="576262"/>
          </a:xfrm>
          <a:prstGeom prst="rightArrow">
            <a:avLst>
              <a:gd name="adj1" fmla="val 50000"/>
              <a:gd name="adj2" fmla="val 15309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spcBef>
                <a:spcPct val="50000"/>
              </a:spcBef>
            </a:pPr>
            <a:endParaRPr lang="ru-RU" sz="1800" dirty="0">
              <a:latin typeface="Courier New" pitchFamily="49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928688" y="0"/>
            <a:ext cx="79406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600" kern="0" dirty="0">
                <a:solidFill>
                  <a:schemeClr val="tx2"/>
                </a:solidFill>
                <a:ea typeface="+mj-ea"/>
                <a:cs typeface="+mj-cs"/>
              </a:rPr>
              <a:t/>
            </a:r>
            <a:br>
              <a:rPr lang="ru-RU" sz="2600" kern="0" dirty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ru-RU" sz="2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БЕЗВОЗМЕЗДНЫЕ ПОСТУПЛЕНИЯ ОТ ДРУГИХ БЮДЖЕТОВ БЮДЖЕТНОЙ СИСТЕМЫ</a:t>
            </a: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611188" y="3789363"/>
          <a:ext cx="3073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642910" y="1571612"/>
          <a:ext cx="3073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7858148" y="785794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 descr="C:\Documents and Settings\Home\Рабочий стол\Презентации\Презентации\человек-3d-носит-золотую-монетку-29348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643050"/>
            <a:ext cx="4714876" cy="5214950"/>
          </a:xfrm>
          <a:prstGeom prst="rect">
            <a:avLst/>
          </a:prstGeom>
          <a:noFill/>
        </p:spPr>
      </p:pic>
      <p:pic>
        <p:nvPicPr>
          <p:cNvPr id="84994" name="Picture 2" descr="C:\Documents and Settings\Home\Рабочий стол\Презентации\Презентации\1424689183_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928934"/>
            <a:ext cx="3286148" cy="3500438"/>
          </a:xfrm>
          <a:prstGeom prst="rect">
            <a:avLst/>
          </a:prstGeom>
          <a:noFill/>
        </p:spPr>
      </p:pic>
      <p:sp>
        <p:nvSpPr>
          <p:cNvPr id="183300" name="Line 6"/>
          <p:cNvSpPr>
            <a:spLocks noChangeShapeType="1"/>
          </p:cNvSpPr>
          <p:nvPr/>
        </p:nvSpPr>
        <p:spPr bwMode="auto">
          <a:xfrm>
            <a:off x="1258888" y="20605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3301" name="Text Box 7"/>
          <p:cNvSpPr txBox="1">
            <a:spLocks noChangeArrowheads="1"/>
          </p:cNvSpPr>
          <p:nvPr/>
        </p:nvSpPr>
        <p:spPr bwMode="auto">
          <a:xfrm>
            <a:off x="900113" y="29241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 dirty="0">
              <a:latin typeface="Arial" charset="0"/>
            </a:endParaRPr>
          </a:p>
        </p:txBody>
      </p:sp>
      <p:sp>
        <p:nvSpPr>
          <p:cNvPr id="183302" name="Text Box 8"/>
          <p:cNvSpPr txBox="1">
            <a:spLocks noChangeArrowheads="1"/>
          </p:cNvSpPr>
          <p:nvPr/>
        </p:nvSpPr>
        <p:spPr bwMode="auto">
          <a:xfrm>
            <a:off x="7667625" y="981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 dirty="0">
              <a:latin typeface="Arial" charset="0"/>
            </a:endParaRPr>
          </a:p>
        </p:txBody>
      </p:sp>
      <p:sp>
        <p:nvSpPr>
          <p:cNvPr id="183306" name="AutoShape 13"/>
          <p:cNvSpPr>
            <a:spLocks noChangeArrowheads="1"/>
          </p:cNvSpPr>
          <p:nvPr/>
        </p:nvSpPr>
        <p:spPr bwMode="auto">
          <a:xfrm>
            <a:off x="2339975" y="3860800"/>
            <a:ext cx="3455988" cy="720725"/>
          </a:xfrm>
          <a:prstGeom prst="curvedDownArrow">
            <a:avLst>
              <a:gd name="adj1" fmla="val 95903"/>
              <a:gd name="adj2" fmla="val 191806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>
              <a:latin typeface="Courier New" pitchFamily="49" charset="0"/>
            </a:endParaRPr>
          </a:p>
        </p:txBody>
      </p:sp>
      <p:sp>
        <p:nvSpPr>
          <p:cNvPr id="183305" name="Text Box 12"/>
          <p:cNvSpPr txBox="1">
            <a:spLocks noChangeArrowheads="1"/>
          </p:cNvSpPr>
          <p:nvPr/>
        </p:nvSpPr>
        <p:spPr bwMode="auto">
          <a:xfrm>
            <a:off x="642910" y="2571744"/>
            <a:ext cx="3413125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+11 358,72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МЕСТНЫЙ </a:t>
            </a: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dirty="0">
              <a:latin typeface="Arial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858148" y="857232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72066" y="1643050"/>
            <a:ext cx="1826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+31 552,00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hangingPunct="0">
              <a:defRPr/>
            </a:pPr>
            <a:r>
              <a:rPr lang="ru-RU" sz="2800" i="1" dirty="0" smtClean="0">
                <a:latin typeface="Arial Narrow" pitchFamily="34" charset="0"/>
              </a:rPr>
              <a:t>За отчетный период дополнительно поступило налога на доходы физических лиц в бюджет района</a:t>
            </a:r>
            <a:endParaRPr lang="ru-RU" altLang="ru-RU" sz="2800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9722583">
            <a:off x="2180349" y="1177136"/>
            <a:ext cx="3118131" cy="734248"/>
          </a:xfrm>
          <a:prstGeom prst="curvedUpArrow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1214422"/>
            <a:ext cx="2600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нормативу 36%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2"/>
          <p:cNvSpPr>
            <a:spLocks noChangeArrowheads="1"/>
          </p:cNvSpPr>
          <p:nvPr/>
        </p:nvSpPr>
        <p:spPr bwMode="auto">
          <a:xfrm rot="-5400000">
            <a:off x="5557857" y="3300398"/>
            <a:ext cx="4171955" cy="857257"/>
          </a:xfrm>
          <a:prstGeom prst="rightArrow">
            <a:avLst>
              <a:gd name="adj1" fmla="val 50000"/>
              <a:gd name="adj2" fmla="val 153099"/>
            </a:avLst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ru-RU" sz="1800" dirty="0">
              <a:latin typeface="Courier New" pitchFamily="49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572132" y="1643050"/>
            <a:ext cx="1223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16200000">
            <a:off x="1370912" y="4297906"/>
            <a:ext cx="2056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1 192 376,58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16200000">
            <a:off x="1409527" y="4091142"/>
            <a:ext cx="3500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1 086 837,92 или 91,1%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 rot="16200000">
            <a:off x="3981295" y="4234019"/>
            <a:ext cx="20717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266 828,30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 rot="16200000">
            <a:off x="4052735" y="3805390"/>
            <a:ext cx="3500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1 228 754,65 или 97,0%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 rot="16200000">
            <a:off x="5901865" y="3983985"/>
            <a:ext cx="342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141 916,73  или 13%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858148" y="1214422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Исполнение расходной части бюджета </a:t>
            </a:r>
          </a:p>
          <a:p>
            <a:pPr algn="ctr">
              <a:defRPr/>
            </a:pPr>
            <a:r>
              <a:rPr lang="ru-RU" altLang="ru-RU" sz="28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Курского муниципального района</a:t>
            </a:r>
            <a:endParaRPr lang="ru-RU" altLang="ru-RU" sz="2800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54" name="Rectangle 66"/>
          <p:cNvSpPr>
            <a:spLocks noChangeArrowheads="1"/>
          </p:cNvSpPr>
          <p:nvPr/>
        </p:nvSpPr>
        <p:spPr bwMode="auto">
          <a:xfrm>
            <a:off x="971550" y="4941888"/>
            <a:ext cx="5761038" cy="720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920" name="Text Box 5"/>
          <p:cNvSpPr txBox="1">
            <a:spLocks noChangeArrowheads="1"/>
          </p:cNvSpPr>
          <p:nvPr/>
        </p:nvSpPr>
        <p:spPr bwMode="auto">
          <a:xfrm>
            <a:off x="5219700" y="549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 dirty="0">
              <a:latin typeface="Arial" charset="0"/>
            </a:endParaRPr>
          </a:p>
        </p:txBody>
      </p:sp>
      <p:sp>
        <p:nvSpPr>
          <p:cNvPr id="165923" name="Rectangle 14"/>
          <p:cNvSpPr>
            <a:spLocks noChangeArrowheads="1"/>
          </p:cNvSpPr>
          <p:nvPr/>
        </p:nvSpPr>
        <p:spPr bwMode="auto">
          <a:xfrm>
            <a:off x="2771775" y="6021388"/>
            <a:ext cx="215900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>
              <a:latin typeface="Courier New" pitchFamily="49" charset="0"/>
            </a:endParaRPr>
          </a:p>
        </p:txBody>
      </p:sp>
      <p:sp>
        <p:nvSpPr>
          <p:cNvPr id="165924" name="Rectangle 15"/>
          <p:cNvSpPr>
            <a:spLocks noChangeArrowheads="1"/>
          </p:cNvSpPr>
          <p:nvPr/>
        </p:nvSpPr>
        <p:spPr bwMode="auto">
          <a:xfrm>
            <a:off x="6372225" y="2781300"/>
            <a:ext cx="36036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>
              <a:latin typeface="Courier New" pitchFamily="49" charset="0"/>
            </a:endParaRPr>
          </a:p>
        </p:txBody>
      </p:sp>
      <p:sp>
        <p:nvSpPr>
          <p:cNvPr id="165926" name="Text Box 29"/>
          <p:cNvSpPr txBox="1">
            <a:spLocks noChangeArrowheads="1"/>
          </p:cNvSpPr>
          <p:nvPr/>
        </p:nvSpPr>
        <p:spPr bwMode="auto">
          <a:xfrm>
            <a:off x="5292725" y="30686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165927" name="Text Box 32"/>
          <p:cNvSpPr txBox="1">
            <a:spLocks noChangeArrowheads="1"/>
          </p:cNvSpPr>
          <p:nvPr/>
        </p:nvSpPr>
        <p:spPr bwMode="auto">
          <a:xfrm>
            <a:off x="3635374" y="5949950"/>
            <a:ext cx="2651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228 754,65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928" name="Text Box 33"/>
          <p:cNvSpPr txBox="1">
            <a:spLocks noChangeArrowheads="1"/>
          </p:cNvSpPr>
          <p:nvPr/>
        </p:nvSpPr>
        <p:spPr bwMode="auto">
          <a:xfrm>
            <a:off x="1857356" y="5084763"/>
            <a:ext cx="3867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1 057 783,85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86,1%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14375" y="0"/>
            <a:ext cx="84296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kern="0" dirty="0">
                <a:solidFill>
                  <a:schemeClr val="tx2"/>
                </a:solidFill>
                <a:ea typeface="+mj-ea"/>
                <a:cs typeface="+mj-cs"/>
              </a:rPr>
              <a:t/>
            </a:r>
            <a:br>
              <a:rPr lang="ru-RU" sz="2400" kern="0" dirty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ru-RU" sz="24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ПРИОРИТЕТНЫЕ СТАТЬИ РАСХОДОВ БЮДЖЕТА КУРСКОГО МУНИЦИПАЛЬНОГО РАЙОНА В </a:t>
            </a: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2015 </a:t>
            </a:r>
            <a:r>
              <a:rPr lang="ru-RU" sz="24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ГОДУ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492500" y="2133600"/>
            <a:ext cx="2592388" cy="2376488"/>
            <a:chOff x="1968" y="1488"/>
            <a:chExt cx="1776" cy="1766"/>
          </a:xfrm>
        </p:grpSpPr>
        <p:sp>
          <p:nvSpPr>
            <p:cNvPr id="7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5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9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10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3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sz="1800" b="0" dirty="0"/>
            </a:p>
          </p:txBody>
        </p:sp>
      </p:grpSp>
      <p:sp>
        <p:nvSpPr>
          <p:cNvPr id="20" name="Рамка 19"/>
          <p:cNvSpPr/>
          <p:nvPr/>
        </p:nvSpPr>
        <p:spPr>
          <a:xfrm>
            <a:off x="1551453" y="1010447"/>
            <a:ext cx="6191026" cy="733075"/>
          </a:xfrm>
          <a:prstGeom prst="frame">
            <a:avLst/>
          </a:prstGeom>
          <a:solidFill>
            <a:srgbClr val="92D050"/>
          </a:solidFill>
          <a:ln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scene3d>
            <a:camera prst="orthographicFront"/>
            <a:lightRig rig="threePt" dir="t"/>
          </a:scene3d>
          <a:sp3d>
            <a:bevelT w="11430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0" dirty="0">
                <a:solidFill>
                  <a:schemeClr val="tx2"/>
                </a:solidFill>
                <a:latin typeface="Times New Roman" pitchFamily="18" charset="0"/>
              </a:rPr>
              <a:t>выплата заработной платы работникам бюджетной сфер</a:t>
            </a:r>
            <a:r>
              <a:rPr lang="ru-RU" b="0" dirty="0">
                <a:solidFill>
                  <a:schemeClr val="tx2"/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2" name="Рамка 19"/>
          <p:cNvSpPr/>
          <p:nvPr/>
        </p:nvSpPr>
        <p:spPr>
          <a:xfrm>
            <a:off x="6326628" y="3455665"/>
            <a:ext cx="2785341" cy="665497"/>
          </a:xfrm>
          <a:prstGeom prst="frame">
            <a:avLst/>
          </a:prstGeom>
          <a:solidFill>
            <a:schemeClr val="accent1">
              <a:lumMod val="50000"/>
            </a:schemeClr>
          </a:solidFill>
          <a:ln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scene3d>
            <a:camera prst="orthographicFront"/>
            <a:lightRig rig="threePt" dir="t"/>
          </a:scene3d>
          <a:sp3d>
            <a:bevelT w="11430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0" dirty="0">
                <a:solidFill>
                  <a:schemeClr val="tx2"/>
                </a:solidFill>
                <a:latin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3" name="Рамка 19"/>
          <p:cNvSpPr/>
          <p:nvPr/>
        </p:nvSpPr>
        <p:spPr>
          <a:xfrm>
            <a:off x="37953" y="3384287"/>
            <a:ext cx="3129632" cy="666965"/>
          </a:xfrm>
          <a:prstGeom prst="frame">
            <a:avLst/>
          </a:prstGeom>
          <a:ln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scene3d>
            <a:camera prst="orthographicFront"/>
            <a:lightRig rig="threePt" dir="t"/>
          </a:scene3d>
          <a:sp3d>
            <a:bevelT w="11430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0" dirty="0">
                <a:solidFill>
                  <a:schemeClr val="tx2"/>
                </a:solidFill>
                <a:latin typeface="Times New Roman" pitchFamily="18" charset="0"/>
              </a:rPr>
              <a:t>коммунальные услуги</a:t>
            </a:r>
          </a:p>
        </p:txBody>
      </p:sp>
      <p:sp>
        <p:nvSpPr>
          <p:cNvPr id="4" name="Рамка 19"/>
          <p:cNvSpPr/>
          <p:nvPr/>
        </p:nvSpPr>
        <p:spPr>
          <a:xfrm>
            <a:off x="38818" y="2018510"/>
            <a:ext cx="3200971" cy="733074"/>
          </a:xfrm>
          <a:prstGeom prst="frame">
            <a:avLst/>
          </a:prstGeom>
          <a:solidFill>
            <a:srgbClr val="339966"/>
          </a:solidFill>
          <a:ln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scene3d>
            <a:camera prst="orthographicFront"/>
            <a:lightRig rig="threePt" dir="t"/>
          </a:scene3d>
          <a:sp3d>
            <a:bevelT w="11430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0" dirty="0">
                <a:solidFill>
                  <a:schemeClr val="tx2"/>
                </a:solidFill>
                <a:latin typeface="Times New Roman" pitchFamily="18" charset="0"/>
              </a:rPr>
              <a:t>медикаменты, перевязочные </a:t>
            </a:r>
          </a:p>
          <a:p>
            <a:pPr algn="ctr"/>
            <a:r>
              <a:rPr lang="ru-RU" sz="1800" b="0" dirty="0">
                <a:solidFill>
                  <a:schemeClr val="tx2"/>
                </a:solidFill>
                <a:latin typeface="Times New Roman" pitchFamily="18" charset="0"/>
              </a:rPr>
              <a:t>   средства</a:t>
            </a:r>
            <a:endParaRPr lang="ru-RU" sz="1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Рамка 19"/>
          <p:cNvSpPr/>
          <p:nvPr/>
        </p:nvSpPr>
        <p:spPr>
          <a:xfrm>
            <a:off x="6334472" y="2015803"/>
            <a:ext cx="2777586" cy="665496"/>
          </a:xfrm>
          <a:prstGeom prst="frame">
            <a:avLst/>
          </a:prstGeom>
          <a:solidFill>
            <a:schemeClr val="accent2">
              <a:lumMod val="75000"/>
            </a:schemeClr>
          </a:solidFill>
          <a:ln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scene3d>
            <a:camera prst="orthographicFront"/>
            <a:lightRig rig="threePt" dir="t"/>
          </a:scene3d>
          <a:sp3d>
            <a:bevelT w="11430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0" dirty="0">
                <a:solidFill>
                  <a:schemeClr val="tx2"/>
                </a:solidFill>
                <a:latin typeface="Times New Roman" pitchFamily="18" charset="0"/>
              </a:rPr>
              <a:t>продукты питания</a:t>
            </a:r>
          </a:p>
        </p:txBody>
      </p:sp>
      <p:sp>
        <p:nvSpPr>
          <p:cNvPr id="165955" name="Rectangle 67"/>
          <p:cNvSpPr>
            <a:spLocks noChangeArrowheads="1"/>
          </p:cNvSpPr>
          <p:nvPr/>
        </p:nvSpPr>
        <p:spPr bwMode="auto">
          <a:xfrm>
            <a:off x="6732588" y="4941888"/>
            <a:ext cx="1439862" cy="720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" name="Правая фигурная скобка 24"/>
          <p:cNvSpPr/>
          <p:nvPr/>
        </p:nvSpPr>
        <p:spPr>
          <a:xfrm rot="5400000">
            <a:off x="4464843" y="2321711"/>
            <a:ext cx="214314" cy="7143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858148" y="928670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>
            <a:spLocks noChangeArrowheads="1"/>
          </p:cNvSpPr>
          <p:nvPr/>
        </p:nvSpPr>
        <p:spPr bwMode="auto">
          <a:xfrm>
            <a:off x="6084888" y="50847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" name="Скругленный прямоугольник 45"/>
          <p:cNvSpPr>
            <a:spLocks noChangeArrowheads="1"/>
          </p:cNvSpPr>
          <p:nvPr/>
        </p:nvSpPr>
        <p:spPr bwMode="auto">
          <a:xfrm>
            <a:off x="3132138" y="50847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5" name="Скругленный прямоугольник 44"/>
          <p:cNvSpPr>
            <a:spLocks noChangeArrowheads="1"/>
          </p:cNvSpPr>
          <p:nvPr/>
        </p:nvSpPr>
        <p:spPr bwMode="auto">
          <a:xfrm>
            <a:off x="179388" y="50847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4" name="Скругленный прямоугольник 43"/>
          <p:cNvSpPr>
            <a:spLocks noChangeArrowheads="1"/>
          </p:cNvSpPr>
          <p:nvPr/>
        </p:nvSpPr>
        <p:spPr bwMode="auto">
          <a:xfrm>
            <a:off x="6084888" y="37893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3" name="Скругленный прямоугольник 42"/>
          <p:cNvSpPr>
            <a:spLocks noChangeArrowheads="1"/>
          </p:cNvSpPr>
          <p:nvPr/>
        </p:nvSpPr>
        <p:spPr bwMode="auto">
          <a:xfrm>
            <a:off x="3132138" y="37893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Скругленный прямоугольник 41"/>
          <p:cNvSpPr>
            <a:spLocks noChangeArrowheads="1"/>
          </p:cNvSpPr>
          <p:nvPr/>
        </p:nvSpPr>
        <p:spPr bwMode="auto">
          <a:xfrm>
            <a:off x="179388" y="37893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" name="Скругленный прямоугольник 40"/>
          <p:cNvSpPr>
            <a:spLocks noChangeArrowheads="1"/>
          </p:cNvSpPr>
          <p:nvPr/>
        </p:nvSpPr>
        <p:spPr bwMode="auto">
          <a:xfrm>
            <a:off x="6084888" y="24923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Скругленный прямоугольник 39"/>
          <p:cNvSpPr>
            <a:spLocks noChangeArrowheads="1"/>
          </p:cNvSpPr>
          <p:nvPr/>
        </p:nvSpPr>
        <p:spPr bwMode="auto">
          <a:xfrm>
            <a:off x="3132138" y="24923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Скругленный прямоугольник 38"/>
          <p:cNvSpPr>
            <a:spLocks noChangeArrowheads="1"/>
          </p:cNvSpPr>
          <p:nvPr/>
        </p:nvSpPr>
        <p:spPr bwMode="auto">
          <a:xfrm>
            <a:off x="179388" y="24923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" name="Скругленный прямоугольник 37"/>
          <p:cNvSpPr>
            <a:spLocks noChangeArrowheads="1"/>
          </p:cNvSpPr>
          <p:nvPr/>
        </p:nvSpPr>
        <p:spPr bwMode="auto">
          <a:xfrm>
            <a:off x="6084888" y="11969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" name="Скругленный прямоугольник 36"/>
          <p:cNvSpPr>
            <a:spLocks noChangeArrowheads="1"/>
          </p:cNvSpPr>
          <p:nvPr/>
        </p:nvSpPr>
        <p:spPr bwMode="auto">
          <a:xfrm>
            <a:off x="3132138" y="11969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Скругленный прямоугольник 23"/>
          <p:cNvSpPr>
            <a:spLocks noChangeArrowheads="1"/>
          </p:cNvSpPr>
          <p:nvPr/>
        </p:nvSpPr>
        <p:spPr bwMode="auto">
          <a:xfrm>
            <a:off x="179388" y="11969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0125" name="AutoShape 8"/>
          <p:cNvSpPr>
            <a:spLocks noGrp="1" noChangeArrowheads="1"/>
          </p:cNvSpPr>
          <p:nvPr>
            <p:ph type="title"/>
          </p:nvPr>
        </p:nvSpPr>
        <p:spPr>
          <a:xfrm>
            <a:off x="1" y="214290"/>
            <a:ext cx="9144000" cy="357166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ja-JP" sz="2800" dirty="0" smtClean="0">
                <a:latin typeface="+mn-lt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90127" name="TextBox 10"/>
          <p:cNvSpPr txBox="1">
            <a:spLocks noChangeArrowheads="1"/>
          </p:cNvSpPr>
          <p:nvPr/>
        </p:nvSpPr>
        <p:spPr bwMode="auto">
          <a:xfrm>
            <a:off x="179388" y="1268413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01. Развитие </a:t>
            </a:r>
          </a:p>
          <a:p>
            <a:pPr algn="ctr"/>
            <a:r>
              <a:rPr lang="ru-RU" dirty="0"/>
              <a:t>образования</a:t>
            </a:r>
          </a:p>
        </p:txBody>
      </p:sp>
      <p:sp>
        <p:nvSpPr>
          <p:cNvPr id="90128" name="TextBox 36"/>
          <p:cNvSpPr txBox="1">
            <a:spLocks noChangeArrowheads="1"/>
          </p:cNvSpPr>
          <p:nvPr/>
        </p:nvSpPr>
        <p:spPr bwMode="auto">
          <a:xfrm>
            <a:off x="179388" y="2565400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02. Социальная </a:t>
            </a:r>
          </a:p>
          <a:p>
            <a:pPr algn="ctr"/>
            <a:r>
              <a:rPr lang="ru-RU" dirty="0"/>
              <a:t>поддержка граждан</a:t>
            </a:r>
          </a:p>
        </p:txBody>
      </p:sp>
      <p:sp>
        <p:nvSpPr>
          <p:cNvPr id="90129" name="TextBox 37"/>
          <p:cNvSpPr txBox="1">
            <a:spLocks noChangeArrowheads="1"/>
          </p:cNvSpPr>
          <p:nvPr/>
        </p:nvSpPr>
        <p:spPr bwMode="auto">
          <a:xfrm>
            <a:off x="179388" y="3860800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03. Сохранение и развитие культуры</a:t>
            </a:r>
          </a:p>
        </p:txBody>
      </p:sp>
      <p:sp>
        <p:nvSpPr>
          <p:cNvPr id="90130" name="TextBox 38"/>
          <p:cNvSpPr txBox="1">
            <a:spLocks noChangeArrowheads="1"/>
          </p:cNvSpPr>
          <p:nvPr/>
        </p:nvSpPr>
        <p:spPr bwMode="auto">
          <a:xfrm>
            <a:off x="179388" y="5157788"/>
            <a:ext cx="2857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04. Развитие физической культуры и спорта</a:t>
            </a:r>
          </a:p>
        </p:txBody>
      </p:sp>
      <p:sp>
        <p:nvSpPr>
          <p:cNvPr id="90131" name="TextBox 39"/>
          <p:cNvSpPr txBox="1">
            <a:spLocks noChangeArrowheads="1"/>
          </p:cNvSpPr>
          <p:nvPr/>
        </p:nvSpPr>
        <p:spPr bwMode="auto">
          <a:xfrm>
            <a:off x="3132138" y="1268413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05. Молодежная политика</a:t>
            </a:r>
          </a:p>
        </p:txBody>
      </p:sp>
      <p:sp>
        <p:nvSpPr>
          <p:cNvPr id="90132" name="TextBox 40"/>
          <p:cNvSpPr txBox="1">
            <a:spLocks noChangeArrowheads="1"/>
          </p:cNvSpPr>
          <p:nvPr/>
        </p:nvSpPr>
        <p:spPr bwMode="auto">
          <a:xfrm>
            <a:off x="3132138" y="2565400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06. Управление имуществом</a:t>
            </a:r>
          </a:p>
        </p:txBody>
      </p:sp>
      <p:sp>
        <p:nvSpPr>
          <p:cNvPr id="90133" name="TextBox 41"/>
          <p:cNvSpPr txBox="1">
            <a:spLocks noChangeArrowheads="1"/>
          </p:cNvSpPr>
          <p:nvPr/>
        </p:nvSpPr>
        <p:spPr bwMode="auto">
          <a:xfrm>
            <a:off x="3132138" y="3860800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0</a:t>
            </a:r>
            <a:r>
              <a:rPr lang="en-US" dirty="0"/>
              <a:t>7</a:t>
            </a:r>
            <a:r>
              <a:rPr lang="ru-RU" dirty="0"/>
              <a:t>. Управление финансами</a:t>
            </a:r>
          </a:p>
        </p:txBody>
      </p:sp>
      <p:sp>
        <p:nvSpPr>
          <p:cNvPr id="90134" name="TextBox 42"/>
          <p:cNvSpPr txBox="1">
            <a:spLocks noChangeArrowheads="1"/>
          </p:cNvSpPr>
          <p:nvPr/>
        </p:nvSpPr>
        <p:spPr bwMode="auto">
          <a:xfrm>
            <a:off x="3132138" y="5157788"/>
            <a:ext cx="2857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08. </a:t>
            </a:r>
            <a:r>
              <a:rPr lang="ru-RU" dirty="0" smtClean="0"/>
              <a:t>Защита населения и территории Курского района от чрезвычайных ситуаций</a:t>
            </a:r>
            <a:endParaRPr lang="ru-RU" dirty="0"/>
          </a:p>
        </p:txBody>
      </p:sp>
      <p:sp>
        <p:nvSpPr>
          <p:cNvPr id="90135" name="TextBox 43"/>
          <p:cNvSpPr txBox="1">
            <a:spLocks noChangeArrowheads="1"/>
          </p:cNvSpPr>
          <p:nvPr/>
        </p:nvSpPr>
        <p:spPr bwMode="auto">
          <a:xfrm>
            <a:off x="5929313" y="1196975"/>
            <a:ext cx="321468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09</a:t>
            </a:r>
            <a:r>
              <a:rPr lang="ru-RU" sz="1500" dirty="0"/>
              <a:t>. Развитие малого </a:t>
            </a:r>
          </a:p>
          <a:p>
            <a:pPr algn="ctr"/>
            <a:r>
              <a:rPr lang="ru-RU" sz="1500" dirty="0"/>
              <a:t>и среднего бизнеса, потребительского рынка, снижение административных барьеров</a:t>
            </a:r>
          </a:p>
        </p:txBody>
      </p:sp>
      <p:sp>
        <p:nvSpPr>
          <p:cNvPr id="90136" name="TextBox 44"/>
          <p:cNvSpPr txBox="1">
            <a:spLocks noChangeArrowheads="1"/>
          </p:cNvSpPr>
          <p:nvPr/>
        </p:nvSpPr>
        <p:spPr bwMode="auto">
          <a:xfrm>
            <a:off x="5929313" y="2492375"/>
            <a:ext cx="32146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10.</a:t>
            </a:r>
            <a:r>
              <a:rPr lang="ru-RU" sz="1500" dirty="0"/>
              <a:t> Развитие коммунального хозяйства, транспортной </a:t>
            </a:r>
            <a:r>
              <a:rPr lang="ru-RU" sz="1500" dirty="0" err="1"/>
              <a:t>сис-темы</a:t>
            </a:r>
            <a:r>
              <a:rPr lang="ru-RU" sz="1500" dirty="0"/>
              <a:t> и обеспечение </a:t>
            </a:r>
            <a:r>
              <a:rPr lang="ru-RU" sz="1500" dirty="0" err="1"/>
              <a:t>безопас-ности</a:t>
            </a:r>
            <a:r>
              <a:rPr lang="ru-RU" sz="1500" dirty="0"/>
              <a:t> дорожного движения</a:t>
            </a:r>
          </a:p>
        </p:txBody>
      </p:sp>
      <p:sp>
        <p:nvSpPr>
          <p:cNvPr id="90137" name="TextBox 45"/>
          <p:cNvSpPr txBox="1">
            <a:spLocks noChangeArrowheads="1"/>
          </p:cNvSpPr>
          <p:nvPr/>
        </p:nvSpPr>
        <p:spPr bwMode="auto">
          <a:xfrm>
            <a:off x="6084888" y="3860800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11. Развитие сельского хозяйства</a:t>
            </a:r>
          </a:p>
        </p:txBody>
      </p:sp>
      <p:sp>
        <p:nvSpPr>
          <p:cNvPr id="90138" name="TextBox 46"/>
          <p:cNvSpPr txBox="1">
            <a:spLocks noChangeArrowheads="1"/>
          </p:cNvSpPr>
          <p:nvPr/>
        </p:nvSpPr>
        <p:spPr bwMode="auto">
          <a:xfrm>
            <a:off x="6011863" y="5157788"/>
            <a:ext cx="2857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12. Межнациональные отношения и поддержка казачества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J:\Презентиция на совет 2016\Презентации\1388058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928802"/>
            <a:ext cx="3500430" cy="3214695"/>
          </a:xfrm>
          <a:prstGeom prst="rect">
            <a:avLst/>
          </a:prstGeom>
          <a:noFill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ОБЩЕГОСУДАРСТВЕННЫЕ </a:t>
            </a:r>
            <a:r>
              <a:rPr lang="ru-RU" sz="24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ВОПРОСЫ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1357298"/>
          <a:ext cx="657226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142976" y="2500306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58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164,45 </a:t>
            </a: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071538" y="4286256"/>
            <a:ext cx="4286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68 404,37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97,8%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3500430" y="3143248"/>
            <a:ext cx="2000264" cy="785818"/>
          </a:xfrm>
          <a:prstGeom prst="stripedRightArrow">
            <a:avLst>
              <a:gd name="adj1" fmla="val 50000"/>
              <a:gd name="adj2" fmla="val 459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500430" y="335756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+ 10 239,93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58148" y="714356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Documents and Settings\Home\Рабочий стол\Презентации\Презентации\2402_852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000240"/>
            <a:ext cx="3357554" cy="3092217"/>
          </a:xfrm>
          <a:prstGeom prst="rect">
            <a:avLst/>
          </a:prstGeom>
          <a:noFill/>
        </p:spPr>
      </p:pic>
      <p:graphicFrame>
        <p:nvGraphicFramePr>
          <p:cNvPr id="15" name="Диаграмма 14"/>
          <p:cNvGraphicFramePr/>
          <p:nvPr/>
        </p:nvGraphicFramePr>
        <p:xfrm>
          <a:off x="0" y="1357298"/>
          <a:ext cx="642938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142976" y="2500306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3 334,86</a:t>
            </a: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071538" y="4286256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4 386,5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98,9%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3357554" y="3143248"/>
            <a:ext cx="2000264" cy="785818"/>
          </a:xfrm>
          <a:prstGeom prst="stripedRightArrow">
            <a:avLst>
              <a:gd name="adj1" fmla="val 50000"/>
              <a:gd name="adj2" fmla="val 459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428992" y="335756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+ 1 051,64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9388" y="0"/>
            <a:ext cx="89646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НАЦИОНАЛЬНАЯ</a:t>
            </a:r>
            <a:r>
              <a:rPr lang="ru-RU" sz="2600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400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БЕЗОПАСНОСТЬ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858148" y="928670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Documents and Settings\Home\Рабочий стол\Презентации\Презентации\1220515371_s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071678"/>
            <a:ext cx="3286116" cy="3214710"/>
          </a:xfrm>
          <a:prstGeom prst="rect">
            <a:avLst/>
          </a:prstGeom>
          <a:noFill/>
        </p:spPr>
      </p:pic>
      <p:graphicFrame>
        <p:nvGraphicFramePr>
          <p:cNvPr id="15" name="Диаграмма 14"/>
          <p:cNvGraphicFramePr/>
          <p:nvPr/>
        </p:nvGraphicFramePr>
        <p:xfrm>
          <a:off x="0" y="1357298"/>
          <a:ext cx="657226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142976" y="2500306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61 662,19</a:t>
            </a: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071538" y="4071942"/>
            <a:ext cx="23574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57 731,76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98,6%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 rot="10800000">
            <a:off x="3500430" y="3143248"/>
            <a:ext cx="2000264" cy="785818"/>
          </a:xfrm>
          <a:prstGeom prst="stripedRightArrow">
            <a:avLst>
              <a:gd name="adj1" fmla="val 50000"/>
              <a:gd name="adj2" fmla="val 45978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714744" y="335756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- 3 930,44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" y="0"/>
            <a:ext cx="9144000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НАЦИОНАЛЬНАЯ </a:t>
            </a:r>
            <a:r>
              <a:rPr lang="ru-RU" sz="24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ЭКОНОМИКА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858148" y="928670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2016\картинки\test2_1.png"/>
          <p:cNvPicPr>
            <a:picLocks noChangeAspect="1" noChangeArrowheads="1"/>
          </p:cNvPicPr>
          <p:nvPr/>
        </p:nvPicPr>
        <p:blipFill>
          <a:blip r:embed="rId2"/>
          <a:srcRect l="5080" t="5434" r="4010" b="7609"/>
          <a:stretch>
            <a:fillRect/>
          </a:stretch>
        </p:blipFill>
        <p:spPr bwMode="auto">
          <a:xfrm>
            <a:off x="3929059" y="1949821"/>
            <a:ext cx="5214941" cy="4908179"/>
          </a:xfrm>
          <a:prstGeom prst="rect">
            <a:avLst/>
          </a:prstGeom>
          <a:noFill/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369072"/>
          </a:xfrm>
        </p:spPr>
        <p:txBody>
          <a:bodyPr/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Бюджет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 для финансового обеспечения задач и функций  органов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местного самоуправления    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орган местного самоуправления, а также наиболее значимое учреждение образования, культуры,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получателями бюджетных средств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Получатель бюджетных средств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орган местного самоуправления, казенные учреждения, находящиеся в ведении главного распорядителя бюджетных средств, имеющие право на принятие и (или) исполнение бюджетных обязательств от имени публично-правового образования за счет средств соответствующего бюджета.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Главный администратор доходов бюджета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определенный решением о бюджете орган местного самоуправления, имеющий в своем ведении администратора доходов бюджета и (или) являющийся администраторами .доходов бюджета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Documents and Settings\Home\Рабочий стол\Презентации\Презентации\1 (2)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4488"/>
            <a:ext cx="3357554" cy="3649515"/>
          </a:xfrm>
          <a:prstGeom prst="rect">
            <a:avLst/>
          </a:prstGeom>
          <a:noFill/>
        </p:spPr>
      </p:pic>
      <p:graphicFrame>
        <p:nvGraphicFramePr>
          <p:cNvPr id="15" name="Диаграмма 14"/>
          <p:cNvGraphicFramePr/>
          <p:nvPr/>
        </p:nvGraphicFramePr>
        <p:xfrm>
          <a:off x="0" y="1357298"/>
          <a:ext cx="642938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142976" y="2500306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798,08</a:t>
            </a: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071538" y="4286256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798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,01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99,8%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ЖИЛИЩНО-КОММУНАЛЬНОЕ</a:t>
            </a:r>
            <a:r>
              <a:rPr lang="ru-RU" sz="2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24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ХОЗЯЙСТВО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58148" y="1071546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J:\Презентиция на совет 2016\Презентации\obraz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38" y="1785926"/>
            <a:ext cx="3500462" cy="3500462"/>
          </a:xfrm>
          <a:prstGeom prst="rect">
            <a:avLst/>
          </a:prstGeom>
          <a:noFill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ОБРАЗОВАНИЕ</a:t>
            </a:r>
            <a:endParaRPr lang="ru-RU" sz="2400" b="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1357298"/>
          <a:ext cx="650082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500166" y="2428868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598 968,14</a:t>
            </a: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071538" y="4286256"/>
            <a:ext cx="4286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681 188,10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96,1%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3357554" y="3071810"/>
            <a:ext cx="2000264" cy="785818"/>
          </a:xfrm>
          <a:prstGeom prst="stripedRightArrow">
            <a:avLst>
              <a:gd name="adj1" fmla="val 50000"/>
              <a:gd name="adj2" fmla="val 459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428992" y="328612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+ 82 219,96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58148" y="714356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Презентиция на совет 2016\Презентации\sm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733" y="2000240"/>
            <a:ext cx="3558267" cy="3214710"/>
          </a:xfrm>
          <a:prstGeom prst="rect">
            <a:avLst/>
          </a:prstGeom>
          <a:noFill/>
        </p:spPr>
      </p:pic>
      <p:graphicFrame>
        <p:nvGraphicFramePr>
          <p:cNvPr id="15" name="Диаграмма 14"/>
          <p:cNvGraphicFramePr/>
          <p:nvPr/>
        </p:nvGraphicFramePr>
        <p:xfrm>
          <a:off x="0" y="1357298"/>
          <a:ext cx="642938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142976" y="2500306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36 203,24</a:t>
            </a: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071538" y="4286256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46 695,06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99,9%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3357554" y="3143248"/>
            <a:ext cx="2000264" cy="785818"/>
          </a:xfrm>
          <a:prstGeom prst="stripedRightArrow">
            <a:avLst>
              <a:gd name="adj1" fmla="val 50000"/>
              <a:gd name="adj2" fmla="val 459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428992" y="335756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+ 10 491,85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9388" y="0"/>
            <a:ext cx="89646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КУЛЬТУРА, КИНЕМАТОГРАФИЯ</a:t>
            </a:r>
            <a:endParaRPr lang="ru-RU" sz="2400" b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858148" y="928670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J:\Презентиция на совет 2016\Презентации\41514_56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9138" y="1643050"/>
            <a:ext cx="3614862" cy="3571900"/>
          </a:xfrm>
          <a:prstGeom prst="rect">
            <a:avLst/>
          </a:prstGeom>
          <a:noFill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СОЦИАЛЬНАЯ ПОЛИТИКА</a:t>
            </a:r>
            <a:endParaRPr lang="ru-RU" sz="2400" b="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1357298"/>
          <a:ext cx="650082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071538" y="2500306"/>
            <a:ext cx="1714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297 501,09</a:t>
            </a: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071538" y="4286256"/>
            <a:ext cx="3143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324 898,66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97,7%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3500430" y="3143248"/>
            <a:ext cx="2000264" cy="785818"/>
          </a:xfrm>
          <a:prstGeom prst="stripedRightArrow">
            <a:avLst>
              <a:gd name="adj1" fmla="val 50000"/>
              <a:gd name="adj2" fmla="val 459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500430" y="335756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+ 27 397,57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58148" y="714356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Documents and Settings\Home\Рабочий стол\Презентации\Презентации\3.jpg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475" y="2071678"/>
            <a:ext cx="3438525" cy="2928958"/>
          </a:xfrm>
          <a:prstGeom prst="rect">
            <a:avLst/>
          </a:prstGeom>
          <a:noFill/>
        </p:spPr>
      </p:pic>
      <p:graphicFrame>
        <p:nvGraphicFramePr>
          <p:cNvPr id="15" name="Диаграмма 14"/>
          <p:cNvGraphicFramePr/>
          <p:nvPr/>
        </p:nvGraphicFramePr>
        <p:xfrm>
          <a:off x="0" y="1214422"/>
          <a:ext cx="642938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071538" y="2357430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4 372,90</a:t>
            </a: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142976" y="4143380"/>
            <a:ext cx="3000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5 002,03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99,9%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215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ФИЗИЧЕСКАЯ </a:t>
            </a:r>
            <a:r>
              <a:rPr lang="ru-RU" sz="24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КУЛЬТУРА И СПОРТ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58148" y="928670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3500430" y="2928934"/>
            <a:ext cx="2000264" cy="785818"/>
          </a:xfrm>
          <a:prstGeom prst="stripedRightArrow">
            <a:avLst>
              <a:gd name="adj1" fmla="val 50000"/>
              <a:gd name="adj2" fmla="val 459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857620" y="314324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+ 629,13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Home\Рабочий стол\Презентации\Презентации\89f2aecb13bb3bf15448589e39535b77dfd878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857364"/>
            <a:ext cx="3571868" cy="3467100"/>
          </a:xfrm>
          <a:prstGeom prst="rect">
            <a:avLst/>
          </a:prstGeom>
          <a:noFill/>
        </p:spPr>
      </p:pic>
      <p:graphicFrame>
        <p:nvGraphicFramePr>
          <p:cNvPr id="15" name="Диаграмма 14"/>
          <p:cNvGraphicFramePr/>
          <p:nvPr/>
        </p:nvGraphicFramePr>
        <p:xfrm>
          <a:off x="0" y="1214422"/>
          <a:ext cx="642938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428728" y="2357430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25 833,00</a:t>
            </a: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428728" y="4143380"/>
            <a:ext cx="3000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39 650,16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99,9%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58148" y="928670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3500430" y="2928934"/>
            <a:ext cx="2000264" cy="785818"/>
          </a:xfrm>
          <a:prstGeom prst="stripedRightArrow">
            <a:avLst>
              <a:gd name="adj1" fmla="val 50000"/>
              <a:gd name="adj2" fmla="val 459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714744" y="314324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+ 13 817,16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МЕЖБЮДЖЕТНЫЕ  </a:t>
            </a:r>
            <a:r>
              <a:rPr lang="ru-RU" sz="24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ТРАНСФЕРТЫ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КАССОВОЕ ИСПОЛНЕНИЕ ЗА 2015 ГОД</a:t>
            </a:r>
            <a:endParaRPr lang="ru-RU" sz="2400" b="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 rot="245031">
            <a:off x="1371462" y="2134687"/>
            <a:ext cx="1785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240 853,94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 rot="245031">
            <a:off x="3300288" y="1848933"/>
            <a:ext cx="1785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308 336,75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 rot="245031">
            <a:off x="5229114" y="1991810"/>
            <a:ext cx="1785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279 590,84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 rot="245031">
            <a:off x="7157939" y="1277430"/>
            <a:ext cx="1785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399 973,12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 rot="245031">
            <a:off x="1586660" y="4110140"/>
            <a:ext cx="1089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19,6%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 rot="245031">
            <a:off x="3444049" y="4253018"/>
            <a:ext cx="1089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25,1%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 rot="245031">
            <a:off x="5372874" y="4395893"/>
            <a:ext cx="1089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22,7%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 rot="245031">
            <a:off x="7301701" y="4538767"/>
            <a:ext cx="1089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32,6%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858148" y="642918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0" y="785794"/>
          <a:ext cx="9220200" cy="587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КУРСКОГО МУНИЦИПАЛЬНОГО РАЙОНА </a:t>
            </a:r>
            <a:endParaRPr lang="en-US" sz="2400" b="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РАЗРЕЗЕ ЭКОНОМИЧЕСКИХ СТАТЕЙ</a:t>
            </a:r>
            <a:endParaRPr lang="ru-RU" sz="24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Users\expriv\Desktop\63390329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8729662" cy="444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86050" y="1214422"/>
            <a:ext cx="3384376" cy="158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Курский </a:t>
            </a:r>
          </a:p>
          <a:p>
            <a:pPr algn="ctr">
              <a:defRPr/>
            </a:pPr>
            <a:r>
              <a:rPr lang="ru-RU" sz="32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муниципальный </a:t>
            </a:r>
          </a:p>
          <a:p>
            <a:pPr algn="ctr">
              <a:defRPr/>
            </a:pPr>
            <a:r>
              <a:rPr lang="ru-RU" sz="32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район</a:t>
            </a:r>
            <a:endParaRPr lang="ru-RU" sz="3200" b="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214346" y="188640"/>
            <a:ext cx="9572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400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  <a:cs typeface="+mn-cs"/>
              </a:rPr>
              <a:t>«Хочешь быть на </a:t>
            </a:r>
            <a:r>
              <a:rPr lang="ru-RU" altLang="ru-RU" sz="3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  <a:cs typeface="+mn-cs"/>
              </a:rPr>
              <a:t>высоте</a:t>
            </a:r>
            <a:r>
              <a:rPr lang="en-US" altLang="ru-RU" sz="3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  <a:cs typeface="+mn-cs"/>
              </a:rPr>
              <a:t> </a:t>
            </a:r>
            <a:r>
              <a:rPr lang="ru-RU" altLang="ru-RU" sz="3400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  <a:cs typeface="+mn-cs"/>
              </a:rPr>
              <a:t> </a:t>
            </a:r>
            <a:r>
              <a:rPr lang="ru-RU" altLang="ru-RU" sz="3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  <a:cs typeface="+mn-cs"/>
              </a:rPr>
              <a:t>— </a:t>
            </a:r>
            <a:r>
              <a:rPr lang="en-US" altLang="ru-RU" sz="3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  <a:cs typeface="+mn-cs"/>
              </a:rPr>
              <a:t> </a:t>
            </a:r>
            <a:r>
              <a:rPr lang="ru-RU" altLang="ru-RU" sz="3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  <a:cs typeface="+mn-cs"/>
              </a:rPr>
              <a:t>выбирай  </a:t>
            </a:r>
            <a:r>
              <a:rPr lang="ru-RU" altLang="ru-RU" sz="3400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  <a:cs typeface="+mn-cs"/>
              </a:rPr>
              <a:t>путь в гору»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21495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В соответствии с приказом министерства финансов Ставропольского края №72 от 19 апреля 2016 года «О результатах оценки качества управления бюджетным процессом в муниципальных районах и городских округах Ставропольского края  по итогам 2015 года» Курскому муниципальному району присвоена </a:t>
            </a:r>
            <a:r>
              <a:rPr lang="en-US" dirty="0" smtClean="0"/>
              <a:t>I</a:t>
            </a:r>
            <a:r>
              <a:rPr lang="ru-RU" dirty="0" smtClean="0"/>
              <a:t> степень качества управления бюджетным процессом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0" y="4857760"/>
            <a:ext cx="9144000" cy="178595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857232"/>
            <a:ext cx="9144000" cy="2000264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КОНСОЛИДИРОВАННОГО БЮДЖЕТА </a:t>
            </a:r>
            <a:br>
              <a:rPr lang="ru-RU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КУРСКОГО МУНИЦИПАЛЬНОГО </a:t>
            </a:r>
            <a:r>
              <a:rPr lang="ru-RU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1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0" y="857232"/>
            <a:ext cx="51117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</a:rPr>
              <a:t>500</a:t>
            </a:r>
            <a:r>
              <a:rPr lang="ru-RU" sz="1600" dirty="0" smtClean="0">
                <a:latin typeface="Times New Roman" pitchFamily="18" charset="0"/>
              </a:rPr>
              <a:t> Совет </a:t>
            </a:r>
            <a:r>
              <a:rPr lang="ru-RU" sz="1600" dirty="0">
                <a:latin typeface="Times New Roman" pitchFamily="18" charset="0"/>
              </a:rPr>
              <a:t>КМР </a:t>
            </a:r>
            <a:r>
              <a:rPr lang="ru-RU" sz="1600" dirty="0" smtClean="0">
                <a:latin typeface="Times New Roman" pitchFamily="18" charset="0"/>
              </a:rPr>
              <a:t>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</a:rPr>
              <a:t>501</a:t>
            </a:r>
            <a:r>
              <a:rPr lang="ru-RU" sz="1600" dirty="0" smtClean="0">
                <a:latin typeface="Times New Roman" pitchFamily="18" charset="0"/>
              </a:rPr>
              <a:t> Администрация </a:t>
            </a:r>
            <a:r>
              <a:rPr lang="ru-RU" sz="1600" dirty="0" smtClean="0">
                <a:latin typeface="Times New Roman" pitchFamily="18" charset="0"/>
              </a:rPr>
              <a:t>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</a:rPr>
              <a:t>504</a:t>
            </a:r>
            <a:r>
              <a:rPr lang="ru-RU" sz="1600" dirty="0" smtClean="0">
                <a:latin typeface="Times New Roman" pitchFamily="18" charset="0"/>
              </a:rPr>
              <a:t> Финансовое </a:t>
            </a:r>
            <a:r>
              <a:rPr lang="ru-RU" sz="1600" dirty="0" smtClean="0">
                <a:latin typeface="Times New Roman" pitchFamily="18" charset="0"/>
              </a:rPr>
              <a:t>управление АКМР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</a:rPr>
              <a:t>506</a:t>
            </a:r>
            <a:r>
              <a:rPr lang="ru-RU" sz="1600" dirty="0" smtClean="0">
                <a:latin typeface="Times New Roman" pitchFamily="18" charset="0"/>
              </a:rPr>
              <a:t> Отдел </a:t>
            </a:r>
            <a:r>
              <a:rPr lang="ru-RU" sz="1600" dirty="0" smtClean="0">
                <a:latin typeface="Times New Roman" pitchFamily="18" charset="0"/>
              </a:rPr>
              <a:t>образования АКМР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</a:rPr>
              <a:t>507</a:t>
            </a:r>
            <a:r>
              <a:rPr lang="ru-RU" sz="1600" dirty="0" smtClean="0">
                <a:latin typeface="Times New Roman" pitchFamily="18" charset="0"/>
              </a:rPr>
              <a:t> МКУ </a:t>
            </a:r>
            <a:r>
              <a:rPr lang="ru-RU" sz="1600" dirty="0" smtClean="0">
                <a:latin typeface="Times New Roman" pitchFamily="18" charset="0"/>
              </a:rPr>
              <a:t>культуры «Управление культуры» 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</a:rPr>
              <a:t>509</a:t>
            </a:r>
            <a:r>
              <a:rPr lang="ru-RU" sz="1600" dirty="0" smtClean="0">
                <a:latin typeface="Times New Roman" pitchFamily="18" charset="0"/>
              </a:rPr>
              <a:t> Управление </a:t>
            </a:r>
            <a:r>
              <a:rPr lang="ru-RU" sz="1600" dirty="0" smtClean="0">
                <a:latin typeface="Times New Roman" pitchFamily="18" charset="0"/>
              </a:rPr>
              <a:t>труда и социальной защиты населения АКМР СК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900113" y="4868863"/>
            <a:ext cx="32400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МО </a:t>
            </a:r>
            <a:r>
              <a:rPr lang="ru-RU" dirty="0">
                <a:latin typeface="Times New Roman" pitchFamily="18" charset="0"/>
              </a:rPr>
              <a:t>Балтийского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Галюгаевского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</a:t>
            </a:r>
            <a:r>
              <a:rPr lang="ru-RU" dirty="0" err="1">
                <a:latin typeface="Times New Roman" pitchFamily="18" charset="0"/>
              </a:rPr>
              <a:t>Кановского</a:t>
            </a:r>
            <a:r>
              <a:rPr lang="ru-RU" dirty="0">
                <a:latin typeface="Times New Roman" pitchFamily="18" charset="0"/>
              </a:rPr>
              <a:t>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Курского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</a:t>
            </a:r>
            <a:r>
              <a:rPr lang="ru-RU" dirty="0" err="1">
                <a:latin typeface="Times New Roman" pitchFamily="18" charset="0"/>
              </a:rPr>
              <a:t>Мирненского</a:t>
            </a:r>
            <a:r>
              <a:rPr lang="ru-RU" dirty="0">
                <a:latin typeface="Times New Roman" pitchFamily="18" charset="0"/>
              </a:rPr>
              <a:t>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Полтавского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1692275" y="3500438"/>
            <a:ext cx="5256213" cy="641350"/>
          </a:xfrm>
          <a:prstGeom prst="rect">
            <a:avLst/>
          </a:prstGeom>
          <a:solidFill>
            <a:srgbClr val="CC66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99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КОНСОЛИДИРОВАННЫЙ БЮДЖЕТ КУРСКОГО МУНИЦИПАЛЬНОГО РАЙОНА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5508625" y="4868863"/>
            <a:ext cx="32400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>
                <a:latin typeface="Times New Roman" pitchFamily="18" charset="0"/>
              </a:rPr>
              <a:t>Ростовановский</a:t>
            </a:r>
            <a:r>
              <a:rPr lang="ru-RU" dirty="0">
                <a:latin typeface="Times New Roman" pitchFamily="18" charset="0"/>
              </a:rPr>
              <a:t>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Рощинского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Русского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</a:t>
            </a:r>
            <a:r>
              <a:rPr lang="ru-RU" dirty="0" err="1">
                <a:latin typeface="Times New Roman" pitchFamily="18" charset="0"/>
              </a:rPr>
              <a:t>Серноводского</a:t>
            </a:r>
            <a:r>
              <a:rPr lang="ru-RU" dirty="0">
                <a:latin typeface="Times New Roman" pitchFamily="18" charset="0"/>
              </a:rPr>
              <a:t>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</a:t>
            </a:r>
            <a:r>
              <a:rPr lang="ru-RU" dirty="0" err="1">
                <a:latin typeface="Times New Roman" pitchFamily="18" charset="0"/>
              </a:rPr>
              <a:t>ст.Стодеревской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</a:t>
            </a:r>
            <a:r>
              <a:rPr lang="ru-RU" dirty="0" err="1">
                <a:latin typeface="Times New Roman" pitchFamily="18" charset="0"/>
              </a:rPr>
              <a:t>с.Эдиссия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5183187" y="857232"/>
            <a:ext cx="39608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</a:rPr>
              <a:t>511</a:t>
            </a:r>
            <a:r>
              <a:rPr lang="ru-RU" sz="1600" dirty="0" smtClean="0">
                <a:latin typeface="Times New Roman" pitchFamily="18" charset="0"/>
              </a:rPr>
              <a:t> МКУ </a:t>
            </a:r>
            <a:r>
              <a:rPr lang="ru-RU" sz="1600" dirty="0" smtClean="0">
                <a:latin typeface="Times New Roman" pitchFamily="18" charset="0"/>
              </a:rPr>
              <a:t>«Комитет по физической культуре и спорту» 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522 МКУ </a:t>
            </a:r>
            <a:r>
              <a:rPr lang="ru-RU" sz="1600" dirty="0" smtClean="0">
                <a:latin typeface="Times New Roman" pitchFamily="18" charset="0"/>
              </a:rPr>
              <a:t>«Центр по работе с молодежью» КМР СК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</a:rPr>
              <a:t>531 </a:t>
            </a:r>
            <a:r>
              <a:rPr lang="ru-RU" sz="1600" dirty="0" smtClean="0">
                <a:latin typeface="Times New Roman" pitchFamily="18" charset="0"/>
              </a:rPr>
              <a:t>Отдел </a:t>
            </a:r>
            <a:r>
              <a:rPr lang="ru-RU" sz="1600" dirty="0" smtClean="0">
                <a:latin typeface="Times New Roman" pitchFamily="18" charset="0"/>
              </a:rPr>
              <a:t>сельского хозяйства и охраны окружающей среды АКМР СК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123924" name="AutoShape 20"/>
          <p:cNvSpPr>
            <a:spLocks/>
          </p:cNvSpPr>
          <p:nvPr/>
        </p:nvSpPr>
        <p:spPr bwMode="auto">
          <a:xfrm rot="5400000">
            <a:off x="4032250" y="2312988"/>
            <a:ext cx="431800" cy="4248150"/>
          </a:xfrm>
          <a:prstGeom prst="leftBrace">
            <a:avLst>
              <a:gd name="adj1" fmla="val 81985"/>
              <a:gd name="adj2" fmla="val 46162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3203575" y="4508500"/>
            <a:ext cx="2725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/>
              <a:t>бюджеты </a:t>
            </a:r>
            <a:r>
              <a:rPr lang="ru-RU" b="1" i="1" dirty="0" smtClean="0"/>
              <a:t>поселений (201)</a:t>
            </a:r>
            <a:endParaRPr lang="ru-RU" b="1" i="1" dirty="0"/>
          </a:p>
        </p:txBody>
      </p:sp>
      <p:sp>
        <p:nvSpPr>
          <p:cNvPr id="123926" name="AutoShape 22"/>
          <p:cNvSpPr>
            <a:spLocks/>
          </p:cNvSpPr>
          <p:nvPr/>
        </p:nvSpPr>
        <p:spPr bwMode="auto">
          <a:xfrm rot="16200000">
            <a:off x="4337035" y="1092197"/>
            <a:ext cx="431800" cy="4248150"/>
          </a:xfrm>
          <a:prstGeom prst="leftBrace">
            <a:avLst>
              <a:gd name="adj1" fmla="val 81985"/>
              <a:gd name="adj2" fmla="val 46162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3357554" y="2786058"/>
            <a:ext cx="228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/>
              <a:t>бюджет района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2016\картинки\0014-008-Vyvod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378247" cy="52149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14348" y="3929066"/>
            <a:ext cx="26431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u="sng" kern="0" dirty="0">
                <a:latin typeface="Times New Roman" pitchFamily="18" charset="0"/>
                <a:cs typeface="Times New Roman" pitchFamily="18" charset="0"/>
              </a:rPr>
              <a:t>Доходы бюджета  -</a:t>
            </a:r>
            <a:r>
              <a:rPr lang="ru-RU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поступающие в              </a:t>
            </a:r>
          </a:p>
          <a:p>
            <a:pPr algn="ctr">
              <a:defRPr/>
            </a:pP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 бюджет денежные средства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72132" y="3929066"/>
            <a:ext cx="2714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i="1" u="sng" kern="0" dirty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214282" y="6072206"/>
            <a:ext cx="8786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 dirty="0"/>
              <a:t>Дефицит бюджета </a:t>
            </a:r>
            <a:r>
              <a:rPr lang="ru-RU" i="1" dirty="0"/>
              <a:t>– превышение расходов бюджета над его доходами</a:t>
            </a: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142875" y="6488113"/>
            <a:ext cx="9001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 dirty="0"/>
              <a:t>Профицит бюджета </a:t>
            </a:r>
            <a:r>
              <a:rPr lang="ru-RU" i="1" dirty="0"/>
              <a:t>– превышение доходов бюджета над его расходами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b="1" i="1" kern="0" dirty="0" smtClean="0">
                <a:latin typeface="Times New Roman" pitchFamily="18" charset="0"/>
                <a:cs typeface="Times New Roman" pitchFamily="18" charset="0"/>
              </a:rPr>
              <a:t>Бюджет – это план доходов и расходов  на определенный период</a:t>
            </a:r>
            <a:endParaRPr lang="ru-RU" sz="2800" b="1" i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857235"/>
          <a:ext cx="8858313" cy="571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000132"/>
                <a:gridCol w="928694"/>
                <a:gridCol w="928694"/>
                <a:gridCol w="1071570"/>
                <a:gridCol w="1000132"/>
                <a:gridCol w="928694"/>
                <a:gridCol w="1143009"/>
              </a:tblGrid>
              <a:tr h="3810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доходы 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расходы 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источники 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наименование  </a:t>
                      </a: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план 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факт 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% исполнения 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план 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факт 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% исполнения 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дефицит   "-"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профицит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"+" 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Балтийский сельсовет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7 649,97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7 898,49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103,25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8 234,16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7 941,56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96,45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                43,07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Галюгаевский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сельсовет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19 550,49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20 783,52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106,31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19 755,62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18 658,13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94,44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2 125,39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Кановский сельсовет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10 988,75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10 306,66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93,79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12 095,96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10 152,50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83,93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154,16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Курский сельсовет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63 471,11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65 551,95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103,28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65 523,80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53 413,47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81,52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12 138,48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Мирненский сельсовет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12 241,52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12 594,95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102,89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15 203,00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13 778,41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90,63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             1 183,46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Полтавский сельсовет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44 818,28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38 393,24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85,66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47 405,19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20 273,27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42,77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18 119,97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Ростовановский сельсовет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11 394,61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11 620,65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101,98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12 995,77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11 390,80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87,65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229,85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Рощинский сельсовет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43 407,07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44 708,61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103,00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44 043,43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41 605,69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94,47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3 102,92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Русский сельсовет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24 321,14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26 995,24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110,99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27 397,74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27 138,85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99,06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                143,61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Серноводский сельсовет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14 745,62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14 457,92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98,05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15 247,78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14 860,09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97,46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                402,17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станица Стодеревская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11 902,47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11 936,82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100,29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12 631,75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12 615,16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99,87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                678,34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село Эдиссия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15 651,07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18 060,77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115,40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17 836,55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16 254,14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91,13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1 806,63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ИСПОЛНЕНИЕ БЮДЖЕТОВ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МУНИЦИПАЛЬНЫХ ОБРАЗОВАНИЙ КУРСКОГО РАЙОНА ЗА 2015 ГОД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85794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ФАКТИЧЕСКОЕ  ИСПОЛНЕНИЕ БЮДЖЕТОВ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МО  КУРСКОГО РАЙОНА ЗА 2015 ГОД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3071802" cy="642942"/>
          </a:xfrm>
          <a:prstGeom prst="roundRect">
            <a:avLst/>
          </a:prstGeom>
          <a:solidFill>
            <a:srgbClr val="00CC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пищевые продукты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включая соки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1214422"/>
            <a:ext cx="2357454" cy="428628"/>
          </a:xfrm>
          <a:prstGeom prst="roundRect">
            <a:avLst/>
          </a:prstGeom>
          <a:solidFill>
            <a:srgbClr val="00CC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изделия из дерева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43636" y="1142984"/>
            <a:ext cx="2786082" cy="642942"/>
          </a:xfrm>
          <a:prstGeom prst="roundRect">
            <a:avLst/>
          </a:prstGeom>
          <a:solidFill>
            <a:srgbClr val="00CC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добыча  полезных ископаемых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571480"/>
            <a:ext cx="3143272" cy="357190"/>
          </a:xfrm>
          <a:prstGeom prst="rect">
            <a:avLst/>
          </a:prstGeom>
          <a:solidFill>
            <a:srgbClr val="FF7C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857364"/>
            <a:ext cx="8715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Наращивание темпов за счет производства пищевых продуктов, которое на территории Курского района осуществляют 15 организаций, в том числе: 6 по производству хлеба и хлебобулочных изделий, 3-по производству муки, 4 по производству мяса, 1 по производству консервированной плодоовощной продукции и выпуску соков.</a:t>
            </a:r>
          </a:p>
          <a:p>
            <a:pPr algn="just"/>
            <a:r>
              <a:rPr lang="ru-RU" sz="1400" dirty="0" smtClean="0"/>
              <a:t>      Объемы производства хлеба и хлебобулочных изделий за 2015 год составляет 1511,4 тонн, что составляет 85% к уровню прошлого года,  муки  9013,3 тонн, что составляет 109,4 %  к аналогичному периоду прошлого года. </a:t>
            </a:r>
          </a:p>
          <a:p>
            <a:pPr algn="just"/>
            <a:r>
              <a:rPr lang="ru-RU" sz="1400" dirty="0" smtClean="0"/>
              <a:t>     За  2015 год  все производители, осуществляющие деятельность на территории Курского муниципального района  отгрузили товаров собственного производства, выполнили работ и услуг собственными силами по фактическим видам деятельности на сумму 944,3 млн. руб., что составило 100,4% к аналогичному периоду прошлого года.</a:t>
            </a:r>
          </a:p>
          <a:p>
            <a:pPr algn="just"/>
            <a:r>
              <a:rPr lang="ru-RU" sz="1400" dirty="0" smtClean="0"/>
              <a:t>      Объем промышленной продукции составил в 2015 году 708,4 млн. рублей, что составляет 113 %  к соответствующему периоду прошлого года.</a:t>
            </a:r>
          </a:p>
          <a:p>
            <a:pPr algn="just"/>
            <a:r>
              <a:rPr lang="ru-RU" sz="1400" dirty="0" smtClean="0"/>
              <a:t>     Объем производства потребительских товаров составил 235,9 млн.рублей, что составляет 75 % к соответствующему периоду 2014года.</a:t>
            </a:r>
            <a:endParaRPr lang="ru-RU" sz="1400" dirty="0"/>
          </a:p>
          <a:p>
            <a:pPr algn="just"/>
            <a:r>
              <a:rPr lang="ru-RU" sz="1400" dirty="0" smtClean="0"/>
              <a:t>     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ИТОГИ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социально-экономического развития Курского муниципального района за 2015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357950" y="714356"/>
            <a:ext cx="785818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071670" y="714356"/>
            <a:ext cx="785818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537075" y="1035033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Documents and Settings\Home\Рабочий стол\cdc6d82881e2a3e2b7ce5eea6f60b1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00240"/>
            <a:ext cx="3621887" cy="2476504"/>
          </a:xfrm>
          <a:prstGeom prst="rect">
            <a:avLst/>
          </a:prstGeom>
          <a:noFill/>
        </p:spPr>
      </p:pic>
      <p:pic>
        <p:nvPicPr>
          <p:cNvPr id="6" name="Picture 2" descr="C:\Documents and Settings\Home\Рабочий стол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86072" cy="25003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85728"/>
            <a:ext cx="8286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Крупным производителем  на территории Курского района                 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является ООО «Консервный завод «Русский», основной     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деятельностью которого является производство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консервированной  плодоовощной продукции. За 2015                    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год произведено  17097,71 туб, что составляет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увеличение  в 2,1 раза к соответствующему периоду 2014 года.         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В структуре производства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пищевых продуктов производство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плодоовощной  консервированной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продукции составляет 38% . 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Предприятие выпускает 28 видов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фирменной продукции - это натуральные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соки, зеленый горошек, фасоль красная,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белая в томатном соусе, томаты, огурцы,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ассорти из томатов и огурцов, томаты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собственном соку. Для производства используется собственное              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сельскохозяйственное сырье.</a:t>
            </a:r>
          </a:p>
          <a:p>
            <a:pPr algn="just"/>
            <a:endParaRPr lang="ru-RU" dirty="0"/>
          </a:p>
        </p:txBody>
      </p:sp>
      <p:pic>
        <p:nvPicPr>
          <p:cNvPr id="89091" name="Picture 3" descr="C:\Documents and Settings\Home\Рабочий стол\1a87b93b5deff0af4d581d9cb315c0f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786322"/>
            <a:ext cx="3181544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736"/>
            <a:ext cx="3071802" cy="642942"/>
          </a:xfrm>
          <a:prstGeom prst="roundRect">
            <a:avLst/>
          </a:prstGeom>
          <a:solidFill>
            <a:srgbClr val="00CC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предприятия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1428736"/>
            <a:ext cx="2357454" cy="428628"/>
          </a:xfrm>
          <a:prstGeom prst="roundRect">
            <a:avLst/>
          </a:prstGeom>
          <a:solidFill>
            <a:srgbClr val="00CC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338 КФХ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198" y="1428736"/>
            <a:ext cx="2786082" cy="642942"/>
          </a:xfrm>
          <a:prstGeom prst="roundRect">
            <a:avLst/>
          </a:prstGeom>
          <a:solidFill>
            <a:srgbClr val="00CC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тыс. ЛПХ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785794"/>
            <a:ext cx="3143272" cy="357190"/>
          </a:xfrm>
          <a:prstGeom prst="rect">
            <a:avLst/>
          </a:prstGeom>
          <a:solidFill>
            <a:srgbClr val="FF7C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составе АПК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РАСТЕНИЕВОДСТВО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>
            <a:off x="6143636" y="928670"/>
            <a:ext cx="857256" cy="4286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000232" y="928670"/>
            <a:ext cx="857256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4411266" y="1232280"/>
            <a:ext cx="214314" cy="357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429124" y="2571744"/>
          <a:ext cx="457203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650"/>
                <a:gridCol w="1162382"/>
              </a:tblGrid>
              <a:tr h="27669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Валовой сбор за 2015 год (тонн)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7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зерновых и зернобобовых  культур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251 405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669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подсолнечника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8 424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669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овощей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5 487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7793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заготовлено сена однолетних и многолетних трав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2 213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214282" y="2571744"/>
          <a:ext cx="385768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861"/>
                <a:gridCol w="879823"/>
              </a:tblGrid>
              <a:tr h="52153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Наиболее высокая урожайность по всем видам культур 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/га)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9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С/Х «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Стодеревское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ЗАО АПП «СОЛА»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к-з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имени «Ленина»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СХПК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Кановский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33,1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57158" y="4786322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В 2015 году </a:t>
            </a:r>
            <a:r>
              <a:rPr lang="ru-RU" dirty="0" err="1" smtClean="0"/>
              <a:t>сельхозтоваропроизводители</a:t>
            </a:r>
            <a:r>
              <a:rPr lang="ru-RU" dirty="0" smtClean="0"/>
              <a:t> Курского муниципального района активно пользовались мерами государственной поддержки, а именно  из средств  краевого и федерального бюджетов фермерам и сельхозпредприятиям  в области растениеводства, выплачена субсидия,  общая сумма которой составила – 41 591,7 тыс. руб.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Documents and Settings\Home\Рабочий стол\karava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5929354" cy="3388202"/>
          </a:xfrm>
          <a:prstGeom prst="rect">
            <a:avLst/>
          </a:prstGeom>
          <a:noFill/>
        </p:spPr>
      </p:pic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весомый вклад в общий каравай Курского района 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внесен следующими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хозяйствами: </a:t>
            </a:r>
          </a:p>
          <a:p>
            <a:pPr lvl="0" algn="ctr"/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ЗАО АПП «СОЛА»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к-з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Ростовановский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к-з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«им. Ленина»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СХПК «Новатор»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ООО С/Х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Стодеревское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на долю сельхозпредприятий,  входящих в АПК района приходится 70% собранного урожая, или 176,5 тыс. тонн.  Крестьянские (фермерские) и прочие хозяйства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айона собрали 74,8 тыс. тонн зерна, что составляет 30% от валового сбора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6248" y="142852"/>
            <a:ext cx="5572132" cy="71435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ЖИВОТНОВОДСТВО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429124" y="857234"/>
          <a:ext cx="4429188" cy="3199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915"/>
                <a:gridCol w="943918"/>
                <a:gridCol w="1234355"/>
              </a:tblGrid>
              <a:tr h="84175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поголовье на 01.01.2016 (голов)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уровню 2014 года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2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крупный рогатый скот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453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293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свиньи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293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овцы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9859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293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телята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39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ягнята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4362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23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Среднесуточный привес КРС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14348" y="5214949"/>
          <a:ext cx="3929122" cy="1392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218"/>
                <a:gridCol w="1018653"/>
                <a:gridCol w="1455251"/>
              </a:tblGrid>
              <a:tr h="6453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падеж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голов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обороту стада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36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КРС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36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овец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pic>
        <p:nvPicPr>
          <p:cNvPr id="91139" name="Picture 3" descr="C:\Documents and Settings\Home\Рабочий стол\11.08\77743_w300_h207_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3357586" cy="2316734"/>
          </a:xfrm>
          <a:prstGeom prst="rect">
            <a:avLst/>
          </a:prstGeom>
          <a:noFill/>
        </p:spPr>
      </p:pic>
      <p:pic>
        <p:nvPicPr>
          <p:cNvPr id="91140" name="Picture 4" descr="C:\Documents and Settings\Home\Рабочий стол\11.08\1449469354_0_bffb5_2aeb6549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2857520" cy="1743088"/>
          </a:xfrm>
          <a:prstGeom prst="rect">
            <a:avLst/>
          </a:prstGeom>
          <a:noFill/>
        </p:spPr>
      </p:pic>
      <p:pic>
        <p:nvPicPr>
          <p:cNvPr id="91138" name="Picture 2" descr="C:\Documents and Settings\Home\Рабочий стол\11.08\1365139084_-k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357694"/>
            <a:ext cx="3214710" cy="220743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14282" y="428604"/>
            <a:ext cx="8715436" cy="785818"/>
          </a:xfrm>
          <a:prstGeom prst="snip2DiagRect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 территории Курского района планируется к реализации 7 инвестиционных проектов, 6 из которых в  сельскохозяйственной отрасли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357298"/>
            <a:ext cx="864399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1.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Строительство и модернизация мелиоративной системы.  Инициатор инвестиционного проекта – ООО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СтавАгроКом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с. Русское. Стоимость инвестиционного проекта – 350,0 млн. руб. Количество новых рабочих мест – 20.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фруктохранилища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Инициатор инвестиционного проекта – ООО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СтавАгроКом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с.Русское. Стоимость инвестиционного проекта – 350,0 млн. руб. Количество новых рабочих мест – 20.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Строительство комплекса по выращиванию индейки и комбикормового завода. Инициатор инвестиционного проекта – ООО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СтавАгроКом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с. Русское. Стоимость инвестиционного проекта – 300,0 млн. руб. Количество новых рабочих мест – 60.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4.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Комплексное развитие молочного животноводства. Инициатор инвестиционного проекта – ООО «Содружество», с. Русское. Стоимость инвестиционного проекта – 162,1 млн. руб. Количество новых рабочих мест – 27.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5.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Реконструкция орошаемого участка площадью 226 га. Инициатор инвестиционного проекта – ООО СП «Содружество», с.Русское. Стоимость инвестиционного проекта – 33,0 млн. руб. Количество новых рабочих мест – 5.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6.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Строительство кирпичного завода методом пластичного формования мощностью 30 млн. штук в год. Инициатор инвестиционного проекта – ООО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КерамаСтрой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Стоимость инвестиционного проекта – 675,0 млн.руб. Количество новых рабочих мест – 116.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7.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Строительство оросительной системы индивидуального пользования  на площади в 100га. (Земельный участок в собственности)Инициатор инвестиционного проекта ООО СХ«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Стодеревское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Стоимость инвестиционного проекта-60,0 млн. руб. Количество новых рабочих мест – 10.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500174"/>
            <a:ext cx="3071802" cy="642942"/>
          </a:xfrm>
          <a:prstGeom prst="roundRect">
            <a:avLst/>
          </a:prstGeom>
          <a:solidFill>
            <a:srgbClr val="FFC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901 юридических филиалов и представительств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1714488"/>
            <a:ext cx="2357454" cy="642942"/>
          </a:xfrm>
          <a:prstGeom prst="roundRect">
            <a:avLst/>
          </a:prstGeom>
          <a:solidFill>
            <a:srgbClr val="FFC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752 индивидуальных предпринимателей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198" y="1428736"/>
            <a:ext cx="2786082" cy="642942"/>
          </a:xfrm>
          <a:prstGeom prst="roundRect">
            <a:avLst/>
          </a:prstGeom>
          <a:solidFill>
            <a:srgbClr val="FFC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338 крестьянских (фермерских) хозяйств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571480"/>
            <a:ext cx="3143272" cy="714380"/>
          </a:xfrm>
          <a:prstGeom prst="rect">
            <a:avLst/>
          </a:prstGeom>
          <a:solidFill>
            <a:srgbClr val="FF66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Хозяйствующих субъектов – 1991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МАЛЫЙ БИЗНЕС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>
            <a:off x="6143636" y="928670"/>
            <a:ext cx="857256" cy="4286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000232" y="928670"/>
            <a:ext cx="857256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4393404" y="1464455"/>
            <a:ext cx="21431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14282" y="3071810"/>
            <a:ext cx="2286016" cy="2214578"/>
          </a:xfrm>
          <a:prstGeom prst="roundRect">
            <a:avLst/>
          </a:prstGeom>
          <a:solidFill>
            <a:srgbClr val="00CC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численность работников субъектов малого и среднего предпринимательства составляет 7400 человек,  или 37,7% от общей численности занятых в экономике и социальной сфере района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314324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2428868"/>
            <a:ext cx="63579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2015 году  проведены следующих мероприятия: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и проведение ежегодного районного конкурса «Предприниматель года»</a:t>
            </a:r>
          </a:p>
          <a:p>
            <a:pPr lvl="0" eaLnBrk="0" hangingPunc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Организация и проведение ежегодных профессиональных праздников «День российского предпринимательства», «День торговли»</a:t>
            </a:r>
          </a:p>
          <a:p>
            <a:pPr lvl="0" eaLnBrk="0" hangingPunc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Проведение семинаров, рабочих встреч и круглых столов по проблемам развития малого и среднего предпринимательства</a:t>
            </a:r>
          </a:p>
          <a:p>
            <a:pPr lvl="0" eaLnBrk="0" hangingPunc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Организация освещения средствами массовой информации вопросов государственной и муниципальной поддержки малого и среднего предпринимательства, материалов, направленных на распространение положительного опыта деятельности малых и средних предприятий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C:\Documents and Settings\Home\Рабочий стол\11.08\1231.jpg"/>
          <p:cNvPicPr>
            <a:picLocks noChangeAspect="1" noChangeArrowheads="1"/>
          </p:cNvPicPr>
          <p:nvPr/>
        </p:nvPicPr>
        <p:blipFill>
          <a:blip r:embed="rId2"/>
          <a:srcRect l="2625" r="4199"/>
          <a:stretch>
            <a:fillRect/>
          </a:stretch>
        </p:blipFill>
        <p:spPr bwMode="auto">
          <a:xfrm>
            <a:off x="4500562" y="3714752"/>
            <a:ext cx="2795702" cy="1875238"/>
          </a:xfrm>
          <a:prstGeom prst="rect">
            <a:avLst/>
          </a:prstGeom>
          <a:noFill/>
        </p:spPr>
      </p:pic>
      <p:pic>
        <p:nvPicPr>
          <p:cNvPr id="93185" name="Picture 1" descr="C:\Documents and Settings\Home\Рабочий стол\11.08\BHR8Lc_Oy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428868"/>
            <a:ext cx="1905000" cy="1524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285984" y="0"/>
            <a:ext cx="6858016" cy="50004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РЫНОК ТОВАРОВ И УСЛУГ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571480"/>
            <a:ext cx="43576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 территории  Курского района осуществляют свою деятельность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предприятия федеральной торговой сети: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ЗАО Тендер «Магнит»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ООО фирма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Санги-Стиль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«Эксперт»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Цифроград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предприятия региональной  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торговой сети: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ЗАО фирма «Зодиак»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«ООО «ИОН»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3357562"/>
            <a:ext cx="4286280" cy="714380"/>
          </a:xfrm>
          <a:prstGeom prst="roundRect">
            <a:avLst/>
          </a:prstGeom>
          <a:solidFill>
            <a:srgbClr val="00CC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1 372,8 млн. рублей оборот розничной торговли, 110,5% к уровню 2014 года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4143380"/>
            <a:ext cx="4286280" cy="785818"/>
          </a:xfrm>
          <a:prstGeom prst="roundRect">
            <a:avLst/>
          </a:prstGeom>
          <a:solidFill>
            <a:srgbClr val="00CC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49,3 млн. рублей оборот в общественном питании, 109,6% к уровню 2014 года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4282" y="142852"/>
            <a:ext cx="2786082" cy="17145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предприятий общественного питания на 1762 посадочных места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071670" y="1000108"/>
            <a:ext cx="2214578" cy="1643074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315 магазинов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0" y="1785926"/>
            <a:ext cx="2500330" cy="1500198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24 869,02 кв. м.  торговых площадей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44" y="5000636"/>
            <a:ext cx="4286280" cy="785818"/>
          </a:xfrm>
          <a:prstGeom prst="roundRect">
            <a:avLst/>
          </a:prstGeom>
          <a:solidFill>
            <a:srgbClr val="00CC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708,4 млн. рублей реализовано платных услуг, 113% к уровню 2014 года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3186" name="Picture 2" descr="C:\Documents and Settings\Home\Рабочий стол\11.08\73944540.jpg"/>
          <p:cNvPicPr>
            <a:picLocks noChangeArrowheads="1"/>
          </p:cNvPicPr>
          <p:nvPr/>
        </p:nvPicPr>
        <p:blipFill>
          <a:blip r:embed="rId4"/>
          <a:srcRect b="14050"/>
          <a:stretch>
            <a:fillRect/>
          </a:stretch>
        </p:blipFill>
        <p:spPr bwMode="auto">
          <a:xfrm>
            <a:off x="6572232" y="5371457"/>
            <a:ext cx="2571768" cy="148654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иктор\Desktop\ПРЕЗЕНТАЦИЯ!\открбюдж\newbudg\images\pirami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43000"/>
            <a:ext cx="8120063" cy="502285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95288" y="1143000"/>
            <a:ext cx="82296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Местный бюджет: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Решение о бюджете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принимается местным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представительным органом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b="1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Бюджет субъекта РФ: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 Региональный «Закон о бюджете»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принимается законодательным органом региона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Федеральный бюджет: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Федеральный «Закон о бюджете»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принимается Государственной Думой РФ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b="1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Основные принципы: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Бюджетный кодекс РФ принимается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Государственной Думой РФ.</a:t>
            </a:r>
          </a:p>
        </p:txBody>
      </p:sp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1115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 И РЕШЕНИЕ О БЮДЖЕТЕ</a:t>
            </a:r>
          </a:p>
        </p:txBody>
      </p:sp>
    </p:spTree>
  </p:cSld>
  <p:clrMapOvr>
    <a:masterClrMapping/>
  </p:clrMapOvr>
  <p:transition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БЛАГОУСТРОЙСТВО, СТРОИТЕЛЬСТВО, ВОДОСНАБЖЕНИЕ, ТРАНСПОРТ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4357694"/>
            <a:ext cx="3786214" cy="1143008"/>
          </a:xfrm>
          <a:prstGeom prst="roundRect">
            <a:avLst/>
          </a:prstGeom>
          <a:solidFill>
            <a:srgbClr val="00CC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строительными, дорожно-ремонтными и мелиоративными организациями выполнено подрядных работ на сумму 2 459 124,9 млн. рублей, что составляет 44%  к уровню 2014 года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642919"/>
          <a:ext cx="8715436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643206"/>
                <a:gridCol w="1428760"/>
                <a:gridCol w="1235957"/>
                <a:gridCol w="1050059"/>
              </a:tblGrid>
              <a:tr h="519439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организации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Виды выполняемых работ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работ за 2014год (тыс. руб.)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работ за 2015год (тыс. руб.)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роста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2642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ПМК «Русская»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СМР (строительно-монтажные работы)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5 200 000,0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2 273 577,0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2642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МУП «Курское РСУ»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СМР (строительно-монтажные работы)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24 621,0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27 657,4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293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Курский филиал ГУП «Кировское МДРСУ»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Дорожно-строительные работы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219 667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135 540,5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2642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ДМК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Дорожно-строительные работы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22 350,0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42844" y="3357562"/>
            <a:ext cx="3786214" cy="857256"/>
          </a:xfrm>
          <a:prstGeom prst="roundRect">
            <a:avLst/>
          </a:prstGeom>
          <a:solidFill>
            <a:srgbClr val="FFC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введено 2,4 тыс. кв. м. жилья, к уровню 2014 года 40,68 % (строительство осуществляется за счёт средств индивидуальных застройщиков)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5643578"/>
            <a:ext cx="3786214" cy="928694"/>
          </a:xfrm>
          <a:prstGeom prst="roundRect">
            <a:avLst/>
          </a:prstGeom>
          <a:solidFill>
            <a:srgbClr val="FFC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перевезено 143,7 тыс. пассажиров, к уровню 2014 года   89,2%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выполнено 8836,2 тыс. пас. км. к уровню 2014 года  94,9%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3357562"/>
            <a:ext cx="4143404" cy="857256"/>
          </a:xfrm>
          <a:prstGeom prst="roundRect">
            <a:avLst/>
          </a:prstGeom>
          <a:solidFill>
            <a:srgbClr val="00CC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фактически реализовано 1026,83 тыс. куб. м воды, что составляет 105,8% к уровню 2014 года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4" y="4357694"/>
            <a:ext cx="4143404" cy="1143008"/>
          </a:xfrm>
          <a:prstGeom prst="roundRect">
            <a:avLst/>
          </a:prstGeom>
          <a:solidFill>
            <a:srgbClr val="FFC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выполнено ремонтных  работ в целях предотвращения аварий и  повреждений на сумму 2 054,55 тыс. руб., что составляет 75 % к уровню 2014 года, оказано платных услуг населению  на  6 912,5тыс. руб., что составляет  61,6%  к уровню 2014 года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6314" y="5643578"/>
            <a:ext cx="4143404" cy="1000132"/>
          </a:xfrm>
          <a:prstGeom prst="roundRect">
            <a:avLst/>
          </a:prstGeom>
          <a:solidFill>
            <a:srgbClr val="00CC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отпущено потребителям тепловой энергии - 18936,84 Гкал на сумму 47,2 млн. руб., в том числе населению – 2904,26 Гкал - на сумму 7308,35 тыс. руб.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/>
          <p:cNvSpPr>
            <a:spLocks noGrp="1"/>
          </p:cNvSpPr>
          <p:nvPr>
            <p:ph type="title"/>
          </p:nvPr>
        </p:nvSpPr>
        <p:spPr>
          <a:xfrm>
            <a:off x="0" y="4214818"/>
            <a:ext cx="9144000" cy="50004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 ПЛАТА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4786322"/>
          <a:ext cx="8715437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2736986"/>
                <a:gridCol w="1906485"/>
              </a:tblGrid>
              <a:tr h="4739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сферы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уровню 2014 года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44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промышленность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22 869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44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13 274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44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предприятия малого и среднего бизнеса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744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потребительский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рынок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20 386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Овальная выноска 9"/>
          <p:cNvSpPr/>
          <p:nvPr/>
        </p:nvSpPr>
        <p:spPr>
          <a:xfrm>
            <a:off x="357158" y="214290"/>
            <a:ext cx="1928826" cy="857256"/>
          </a:xfrm>
          <a:prstGeom prst="wedgeEllipseCallout">
            <a:avLst>
              <a:gd name="adj1" fmla="val 71151"/>
              <a:gd name="adj2" fmla="val 4021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рождении 724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786050" y="357166"/>
            <a:ext cx="3643338" cy="1571636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зарегистрировано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1784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актов гражданского состояния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142844" y="1357298"/>
            <a:ext cx="2143140" cy="928694"/>
          </a:xfrm>
          <a:prstGeom prst="wedgeEllipseCallout">
            <a:avLst>
              <a:gd name="adj1" fmla="val 81057"/>
              <a:gd name="adj2" fmla="val -20285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заключении брака 288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1142976" y="2500306"/>
            <a:ext cx="2071702" cy="857256"/>
          </a:xfrm>
          <a:prstGeom prst="wedgeEllipseCallout">
            <a:avLst>
              <a:gd name="adj1" fmla="val 62660"/>
              <a:gd name="adj2" fmla="val -101479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расторжении брака  130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6929454" y="1214422"/>
            <a:ext cx="2214546" cy="1000132"/>
          </a:xfrm>
          <a:prstGeom prst="wedgeEllipseCallout">
            <a:avLst>
              <a:gd name="adj1" fmla="val -76594"/>
              <a:gd name="adj2" fmla="val -18693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установлении отцовства 88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6215074" y="2428868"/>
            <a:ext cx="2286016" cy="928694"/>
          </a:xfrm>
          <a:prstGeom prst="wedgeEllipseCallout">
            <a:avLst>
              <a:gd name="adj1" fmla="val -73193"/>
              <a:gd name="adj2" fmla="val -101478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усыновлении (удочерении)  2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4000496" y="2643182"/>
            <a:ext cx="1928826" cy="857256"/>
          </a:xfrm>
          <a:prstGeom prst="wedgeEllipseCallout">
            <a:avLst>
              <a:gd name="adj1" fmla="val -18710"/>
              <a:gd name="adj2" fmla="val -11262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перемене имени 19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7000892" y="214290"/>
            <a:ext cx="1928826" cy="857256"/>
          </a:xfrm>
          <a:prstGeom prst="wedgeEllipseCallout">
            <a:avLst>
              <a:gd name="adj1" fmla="val -76731"/>
              <a:gd name="adj2" fmla="val 43396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смерти  532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500438"/>
            <a:ext cx="3929090" cy="642942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Естественный прирост составил         + 192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250825" y="188913"/>
            <a:ext cx="8642350" cy="6048375"/>
          </a:xfrm>
          <a:prstGeom prst="foldedCorner">
            <a:avLst>
              <a:gd name="adj" fmla="val 9948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119811" name="Содержимое 2"/>
          <p:cNvSpPr>
            <a:spLocks noGrp="1"/>
          </p:cNvSpPr>
          <p:nvPr>
            <p:ph idx="1"/>
          </p:nvPr>
        </p:nvSpPr>
        <p:spPr>
          <a:xfrm>
            <a:off x="250825" y="333375"/>
            <a:ext cx="8716963" cy="6191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ctr">
              <a:buFontTx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администрации Курского муниципального района Ставропольского края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smtClean="0"/>
              <a:t>Начальник Финансового управления -</a:t>
            </a:r>
            <a:r>
              <a:rPr lang="ru-RU" sz="1800" dirty="0" smtClean="0"/>
              <a:t>Татьяна Иосифовна Бондаренко</a:t>
            </a:r>
            <a:endParaRPr lang="ru-RU" sz="1800" b="1" dirty="0" smtClean="0"/>
          </a:p>
          <a:p>
            <a:pPr algn="ctr">
              <a:buFontTx/>
              <a:buNone/>
            </a:pPr>
            <a:endParaRPr lang="ru-RU" sz="1800" b="1" dirty="0" smtClean="0"/>
          </a:p>
          <a:p>
            <a:pPr algn="ctr">
              <a:buFontTx/>
              <a:buNone/>
            </a:pPr>
            <a:r>
              <a:rPr lang="ru-RU" sz="1800" b="1" dirty="0" smtClean="0"/>
              <a:t>Адрес: </a:t>
            </a:r>
            <a:r>
              <a:rPr lang="ru-RU" sz="1800" dirty="0" smtClean="0"/>
              <a:t>357850,</a:t>
            </a:r>
            <a:r>
              <a:rPr lang="ru-RU" sz="1800" b="1" dirty="0" smtClean="0"/>
              <a:t> </a:t>
            </a:r>
            <a:r>
              <a:rPr lang="ru-RU" sz="1800" dirty="0" smtClean="0"/>
              <a:t>Ставропольский край,</a:t>
            </a:r>
            <a:r>
              <a:rPr lang="ru-RU" sz="1800" b="1" dirty="0" smtClean="0"/>
              <a:t> </a:t>
            </a:r>
            <a:r>
              <a:rPr lang="ru-RU" sz="1800" dirty="0" smtClean="0"/>
              <a:t>Курский район,</a:t>
            </a:r>
            <a:r>
              <a:rPr lang="ru-RU" sz="1800" b="1" dirty="0" smtClean="0"/>
              <a:t> </a:t>
            </a:r>
          </a:p>
          <a:p>
            <a:pPr algn="ctr">
              <a:buFontTx/>
              <a:buNone/>
            </a:pPr>
            <a:r>
              <a:rPr lang="ru-RU" sz="1800" dirty="0" smtClean="0"/>
              <a:t>станица</a:t>
            </a:r>
            <a:r>
              <a:rPr lang="ru-RU" sz="1800" b="1" dirty="0" smtClean="0"/>
              <a:t> </a:t>
            </a:r>
            <a:r>
              <a:rPr lang="ru-RU" sz="1800" dirty="0" smtClean="0"/>
              <a:t>Курская,</a:t>
            </a:r>
            <a:r>
              <a:rPr lang="ru-RU" sz="1800" b="1" dirty="0" smtClean="0"/>
              <a:t> </a:t>
            </a:r>
            <a:r>
              <a:rPr lang="ru-RU" sz="1800" dirty="0" smtClean="0"/>
              <a:t>пер. Октябрьский, 16 </a:t>
            </a:r>
          </a:p>
          <a:p>
            <a:pPr algn="ctr">
              <a:buFontTx/>
              <a:buNone/>
            </a:pPr>
            <a:endParaRPr lang="ru-RU" sz="1800" dirty="0" smtClean="0"/>
          </a:p>
          <a:p>
            <a:pPr algn="ctr">
              <a:buFontTx/>
              <a:buNone/>
            </a:pPr>
            <a:r>
              <a:rPr lang="ru-RU" sz="1800" b="1" dirty="0" smtClean="0"/>
              <a:t>Телефон для обращения граждан</a:t>
            </a:r>
            <a:r>
              <a:rPr lang="ru-RU" sz="1800" dirty="0" smtClean="0"/>
              <a:t>: 8(879-64) 6-27-99, 6-55-54; </a:t>
            </a:r>
          </a:p>
          <a:p>
            <a:pPr algn="ctr">
              <a:buFontTx/>
              <a:buNone/>
            </a:pPr>
            <a:r>
              <a:rPr lang="ru-RU" sz="1800" dirty="0" smtClean="0"/>
              <a:t>факс: 8(879-64) 6-27-99. </a:t>
            </a:r>
          </a:p>
          <a:p>
            <a:pPr algn="ctr">
              <a:buFontTx/>
              <a:buNone/>
            </a:pPr>
            <a:r>
              <a:rPr lang="ru-RU" sz="1800" b="1" dirty="0" smtClean="0"/>
              <a:t>Электронная почта : </a:t>
            </a:r>
            <a:r>
              <a:rPr lang="ru-RU" sz="1800" dirty="0" err="1" smtClean="0"/>
              <a:t>fukursk@mail.ru</a:t>
            </a:r>
            <a:r>
              <a:rPr lang="ru-RU" sz="1800" dirty="0" smtClean="0"/>
              <a:t> </a:t>
            </a:r>
          </a:p>
          <a:p>
            <a:pPr algn="ctr">
              <a:buFontTx/>
              <a:buNone/>
            </a:pPr>
            <a:r>
              <a:rPr lang="ru-RU" sz="1800" b="1" dirty="0" smtClean="0"/>
              <a:t>График работы</a:t>
            </a:r>
            <a:r>
              <a:rPr lang="ru-RU" sz="1800" dirty="0" smtClean="0"/>
              <a:t>: понедельник -  пятница</a:t>
            </a:r>
          </a:p>
          <a:p>
            <a:pPr algn="ctr">
              <a:buFontTx/>
              <a:buNone/>
            </a:pPr>
            <a:r>
              <a:rPr lang="ru-RU" sz="1800" dirty="0" smtClean="0"/>
              <a:t> с 8:00 до 16:00, перерыв с 12:00 до 13:00</a:t>
            </a:r>
          </a:p>
          <a:p>
            <a:pPr algn="ctr">
              <a:buFontTx/>
              <a:buNone/>
            </a:pPr>
            <a:endParaRPr lang="ru-RU" sz="18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УЧАСТНИКИ БЮДЖЕТНОГО ПРОЦЕССА</a:t>
            </a:r>
            <a:endParaRPr lang="ru-RU" sz="2600" kern="0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857232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Глава  Курского муниципального района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Совет Курского муниципального района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Администрация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Курского муниципального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Контрольно-счетный орган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Курского муниципального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Финансовое управление администрации Курского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муниципального района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Главные распорядители, распорядители и получатели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бюджетных средств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Главные администраторы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администраторы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доходов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бюджета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Курского муниципального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Органы местного самоуправления муниципальных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образований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Иные органы, на которые законодательством Российской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Федерации и законами Ставропольского края возложены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бюджетные, налоговые и иные полномочия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Documents and Settings\Home\Рабочий стол\Презентации\Презентации\9359941-lots-of-chocolate-money-in-a-gold-wra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2592000" cy="2254514"/>
          </a:xfrm>
          <a:prstGeom prst="rect">
            <a:avLst/>
          </a:prstGeom>
          <a:noFill/>
        </p:spPr>
      </p:pic>
      <p:pic>
        <p:nvPicPr>
          <p:cNvPr id="25" name="Picture 3" descr="C:\Documents and Settings\Home\Рабочий стол\Презентации\Презентации\9359941-lots-of-chocolate-money-in-a-gold-wra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86058"/>
            <a:ext cx="3000364" cy="2254514"/>
          </a:xfrm>
          <a:prstGeom prst="rect">
            <a:avLst/>
          </a:prstGeom>
          <a:noFill/>
        </p:spPr>
      </p:pic>
      <p:pic>
        <p:nvPicPr>
          <p:cNvPr id="2" name="Picture 1" descr="C:\Documents and Settings\Home\Рабочий стол\Презентации\Презентации\картинки с человечками для презентаций  15 тыс изображений найдено в Яндекс.Картинках_files\i_2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785794"/>
            <a:ext cx="4429156" cy="3532074"/>
          </a:xfrm>
          <a:prstGeom prst="rect">
            <a:avLst/>
          </a:prstGeom>
          <a:noFill/>
        </p:spPr>
      </p:pic>
      <p:pic>
        <p:nvPicPr>
          <p:cNvPr id="26" name="Picture 3" descr="C:\Documents and Settings\Home\Рабочий стол\Презентации\Презентации\9359941-lots-of-chocolate-money-in-a-gold-wra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86256"/>
            <a:ext cx="3000396" cy="2254514"/>
          </a:xfrm>
          <a:prstGeom prst="rect">
            <a:avLst/>
          </a:prstGeom>
          <a:noFill/>
        </p:spPr>
      </p:pic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142844" y="4500570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214 623,96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Text Box 8"/>
          <p:cNvSpPr txBox="1">
            <a:spLocks noChangeArrowheads="1"/>
          </p:cNvSpPr>
          <p:nvPr/>
        </p:nvSpPr>
        <p:spPr bwMode="auto">
          <a:xfrm>
            <a:off x="6143636" y="4429132"/>
            <a:ext cx="2857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266 828,30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7" name="Text Box 11"/>
          <p:cNvSpPr txBox="1">
            <a:spLocks noChangeArrowheads="1"/>
          </p:cNvSpPr>
          <p:nvPr/>
        </p:nvSpPr>
        <p:spPr bwMode="auto">
          <a:xfrm>
            <a:off x="2928926" y="5857892"/>
            <a:ext cx="30003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52 204,34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492896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0760" y="2420888"/>
            <a:ext cx="314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5816" y="3933056"/>
            <a:ext cx="30718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sz="5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858148" y="1142984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065" y="1"/>
            <a:ext cx="9118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hangingPunct="0">
              <a:defRPr/>
            </a:pPr>
            <a:r>
              <a:rPr lang="ru-RU" altLang="ru-RU" sz="2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За отчетный период - 5 проектов решений </a:t>
            </a:r>
          </a:p>
          <a:p>
            <a:pPr algn="ctr" defTabSz="457200" eaLnBrk="0" hangingPunct="0">
              <a:defRPr/>
            </a:pPr>
            <a:r>
              <a:rPr lang="ru-RU" altLang="ru-RU" sz="2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о внесении изменений в бюджет района   </a:t>
            </a:r>
            <a:endParaRPr lang="ru-RU" altLang="ru-RU" sz="2400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 descr="C:\Documents and Settings\Home\Рабочий стол\Презентации\Презентации\cTXnKfYbv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2643206" cy="2310772"/>
          </a:xfrm>
          <a:prstGeom prst="rect">
            <a:avLst/>
          </a:prstGeom>
          <a:noFill/>
        </p:spPr>
      </p:pic>
      <p:pic>
        <p:nvPicPr>
          <p:cNvPr id="26" name="Picture 1" descr="C:\Documents and Settings\Home\Рабочий стол\Презентации\Презентации\cTXnKfYbv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268760"/>
            <a:ext cx="2643206" cy="2310772"/>
          </a:xfrm>
          <a:prstGeom prst="rect">
            <a:avLst/>
          </a:prstGeom>
          <a:noFill/>
        </p:spPr>
      </p:pic>
      <p:pic>
        <p:nvPicPr>
          <p:cNvPr id="60417" name="Picture 1" descr="C:\Documents and Settings\Home\Рабочий стол\Презентации\Презентации\cTXnKfYbv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500329" cy="2185865"/>
          </a:xfrm>
          <a:prstGeom prst="rect">
            <a:avLst/>
          </a:prstGeom>
          <a:noFill/>
        </p:spPr>
      </p:pic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4284663" y="321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 dirty="0">
              <a:latin typeface="Arial" charset="0"/>
            </a:endParaRP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7929587" y="642918"/>
            <a:ext cx="12144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i="1" dirty="0"/>
          </a:p>
        </p:txBody>
      </p:sp>
      <p:sp>
        <p:nvSpPr>
          <p:cNvPr id="17424" name="Text Box 20"/>
          <p:cNvSpPr txBox="1">
            <a:spLocks noChangeArrowheads="1"/>
          </p:cNvSpPr>
          <p:nvPr/>
        </p:nvSpPr>
        <p:spPr bwMode="auto">
          <a:xfrm>
            <a:off x="5715008" y="6237312"/>
            <a:ext cx="34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228 754,65 или 97,0%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611560" y="3501008"/>
            <a:ext cx="2286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214 623,96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785786" y="6143644"/>
            <a:ext cx="1888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266 828,30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428992" y="2071678"/>
            <a:ext cx="2214578" cy="857256"/>
          </a:xfrm>
          <a:prstGeom prst="rightArrow">
            <a:avLst/>
          </a:prstGeom>
          <a:solidFill>
            <a:srgbClr val="92D050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3500430" y="2214554"/>
            <a:ext cx="17026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Text Box 17"/>
          <p:cNvSpPr txBox="1">
            <a:spLocks noChangeArrowheads="1"/>
          </p:cNvSpPr>
          <p:nvPr/>
        </p:nvSpPr>
        <p:spPr bwMode="auto">
          <a:xfrm>
            <a:off x="5643506" y="3501008"/>
            <a:ext cx="3500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214 856,04 или 100,0%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357554" y="4786322"/>
            <a:ext cx="2214578" cy="857256"/>
          </a:xfrm>
          <a:prstGeom prst="rightArrow">
            <a:avLst/>
          </a:prstGeom>
          <a:solidFill>
            <a:srgbClr val="92D050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19" name="Text Box 8"/>
          <p:cNvSpPr txBox="1">
            <a:spLocks noChangeArrowheads="1"/>
          </p:cNvSpPr>
          <p:nvPr/>
        </p:nvSpPr>
        <p:spPr bwMode="auto">
          <a:xfrm>
            <a:off x="3357554" y="4929198"/>
            <a:ext cx="18515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0" y="1052736"/>
            <a:ext cx="15076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назначено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7568761" y="1000108"/>
            <a:ext cx="1575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1" descr="C:\Documents and Settings\Home\Рабочий стол\Презентации\Презентации\cTXnKfYbv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77072"/>
            <a:ext cx="2500329" cy="218586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Исполнение бюджета Курского муниципального района </a:t>
            </a:r>
          </a:p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за 2015 год</a:t>
            </a:r>
            <a:endParaRPr lang="ru-RU" altLang="ru-RU" sz="2800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40"/>
          <p:cNvSpPr>
            <a:spLocks noChangeShapeType="1"/>
          </p:cNvSpPr>
          <p:nvPr/>
        </p:nvSpPr>
        <p:spPr bwMode="auto">
          <a:xfrm>
            <a:off x="428625" y="5715000"/>
            <a:ext cx="7959725" cy="19050"/>
          </a:xfrm>
          <a:prstGeom prst="line">
            <a:avLst/>
          </a:prstGeom>
          <a:noFill/>
          <a:ln w="190500">
            <a:solidFill>
              <a:schemeClr val="bg1">
                <a:lumMod val="50000"/>
              </a:schemeClr>
            </a:solidFill>
            <a:bevel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800" dirty="0">
              <a:latin typeface="Courier New" pitchFamily="49" charset="0"/>
            </a:endParaRPr>
          </a:p>
        </p:txBody>
      </p:sp>
      <p:sp>
        <p:nvSpPr>
          <p:cNvPr id="32" name="Куб 31"/>
          <p:cNvSpPr/>
          <p:nvPr/>
        </p:nvSpPr>
        <p:spPr>
          <a:xfrm>
            <a:off x="5357818" y="5214950"/>
            <a:ext cx="1571636" cy="573210"/>
          </a:xfrm>
          <a:prstGeom prst="cube">
            <a:avLst>
              <a:gd name="adj" fmla="val 12017"/>
            </a:avLst>
          </a:prstGeom>
          <a:solidFill>
            <a:srgbClr val="FF9999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800" dirty="0">
              <a:latin typeface="Times New Roman" pitchFamily="18" charset="0"/>
            </a:endParaRPr>
          </a:p>
        </p:txBody>
      </p:sp>
      <p:sp>
        <p:nvSpPr>
          <p:cNvPr id="30" name="Куб 29"/>
          <p:cNvSpPr/>
          <p:nvPr/>
        </p:nvSpPr>
        <p:spPr>
          <a:xfrm>
            <a:off x="7000892" y="4500570"/>
            <a:ext cx="1643074" cy="1287590"/>
          </a:xfrm>
          <a:prstGeom prst="cube">
            <a:avLst>
              <a:gd name="adj" fmla="val 12017"/>
            </a:avLst>
          </a:prstGeom>
          <a:solidFill>
            <a:srgbClr val="CC99FF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ru-RU" sz="1800" dirty="0"/>
          </a:p>
        </p:txBody>
      </p:sp>
      <p:sp>
        <p:nvSpPr>
          <p:cNvPr id="27" name="Куб 26"/>
          <p:cNvSpPr/>
          <p:nvPr/>
        </p:nvSpPr>
        <p:spPr>
          <a:xfrm>
            <a:off x="2714612" y="2000240"/>
            <a:ext cx="1857388" cy="3787920"/>
          </a:xfrm>
          <a:prstGeom prst="cube">
            <a:avLst>
              <a:gd name="adj" fmla="val 12017"/>
            </a:avLst>
          </a:prstGeom>
          <a:solidFill>
            <a:srgbClr val="CC99FF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ru-RU" sz="1800" dirty="0"/>
          </a:p>
        </p:txBody>
      </p:sp>
      <p:sp>
        <p:nvSpPr>
          <p:cNvPr id="31" name="Куб 30"/>
          <p:cNvSpPr/>
          <p:nvPr/>
        </p:nvSpPr>
        <p:spPr>
          <a:xfrm>
            <a:off x="785786" y="2285992"/>
            <a:ext cx="1857388" cy="3502168"/>
          </a:xfrm>
          <a:prstGeom prst="cube">
            <a:avLst>
              <a:gd name="adj" fmla="val 12017"/>
            </a:avLst>
          </a:prstGeom>
          <a:solidFill>
            <a:srgbClr val="FF9999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ru-RU" sz="1800" dirty="0"/>
          </a:p>
        </p:txBody>
      </p:sp>
      <p:sp>
        <p:nvSpPr>
          <p:cNvPr id="19470" name="Text Box 7"/>
          <p:cNvSpPr txBox="1">
            <a:spLocks noChangeArrowheads="1"/>
          </p:cNvSpPr>
          <p:nvPr/>
        </p:nvSpPr>
        <p:spPr bwMode="auto">
          <a:xfrm>
            <a:off x="5219700" y="549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 dirty="0">
              <a:latin typeface="Arial" charset="0"/>
            </a:endParaRPr>
          </a:p>
        </p:txBody>
      </p:sp>
      <p:sp>
        <p:nvSpPr>
          <p:cNvPr id="19471" name="Text Box 12"/>
          <p:cNvSpPr txBox="1">
            <a:spLocks noChangeArrowheads="1"/>
          </p:cNvSpPr>
          <p:nvPr/>
        </p:nvSpPr>
        <p:spPr bwMode="auto">
          <a:xfrm>
            <a:off x="785786" y="3714752"/>
            <a:ext cx="178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1 102 429,99</a:t>
            </a:r>
            <a:endParaRPr lang="ru-RU" sz="2000" b="1" dirty="0"/>
          </a:p>
        </p:txBody>
      </p:sp>
      <p:sp>
        <p:nvSpPr>
          <p:cNvPr id="19472" name="Text Box 13"/>
          <p:cNvSpPr txBox="1">
            <a:spLocks noChangeArrowheads="1"/>
          </p:cNvSpPr>
          <p:nvPr/>
        </p:nvSpPr>
        <p:spPr bwMode="auto">
          <a:xfrm>
            <a:off x="2714612" y="3500438"/>
            <a:ext cx="1714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1 214 856,04</a:t>
            </a:r>
            <a:endParaRPr lang="ru-RU" sz="2000" b="1" dirty="0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7715272" y="1000108"/>
            <a:ext cx="1428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642910" y="1428736"/>
            <a:ext cx="1939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112 426,05 или 10,2%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3203575" y="5876925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2014 </a:t>
            </a:r>
            <a:r>
              <a:rPr lang="ru-RU" sz="1600" dirty="0"/>
              <a:t>год</a:t>
            </a:r>
            <a:endParaRPr lang="ru-RU" sz="1800" dirty="0"/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5003800" y="5876925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2015 </a:t>
            </a:r>
            <a:r>
              <a:rPr lang="ru-RU" sz="1600" dirty="0"/>
              <a:t>год</a:t>
            </a:r>
            <a:endParaRPr lang="ru-RU" sz="1800" dirty="0"/>
          </a:p>
        </p:txBody>
      </p:sp>
      <p:sp>
        <p:nvSpPr>
          <p:cNvPr id="19478" name="AutoShape 35"/>
          <p:cNvSpPr>
            <a:spLocks noChangeArrowheads="1"/>
          </p:cNvSpPr>
          <p:nvPr/>
        </p:nvSpPr>
        <p:spPr bwMode="auto">
          <a:xfrm rot="-5400000">
            <a:off x="-1333530" y="3690929"/>
            <a:ext cx="3529012" cy="576263"/>
          </a:xfrm>
          <a:prstGeom prst="rightArrow">
            <a:avLst>
              <a:gd name="adj1" fmla="val 50000"/>
              <a:gd name="adj2" fmla="val 15309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ru-RU" sz="1800" dirty="0">
              <a:latin typeface="Courier New" pitchFamily="49" charset="0"/>
            </a:endParaRPr>
          </a:p>
        </p:txBody>
      </p:sp>
      <p:sp>
        <p:nvSpPr>
          <p:cNvPr id="19479" name="Rectangle 42"/>
          <p:cNvSpPr>
            <a:spLocks noChangeArrowheads="1"/>
          </p:cNvSpPr>
          <p:nvPr/>
        </p:nvSpPr>
        <p:spPr bwMode="auto">
          <a:xfrm>
            <a:off x="2771775" y="6021388"/>
            <a:ext cx="215900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>
              <a:latin typeface="Courier New" pitchFamily="49" charset="0"/>
            </a:endParaRPr>
          </a:p>
        </p:txBody>
      </p:sp>
      <p:sp>
        <p:nvSpPr>
          <p:cNvPr id="19480" name="Rectangle 43"/>
          <p:cNvSpPr>
            <a:spLocks noChangeArrowheads="1"/>
          </p:cNvSpPr>
          <p:nvPr/>
        </p:nvSpPr>
        <p:spPr bwMode="auto">
          <a:xfrm>
            <a:off x="2843213" y="5805488"/>
            <a:ext cx="36036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>
              <a:latin typeface="Courier New" pitchFamily="49" charset="0"/>
            </a:endParaRPr>
          </a:p>
        </p:txBody>
      </p:sp>
      <p:sp>
        <p:nvSpPr>
          <p:cNvPr id="19481" name="Rectangle 44"/>
          <p:cNvSpPr>
            <a:spLocks noChangeArrowheads="1"/>
          </p:cNvSpPr>
          <p:nvPr/>
        </p:nvSpPr>
        <p:spPr bwMode="auto">
          <a:xfrm>
            <a:off x="2700338" y="5876925"/>
            <a:ext cx="358775" cy="28892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>
              <a:latin typeface="Courier New" pitchFamily="49" charset="0"/>
            </a:endParaRPr>
          </a:p>
        </p:txBody>
      </p:sp>
      <p:sp>
        <p:nvSpPr>
          <p:cNvPr id="19482" name="Rectangle 45"/>
          <p:cNvSpPr>
            <a:spLocks noChangeArrowheads="1"/>
          </p:cNvSpPr>
          <p:nvPr/>
        </p:nvSpPr>
        <p:spPr bwMode="auto">
          <a:xfrm>
            <a:off x="4572000" y="5876925"/>
            <a:ext cx="358775" cy="288925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>
              <a:latin typeface="Courier New" pitchFamily="49" charset="0"/>
            </a:endParaRPr>
          </a:p>
        </p:txBody>
      </p:sp>
      <p:sp>
        <p:nvSpPr>
          <p:cNvPr id="19483" name="Text Box 23"/>
          <p:cNvSpPr txBox="1">
            <a:spLocks noChangeArrowheads="1"/>
          </p:cNvSpPr>
          <p:nvPr/>
        </p:nvSpPr>
        <p:spPr bwMode="auto">
          <a:xfrm>
            <a:off x="5786446" y="3643314"/>
            <a:ext cx="1584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33 616,76 или 24,3%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4" name="AutoShape 49"/>
          <p:cNvSpPr>
            <a:spLocks noChangeArrowheads="1"/>
          </p:cNvSpPr>
          <p:nvPr/>
        </p:nvSpPr>
        <p:spPr bwMode="auto">
          <a:xfrm rot="-5400000">
            <a:off x="4238633" y="4691061"/>
            <a:ext cx="1528748" cy="576262"/>
          </a:xfrm>
          <a:prstGeom prst="rightArrow">
            <a:avLst>
              <a:gd name="adj1" fmla="val 50000"/>
              <a:gd name="adj2" fmla="val 15309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spcBef>
                <a:spcPct val="50000"/>
              </a:spcBef>
            </a:pPr>
            <a:endParaRPr lang="ru-RU" sz="1800" dirty="0">
              <a:latin typeface="Courier New" pitchFamily="49" charset="0"/>
            </a:endParaRPr>
          </a:p>
        </p:txBody>
      </p:sp>
      <p:sp>
        <p:nvSpPr>
          <p:cNvPr id="19485" name="Text Box 50"/>
          <p:cNvSpPr txBox="1">
            <a:spLocks noChangeArrowheads="1"/>
          </p:cNvSpPr>
          <p:nvPr/>
        </p:nvSpPr>
        <p:spPr bwMode="auto">
          <a:xfrm>
            <a:off x="5357818" y="5357826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138 420,57</a:t>
            </a:r>
            <a:endParaRPr lang="ru-RU" sz="2000" b="1" dirty="0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4429124" y="0"/>
            <a:ext cx="4714876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ОБЩИЙ ОБЪЕМ </a:t>
            </a:r>
            <a:r>
              <a:rPr lang="ru-RU" sz="2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СОБСТВЕННЫХ ДОХОДОВ</a:t>
            </a:r>
            <a:endParaRPr lang="ru-RU" sz="2600" b="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0" y="1"/>
            <a:ext cx="40719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ОБЩИЙ </a:t>
            </a:r>
            <a:r>
              <a:rPr lang="ru-RU" sz="2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ОБЪЕМ </a:t>
            </a:r>
            <a:endParaRPr lang="ru-RU" sz="2600" b="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defRPr/>
            </a:pPr>
            <a:r>
              <a:rPr lang="ru-RU" sz="2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ДОХОДОВ</a:t>
            </a:r>
          </a:p>
        </p:txBody>
      </p:sp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7000892" y="4929198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172 037,33</a:t>
            </a:r>
            <a:endParaRPr lang="ru-RU" sz="2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(СОБСТВЕННЫХ)  ДОХОДОВ КУРСКОГО МУНИЦИПАЛЬНОГО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642918"/>
          <a:ext cx="9144000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01090" y="571480"/>
            <a:ext cx="428628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%</a:t>
            </a:r>
            <a:endParaRPr lang="ru-RU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16071</TotalTime>
  <Words>1941</Words>
  <Application>Microsoft Office PowerPoint</Application>
  <PresentationFormat>Экран (4:3)</PresentationFormat>
  <Paragraphs>596</Paragraphs>
  <Slides>42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Оформление по умолчанию</vt:lpstr>
      <vt:lpstr>Worksheet</vt:lpstr>
      <vt:lpstr>Слайд 1</vt:lpstr>
      <vt:lpstr>        Бюджет – форма образования и расходования денежных средств для финансового обеспечения задач и функций  органов местного самоуправления              Главный распорядитель бюджетных средств – орган местного самоуправления, а также наиболее значимое учреждение образования, культуры,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получателями бюджетных средств       Получатель бюджетных средств – орган местного самоуправления, казенные учреждения, находящиеся в ведении главного распорядителя бюджетных средств, имеющие право на принятие и (или) исполнение бюджетных обязательств от имени публично-правового образования за счет средств соответствующего бюджета.       Главный администратор доходов бюджета – определенный решением о бюджете орган местного самоуправления, имеющий в своем ведении администратора доходов бюджета и (или) являющийся администраторами .доходов бюджета</vt:lpstr>
      <vt:lpstr>Слайд 3</vt:lpstr>
      <vt:lpstr>ЗАКОН И РЕШЕНИЕ О БЮДЖЕТЕ</vt:lpstr>
      <vt:lpstr>Слайд 5</vt:lpstr>
      <vt:lpstr>Слайд 6</vt:lpstr>
      <vt:lpstr>Слайд 7</vt:lpstr>
      <vt:lpstr>Слайд 8</vt:lpstr>
      <vt:lpstr>СТРУКТУРА НАЛОГОВЫХ И НЕНАЛОГОВЫХ (СОБСТВЕННЫХ)  ДОХОДОВ КУРСКОГО МУНИЦИПАЛЬНОГО РАЙОНА</vt:lpstr>
      <vt:lpstr>Слайд 10</vt:lpstr>
      <vt:lpstr>Слайд 11</vt:lpstr>
      <vt:lpstr>Слайд 12</vt:lpstr>
      <vt:lpstr>Слайд 13</vt:lpstr>
      <vt:lpstr>Слайд 14</vt:lpstr>
      <vt:lpstr>Слайд 15</vt:lpstr>
      <vt:lpstr>МУНИЦИПАЛЬНЫЕ ПРОГРАММЫ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ИСПОЛНЕНИЕ БЮДЖЕТОВ  МУНИЦИПАЛЬНЫХ ОБРАЗОВАНИЙ КУРСКОГО РАЙОНА ЗА 2015 ГОД</vt:lpstr>
      <vt:lpstr>ФАКТИЧЕСКОЕ  ИСПОЛНЕНИЕ БЮДЖЕТОВ  МО  КУРСКОГО РАЙОНА ЗА 2015 ГОД</vt:lpstr>
      <vt:lpstr>ИТОГИ  социально-экономического развития Курского муниципального района за 2015 год</vt:lpstr>
      <vt:lpstr>Слайд 33</vt:lpstr>
      <vt:lpstr>РАСТЕНИЕВОДСТВО</vt:lpstr>
      <vt:lpstr>Слайд 35</vt:lpstr>
      <vt:lpstr>ЖИВОТНОВОДСТВО</vt:lpstr>
      <vt:lpstr>ИНВЕСТИЦИИ</vt:lpstr>
      <vt:lpstr>МАЛЫЙ БИЗНЕС</vt:lpstr>
      <vt:lpstr>РЫНОК ТОВАРОВ И УСЛУГ</vt:lpstr>
      <vt:lpstr>БЛАГОУСТРОЙСТВО, СТРОИТЕЛЬСТВО, ВОДОСНАБЖЕНИЕ, ТРАНСПОРТ</vt:lpstr>
      <vt:lpstr>СРЕДНЕМЕСЯЧНАЯ ЗАРАБОТНАЯ  ПЛАТА</vt:lpstr>
      <vt:lpstr>Слайд 42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1188</cp:revision>
  <dcterms:created xsi:type="dcterms:W3CDTF">2012-04-17T17:49:34Z</dcterms:created>
  <dcterms:modified xsi:type="dcterms:W3CDTF">2016-08-12T14:11:07Z</dcterms:modified>
</cp:coreProperties>
</file>