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2" r:id="rId2"/>
    <p:sldId id="286" r:id="rId3"/>
    <p:sldId id="303" r:id="rId4"/>
    <p:sldId id="287" r:id="rId5"/>
    <p:sldId id="288" r:id="rId6"/>
    <p:sldId id="289" r:id="rId7"/>
    <p:sldId id="291" r:id="rId8"/>
    <p:sldId id="292" r:id="rId9"/>
    <p:sldId id="293" r:id="rId10"/>
    <p:sldId id="257" r:id="rId11"/>
    <p:sldId id="294" r:id="rId12"/>
    <p:sldId id="258" r:id="rId13"/>
    <p:sldId id="304" r:id="rId14"/>
    <p:sldId id="260" r:id="rId15"/>
    <p:sldId id="295" r:id="rId16"/>
    <p:sldId id="261" r:id="rId17"/>
    <p:sldId id="274" r:id="rId18"/>
    <p:sldId id="296" r:id="rId19"/>
    <p:sldId id="264" r:id="rId20"/>
    <p:sldId id="273" r:id="rId21"/>
    <p:sldId id="265" r:id="rId22"/>
    <p:sldId id="266" r:id="rId23"/>
    <p:sldId id="267" r:id="rId24"/>
    <p:sldId id="279" r:id="rId25"/>
    <p:sldId id="276" r:id="rId26"/>
    <p:sldId id="277" r:id="rId27"/>
    <p:sldId id="280" r:id="rId28"/>
    <p:sldId id="281" r:id="rId29"/>
    <p:sldId id="282" r:id="rId30"/>
    <p:sldId id="283" r:id="rId31"/>
    <p:sldId id="284" r:id="rId32"/>
    <p:sldId id="302" r:id="rId33"/>
    <p:sldId id="270" r:id="rId34"/>
    <p:sldId id="271" r:id="rId35"/>
    <p:sldId id="297" r:id="rId36"/>
    <p:sldId id="298" r:id="rId37"/>
    <p:sldId id="299" r:id="rId38"/>
    <p:sldId id="30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CCCC"/>
    <a:srgbClr val="CCCCFF"/>
    <a:srgbClr val="99CCFF"/>
    <a:srgbClr val="CCFFCC"/>
    <a:srgbClr val="CCECFF"/>
    <a:srgbClr val="CCFFFF"/>
    <a:srgbClr val="9933FF"/>
    <a:srgbClr val="FFCC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0555555555555652E-2"/>
          <c:y val="5.092592592592643E-2"/>
          <c:w val="0.65018197725284665"/>
          <c:h val="0.89814814814815302"/>
        </c:manualLayout>
      </c:layout>
      <c:barChart>
        <c:barDir val="bar"/>
        <c:grouping val="stacked"/>
        <c:ser>
          <c:idx val="0"/>
          <c:order val="0"/>
          <c:tx>
            <c:strRef>
              <c:f>Лист1!$D$1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0"/>
                  <c:y val="-0.31018518518518734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400" b="1" dirty="0" smtClean="0"/>
                      <a:t>1</a:t>
                    </a:r>
                    <a:r>
                      <a:rPr lang="en-US" b="1" dirty="0" smtClean="0"/>
                      <a:t>74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364,27</a:t>
                    </a:r>
                    <a:endParaRPr lang="en-US" b="1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Лист1!$B$2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174364.27000000011</c:v>
                </c:pt>
              </c:numCache>
            </c:numRef>
          </c:val>
        </c:ser>
        <c:ser>
          <c:idx val="1"/>
          <c:order val="1"/>
          <c:tx>
            <c:strRef>
              <c:f>Лист1!$E$1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CCCC"/>
            </a:solidFill>
          </c:spPr>
          <c:dLbls>
            <c:dLbl>
              <c:idx val="0"/>
              <c:layout>
                <c:manualLayout>
                  <c:x val="4.6434834150623966E-2"/>
                  <c:y val="-0.3101851851851874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400" b="1" dirty="0" smtClean="0"/>
                      <a:t>9</a:t>
                    </a:r>
                    <a:r>
                      <a:rPr lang="ru-RU" sz="2400" b="1" dirty="0" smtClean="0"/>
                      <a:t>87</a:t>
                    </a:r>
                    <a:r>
                      <a:rPr lang="ru-RU" b="1" dirty="0" smtClean="0"/>
                      <a:t> 205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4</a:t>
                    </a:r>
                    <a:r>
                      <a:rPr lang="en-US" b="1" dirty="0" smtClean="0"/>
                      <a:t>7</a:t>
                    </a:r>
                    <a:endParaRPr lang="en-US" b="1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Лист1!$B$2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992779.26999999897</c:v>
                </c:pt>
              </c:numCache>
            </c:numRef>
          </c:val>
        </c:ser>
        <c:overlap val="100"/>
        <c:axId val="67268608"/>
        <c:axId val="67270144"/>
      </c:barChart>
      <c:catAx>
        <c:axId val="67268608"/>
        <c:scaling>
          <c:orientation val="minMax"/>
        </c:scaling>
        <c:delete val="1"/>
        <c:axPos val="l"/>
        <c:numFmt formatCode="General" sourceLinked="1"/>
        <c:tickLblPos val="none"/>
        <c:crossAx val="67270144"/>
        <c:crosses val="autoZero"/>
        <c:auto val="1"/>
        <c:lblAlgn val="ctr"/>
        <c:lblOffset val="100"/>
      </c:catAx>
      <c:valAx>
        <c:axId val="67270144"/>
        <c:scaling>
          <c:orientation val="minMax"/>
        </c:scaling>
        <c:delete val="1"/>
        <c:axPos val="b"/>
        <c:numFmt formatCode="General" sourceLinked="1"/>
        <c:tickLblPos val="none"/>
        <c:crossAx val="6726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686846373273468"/>
          <c:y val="0.19014982502187244"/>
          <c:w val="0.29280365834897698"/>
          <c:h val="0.78636701662292219"/>
        </c:manualLayout>
      </c:layout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1167143.54</c:v>
                </c:pt>
                <c:pt idx="1">
                  <c:v>1178444.51</c:v>
                </c:pt>
                <c:pt idx="2">
                  <c:v>1188954.8400000001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1167143.54</c:v>
                </c:pt>
                <c:pt idx="1">
                  <c:v>1178444.51</c:v>
                </c:pt>
                <c:pt idx="2">
                  <c:v>1188954.8400000001</c:v>
                </c:pt>
              </c:numCache>
            </c:numRef>
          </c:val>
        </c:ser>
        <c:shape val="cylinder"/>
        <c:axId val="53687808"/>
        <c:axId val="53689344"/>
        <c:axId val="0"/>
      </c:bar3DChart>
      <c:catAx>
        <c:axId val="536878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689344"/>
        <c:crosses val="autoZero"/>
        <c:auto val="1"/>
        <c:lblAlgn val="ctr"/>
        <c:lblOffset val="100"/>
      </c:catAx>
      <c:valAx>
        <c:axId val="536893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68780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Средняя заработная плата по категории работников,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Лист1!$G$2</c:f>
              <c:strCache>
                <c:ptCount val="1"/>
                <c:pt idx="0">
                  <c:v>Средняя заработная плата по категории работников, руб</c:v>
                </c:pt>
              </c:strCache>
            </c:strRef>
          </c:tx>
          <c:dLbls>
            <c:dLbl>
              <c:idx val="0"/>
              <c:layout>
                <c:manualLayout>
                  <c:x val="1.6303043826129498E-2"/>
                  <c:y val="-1.4697438190232309E-2"/>
                </c:manualLayout>
              </c:layout>
              <c:showVal val="1"/>
            </c:dLbl>
            <c:dLbl>
              <c:idx val="1"/>
              <c:layout>
                <c:manualLayout>
                  <c:x val="1.7784905318643445E-2"/>
                  <c:y val="-1.9596584253643159E-2"/>
                </c:manualLayout>
              </c:layout>
              <c:showVal val="1"/>
            </c:dLbl>
            <c:dLbl>
              <c:idx val="2"/>
              <c:layout>
                <c:manualLayout>
                  <c:x val="2.3713518292551989E-2"/>
                  <c:y val="-2.4495730317053892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Лист1!$B$2:$D$2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Лист1!$B$1:$D$1</c:f>
              <c:numCache>
                <c:formatCode>General</c:formatCode>
                <c:ptCount val="3"/>
                <c:pt idx="0">
                  <c:v>23252.25</c:v>
                </c:pt>
                <c:pt idx="1">
                  <c:v>24182.34</c:v>
                </c:pt>
                <c:pt idx="2">
                  <c:v>25149.629999999896</c:v>
                </c:pt>
              </c:numCache>
            </c:numRef>
          </c:val>
        </c:ser>
        <c:shape val="box"/>
        <c:axId val="81344768"/>
        <c:axId val="81350656"/>
        <c:axId val="0"/>
      </c:bar3DChart>
      <c:catAx>
        <c:axId val="81344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350656"/>
        <c:crosses val="autoZero"/>
        <c:auto val="1"/>
        <c:lblAlgn val="ctr"/>
        <c:lblOffset val="100"/>
      </c:catAx>
      <c:valAx>
        <c:axId val="813506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344768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Средняя зарплата по категории работников, руб</a:t>
            </a:r>
            <a:r>
              <a:rPr lang="ru-RU" sz="2000" dirty="0"/>
              <a:t>.</a:t>
            </a:r>
          </a:p>
        </c:rich>
      </c:tx>
    </c:title>
    <c:view3D>
      <c:perspective val="30"/>
    </c:view3D>
    <c:plotArea>
      <c:layout>
        <c:manualLayout>
          <c:layoutTarget val="inner"/>
          <c:xMode val="edge"/>
          <c:yMode val="edge"/>
          <c:x val="9.8507009091270234E-2"/>
          <c:y val="0.15083297005364427"/>
          <c:w val="0.89756260150926537"/>
          <c:h val="0.784923035161437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Лист1!$Q$5</c:f>
              <c:strCache>
                <c:ptCount val="1"/>
                <c:pt idx="0">
                  <c:v>Средняя зарплата по категории работников, руб.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</c:spPr>
          <c:dLbls>
            <c:txPr>
              <a:bodyPr/>
              <a:lstStyle/>
              <a:p>
                <a:pPr>
                  <a:defRPr sz="3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19332.080000000005</c:v>
                </c:pt>
                <c:pt idx="1">
                  <c:v>20105.36</c:v>
                </c:pt>
                <c:pt idx="2">
                  <c:v>20909.57</c:v>
                </c:pt>
              </c:numCache>
            </c:numRef>
          </c:val>
        </c:ser>
        <c:shape val="box"/>
        <c:axId val="67317760"/>
        <c:axId val="67319296"/>
        <c:axId val="0"/>
      </c:bar3DChart>
      <c:catAx>
        <c:axId val="673177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319296"/>
        <c:crosses val="autoZero"/>
        <c:auto val="1"/>
        <c:lblAlgn val="ctr"/>
        <c:lblOffset val="100"/>
      </c:catAx>
      <c:valAx>
        <c:axId val="673192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317760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3200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Средняя зарплата по категории работников, руб.</a:t>
            </a:r>
          </a:p>
        </c:rich>
      </c:tx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Лист1!$Q$5</c:f>
              <c:strCache>
                <c:ptCount val="1"/>
                <c:pt idx="0">
                  <c:v>Средняя зарплата по категории работников, руб.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dLbls>
            <c:txPr>
              <a:bodyPr/>
              <a:lstStyle/>
              <a:p>
                <a:pPr>
                  <a:defRPr sz="3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23252.25</c:v>
                </c:pt>
                <c:pt idx="1">
                  <c:v>24182.34</c:v>
                </c:pt>
                <c:pt idx="2">
                  <c:v>25149.629999999896</c:v>
                </c:pt>
              </c:numCache>
            </c:numRef>
          </c:val>
        </c:ser>
        <c:shape val="box"/>
        <c:axId val="67331968"/>
        <c:axId val="67333504"/>
        <c:axId val="0"/>
      </c:bar3DChart>
      <c:catAx>
        <c:axId val="67331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333504"/>
        <c:crosses val="autoZero"/>
        <c:auto val="1"/>
        <c:lblAlgn val="ctr"/>
        <c:lblOffset val="100"/>
      </c:catAx>
      <c:valAx>
        <c:axId val="673335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331968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Лист1!$G$4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  <c:dLbls>
            <c:dLbl>
              <c:idx val="0"/>
              <c:layout>
                <c:manualLayout>
                  <c:x val="1.4820948932844978E-3"/>
                  <c:y val="-9.9362981577946746E-3"/>
                </c:manualLayout>
              </c:layout>
              <c:showVal val="1"/>
            </c:dLbl>
            <c:dLbl>
              <c:idx val="1"/>
              <c:layout>
                <c:manualLayout>
                  <c:x val="1.9267233612698501E-2"/>
                  <c:y val="-9.9362981577946746E-3"/>
                </c:manualLayout>
              </c:layout>
              <c:showVal val="1"/>
            </c:dLbl>
            <c:dLbl>
              <c:idx val="2"/>
              <c:layout>
                <c:manualLayout>
                  <c:x val="2.0749328505982996E-2"/>
                  <c:y val="-9.9362981577946746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Лист1!$B$2:$D$2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Лист1!$B$1:$D$1</c:f>
              <c:numCache>
                <c:formatCode>General</c:formatCode>
                <c:ptCount val="3"/>
                <c:pt idx="0">
                  <c:v>11843.720000000008</c:v>
                </c:pt>
                <c:pt idx="1">
                  <c:v>11843.720000000008</c:v>
                </c:pt>
                <c:pt idx="2">
                  <c:v>11843.720000000008</c:v>
                </c:pt>
              </c:numCache>
            </c:numRef>
          </c:val>
        </c:ser>
        <c:shape val="cylinder"/>
        <c:axId val="82780160"/>
        <c:axId val="82781696"/>
        <c:axId val="0"/>
      </c:bar3DChart>
      <c:catAx>
        <c:axId val="82780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781696"/>
        <c:crosses val="autoZero"/>
        <c:auto val="1"/>
        <c:lblAlgn val="ctr"/>
        <c:lblOffset val="100"/>
      </c:catAx>
      <c:valAx>
        <c:axId val="827816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780160"/>
        <c:crosses val="autoZero"/>
        <c:crossBetween val="between"/>
      </c:valAx>
    </c:plotArea>
    <c:legend>
      <c:legendPos val="r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Лист1!$G$1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dLbls>
            <c:dLbl>
              <c:idx val="0"/>
              <c:layout>
                <c:manualLayout>
                  <c:x val="3.0609546597669315E-2"/>
                  <c:y val="-1.7388521776140687E-2"/>
                </c:manualLayout>
              </c:layout>
              <c:showVal val="1"/>
            </c:dLbl>
            <c:dLbl>
              <c:idx val="1"/>
              <c:layout>
                <c:manualLayout>
                  <c:x val="2.4779156769541736E-2"/>
                  <c:y val="-7.4522236183460402E-3"/>
                </c:manualLayout>
              </c:layout>
              <c:showVal val="1"/>
            </c:dLbl>
            <c:dLbl>
              <c:idx val="2"/>
              <c:layout>
                <c:manualLayout>
                  <c:x val="1.7491169484382403E-2"/>
                  <c:y val="7.4522236183460402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2276.16</c:v>
                </c:pt>
                <c:pt idx="1">
                  <c:v>3196.27</c:v>
                </c:pt>
                <c:pt idx="2">
                  <c:v>4145.37</c:v>
                </c:pt>
              </c:numCache>
            </c:numRef>
          </c:val>
        </c:ser>
        <c:shape val="cone"/>
        <c:axId val="82818944"/>
        <c:axId val="82820480"/>
        <c:axId val="0"/>
      </c:bar3DChart>
      <c:catAx>
        <c:axId val="828189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820480"/>
        <c:crosses val="autoZero"/>
        <c:auto val="1"/>
        <c:lblAlgn val="ctr"/>
        <c:lblOffset val="100"/>
      </c:catAx>
      <c:valAx>
        <c:axId val="828204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818944"/>
        <c:crosses val="autoZero"/>
        <c:crossBetween val="between"/>
      </c:valAx>
    </c:plotArea>
    <c:legend>
      <c:legendPos val="r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Лист1!$G$1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dLbls>
            <c:dLbl>
              <c:idx val="0"/>
              <c:layout>
                <c:manualLayout>
                  <c:x val="2.7467348800953081E-2"/>
                  <c:y val="-3.0651649235720051E-2"/>
                </c:manualLayout>
              </c:layout>
              <c:showVal val="1"/>
            </c:dLbl>
            <c:dLbl>
              <c:idx val="1"/>
              <c:layout>
                <c:manualLayout>
                  <c:x val="1.7347799242707199E-2"/>
                  <c:y val="-2.5543041029766843E-3"/>
                </c:manualLayout>
              </c:layout>
              <c:showVal val="1"/>
            </c:dLbl>
            <c:dLbl>
              <c:idx val="2"/>
              <c:layout>
                <c:manualLayout>
                  <c:x val="2.7467348800953081E-2"/>
                  <c:y val="-2.0434432823813506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Лист1!$K$1:$M$1</c:f>
              <c:numCache>
                <c:formatCode>General</c:formatCode>
                <c:ptCount val="3"/>
                <c:pt idx="0">
                  <c:v>23547.940000000021</c:v>
                </c:pt>
                <c:pt idx="1">
                  <c:v>48516.57</c:v>
                </c:pt>
                <c:pt idx="2">
                  <c:v>52636.58</c:v>
                </c:pt>
              </c:numCache>
            </c:numRef>
          </c:val>
        </c:ser>
        <c:shape val="pyramid"/>
        <c:axId val="84115456"/>
        <c:axId val="84116992"/>
        <c:axId val="0"/>
      </c:bar3DChart>
      <c:catAx>
        <c:axId val="84115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116992"/>
        <c:crosses val="autoZero"/>
        <c:auto val="1"/>
        <c:lblAlgn val="ctr"/>
        <c:lblOffset val="100"/>
      </c:catAx>
      <c:valAx>
        <c:axId val="841169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115456"/>
        <c:crosses val="autoZero"/>
        <c:crossBetween val="between"/>
      </c:valAx>
    </c:plotArea>
    <c:legend>
      <c:legendPos val="r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220"/>
      <c:perspective val="30"/>
    </c:view3D>
    <c:plotArea>
      <c:layout>
        <c:manualLayout>
          <c:layoutTarget val="inner"/>
          <c:xMode val="edge"/>
          <c:yMode val="edge"/>
          <c:x val="8.1497036428138589E-2"/>
          <c:y val="7.8369877579171229E-2"/>
          <c:w val="0.7953397291684694"/>
          <c:h val="0.569434593942180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explosion val="27"/>
          <c:dPt>
            <c:idx val="0"/>
            <c:spPr>
              <a:solidFill>
                <a:srgbClr val="99CCFF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CC99FF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rgbClr val="FF99CC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8"/>
            <c:spPr>
              <a:solidFill>
                <a:srgbClr val="FF6699"/>
              </a:solidFill>
            </c:spPr>
          </c:dPt>
          <c:dLbls>
            <c:dLbl>
              <c:idx val="0"/>
              <c:layout>
                <c:manualLayout>
                  <c:x val="-0.18729222549104624"/>
                  <c:y val="2.6374504281855282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0" dirty="0" smtClean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ru-RU" b="0" dirty="0" smtClean="0">
                        <a:latin typeface="Times New Roman" pitchFamily="18" charset="0"/>
                        <a:cs typeface="Times New Roman" pitchFamily="18" charset="0"/>
                      </a:rPr>
                      <a:t>2,98</a:t>
                    </a:r>
                    <a:endParaRPr lang="en-US" b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1"/>
              <c:layout>
                <c:manualLayout>
                  <c:x val="2.0436531971965051E-2"/>
                  <c:y val="-0.1239217771136278"/>
                </c:manualLayout>
              </c:layout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</c:dLbl>
            <c:dLbl>
              <c:idx val="2"/>
              <c:layout>
                <c:manualLayout>
                  <c:x val="3.9196084864391939E-2"/>
                  <c:y val="-9.5798191892680268E-2"/>
                </c:manualLayout>
              </c:layout>
              <c:dLblPos val="bestFit"/>
              <c:showLegendKey val="1"/>
              <c:showVal val="1"/>
            </c:dLbl>
            <c:dLbl>
              <c:idx val="3"/>
              <c:layout>
                <c:manualLayout>
                  <c:x val="4.8484470691163614E-2"/>
                  <c:y val="-5.4231991834354523E-2"/>
                </c:manualLayout>
              </c:layout>
              <c:dLblPos val="bestFit"/>
              <c:showLegendKey val="1"/>
              <c:showVal val="1"/>
            </c:dLbl>
            <c:dLbl>
              <c:idx val="4"/>
              <c:layout>
                <c:manualLayout>
                  <c:x val="6.0413495188102316E-2"/>
                  <c:y val="-1.4248906386701654E-2"/>
                </c:manualLayout>
              </c:layout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</c:dLbl>
            <c:dLbl>
              <c:idx val="5"/>
              <c:layout>
                <c:manualLayout>
                  <c:x val="-1.211008479709268E-2"/>
                  <c:y val="9.3839157422840394E-2"/>
                </c:manualLayout>
              </c:layout>
              <c:showLegendKey val="1"/>
              <c:showVal val="1"/>
            </c:dLbl>
            <c:dLbl>
              <c:idx val="6"/>
              <c:layout>
                <c:manualLayout>
                  <c:x val="-1.4481955380577501E-2"/>
                  <c:y val="5.183231262758832E-2"/>
                </c:manualLayout>
              </c:layout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</c:dLbl>
            <c:dLbl>
              <c:idx val="7"/>
              <c:layout>
                <c:manualLayout>
                  <c:x val="2.2364908713333912E-2"/>
                  <c:y val="1.9898557388355803E-2"/>
                </c:manualLayout>
              </c:layout>
              <c:dLblPos val="bestFit"/>
              <c:showLegendKey val="1"/>
              <c:showVal val="1"/>
            </c:dLbl>
            <c:dLbl>
              <c:idx val="8"/>
              <c:layout>
                <c:manualLayout>
                  <c:x val="-1.9658323959505081E-2"/>
                  <c:y val="6.397752744410598E-2"/>
                </c:manualLayout>
              </c:layout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</c:dLbl>
            <c:dLbl>
              <c:idx val="9"/>
              <c:layout>
                <c:manualLayout>
                  <c:x val="-0.11218579648697825"/>
                  <c:y val="2.8314989367204987E-2"/>
                </c:manualLayout>
              </c:layout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</c:dLbl>
            <c:dLbl>
              <c:idx val="10"/>
              <c:layout>
                <c:manualLayout>
                  <c:x val="-1.4543580489938944E-2"/>
                  <c:y val="1.6142315543890381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b="0" dirty="0" smtClean="0">
                        <a:latin typeface="Times New Roman" pitchFamily="18" charset="0"/>
                        <a:cs typeface="Times New Roman" pitchFamily="18" charset="0"/>
                      </a:rPr>
                      <a:t>0,9</a:t>
                    </a:r>
                    <a:endParaRPr lang="en-US" b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11"/>
              <c:layout>
                <c:manualLayout>
                  <c:x val="-4.621161417322843E-2"/>
                  <c:y val="-3.1745698454360052E-2"/>
                </c:manualLayout>
              </c:layout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</c:dLbl>
            <c:txPr>
              <a:bodyPr/>
              <a:lstStyle/>
              <a:p>
                <a:pPr>
                  <a:defRPr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Доходы от уплаты акцизов на нефтепродукты</c:v>
                </c:pt>
                <c:pt idx="2">
                  <c:v>Единый налог на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имущества, находящегося в муниципальной собственности</c:v>
                </c:pt>
                <c:pt idx="6">
                  <c:v>Плата за негативное воздействие на окружающую среду</c:v>
                </c:pt>
                <c:pt idx="7">
                  <c:v>Доходы от оказания платных услуг</c:v>
                </c:pt>
                <c:pt idx="8">
                  <c:v>Штрафы, санкции, возмещение ущерба</c:v>
                </c:pt>
                <c:pt idx="9">
                  <c:v>Патентная система налогообложения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62.98</c:v>
                </c:pt>
                <c:pt idx="1">
                  <c:v>2.5</c:v>
                </c:pt>
                <c:pt idx="2">
                  <c:v>4.5</c:v>
                </c:pt>
                <c:pt idx="3">
                  <c:v>4.2</c:v>
                </c:pt>
                <c:pt idx="4">
                  <c:v>1.8</c:v>
                </c:pt>
                <c:pt idx="5">
                  <c:v>10.7</c:v>
                </c:pt>
                <c:pt idx="6">
                  <c:v>0.2</c:v>
                </c:pt>
                <c:pt idx="7">
                  <c:v>11.5</c:v>
                </c:pt>
                <c:pt idx="8">
                  <c:v>1.6</c:v>
                </c:pt>
                <c:pt idx="9">
                  <c:v>2.0000000000000011E-2</c:v>
                </c:pt>
              </c:numCache>
            </c:numRef>
          </c:val>
        </c:ser>
      </c:pie3DChart>
      <c:spPr>
        <a:noFill/>
        <a:ln w="25409">
          <a:noFill/>
        </a:ln>
      </c:spPr>
    </c:plotArea>
    <c:legend>
      <c:legendPos val="r"/>
      <c:legendEntry>
        <c:idx val="0"/>
        <c:txPr>
          <a:bodyPr/>
          <a:lstStyle/>
          <a:p>
            <a:pPr algn="just">
              <a:defRPr sz="14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 algn="just">
              <a:defRPr sz="14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 algn="just">
              <a:defRPr sz="1298" b="0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1485030717314167E-2"/>
          <c:y val="0.6624830450025867"/>
          <c:w val="0.80358213636756948"/>
          <c:h val="0.28786151502960222"/>
        </c:manualLayout>
      </c:layout>
      <c:txPr>
        <a:bodyPr/>
        <a:lstStyle/>
        <a:p>
          <a:pPr algn="just">
            <a:defRPr sz="1298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Лист1!$B$29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FFCCFF"/>
            </a:solidFill>
          </c:spPr>
          <c:cat>
            <c:numRef>
              <c:f>Лист1!$B$30:$B$33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Лист1!$C$30:$C$33</c:f>
              <c:numCache>
                <c:formatCode>General</c:formatCode>
                <c:ptCount val="4"/>
                <c:pt idx="0">
                  <c:v>100072.93999999999</c:v>
                </c:pt>
                <c:pt idx="1">
                  <c:v>109398</c:v>
                </c:pt>
                <c:pt idx="2">
                  <c:v>114981</c:v>
                </c:pt>
                <c:pt idx="3">
                  <c:v>120150</c:v>
                </c:pt>
              </c:numCache>
            </c:numRef>
          </c:val>
        </c:ser>
        <c:shape val="box"/>
        <c:axId val="66353792"/>
        <c:axId val="66355584"/>
        <c:axId val="0"/>
      </c:bar3DChart>
      <c:catAx>
        <c:axId val="66353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355584"/>
        <c:crosses val="autoZero"/>
        <c:auto val="1"/>
        <c:lblAlgn val="ctr"/>
        <c:lblOffset val="100"/>
      </c:catAx>
      <c:valAx>
        <c:axId val="66355584"/>
        <c:scaling>
          <c:orientation val="minMax"/>
          <c:max val="12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35379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CCCCFF"/>
              </a:solidFill>
            </c:spPr>
          </c:dPt>
          <c:dPt>
            <c:idx val="1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FF99CC"/>
              </a:solidFill>
            </c:spPr>
          </c:dPt>
          <c:dPt>
            <c:idx val="4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1856802274715662"/>
                  <c:y val="-0.27452259938052076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smtClean="0">
                        <a:latin typeface="Times New Roman" pitchFamily="18" charset="0"/>
                        <a:cs typeface="Times New Roman" pitchFamily="18" charset="0"/>
                      </a:rPr>
                      <a:t>681</a:t>
                    </a:r>
                    <a:r>
                      <a:rPr lang="ru-RU" sz="2000" b="1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000" b="1" smtClean="0">
                        <a:latin typeface="Times New Roman" pitchFamily="18" charset="0"/>
                        <a:cs typeface="Times New Roman" pitchFamily="18" charset="0"/>
                      </a:rPr>
                      <a:t>581,45</a:t>
                    </a:r>
                    <a:endParaRPr lang="en-US" sz="2000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5.7545568821705806E-2"/>
                  <c:y val="0.15061121022934071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195</a:t>
                    </a:r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487</a:t>
                    </a:r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,00</a:t>
                    </a:r>
                    <a:endParaRPr lang="en-US" sz="20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0.12568427384076988"/>
                  <c:y val="0.10160215215228018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114</a:t>
                    </a:r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281</a:t>
                    </a:r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,00</a:t>
                    </a:r>
                    <a:endParaRPr lang="en-US" sz="20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8.2972199099262206E-2"/>
                  <c:y val="-0.1567271302006325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smtClean="0">
                        <a:latin typeface="Times New Roman" pitchFamily="18" charset="0"/>
                        <a:cs typeface="Times New Roman" pitchFamily="18" charset="0"/>
                      </a:rPr>
                      <a:t>930</a:t>
                    </a:r>
                    <a:r>
                      <a:rPr lang="ru-RU" sz="2000" b="1" smtClean="0">
                        <a:latin typeface="Times New Roman" pitchFamily="18" charset="0"/>
                        <a:cs typeface="Times New Roman" pitchFamily="18" charset="0"/>
                      </a:rPr>
                      <a:t>,00</a:t>
                    </a:r>
                    <a:endParaRPr lang="en-US" sz="2000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3.4165244969378825E-2"/>
                  <c:y val="0.1334907064994694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1429,82</a:t>
                    </a:r>
                    <a:endParaRPr lang="ru-RU" dirty="0" smtClean="0"/>
                  </a:p>
                  <a:p>
                    <a:r>
                      <a:rPr lang="ru-RU" sz="1800" dirty="0" smtClean="0"/>
                      <a:t>Иные межбюджетные</a:t>
                    </a:r>
                    <a:r>
                      <a:rPr lang="ru-RU" sz="1800" baseline="0" dirty="0" smtClean="0"/>
                      <a:t> трансферты</a:t>
                    </a:r>
                    <a:endParaRPr lang="en-US" sz="18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Субвенции</c:v>
                </c:pt>
                <c:pt idx="1">
                  <c:v>Дотация на выравнивание</c:v>
                </c:pt>
                <c:pt idx="2">
                  <c:v>Субсидия на формирование РФФПП </c:v>
                </c:pt>
                <c:pt idx="3">
                  <c:v>содержание депутатов и их помощников</c:v>
                </c:pt>
                <c:pt idx="4">
                  <c:v>на содержание КСО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681581.45000000042</c:v>
                </c:pt>
                <c:pt idx="1">
                  <c:v>195487</c:v>
                </c:pt>
                <c:pt idx="2">
                  <c:v>114281</c:v>
                </c:pt>
                <c:pt idx="3">
                  <c:v>930</c:v>
                </c:pt>
                <c:pt idx="4">
                  <c:v>499.82</c:v>
                </c:pt>
              </c:numCache>
            </c:numRef>
          </c:val>
        </c:ser>
        <c:gapWidth val="150"/>
        <c:secondPieSize val="75"/>
        <c:serLines/>
      </c:of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Лист1!$F$2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CCCCFF"/>
            </a:solidFill>
          </c:spPr>
          <c:dLbls>
            <c:dLbl>
              <c:idx val="0"/>
              <c:layout>
                <c:manualLayout>
                  <c:x val="4.7222222222222332E-2"/>
                  <c:y val="-9.2592592592593611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/>
                      <a:t>1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170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622,76</a:t>
                    </a:r>
                    <a:endParaRPr lang="en-US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8611111111111112E-2"/>
                  <c:y val="-1.3888888888888999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/>
                      <a:t>1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16</a:t>
                    </a:r>
                    <a:r>
                      <a:rPr lang="ru-RU" b="1" dirty="0" smtClean="0"/>
                      <a:t>1 569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7</a:t>
                    </a:r>
                    <a:r>
                      <a:rPr lang="en-US" b="1" dirty="0" smtClean="0"/>
                      <a:t>4</a:t>
                    </a:r>
                    <a:endParaRPr lang="en-US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numRef>
              <c:f>Лист1!$B$2:$B$3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1170622.76</c:v>
                </c:pt>
                <c:pt idx="1">
                  <c:v>1167143.54</c:v>
                </c:pt>
              </c:numCache>
            </c:numRef>
          </c:val>
        </c:ser>
        <c:shape val="box"/>
        <c:axId val="81190912"/>
        <c:axId val="81192448"/>
        <c:axId val="0"/>
      </c:bar3DChart>
      <c:catAx>
        <c:axId val="81190912"/>
        <c:scaling>
          <c:orientation val="minMax"/>
        </c:scaling>
        <c:axPos val="l"/>
        <c:numFmt formatCode="General" sourceLinked="1"/>
        <c:tickLblPos val="nextTo"/>
        <c:crossAx val="81192448"/>
        <c:crosses val="autoZero"/>
        <c:auto val="1"/>
        <c:lblAlgn val="ctr"/>
        <c:lblOffset val="100"/>
      </c:catAx>
      <c:valAx>
        <c:axId val="81192448"/>
        <c:scaling>
          <c:orientation val="minMax"/>
          <c:max val="180000"/>
          <c:min val="120000"/>
        </c:scaling>
        <c:axPos val="b"/>
        <c:majorGridlines/>
        <c:numFmt formatCode="General" sourceLinked="1"/>
        <c:tickLblPos val="nextTo"/>
        <c:crossAx val="81190912"/>
        <c:crosses val="autoZero"/>
        <c:crossBetween val="between"/>
        <c:majorUnit val="10000"/>
        <c:minorUnit val="5000"/>
      </c:valAx>
    </c:plotArea>
    <c:legend>
      <c:legendPos val="r"/>
      <c:layout>
        <c:manualLayout>
          <c:xMode val="edge"/>
          <c:yMode val="edge"/>
          <c:x val="0.83523545494313534"/>
          <c:y val="2.2459623564983652E-2"/>
          <c:w val="0.14115343394575677"/>
          <c:h val="0.1292752989209682"/>
        </c:manualLayout>
      </c:layout>
    </c:legend>
    <c:plotVisOnly val="1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7.0833333333333817E-2"/>
          <c:y val="8.4546161537607578E-2"/>
          <c:w val="0.84444444444444722"/>
          <c:h val="0.7941640743621079"/>
        </c:manualLayout>
      </c:layout>
      <c:pie3DChart>
        <c:varyColors val="1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</c:spPr>
          <c:explosion val="8"/>
          <c:dPt>
            <c:idx val="0"/>
            <c:explosion val="21"/>
            <c:spPr>
              <a:solidFill>
                <a:srgbClr val="CCCCFF"/>
              </a:solidFill>
            </c:spPr>
          </c:dPt>
          <c:dPt>
            <c:idx val="1"/>
            <c:explosion val="14"/>
          </c:dPt>
          <c:dLbls>
            <c:dLbl>
              <c:idx val="0"/>
              <c:layout>
                <c:manualLayout>
                  <c:x val="-7.7923337707786533E-2"/>
                  <c:y val="0.12676542884124073"/>
                </c:manualLayout>
              </c:layout>
              <c:tx>
                <c:rich>
                  <a:bodyPr/>
                  <a:lstStyle/>
                  <a:p>
                    <a:pPr>
                      <a:defRPr sz="28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800" dirty="0" smtClean="0"/>
                      <a:t>14,</a:t>
                    </a:r>
                    <a:r>
                      <a:rPr lang="ru-RU" sz="2800" dirty="0" smtClean="0"/>
                      <a:t>8%</a:t>
                    </a:r>
                    <a:endParaRPr lang="en-US" sz="2800" dirty="0"/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85,</a:t>
                    </a:r>
                    <a:r>
                      <a:rPr lang="ru-RU" dirty="0" smtClean="0"/>
                      <a:t>2%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4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val>
            <c:numRef>
              <c:f>Лист1!$D$3:$D$4</c:f>
              <c:numCache>
                <c:formatCode>General</c:formatCode>
                <c:ptCount val="2"/>
                <c:pt idx="0">
                  <c:v>14.7</c:v>
                </c:pt>
                <c:pt idx="1">
                  <c:v>85.3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Лист1!$D$90</c:f>
              <c:strCache>
                <c:ptCount val="1"/>
                <c:pt idx="0">
                  <c:v>тыс. руб.</c:v>
                </c:pt>
              </c:strCache>
            </c:strRef>
          </c:tx>
          <c:spPr>
            <a:ln>
              <a:solidFill>
                <a:srgbClr val="9933FF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0.15823689470683391"/>
                  <c:y val="-7.731256648804685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15 852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0</a:t>
                    </a:r>
                    <a:r>
                      <a:rPr lang="en-US" b="1" dirty="0" smtClean="0"/>
                      <a:t>3</a:t>
                    </a:r>
                    <a:endParaRPr lang="en-US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8948766941414275E-2"/>
                  <c:y val="2.4160177027514492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124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401,77</a:t>
                    </a:r>
                    <a:endParaRPr lang="en-US" b="1"/>
                  </a:p>
                </c:rich>
              </c:tx>
              <c:showVal val="1"/>
            </c:dLbl>
            <c:dLbl>
              <c:idx val="2"/>
              <c:layout>
                <c:manualLayout>
                  <c:x val="2.1863961855478002E-2"/>
                  <c:y val="3.14082301357687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130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960,16</a:t>
                    </a:r>
                    <a:endParaRPr lang="en-US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Лист1!$B$90:$B$92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Лист1!$C$90:$C$92</c:f>
              <c:numCache>
                <c:formatCode>General</c:formatCode>
                <c:ptCount val="3"/>
                <c:pt idx="0">
                  <c:v>1121425.83</c:v>
                </c:pt>
                <c:pt idx="1">
                  <c:v>1124401.77</c:v>
                </c:pt>
                <c:pt idx="2">
                  <c:v>1130960.1600000008</c:v>
                </c:pt>
              </c:numCache>
            </c:numRef>
          </c:val>
        </c:ser>
        <c:marker val="1"/>
        <c:axId val="81296384"/>
        <c:axId val="81310464"/>
      </c:lineChart>
      <c:catAx>
        <c:axId val="81296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310464"/>
        <c:crosses val="autoZero"/>
        <c:auto val="1"/>
        <c:lblAlgn val="ctr"/>
        <c:lblOffset val="100"/>
      </c:catAx>
      <c:valAx>
        <c:axId val="81310464"/>
        <c:scaling>
          <c:orientation val="minMax"/>
          <c:max val="1131000"/>
          <c:min val="1121425"/>
        </c:scaling>
        <c:delete val="1"/>
        <c:axPos val="l"/>
        <c:majorGridlines/>
        <c:numFmt formatCode="General" sourceLinked="1"/>
        <c:tickLblPos val="none"/>
        <c:crossAx val="81296384"/>
        <c:crosses val="autoZero"/>
        <c:crossBetween val="between"/>
        <c:majorUnit val="2000"/>
      </c:valAx>
    </c:plotArea>
    <c:legend>
      <c:legendPos val="r"/>
      <c:layout>
        <c:manualLayout>
          <c:xMode val="edge"/>
          <c:yMode val="edge"/>
          <c:x val="0.79969431771125521"/>
          <c:y val="0.4248985653040131"/>
          <c:w val="0.19848839109704258"/>
          <c:h val="9.6841028318010544E-2"/>
        </c:manualLayout>
      </c:layout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3087617683613834E-2"/>
          <c:y val="3.2352821295706179E-2"/>
          <c:w val="0.59094081631040973"/>
          <c:h val="0.9352943574085941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2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4785989432613841"/>
                  <c:y val="3.938956528326501E-2"/>
                </c:manualLayout>
              </c:layout>
              <c:tx>
                <c:rich>
                  <a:bodyPr/>
                  <a:lstStyle/>
                  <a:p>
                    <a:pPr>
                      <a:defRPr sz="3600"/>
                    </a:pPr>
                    <a:r>
                      <a:rPr lang="en-US" sz="3600" dirty="0" smtClean="0"/>
                      <a:t>96</a:t>
                    </a:r>
                    <a:r>
                      <a:rPr lang="ru-RU" sz="3600" dirty="0" smtClean="0"/>
                      <a:t>,0%</a:t>
                    </a:r>
                    <a:endParaRPr lang="en-US" sz="3600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3.0355424321959753E-2"/>
                  <c:y val="3.0108735122797142E-2"/>
                </c:manualLayout>
              </c:layout>
              <c:tx>
                <c:rich>
                  <a:bodyPr/>
                  <a:lstStyle/>
                  <a:p>
                    <a:pPr>
                      <a:defRPr sz="3600"/>
                    </a:pPr>
                    <a:r>
                      <a:rPr lang="en-US" sz="3600" dirty="0" smtClean="0"/>
                      <a:t>4</a:t>
                    </a:r>
                    <a:r>
                      <a:rPr lang="ru-RU" sz="3600" dirty="0" smtClean="0"/>
                      <a:t>,0%</a:t>
                    </a:r>
                    <a:endParaRPr lang="en-US" sz="3600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</c:v>
                </c:pt>
                <c:pt idx="1">
                  <c:v>НЕПРОГРАМНЫЕ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</c:ser>
        <c:firstSliceAng val="95"/>
      </c:pieChart>
    </c:plotArea>
    <c:legend>
      <c:legendPos val="r"/>
      <c:layout>
        <c:manualLayout>
          <c:xMode val="edge"/>
          <c:yMode val="edge"/>
          <c:x val="0"/>
          <c:y val="0.80438191984466856"/>
          <c:w val="0.89645005052086113"/>
          <c:h val="0.19561808015533191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210"/>
      <c:perspective val="30"/>
    </c:view3D>
    <c:plotArea>
      <c:layout>
        <c:manualLayout>
          <c:layoutTarget val="inner"/>
          <c:xMode val="edge"/>
          <c:yMode val="edge"/>
          <c:x val="0.10560050306211768"/>
          <c:y val="0.10591586468358122"/>
          <c:w val="0.89439949693788579"/>
          <c:h val="0.613083552055993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99CCFF"/>
              </a:solidFill>
            </c:spPr>
          </c:dPt>
          <c:dPt>
            <c:idx val="2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7"/>
            <c:spPr>
              <a:solidFill>
                <a:srgbClr val="FFC000"/>
              </a:solidFill>
            </c:spPr>
          </c:dPt>
          <c:dPt>
            <c:idx val="8"/>
            <c:spPr>
              <a:solidFill>
                <a:srgbClr val="00FF00"/>
              </a:solidFill>
            </c:spPr>
          </c:dPt>
          <c:dPt>
            <c:idx val="1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1"/>
            <c:spPr>
              <a:solidFill>
                <a:srgbClr val="FF66FF"/>
              </a:solidFill>
            </c:spPr>
          </c:dPt>
          <c:dPt>
            <c:idx val="12"/>
            <c:spPr>
              <a:solidFill>
                <a:srgbClr val="9999FF"/>
              </a:solidFill>
            </c:spPr>
          </c:dPt>
          <c:cat>
            <c:strRef>
              <c:f>Лист1!$A$2:$A$18</c:f>
              <c:strCache>
                <c:ptCount val="14"/>
                <c:pt idx="0">
                  <c:v>Развитие образования </c:v>
                </c:pt>
                <c:pt idx="1">
                  <c:v>Социальная поддержка граждан </c:v>
                </c:pt>
                <c:pt idx="2">
                  <c:v>Сохранение и развитие культуры </c:v>
                </c:pt>
                <c:pt idx="3">
                  <c:v>Развитие физической культуры и спорта </c:v>
                </c:pt>
                <c:pt idx="4">
                  <c:v>Молодежная политика </c:v>
                </c:pt>
                <c:pt idx="5">
                  <c:v>Управление имуществом </c:v>
                </c:pt>
                <c:pt idx="6">
                  <c:v>Управление финансами </c:v>
                </c:pt>
                <c:pt idx="7">
                  <c:v>Защита населения и территории Курского района от чрезвычайных ситуаций</c:v>
                </c:pt>
                <c:pt idx="8">
                  <c:v>Развитие малого и среднего бизнеса, потребительского рынка, снижение административных барьеров </c:v>
                </c:pt>
                <c:pt idx="9">
                  <c:v>Развитие коммунального хозяйства, транспортной системы и обеспечение безопасности дорожного движения </c:v>
                </c:pt>
                <c:pt idx="10">
                  <c:v>Развитие сельского хозяйства </c:v>
                </c:pt>
                <c:pt idx="11">
                  <c:v>Межнациональные отношения и поддержка казачества </c:v>
                </c:pt>
                <c:pt idx="12">
                  <c:v>Энергосбережение</c:v>
                </c:pt>
                <c:pt idx="13">
                  <c:v>Профилактика правонарушений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52.1</c:v>
                </c:pt>
                <c:pt idx="1">
                  <c:v>27.4</c:v>
                </c:pt>
                <c:pt idx="2">
                  <c:v>4.5</c:v>
                </c:pt>
                <c:pt idx="3">
                  <c:v>1.1000000000000001</c:v>
                </c:pt>
                <c:pt idx="4">
                  <c:v>0.2</c:v>
                </c:pt>
                <c:pt idx="5">
                  <c:v>7.0000000000000021E-2</c:v>
                </c:pt>
                <c:pt idx="6">
                  <c:v>4.8</c:v>
                </c:pt>
                <c:pt idx="7">
                  <c:v>0.30000000000000032</c:v>
                </c:pt>
                <c:pt idx="8">
                  <c:v>0.8</c:v>
                </c:pt>
                <c:pt idx="9">
                  <c:v>0.5</c:v>
                </c:pt>
                <c:pt idx="10">
                  <c:v>3.4</c:v>
                </c:pt>
                <c:pt idx="11">
                  <c:v>4.0000000000000022E-2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1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0.99975</cdr:x>
      <cdr:y>0.10316</cdr:y>
    </cdr:to>
    <cdr:sp macro="" textlink="">
      <cdr:nvSpPr>
        <cdr:cNvPr id="2" name="Rectangle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4000" cy="9286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>
            <a:defRPr/>
          </a:pPr>
          <a:r>
            <a:rPr lang="ru-RU" sz="2600" b="1" kern="0" dirty="0">
              <a:solidFill>
                <a:srgbClr val="000000"/>
              </a:solidFill>
              <a:cs typeface="Arial"/>
            </a:rPr>
            <a:t/>
          </a:r>
          <a:br>
            <a:rPr lang="ru-RU" sz="2600" b="1" kern="0" dirty="0">
              <a:solidFill>
                <a:srgbClr val="000000"/>
              </a:solidFill>
              <a:cs typeface="Arial"/>
            </a:rPr>
          </a:br>
          <a:r>
            <a:rPr lang="ru-RU" sz="24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СТРУКТУРА  НАЛОГОВЫХ И НЕНАЛОГОВЫХ </a:t>
          </a:r>
          <a:r>
            <a:rPr lang="ru-RU" sz="2400" b="1" kern="0" dirty="0" smtClean="0">
              <a:latin typeface="Times New Roman" pitchFamily="18" charset="0"/>
              <a:cs typeface="Times New Roman" pitchFamily="18" charset="0"/>
            </a:rPr>
            <a:t>ДОХОДОВ</a:t>
          </a:r>
          <a:r>
            <a:rPr lang="ru-RU" sz="24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БЮДЖЕТА КУРСКОГО МУНИЦИПАЛЬНОГО РАЙОНА </a:t>
          </a:r>
          <a:endParaRPr lang="en-US" sz="2400" b="1" kern="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>
            <a:defRPr/>
          </a:pPr>
          <a:r>
            <a:rPr lang="ru-RU" sz="22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2200" b="1" kern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0.25781</cdr:x>
      <cdr:y>0.03636</cdr:y>
    </cdr:from>
    <cdr:to>
      <cdr:x>0.29687</cdr:x>
      <cdr:y>0.10909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5400000">
          <a:off x="2393141" y="107157"/>
          <a:ext cx="285752" cy="35719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0.01503</cdr:x>
      <cdr:y>0.14583</cdr:y>
    </cdr:from>
    <cdr:to>
      <cdr:x>0.2416</cdr:x>
      <cdr:y>0.29165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44" y="1000108"/>
          <a:ext cx="2152692" cy="10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 2018 год </a:t>
          </a:r>
        </a:p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1 115 852,03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0.01503</cdr:x>
      <cdr:y>0.34375</cdr:y>
    </cdr:from>
    <cdr:to>
      <cdr:x>0.24159</cdr:x>
      <cdr:y>0.48957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42844" y="2357430"/>
          <a:ext cx="2152596" cy="10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 2019 год </a:t>
          </a:r>
        </a:p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1 124 401,77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0.01503</cdr:x>
      <cdr:y>0.54167</cdr:y>
    </cdr:from>
    <cdr:to>
      <cdr:x>0.2416</cdr:x>
      <cdr:y>0.68749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2844" y="3714752"/>
          <a:ext cx="2152692" cy="10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 2020 год </a:t>
          </a:r>
        </a:p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1 130 960,16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0.83741</cdr:x>
      <cdr:y>0.09375</cdr:y>
    </cdr:from>
    <cdr:to>
      <cdr:x>0.9624</cdr:x>
      <cdr:y>0.14311</cdr:y>
    </cdr:to>
    <cdr:sp macro="" textlink="">
      <cdr:nvSpPr>
        <cdr:cNvPr id="6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56372" y="642918"/>
          <a:ext cx="1187628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600" b="1" i="1" dirty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руб.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0.09375</cdr:x>
      <cdr:y>0.72917</cdr:y>
    </cdr:from>
    <cdr:to>
      <cdr:x>0.94532</cdr:x>
      <cdr:y>0.95834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857224" y="5000636"/>
          <a:ext cx="7786742" cy="1571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Развитие образования на 2018-2020 годы </a:t>
          </a:r>
        </a:p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Социальная поддержка граждан на 2018-2020 годы   </a:t>
          </a:r>
        </a:p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Управление финансами на 2018-2020 годы</a:t>
          </a:r>
        </a:p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Развитие сельского хозяйства на 2018-2020 годы</a:t>
          </a:r>
        </a:p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Сохранение и развитие культуры на 2018-2020 годы </a:t>
          </a:r>
        </a:p>
        <a:p xmlns:a="http://schemas.openxmlformats.org/drawingml/2006/main"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0.07031</cdr:x>
      <cdr:y>0.78125</cdr:y>
    </cdr:from>
    <cdr:to>
      <cdr:x>0.09304</cdr:x>
      <cdr:y>0.8125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668026" y="5357826"/>
          <a:ext cx="216000" cy="214314"/>
        </a:xfrm>
        <a:prstGeom xmlns:a="http://schemas.openxmlformats.org/drawingml/2006/main" prst="rect">
          <a:avLst/>
        </a:prstGeom>
        <a:solidFill xmlns:a="http://schemas.openxmlformats.org/drawingml/2006/main">
          <a:srgbClr val="99CCFF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0.07031</cdr:x>
      <cdr:y>0.82292</cdr:y>
    </cdr:from>
    <cdr:to>
      <cdr:x>0.09304</cdr:x>
      <cdr:y>0.85417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668026" y="5643578"/>
          <a:ext cx="216000" cy="21431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0.07031</cdr:x>
      <cdr:y>0.86459</cdr:y>
    </cdr:from>
    <cdr:to>
      <cdr:x>0.09304</cdr:x>
      <cdr:y>0.89584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668026" y="5929330"/>
          <a:ext cx="216000" cy="214314"/>
        </a:xfrm>
        <a:prstGeom xmlns:a="http://schemas.openxmlformats.org/drawingml/2006/main" prst="rect">
          <a:avLst/>
        </a:prstGeom>
        <a:solidFill xmlns:a="http://schemas.openxmlformats.org/drawingml/2006/main">
          <a:srgbClr val="CCCCFF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0.07031</cdr:x>
      <cdr:y>0.90625</cdr:y>
    </cdr:from>
    <cdr:to>
      <cdr:x>0.09304</cdr:x>
      <cdr:y>0.9375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668026" y="6215082"/>
          <a:ext cx="216000" cy="21431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0.375</cdr:x>
      <cdr:y>0.20833</cdr:y>
    </cdr:from>
    <cdr:to>
      <cdr:x>0.46875</cdr:x>
      <cdr:y>0.26042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428992" y="1428736"/>
          <a:ext cx="857256" cy="357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52,7%</a:t>
          </a:r>
          <a:endParaRPr lang="ru-RU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0.89063</cdr:x>
      <cdr:y>0.42708</cdr:y>
    </cdr:from>
    <cdr:to>
      <cdr:x>0.98438</cdr:x>
      <cdr:y>0.47916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143900" y="2928934"/>
          <a:ext cx="857256" cy="357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26,5%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0.75</cdr:x>
      <cdr:y>0.51042</cdr:y>
    </cdr:from>
    <cdr:to>
      <cdr:x>0.83271</cdr:x>
      <cdr:y>0.5625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858016" y="3500438"/>
          <a:ext cx="756300" cy="3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4,8%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0.5625</cdr:x>
      <cdr:y>0.54167</cdr:y>
    </cdr:from>
    <cdr:to>
      <cdr:x>0.64521</cdr:x>
      <cdr:y>0.59375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5143504" y="3714752"/>
          <a:ext cx="756300" cy="3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7,8%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0.36719</cdr:x>
      <cdr:y>0.53125</cdr:y>
    </cdr:from>
    <cdr:to>
      <cdr:x>0.4499</cdr:x>
      <cdr:y>0.58333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3357554" y="3643314"/>
          <a:ext cx="756300" cy="357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1,1%</a:t>
          </a:r>
          <a:endParaRPr lang="ru-RU" sz="1800" b="1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0.2126</cdr:x>
      <cdr:y>0.55009</cdr:y>
    </cdr:from>
    <cdr:to>
      <cdr:x>0.2441</cdr:x>
      <cdr:y>0.85569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1357344" y="3143251"/>
          <a:ext cx="1428758" cy="285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1 161 569,74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510BB-B788-45F8-B39F-2BCA19A27C9B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C7E44-110E-4BB4-8137-138D85AD6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71D755-6B29-4872-8AF5-C16BA71823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71D755-6B29-4872-8AF5-C16BA71823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4CEF4-2602-46FD-91D3-B9CE97500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rgbClr val="CCEC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chart" Target="../charts/chart6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5"/>
          <p:cNvSpPr txBox="1">
            <a:spLocks noChangeArrowheads="1"/>
          </p:cNvSpPr>
          <p:nvPr/>
        </p:nvSpPr>
        <p:spPr bwMode="auto">
          <a:xfrm>
            <a:off x="251520" y="5805264"/>
            <a:ext cx="8715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Курского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района </a:t>
            </a:r>
          </a:p>
        </p:txBody>
      </p:sp>
      <p:pic>
        <p:nvPicPr>
          <p:cNvPr id="13314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716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204864"/>
            <a:ext cx="91440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граждан</a:t>
            </a:r>
            <a:endParaRPr lang="ru-RU" sz="2800" b="1" cap="none" spc="0" dirty="0" smtClean="0">
              <a:ln w="12700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«О бюджете Курского муниципального</a:t>
            </a:r>
          </a:p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 Ставропольского края на 2018 год</a:t>
            </a:r>
          </a:p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плановый период 2019 и 2020 годов</a:t>
            </a:r>
            <a:endParaRPr lang="ru-RU" sz="2800" b="1" cap="none" spc="0" dirty="0">
              <a:ln w="12700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00298" y="188640"/>
            <a:ext cx="3943910" cy="2383104"/>
          </a:xfrm>
          <a:prstGeom prst="ellipse">
            <a:avLst/>
          </a:prstGeom>
          <a:solidFill>
            <a:srgbClr val="CCCCF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br>
              <a:rPr lang="ru-RU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Курского муниципального района</a:t>
            </a:r>
            <a:endParaRPr lang="ru-RU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3356992"/>
            <a:ext cx="3419872" cy="2880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и налоговой политики Курского муниципального района Ставропольского края на 2018 год и плановый период 2019 и 2020 годов, утвержденные распоряжением администрации Курского муниципального района  29.09.2017 г. № 317-р</a:t>
            </a:r>
            <a:endParaRPr lang="ru-RU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356992"/>
            <a:ext cx="3419872" cy="2880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долговой политики  Курского муниципального района Ставропольского края на 2018 год и плановый период 2019 и 2020 годов, утвержденные распоряжением администрации Курского муниципального района  29.09.2017 г. № 316-р</a:t>
            </a:r>
            <a:endParaRPr lang="ru-RU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16200000" flipH="1">
            <a:off x="5929322" y="2285992"/>
            <a:ext cx="1000132" cy="1000132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000232" y="2357430"/>
            <a:ext cx="1071570" cy="928694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28625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kern="0" dirty="0">
                <a:latin typeface="Times New Roman" pitchFamily="18" charset="0"/>
                <a:ea typeface="+mj-ea"/>
                <a:cs typeface="+mj-cs"/>
              </a:rPr>
              <a:t>ДОХОДЫ МЕСТНОГО БЮДЖЕТА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428625"/>
            <a:ext cx="914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latin typeface="Times New Roman" pitchFamily="18" charset="0"/>
                <a:ea typeface="+mj-ea"/>
                <a:cs typeface="+mj-cs"/>
              </a:rPr>
              <a:t>Доходы бюджета – поступающие в бюджет денежные средства, за исключением средств, являющихся источниками финансирования дефицита бюджета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86063" y="1000125"/>
            <a:ext cx="3786187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ТИПЫ ДОХОДОВ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500174"/>
            <a:ext cx="5143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Налоговые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 на доход физических лиц (НДФЛ);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единый налог на вмененный доход (ЕНВД);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  (ЕСХН);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акцизы;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государственная пошлина;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Налог, взимаемый в связи с применением патентной системы налогообложения.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4942" y="1500174"/>
            <a:ext cx="3929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дотации;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субвенции;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субсидии;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7422" y="3786190"/>
            <a:ext cx="45005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Неналоговые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арендная плата за земельные участки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продажа земельных участков;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от сдачи в аренду имущества;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платежи от муниципальных унитарных предприятий;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среду;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услуг;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3929066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Прогнозируемое увеличение поступлений налоговых и неналоговых доходов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8864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ОБЪЕМ ДОХОДОВ МЕСТНОГО БЮДЖЕТА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187624" y="642918"/>
          <a:ext cx="79563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Левая фигурная скобка 4"/>
          <p:cNvSpPr/>
          <p:nvPr/>
        </p:nvSpPr>
        <p:spPr>
          <a:xfrm rot="16200000">
            <a:off x="3425572" y="568060"/>
            <a:ext cx="292592" cy="4286280"/>
          </a:xfrm>
          <a:prstGeom prst="leftBrace">
            <a:avLst>
              <a:gd name="adj1" fmla="val 8333"/>
              <a:gd name="adj2" fmla="val 502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51720" y="299695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1 161 569,74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2396" y="7143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556792"/>
            <a:ext cx="1080120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2018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581128"/>
            <a:ext cx="1742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 </a:t>
            </a:r>
            <a:endParaRPr lang="ru-RU" sz="54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92280" y="4581128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54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267744" y="4869160"/>
            <a:ext cx="4608512" cy="43204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1520" y="551723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161 510,19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0232" y="551723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187 025,20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5301208"/>
            <a:ext cx="25282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+25 515,01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1857364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15,1%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8992" y="1857364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84,9%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"/>
          <p:cNvGraphicFramePr>
            <a:graphicFrameLocks/>
          </p:cNvGraphicFramePr>
          <p:nvPr/>
        </p:nvGraphicFramePr>
        <p:xfrm>
          <a:off x="-50800" y="-50800"/>
          <a:ext cx="9245600" cy="695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ПРОГНОЗ ПОСТУПЛЕНИЯ НАЛОГА НА ДОХОДЫ ФИЗИЧЕСИХ ЛИЦ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1428736"/>
          <a:ext cx="9144000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1649113" y="5208879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100 072,94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3220749" y="4234019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109 398,00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5022088" y="3733953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114 981,00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6733180" y="3159029"/>
            <a:ext cx="1649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120 150,00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руговая стрелка 7"/>
          <p:cNvSpPr/>
          <p:nvPr/>
        </p:nvSpPr>
        <p:spPr>
          <a:xfrm rot="19095921">
            <a:off x="2023028" y="3225552"/>
            <a:ext cx="2173476" cy="1111671"/>
          </a:xfrm>
          <a:prstGeom prst="circularArrow">
            <a:avLst>
              <a:gd name="adj1" fmla="val 5061"/>
              <a:gd name="adj2" fmla="val 1142319"/>
              <a:gd name="adj3" fmla="val 20650453"/>
              <a:gd name="adj4" fmla="val 10800000"/>
              <a:gd name="adj5" fmla="val 12500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3214686"/>
            <a:ext cx="152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+ 9 325,06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857356" y="764704"/>
            <a:ext cx="4572032" cy="1306974"/>
          </a:xfrm>
          <a:prstGeom prst="wedgeRoundRectCallout">
            <a:avLst>
              <a:gd name="adj1" fmla="val -34724"/>
              <a:gd name="adj2" fmla="val 134808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связи с внесенным изменением в Закон Ставропольского края норматив отчисления по НДФЛ в муниципальный район увеличился на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2% 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2396" y="7143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826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85720" y="3000372"/>
            <a:ext cx="2176463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–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трансферты без определения конкретной цели использования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(карманные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ребенка)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357554" y="3143248"/>
            <a:ext cx="2428875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трансферты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финансирование переданных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полномочий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(деньги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ребенку на покупки по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списку)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572264" y="3000372"/>
            <a:ext cx="2320925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трансферты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условиях долевого софинансирования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(добавить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 ребенку на его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покупку)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714480" y="2428868"/>
            <a:ext cx="785820" cy="571504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4322763" y="2892419"/>
            <a:ext cx="500062" cy="1588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572264" y="2428868"/>
            <a:ext cx="785818" cy="571504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500166" y="857232"/>
            <a:ext cx="6143668" cy="178595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это денежные средства, перечисляемые из одного уровня бюджета другому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500166" y="6072206"/>
            <a:ext cx="6286544" cy="500042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142182" y="4286256"/>
            <a:ext cx="3572694" cy="794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357950" y="1142984"/>
            <a:ext cx="2428892" cy="1785950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10" y="1142984"/>
            <a:ext cx="2428892" cy="1785950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42910" y="0"/>
            <a:ext cx="814393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БЕЗВОЗМЕЗДЫНЫЕ ПОСТУПЛЕНИЯ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гарантии на бесплатное общее образование и дошкольное образование;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ежемесячная денежная выплата, назначаемая в случае рождения третьего ребенка или последующих детей до достижения ребенком возраста трех лет;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субвенция на оплату жилищно-коммунальных услуг отдельным категориям граждан;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субвенция на оказание несвязанной поддержки сельскохозяйственным товаропроизводителям в области растениеводства;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возмещение процентной ставки по кредитам.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214422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58016" y="1285860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428868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1 009 112,60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42886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987 205,47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2285992"/>
            <a:ext cx="2071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- 21 907,13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или 2,2%</a:t>
            </a:r>
            <a:endParaRPr lang="ru-RU" sz="24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3857620" y="3143248"/>
            <a:ext cx="1714512" cy="7858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15206" y="714356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572008"/>
            <a:ext cx="8858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составе иных межбюджетных трансфертов учтены следующие средства на: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содержание депутатов Государственной Думы и членов Совета Федерации и их помощников  - 930,00 тыс. рублей;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передаваемые полномочия из бюджетов поселений на содержание контрольно счетного органа  - 499,82 тыс. рублей.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72396" y="64291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785794"/>
          <a:ext cx="9144000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28596" y="0"/>
            <a:ext cx="8229600" cy="5111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БЕЗВОЗМЕЗДНЫЕ   ПОСТУПЛЕНИЯ НА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2018 год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385762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57148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Дотация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142873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Субсидия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571868" y="1785926"/>
            <a:ext cx="357190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71802" y="4071942"/>
            <a:ext cx="500066" cy="73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28625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kern="0" dirty="0" smtClean="0">
                <a:latin typeface="Times New Roman" pitchFamily="18" charset="0"/>
                <a:ea typeface="+mj-ea"/>
                <a:cs typeface="+mj-cs"/>
              </a:rPr>
              <a:t>РАСХОДЫ </a:t>
            </a:r>
            <a:r>
              <a:rPr lang="ru-RU" sz="2400" b="1" kern="0" dirty="0">
                <a:latin typeface="Times New Roman" pitchFamily="18" charset="0"/>
                <a:ea typeface="+mj-ea"/>
                <a:cs typeface="+mj-cs"/>
              </a:rPr>
              <a:t>МЕСТНОГО БЮДЖЕТА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428625"/>
            <a:ext cx="914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kern="0" dirty="0" smtClean="0">
                <a:latin typeface="Times New Roman" pitchFamily="18" charset="0"/>
                <a:ea typeface="+mj-ea"/>
                <a:cs typeface="+mj-cs"/>
              </a:rPr>
              <a:t>Расходы </a:t>
            </a:r>
            <a:r>
              <a:rPr lang="ru-RU" kern="0" dirty="0">
                <a:latin typeface="Times New Roman" pitchFamily="18" charset="0"/>
                <a:ea typeface="+mj-ea"/>
                <a:cs typeface="+mj-cs"/>
              </a:rPr>
              <a:t>бюджета </a:t>
            </a:r>
            <a:r>
              <a:rPr lang="ru-RU" kern="0" dirty="0" smtClean="0">
                <a:latin typeface="Times New Roman" pitchFamily="18" charset="0"/>
                <a:ea typeface="+mj-ea"/>
                <a:cs typeface="+mj-cs"/>
              </a:rPr>
              <a:t>–денежные </a:t>
            </a:r>
            <a:r>
              <a:rPr lang="ru-RU" kern="0" dirty="0">
                <a:latin typeface="Times New Roman" pitchFamily="18" charset="0"/>
                <a:ea typeface="+mj-ea"/>
                <a:cs typeface="+mj-cs"/>
              </a:rPr>
              <a:t>средства, </a:t>
            </a:r>
            <a:r>
              <a:rPr lang="ru-RU" kern="0" dirty="0" smtClean="0">
                <a:latin typeface="Times New Roman" pitchFamily="18" charset="0"/>
                <a:ea typeface="+mj-ea"/>
                <a:cs typeface="+mj-cs"/>
              </a:rPr>
              <a:t>направляемые на финансовое обеспечение задач и функций государства и местного самоуправления.</a:t>
            </a:r>
            <a:endParaRPr lang="ru-RU" kern="0" dirty="0"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1000108"/>
            <a:ext cx="3786187" cy="571487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 РАСХОДОВ ПО ПРИЗНАКАМ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82" y="1928802"/>
            <a:ext cx="2700000" cy="4714314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отражает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средств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на выполнение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функций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(муниципалитета) (раздел→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подраздел→ целевые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статьи→ виды расходов)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71802" y="1928802"/>
            <a:ext cx="2842876" cy="471431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Ведомственная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непосредственно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связана со структурой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управления, отображает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 по главным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распорядителям средств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(органы МСУ,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администрации)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72198" y="1928802"/>
            <a:ext cx="2842876" cy="471431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Экономическая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показывает деление расходов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на текущие и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капитальные, а также на выплату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заработной платы, на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материальные затраты, на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товаров и услуг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(категория расходов→ группы→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предметные статьи→ подстатьи)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углом 24"/>
          <p:cNvSpPr/>
          <p:nvPr/>
        </p:nvSpPr>
        <p:spPr>
          <a:xfrm rot="5400000">
            <a:off x="6585206" y="1161546"/>
            <a:ext cx="720000" cy="540000"/>
          </a:xfrm>
          <a:prstGeom prst="bentArrow">
            <a:avLst>
              <a:gd name="adj1" fmla="val 32164"/>
              <a:gd name="adj2" fmla="val 25000"/>
              <a:gd name="adj3" fmla="val 48880"/>
              <a:gd name="adj4" fmla="val 43750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5400000" flipV="1">
            <a:off x="1767356" y="1161546"/>
            <a:ext cx="720000" cy="540000"/>
          </a:xfrm>
          <a:prstGeom prst="bentArrow">
            <a:avLst>
              <a:gd name="adj1" fmla="val 32164"/>
              <a:gd name="adj2" fmla="val 25000"/>
              <a:gd name="adj3" fmla="val 48880"/>
              <a:gd name="adj4" fmla="val 4375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4286248" y="1643050"/>
            <a:ext cx="285752" cy="214314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285728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4077072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Снижение планового объема расходов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5155" y="4581128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5400" b="1" cap="none" spc="0" dirty="0">
              <a:ln w="12700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4581128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5400" b="1" cap="none" spc="0" dirty="0">
              <a:ln w="12700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267744" y="4869160"/>
            <a:ext cx="4608512" cy="43204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1520" y="5517233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1 170 622,76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551723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1 161 569,74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53093" y="5301208"/>
            <a:ext cx="22797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- 9 053,02</a:t>
            </a:r>
            <a:endParaRPr lang="ru-RU" sz="4000" b="1" cap="none" spc="0" dirty="0" smtClean="0">
              <a:ln w="12700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8596" y="0"/>
            <a:ext cx="8229600" cy="5111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РАСХОДЫ БЮДЖЕТА НА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2018 год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0" y="0"/>
            <a:ext cx="9144000" cy="504056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kern="0" dirty="0" smtClean="0">
                <a:latin typeface="Times New Roman" pitchFamily="18" charset="0"/>
                <a:cs typeface="Times New Roman" pitchFamily="18" charset="0"/>
              </a:rPr>
              <a:t>ПОНЯТИЕ «БЮДЖЕТ» И ЕГО СОСТВЛЯЮЩИЕ</a:t>
            </a:r>
            <a:endParaRPr lang="ru-RU" sz="2400" b="1" i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0" y="692696"/>
            <a:ext cx="9144000" cy="928670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endParaRPr lang="ru-RU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766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– смета доходов и расходов частного лица, организации или государства в целом, устанавливаемая на определенный период времени, как правило, на год.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представляет собой финансовый план, при помощи которого можно прогнозировать будущие поступления и затраты.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Velehk Sain\Desktop\Открытый бюджет\Новая папка\57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00240"/>
            <a:ext cx="7079353" cy="41764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 r="557"/>
          <a:stretch>
            <a:fillRect/>
          </a:stretch>
        </p:blipFill>
        <p:spPr bwMode="auto">
          <a:xfrm>
            <a:off x="0" y="4572008"/>
            <a:ext cx="67865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00166" y="0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БЮДЖЕТА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714356"/>
          <a:ext cx="91440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0364" y="3643314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 социальных отраслей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b="11523"/>
          <a:stretch>
            <a:fillRect/>
          </a:stretch>
        </p:blipFill>
        <p:spPr bwMode="auto">
          <a:xfrm>
            <a:off x="6643702" y="4572008"/>
            <a:ext cx="2500298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71296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НА: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досчета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годовой потребности на содержание детского сада 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Серноводское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1 400,39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мероприятия направленные на оздоровление детей (МУ ДО ДООЦ «Звездный») 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358,00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тыс. рублей;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выплаты минимального размера оплаты труда (с 01.01.2018 года в размере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9 489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рублей в месяц) -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23 547,94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заработной платы работникам муниципальных учреждений культуры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11 843,72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заработной платы педагогическим работникам муниципальных организаций дополнительного образования детей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2 276,16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предоставление мер социальной поддержке по оплате жилья, коммунальных услуг или отдельных их видов работникам муниципальных учреждений культуры, работающим и проживающим в сельской местности до расчетного размера ежемесячной денежной выплаты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739,4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рублей.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ckard Bell\Desktop\Новая папка (2)\bda9fe87fcc7a175b1eb6e9f6b021eaa.jpg"/>
          <p:cNvPicPr>
            <a:picLocks noChangeAspect="1" noChangeArrowheads="1"/>
          </p:cNvPicPr>
          <p:nvPr/>
        </p:nvPicPr>
        <p:blipFill>
          <a:blip r:embed="rId2" cstate="print"/>
          <a:srcRect t="17596" b="9150"/>
          <a:stretch>
            <a:fillRect/>
          </a:stretch>
        </p:blipFill>
        <p:spPr bwMode="auto">
          <a:xfrm>
            <a:off x="0" y="2956888"/>
            <a:ext cx="9144000" cy="400050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034" y="0"/>
            <a:ext cx="8215370" cy="321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проекте бюджета учтены средства </a:t>
            </a:r>
          </a:p>
          <a:p>
            <a:pPr indent="45720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расходов:</a:t>
            </a:r>
          </a:p>
          <a:p>
            <a:pPr indent="4572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 комплектование книжных фондов библиотек в сумме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464,00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тыс. рублей;</a:t>
            </a:r>
          </a:p>
          <a:p>
            <a:pPr indent="4572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проведение работ по замене оконных блоков в муниципальных образовательных учреждениях района в сумме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450,00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тыс. рублей;</a:t>
            </a:r>
          </a:p>
          <a:p>
            <a:pPr indent="4572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проведение работ по ремонту кровель в муниципальных общеобразовательных учреждениях района в сумме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150,00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тыс. рублей.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  бюджета  сформирован на основе  14 муниципальных программ Курского муниципального района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Ставропольского края 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1412776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Users\exfias\Desktop\логотип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113808"/>
            <a:ext cx="3428992" cy="374419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0" y="571480"/>
          <a:ext cx="700089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57290" y="71414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на 2018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РАСХОДЫ ПРЕДУСМОТРЕННЫЕ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 НА ВЫПОЛНЕНИЕ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14  МУНИЦИПАЛЬНЫХ ПРОГРАММ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072074"/>
            <a:ext cx="216000" cy="2143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БЮДЖЕТ   КУРСКОГО   МУНИЦИПАЛЬНОГО   РАЙОНА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1406" y="714356"/>
          <a:ext cx="9072594" cy="467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 rot="16200000">
            <a:off x="2015716" y="3753036"/>
            <a:ext cx="1584176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1 161 569,74</a:t>
            </a: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 rot="16200000">
            <a:off x="3857620" y="3357562"/>
            <a:ext cx="1500198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1 178 444,51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 rot="16200000">
            <a:off x="3286116" y="3357562"/>
            <a:ext cx="1500198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1 178 444,51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 rot="16200000">
            <a:off x="5214942" y="2571744"/>
            <a:ext cx="1500198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1 188 954,84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 rot="16200000">
            <a:off x="5822165" y="2607463"/>
            <a:ext cx="1428760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1 188 954,84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Среднемесячная начисленная заработная плата наемных работников в организациях, у индивидуальных предпринимателей и физических лиц (среднемесячный доход от трудовой деятельности)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23529" y="1412776"/>
          <a:ext cx="8568952" cy="518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Работники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муниципальных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учреждений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культуры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95536" y="836712"/>
          <a:ext cx="864096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Педагогические работники муниципальных организаций дополнительного образования детей, педагогические работники муниципальных образовательных организаций для детей, нуждающихся в психолого-педагогической и медико-социальной помощи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95536" y="1484784"/>
          <a:ext cx="842493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142844" y="5857892"/>
            <a:ext cx="28575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превышение доходов бюджета над его расходами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6215074" y="5857892"/>
            <a:ext cx="271464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превышение расходов бюджета над его доходами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поступающие </a:t>
            </a: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средства (налоги юридических и физических лиц, административные платежи и сборы, безвозмездные поступления </a:t>
            </a:r>
            <a:endParaRPr lang="ru-RU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0688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Расходы – </a:t>
            </a: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ЖКХ, культура и др.) капитальное строительство и др.)</a:t>
            </a:r>
            <a:endParaRPr lang="ru-RU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84784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утверждаются органами законодательной власти в законе о бюджете на очередной финансовый год по основным видам привлеченных средств.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564904"/>
            <a:ext cx="799288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Основополагающее требование, предъявляемое к органам ,составляющим и утверждающим бюджет – сбалансированность бюджета по доходам и расходам </a:t>
            </a:r>
            <a:endParaRPr lang="ru-RU" dirty="0"/>
          </a:p>
        </p:txBody>
      </p:sp>
      <p:pic>
        <p:nvPicPr>
          <p:cNvPr id="4099" name="Picture 3" descr="C:\Users\Velehk Sain\Desktop\Открытый бюджет\Новая папк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2677976" cy="2160240"/>
          </a:xfrm>
          <a:prstGeom prst="rect">
            <a:avLst/>
          </a:prstGeom>
          <a:noFill/>
        </p:spPr>
      </p:pic>
      <p:pic>
        <p:nvPicPr>
          <p:cNvPr id="4100" name="Picture 4" descr="C:\Users\Velehk Sain\Desktop\Открытый бюджет\Новая папка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500438"/>
            <a:ext cx="2304256" cy="2047727"/>
          </a:xfrm>
          <a:prstGeom prst="rect">
            <a:avLst/>
          </a:prstGeom>
          <a:noFill/>
        </p:spPr>
      </p:pic>
      <p:pic>
        <p:nvPicPr>
          <p:cNvPr id="4101" name="Picture 5" descr="C:\Users\Velehk Sain\Desktop\Открытый бюджет\Новая папка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00438"/>
            <a:ext cx="2736304" cy="2052228"/>
          </a:xfrm>
          <a:prstGeom prst="rect">
            <a:avLst/>
          </a:prstGeom>
          <a:noFill/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143240" y="6000768"/>
            <a:ext cx="27146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ОБЪЕМЫ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средств, на которые изменяются расчетные показатели расходов местных бюджетов на 2018 год и плановый период 2019 и 2020 годов в части оплаты труда работников муниципальных учреждений культуры</a:t>
            </a:r>
          </a:p>
          <a:p>
            <a:pPr algn="ctr"/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1484784"/>
          <a:ext cx="856895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ОБЪЕМЫ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средств, на которые изменяются расчетные показатели расходов местных бюджетов на 2018 год и плановый период 2019 и 2020 годов в части оплаты труда педагогических работников муниципальных организаций дополнительного образования детей</a:t>
            </a:r>
          </a:p>
          <a:p>
            <a:pPr algn="ctr"/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51520" y="1628800"/>
          <a:ext cx="87129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96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ОБЪЕМЫ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средств, на которые изменяются расчетные показатели расходов местных бюджетов на 2018 год и плановый период 2019 и 2020 годов в части обеспечения выплаты работникам организаций, финансируемых из местных бюджетов, минимального размера оплаты труда, установленного законодательством Российской Федерации</a:t>
            </a:r>
          </a:p>
          <a:p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79512" y="1772816"/>
          <a:ext cx="8784976" cy="49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3106034" cy="16681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Выделение приоритетных расходов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260648"/>
            <a:ext cx="2952328" cy="16681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на выполнение муниципальных заданий муниципальным бюджетным учреждениям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786190"/>
            <a:ext cx="2952328" cy="28111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Ужесточение бюджетной дисциплины при доведении субсидий на выполнение муниципальных заданий муниципальным бюджетным учреждениям муниципальным образованиям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3857628"/>
            <a:ext cx="2952328" cy="27288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меры по рациональному распоряжению имеющимися средствами бюджета в ходе его исполнения.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15816" y="2132856"/>
            <a:ext cx="3312368" cy="16561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Инструменты обеспечения устойчивости бюджета</a:t>
            </a:r>
          </a:p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>
            <a:stCxn id="3" idx="2"/>
            <a:endCxn id="8" idx="1"/>
          </p:cNvCxnSpPr>
          <p:nvPr/>
        </p:nvCxnSpPr>
        <p:spPr>
          <a:xfrm rot="16200000" flipH="1">
            <a:off x="2379421" y="1353918"/>
            <a:ext cx="446596" cy="1596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5" idx="0"/>
            <a:endCxn id="8" idx="3"/>
          </p:cNvCxnSpPr>
          <p:nvPr/>
        </p:nvCxnSpPr>
        <p:spPr>
          <a:xfrm rot="5400000" flipH="1" flipV="1">
            <a:off x="2480450" y="2865740"/>
            <a:ext cx="239692" cy="1601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8" idx="7"/>
            <a:endCxn id="4" idx="2"/>
          </p:cNvCxnSpPr>
          <p:nvPr/>
        </p:nvCxnSpPr>
        <p:spPr>
          <a:xfrm rot="5400000" flipH="1" flipV="1">
            <a:off x="6356409" y="1315492"/>
            <a:ext cx="446596" cy="1673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8" idx="5"/>
            <a:endCxn id="6" idx="0"/>
          </p:cNvCxnSpPr>
          <p:nvPr/>
        </p:nvCxnSpPr>
        <p:spPr>
          <a:xfrm rot="16200000" flipH="1">
            <a:off x="6418727" y="2870869"/>
            <a:ext cx="311130" cy="166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700808"/>
            <a:ext cx="6120680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мобилизация всех возможных доходных источников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212976"/>
            <a:ext cx="6120680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самое рачительное отношение к каждому бюджетному рублю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725144"/>
            <a:ext cx="6120680" cy="864096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ответственность всех причастных к управлению и распоряжению финансовыми ресурсами района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60648"/>
            <a:ext cx="7992888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успешной реализации предлагаемого бюджета на 2018 год и плановый период 2019 и 2020 годов необходимы: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3568" y="1124744"/>
            <a:ext cx="0" cy="4032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3" idx="1"/>
          </p:cNvCxnSpPr>
          <p:nvPr/>
        </p:nvCxnSpPr>
        <p:spPr>
          <a:xfrm flipH="1">
            <a:off x="683568" y="2132856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83568" y="3645024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83568" y="5157192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71538" y="1702518"/>
            <a:ext cx="6120680" cy="864096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мобилизация всех возможных доходных источников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3214686"/>
            <a:ext cx="6120680" cy="864096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самое рачительное отношение к каждому бюджетному рублю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ПОНЯТИЯ И ТЕРМИНЫ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25470"/>
            <a:ext cx="871540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Администраторы доходов бюджета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органы государственной власти и местного самоуправления, осуществляющие в соответствии с законодательством РФ контроль за правильностью исчисления, полнотой и своевременностью уплаты, начисление, учет, взыскание платежей в бюджет, а также имеющие в своем ведении бюджетные учреждения, которым предоставлено право получать доходы от предпринимательской деятельности.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Бюджетная система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основанная на экономических отношениях и юридических нормах совокупность всех видов бюджетов в стране, имеющих между собой установленные законом взаимоотношения. Единство бюджетной системы основано на взаимодействии бюджетов всех уровней, осуществляемом через использование регулирующих доходных источников, создание целевых и региональных бюджетных фондов, их частичное перераспределение. Это единство реализуется через единую социально-экономическую, включая налоговую, политику.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основанная на экономических отношениях и государственном устройстве Российской Федерации, регулируемая нормами права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Бюджетные ассигнования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бюджетные средства, предусмотренные бюджетной росписью получателю или распорядителю бюджетных средств.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Бюджетная роспись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настоящим Кодексом в целях исполнения бюджета по расходам (источникам финансирования дефицита бюджета).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87154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регламентируемая нормами права деятельность органов государственной власти, органов местного самоуправления и участников бюджетного процесса по составлению и рассмотрению проектов бюджетов, проектов бюджетов государственных внебюджетных фондов, утверждению и исполнению бюджетов и бюджетов государственных внебюджетных фондов, а также по контролю за их исполнением.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Деньги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особый товар, который применяется всеми в обмен на любые другие товары и услуги.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Дефицит бюджет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превышение расходов бюджета над его доходами.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бюджетные средства, предоставляемые бюджету другого уровня бюджетной системы РФ или юридическому лицу на безвозмездной и безвозвратной основе для покрытия текущих расходов.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РФ, органов государственной власти субъектов РФ и органов местного самоуправления.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стадия бюджетного процесса, на которой осуществляется формирование и использование бюджетных средств.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Исполнение сметы доходов и расходов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комплекс мер, обеспечивающих выполнение плана поступления и расходования денежных средств.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свод бюджетов всех уровней бюджетной системы Российской Федерации на соответствующей территории.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муниципального образования, формирование, утверждение и исполнение которого осуществляют органы местного управления.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87154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средств, в целях финансового обеспечения деятельности государства и (или) муниципальных образований. Признаки налога: принудительный характер; безвозмездность.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бюджета — превышение доходов бюджета над его расходами.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Расходные обязательства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обусловленные законом, иным нормативно-правовым актом, договором или соглашением обязанности Российской Федерации, субъекта Российской Федерации, муниципального образования предоставить физическим и юридическим лицам, органам государственной власти (органам местного самоуправления) средства соответствующего бюджета (государственного внебюджетного фонда, территориального государственного внебюджетного фонда).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затраты организации, приводящие к уменьшению ее средств или увеличению ее обязательств.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это затраты, формирующиеся в связи с выполнением государством и органами местного самоуправления своих конституционных и уставных функций.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Реестр расходных обязательств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свод указанных законов, нормативных правовых актов и договоров, соглашений и/или их отдельных положений, которые должны вести органы исполнительной власти.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принцип формирования и исполнения бюджета, состоящий в количественном соответствии бюджетных доходов источникам их финансирования.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Смета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финансовый документ, содержащий информацию об образовании и расходовании денежных средств в соответствии с их целевым назначением.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Смета расходов и доходов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финансовый план учреждения (организации), осуществляющего некоммерческую деятельность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Содержимое 2"/>
          <p:cNvSpPr>
            <a:spLocks noGrp="1"/>
          </p:cNvSpPr>
          <p:nvPr>
            <p:ph idx="1"/>
          </p:nvPr>
        </p:nvSpPr>
        <p:spPr>
          <a:xfrm>
            <a:off x="250825" y="333375"/>
            <a:ext cx="8716963" cy="61912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algn="ctr">
              <a:buFontTx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algn="ctr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администрации Курского муниципального района Ставропольского края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Начальник Финансового управления – Мишина Елена Владимировна</a:t>
            </a:r>
          </a:p>
          <a:p>
            <a:pPr algn="ctr">
              <a:buFontTx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357850,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Ставропольский край,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Курский район,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станица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Курская,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пер. Октябрьский, 16 </a:t>
            </a:r>
          </a:p>
          <a:p>
            <a:pPr algn="ctr">
              <a:buFontTx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Телефон для обращения граждан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8 (879-64) 6-55-54; </a:t>
            </a:r>
          </a:p>
          <a:p>
            <a:pPr algn="ctr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факс: 8 (879-64) 6-27-99. </a:t>
            </a:r>
          </a:p>
          <a:p>
            <a:pPr algn="ctr">
              <a:buFont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Электронная почта 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fukursk@mail.ru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График работы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понедельник -  пятница</a:t>
            </a:r>
          </a:p>
          <a:p>
            <a:pPr algn="ctr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 8:00 до 18:00, перерыв с 12:00 до 14:00</a:t>
            </a:r>
          </a:p>
          <a:p>
            <a:pPr algn="ctr">
              <a:buFontTx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14282" y="0"/>
            <a:ext cx="8929718" cy="428604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0" dirty="0" smtClean="0">
                <a:latin typeface="Times New Roman" pitchFamily="18" charset="0"/>
                <a:cs typeface="Times New Roman" pitchFamily="18" charset="0"/>
              </a:rPr>
              <a:t>КАКИЕ БЫВАЮТ БЮДЖЕТЫ?</a:t>
            </a:r>
            <a:endParaRPr lang="ru-RU" sz="2400" b="1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2800" b="1" i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Tx/>
              <a:buChar char="•"/>
              <a:defRPr/>
            </a:pP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im2-tub-ru.yandex.net/i?id=0126215b62536e68d83d072d5015cd98&amp;n=33&amp;h=215&amp;w=3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4190"/>
            <a:ext cx="3071802" cy="1819388"/>
          </a:xfrm>
          <a:prstGeom prst="rect">
            <a:avLst/>
          </a:prstGeom>
          <a:noFill/>
        </p:spPr>
      </p:pic>
      <p:pic>
        <p:nvPicPr>
          <p:cNvPr id="1034" name="Picture 10" descr="http://narzur.ru/uploads/articles/2016/07/25/57965310f286a8.57333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929066"/>
            <a:ext cx="3000396" cy="1714512"/>
          </a:xfrm>
          <a:prstGeom prst="rect">
            <a:avLst/>
          </a:prstGeom>
          <a:noFill/>
        </p:spPr>
      </p:pic>
      <p:sp>
        <p:nvSpPr>
          <p:cNvPr id="1044" name="AutoShape 20" descr="http://formula-7.ru/images/580f7df50c8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://formula-7.ru/images/580f7df50c8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9" name="Picture 25" descr="C:\Documents and Settings\Home\Рабочий стол\Презентации\Презентации\580f7df50c8a2.jp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6458" y="3643314"/>
            <a:ext cx="2907542" cy="200026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71472" y="71435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 семьи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2" y="71435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 организаций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643578"/>
            <a:ext cx="3071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(федеральный бюджет, бюджеты государственных внебюджетных фондов РФ)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6116" y="5643578"/>
            <a:ext cx="2928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субъектов Российской Федерации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(региональные  бюджеты, бюджеты территориальных фондов ОМС)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388" y="5643578"/>
            <a:ext cx="2714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образований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(местные бюджеты)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714876" y="857232"/>
            <a:ext cx="1260000" cy="64294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2883372" y="857232"/>
            <a:ext cx="1260000" cy="64294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3501224" y="1785926"/>
            <a:ext cx="1856594" cy="79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00364" y="285749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бюджеты публично-правовых организаций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rot="10800000" flipV="1">
            <a:off x="2357422" y="3429000"/>
            <a:ext cx="785818" cy="35719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4215603" y="3785397"/>
            <a:ext cx="428630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786446" y="3429000"/>
            <a:ext cx="1071570" cy="2857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\\172.17.14.18\общая\!Документы\!Мелещенко\С рабочего стола\2453456\Открытый бюджет\7b6d4985be60dff073b2b42a5bfe14c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142984"/>
            <a:ext cx="2744138" cy="1928826"/>
          </a:xfrm>
          <a:prstGeom prst="rect">
            <a:avLst/>
          </a:prstGeom>
          <a:noFill/>
        </p:spPr>
      </p:pic>
      <p:pic>
        <p:nvPicPr>
          <p:cNvPr id="1027" name="Picture 3" descr="\\172.17.14.18\общая\!Документы\!Мелещенко\С рабочего стола\2453456\Открытый бюджет\362139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1071546"/>
            <a:ext cx="3018578" cy="1928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lehk Sain\Desktop\Открытый бюджет\Новая папка\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КОНСОЛИДИРОВАННОГО БЮДЖЕТА </a:t>
            </a:r>
            <a:b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КУРСКОГО РАЙОНА</a:t>
            </a:r>
            <a:endParaRPr lang="ru-RU" sz="2400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0" y="857232"/>
            <a:ext cx="25717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 района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6346815" y="857232"/>
            <a:ext cx="27971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бюджеты поселений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1357298"/>
            <a:ext cx="2928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КОНСОЛИДИРОВАННЫЙ БЮДЖЕТ КУРСКОГО РАЙОНА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УФД\Desktop\214124\0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428868"/>
            <a:ext cx="2357454" cy="17145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29388" y="1357298"/>
            <a:ext cx="2571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МО Балтийского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Галюгаевского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Кановского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Курского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Мирненского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Полтавского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Ростовановский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Рощинского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Русского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Серноводского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ст.Стодеревской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с.Эдиссия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225689"/>
            <a:ext cx="300036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Совет КМР СК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Администрация КМР СК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Финансовое управление АКМР СК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Отдел образования АКМР СК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МКУ культуры «Управление культуры» КМР СК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Управление труда и социальной защиты населения АКМР СК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МКУ «Комитет по физической культуре и спорту» КМР СК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МКУ «Центр по работе с молодежью» КМР СК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Отдел сельского хозяйства и охраны окружающей среды АКМР СК</a:t>
            </a:r>
            <a:endParaRPr lang="ru-RU" sz="1600" dirty="0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5929322" y="3000372"/>
            <a:ext cx="500066" cy="50006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928926" y="3000372"/>
            <a:ext cx="500066" cy="50006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1714488"/>
            <a:ext cx="5929354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5852" y="2500306"/>
            <a:ext cx="5929354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Одобрение проекта бюджета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00166" y="3286124"/>
            <a:ext cx="5929354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бюджета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0" y="4071942"/>
            <a:ext cx="5929354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28794" y="4857760"/>
            <a:ext cx="5929354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исполнением бюджета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08" y="5643578"/>
            <a:ext cx="5929354" cy="5000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бюджетной отчетности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715008" y="2214554"/>
            <a:ext cx="357190" cy="2857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072198" y="3000372"/>
            <a:ext cx="357190" cy="2857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286512" y="3786190"/>
            <a:ext cx="357190" cy="2857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500826" y="4572008"/>
            <a:ext cx="357190" cy="2857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715140" y="5357826"/>
            <a:ext cx="357190" cy="2857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1525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ГРАЖДАНИН В БЮДЖЕТНОМ ПРОЦЕССЕ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4810" y="4857760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Социальные гарантии: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образование, культура, ЖКХ, физическая культура и спорт, социальные льготы и др. направления социальных гарантий населению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УФД\Desktop\214124\yourinc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714356"/>
            <a:ext cx="5857916" cy="176254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44" y="1071546"/>
            <a:ext cx="3000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налогоплательщик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-помогает формировать доходную часть бюджета</a:t>
            </a:r>
          </a:p>
        </p:txBody>
      </p:sp>
      <p:pic>
        <p:nvPicPr>
          <p:cNvPr id="1027" name="Picture 3" descr="C:\Users\СУФД\Desktop\214124\puzzle_piec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14650"/>
            <a:ext cx="3790950" cy="39433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0" y="3429000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получатель социальных гарантий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расходная часть бюджета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ews-vendor.com/nimages/3/2/6/3266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22" y="1571612"/>
            <a:ext cx="7629578" cy="4857760"/>
          </a:xfrm>
          <a:prstGeom prst="rect">
            <a:avLst/>
          </a:prstGeom>
          <a:noFill/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51115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ГРАЖДАНИН В БЮДЖЕТНОМ ПРОЦЕССЕ: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715404" cy="500066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Публичные обсуждения программ развития Курского муниципального района Ставропольского края (размещаются на сайте администрации)</a:t>
            </a:r>
          </a:p>
          <a:p>
            <a:pPr>
              <a:buFont typeface="Wingdings" pitchFamily="2" charset="2"/>
              <a:buChar char="v"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Оценка качества муниципальных услуг (участие в социологических опросах)</a:t>
            </a:r>
          </a:p>
          <a:p>
            <a:pPr>
              <a:buFont typeface="Wingdings" pitchFamily="2" charset="2"/>
              <a:buChar char="v"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Публичные слушания проекта решения совета КМР СК о бюджете на очередной финансовый год</a:t>
            </a:r>
          </a:p>
          <a:p>
            <a:pPr>
              <a:buFont typeface="Wingdings" pitchFamily="2" charset="2"/>
              <a:buChar char="v"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Публичные слушания проекта решения совета КМР СК об исполнении бюджета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lgQYPb30y7mncAFczbt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NGCbz9sEyDQ.4K.9iuH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2252</Words>
  <Application>Microsoft Office PowerPoint</Application>
  <PresentationFormat>Экран (4:3)</PresentationFormat>
  <Paragraphs>312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ГРАЖДАНИН В БЮДЖЕТНОМ ПРОЦЕССЕ</vt:lpstr>
      <vt:lpstr>ГРАЖДАНИН В БЮДЖЕТНОМ ПРОЦЕССЕ:</vt:lpstr>
      <vt:lpstr>Слайд 10</vt:lpstr>
      <vt:lpstr>Слайд 11</vt:lpstr>
      <vt:lpstr>Слайд 12</vt:lpstr>
      <vt:lpstr>Слайд 13</vt:lpstr>
      <vt:lpstr>Слайд 14</vt:lpstr>
      <vt:lpstr>БЕЗВОЗМЕЗДНЫЕ ПОСТУПЛЕНИЯ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Среднемесячная начисленная заработная плата наемных работников в организациях, у индивидуальных предпринимателей и физических лиц (среднемесячный доход от трудовой деятельности)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Packard Bell</dc:creator>
  <cp:lastModifiedBy>СУФД</cp:lastModifiedBy>
  <cp:revision>273</cp:revision>
  <dcterms:created xsi:type="dcterms:W3CDTF">2017-11-19T23:35:06Z</dcterms:created>
  <dcterms:modified xsi:type="dcterms:W3CDTF">2017-12-27T11:32:31Z</dcterms:modified>
</cp:coreProperties>
</file>