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diagrams/quickStyle1.xml" ContentType="application/vnd.openxmlformats-officedocument.drawingml.diagramStyle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tags/tag1.xml" ContentType="application/vnd.openxmlformats-officedocument.presentationml.tags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469" r:id="rId3"/>
    <p:sldId id="470" r:id="rId4"/>
    <p:sldId id="502" r:id="rId5"/>
    <p:sldId id="503" r:id="rId6"/>
    <p:sldId id="504" r:id="rId7"/>
    <p:sldId id="496" r:id="rId8"/>
    <p:sldId id="505" r:id="rId9"/>
    <p:sldId id="523" r:id="rId10"/>
    <p:sldId id="524" r:id="rId11"/>
    <p:sldId id="520" r:id="rId12"/>
    <p:sldId id="521" r:id="rId13"/>
    <p:sldId id="522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443" r:id="rId25"/>
    <p:sldId id="444" r:id="rId26"/>
    <p:sldId id="499" r:id="rId27"/>
    <p:sldId id="500" r:id="rId28"/>
    <p:sldId id="501" r:id="rId29"/>
    <p:sldId id="506" r:id="rId30"/>
    <p:sldId id="497" r:id="rId31"/>
    <p:sldId id="498" r:id="rId32"/>
    <p:sldId id="451" r:id="rId33"/>
    <p:sldId id="525" r:id="rId34"/>
    <p:sldId id="526" r:id="rId35"/>
    <p:sldId id="487" r:id="rId36"/>
    <p:sldId id="488" r:id="rId37"/>
    <p:sldId id="472" r:id="rId38"/>
    <p:sldId id="474" r:id="rId39"/>
    <p:sldId id="427" r:id="rId40"/>
    <p:sldId id="478" r:id="rId41"/>
    <p:sldId id="475" r:id="rId42"/>
    <p:sldId id="476" r:id="rId43"/>
    <p:sldId id="508" r:id="rId44"/>
    <p:sldId id="428" r:id="rId45"/>
    <p:sldId id="477" r:id="rId46"/>
    <p:sldId id="479" r:id="rId47"/>
    <p:sldId id="433" r:id="rId48"/>
    <p:sldId id="495" r:id="rId49"/>
    <p:sldId id="307" r:id="rId50"/>
    <p:sldId id="350" r:id="rId51"/>
    <p:sldId id="486" r:id="rId52"/>
    <p:sldId id="473" r:id="rId53"/>
    <p:sldId id="480" r:id="rId54"/>
    <p:sldId id="481" r:id="rId55"/>
    <p:sldId id="482" r:id="rId56"/>
    <p:sldId id="483" r:id="rId57"/>
    <p:sldId id="484" r:id="rId58"/>
    <p:sldId id="485" r:id="rId59"/>
    <p:sldId id="430" r:id="rId60"/>
    <p:sldId id="493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99"/>
    <a:srgbClr val="FFFFCC"/>
    <a:srgbClr val="99FFCC"/>
    <a:srgbClr val="FFCCCC"/>
    <a:srgbClr val="FF66FF"/>
    <a:srgbClr val="66CCFF"/>
    <a:srgbClr val="FFCCFF"/>
    <a:srgbClr val="CC00FF"/>
    <a:srgbClr val="CC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96" autoAdjust="0"/>
    <p:restoredTop sz="99263" autoAdjust="0"/>
  </p:normalViewPr>
  <p:slideViewPr>
    <p:cSldViewPr>
      <p:cViewPr>
        <p:scale>
          <a:sx n="110" d="100"/>
          <a:sy n="110" d="100"/>
        </p:scale>
        <p:origin x="-164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919E-2"/>
          <c:y val="0.13021948142257164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Население всего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54.1</c:v>
                </c:pt>
                <c:pt idx="1">
                  <c:v>54.3</c:v>
                </c:pt>
                <c:pt idx="2">
                  <c:v>54.3</c:v>
                </c:pt>
                <c:pt idx="3">
                  <c:v>54.5</c:v>
                </c:pt>
                <c:pt idx="4">
                  <c:v>54.7</c:v>
                </c:pt>
                <c:pt idx="5">
                  <c:v>54.9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Численность населения трудоспособного возраста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31.3</c:v>
                </c:pt>
                <c:pt idx="1">
                  <c:v>31.3</c:v>
                </c:pt>
                <c:pt idx="2">
                  <c:v>31</c:v>
                </c:pt>
                <c:pt idx="3">
                  <c:v>31</c:v>
                </c:pt>
                <c:pt idx="4">
                  <c:v>31.05</c:v>
                </c:pt>
                <c:pt idx="5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Численность населения старшего трудоспособного возраста </c:v>
                </c:pt>
              </c:strCache>
            </c:strRef>
          </c:tx>
          <c:spPr>
            <a:solidFill>
              <a:srgbClr val="3366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9.7000000000000011</c:v>
                </c:pt>
                <c:pt idx="1">
                  <c:v>10</c:v>
                </c:pt>
                <c:pt idx="2">
                  <c:v>10.5</c:v>
                </c:pt>
                <c:pt idx="3">
                  <c:v>10.7</c:v>
                </c:pt>
                <c:pt idx="4">
                  <c:v>10.9</c:v>
                </c:pt>
                <c:pt idx="5">
                  <c:v>11.1</c:v>
                </c:pt>
              </c:numCache>
            </c:numRef>
          </c:val>
        </c:ser>
        <c:gapDepth val="0"/>
        <c:shape val="box"/>
        <c:axId val="86498304"/>
        <c:axId val="87016192"/>
        <c:axId val="0"/>
      </c:bar3DChart>
      <c:catAx>
        <c:axId val="8649830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016192"/>
        <c:crosses val="autoZero"/>
        <c:auto val="1"/>
        <c:lblAlgn val="ctr"/>
        <c:lblOffset val="100"/>
        <c:tickLblSkip val="1"/>
        <c:tickMarkSkip val="1"/>
      </c:catAx>
      <c:valAx>
        <c:axId val="87016192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6498304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9.1730364015838728E-2"/>
          <c:y val="0.86068762784649067"/>
          <c:w val="0.86596949382761423"/>
          <c:h val="0.11234656539794763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323126275882541E-2"/>
          <c:w val="0.94951159230096238"/>
          <c:h val="0.69522659667541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Обеспечение электрической энергией, газом и  паром; кондинционирование воздуха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234.4</c:v>
                </c:pt>
                <c:pt idx="1">
                  <c:v>246.73</c:v>
                </c:pt>
                <c:pt idx="2">
                  <c:v>257.33</c:v>
                </c:pt>
                <c:pt idx="3">
                  <c:v>270.19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  <c:shape val="coneToMax"/>
        </c:ser>
        <c:gapDepth val="0"/>
        <c:shape val="coneToMax"/>
        <c:axId val="98349824"/>
        <c:axId val="98351360"/>
        <c:axId val="0"/>
      </c:bar3DChart>
      <c:catAx>
        <c:axId val="9834982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351360"/>
        <c:crosses val="autoZero"/>
        <c:auto val="1"/>
        <c:lblAlgn val="ctr"/>
        <c:lblOffset val="100"/>
        <c:tickLblSkip val="1"/>
        <c:tickMarkSkip val="1"/>
      </c:catAx>
      <c:valAx>
        <c:axId val="9835136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349824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644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66662959317585579"/>
          <c:h val="0.7546579665437667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1614</c:v>
                </c:pt>
                <c:pt idx="1">
                  <c:v>1885</c:v>
                </c:pt>
                <c:pt idx="2">
                  <c:v>1885</c:v>
                </c:pt>
                <c:pt idx="3">
                  <c:v>1890</c:v>
                </c:pt>
                <c:pt idx="4">
                  <c:v>1899.45</c:v>
                </c:pt>
                <c:pt idx="5">
                  <c:v>1908.95</c:v>
                </c:pt>
              </c:numCache>
            </c:numRef>
          </c:val>
        </c:ser>
        <c:gapDepth val="0"/>
        <c:shape val="cylinder"/>
        <c:axId val="98356608"/>
        <c:axId val="98439168"/>
        <c:axId val="0"/>
      </c:bar3DChart>
      <c:catAx>
        <c:axId val="9835660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439168"/>
        <c:crosses val="autoZero"/>
        <c:auto val="1"/>
        <c:lblAlgn val="ctr"/>
        <c:lblOffset val="100"/>
        <c:tickLblSkip val="1"/>
        <c:tickMarkSkip val="1"/>
      </c:catAx>
      <c:valAx>
        <c:axId val="9843916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356608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.67080872703412286"/>
          <c:y val="0.30633035509080336"/>
          <c:w val="0.32763506124234576"/>
          <c:h val="0.3670569438322526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чиленность работников малых и средних предприятий, включая микропредприятия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1.8</c:v>
                </c:pt>
                <c:pt idx="1">
                  <c:v>2.8</c:v>
                </c:pt>
                <c:pt idx="2">
                  <c:v>2.7</c:v>
                </c:pt>
                <c:pt idx="3">
                  <c:v>2.7</c:v>
                </c:pt>
                <c:pt idx="4">
                  <c:v>2.71</c:v>
                </c:pt>
                <c:pt idx="5">
                  <c:v>2.73</c:v>
                </c:pt>
              </c:numCache>
            </c:numRef>
          </c:val>
        </c:ser>
        <c:gapDepth val="0"/>
        <c:shape val="box"/>
        <c:axId val="98489472"/>
        <c:axId val="98491008"/>
        <c:axId val="0"/>
      </c:bar3DChart>
      <c:catAx>
        <c:axId val="9848947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491008"/>
        <c:crosses val="autoZero"/>
        <c:auto val="1"/>
        <c:lblAlgn val="ctr"/>
        <c:lblOffset val="100"/>
        <c:tickLblSkip val="1"/>
        <c:tickMarkSkip val="1"/>
      </c:catAx>
      <c:valAx>
        <c:axId val="9849100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489472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733"/>
          <c:w val="0.99985717410323649"/>
          <c:h val="0.16860867698797088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2.5564887722368038E-2"/>
          <c:w val="0.94951159230096238"/>
          <c:h val="0.7174488188976377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Оборот малых и средних предприятий, включая микропредприятия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2.21</c:v>
                </c:pt>
                <c:pt idx="1">
                  <c:v>2.19</c:v>
                </c:pt>
                <c:pt idx="2">
                  <c:v>2.2000000000000002</c:v>
                </c:pt>
                <c:pt idx="3">
                  <c:v>2.21</c:v>
                </c:pt>
                <c:pt idx="4">
                  <c:v>2.2200000000000002</c:v>
                </c:pt>
                <c:pt idx="5">
                  <c:v>2.23</c:v>
                </c:pt>
              </c:numCache>
            </c:numRef>
          </c:val>
        </c:ser>
        <c:gapDepth val="0"/>
        <c:shape val="cylinder"/>
        <c:axId val="98588160"/>
        <c:axId val="98594816"/>
        <c:axId val="0"/>
      </c:bar3DChart>
      <c:catAx>
        <c:axId val="9858816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594816"/>
        <c:crosses val="autoZero"/>
        <c:auto val="1"/>
        <c:lblAlgn val="ctr"/>
        <c:lblOffset val="100"/>
        <c:tickLblSkip val="1"/>
        <c:tickMarkSkip val="1"/>
      </c:catAx>
      <c:valAx>
        <c:axId val="9859481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588160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3.0555555555555582E-2"/>
          <c:y val="0.83139145345915733"/>
          <c:w val="0.96930161854768304"/>
          <c:h val="0.16860867698797088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03E-2"/>
          <c:y val="3.8166961006404231E-2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Номинальная начисленная среднемесячная заработная плата работников организаций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21770</c:v>
                </c:pt>
                <c:pt idx="1">
                  <c:v>22548.799999999996</c:v>
                </c:pt>
                <c:pt idx="2">
                  <c:v>23856.6</c:v>
                </c:pt>
                <c:pt idx="3">
                  <c:v>24920</c:v>
                </c:pt>
                <c:pt idx="4">
                  <c:v>25900</c:v>
                </c:pt>
                <c:pt idx="5">
                  <c:v>27050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Среднемесячный доход от трудовой деятельности</c:v>
                </c:pt>
              </c:strCache>
            </c:strRef>
          </c:tx>
          <c:spPr>
            <a:solidFill>
              <a:srgbClr val="FFFF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21600</c:v>
                </c:pt>
                <c:pt idx="1">
                  <c:v>22440</c:v>
                </c:pt>
                <c:pt idx="2">
                  <c:v>23960</c:v>
                </c:pt>
                <c:pt idx="3">
                  <c:v>25028.01</c:v>
                </c:pt>
                <c:pt idx="4">
                  <c:v>26012.260000000009</c:v>
                </c:pt>
                <c:pt idx="5">
                  <c:v>27167.24</c:v>
                </c:pt>
              </c:numCache>
            </c:numRef>
          </c:val>
        </c:ser>
        <c:gapDepth val="0"/>
        <c:shape val="box"/>
        <c:axId val="98601216"/>
        <c:axId val="98497280"/>
        <c:axId val="0"/>
      </c:bar3DChart>
      <c:catAx>
        <c:axId val="9860121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497280"/>
        <c:crosses val="autoZero"/>
        <c:auto val="1"/>
        <c:lblAlgn val="ctr"/>
        <c:lblOffset val="100"/>
        <c:tickLblSkip val="1"/>
        <c:tickMarkSkip val="1"/>
      </c:catAx>
      <c:valAx>
        <c:axId val="98497280"/>
        <c:scaling>
          <c:orientation val="minMax"/>
          <c:max val="30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601216"/>
        <c:crosses val="autoZero"/>
        <c:crossBetween val="between"/>
        <c:majorUnit val="5000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73947398560729938"/>
          <c:w val="0.92306137928375986"/>
          <c:h val="0.19904439280681663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45E-2"/>
          <c:y val="1.5338825275063729E-2"/>
          <c:w val="0.92073832790445154"/>
          <c:h val="0.7744946636723791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среднесписочная численность работников организаций (без внешних совместителей)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6088</c:v>
                </c:pt>
                <c:pt idx="1">
                  <c:v>6110</c:v>
                </c:pt>
                <c:pt idx="2">
                  <c:v>6155</c:v>
                </c:pt>
                <c:pt idx="3">
                  <c:v>6170</c:v>
                </c:pt>
                <c:pt idx="4">
                  <c:v>6180</c:v>
                </c:pt>
                <c:pt idx="5">
                  <c:v>6180</c:v>
                </c:pt>
              </c:numCache>
            </c:numRef>
          </c:val>
          <c:shape val="cylinder"/>
        </c:ser>
        <c:gapDepth val="0"/>
        <c:shape val="box"/>
        <c:axId val="98695808"/>
        <c:axId val="98701696"/>
        <c:axId val="0"/>
      </c:bar3DChart>
      <c:catAx>
        <c:axId val="9869580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701696"/>
        <c:crosses val="autoZero"/>
        <c:auto val="1"/>
        <c:lblAlgn val="ctr"/>
        <c:lblOffset val="100"/>
        <c:tickLblSkip val="1"/>
        <c:tickMarkSkip val="1"/>
      </c:catAx>
      <c:valAx>
        <c:axId val="98701696"/>
        <c:scaling>
          <c:orientation val="minMax"/>
          <c:max val="7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695808"/>
        <c:crosses val="autoZero"/>
        <c:crossBetween val="between"/>
        <c:majorUnit val="1000"/>
        <c:minorUnit val="5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686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86E-2"/>
          <c:y val="1.5338825275063734E-2"/>
          <c:w val="0.92073832790445154"/>
          <c:h val="0.91770223830454534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Общая численность безработных граждан</c:v>
                </c:pt>
              </c:strCache>
            </c:strRef>
          </c:tx>
          <c:spPr>
            <a:solidFill>
              <a:srgbClr val="FFCC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7.6</c:v>
                </c:pt>
                <c:pt idx="1">
                  <c:v>7.6199999999999966</c:v>
                </c:pt>
                <c:pt idx="2">
                  <c:v>7.5</c:v>
                </c:pt>
                <c:pt idx="3">
                  <c:v>7.45</c:v>
                </c:pt>
                <c:pt idx="4">
                  <c:v>7.4</c:v>
                </c:pt>
                <c:pt idx="5">
                  <c:v>7.35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численность безработных, зараегистрированных в службе занятости населения (на конец года)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0.68</c:v>
                </c:pt>
                <c:pt idx="1">
                  <c:v>0.65000000000000147</c:v>
                </c:pt>
                <c:pt idx="2">
                  <c:v>0.60000000000000064</c:v>
                </c:pt>
                <c:pt idx="3">
                  <c:v>0.59</c:v>
                </c:pt>
                <c:pt idx="4">
                  <c:v>0.58000000000000007</c:v>
                </c:pt>
                <c:pt idx="5">
                  <c:v>0.56999999999999995</c:v>
                </c:pt>
              </c:numCache>
            </c:numRef>
          </c:val>
        </c:ser>
        <c:gapDepth val="0"/>
        <c:shape val="box"/>
        <c:axId val="98755328"/>
        <c:axId val="98756864"/>
        <c:axId val="0"/>
      </c:bar3DChart>
      <c:catAx>
        <c:axId val="987553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756864"/>
        <c:crosses val="autoZero"/>
        <c:auto val="1"/>
        <c:lblAlgn val="ctr"/>
        <c:lblOffset val="100"/>
        <c:tickLblSkip val="1"/>
        <c:tickMarkSkip val="1"/>
      </c:catAx>
      <c:valAx>
        <c:axId val="98756864"/>
        <c:scaling>
          <c:orientation val="minMax"/>
          <c:max val="1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755328"/>
        <c:crosses val="autoZero"/>
        <c:crossBetween val="between"/>
        <c:majorUnit val="1"/>
        <c:minorUnit val="0.5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5442971527758493"/>
          <c:w val="1"/>
          <c:h val="0.14556999309424526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86E-2"/>
          <c:y val="1.5338825275063734E-2"/>
          <c:w val="0.92073832790445154"/>
          <c:h val="0.77449466367237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Фонд заработной платы работников организаций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1590.4</c:v>
                </c:pt>
                <c:pt idx="1">
                  <c:v>1653.3</c:v>
                </c:pt>
                <c:pt idx="2">
                  <c:v>1750</c:v>
                </c:pt>
                <c:pt idx="3">
                  <c:v>1828.01</c:v>
                </c:pt>
                <c:pt idx="4">
                  <c:v>1899.8899999999999</c:v>
                </c:pt>
                <c:pt idx="5">
                  <c:v>1984.25</c:v>
                </c:pt>
              </c:numCache>
            </c:numRef>
          </c:val>
        </c:ser>
        <c:gapDepth val="0"/>
        <c:shape val="box"/>
        <c:axId val="98621312"/>
        <c:axId val="98622848"/>
        <c:axId val="0"/>
      </c:bar3DChart>
      <c:catAx>
        <c:axId val="9862131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622848"/>
        <c:crosses val="autoZero"/>
        <c:auto val="1"/>
        <c:lblAlgn val="ctr"/>
        <c:lblOffset val="100"/>
        <c:tickLblSkip val="1"/>
        <c:tickMarkSkip val="1"/>
      </c:catAx>
      <c:valAx>
        <c:axId val="98622848"/>
        <c:scaling>
          <c:orientation val="minMax"/>
          <c:max val="2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8621312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73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7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Трудоспособного населения </c:v>
                </c:pt>
              </c:strCache>
            </c:strRef>
          </c:tx>
          <c:spPr>
            <a:solidFill>
              <a:srgbClr val="00B0F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8669</c:v>
                </c:pt>
                <c:pt idx="1">
                  <c:v>8766</c:v>
                </c:pt>
                <c:pt idx="2">
                  <c:v>9324</c:v>
                </c:pt>
                <c:pt idx="3">
                  <c:v>9790.2000000000007</c:v>
                </c:pt>
                <c:pt idx="4">
                  <c:v>10279.709999999985</c:v>
                </c:pt>
                <c:pt idx="5">
                  <c:v>10824.53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Пинсионеров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6656</c:v>
                </c:pt>
                <c:pt idx="1">
                  <c:v>6707</c:v>
                </c:pt>
                <c:pt idx="2">
                  <c:v>7118</c:v>
                </c:pt>
                <c:pt idx="3">
                  <c:v>7473.9</c:v>
                </c:pt>
                <c:pt idx="4">
                  <c:v>7847.6</c:v>
                </c:pt>
                <c:pt idx="5">
                  <c:v>8263.52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Детей </c:v>
                </c:pt>
              </c:strCache>
            </c:strRef>
          </c:tx>
          <c:spPr>
            <a:solidFill>
              <a:srgbClr val="CC00FF"/>
            </a:solidFill>
          </c:spP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8309</c:v>
                </c:pt>
                <c:pt idx="1">
                  <c:v>8484</c:v>
                </c:pt>
                <c:pt idx="2">
                  <c:v>9154</c:v>
                </c:pt>
                <c:pt idx="3">
                  <c:v>9611</c:v>
                </c:pt>
                <c:pt idx="4">
                  <c:v>10092.290000000006</c:v>
                </c:pt>
                <c:pt idx="5">
                  <c:v>10627.18</c:v>
                </c:pt>
              </c:numCache>
            </c:numRef>
          </c:val>
        </c:ser>
        <c:shape val="box"/>
        <c:axId val="100945280"/>
        <c:axId val="100951168"/>
        <c:axId val="0"/>
      </c:bar3DChart>
      <c:dateAx>
        <c:axId val="100945280"/>
        <c:scaling>
          <c:orientation val="minMax"/>
        </c:scaling>
        <c:axPos val="b"/>
        <c:numFmt formatCode="General" sourceLinked="1"/>
        <c:tickLblPos val="nextTo"/>
        <c:crossAx val="100951168"/>
        <c:crosses val="autoZero"/>
        <c:lblOffset val="100"/>
        <c:baseTimeUnit val="days"/>
      </c:dateAx>
      <c:valAx>
        <c:axId val="100951168"/>
        <c:scaling>
          <c:orientation val="minMax"/>
        </c:scaling>
        <c:axPos val="l"/>
        <c:majorGridlines/>
        <c:numFmt formatCode="General" sourceLinked="1"/>
        <c:tickLblPos val="nextTo"/>
        <c:crossAx val="100945280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2E-2"/>
          <c:y val="0.13236017204926029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покупка товаров </c:v>
                </c:pt>
              </c:strCache>
            </c:strRef>
          </c:tx>
          <c:spPr>
            <a:solidFill>
              <a:srgbClr val="66CCFF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4844.7300000000005</c:v>
                </c:pt>
                <c:pt idx="1">
                  <c:v>5036.5200000000004</c:v>
                </c:pt>
                <c:pt idx="2">
                  <c:v>5410.85</c:v>
                </c:pt>
                <c:pt idx="3">
                  <c:v>5681.39</c:v>
                </c:pt>
                <c:pt idx="4">
                  <c:v>5965.46</c:v>
                </c:pt>
                <c:pt idx="5">
                  <c:v>6281.63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покупка услуг</c:v>
                </c:pt>
              </c:strCache>
            </c:strRef>
          </c:tx>
          <c:spPr>
            <a:solidFill>
              <a:srgbClr val="FFC000"/>
            </a:solidFill>
            <a:ln w="12727">
              <a:noFill/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1353.1799999999998</c:v>
                </c:pt>
                <c:pt idx="1">
                  <c:v>1406.76</c:v>
                </c:pt>
                <c:pt idx="2">
                  <c:v>1511.31</c:v>
                </c:pt>
                <c:pt idx="3">
                  <c:v>1586.8799999999999</c:v>
                </c:pt>
                <c:pt idx="4">
                  <c:v>1666.22</c:v>
                </c:pt>
                <c:pt idx="5">
                  <c:v>1754.53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1503.54</c:v>
                </c:pt>
                <c:pt idx="1">
                  <c:v>1563.06</c:v>
                </c:pt>
                <c:pt idx="2">
                  <c:v>1679.23</c:v>
                </c:pt>
                <c:pt idx="3">
                  <c:v>1763.1899999999998</c:v>
                </c:pt>
                <c:pt idx="4">
                  <c:v>1851.35</c:v>
                </c:pt>
                <c:pt idx="5">
                  <c:v>1949.47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обязательные платежи и разнообразные взносы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643.17999999999995</c:v>
                </c:pt>
                <c:pt idx="1">
                  <c:v>668.64</c:v>
                </c:pt>
                <c:pt idx="2">
                  <c:v>718.33999999999946</c:v>
                </c:pt>
                <c:pt idx="3">
                  <c:v>754.26</c:v>
                </c:pt>
                <c:pt idx="4">
                  <c:v>791.97</c:v>
                </c:pt>
                <c:pt idx="5">
                  <c:v>833.93999999999949</c:v>
                </c:pt>
              </c:numCache>
            </c:numRef>
          </c:val>
        </c:ser>
        <c:gapDepth val="0"/>
        <c:shape val="box"/>
        <c:axId val="111038848"/>
        <c:axId val="111040384"/>
        <c:axId val="0"/>
      </c:bar3DChart>
      <c:catAx>
        <c:axId val="11103884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040384"/>
        <c:crosses val="autoZero"/>
        <c:auto val="1"/>
        <c:lblAlgn val="ctr"/>
        <c:lblOffset val="100"/>
        <c:tickLblSkip val="1"/>
        <c:tickMarkSkip val="1"/>
      </c:catAx>
      <c:valAx>
        <c:axId val="111040384"/>
        <c:scaling>
          <c:orientation val="minMax"/>
          <c:max val="6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1038848"/>
        <c:crosses val="autoZero"/>
        <c:crossBetween val="between"/>
        <c:majorUnit val="500"/>
        <c:minorUnit val="10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2190536599591657"/>
          <c:w val="0.99970483377078001"/>
          <c:h val="0.1780946340040829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48"/>
      <c:rotY val="60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75E-2"/>
          <c:y val="0.12165639806711756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Ожидаемая продолжительность жизни при рождении  (число лет)</c:v>
                </c:pt>
              </c:strCache>
            </c:strRef>
          </c:tx>
          <c:spPr>
            <a:solidFill>
              <a:srgbClr val="00B050"/>
            </a:solidFill>
            <a:ln w="1272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409457046054611E-2"/>
                  <c:y val="-3.838387533961555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dirty="0" smtClean="0"/>
                      <a:t>71,0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7118645591669235E-2"/>
                  <c:y val="-3.8383875339615556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3.9964207433700646E-2"/>
                  <c:y val="-3.838371626909638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3.1400537000880094E-2"/>
                  <c:y val="-3.8383716269096382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dirty="0" smtClean="0"/>
                      <a:t>71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3.5682428410091012E-2"/>
                  <c:y val="-3.6363520675986097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7</a:t>
                    </a:r>
                    <a:r>
                      <a:rPr lang="ru-RU" sz="1800" dirty="0" smtClean="0"/>
                      <a:t>1,1</a:t>
                    </a:r>
                    <a:endParaRPr lang="en-US" sz="1800" dirty="0"/>
                  </a:p>
                </c:rich>
              </c:tx>
              <c:spPr/>
              <c:showVal val="1"/>
            </c:dLbl>
            <c:dLbl>
              <c:idx val="5"/>
              <c:layout>
                <c:manualLayout>
                  <c:x val="3.8537022682898298E-2"/>
                  <c:y val="-3.4343325082875846E-2"/>
                </c:manualLayout>
              </c:layout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71.099999999999994</c:v>
                </c:pt>
                <c:pt idx="5">
                  <c:v>71.5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Общий коэффициентрождаемости (число родившихся на 1000 человек населения)</c:v>
                </c:pt>
              </c:strCache>
            </c:strRef>
          </c:tx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14.2</c:v>
                </c:pt>
                <c:pt idx="1">
                  <c:v>13.3</c:v>
                </c:pt>
                <c:pt idx="2">
                  <c:v>10.6</c:v>
                </c:pt>
                <c:pt idx="3">
                  <c:v>10</c:v>
                </c:pt>
                <c:pt idx="4">
                  <c:v>10.200000000000001</c:v>
                </c:pt>
                <c:pt idx="5">
                  <c:v>10.4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Общий коэффициент смертности (число умерших на 1000 человек населения)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9.9</c:v>
                </c:pt>
                <c:pt idx="1">
                  <c:v>8.7000000000000011</c:v>
                </c:pt>
                <c:pt idx="2">
                  <c:v>10</c:v>
                </c:pt>
                <c:pt idx="3">
                  <c:v>10</c:v>
                </c:pt>
                <c:pt idx="4">
                  <c:v>9.8000000000000007</c:v>
                </c:pt>
                <c:pt idx="5">
                  <c:v>9.5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Коэффициент естественного прироста населения (на 1000 человек населения)</c:v>
                </c:pt>
              </c:strCache>
            </c:strRef>
          </c:tx>
          <c:spPr>
            <a:solidFill>
              <a:srgbClr val="66CCFF"/>
            </a:solidFill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4.3</c:v>
                </c:pt>
                <c:pt idx="1">
                  <c:v>4.5999999999999996</c:v>
                </c:pt>
                <c:pt idx="2">
                  <c:v>0.60000000000000064</c:v>
                </c:pt>
                <c:pt idx="3">
                  <c:v>1</c:v>
                </c:pt>
                <c:pt idx="4">
                  <c:v>1.1000000000000001</c:v>
                </c:pt>
                <c:pt idx="5">
                  <c:v>1.2</c:v>
                </c:pt>
              </c:numCache>
            </c:numRef>
          </c:val>
        </c:ser>
        <c:gapDepth val="0"/>
        <c:shape val="cone"/>
        <c:axId val="87083648"/>
        <c:axId val="88617344"/>
        <c:axId val="0"/>
      </c:bar3DChart>
      <c:catAx>
        <c:axId val="8708364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617344"/>
        <c:crosses val="autoZero"/>
        <c:auto val="1"/>
        <c:lblAlgn val="ctr"/>
        <c:lblOffset val="100"/>
        <c:tickLblSkip val="1"/>
        <c:tickMarkSkip val="1"/>
      </c:catAx>
      <c:valAx>
        <c:axId val="88617344"/>
        <c:scaling>
          <c:orientation val="minMax"/>
          <c:max val="75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083648"/>
        <c:crosses val="autoZero"/>
        <c:crossBetween val="between"/>
        <c:majorUnit val="10"/>
        <c:minorUnit val="10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0512891074871362"/>
          <c:w val="0.93157413903919561"/>
          <c:h val="0.13480097096644886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99081364829397"/>
          <c:y val="3.0320942936982925E-2"/>
          <c:w val="0.85645363079615067"/>
          <c:h val="0.816489152883450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Больничными койками на 10 тыс. населения</c:v>
                </c:pt>
              </c:strCache>
            </c:strRef>
          </c:tx>
          <c:spPr>
            <a:solidFill>
              <a:srgbClr val="FFFF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40.33</c:v>
                </c:pt>
                <c:pt idx="1">
                  <c:v>40.190000000000012</c:v>
                </c:pt>
                <c:pt idx="2">
                  <c:v>39.96</c:v>
                </c:pt>
                <c:pt idx="3">
                  <c:v>40.04</c:v>
                </c:pt>
                <c:pt idx="4">
                  <c:v>39.89</c:v>
                </c:pt>
                <c:pt idx="5">
                  <c:v>39.74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Общедоступными библиотеками на 100 тыс. населения</c:v>
                </c:pt>
              </c:strCache>
            </c:strRef>
          </c:tx>
          <c:spPr>
            <a:solidFill>
              <a:srgbClr val="00B0F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50.190000000000012</c:v>
                </c:pt>
                <c:pt idx="1">
                  <c:v>50</c:v>
                </c:pt>
                <c:pt idx="2">
                  <c:v>49.720000000000013</c:v>
                </c:pt>
                <c:pt idx="3">
                  <c:v>49.82</c:v>
                </c:pt>
                <c:pt idx="4">
                  <c:v>49.63</c:v>
                </c:pt>
                <c:pt idx="5">
                  <c:v>49.449999999999996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Учреждениями культурно-досугового типа на 100 тыс. населения</c:v>
                </c:pt>
              </c:strCache>
            </c:strRef>
          </c:tx>
          <c:spPr>
            <a:solidFill>
              <a:srgbClr val="CC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52.04</c:v>
                </c:pt>
                <c:pt idx="1">
                  <c:v>51.849999999999994</c:v>
                </c:pt>
                <c:pt idx="2">
                  <c:v>51.57</c:v>
                </c:pt>
                <c:pt idx="3">
                  <c:v>51.660000000000011</c:v>
                </c:pt>
                <c:pt idx="4">
                  <c:v>51.47</c:v>
                </c:pt>
                <c:pt idx="5">
                  <c:v>51.28</c:v>
                </c:pt>
              </c:numCache>
            </c:numRef>
          </c:val>
        </c:ser>
        <c:gapDepth val="0"/>
        <c:shape val="box"/>
        <c:axId val="111075328"/>
        <c:axId val="111076864"/>
        <c:axId val="0"/>
      </c:bar3DChart>
      <c:catAx>
        <c:axId val="11107532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076864"/>
        <c:crosses val="autoZero"/>
        <c:auto val="1"/>
        <c:lblAlgn val="ctr"/>
        <c:lblOffset val="100"/>
        <c:tickLblSkip val="1"/>
        <c:tickMarkSkip val="1"/>
      </c:catAx>
      <c:valAx>
        <c:axId val="111076864"/>
        <c:scaling>
          <c:orientation val="minMax"/>
          <c:max val="6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075328"/>
        <c:crosses val="autoZero"/>
        <c:crossBetween val="between"/>
        <c:majorUnit val="5"/>
        <c:minorUnit val="2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1.5840769903762077E-2"/>
          <c:y val="0.8775519804740779"/>
          <c:w val="0.98263626421697259"/>
          <c:h val="0.12244801952592355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2.9929415170855986E-2"/>
          <c:w val="0.92073832790445154"/>
          <c:h val="0.77449466367237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дошкольными образовательными учреждениями (мест на 1000 детей в возрасте 1-6 лет)</c:v>
                </c:pt>
              </c:strCache>
            </c:strRef>
          </c:tx>
          <c:spPr>
            <a:solidFill>
              <a:srgbClr val="99FFCC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519.45999999999947</c:v>
                </c:pt>
                <c:pt idx="1">
                  <c:v>539.70000000000005</c:v>
                </c:pt>
                <c:pt idx="2">
                  <c:v>543</c:v>
                </c:pt>
                <c:pt idx="3">
                  <c:v>548.42999999999938</c:v>
                </c:pt>
                <c:pt idx="4">
                  <c:v>551.16999999999996</c:v>
                </c:pt>
                <c:pt idx="5">
                  <c:v>553.92999999999938</c:v>
                </c:pt>
              </c:numCache>
            </c:numRef>
          </c:val>
        </c:ser>
        <c:gapDepth val="0"/>
        <c:shape val="box"/>
        <c:axId val="111086208"/>
        <c:axId val="111088000"/>
        <c:axId val="0"/>
      </c:bar3DChart>
      <c:catAx>
        <c:axId val="11108620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088000"/>
        <c:crosses val="autoZero"/>
        <c:auto val="1"/>
        <c:lblAlgn val="ctr"/>
        <c:lblOffset val="100"/>
        <c:tickLblSkip val="1"/>
        <c:tickMarkSkip val="1"/>
      </c:catAx>
      <c:valAx>
        <c:axId val="111088000"/>
        <c:scaling>
          <c:orientation val="minMax"/>
          <c:max val="55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086208"/>
        <c:crosses val="autoZero"/>
        <c:crossBetween val="between"/>
        <c:majorUnit val="50"/>
        <c:min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202261378114948E-2"/>
          <c:y val="0.8388388063104073"/>
          <c:w val="0.9555555555555556"/>
          <c:h val="0.16116094372109124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770784923056823"/>
          <c:y val="0.13659623366014634"/>
          <c:w val="0.92073832790445154"/>
          <c:h val="0.7428896632517154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Численность детей в дошкольных общеобразовательных учреждениях</c:v>
                </c:pt>
              </c:strCache>
            </c:strRef>
          </c:tx>
          <c:spPr>
            <a:solidFill>
              <a:srgbClr val="FFC00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2315</c:v>
                </c:pt>
                <c:pt idx="1">
                  <c:v>2405</c:v>
                </c:pt>
                <c:pt idx="2">
                  <c:v>2405</c:v>
                </c:pt>
                <c:pt idx="3">
                  <c:v>2424</c:v>
                </c:pt>
                <c:pt idx="4">
                  <c:v>2430</c:v>
                </c:pt>
                <c:pt idx="5">
                  <c:v>2438</c:v>
                </c:pt>
              </c:numCache>
            </c:numRef>
          </c:val>
          <c:shape val="cylinder"/>
        </c:ser>
        <c:gapDepth val="0"/>
        <c:shape val="box"/>
        <c:axId val="111116288"/>
        <c:axId val="111117824"/>
        <c:axId val="0"/>
      </c:bar3DChart>
      <c:catAx>
        <c:axId val="111116288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117824"/>
        <c:crosses val="autoZero"/>
        <c:auto val="1"/>
        <c:lblAlgn val="ctr"/>
        <c:lblOffset val="100"/>
        <c:tickLblSkip val="1"/>
        <c:tickMarkSkip val="1"/>
      </c:catAx>
      <c:valAx>
        <c:axId val="111117824"/>
        <c:scaling>
          <c:orientation val="minMax"/>
          <c:max val="25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116288"/>
        <c:crosses val="autoZero"/>
        <c:crossBetween val="between"/>
        <c:majorUnit val="500"/>
        <c:minorUnit val="500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2.2222222222222251E-2"/>
          <c:w val="0.99938119932874747"/>
          <c:h val="0.10393788276465442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1428571428571433E-2"/>
          <c:y val="2.0642201834862386E-2"/>
          <c:w val="0.72714285714285765"/>
          <c:h val="0.7798165137614639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CCFFCC"/>
            </a:solidFill>
            <a:ln w="19050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987205.47</c:v>
                </c:pt>
                <c:pt idx="1">
                  <c:v>1093866.72</c:v>
                </c:pt>
                <c:pt idx="2">
                  <c:v>1046395.73</c:v>
                </c:pt>
                <c:pt idx="3">
                  <c:v>1064136.78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rgbClr val="CCCCFF"/>
            </a:solidFill>
            <a:ln w="16915">
              <a:solidFill>
                <a:schemeClr val="tx1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174364.27000000011</c:v>
                </c:pt>
                <c:pt idx="1">
                  <c:v>208589.83</c:v>
                </c:pt>
                <c:pt idx="2">
                  <c:v>215007.25</c:v>
                </c:pt>
                <c:pt idx="3">
                  <c:v>210613.74000000011</c:v>
                </c:pt>
              </c:numCache>
            </c:numRef>
          </c:val>
        </c:ser>
        <c:gapWidth val="57"/>
        <c:gapDepth val="0"/>
        <c:shape val="box"/>
        <c:axId val="119767424"/>
        <c:axId val="119768960"/>
        <c:axId val="0"/>
      </c:bar3DChart>
      <c:catAx>
        <c:axId val="119767424"/>
        <c:scaling>
          <c:orientation val="minMax"/>
        </c:scaling>
        <c:axPos val="b"/>
        <c:numFmt formatCode="General" sourceLinked="1"/>
        <c:tickLblPos val="low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56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768960"/>
        <c:crosses val="autoZero"/>
        <c:auto val="1"/>
        <c:lblAlgn val="ctr"/>
        <c:lblOffset val="100"/>
        <c:tickLblSkip val="1"/>
        <c:tickMarkSkip val="1"/>
      </c:catAx>
      <c:valAx>
        <c:axId val="119768960"/>
        <c:scaling>
          <c:orientation val="minMax"/>
          <c:min val="600000"/>
        </c:scaling>
        <c:axPos val="l"/>
        <c:majorGridlines>
          <c:spPr>
            <a:ln w="42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9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9767424"/>
        <c:crosses val="autoZero"/>
        <c:crossBetween val="between"/>
        <c:majorUnit val="100000"/>
        <c:minorUnit val="100000"/>
      </c:valAx>
      <c:spPr>
        <a:noFill/>
        <a:ln w="33831">
          <a:noFill/>
        </a:ln>
      </c:spPr>
    </c:plotArea>
    <c:legend>
      <c:legendPos val="r"/>
      <c:layout>
        <c:manualLayout>
          <c:xMode val="edge"/>
          <c:yMode val="edge"/>
          <c:x val="0.11428571428571552"/>
          <c:y val="0.89220183486239013"/>
          <c:w val="0.79571428571428549"/>
          <c:h val="8.4862385321101047E-2"/>
        </c:manualLayout>
      </c:layout>
      <c:spPr>
        <a:noFill/>
        <a:ln w="33831">
          <a:noFill/>
        </a:ln>
      </c:spPr>
      <c:txPr>
        <a:bodyPr/>
        <a:lstStyle/>
        <a:p>
          <a:pPr>
            <a:defRPr sz="2204" b="0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6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9.8083698113139564E-2"/>
          <c:w val="0.9541666666666665"/>
          <c:h val="0.90191639531167744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9CCFF"/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208589.83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1093866.72</c:v>
                </c:pt>
              </c:numCache>
            </c:numRef>
          </c:val>
        </c:ser>
        <c:overlap val="100"/>
        <c:axId val="119958528"/>
        <c:axId val="119960320"/>
      </c:barChart>
      <c:catAx>
        <c:axId val="119958528"/>
        <c:scaling>
          <c:orientation val="minMax"/>
        </c:scaling>
        <c:delete val="1"/>
        <c:axPos val="l"/>
        <c:tickLblPos val="nextTo"/>
        <c:crossAx val="119960320"/>
        <c:crosses val="autoZero"/>
        <c:auto val="1"/>
        <c:lblAlgn val="ctr"/>
        <c:lblOffset val="100"/>
      </c:catAx>
      <c:valAx>
        <c:axId val="119960320"/>
        <c:scaling>
          <c:orientation val="minMax"/>
        </c:scaling>
        <c:delete val="1"/>
        <c:axPos val="b"/>
        <c:numFmt formatCode="General" sourceLinked="1"/>
        <c:tickLblPos val="nextTo"/>
        <c:crossAx val="119958528"/>
        <c:crosses val="autoZero"/>
        <c:crossBetween val="between"/>
      </c:valAx>
      <c:spPr>
        <a:ln>
          <a:noFill/>
        </a:ln>
      </c:spPr>
    </c:plotArea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20"/>
      <c:perspective val="30"/>
    </c:view3D>
    <c:plotArea>
      <c:layout>
        <c:manualLayout>
          <c:layoutTarget val="inner"/>
          <c:xMode val="edge"/>
          <c:yMode val="edge"/>
          <c:x val="8.1497036428138589E-2"/>
          <c:y val="7.8369877579171229E-2"/>
          <c:w val="0.7953397291684694"/>
          <c:h val="0.56943459394218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explosion val="27"/>
          <c:dPt>
            <c:idx val="0"/>
            <c:spPr>
              <a:solidFill>
                <a:srgbClr val="99CCFF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C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8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0.18729222549104646"/>
                  <c:y val="2.637450428185528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66,7</a:t>
                    </a:r>
                    <a:endParaRPr lang="en-US" b="1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2.0436531971965051E-2"/>
                  <c:y val="-0.123921777113627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2"/>
              <c:layout>
                <c:manualLayout>
                  <c:x val="3.9196084864391939E-2"/>
                  <c:y val="-9.579819189268026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3"/>
              <c:layout>
                <c:manualLayout>
                  <c:x val="4.8484470691163614E-2"/>
                  <c:y val="-5.423199183435452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4,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4"/>
              <c:layout>
                <c:manualLayout>
                  <c:x val="6.0413495188102385E-2"/>
                  <c:y val="-1.424890638670165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2,2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5"/>
              <c:layout>
                <c:manualLayout>
                  <c:x val="-1.211008479709268E-2"/>
                  <c:y val="9.383915742284039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9,1</a:t>
                    </a:r>
                  </a:p>
                  <a:p>
                    <a:pPr>
                      <a:defRPr b="1"/>
                    </a:pPr>
                    <a:endParaRPr lang="en-US" dirty="0"/>
                  </a:p>
                </c:rich>
              </c:tx>
              <c:spPr/>
              <c:showLegendKey val="1"/>
              <c:showVal val="1"/>
            </c:dLbl>
            <c:dLbl>
              <c:idx val="6"/>
              <c:layout>
                <c:manualLayout>
                  <c:x val="-1.4481955380577501E-2"/>
                  <c:y val="5.18323126275883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7"/>
              <c:layout>
                <c:manualLayout>
                  <c:x val="2.2364908713333912E-2"/>
                  <c:y val="1.989855738835582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dirty="0" smtClean="0"/>
                      <a:t>9,6</a:t>
                    </a:r>
                    <a:endParaRPr lang="en-US" dirty="0"/>
                  </a:p>
                </c:rich>
              </c:tx>
              <c:spPr/>
              <c:dLblPos val="bestFit"/>
              <c:showLegendKey val="1"/>
              <c:showVal val="1"/>
            </c:dLbl>
            <c:dLbl>
              <c:idx val="8"/>
              <c:layout>
                <c:manualLayout>
                  <c:x val="-1.9658323959505081E-2"/>
                  <c:y val="6.39775274441059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9"/>
              <c:layout>
                <c:manualLayout>
                  <c:x val="-0.11218579648697834"/>
                  <c:y val="2.8314989367204987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dLbl>
              <c:idx val="10"/>
              <c:layout>
                <c:manualLayout>
                  <c:x val="-1.4543580489938958E-2"/>
                  <c:y val="1.614231554389038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</a:t>
                    </a:r>
                    <a:r>
                      <a:rPr lang="ru-RU" dirty="0" smtClean="0"/>
                      <a:t>0,9</a:t>
                    </a:r>
                    <a:endParaRPr lang="en-US" dirty="0"/>
                  </a:p>
                </c:rich>
              </c:tx>
              <c:spPr>
                <a:noFill/>
                <a:ln w="25374">
                  <a:noFill/>
                </a:ln>
              </c:spPr>
              <c:dLblPos val="bestFit"/>
              <c:showLegendKey val="1"/>
              <c:showVal val="1"/>
            </c:dLbl>
            <c:dLbl>
              <c:idx val="11"/>
              <c:layout>
                <c:manualLayout>
                  <c:x val="-4.621161417322843E-2"/>
                  <c:y val="-3.1745698454360052E-2"/>
                </c:manualLayout>
              </c:layout>
              <c:spPr>
                <a:noFill/>
                <a:ln w="25374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нефтепродукты</c:v>
                </c:pt>
                <c:pt idx="2">
                  <c:v>Единый налог на вмененный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муниципальной собственности</c:v>
                </c:pt>
                <c:pt idx="6">
                  <c:v>Плата за негативное воздействие на окружающую среду</c:v>
                </c:pt>
                <c:pt idx="7">
                  <c:v>Доходы от оказания платных услуг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</c:v>
                </c:pt>
                <c:pt idx="1">
                  <c:v>2.5</c:v>
                </c:pt>
                <c:pt idx="2">
                  <c:v>4.5</c:v>
                </c:pt>
                <c:pt idx="3">
                  <c:v>4.2</c:v>
                </c:pt>
                <c:pt idx="4">
                  <c:v>1.8</c:v>
                </c:pt>
                <c:pt idx="5">
                  <c:v>10.7</c:v>
                </c:pt>
                <c:pt idx="6">
                  <c:v>0.2</c:v>
                </c:pt>
                <c:pt idx="7">
                  <c:v>11.5</c:v>
                </c:pt>
                <c:pt idx="8">
                  <c:v>1.6</c:v>
                </c:pt>
              </c:numCache>
            </c:numRef>
          </c:val>
        </c:ser>
      </c:pie3DChart>
      <c:spPr>
        <a:noFill/>
        <a:ln w="25409">
          <a:noFill/>
        </a:ln>
      </c:spPr>
    </c:plotArea>
    <c:legend>
      <c:legendPos val="r"/>
      <c:legendEntry>
        <c:idx val="0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egendEntry>
        <c:idx val="5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egendEntry>
        <c:idx val="7"/>
        <c:txPr>
          <a:bodyPr/>
          <a:lstStyle/>
          <a:p>
            <a:pPr algn="just">
              <a:defRPr sz="1000" b="1" i="0"/>
            </a:pPr>
            <a:endParaRPr lang="ru-RU"/>
          </a:p>
        </c:txPr>
      </c:legendEntry>
      <c:legendEntry>
        <c:idx val="10"/>
        <c:txPr>
          <a:bodyPr/>
          <a:lstStyle/>
          <a:p>
            <a:pPr algn="just">
              <a:defRPr sz="1000" b="1"/>
            </a:pPr>
            <a:endParaRPr lang="ru-RU"/>
          </a:p>
        </c:txPr>
      </c:legendEntry>
      <c:layout>
        <c:manualLayout>
          <c:xMode val="edge"/>
          <c:yMode val="edge"/>
          <c:x val="5.8353162585446074E-2"/>
          <c:y val="0.68620567273981414"/>
          <c:w val="0.71154916933460244"/>
          <c:h val="0.24406589459164363"/>
        </c:manualLayout>
      </c:layout>
      <c:txPr>
        <a:bodyPr/>
        <a:lstStyle/>
        <a:p>
          <a:pPr algn="just">
            <a:defRPr sz="10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view3D>
      <c:rotX val="0"/>
      <c:rotY val="70"/>
      <c:perspective val="30"/>
    </c:view3D>
    <c:plotArea>
      <c:layout>
        <c:manualLayout>
          <c:layoutTarget val="inner"/>
          <c:xMode val="edge"/>
          <c:yMode val="edge"/>
          <c:x val="0.10927759939236349"/>
          <c:y val="2.0712910340279552E-2"/>
          <c:w val="0.883276214743973"/>
          <c:h val="0.8965540974044946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109398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139052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spPr>
              <a:solidFill>
                <a:srgbClr val="CCCCFF"/>
              </a:solidFill>
            </c:spPr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142159</c:v>
                </c:pt>
              </c:numCache>
            </c:numRef>
          </c:val>
          <c:shape val="pyramid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CCFF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145572</c:v>
                </c:pt>
              </c:numCache>
            </c:numRef>
          </c:val>
          <c:shape val="pyramid"/>
        </c:ser>
        <c:shape val="box"/>
        <c:axId val="120027392"/>
        <c:axId val="120107008"/>
        <c:axId val="120014144"/>
      </c:bar3DChart>
      <c:catAx>
        <c:axId val="120027392"/>
        <c:scaling>
          <c:orientation val="minMax"/>
        </c:scaling>
        <c:axPos val="b"/>
        <c:numFmt formatCode="General" sourceLinked="1"/>
        <c:tickLblPos val="nextTo"/>
        <c:crossAx val="120107008"/>
        <c:crossesAt val="10000"/>
        <c:auto val="1"/>
        <c:lblAlgn val="ctr"/>
        <c:lblOffset val="100"/>
      </c:catAx>
      <c:valAx>
        <c:axId val="120107008"/>
        <c:scaling>
          <c:orientation val="minMax"/>
          <c:max val="150000"/>
          <c:min val="5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027392"/>
        <c:crosses val="autoZero"/>
        <c:crossBetween val="between"/>
        <c:majorUnit val="10000"/>
        <c:minorUnit val="10000"/>
      </c:valAx>
      <c:serAx>
        <c:axId val="12001414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107008"/>
        <c:crossesAt val="10000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2857142857143046E-2"/>
          <c:y val="1.8749999999999999E-2"/>
          <c:w val="0.88"/>
          <c:h val="0.8048540612709415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99CCFF"/>
            </a:solidFill>
            <a:ln w="16916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CCCCFF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CCFFCC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99CC"/>
              </a:solidFill>
              <a:ln w="16916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Sheet1!$B$1:$E$1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987205.47</c:v>
                </c:pt>
                <c:pt idx="1">
                  <c:v>1093866.72</c:v>
                </c:pt>
                <c:pt idx="2">
                  <c:v>1046395.73</c:v>
                </c:pt>
                <c:pt idx="3">
                  <c:v>1064136.78</c:v>
                </c:pt>
              </c:numCache>
            </c:numRef>
          </c:val>
        </c:ser>
        <c:gapWidth val="79"/>
        <c:gapDepth val="0"/>
        <c:shape val="box"/>
        <c:axId val="120218752"/>
        <c:axId val="120220288"/>
        <c:axId val="0"/>
      </c:bar3DChart>
      <c:catAx>
        <c:axId val="120218752"/>
        <c:scaling>
          <c:orientation val="minMax"/>
        </c:scaling>
        <c:axPos val="b"/>
        <c:numFmt formatCode="General" sourceLinked="1"/>
        <c:tickLblPos val="low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20220288"/>
        <c:crosses val="autoZero"/>
        <c:auto val="1"/>
        <c:lblAlgn val="ctr"/>
        <c:lblOffset val="100"/>
        <c:tickLblSkip val="1"/>
        <c:tickMarkSkip val="1"/>
      </c:catAx>
      <c:valAx>
        <c:axId val="120220288"/>
        <c:scaling>
          <c:orientation val="minMax"/>
          <c:min val="800000"/>
        </c:scaling>
        <c:axPos val="l"/>
        <c:majorGridlines>
          <c:spPr>
            <a:ln w="4229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422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32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20218752"/>
        <c:crosses val="autoZero"/>
        <c:crossBetween val="between"/>
      </c:valAx>
      <c:spPr>
        <a:noFill/>
        <a:ln w="33831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697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749781277340348E-5"/>
          <c:y val="5.3845140522233895E-2"/>
          <c:w val="0.99859361329833773"/>
          <c:h val="0.93904731338351055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rgbClr val="FFCCCC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00CC99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697 374,15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3631671041119922E-2"/>
                  <c:y val="0.10295678707779861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220</a:t>
                    </a:r>
                    <a:r>
                      <a:rPr lang="ru-RU" sz="2400" b="1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b="1" smtClean="0">
                        <a:latin typeface="Times New Roman" pitchFamily="18" charset="0"/>
                        <a:cs typeface="Times New Roman" pitchFamily="18" charset="0"/>
                      </a:rPr>
                      <a:t>969</a:t>
                    </a:r>
                    <a:r>
                      <a:rPr lang="ru-RU" sz="2400" b="1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sz="24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0.13045877077865267"/>
                  <c:y val="0.118896851363068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153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602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1.7039538149618241E-2"/>
                  <c:y val="-0.159823534872344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</a:t>
                    </a:r>
                    <a:r>
                      <a:rPr lang="ru-RU" baseline="0" dirty="0" smtClean="0"/>
                      <a:t> 358,68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0424650043744531E-2"/>
                  <c:y val="-7.3547234344238091E-3"/>
                </c:manualLayout>
              </c:layout>
              <c:showVal val="1"/>
            </c:dLbl>
            <c:dLbl>
              <c:idx val="5"/>
              <c:layout>
                <c:manualLayout>
                  <c:x val="-8.70838801399825E-2"/>
                  <c:y val="2.129245965404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920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,00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6"/>
              <c:layout>
                <c:manualLayout>
                  <c:x val="-8.8737314085739247E-2"/>
                  <c:y val="-9.12544250013180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515,9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-8.8504374453194382E-2"/>
                  <c:y val="-4.8484601713954505E-3"/>
                </c:manualLayout>
              </c:layout>
              <c:showVal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FF0000"/>
                  </a:solidFill>
                </a:ln>
              </c:spPr>
            </c:leaderLines>
          </c:dLbls>
          <c:cat>
            <c:strRef>
              <c:f>Лист1!$A$2:$A$9</c:f>
              <c:strCache>
                <c:ptCount val="8"/>
                <c:pt idx="0">
                  <c:v>Кв. 1</c:v>
                </c:pt>
                <c:pt idx="1">
                  <c:v>Кв. 2</c:v>
                </c:pt>
                <c:pt idx="2">
                  <c:v>кв. </c:v>
                </c:pt>
                <c:pt idx="3">
                  <c:v>кв.</c:v>
                </c:pt>
                <c:pt idx="4">
                  <c:v>Кв. 3</c:v>
                </c:pt>
                <c:pt idx="5">
                  <c:v>Кв. 4</c:v>
                </c:pt>
                <c:pt idx="6">
                  <c:v>кв. 5</c:v>
                </c:pt>
                <c:pt idx="7">
                  <c:v>кв.6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697374.14</c:v>
                </c:pt>
                <c:pt idx="1">
                  <c:v>220969</c:v>
                </c:pt>
                <c:pt idx="2">
                  <c:v>153602</c:v>
                </c:pt>
                <c:pt idx="3">
                  <c:v>22358.68</c:v>
                </c:pt>
                <c:pt idx="4">
                  <c:v>1742.91</c:v>
                </c:pt>
                <c:pt idx="5">
                  <c:v>920</c:v>
                </c:pt>
                <c:pt idx="6">
                  <c:v>515.9</c:v>
                </c:pt>
                <c:pt idx="7">
                  <c:v>307.01</c:v>
                </c:pt>
              </c:numCache>
            </c:numRef>
          </c:val>
        </c:ser>
        <c:gapWidth val="100"/>
        <c:secondPieSize val="75"/>
        <c:serLines/>
      </c:ofPieChart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499448732084045"/>
          <c:y val="0.13050847457627299"/>
          <c:w val="0.42668136714443672"/>
          <c:h val="0.6559322033898362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2739">
              <a:solidFill>
                <a:schemeClr val="tx1"/>
              </a:solidFill>
              <a:prstDash val="solid"/>
            </a:ln>
          </c:spPr>
          <c:explosion val="7"/>
          <c:dPt>
            <c:idx val="0"/>
            <c:spPr>
              <a:solidFill>
                <a:srgbClr val="FF99CC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3366FF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1583737671044635"/>
                  <c:y val="3.7125665147644281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b="1" i="0" strike="noStrike" dirty="0" smtClean="0">
                        <a:solidFill>
                          <a:srgbClr val="000000"/>
                        </a:solidFill>
                        <a:latin typeface="Calibri"/>
                      </a:rPr>
                      <a:t>16,2%</a:t>
                    </a:r>
                    <a:endParaRPr lang="ru-RU" sz="2400" b="1" i="0" strike="noStrike" dirty="0">
                      <a:solidFill>
                        <a:srgbClr val="000000"/>
                      </a:solidFill>
                      <a:latin typeface="Calibri"/>
                    </a:endParaRPr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1"/>
              <c:layout>
                <c:manualLayout>
                  <c:x val="3.8157686419367162E-2"/>
                  <c:y val="1.5633138543799954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20,2%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2"/>
              <c:layout>
                <c:manualLayout>
                  <c:x val="0.12613191160065418"/>
                  <c:y val="-2.0031721709120397E-2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0,2%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dLbl>
              <c:idx val="3"/>
              <c:layout>
                <c:manualLayout>
                  <c:x val="-1.2380818026768783E-2"/>
                  <c:y val="-0.20901159384967594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400" dirty="0" smtClean="0"/>
                      <a:t>63,4%</a:t>
                    </a:r>
                    <a:endParaRPr lang="ru-RU" sz="2400" dirty="0"/>
                  </a:p>
                </c:rich>
              </c:tx>
              <c:spPr>
                <a:noFill/>
                <a:ln w="25479">
                  <a:noFill/>
                </a:ln>
              </c:spPr>
              <c:dLblPos val="bestFit"/>
              <c:showLegendKey val="1"/>
            </c:dLbl>
            <c:numFmt formatCode="0.00%" sourceLinked="0"/>
            <c:spPr>
              <a:noFill/>
              <a:ln w="25479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субсидии </c:v>
                </c:pt>
                <c:pt idx="1">
                  <c:v>дотация на выравнивание бюджетной обеспеченности и сбалансированность</c:v>
                </c:pt>
                <c:pt idx="2">
                  <c:v>иные межбюджетные трансферты</c:v>
                </c:pt>
                <c:pt idx="3">
                  <c:v>субвенции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177882.1</c:v>
                </c:pt>
                <c:pt idx="1">
                  <c:v>220969</c:v>
                </c:pt>
                <c:pt idx="2">
                  <c:v>1742.91</c:v>
                </c:pt>
                <c:pt idx="3">
                  <c:v>693272.71</c:v>
                </c:pt>
              </c:numCache>
            </c:numRef>
          </c:val>
        </c:ser>
        <c:firstSliceAng val="30"/>
      </c:pieChart>
      <c:spPr>
        <a:noFill/>
        <a:ln w="25479">
          <a:noFill/>
        </a:ln>
      </c:spPr>
    </c:plotArea>
    <c:legend>
      <c:legendPos val="r"/>
      <c:layout>
        <c:manualLayout>
          <c:xMode val="edge"/>
          <c:yMode val="edge"/>
          <c:x val="0"/>
          <c:y val="0.78610570797264456"/>
          <c:w val="0.9977949283351768"/>
          <c:h val="0.21389429202735699"/>
        </c:manualLayout>
      </c:layout>
      <c:spPr>
        <a:noFill/>
        <a:ln w="25479">
          <a:noFill/>
        </a:ln>
      </c:spPr>
      <c:txPr>
        <a:bodyPr/>
        <a:lstStyle/>
        <a:p>
          <a:pPr>
            <a:defRPr sz="1846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60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6798055549281725E-2"/>
          <c:y val="0.13021948142257136"/>
          <c:w val="0.92073832790445154"/>
          <c:h val="0.57263513513513564"/>
        </c:manualLayout>
      </c:layout>
      <c:bar3DChart>
        <c:barDir val="col"/>
        <c:grouping val="clustered"/>
        <c:ser>
          <c:idx val="0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Продукция растениеводства</c:v>
                </c:pt>
              </c:strCache>
            </c:strRef>
          </c:tx>
          <c:spPr>
            <a:solidFill>
              <a:srgbClr val="00CC99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4006.9</c:v>
                </c:pt>
                <c:pt idx="1">
                  <c:v>2901</c:v>
                </c:pt>
                <c:pt idx="2">
                  <c:v>2776.25</c:v>
                </c:pt>
                <c:pt idx="3">
                  <c:v>4397</c:v>
                </c:pt>
                <c:pt idx="4">
                  <c:v>4650</c:v>
                </c:pt>
                <c:pt idx="5">
                  <c:v>4940</c:v>
                </c:pt>
              </c:numCache>
            </c:numRef>
          </c:val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Продукция животноводства</c:v>
                </c:pt>
              </c:strCache>
            </c:strRef>
          </c:tx>
          <c:spPr>
            <a:solidFill>
              <a:srgbClr val="9999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1307.5</c:v>
                </c:pt>
                <c:pt idx="1">
                  <c:v>1390</c:v>
                </c:pt>
                <c:pt idx="2">
                  <c:v>1370</c:v>
                </c:pt>
                <c:pt idx="3">
                  <c:v>1417</c:v>
                </c:pt>
                <c:pt idx="4">
                  <c:v>1470</c:v>
                </c:pt>
                <c:pt idx="5">
                  <c:v>1540</c:v>
                </c:pt>
              </c:numCache>
            </c:numRef>
          </c:val>
        </c:ser>
        <c:gapDepth val="0"/>
        <c:shape val="box"/>
        <c:axId val="88652416"/>
        <c:axId val="88658304"/>
        <c:axId val="0"/>
      </c:bar3DChart>
      <c:catAx>
        <c:axId val="8865241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658304"/>
        <c:crosses val="autoZero"/>
        <c:auto val="1"/>
        <c:lblAlgn val="ctr"/>
        <c:lblOffset val="100"/>
        <c:tickLblSkip val="1"/>
        <c:tickMarkSkip val="1"/>
      </c:catAx>
      <c:valAx>
        <c:axId val="88658304"/>
        <c:scaling>
          <c:orientation val="minMax"/>
          <c:max val="4000"/>
          <c:min val="0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8652416"/>
        <c:crosses val="autoZero"/>
        <c:crossBetween val="between"/>
        <c:majorUnit val="400"/>
        <c:minorUnit val="200"/>
      </c:valAx>
      <c:spPr>
        <a:noFill/>
        <a:ln w="25454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"/>
          <c:y val="0.83422411781860661"/>
          <c:w val="1"/>
          <c:h val="5.0697579469233013E-2"/>
        </c:manualLayout>
      </c:layout>
      <c:spPr>
        <a:noFill/>
        <a:ln w="3182">
          <a:noFill/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50000">
                  <a:srgbClr val="9933FF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  <a:tileRect/>
            </a:gradFill>
          </c:spPr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1302.45</c:v>
                </c:pt>
                <c:pt idx="1">
                  <c:v>1161.57</c:v>
                </c:pt>
              </c:numCache>
            </c:numRef>
          </c:val>
        </c:ser>
        <c:shape val="cylinder"/>
        <c:axId val="120834688"/>
        <c:axId val="120836480"/>
        <c:axId val="0"/>
      </c:bar3DChart>
      <c:catAx>
        <c:axId val="120834688"/>
        <c:scaling>
          <c:orientation val="minMax"/>
        </c:scaling>
        <c:axPos val="l"/>
        <c:numFmt formatCode="General" sourceLinked="1"/>
        <c:tickLblPos val="nextTo"/>
        <c:crossAx val="120836480"/>
        <c:crosses val="autoZero"/>
        <c:auto val="1"/>
        <c:lblAlgn val="ctr"/>
        <c:lblOffset val="100"/>
      </c:catAx>
      <c:valAx>
        <c:axId val="120836480"/>
        <c:scaling>
          <c:orientation val="minMax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834688"/>
        <c:crosses val="autoZero"/>
        <c:crossBetween val="between"/>
        <c:majorUnit val="100"/>
        <c:minorUnit val="100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86749620412547E-2"/>
          <c:y val="8.9085808700821056E-2"/>
          <c:w val="0.97413265893346523"/>
          <c:h val="0.82182838259836277"/>
        </c:manualLayout>
      </c:layout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>
              <a:solidFill>
                <a:srgbClr val="34908C"/>
              </a:solidFill>
            </a:ln>
          </c:spPr>
          <c:marker>
            <c:symbol val="circle"/>
            <c:size val="15"/>
            <c:spPr>
              <a:solidFill>
                <a:srgbClr val="34908C"/>
              </a:solidFill>
              <a:ln w="25400">
                <a:solidFill>
                  <a:schemeClr val="bg1"/>
                </a:solidFill>
              </a:ln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489</a:t>
                    </a:r>
                    <a:endParaRPr lang="en-US"/>
                  </a:p>
                </c:rich>
              </c:tx>
              <c:dLblPos val="t"/>
              <c:showVal val="1"/>
            </c:dLbl>
            <c:dLbl>
              <c:idx val="1"/>
              <c:layout>
                <c:manualLayout>
                  <c:x val="-7.2476021182832376E-2"/>
                  <c:y val="-0.14209154603096291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136</a:t>
                    </a:r>
                    <a:endParaRPr lang="en-US"/>
                  </a:p>
                </c:rich>
              </c:tx>
              <c:dLblPos val="r"/>
              <c:showVal val="1"/>
            </c:dLbl>
            <c:dLbl>
              <c:idx val="2"/>
              <c:layout>
                <c:manualLayout>
                  <c:x val="-2.6323774970277952E-3"/>
                  <c:y val="-0.13588168486325616"/>
                </c:manualLayout>
              </c:layout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474747"/>
                        </a:solidFill>
                      </a:rPr>
                      <a:t>1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280</a:t>
                    </a:r>
                    <a:endParaRPr lang="en-US"/>
                  </a:p>
                </c:rich>
              </c:tx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474747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'Лист1'!$A$2:$A$4</c:f>
              <c:numCache>
                <c:formatCode>dd/mm/yyyy</c:formatCode>
                <c:ptCount val="3"/>
                <c:pt idx="0">
                  <c:v>43101</c:v>
                </c:pt>
                <c:pt idx="1">
                  <c:v>43221</c:v>
                </c:pt>
                <c:pt idx="2">
                  <c:v>43466</c:v>
                </c:pt>
              </c:numCache>
            </c:numRef>
          </c:cat>
          <c:val>
            <c:numRef>
              <c:f>'Лист1'!$B$2:$B$4</c:f>
              <c:numCache>
                <c:formatCode>General</c:formatCode>
                <c:ptCount val="3"/>
                <c:pt idx="0">
                  <c:v>9489</c:v>
                </c:pt>
                <c:pt idx="1">
                  <c:v>11136</c:v>
                </c:pt>
                <c:pt idx="2">
                  <c:v>11280</c:v>
                </c:pt>
              </c:numCache>
            </c:numRef>
          </c:val>
        </c:ser>
        <c:dLbls>
          <c:showVal val="1"/>
        </c:dLbls>
        <c:marker val="1"/>
        <c:axId val="120843264"/>
        <c:axId val="121225984"/>
      </c:lineChart>
      <c:dateAx>
        <c:axId val="120843264"/>
        <c:scaling>
          <c:orientation val="minMax"/>
        </c:scaling>
        <c:delete val="1"/>
        <c:axPos val="b"/>
        <c:numFmt formatCode="dd/mm/yyyy" sourceLinked="1"/>
        <c:tickLblPos val="none"/>
        <c:crossAx val="121225984"/>
        <c:crosses val="autoZero"/>
        <c:auto val="1"/>
        <c:lblOffset val="100"/>
      </c:dateAx>
      <c:valAx>
        <c:axId val="121225984"/>
        <c:scaling>
          <c:orientation val="minMax"/>
        </c:scaling>
        <c:delete val="1"/>
        <c:axPos val="l"/>
        <c:numFmt formatCode="General" sourceLinked="1"/>
        <c:tickLblPos val="none"/>
        <c:crossAx val="1208432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9850" cap="sq">
              <a:solidFill>
                <a:schemeClr val="accent5">
                  <a:lumMod val="75000"/>
                </a:schemeClr>
              </a:solidFill>
              <a:miter lim="800000"/>
            </a:ln>
          </c:spPr>
          <c:marker>
            <c:spPr>
              <a:solidFill>
                <a:srgbClr val="FFFF00"/>
              </a:solidFill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1115852.03</c:v>
                </c:pt>
                <c:pt idx="1">
                  <c:v>1238717.58</c:v>
                </c:pt>
                <c:pt idx="2">
                  <c:v>1202502.57</c:v>
                </c:pt>
                <c:pt idx="3">
                  <c:v>1201983.8900000008</c:v>
                </c:pt>
              </c:numCache>
            </c:numRef>
          </c:val>
        </c:ser>
        <c:marker val="1"/>
        <c:axId val="122010240"/>
        <c:axId val="122020608"/>
      </c:lineChart>
      <c:catAx>
        <c:axId val="122010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020608"/>
        <c:crosses val="autoZero"/>
        <c:auto val="1"/>
        <c:lblAlgn val="ctr"/>
        <c:lblOffset val="100"/>
      </c:catAx>
      <c:valAx>
        <c:axId val="1220206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010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210"/>
      <c:perspective val="30"/>
    </c:view3D>
    <c:plotArea>
      <c:layout>
        <c:manualLayout>
          <c:layoutTarget val="inner"/>
          <c:xMode val="edge"/>
          <c:yMode val="edge"/>
          <c:x val="0.11671161417322842"/>
          <c:y val="0.11332327209098862"/>
          <c:w val="0.88328838582676283"/>
          <c:h val="0.60567614464859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5">
                  <a:lumMod val="90000"/>
                </a:schemeClr>
              </a:solidFill>
            </c:spPr>
          </c:dPt>
          <c:dPt>
            <c:idx val="2"/>
            <c:explosion val="40"/>
            <c:spPr>
              <a:solidFill>
                <a:srgbClr val="FF99CC"/>
              </a:solidFill>
            </c:spPr>
          </c:dPt>
          <c:dPt>
            <c:idx val="3"/>
            <c:explosion val="33"/>
            <c:spPr>
              <a:solidFill>
                <a:srgbClr val="FF0000"/>
              </a:solidFill>
            </c:spPr>
          </c:dPt>
          <c:dPt>
            <c:idx val="4"/>
            <c:explosion val="29"/>
          </c:dPt>
          <c:dPt>
            <c:idx val="5"/>
            <c:explosion val="2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C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Pt>
            <c:idx val="9"/>
            <c:spPr>
              <a:solidFill>
                <a:srgbClr val="66CCFF"/>
              </a:solidFill>
            </c:spPr>
          </c:dPt>
          <c:dPt>
            <c:idx val="1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1"/>
            <c:explosion val="50"/>
            <c:spPr>
              <a:solidFill>
                <a:srgbClr val="FF66FF"/>
              </a:solidFill>
            </c:spPr>
          </c:dPt>
          <c:dPt>
            <c:idx val="12"/>
            <c:spPr>
              <a:solidFill>
                <a:srgbClr val="9999FF"/>
              </a:solidFill>
            </c:spPr>
          </c:dPt>
          <c:cat>
            <c:strRef>
              <c:f>Лист1!$A$2:$A$18</c:f>
              <c:strCache>
                <c:ptCount val="14"/>
                <c:pt idx="0">
                  <c:v>Развитие образования </c:v>
                </c:pt>
                <c:pt idx="1">
                  <c:v>Социальная поддержка граждан </c:v>
                </c:pt>
                <c:pt idx="2">
                  <c:v>Сохранение и развитие культуры </c:v>
                </c:pt>
                <c:pt idx="3">
                  <c:v>Развитие физической культуры и спорта </c:v>
                </c:pt>
                <c:pt idx="4">
                  <c:v>Молодежная политика </c:v>
                </c:pt>
                <c:pt idx="5">
                  <c:v>Управление имуществом </c:v>
                </c:pt>
                <c:pt idx="6">
                  <c:v>Управление финансами </c:v>
                </c:pt>
                <c:pt idx="7">
                  <c:v>Защита населения и территории Курского района от чрезвычайных ситуаций</c:v>
                </c:pt>
                <c:pt idx="8">
                  <c:v>Развитие малого и среднего бизнеса, потребительского рынка, снижение административных барьеров </c:v>
                </c:pt>
                <c:pt idx="9">
                  <c:v>Развитие коммунального хозяйства, транспортной системы и обеспечение безопасности дорожного движения </c:v>
                </c:pt>
                <c:pt idx="10">
                  <c:v>Развитие сельского хозяйства </c:v>
                </c:pt>
                <c:pt idx="11">
                  <c:v>Межнациональные отношения и поддержка казачества </c:v>
                </c:pt>
                <c:pt idx="12">
                  <c:v>Энергосбережение</c:v>
                </c:pt>
                <c:pt idx="13">
                  <c:v>Профилактика правонарушений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53.1</c:v>
                </c:pt>
                <c:pt idx="1">
                  <c:v>23.7</c:v>
                </c:pt>
                <c:pt idx="2">
                  <c:v>5.4</c:v>
                </c:pt>
                <c:pt idx="3">
                  <c:v>1.1000000000000001</c:v>
                </c:pt>
                <c:pt idx="4">
                  <c:v>0.2</c:v>
                </c:pt>
                <c:pt idx="5">
                  <c:v>0.1</c:v>
                </c:pt>
                <c:pt idx="6">
                  <c:v>4.8</c:v>
                </c:pt>
                <c:pt idx="7">
                  <c:v>0.30000000000000032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4.0000000000000022E-2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1304636.57</c:v>
                </c:pt>
                <c:pt idx="1">
                  <c:v>1213894.9099999999</c:v>
                </c:pt>
                <c:pt idx="2">
                  <c:v>1225497.9099999999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66FF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1304636.57</c:v>
                </c:pt>
                <c:pt idx="1">
                  <c:v>1213894.9099999999</c:v>
                </c:pt>
                <c:pt idx="2">
                  <c:v>1225497.9099999999</c:v>
                </c:pt>
              </c:numCache>
            </c:numRef>
          </c:val>
        </c:ser>
        <c:shape val="cylinder"/>
        <c:axId val="121958400"/>
        <c:axId val="121959936"/>
        <c:axId val="0"/>
      </c:bar3DChart>
      <c:catAx>
        <c:axId val="121958400"/>
        <c:scaling>
          <c:orientation val="minMax"/>
        </c:scaling>
        <c:axPos val="b"/>
        <c:numFmt formatCode="General" sourceLinked="1"/>
        <c:tickLblPos val="nextTo"/>
        <c:crossAx val="121959936"/>
        <c:crosses val="autoZero"/>
        <c:auto val="1"/>
        <c:lblAlgn val="ctr"/>
        <c:lblOffset val="100"/>
      </c:catAx>
      <c:valAx>
        <c:axId val="121959936"/>
        <c:scaling>
          <c:orientation val="minMax"/>
          <c:min val="1100000"/>
        </c:scaling>
        <c:axPos val="l"/>
        <c:majorGridlines/>
        <c:numFmt formatCode="General" sourceLinked="1"/>
        <c:tickLblPos val="nextTo"/>
        <c:crossAx val="12195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78059296172903"/>
          <c:y val="0.35397627398664844"/>
          <c:w val="0.15181959181388074"/>
          <c:h val="0.23262529346126407"/>
        </c:manualLayout>
      </c:layout>
    </c:legend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848E-2"/>
          <c:y val="0.12165639806711756"/>
          <c:w val="0.92073832790445154"/>
          <c:h val="0.57263513513513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валовой сбор зерна (в весе после обработки)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289.89999999999969</c:v>
                </c:pt>
                <c:pt idx="1">
                  <c:v>275.39999999999969</c:v>
                </c:pt>
                <c:pt idx="2">
                  <c:v>273</c:v>
                </c:pt>
                <c:pt idx="3">
                  <c:v>275</c:v>
                </c:pt>
                <c:pt idx="4">
                  <c:v>281.5</c:v>
                </c:pt>
                <c:pt idx="5">
                  <c:v>287.20999999999964</c:v>
                </c:pt>
              </c:numCache>
            </c:numRef>
          </c:val>
        </c:ser>
        <c:gapDepth val="0"/>
        <c:shape val="cylinder"/>
        <c:axId val="47707264"/>
        <c:axId val="47708800"/>
        <c:axId val="0"/>
      </c:bar3DChart>
      <c:catAx>
        <c:axId val="47707264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7708800"/>
        <c:crosses val="autoZero"/>
        <c:auto val="1"/>
        <c:lblAlgn val="ctr"/>
        <c:lblOffset val="100"/>
        <c:tickLblSkip val="1"/>
        <c:tickMarkSkip val="1"/>
      </c:catAx>
      <c:valAx>
        <c:axId val="4770880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7707264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8.4593878333821662E-2"/>
          <c:y val="0.83139145345915511"/>
          <c:w val="0.64976859242766061"/>
          <c:h val="9.2560908101780234E-2"/>
        </c:manualLayout>
      </c:layout>
      <c:spPr>
        <a:noFill/>
        <a:ln w="3182">
          <a:solidFill>
            <a:schemeClr val="tx1"/>
          </a:solidFill>
          <a:prstDash val="solid"/>
        </a:ln>
      </c:spPr>
      <c:txPr>
        <a:bodyPr/>
        <a:lstStyle/>
        <a:p>
          <a:pPr>
            <a:defRPr sz="18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5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148184601924762E-2"/>
          <c:y val="2.3188192545010752E-2"/>
          <c:w val="0.88896292650918662"/>
          <c:h val="0.6735198198333118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семена масленичных культур</c:v>
                </c:pt>
              </c:strCache>
            </c:strRef>
          </c:tx>
          <c:spPr>
            <a:ln>
              <a:solidFill>
                <a:srgbClr val="33CCCC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33CCCC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35.700000000000003</c:v>
                </c:pt>
                <c:pt idx="1">
                  <c:v>44.2</c:v>
                </c:pt>
                <c:pt idx="2">
                  <c:v>44.5</c:v>
                </c:pt>
                <c:pt idx="3">
                  <c:v>46.720000000000013</c:v>
                </c:pt>
                <c:pt idx="4">
                  <c:v>49.05</c:v>
                </c:pt>
                <c:pt idx="5">
                  <c:v>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10.6</c:v>
                </c:pt>
                <c:pt idx="1">
                  <c:v>7.3</c:v>
                </c:pt>
                <c:pt idx="2">
                  <c:v>8.4</c:v>
                </c:pt>
                <c:pt idx="3">
                  <c:v>8.83</c:v>
                </c:pt>
                <c:pt idx="4">
                  <c:v>9.09</c:v>
                </c:pt>
                <c:pt idx="5">
                  <c:v>9.3600000000000048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10.8</c:v>
                </c:pt>
                <c:pt idx="1">
                  <c:v>10.3</c:v>
                </c:pt>
                <c:pt idx="2">
                  <c:v>10.5</c:v>
                </c:pt>
                <c:pt idx="3">
                  <c:v>11.03</c:v>
                </c:pt>
                <c:pt idx="4">
                  <c:v>11.360000000000019</c:v>
                </c:pt>
                <c:pt idx="5">
                  <c:v>11.7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скот и птица на убой (в живом весе)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7.5</c:v>
                </c:pt>
                <c:pt idx="1">
                  <c:v>7.3</c:v>
                </c:pt>
                <c:pt idx="2">
                  <c:v>7.5</c:v>
                </c:pt>
                <c:pt idx="3">
                  <c:v>7.88</c:v>
                </c:pt>
                <c:pt idx="4">
                  <c:v>8.120000000000001</c:v>
                </c:pt>
                <c:pt idx="5">
                  <c:v>8.3600000000000048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молоко</c:v>
                </c:pt>
              </c:strCache>
            </c:strRef>
          </c:tx>
          <c:spPr>
            <a:ln>
              <a:solidFill>
                <a:srgbClr val="669900"/>
              </a:solidFill>
            </a:ln>
          </c:spPr>
          <c:marker>
            <c:spPr>
              <a:solidFill>
                <a:srgbClr val="669900"/>
              </a:solidFill>
              <a:ln>
                <a:solidFill>
                  <a:srgbClr val="66990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23.1</c:v>
                </c:pt>
                <c:pt idx="1">
                  <c:v>24.5</c:v>
                </c:pt>
                <c:pt idx="2">
                  <c:v>25</c:v>
                </c:pt>
                <c:pt idx="3">
                  <c:v>26.27</c:v>
                </c:pt>
                <c:pt idx="4">
                  <c:v>27.05</c:v>
                </c:pt>
                <c:pt idx="5">
                  <c:v>27.86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яйца (млн. шт.)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21.6</c:v>
                </c:pt>
                <c:pt idx="1">
                  <c:v>20.9</c:v>
                </c:pt>
                <c:pt idx="2">
                  <c:v>21.7</c:v>
                </c:pt>
                <c:pt idx="3">
                  <c:v>22.8</c:v>
                </c:pt>
                <c:pt idx="4">
                  <c:v>23.479999999999986</c:v>
                </c:pt>
                <c:pt idx="5">
                  <c:v>24.19</c:v>
                </c:pt>
              </c:numCache>
            </c:numRef>
          </c:val>
        </c:ser>
        <c:marker val="1"/>
        <c:axId val="92765568"/>
        <c:axId val="92780032"/>
      </c:lineChart>
      <c:catAx>
        <c:axId val="92765568"/>
        <c:scaling>
          <c:orientation val="minMax"/>
        </c:scaling>
        <c:axPos val="b"/>
        <c:numFmt formatCode="General" sourceLinked="1"/>
        <c:tickLblPos val="nextTo"/>
        <c:crossAx val="92780032"/>
        <c:crosses val="autoZero"/>
        <c:auto val="1"/>
        <c:lblAlgn val="ctr"/>
        <c:lblOffset val="100"/>
      </c:catAx>
      <c:valAx>
        <c:axId val="92780032"/>
        <c:scaling>
          <c:orientation val="minMax"/>
          <c:max val="55"/>
          <c:min val="0"/>
        </c:scaling>
        <c:axPos val="l"/>
        <c:majorGridlines/>
        <c:numFmt formatCode="General" sourceLinked="1"/>
        <c:tickLblPos val="nextTo"/>
        <c:crossAx val="92765568"/>
        <c:crosses val="autoZero"/>
        <c:crossBetween val="between"/>
        <c:majorUnit val="5"/>
        <c:minorUnit val="1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0.79253046609096556"/>
          <c:w val="1"/>
          <c:h val="0.2074695058125874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9261631094938903E-2"/>
          <c:y val="0.12165639806711756"/>
          <c:w val="0.92073832790445154"/>
          <c:h val="0.6430055409740449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выполненных работ по виду "Строительство"</c:v>
                </c:pt>
              </c:strCache>
            </c:strRef>
          </c:tx>
          <c:spPr>
            <a:solidFill>
              <a:srgbClr val="66CC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4699.9299999999994</c:v>
                </c:pt>
                <c:pt idx="1">
                  <c:v>5001.1000000000004</c:v>
                </c:pt>
                <c:pt idx="2">
                  <c:v>3500</c:v>
                </c:pt>
                <c:pt idx="3">
                  <c:v>3550</c:v>
                </c:pt>
                <c:pt idx="4">
                  <c:v>3599.7</c:v>
                </c:pt>
                <c:pt idx="5">
                  <c:v>3650.09</c:v>
                </c:pt>
              </c:numCache>
            </c:numRef>
          </c:val>
        </c:ser>
        <c:gapDepth val="0"/>
        <c:shape val="cylinder"/>
        <c:axId val="92803072"/>
        <c:axId val="92804608"/>
        <c:axId val="0"/>
      </c:bar3DChart>
      <c:catAx>
        <c:axId val="9280307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2804608"/>
        <c:crosses val="autoZero"/>
        <c:auto val="1"/>
        <c:lblAlgn val="ctr"/>
        <c:lblOffset val="100"/>
        <c:tickLblSkip val="1"/>
        <c:tickMarkSkip val="1"/>
      </c:catAx>
      <c:valAx>
        <c:axId val="9280460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2803072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55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2039370078740304E-2"/>
          <c:y val="0.11054534849810442"/>
          <c:w val="0.96796052055992998"/>
          <c:h val="0.61901168176235399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в действие жилых домов</c:v>
                </c:pt>
              </c:strCache>
            </c:strRef>
          </c:tx>
          <c:spPr>
            <a:solidFill>
              <a:srgbClr val="CC00FF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5.9</c:v>
                </c:pt>
                <c:pt idx="1">
                  <c:v>4.7</c:v>
                </c:pt>
                <c:pt idx="2">
                  <c:v>5.6</c:v>
                </c:pt>
                <c:pt idx="3">
                  <c:v>5.7</c:v>
                </c:pt>
                <c:pt idx="4">
                  <c:v>5.8</c:v>
                </c:pt>
                <c:pt idx="5">
                  <c:v>5.9</c:v>
                </c:pt>
              </c:numCache>
            </c:numRef>
          </c:val>
        </c:ser>
        <c:gapDepth val="0"/>
        <c:shape val="cylinder"/>
        <c:axId val="92830336"/>
        <c:axId val="92840320"/>
        <c:axId val="0"/>
      </c:bar3DChart>
      <c:catAx>
        <c:axId val="92830336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2840320"/>
        <c:crosses val="autoZero"/>
        <c:auto val="1"/>
        <c:lblAlgn val="ctr"/>
        <c:lblOffset val="100"/>
        <c:tickLblSkip val="1"/>
        <c:tickMarkSkip val="1"/>
      </c:catAx>
      <c:valAx>
        <c:axId val="92840320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2830336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99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323126275882485E-2"/>
          <c:w val="0.94951159230096238"/>
          <c:h val="0.69522659667541564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Объем отгруженных товаров собственного производства, выполненных работ и услуг собственными силами </c:v>
                </c:pt>
              </c:strCache>
            </c:strRef>
          </c:tx>
          <c:spPr>
            <a:solidFill>
              <a:srgbClr val="92D050"/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223.6</c:v>
                </c:pt>
                <c:pt idx="1">
                  <c:v>205.9</c:v>
                </c:pt>
                <c:pt idx="2">
                  <c:v>210.6</c:v>
                </c:pt>
                <c:pt idx="3">
                  <c:v>218.4</c:v>
                </c:pt>
                <c:pt idx="4">
                  <c:v>226.04</c:v>
                </c:pt>
                <c:pt idx="5">
                  <c:v>233.72</c:v>
                </c:pt>
              </c:numCache>
            </c:numRef>
          </c:val>
        </c:ser>
        <c:gapDepth val="0"/>
        <c:shape val="cylinder"/>
        <c:axId val="97177600"/>
        <c:axId val="97179136"/>
        <c:axId val="0"/>
      </c:bar3DChart>
      <c:catAx>
        <c:axId val="97177600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7179136"/>
        <c:crosses val="autoZero"/>
        <c:auto val="1"/>
        <c:lblAlgn val="ctr"/>
        <c:lblOffset val="100"/>
        <c:tickLblSkip val="1"/>
        <c:tickMarkSkip val="1"/>
      </c:catAx>
      <c:valAx>
        <c:axId val="97179136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7177600"/>
        <c:crosses val="autoZero"/>
        <c:crossBetween val="between"/>
      </c:valAx>
      <c:spPr>
        <a:noFill/>
        <a:ln w="25454">
          <a:noFill/>
        </a:ln>
      </c:spPr>
    </c:plotArea>
    <c:legend>
      <c:legendPos val="r"/>
      <c:layout>
        <c:manualLayout>
          <c:xMode val="edge"/>
          <c:yMode val="edge"/>
          <c:x val="0"/>
          <c:y val="0.83139145345915599"/>
          <c:w val="0.99844370213289269"/>
          <c:h val="0.16860867698797088"/>
        </c:manualLayout>
      </c:layout>
      <c:spPr>
        <a:noFill/>
        <a:ln w="3182">
          <a:noFill/>
          <a:prstDash val="solid"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4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700064884467802E-2"/>
          <c:y val="8.8527850685331283E-2"/>
          <c:w val="0.94951159230096238"/>
          <c:h val="0.79893030037911961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Водоснабжение; водоотведение, организация сбора и утилизация отходов, деятельности по ликвидации загрязнений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727">
              <a:solidFill>
                <a:schemeClr val="tx1"/>
              </a:solidFill>
              <a:prstDash val="solid"/>
            </a:ln>
          </c:spPr>
          <c:cat>
            <c:numRef>
              <c:f>Sheet1!$B$1:$G$1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59</c:v>
                </c:pt>
                <c:pt idx="1">
                  <c:v>59.9</c:v>
                </c:pt>
                <c:pt idx="2">
                  <c:v>62.17</c:v>
                </c:pt>
                <c:pt idx="3">
                  <c:v>62.91</c:v>
                </c:pt>
                <c:pt idx="4">
                  <c:v>63.660000000000011</c:v>
                </c:pt>
                <c:pt idx="5">
                  <c:v>64.42</c:v>
                </c:pt>
              </c:numCache>
            </c:numRef>
          </c:val>
        </c:ser>
        <c:gapDepth val="0"/>
        <c:shape val="cylinder"/>
        <c:axId val="92823552"/>
        <c:axId val="92825088"/>
        <c:axId val="0"/>
      </c:bar3DChart>
      <c:catAx>
        <c:axId val="92823552"/>
        <c:scaling>
          <c:orientation val="minMax"/>
        </c:scaling>
        <c:axPos val="b"/>
        <c:numFmt formatCode="General" sourceLinked="1"/>
        <c:tickLblPos val="low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2825088"/>
        <c:crosses val="autoZero"/>
        <c:auto val="1"/>
        <c:lblAlgn val="ctr"/>
        <c:lblOffset val="100"/>
        <c:tickLblSkip val="1"/>
        <c:tickMarkSkip val="1"/>
      </c:catAx>
      <c:valAx>
        <c:axId val="92825088"/>
        <c:scaling>
          <c:orientation val="minMax"/>
        </c:scaling>
        <c:axPos val="l"/>
        <c:majorGridlines>
          <c:spPr>
            <a:ln w="3182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318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92823552"/>
        <c:crosses val="autoZero"/>
        <c:crossBetween val="between"/>
      </c:valAx>
      <c:spPr>
        <a:noFill/>
        <a:ln w="2545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100B6-2E6C-47E8-85C6-502A4B54A3E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62DF65-B9B8-494D-9BAB-AEB326080A6A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«Указные» категорий работников</a:t>
          </a:r>
          <a:endParaRPr lang="ru-RU" sz="1400" b="1" dirty="0">
            <a:solidFill>
              <a:srgbClr val="092D31"/>
            </a:solidFill>
          </a:endParaRPr>
        </a:p>
      </dgm:t>
    </dgm:pt>
    <dgm:pt modelId="{69177D32-DB5E-42DA-8CA8-91C98BFD116E}" type="parTrans" cxnId="{4194BC25-E972-42D5-B8BE-C6DD69ED1E4B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B048B449-E2BE-4C6C-8372-0D38445AE5E0}" type="sibTrans" cxnId="{4194BC25-E972-42D5-B8BE-C6DD69ED1E4B}">
      <dgm:prSet/>
      <dgm:spPr>
        <a:solidFill>
          <a:srgbClr val="8ECBCE">
            <a:alpha val="52000"/>
          </a:srgbClr>
        </a:solidFill>
      </dgm:spPr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AF739F2-0655-40C7-9E76-D843E0FD2C07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Прочий персонал  </a:t>
          </a:r>
          <a:endParaRPr lang="ru-RU" sz="1400" b="1" dirty="0">
            <a:solidFill>
              <a:srgbClr val="092D31"/>
            </a:solidFill>
          </a:endParaRPr>
        </a:p>
      </dgm:t>
    </dgm:pt>
    <dgm:pt modelId="{D38C57F2-0DAD-4279-B52C-B24558C844DB}" type="par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84C8466C-93DC-49A2-B2EB-67C159BA48A9}" type="sibTrans" cxnId="{2ED7A969-9CD5-4D1D-A927-1C72C295307C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39EBD47-378E-4713-8F27-D6EAA9CF457C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муниципальные служащие</a:t>
          </a:r>
          <a:endParaRPr lang="ru-RU" sz="1400" b="1" dirty="0">
            <a:solidFill>
              <a:srgbClr val="092D31"/>
            </a:solidFill>
          </a:endParaRPr>
        </a:p>
      </dgm:t>
    </dgm:pt>
    <dgm:pt modelId="{A6C5A37C-1079-485D-BDE4-A1DED1F72F5F}" type="par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3DF7FCB6-9AE3-40E4-8D5E-206EBB06E14F}" type="sibTrans" cxnId="{3441B760-95AE-4FB0-B20E-903AE5933E75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5C05AFFC-3211-4091-9772-1C37041C6941}">
      <dgm:prSet phldrT="[Текст]" custT="1"/>
      <dgm:spPr>
        <a:solidFill>
          <a:srgbClr val="8ECBCE"/>
        </a:solidFill>
      </dgm:spPr>
      <dgm:t>
        <a:bodyPr/>
        <a:lstStyle/>
        <a:p>
          <a:r>
            <a:rPr lang="ru-RU" sz="1400" b="1" dirty="0" smtClean="0">
              <a:solidFill>
                <a:srgbClr val="092D31"/>
              </a:solidFill>
            </a:rPr>
            <a:t>МРОТ</a:t>
          </a:r>
          <a:endParaRPr lang="ru-RU" sz="1400" b="1" dirty="0">
            <a:solidFill>
              <a:srgbClr val="092D31"/>
            </a:solidFill>
          </a:endParaRPr>
        </a:p>
      </dgm:t>
    </dgm:pt>
    <dgm:pt modelId="{E27B9782-C031-4378-8A6B-B2D8FFDE91A7}" type="par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A708335E-2ADB-4F02-BAD3-8919D2FD7DED}" type="sibTrans" cxnId="{44DDE6AC-E214-44B8-A832-4ABD005CD8A8}">
      <dgm:prSet/>
      <dgm:spPr/>
      <dgm:t>
        <a:bodyPr/>
        <a:lstStyle/>
        <a:p>
          <a:endParaRPr lang="ru-RU">
            <a:solidFill>
              <a:srgbClr val="166B74"/>
            </a:solidFill>
          </a:endParaRPr>
        </a:p>
      </dgm:t>
    </dgm:pt>
    <dgm:pt modelId="{F4188027-807C-4070-BD06-ADCBF5A656FE}" type="pres">
      <dgm:prSet presAssocID="{249100B6-2E6C-47E8-85C6-502A4B54A3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DCA320-7621-494B-BEB0-DF5978190B59}" type="pres">
      <dgm:prSet presAssocID="{249100B6-2E6C-47E8-85C6-502A4B54A3E1}" presName="cycle" presStyleCnt="0"/>
      <dgm:spPr/>
    </dgm:pt>
    <dgm:pt modelId="{138C3372-7BAD-446E-A2A0-C0AD768E0044}" type="pres">
      <dgm:prSet presAssocID="{FE62DF65-B9B8-494D-9BAB-AEB326080A6A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5A20-4E04-4209-99DF-2628BE5AA7E2}" type="pres">
      <dgm:prSet presAssocID="{B048B449-E2BE-4C6C-8372-0D38445AE5E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763DF3D-8D5C-4A7B-9EAA-E55A0485FB28}" type="pres">
      <dgm:prSet presAssocID="{AAF739F2-0655-40C7-9E76-D843E0FD2C07}" presName="nodeFollowingNodes" presStyleLbl="node1" presStyleIdx="1" presStyleCnt="4" custRadScaleRad="100894" custRadScaleInc="-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DA0B4-4EE5-40FD-9510-8A6EB439603C}" type="pres">
      <dgm:prSet presAssocID="{F39EBD47-378E-4713-8F27-D6EAA9CF457C}" presName="nodeFollowingNodes" presStyleLbl="node1" presStyleIdx="2" presStyleCnt="4" custScaleY="15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08D13-32C7-4D48-B869-4D0C07F25A9D}" type="pres">
      <dgm:prSet presAssocID="{5C05AFFC-3211-4091-9772-1C37041C6941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C09D51-2DF1-49BA-BD1E-13D772DC088C}" type="presOf" srcId="{AAF739F2-0655-40C7-9E76-D843E0FD2C07}" destId="{4763DF3D-8D5C-4A7B-9EAA-E55A0485FB28}" srcOrd="0" destOrd="0" presId="urn:microsoft.com/office/officeart/2005/8/layout/cycle3"/>
    <dgm:cxn modelId="{C9357B07-E381-424B-B699-0C66CD06EC7F}" type="presOf" srcId="{FE62DF65-B9B8-494D-9BAB-AEB326080A6A}" destId="{138C3372-7BAD-446E-A2A0-C0AD768E0044}" srcOrd="0" destOrd="0" presId="urn:microsoft.com/office/officeart/2005/8/layout/cycle3"/>
    <dgm:cxn modelId="{42314F8C-033B-4702-A891-FF1FA67E57BB}" type="presOf" srcId="{B048B449-E2BE-4C6C-8372-0D38445AE5E0}" destId="{C66B5A20-4E04-4209-99DF-2628BE5AA7E2}" srcOrd="0" destOrd="0" presId="urn:microsoft.com/office/officeart/2005/8/layout/cycle3"/>
    <dgm:cxn modelId="{799967FB-967A-49BF-B935-2B2A09AC15E8}" type="presOf" srcId="{5C05AFFC-3211-4091-9772-1C37041C6941}" destId="{BDB08D13-32C7-4D48-B869-4D0C07F25A9D}" srcOrd="0" destOrd="0" presId="urn:microsoft.com/office/officeart/2005/8/layout/cycle3"/>
    <dgm:cxn modelId="{4194BC25-E972-42D5-B8BE-C6DD69ED1E4B}" srcId="{249100B6-2E6C-47E8-85C6-502A4B54A3E1}" destId="{FE62DF65-B9B8-494D-9BAB-AEB326080A6A}" srcOrd="0" destOrd="0" parTransId="{69177D32-DB5E-42DA-8CA8-91C98BFD116E}" sibTransId="{B048B449-E2BE-4C6C-8372-0D38445AE5E0}"/>
    <dgm:cxn modelId="{6A289F69-7B97-42DC-A3EE-19126F2FB4E8}" type="presOf" srcId="{249100B6-2E6C-47E8-85C6-502A4B54A3E1}" destId="{F4188027-807C-4070-BD06-ADCBF5A656FE}" srcOrd="0" destOrd="0" presId="urn:microsoft.com/office/officeart/2005/8/layout/cycle3"/>
    <dgm:cxn modelId="{90CB8090-A947-456B-9E20-CAEC3FD17027}" type="presOf" srcId="{F39EBD47-378E-4713-8F27-D6EAA9CF457C}" destId="{CE1DA0B4-4EE5-40FD-9510-8A6EB439603C}" srcOrd="0" destOrd="0" presId="urn:microsoft.com/office/officeart/2005/8/layout/cycle3"/>
    <dgm:cxn modelId="{3441B760-95AE-4FB0-B20E-903AE5933E75}" srcId="{249100B6-2E6C-47E8-85C6-502A4B54A3E1}" destId="{F39EBD47-378E-4713-8F27-D6EAA9CF457C}" srcOrd="2" destOrd="0" parTransId="{A6C5A37C-1079-485D-BDE4-A1DED1F72F5F}" sibTransId="{3DF7FCB6-9AE3-40E4-8D5E-206EBB06E14F}"/>
    <dgm:cxn modelId="{2ED7A969-9CD5-4D1D-A927-1C72C295307C}" srcId="{249100B6-2E6C-47E8-85C6-502A4B54A3E1}" destId="{AAF739F2-0655-40C7-9E76-D843E0FD2C07}" srcOrd="1" destOrd="0" parTransId="{D38C57F2-0DAD-4279-B52C-B24558C844DB}" sibTransId="{84C8466C-93DC-49A2-B2EB-67C159BA48A9}"/>
    <dgm:cxn modelId="{44DDE6AC-E214-44B8-A832-4ABD005CD8A8}" srcId="{249100B6-2E6C-47E8-85C6-502A4B54A3E1}" destId="{5C05AFFC-3211-4091-9772-1C37041C6941}" srcOrd="3" destOrd="0" parTransId="{E27B9782-C031-4378-8A6B-B2D8FFDE91A7}" sibTransId="{A708335E-2ADB-4F02-BAD3-8919D2FD7DED}"/>
    <dgm:cxn modelId="{06E33C20-01B3-4736-AF20-0D3960809812}" type="presParOf" srcId="{F4188027-807C-4070-BD06-ADCBF5A656FE}" destId="{7FDCA320-7621-494B-BEB0-DF5978190B59}" srcOrd="0" destOrd="0" presId="urn:microsoft.com/office/officeart/2005/8/layout/cycle3"/>
    <dgm:cxn modelId="{4384435D-88C4-4F95-9A34-B566ED6E5F75}" type="presParOf" srcId="{7FDCA320-7621-494B-BEB0-DF5978190B59}" destId="{138C3372-7BAD-446E-A2A0-C0AD768E0044}" srcOrd="0" destOrd="0" presId="urn:microsoft.com/office/officeart/2005/8/layout/cycle3"/>
    <dgm:cxn modelId="{4B33BB7B-509F-46F5-AF9C-CE830D628139}" type="presParOf" srcId="{7FDCA320-7621-494B-BEB0-DF5978190B59}" destId="{C66B5A20-4E04-4209-99DF-2628BE5AA7E2}" srcOrd="1" destOrd="0" presId="urn:microsoft.com/office/officeart/2005/8/layout/cycle3"/>
    <dgm:cxn modelId="{410F792D-D881-45FC-8210-ACD4B6C0BDD5}" type="presParOf" srcId="{7FDCA320-7621-494B-BEB0-DF5978190B59}" destId="{4763DF3D-8D5C-4A7B-9EAA-E55A0485FB28}" srcOrd="2" destOrd="0" presId="urn:microsoft.com/office/officeart/2005/8/layout/cycle3"/>
    <dgm:cxn modelId="{146B73B1-526A-426E-8A6C-6C5E1C004063}" type="presParOf" srcId="{7FDCA320-7621-494B-BEB0-DF5978190B59}" destId="{CE1DA0B4-4EE5-40FD-9510-8A6EB439603C}" srcOrd="3" destOrd="0" presId="urn:microsoft.com/office/officeart/2005/8/layout/cycle3"/>
    <dgm:cxn modelId="{932771F2-EC42-4C22-B83F-7F6FB3F8C73C}" type="presParOf" srcId="{7FDCA320-7621-494B-BEB0-DF5978190B59}" destId="{BDB08D13-32C7-4D48-B869-4D0C07F25A9D}" srcOrd="4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2" Type="http://schemas.microsoft.com/office/2007/relationships/hdphoto" Target="../media/hdphoto3.wdp"/><Relationship Id="rId17" Type="http://schemas.openxmlformats.org/officeDocument/2006/relationships/image" Target="../media/image31.png"/><Relationship Id="rId16" Type="http://schemas.microsoft.com/office/2007/relationships/hdphoto" Target="../media/hdphoto5.wdp"/><Relationship Id="rId1" Type="http://schemas.openxmlformats.org/officeDocument/2006/relationships/image" Target="../media/image29.png"/><Relationship Id="rId11" Type="http://schemas.microsoft.com/office/2007/relationships/hdphoto" Target="../media/hdphoto3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0.08333</cdr:y>
    </cdr:from>
    <cdr:to>
      <cdr:x>0.42691</cdr:x>
      <cdr:y>0.16412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43140" y="285752"/>
          <a:ext cx="1455553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0.216</cdr:x>
      <cdr:y>0.39057</cdr:y>
    </cdr:from>
    <cdr:to>
      <cdr:x>0.25152</cdr:x>
      <cdr:y>0.68254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430392" y="2256219"/>
          <a:ext cx="1314017" cy="317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304 636,57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0.17977</cdr:x>
      <cdr:y>0.10416</cdr:y>
    </cdr:from>
    <cdr:to>
      <cdr:x>0.35244</cdr:x>
      <cdr:y>0.18495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42976" y="357166"/>
          <a:ext cx="1097827" cy="277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млн. руб.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0.14844</cdr:x>
      <cdr:y>0.02326</cdr:y>
    </cdr:from>
    <cdr:to>
      <cdr:x>0.23437</cdr:x>
      <cdr:y>0.11343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57290" y="71438"/>
          <a:ext cx="785786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единиц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0.10937</cdr:x>
      <cdr:y>0.04444</cdr:y>
    </cdr:from>
    <cdr:to>
      <cdr:x>0.29687</cdr:x>
      <cdr:y>0.18805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0034" y="142876"/>
          <a:ext cx="857256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тыс. человек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0.14063</cdr:x>
      <cdr:y>0.08889</cdr:y>
    </cdr:from>
    <cdr:to>
      <cdr:x>0.39062</cdr:x>
      <cdr:y>0.16967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42942" y="285752"/>
          <a:ext cx="1142975" cy="259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200" i="1" dirty="0" smtClean="0">
              <a:latin typeface="Calibri" pitchFamily="34" charset="0"/>
            </a:rPr>
            <a:t>млрд. рублей</a:t>
          </a:r>
          <a:endParaRPr lang="ru-RU" sz="1200" i="1" dirty="0">
            <a:latin typeface="Calibr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0.99975</cdr:x>
      <cdr:y>0.10316</cdr:y>
    </cdr:to>
    <cdr:sp macro="" textlink="">
      <cdr:nvSpPr>
        <cdr:cNvPr id="2" name="Rectangl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0"/>
          <a:ext cx="9144000" cy="9286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2600" kern="0" dirty="0">
              <a:solidFill>
                <a:srgbClr val="000000"/>
              </a:solidFill>
              <a:cs typeface="Arial"/>
            </a:rPr>
            <a:t/>
          </a:r>
          <a:br>
            <a:rPr lang="ru-RU" sz="2600" kern="0" dirty="0">
              <a:solidFill>
                <a:srgbClr val="000000"/>
              </a:solidFill>
              <a:cs typeface="Arial"/>
            </a:rPr>
          </a:b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СТРУКТУРА  НАЛОГОВЫХ И НЕНАЛОГОВЫХ </a:t>
          </a:r>
          <a:r>
            <a:rPr lang="ru-RU" sz="2400" kern="0" dirty="0" smtClean="0">
              <a:latin typeface="Times New Roman" pitchFamily="18" charset="0"/>
              <a:cs typeface="Times New Roman" pitchFamily="18" charset="0"/>
            </a:rPr>
            <a:t>ДОХОДОВ</a:t>
          </a:r>
          <a:r>
            <a:rPr lang="ru-RU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БЮДЖЕТА КУРСКОГО МУНИЦИПАЛЬНОГО РАЙОНА </a:t>
          </a:r>
          <a:endParaRPr lang="en-US" sz="2400" b="0" kern="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>
            <a:defRPr/>
          </a:pPr>
          <a:r>
            <a:rPr lang="ru-RU" sz="2200" b="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2200" b="0" kern="0" dirty="0"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0.03225</cdr:x>
      <cdr:y>0.80702</cdr:y>
    </cdr:from>
    <cdr:to>
      <cdr:x>0.19657</cdr:x>
      <cdr:y>0.85965</cdr:y>
    </cdr:to>
    <cdr:sp macro="" textlink="">
      <cdr:nvSpPr>
        <cdr:cNvPr id="4" name="Соединительная линия уступом 3"/>
        <cdr:cNvSpPr/>
      </cdr:nvSpPr>
      <cdr:spPr>
        <a:xfrm xmlns:a="http://schemas.openxmlformats.org/drawingml/2006/main" flipV="1">
          <a:off x="285720" y="3286148"/>
          <a:ext cx="1455545" cy="214314"/>
        </a:xfrm>
        <a:prstGeom xmlns:a="http://schemas.openxmlformats.org/drawingml/2006/main" prst="bentConnector3">
          <a:avLst>
            <a:gd name="adj1" fmla="val 81840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0.03225</cdr:x>
      <cdr:y>0.06844</cdr:y>
    </cdr:from>
    <cdr:to>
      <cdr:x>0.15625</cdr:x>
      <cdr:y>0.15399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20" y="278685"/>
          <a:ext cx="1098386" cy="348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дотации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0.02343</cdr:x>
      <cdr:y>0.89091</cdr:y>
    </cdr:from>
    <cdr:to>
      <cdr:x>0.11718</cdr:x>
      <cdr:y>0.96924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14282" y="3500462"/>
          <a:ext cx="85725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0.01503</cdr:x>
      <cdr:y>0.14583</cdr:y>
    </cdr:from>
    <cdr:to>
      <cdr:x>0.2416</cdr:x>
      <cdr:y>0.29165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1000108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2019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240 897,60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0.34375</cdr:y>
    </cdr:from>
    <cdr:to>
      <cdr:x>0.24159</cdr:x>
      <cdr:y>0.48957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42844" y="2357430"/>
          <a:ext cx="2152596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2020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154 994,50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0.01503</cdr:x>
      <cdr:y>0.54167</cdr:y>
    </cdr:from>
    <cdr:to>
      <cdr:x>0.2416</cdr:x>
      <cdr:y>0.68749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42844" y="3714752"/>
          <a:ext cx="2152692" cy="100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cs typeface="Arial"/>
            </a:defRPr>
          </a:lvl1pPr>
          <a:lvl2pPr marL="457200" indent="0">
            <a:defRPr sz="1100">
              <a:latin typeface="Arial"/>
              <a:cs typeface="Arial"/>
            </a:defRPr>
          </a:lvl2pPr>
          <a:lvl3pPr marL="914400" indent="0">
            <a:defRPr sz="1100">
              <a:latin typeface="Arial"/>
              <a:cs typeface="Arial"/>
            </a:defRPr>
          </a:lvl3pPr>
          <a:lvl4pPr marL="1371600" indent="0">
            <a:defRPr sz="1100">
              <a:latin typeface="Arial"/>
              <a:cs typeface="Arial"/>
            </a:defRPr>
          </a:lvl4pPr>
          <a:lvl5pPr marL="1828800" indent="0">
            <a:defRPr sz="1100">
              <a:latin typeface="Arial"/>
              <a:cs typeface="Arial"/>
            </a:defRPr>
          </a:lvl5pPr>
          <a:lvl6pPr marL="2286000" indent="0">
            <a:defRPr sz="1100">
              <a:latin typeface="Arial"/>
              <a:cs typeface="Arial"/>
            </a:defRPr>
          </a:lvl6pPr>
          <a:lvl7pPr marL="2743200" indent="0">
            <a:defRPr sz="1100">
              <a:latin typeface="Arial"/>
              <a:cs typeface="Arial"/>
            </a:defRPr>
          </a:lvl7pPr>
          <a:lvl8pPr marL="3200400" indent="0">
            <a:defRPr sz="1100">
              <a:latin typeface="Arial"/>
              <a:cs typeface="Arial"/>
            </a:defRPr>
          </a:lvl8pPr>
          <a:lvl9pPr marL="3657600" indent="0">
            <a:defRPr sz="1100">
              <a:latin typeface="Arial"/>
              <a:cs typeface="Arial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 2021 год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152 731,28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0.83741</cdr:x>
      <cdr:y>0.09375</cdr:y>
    </cdr:from>
    <cdr:to>
      <cdr:x>0.9624</cdr:x>
      <cdr:y>0.14311</cdr:y>
    </cdr:to>
    <cdr:sp macro="" textlink="">
      <cdr:nvSpPr>
        <cdr:cNvPr id="6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56372" y="642918"/>
          <a:ext cx="1187628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ru-RU" sz="1600" b="1" i="1" dirty="0">
              <a:latin typeface="Times New Roman" pitchFamily="18" charset="0"/>
              <a:cs typeface="Times New Roman" pitchFamily="18" charset="0"/>
            </a:rPr>
            <a:t>тыс. </a:t>
          </a:r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16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0.05468</cdr:x>
      <cdr:y>0.70833</cdr:y>
    </cdr:from>
    <cdr:to>
      <cdr:x>0.5</cdr:x>
      <cdr:y>0.9375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00034" y="4857760"/>
          <a:ext cx="4071966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образования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53,0%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Социальная поддержка граждан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 23,7%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Управление финансами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8,3%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Сохранение и развитие культуры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5,3%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физической культуры и спорта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1,1%</a:t>
          </a:r>
        </a:p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Развитие сельского хозяйства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1,6%</a:t>
          </a:r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малого и среднего  бизнеса, потребительского рынка, снижение административных барьеров – 0,8%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Профилактика правонарушений в Курском районе – 0,01%</a:t>
          </a: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0.38281</cdr:x>
      <cdr:y>0.73959</cdr:y>
    </cdr:from>
    <cdr:to>
      <cdr:x>0.39843</cdr:x>
      <cdr:y>0.76041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500430" y="5072074"/>
          <a:ext cx="142830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0.30469</cdr:x>
      <cdr:y>0.77084</cdr:y>
    </cdr:from>
    <cdr:to>
      <cdr:x>0.31961</cdr:x>
      <cdr:y>0.79167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786050" y="5286388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0.35156</cdr:x>
      <cdr:y>0.85417</cdr:y>
    </cdr:from>
    <cdr:to>
      <cdr:x>0.36647</cdr:x>
      <cdr:y>0.875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214678" y="5857892"/>
          <a:ext cx="136337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CC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0.79167</cdr:y>
    </cdr:from>
    <cdr:to>
      <cdr:x>0.38992</cdr:x>
      <cdr:y>0.8125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28992" y="5429264"/>
          <a:ext cx="136429" cy="142852"/>
        </a:xfrm>
        <a:prstGeom xmlns:a="http://schemas.openxmlformats.org/drawingml/2006/main" prst="rect">
          <a:avLst/>
        </a:prstGeom>
        <a:solidFill xmlns:a="http://schemas.openxmlformats.org/drawingml/2006/main">
          <a:srgbClr val="FF99CC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0.29687</cdr:x>
      <cdr:y>0.29167</cdr:y>
    </cdr:from>
    <cdr:to>
      <cdr:x>0.37957</cdr:x>
      <cdr:y>0.34376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2714612" y="2000240"/>
          <a:ext cx="756208" cy="357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53,1%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0.72656</cdr:x>
      <cdr:y>0.29167</cdr:y>
    </cdr:from>
    <cdr:to>
      <cdr:x>0.80927</cdr:x>
      <cdr:y>0.34375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6643702" y="2000240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23,7%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0.70313</cdr:x>
      <cdr:y>0.4375</cdr:y>
    </cdr:from>
    <cdr:to>
      <cdr:x>0.78584</cdr:x>
      <cdr:y>0.48958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429388" y="3000372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5,4%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0.52344</cdr:x>
      <cdr:y>0.42708</cdr:y>
    </cdr:from>
    <cdr:to>
      <cdr:x>0.60615</cdr:x>
      <cdr:y>0.47916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786314" y="292893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8,3%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0.39319</cdr:x>
      <cdr:y>0.45986</cdr:y>
    </cdr:from>
    <cdr:to>
      <cdr:x>0.43225</cdr:x>
      <cdr:y>0.57014</cdr:y>
    </cdr:to>
    <cdr:sp macro="" textlink="">
      <cdr:nvSpPr>
        <cdr:cNvPr id="18" name="TextBox 1"/>
        <cdr:cNvSpPr txBox="1"/>
      </cdr:nvSpPr>
      <cdr:spPr>
        <a:xfrm xmlns:a="http://schemas.openxmlformats.org/drawingml/2006/main" rot="15983759">
          <a:off x="3395718" y="3353294"/>
          <a:ext cx="756300" cy="357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1,0%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0.64844</cdr:x>
      <cdr:y>0.58333</cdr:y>
    </cdr:from>
    <cdr:to>
      <cdr:x>0.73115</cdr:x>
      <cdr:y>0.63541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5929322" y="4000504"/>
          <a:ext cx="756300" cy="35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1,1%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0.42969</cdr:x>
      <cdr:y>0.82292</cdr:y>
    </cdr:from>
    <cdr:to>
      <cdr:x>0.44461</cdr:x>
      <cdr:y>0.84376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3929058" y="5643578"/>
          <a:ext cx="136428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0.375</cdr:x>
      <cdr:y>0.20833</cdr:y>
    </cdr:from>
    <cdr:to>
      <cdr:x>0.44922</cdr:x>
      <cdr:y>0.30253</cdr:y>
    </cdr:to>
    <cdr:pic>
      <cdr:nvPicPr>
        <cdr:cNvPr id="21" name="Picture 3" descr="D:\Users\krdoas\Pictures\учебник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biLevel thresh="50000"/>
          <a:extLst>
            <a:ext uri="{BEBA8EAE-BF5A-486C-A8C5-ECC9F3942E4B}">
              <a14:imgProps xmlns:lc="http://schemas.openxmlformats.org/drawingml/2006/lockedCanvas" xmlns:p="http://schemas.openxmlformats.org/presentationml/2006/main" xmlns:a14="http://schemas.microsoft.com/office/drawing/2010/main" xmlns="">
                <a14:imgLayer r:embed="rId12">
                  <a14:imgEffect>
                    <a14:brightnessContrast bright="-66000"/>
                  </a14:imgEffect>
                </a14:imgLayer>
              </a14:imgProps>
            </a:ext>
          </a:extLst>
        </a:blip>
        <a:srcRect xmlns:a="http://schemas.openxmlformats.org/drawingml/2006/main" r="62010" b="10032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28992" y="1428736"/>
          <a:ext cx="678647" cy="646023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  <cdr:relSizeAnchor xmlns:cdr="http://schemas.openxmlformats.org/drawingml/2006/chartDrawing">
    <cdr:from>
      <cdr:x>0.60938</cdr:x>
      <cdr:y>0.61458</cdr:y>
    </cdr:from>
    <cdr:to>
      <cdr:x>0.66407</cdr:x>
      <cdr:y>0.6875</cdr:y>
    </cdr:to>
    <cdr:pic>
      <cdr:nvPicPr>
        <cdr:cNvPr id="22" name="Picture 6" descr="Похожее изображение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3" cstate="print">
          <a:biLevel thresh="50000"/>
          <a:extLst>
            <a:ext uri="{BEBA8EAE-BF5A-486C-A8C5-ECC9F3942E4B}">
              <a14:imgProps xmlns:lc="http://schemas.openxmlformats.org/drawingml/2006/lockedCanvas" xmlns="" xmlns:a14="http://schemas.microsoft.com/office/drawing/2010/main" xmlns:p="http://schemas.openxmlformats.org/presentationml/2006/main">
                <a14:imgLayer r:embed="rId16">
                  <a14:imgEffect>
                    <a14:brightnessContrast contrast="-68000"/>
                  </a14:imgEffect>
                </a14:imgLayer>
              </a14:imgProps>
            </a:ext>
            <a:ext uri="{28A0092B-C50C-407E-A947-70E740481C1C}">
              <a14:useLocalDpi xmlns:lc="http://schemas.openxmlformats.org/drawingml/2006/lockedCanvas" xmlns="" xmlns:a14="http://schemas.microsoft.com/office/drawing/2010/main" xmlns:p="http://schemas.openxmlformats.org/presentationml/2006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72132" y="4214818"/>
          <a:ext cx="500085" cy="50008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0.39062</cdr:x>
      <cdr:y>0.57292</cdr:y>
    </cdr:from>
    <cdr:to>
      <cdr:x>0.45312</cdr:x>
      <cdr:y>0.64584</cdr:y>
    </cdr:to>
    <cdr:grpSp>
      <cdr:nvGrpSpPr>
        <cdr:cNvPr id="23" name="Группа 22"/>
        <cdr:cNvGrpSpPr/>
      </cdr:nvGrpSpPr>
      <cdr:grpSpPr>
        <a:xfrm xmlns:a="http://schemas.openxmlformats.org/drawingml/2006/main">
          <a:off x="3571829" y="3929085"/>
          <a:ext cx="571500" cy="500086"/>
          <a:chOff x="7794234" y="2375931"/>
          <a:chExt cx="892814" cy="892814"/>
        </a:xfrm>
      </cdr:grpSpPr>
      <cdr:pic>
        <cdr:nvPicPr>
          <cdr:cNvPr id="25" name="Picture 30" descr="Картинки по запросу tractor icon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17" cstate="print">
            <a:biLevel thresh="50000"/>
            <a:extLst>
              <a:ext uri="{BEBA8EAE-BF5A-486C-A8C5-ECC9F3942E4B}">
                <a14:imgProps xmlns:lc="http://schemas.openxmlformats.org/drawingml/2006/lockedCanvas" xmlns="" xmlns:a14="http://schemas.microsoft.com/office/drawing/2010/main" xmlns:p="http://schemas.openxmlformats.org/presentationml/2006/main">
                  <a14:imgLayer r:embed="rId11">
                    <a14:imgEffect>
                      <a14:brightnessContrast contrast="-64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="" xmlns:a14="http://schemas.microsoft.com/office/drawing/2010/main" xmlns:p="http://schemas.openxmlformats.org/presentationml/2006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7794234" y="2375931"/>
            <a:ext cx="892814" cy="892814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lc="http://schemas.openxmlformats.org/drawingml/2006/lockedCanvas" xmlns="" xmlns:a14="http://schemas.microsoft.com/office/drawing/2010/main" xmlns:p="http://schemas.openxmlformats.org/presentationml/2006/main" xmlns:r="http://schemas.openxmlformats.org/officeDocument/2006/relationships">
                <a:solidFill>
                  <a:srgbClr val="FFFFFF"/>
                </a:solidFill>
              </a14:hiddenFill>
            </a:ext>
          </a:extLst>
        </cdr:spPr>
      </cdr:pic>
    </cdr:grpSp>
  </cdr:relSizeAnchor>
  <cdr:relSizeAnchor xmlns:cdr="http://schemas.openxmlformats.org/drawingml/2006/chartDrawing">
    <cdr:from>
      <cdr:x>0.53125</cdr:x>
      <cdr:y>0.5</cdr:y>
    </cdr:from>
    <cdr:to>
      <cdr:x>0.57587</cdr:x>
      <cdr:y>0.57254</cdr:y>
    </cdr:to>
    <cdr:grpSp>
      <cdr:nvGrpSpPr>
        <cdr:cNvPr id="28" name="Shape 448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4857750" y="3429000"/>
          <a:ext cx="408005" cy="497479"/>
          <a:chOff x="564164" y="-342495"/>
          <a:chExt cx="358867" cy="426868"/>
        </a:xfrm>
      </cdr:grpSpPr>
      <cdr:sp macro="" textlink="">
        <cdr:nvSpPr>
          <cdr:cNvPr id="29" name="Shape 4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64164" y="-321580"/>
            <a:ext cx="340656" cy="405953"/>
          </a:xfrm>
          <a:custGeom xmlns:a="http://schemas.openxmlformats.org/drawingml/2006/main">
            <a:avLst/>
            <a:gdLst>
              <a:gd name="T0" fmla="*/ 2147483647 w 15490"/>
              <a:gd name="T1" fmla="*/ 2147483647 h 18924"/>
              <a:gd name="T2" fmla="*/ 2147483647 w 15490"/>
              <a:gd name="T3" fmla="*/ 2147483647 h 18924"/>
              <a:gd name="T4" fmla="*/ 2147483647 w 15490"/>
              <a:gd name="T5" fmla="*/ 2147483647 h 18924"/>
              <a:gd name="T6" fmla="*/ 2147483647 w 15490"/>
              <a:gd name="T7" fmla="*/ 2147483647 h 18924"/>
              <a:gd name="T8" fmla="*/ 2147483647 w 15490"/>
              <a:gd name="T9" fmla="*/ 2147483647 h 18924"/>
              <a:gd name="T10" fmla="*/ 2147483647 w 15490"/>
              <a:gd name="T11" fmla="*/ 2147483647 h 18924"/>
              <a:gd name="T12" fmla="*/ 2147483647 w 15490"/>
              <a:gd name="T13" fmla="*/ 2147483647 h 18924"/>
              <a:gd name="T14" fmla="*/ 2147483647 w 15490"/>
              <a:gd name="T15" fmla="*/ 2147483647 h 18924"/>
              <a:gd name="T16" fmla="*/ 2147483647 w 15490"/>
              <a:gd name="T17" fmla="*/ 2147483647 h 18924"/>
              <a:gd name="T18" fmla="*/ 2147483647 w 15490"/>
              <a:gd name="T19" fmla="*/ 2147483647 h 18924"/>
              <a:gd name="T20" fmla="*/ 2147483647 w 15490"/>
              <a:gd name="T21" fmla="*/ 2147483647 h 18924"/>
              <a:gd name="T22" fmla="*/ 2147483647 w 15490"/>
              <a:gd name="T23" fmla="*/ 2147483647 h 18924"/>
              <a:gd name="T24" fmla="*/ 2147483647 w 15490"/>
              <a:gd name="T25" fmla="*/ 2147483647 h 18924"/>
              <a:gd name="T26" fmla="*/ 2147483647 w 15490"/>
              <a:gd name="T27" fmla="*/ 2147483647 h 18924"/>
              <a:gd name="T28" fmla="*/ 2147483647 w 15490"/>
              <a:gd name="T29" fmla="*/ 2147483647 h 18924"/>
              <a:gd name="T30" fmla="*/ 2147483647 w 15490"/>
              <a:gd name="T31" fmla="*/ 2147483647 h 18924"/>
              <a:gd name="T32" fmla="*/ 2147483647 w 15490"/>
              <a:gd name="T33" fmla="*/ 2147483647 h 18924"/>
              <a:gd name="T34" fmla="*/ 2147483647 w 15490"/>
              <a:gd name="T35" fmla="*/ 2147483647 h 18924"/>
              <a:gd name="T36" fmla="*/ 2147483647 w 15490"/>
              <a:gd name="T37" fmla="*/ 2147483647 h 18924"/>
              <a:gd name="T38" fmla="*/ 0 w 15490"/>
              <a:gd name="T39" fmla="*/ 2147483647 h 18924"/>
              <a:gd name="T40" fmla="*/ 0 w 15490"/>
              <a:gd name="T41" fmla="*/ 2147483647 h 18924"/>
              <a:gd name="T42" fmla="*/ 0 w 15490"/>
              <a:gd name="T43" fmla="*/ 2147483647 h 18924"/>
              <a:gd name="T44" fmla="*/ 2147483647 w 15490"/>
              <a:gd name="T45" fmla="*/ 2147483647 h 18924"/>
              <a:gd name="T46" fmla="*/ 2147483647 w 15490"/>
              <a:gd name="T47" fmla="*/ 2147483647 h 18924"/>
              <a:gd name="T48" fmla="*/ 2147483647 w 15490"/>
              <a:gd name="T49" fmla="*/ 2147483647 h 18924"/>
              <a:gd name="T50" fmla="*/ 2147483647 w 15490"/>
              <a:gd name="T51" fmla="*/ 2147483647 h 18924"/>
              <a:gd name="T52" fmla="*/ 2147483647 w 15490"/>
              <a:gd name="T53" fmla="*/ 2147483647 h 18924"/>
              <a:gd name="T54" fmla="*/ 2147483647 w 15490"/>
              <a:gd name="T55" fmla="*/ 2147483647 h 18924"/>
              <a:gd name="T56" fmla="*/ 2147483647 w 15490"/>
              <a:gd name="T57" fmla="*/ 2147483647 h 18924"/>
              <a:gd name="T58" fmla="*/ 2147483647 w 15490"/>
              <a:gd name="T59" fmla="*/ 0 h 1892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490"/>
              <a:gd name="T91" fmla="*/ 0 h 18924"/>
              <a:gd name="T92" fmla="*/ 15490 w 15490"/>
              <a:gd name="T93" fmla="*/ 18924 h 1892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490" h="18924" fill="none" extrusionOk="0">
                <a:moveTo>
                  <a:pt x="15490" y="17828"/>
                </a:moveTo>
                <a:lnTo>
                  <a:pt x="15490" y="17828"/>
                </a:lnTo>
                <a:lnTo>
                  <a:pt x="15466" y="17998"/>
                </a:lnTo>
                <a:lnTo>
                  <a:pt x="15417" y="18169"/>
                </a:lnTo>
                <a:lnTo>
                  <a:pt x="15319" y="18364"/>
                </a:lnTo>
                <a:lnTo>
                  <a:pt x="15198" y="18534"/>
                </a:lnTo>
                <a:lnTo>
                  <a:pt x="15052" y="18680"/>
                </a:lnTo>
                <a:lnTo>
                  <a:pt x="14881" y="18802"/>
                </a:lnTo>
                <a:lnTo>
                  <a:pt x="14735" y="18900"/>
                </a:lnTo>
                <a:lnTo>
                  <a:pt x="14564" y="18924"/>
                </a:lnTo>
                <a:lnTo>
                  <a:pt x="1023" y="18924"/>
                </a:lnTo>
                <a:lnTo>
                  <a:pt x="853" y="18900"/>
                </a:lnTo>
                <a:lnTo>
                  <a:pt x="682" y="18802"/>
                </a:lnTo>
                <a:lnTo>
                  <a:pt x="512" y="18680"/>
                </a:lnTo>
                <a:lnTo>
                  <a:pt x="341" y="18534"/>
                </a:lnTo>
                <a:lnTo>
                  <a:pt x="219" y="18364"/>
                </a:lnTo>
                <a:lnTo>
                  <a:pt x="98" y="18169"/>
                </a:lnTo>
                <a:lnTo>
                  <a:pt x="25" y="17998"/>
                </a:lnTo>
                <a:lnTo>
                  <a:pt x="0" y="17828"/>
                </a:lnTo>
                <a:lnTo>
                  <a:pt x="0" y="877"/>
                </a:lnTo>
                <a:lnTo>
                  <a:pt x="25" y="706"/>
                </a:lnTo>
                <a:lnTo>
                  <a:pt x="98" y="560"/>
                </a:lnTo>
                <a:lnTo>
                  <a:pt x="195" y="414"/>
                </a:lnTo>
                <a:lnTo>
                  <a:pt x="341" y="268"/>
                </a:lnTo>
                <a:lnTo>
                  <a:pt x="487" y="171"/>
                </a:lnTo>
                <a:lnTo>
                  <a:pt x="658" y="73"/>
                </a:lnTo>
                <a:lnTo>
                  <a:pt x="828" y="24"/>
                </a:lnTo>
                <a:lnTo>
                  <a:pt x="974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0" name="Shape 4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590929" y="-342495"/>
            <a:ext cx="332102" cy="397094"/>
          </a:xfrm>
          <a:custGeom xmlns:a="http://schemas.openxmlformats.org/drawingml/2006/main">
            <a:avLst/>
            <a:gdLst>
              <a:gd name="T0" fmla="*/ 2147483647 w 15101"/>
              <a:gd name="T1" fmla="*/ 2147483647 h 18511"/>
              <a:gd name="T2" fmla="*/ 2147483647 w 15101"/>
              <a:gd name="T3" fmla="*/ 2147483647 h 18511"/>
              <a:gd name="T4" fmla="*/ 2147483647 w 15101"/>
              <a:gd name="T5" fmla="*/ 2147483647 h 18511"/>
              <a:gd name="T6" fmla="*/ 2147483647 w 15101"/>
              <a:gd name="T7" fmla="*/ 2147483647 h 18511"/>
              <a:gd name="T8" fmla="*/ 2147483647 w 15101"/>
              <a:gd name="T9" fmla="*/ 2147483647 h 18511"/>
              <a:gd name="T10" fmla="*/ 2147483647 w 15101"/>
              <a:gd name="T11" fmla="*/ 2147483647 h 18511"/>
              <a:gd name="T12" fmla="*/ 2147483647 w 15101"/>
              <a:gd name="T13" fmla="*/ 2147483647 h 18511"/>
              <a:gd name="T14" fmla="*/ 2147483647 w 15101"/>
              <a:gd name="T15" fmla="*/ 2147483647 h 18511"/>
              <a:gd name="T16" fmla="*/ 2147483647 w 15101"/>
              <a:gd name="T17" fmla="*/ 2147483647 h 18511"/>
              <a:gd name="T18" fmla="*/ 2147483647 w 15101"/>
              <a:gd name="T19" fmla="*/ 2147483647 h 18511"/>
              <a:gd name="T20" fmla="*/ 2147483647 w 15101"/>
              <a:gd name="T21" fmla="*/ 2147483647 h 18511"/>
              <a:gd name="T22" fmla="*/ 2147483647 w 15101"/>
              <a:gd name="T23" fmla="*/ 2147483647 h 18511"/>
              <a:gd name="T24" fmla="*/ 2147483647 w 15101"/>
              <a:gd name="T25" fmla="*/ 2147483647 h 18511"/>
              <a:gd name="T26" fmla="*/ 2147483647 w 15101"/>
              <a:gd name="T27" fmla="*/ 2147483647 h 18511"/>
              <a:gd name="T28" fmla="*/ 2147483647 w 15101"/>
              <a:gd name="T29" fmla="*/ 2147483647 h 18511"/>
              <a:gd name="T30" fmla="*/ 2147483647 w 15101"/>
              <a:gd name="T31" fmla="*/ 2147483647 h 18511"/>
              <a:gd name="T32" fmla="*/ 2147483647 w 15101"/>
              <a:gd name="T33" fmla="*/ 2147483647 h 18511"/>
              <a:gd name="T34" fmla="*/ 2147483647 w 15101"/>
              <a:gd name="T35" fmla="*/ 2147483647 h 18511"/>
              <a:gd name="T36" fmla="*/ 2147483647 w 15101"/>
              <a:gd name="T37" fmla="*/ 2147483647 h 18511"/>
              <a:gd name="T38" fmla="*/ 2147483647 w 15101"/>
              <a:gd name="T39" fmla="*/ 2147483647 h 18511"/>
              <a:gd name="T40" fmla="*/ 2147483647 w 15101"/>
              <a:gd name="T41" fmla="*/ 2147483647 h 18511"/>
              <a:gd name="T42" fmla="*/ 2147483647 w 15101"/>
              <a:gd name="T43" fmla="*/ 2147483647 h 18511"/>
              <a:gd name="T44" fmla="*/ 2147483647 w 15101"/>
              <a:gd name="T45" fmla="*/ 2147483647 h 18511"/>
              <a:gd name="T46" fmla="*/ 2147483647 w 15101"/>
              <a:gd name="T47" fmla="*/ 2147483647 h 18511"/>
              <a:gd name="T48" fmla="*/ 2147483647 w 15101"/>
              <a:gd name="T49" fmla="*/ 2147483647 h 18511"/>
              <a:gd name="T50" fmla="*/ 2147483647 w 15101"/>
              <a:gd name="T51" fmla="*/ 2147483647 h 18511"/>
              <a:gd name="T52" fmla="*/ 2147483647 w 15101"/>
              <a:gd name="T53" fmla="*/ 2147483647 h 18511"/>
              <a:gd name="T54" fmla="*/ 2147483647 w 15101"/>
              <a:gd name="T55" fmla="*/ 2147483647 h 18511"/>
              <a:gd name="T56" fmla="*/ 2147483647 w 15101"/>
              <a:gd name="T57" fmla="*/ 2147483647 h 18511"/>
              <a:gd name="T58" fmla="*/ 2147483647 w 15101"/>
              <a:gd name="T59" fmla="*/ 2147483647 h 18511"/>
              <a:gd name="T60" fmla="*/ 2147483647 w 15101"/>
              <a:gd name="T61" fmla="*/ 2147483647 h 18511"/>
              <a:gd name="T62" fmla="*/ 2147483647 w 15101"/>
              <a:gd name="T63" fmla="*/ 2147483647 h 1851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101"/>
              <a:gd name="T97" fmla="*/ 0 h 18511"/>
              <a:gd name="T98" fmla="*/ 15101 w 15101"/>
              <a:gd name="T99" fmla="*/ 18511 h 1851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101" h="18511" fill="none" extrusionOk="0">
                <a:moveTo>
                  <a:pt x="15101" y="3362"/>
                </a:moveTo>
                <a:lnTo>
                  <a:pt x="15101" y="17731"/>
                </a:lnTo>
                <a:lnTo>
                  <a:pt x="15077" y="17877"/>
                </a:lnTo>
                <a:lnTo>
                  <a:pt x="15028" y="18024"/>
                </a:lnTo>
                <a:lnTo>
                  <a:pt x="14979" y="18145"/>
                </a:lnTo>
                <a:lnTo>
                  <a:pt x="14882" y="18267"/>
                </a:lnTo>
                <a:lnTo>
                  <a:pt x="14760" y="18365"/>
                </a:lnTo>
                <a:lnTo>
                  <a:pt x="14614" y="18438"/>
                </a:lnTo>
                <a:lnTo>
                  <a:pt x="14468" y="18486"/>
                </a:lnTo>
                <a:lnTo>
                  <a:pt x="14322" y="18511"/>
                </a:lnTo>
                <a:lnTo>
                  <a:pt x="780" y="18511"/>
                </a:lnTo>
                <a:lnTo>
                  <a:pt x="634" y="18486"/>
                </a:lnTo>
                <a:lnTo>
                  <a:pt x="488" y="18438"/>
                </a:lnTo>
                <a:lnTo>
                  <a:pt x="342" y="18365"/>
                </a:lnTo>
                <a:lnTo>
                  <a:pt x="220" y="18267"/>
                </a:lnTo>
                <a:lnTo>
                  <a:pt x="123" y="18145"/>
                </a:lnTo>
                <a:lnTo>
                  <a:pt x="74" y="18024"/>
                </a:lnTo>
                <a:lnTo>
                  <a:pt x="25" y="17877"/>
                </a:lnTo>
                <a:lnTo>
                  <a:pt x="1" y="17731"/>
                </a:lnTo>
                <a:lnTo>
                  <a:pt x="1" y="780"/>
                </a:lnTo>
                <a:lnTo>
                  <a:pt x="25" y="610"/>
                </a:lnTo>
                <a:lnTo>
                  <a:pt x="74" y="464"/>
                </a:lnTo>
                <a:lnTo>
                  <a:pt x="123" y="342"/>
                </a:lnTo>
                <a:lnTo>
                  <a:pt x="220" y="220"/>
                </a:lnTo>
                <a:lnTo>
                  <a:pt x="342" y="123"/>
                </a:lnTo>
                <a:lnTo>
                  <a:pt x="488" y="50"/>
                </a:lnTo>
                <a:lnTo>
                  <a:pt x="634" y="1"/>
                </a:lnTo>
                <a:lnTo>
                  <a:pt x="780" y="1"/>
                </a:lnTo>
                <a:lnTo>
                  <a:pt x="1174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1" name="Shape 4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61927"/>
            <a:ext cx="117855" cy="21"/>
          </a:xfrm>
          <a:custGeom xmlns:a="http://schemas.openxmlformats.org/drawingml/2006/main">
            <a:avLst/>
            <a:gdLst>
              <a:gd name="T0" fmla="*/ 2147483647 w 5359"/>
              <a:gd name="T1" fmla="*/ 0 h 1"/>
              <a:gd name="T2" fmla="*/ 0 w 5359"/>
              <a:gd name="T3" fmla="*/ 0 h 1"/>
              <a:gd name="T4" fmla="*/ 0 60000 65536"/>
              <a:gd name="T5" fmla="*/ 0 60000 65536"/>
              <a:gd name="T6" fmla="*/ 0 w 5359"/>
              <a:gd name="T7" fmla="*/ 0 h 1"/>
              <a:gd name="T8" fmla="*/ 5359 w 535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59" h="1" fill="none" extrusionOk="0">
                <a:moveTo>
                  <a:pt x="5358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2" name="Shape 4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08949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3" name="Shape 4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156486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0 h 1"/>
              <a:gd name="T2" fmla="*/ 0 w 10230"/>
              <a:gd name="T3" fmla="*/ 0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0"/>
                </a:moveTo>
                <a:lnTo>
                  <a:pt x="0" y="0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4" name="Shape 4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645579" y="-204045"/>
            <a:ext cx="224978" cy="21"/>
          </a:xfrm>
          <a:custGeom xmlns:a="http://schemas.openxmlformats.org/drawingml/2006/main">
            <a:avLst/>
            <a:gdLst>
              <a:gd name="T0" fmla="*/ 2147483647 w 10230"/>
              <a:gd name="T1" fmla="*/ 2147483647 h 1"/>
              <a:gd name="T2" fmla="*/ 0 w 10230"/>
              <a:gd name="T3" fmla="*/ 2147483647 h 1"/>
              <a:gd name="T4" fmla="*/ 0 60000 65536"/>
              <a:gd name="T5" fmla="*/ 0 60000 65536"/>
              <a:gd name="T6" fmla="*/ 0 w 10230"/>
              <a:gd name="T7" fmla="*/ 0 h 1"/>
              <a:gd name="T8" fmla="*/ 10230 w 102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30" h="1" fill="none" extrusionOk="0">
                <a:moveTo>
                  <a:pt x="10229" y="1"/>
                </a:moveTo>
                <a:lnTo>
                  <a:pt x="0" y="1"/>
                </a:lnTo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  <cdr:sp macro="" textlink="">
        <cdr:nvSpPr>
          <cdr:cNvPr id="35" name="Shape 4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849094" y="-342494"/>
            <a:ext cx="73937" cy="72121"/>
          </a:xfrm>
          <a:custGeom xmlns:a="http://schemas.openxmlformats.org/drawingml/2006/main">
            <a:avLst/>
            <a:gdLst>
              <a:gd name="T0" fmla="*/ 2147483647 w 3362"/>
              <a:gd name="T1" fmla="*/ 2147483647 h 3362"/>
              <a:gd name="T2" fmla="*/ 2147483647 w 3362"/>
              <a:gd name="T3" fmla="*/ 2147483647 h 3362"/>
              <a:gd name="T4" fmla="*/ 2147483647 w 3362"/>
              <a:gd name="T5" fmla="*/ 2147483647 h 3362"/>
              <a:gd name="T6" fmla="*/ 2147483647 w 3362"/>
              <a:gd name="T7" fmla="*/ 2147483647 h 3362"/>
              <a:gd name="T8" fmla="*/ 2147483647 w 3362"/>
              <a:gd name="T9" fmla="*/ 2147483647 h 3362"/>
              <a:gd name="T10" fmla="*/ 2147483647 w 3362"/>
              <a:gd name="T11" fmla="*/ 2147483647 h 3362"/>
              <a:gd name="T12" fmla="*/ 2147483647 w 3362"/>
              <a:gd name="T13" fmla="*/ 2147483647 h 3362"/>
              <a:gd name="T14" fmla="*/ 2147483647 w 3362"/>
              <a:gd name="T15" fmla="*/ 2147483647 h 3362"/>
              <a:gd name="T16" fmla="*/ 2147483647 w 3362"/>
              <a:gd name="T17" fmla="*/ 2147483647 h 3362"/>
              <a:gd name="T18" fmla="*/ 2147483647 w 3362"/>
              <a:gd name="T19" fmla="*/ 2147483647 h 3362"/>
              <a:gd name="T20" fmla="*/ 2147483647 w 3362"/>
              <a:gd name="T21" fmla="*/ 2147483647 h 3362"/>
              <a:gd name="T22" fmla="*/ 2147483647 w 3362"/>
              <a:gd name="T23" fmla="*/ 2147483647 h 3362"/>
              <a:gd name="T24" fmla="*/ 2147483647 w 3362"/>
              <a:gd name="T25" fmla="*/ 2147483647 h 3362"/>
              <a:gd name="T26" fmla="*/ 2147483647 w 3362"/>
              <a:gd name="T27" fmla="*/ 2147483647 h 33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2"/>
              <a:gd name="T43" fmla="*/ 0 h 3362"/>
              <a:gd name="T44" fmla="*/ 3362 w 3362"/>
              <a:gd name="T45" fmla="*/ 3362 h 336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2" h="3362" fill="none" extrusionOk="0">
                <a:moveTo>
                  <a:pt x="1" y="2582"/>
                </a:moveTo>
                <a:lnTo>
                  <a:pt x="1" y="1"/>
                </a:lnTo>
                <a:lnTo>
                  <a:pt x="3362" y="3362"/>
                </a:lnTo>
                <a:lnTo>
                  <a:pt x="780" y="3362"/>
                </a:lnTo>
                <a:lnTo>
                  <a:pt x="610" y="3337"/>
                </a:lnTo>
                <a:lnTo>
                  <a:pt x="464" y="3289"/>
                </a:lnTo>
                <a:lnTo>
                  <a:pt x="342" y="3216"/>
                </a:lnTo>
                <a:lnTo>
                  <a:pt x="220" y="3118"/>
                </a:lnTo>
                <a:lnTo>
                  <a:pt x="123" y="3021"/>
                </a:lnTo>
                <a:lnTo>
                  <a:pt x="50" y="2875"/>
                </a:lnTo>
                <a:lnTo>
                  <a:pt x="1" y="2729"/>
                </a:lnTo>
                <a:lnTo>
                  <a:pt x="1" y="2582"/>
                </a:lnTo>
                <a:close/>
              </a:path>
            </a:pathLst>
          </a:custGeom>
          <a:noFill xmlns:a="http://schemas.openxmlformats.org/drawingml/2006/main"/>
          <a:ln xmlns:a="http://schemas.openxmlformats.org/drawingml/2006/main" w="9525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dr:spPr>
        <cdr:txBody>
          <a:bodyPr xmlns:a="http://schemas.openxmlformats.org/drawingml/2006/main" lIns="91425" tIns="91425" rIns="91425" bIns="91425" anchor="ctr"/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/>
              </a:defRPr>
            </a:lvl9pPr>
          </a:lstStyle>
          <a:p xmlns:a="http://schemas.openxmlformats.org/drawingml/2006/main">
            <a:endParaRPr lang="ru-RU"/>
          </a:p>
        </cdr:txBody>
      </cdr:sp>
    </cdr:grpSp>
  </cdr:relSizeAnchor>
  <cdr:relSizeAnchor xmlns:cdr="http://schemas.openxmlformats.org/drawingml/2006/chartDrawing">
    <cdr:from>
      <cdr:x>0.53125</cdr:x>
      <cdr:y>0.70833</cdr:y>
    </cdr:from>
    <cdr:to>
      <cdr:x>0.97656</cdr:x>
      <cdr:y>0.9375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4857752" y="4857760"/>
          <a:ext cx="4071934" cy="1571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Развитие коммунального хозяйства, транспортной системы и обеспечение безопасности дорожного движения – 0,7%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Защита населения и территорий Курского района  от чрезвычайных ситуаций –  0,3%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Молодежная политика – 0,2%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Управление имуществом – 0,06%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Межнациональные отношения и поддержка казачества – 0,03%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эффективности– 0,03%</a:t>
          </a: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0.45312</cdr:x>
      <cdr:y>0.90625</cdr:y>
    </cdr:from>
    <cdr:to>
      <cdr:x>0.46893</cdr:x>
      <cdr:y>0.92709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4143372" y="6215082"/>
          <a:ext cx="144567" cy="142920"/>
        </a:xfrm>
        <a:prstGeom xmlns:a="http://schemas.openxmlformats.org/drawingml/2006/main" prst="rect">
          <a:avLst/>
        </a:prstGeom>
        <a:solidFill xmlns:a="http://schemas.openxmlformats.org/drawingml/2006/main">
          <a:srgbClr val="66FF66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0.49209</cdr:x>
      <cdr:y>0.92709</cdr:y>
    </cdr:from>
    <cdr:to>
      <cdr:x>0.5079</cdr:x>
      <cdr:y>0.94793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4499716" y="6357958"/>
          <a:ext cx="144567" cy="142921"/>
        </a:xfrm>
        <a:prstGeom xmlns:a="http://schemas.openxmlformats.org/drawingml/2006/main" prst="rect">
          <a:avLst/>
        </a:prstGeom>
        <a:solidFill xmlns:a="http://schemas.openxmlformats.org/drawingml/2006/main">
          <a:srgbClr val="FF99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0.78125</cdr:x>
      <cdr:y>0.79167</cdr:y>
    </cdr:from>
    <cdr:to>
      <cdr:x>0.79706</cdr:x>
      <cdr:y>0.8125</cdr:y>
    </cdr:to>
    <cdr:sp macro="" textlink="">
      <cdr:nvSpPr>
        <cdr:cNvPr id="39" name="Прямоугольник 38"/>
        <cdr:cNvSpPr/>
      </cdr:nvSpPr>
      <cdr:spPr>
        <a:xfrm xmlns:a="http://schemas.openxmlformats.org/drawingml/2006/main">
          <a:off x="7143768" y="542926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0.77344</cdr:x>
      <cdr:y>0.82292</cdr:y>
    </cdr:from>
    <cdr:to>
      <cdr:x>0.78925</cdr:x>
      <cdr:y>0.84375</cdr:y>
    </cdr:to>
    <cdr:sp macro="" textlink="">
      <cdr:nvSpPr>
        <cdr:cNvPr id="40" name="Прямоугольник 39"/>
        <cdr:cNvSpPr/>
      </cdr:nvSpPr>
      <cdr:spPr>
        <a:xfrm xmlns:a="http://schemas.openxmlformats.org/drawingml/2006/main">
          <a:off x="7072330" y="5643578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006699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0.78906</cdr:x>
      <cdr:y>0.85417</cdr:y>
    </cdr:from>
    <cdr:to>
      <cdr:x>0.80487</cdr:x>
      <cdr:y>0.875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7215206" y="585789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0.96094</cdr:x>
      <cdr:y>0.73959</cdr:y>
    </cdr:from>
    <cdr:to>
      <cdr:x>0.97675</cdr:x>
      <cdr:y>0.76042</cdr:y>
    </cdr:to>
    <cdr:sp macro="" textlink="">
      <cdr:nvSpPr>
        <cdr:cNvPr id="42" name="Прямоугольник 41"/>
        <cdr:cNvSpPr/>
      </cdr:nvSpPr>
      <cdr:spPr>
        <a:xfrm xmlns:a="http://schemas.openxmlformats.org/drawingml/2006/main">
          <a:off x="8786842" y="5072074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66CC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0.59375</cdr:x>
      <cdr:y>0.90625</cdr:y>
    </cdr:from>
    <cdr:to>
      <cdr:x>0.60956</cdr:x>
      <cdr:y>0.92709</cdr:y>
    </cdr:to>
    <cdr:sp macro="" textlink="">
      <cdr:nvSpPr>
        <cdr:cNvPr id="43" name="Прямоугольник 42"/>
        <cdr:cNvSpPr/>
      </cdr:nvSpPr>
      <cdr:spPr>
        <a:xfrm xmlns:a="http://schemas.openxmlformats.org/drawingml/2006/main">
          <a:off x="5429256" y="621508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FF66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0.71875</cdr:x>
      <cdr:y>0.95834</cdr:y>
    </cdr:from>
    <cdr:to>
      <cdr:x>0.73456</cdr:x>
      <cdr:y>0.97917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6572264" y="6572272"/>
          <a:ext cx="144562" cy="142876"/>
        </a:xfrm>
        <a:prstGeom xmlns:a="http://schemas.openxmlformats.org/drawingml/2006/main" prst="rect">
          <a:avLst/>
        </a:prstGeom>
        <a:solidFill xmlns:a="http://schemas.openxmlformats.org/drawingml/2006/main">
          <a:srgbClr val="9999FF"/>
        </a:solidFill>
        <a:ln xmlns:a="http://schemas.openxmlformats.org/drawingml/2006/main" w="0" cap="flat" cmpd="sng" algn="ctr">
          <a:solidFill>
            <a:sysClr val="windowText" lastClr="00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EA82B-F240-455B-BEC9-656477402841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590D-A6C9-41EC-BDBB-02975A6C03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1D755-6B29-4872-8AF5-C16BA71823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C7E44-110E-4BB4-8137-138D85AD62F1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06791-4EA7-4D71-AF90-733327549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C7CB-55AC-4A66-93F4-37BBC42C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A8C2-D09E-4599-9CEF-CA2F4B582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E428-277E-49E0-BAD4-AD19463FC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4CEF4-2602-46FD-91D3-B9CE97500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307E5-495E-47A6-860E-A7DB0838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4829B-82E0-41B7-9EC4-9C355F1A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5926-6C37-4EB2-BD4F-C305CD45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0695-537C-4018-937E-12FB718C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EA1C9-D1CA-4F85-AC2E-DC5EF3B1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058B-A102-4261-A575-8D23C5CC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F85E8-6370-4F01-A738-2499D1846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1415D-E871-4216-B2D8-92EA540D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50000">
              <a:srgbClr val="FFFFFF"/>
            </a:gs>
            <a:gs pos="100000">
              <a:srgbClr val="FFCCFF"/>
            </a:gs>
          </a:gsLst>
          <a:lin ang="6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8BE413B-C839-4043-889C-6605F20B0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chart" Target="../charts/chart31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3.png"/><Relationship Id="rId9" Type="http://schemas.microsoft.com/office/2007/relationships/hdphoto" Target="../media/hdphoto8.wdp"/><Relationship Id="rId14" Type="http://schemas.microsoft.com/office/2007/relationships/hdphoto" Target="../media/hdphoto4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Герб Курского рай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071810"/>
            <a:ext cx="914400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РЕШЕНИЕ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 07 декабря 2018 года № 97</a:t>
            </a:r>
            <a:endParaRPr lang="ru-RU" sz="3800" b="1" dirty="0" smtClean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«О</a:t>
            </a: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бюджете Курского муниципального района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Ставропольского края на 2019 год </a:t>
            </a:r>
          </a:p>
          <a:p>
            <a:pPr algn="ctr">
              <a:defRPr/>
            </a:pP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2020 и 2021 </a:t>
            </a:r>
            <a:r>
              <a:rPr lang="ru-RU" sz="3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38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857232"/>
            <a:ext cx="6929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ОТКРЫТЫЙ бюджет для граждан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td0.mycdn.me/image?id=856306068765&amp;t=20&amp;plc=WEB&amp;tkn=*voSScq4LfN6WkR5HsMuhkanY0zw"/>
          <p:cNvPicPr>
            <a:picLocks noChangeAspect="1" noChangeArrowheads="1"/>
          </p:cNvPicPr>
          <p:nvPr/>
        </p:nvPicPr>
        <p:blipFill>
          <a:blip r:embed="rId2"/>
          <a:srcRect l="17969" t="38542" r="10156" b="4166"/>
          <a:stretch>
            <a:fillRect/>
          </a:stretch>
        </p:blipFill>
        <p:spPr bwMode="auto">
          <a:xfrm>
            <a:off x="142844" y="3857628"/>
            <a:ext cx="5715040" cy="285752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6" y="357166"/>
          <a:ext cx="6000791" cy="3416622"/>
        </p:xfrm>
        <a:graphic>
          <a:graphicData uri="http://schemas.openxmlformats.org/drawingml/2006/table">
            <a:tbl>
              <a:tblPr/>
              <a:tblGrid>
                <a:gridCol w="489987"/>
                <a:gridCol w="3251671"/>
                <a:gridCol w="2259133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муниципального образования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Численность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населения по состоянию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01.01.2018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Балтийский сельсовет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1889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Галюгаевский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679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Кановский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2 520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Курский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13 122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Мирненский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2 854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Полтавский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7 389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Ростовановский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4 971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Рощинский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1 773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Русский сельсовет</a:t>
                      </a: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5 884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Серноводский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сельсовет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3 791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станица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Стодеревская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1 633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ело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Эдиссия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5 756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4 261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89" marR="66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42" name="Picture 2" descr="https://im0-tub-ru.yandex.net/i?id=6d95777c974ad8f1465611df3b61ea3c-sr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000372"/>
            <a:ext cx="2839619" cy="371472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6215074" y="642918"/>
            <a:ext cx="2786082" cy="2143140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Курский муниципальный район входят 12 муниципальных образований 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статусом сельских поселений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АДМИНИСТРАТИВНО-ПРАВОВОЕ ДЕЛЕНИЕ </a:t>
            </a:r>
            <a:endParaRPr lang="ru-RU" sz="21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sk.deir.ru/wp-content/uploads/2017/03/strategia_ro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5929354" cy="2687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прогноза социально-экономического развития Курского муниципального района Ставропольского края на 2019 год и на период до 2021 года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opt-1167640.ssl.1c-bitrix-cdn.ru/upload/iblock/af7/af7d4c29c1d91b39ca35aab10cb7c27d.jpg?1537869702540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107145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ЧИСЛЕННОСТЬ НАСЕЛЕНИЯ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642918"/>
            <a:ext cx="1508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человек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571480"/>
          <a:ext cx="914400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ОЖИДАЕМАЯ ПРОДОЛЖИТЕЛЬНОСТЬ ЖИЗНИ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ДЕМОГРАФИЯ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СЕЛЬСКОЕ ХОЗЯЙСТВО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00958" y="357166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246063" y="571480"/>
          <a:ext cx="8897937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714356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ВАЖНЕЙШИХ ВИДОВ ПРОДУКЦИИ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60288" y="500042"/>
            <a:ext cx="1383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тыс. тонн</a:t>
            </a:r>
            <a:endParaRPr lang="ru-RU" i="1" dirty="0">
              <a:latin typeface="Calibri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/>
          </p:nvPr>
        </p:nvGraphicFramePr>
        <p:xfrm>
          <a:off x="0" y="714356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21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0"/>
            <a:ext cx="7894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142852"/>
          <a:ext cx="4572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72462" y="285728"/>
            <a:ext cx="9073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кв. м.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14282" y="3429000"/>
          <a:ext cx="842968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14282" y="3429000"/>
            <a:ext cx="91440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ОБРАБАТЫВАЮЩИЕ   ПРОИЗВОДСТВА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42844" y="3286124"/>
          <a:ext cx="6143668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0" y="0"/>
          <a:ext cx="635795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29388" y="4214818"/>
            <a:ext cx="27146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Водоснабжение; водоотведение,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сбора и утилизация отходов, деятельности по ликвидации загрязнений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643314"/>
            <a:ext cx="1060828" cy="2885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млн. руб.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857232"/>
            <a:ext cx="2786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электрической энергией, газом и  паром; кондиционирование воздуха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0" y="500042"/>
          <a:ext cx="91440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0" y="3429000"/>
          <a:ext cx="4572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mahnevo.ru/media/cache/9f/ed/18/f1/5b/30/9fed18f15b30815b39e615911919ba0b.jpg"/>
          <p:cNvPicPr>
            <a:picLocks noChangeAspect="1" noChangeArrowheads="1"/>
          </p:cNvPicPr>
          <p:nvPr/>
        </p:nvPicPr>
        <p:blipFill>
          <a:blip r:embed="rId2">
            <a:lum bright="44000" contrast="-1000"/>
          </a:blip>
          <a:srcRect b="3614"/>
          <a:stretch>
            <a:fillRect/>
          </a:stretch>
        </p:blipFill>
        <p:spPr bwMode="auto">
          <a:xfrm>
            <a:off x="-19147" y="0"/>
            <a:ext cx="9163148" cy="6857999"/>
          </a:xfrm>
          <a:prstGeom prst="rect">
            <a:avLst/>
          </a:prstGeom>
          <a:blipFill>
            <a:blip r:embed="rId3">
              <a:lum bright="44000" contrast="-1000"/>
            </a:blip>
            <a:tile tx="0" ty="0" sx="100000" sy="100000" flip="none" algn="tl"/>
          </a:blipFill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Уважаемые жители Курского района!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Бюджет для граждан составлен на основании проекта решения совета Курского муниципального района Ставропольского края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Курского муниципального района Ставропольского края на 2019 год и плановый период 2020 и 2021 годов», носит ознакомительный и осведомительный характер и размещен с целью информирования населения в доступной форме.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Информация на интернет - ресурсе доходчиво раскрывает основные понятия законодательства о бюджетном процессе, содержит параметры доходной и расходной части бюджета Курского муниципального района.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hangingPunct="0">
              <a:tabLst>
                <a:tab pos="968375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«Бюджет для граждан» позволит каждому жителю района подробно изучить основные направления расходования бюджета района по отраслям экономики и социальной сферы, источники доходов.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аши замечания и предложения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проекту можете направлять по электронному адресу: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fukursk@mail.ru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642918"/>
          <a:ext cx="457200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3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ТРУД И ЗАНЯТОСТЬ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571480"/>
            <a:ext cx="8499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i="1" dirty="0" smtClean="0">
                <a:latin typeface="Calibri" pitchFamily="34" charset="0"/>
              </a:rPr>
              <a:t>млн. рублей</a:t>
            </a:r>
            <a:endParaRPr lang="ru-RU" sz="10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572000" y="3429000"/>
          <a:ext cx="45720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785794"/>
            <a:ext cx="1183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 в месяц</a:t>
            </a:r>
            <a:endParaRPr lang="ru-RU" sz="1200" i="1" dirty="0">
              <a:latin typeface="Calibri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286124"/>
          <a:ext cx="45720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572000" y="571480"/>
          <a:ext cx="45720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8596" y="378619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3786190"/>
            <a:ext cx="10670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тыс. человек</a:t>
            </a:r>
            <a:endParaRPr lang="ru-RU" sz="12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</p:nvPr>
        </p:nvGraphicFramePr>
        <p:xfrm>
          <a:off x="357158" y="642918"/>
          <a:ext cx="8229600" cy="52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ДЕНЕЖНЫЕ ДОХОДЫ НАСЕЛЕНИЯ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рожиточный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минимум в среднем на душу населения (в среднем за год)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социально-демографическим группам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928670"/>
            <a:ext cx="1098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i="1" dirty="0" smtClean="0">
                <a:latin typeface="Calibri" pitchFamily="34" charset="0"/>
              </a:rPr>
              <a:t>рублей/месяц</a:t>
            </a:r>
            <a:endParaRPr lang="ru-RU" sz="1200" i="1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85789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      Трудоспособного населения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      Пенсионеров</a:t>
            </a:r>
          </a:p>
          <a:p>
            <a:r>
              <a:rPr lang="ru-RU" dirty="0" smtClean="0">
                <a:latin typeface="+mn-lt"/>
                <a:cs typeface="Times New Roman" pitchFamily="18" charset="0"/>
              </a:rPr>
              <a:t>      Детей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929330"/>
            <a:ext cx="214314" cy="2143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6215082"/>
            <a:ext cx="214314" cy="2143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500834"/>
            <a:ext cx="214314" cy="214314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42852"/>
            <a:ext cx="91440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НАСЕЛЕНИЯ</a:t>
            </a:r>
            <a:endParaRPr kumimoji="0" lang="ru-RU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20" y="500042"/>
            <a:ext cx="137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 smtClean="0">
                <a:latin typeface="Calibri" pitchFamily="34" charset="0"/>
              </a:rPr>
              <a:t>млн. рублей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единиц</a:t>
            </a:r>
            <a:endParaRPr lang="ru-RU" sz="1400" i="1" dirty="0">
              <a:latin typeface="Calibri" pitchFamily="34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714876" y="142852"/>
          <a:ext cx="442912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00958" y="3857628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4395" y="214290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 smtClean="0">
                <a:latin typeface="Calibri" pitchFamily="34" charset="0"/>
              </a:rPr>
              <a:t>человек</a:t>
            </a:r>
            <a:endParaRPr lang="ru-RU" sz="1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zgalev.ru/storage/c/2015/11/12/1447342173_797387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000240"/>
            <a:ext cx="2857520" cy="351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929322" y="2000240"/>
            <a:ext cx="3000396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2000240"/>
            <a:ext cx="2857520" cy="3000396"/>
          </a:xfrm>
          <a:prstGeom prst="roundRect">
            <a:avLst/>
          </a:prstGeom>
          <a:solidFill>
            <a:srgbClr val="00CC99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64291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бюджет?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план доходов и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расходов  на </a:t>
            </a:r>
            <a:r>
              <a:rPr lang="ru-RU" sz="2400" kern="0" dirty="0">
                <a:latin typeface="Times New Roman" pitchFamily="18" charset="0"/>
                <a:cs typeface="Times New Roman" pitchFamily="18" charset="0"/>
              </a:rPr>
              <a:t>определенный период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928802"/>
            <a:ext cx="3143240" cy="302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выплачиваемые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из бюджета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(социальные выплаты населению,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содержание муниципальных учреждений (образование, ЖКХ, культура и др.) капитальное строительство и др.)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00240"/>
            <a:ext cx="26431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u="sng" kern="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b="1" i="1" u="sng" kern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поступающие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kern="0" dirty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средства (налоги юридических и физических лиц, административные платежи и сборы, безвозмездные поступления </a:t>
            </a:r>
            <a:endParaRPr lang="ru-RU" i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000760" y="5143512"/>
            <a:ext cx="285752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Дефицит бюджета </a:t>
            </a:r>
            <a:r>
              <a:rPr lang="ru-RU" sz="1400" i="1" dirty="0"/>
              <a:t>– превышение расходов бюджета над его доходами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14282" y="5143512"/>
            <a:ext cx="278608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u="sng" dirty="0"/>
              <a:t>Профицит бюджета </a:t>
            </a:r>
            <a:r>
              <a:rPr lang="ru-RU" sz="1400" i="1" dirty="0"/>
              <a:t>– превышение доходов бюджета над его расходами</a:t>
            </a:r>
            <a:endParaRPr lang="ru-RU" sz="1400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000108"/>
            <a:ext cx="9144000" cy="928670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b="1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i="1" kern="0" dirty="0" err="1" smtClean="0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kern="0" dirty="0" err="1" smtClean="0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i="1" u="sng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kern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kern="0" dirty="0" smtClean="0">
                <a:latin typeface="Times New Roman" pitchFamily="18" charset="0"/>
                <a:cs typeface="Times New Roman" pitchFamily="18" charset="0"/>
              </a:rPr>
              <a:t>кошель, сумка, кожаный мешок) - 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kern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6000768"/>
            <a:ext cx="8786813" cy="642942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 предъявляемое к органам составляющим и утверждающим бюджет.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282" y="0"/>
            <a:ext cx="8929718" cy="428604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Какие бывают </a:t>
            </a:r>
            <a:r>
              <a:rPr lang="ru-RU" sz="2400" b="1" i="1" kern="0" dirty="0" smtClean="0">
                <a:latin typeface="Times New Roman" pitchFamily="18" charset="0"/>
                <a:cs typeface="Times New Roman" pitchFamily="18" charset="0"/>
              </a:rPr>
              <a:t>бюджеты</a:t>
            </a:r>
            <a:r>
              <a:rPr lang="ru-RU" sz="2400" kern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2800" b="1" i="1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im2-tub-ru.yandex.net/i?id=0126215b62536e68d83d072d5015cd98&amp;n=33&amp;h=215&amp;w=3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4190"/>
            <a:ext cx="3071802" cy="1819388"/>
          </a:xfrm>
          <a:prstGeom prst="rect">
            <a:avLst/>
          </a:prstGeom>
          <a:noFill/>
        </p:spPr>
      </p:pic>
      <p:pic>
        <p:nvPicPr>
          <p:cNvPr id="1034" name="Picture 10" descr="http://narzur.ru/uploads/articles/2016/07/25/57965310f286a8.57333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3000396" cy="1714512"/>
          </a:xfrm>
          <a:prstGeom prst="rect">
            <a:avLst/>
          </a:prstGeom>
          <a:noFill/>
        </p:spPr>
      </p:pic>
      <p:sp>
        <p:nvSpPr>
          <p:cNvPr id="1044" name="AutoShape 20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://formula-7.ru/images/580f7df50c8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9" name="Picture 25" descr="C:\Documents and Settings\Home\Рабочий стол\Презентации\Презентации\580f7df50c8a2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6458" y="3643314"/>
            <a:ext cx="2907542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286512" y="71435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бюджет организаций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643578"/>
            <a:ext cx="30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Российской Федерации </a:t>
            </a:r>
            <a:r>
              <a:rPr lang="ru-RU" sz="1400" dirty="0" smtClean="0"/>
              <a:t>(федеральный бюджет, бюджеты государственных внебюджетных фондов РФ)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5643578"/>
            <a:ext cx="29289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субъектов Российской Федерации </a:t>
            </a:r>
          </a:p>
          <a:p>
            <a:pPr algn="ctr"/>
            <a:r>
              <a:rPr lang="ru-RU" sz="1400" dirty="0" smtClean="0"/>
              <a:t>(региональные  бюджеты, бюджеты территориальных фондов ОМС)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29388" y="5643578"/>
            <a:ext cx="27146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муниципальных</a:t>
            </a:r>
          </a:p>
          <a:p>
            <a:pPr algn="ctr"/>
            <a:r>
              <a:rPr lang="ru-RU" sz="1400" b="1" dirty="0" smtClean="0"/>
              <a:t> образований</a:t>
            </a:r>
          </a:p>
          <a:p>
            <a:pPr algn="ctr"/>
            <a:r>
              <a:rPr lang="ru-RU" sz="1400" dirty="0" smtClean="0"/>
              <a:t>(местные бюджеты)</a:t>
            </a:r>
            <a:endParaRPr lang="ru-RU" sz="1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714876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883372" y="857232"/>
            <a:ext cx="1260000" cy="64294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501224" y="1785926"/>
            <a:ext cx="1856594" cy="79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00364" y="285749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бюджеты публично-правовых организаций</a:t>
            </a:r>
            <a:endParaRPr lang="ru-RU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3429000"/>
            <a:ext cx="785818" cy="35719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4215603" y="3785397"/>
            <a:ext cx="428630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86446" y="3429000"/>
            <a:ext cx="1071570" cy="2857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s://ds04.infourok.ru/uploads/ex/0df9/000da288-c50c6799/hello_html_m525018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2768"/>
            <a:ext cx="2274901" cy="2716232"/>
          </a:xfrm>
          <a:prstGeom prst="rect">
            <a:avLst/>
          </a:prstGeom>
          <a:noFill/>
        </p:spPr>
      </p:pic>
      <p:pic>
        <p:nvPicPr>
          <p:cNvPr id="43012" name="Picture 4" descr="https://im0-tub-ru.yandex.net/i?id=0ccfeca603f9fa2f32b258bc49d58a59&amp;n=13&amp;exp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214422"/>
            <a:ext cx="2871788" cy="191452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ешение 3"/>
          <p:cNvSpPr/>
          <p:nvPr/>
        </p:nvSpPr>
        <p:spPr>
          <a:xfrm>
            <a:off x="142875" y="1714500"/>
            <a:ext cx="2879725" cy="755650"/>
          </a:xfrm>
          <a:prstGeom prst="flowChartDecision">
            <a:avLst/>
          </a:prstGeom>
          <a:solidFill>
            <a:srgbClr val="FF99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>
            <a:normAutofit fontScale="85000" lnSpcReduction="10000"/>
          </a:bodyPr>
          <a:lstStyle/>
          <a:p>
            <a:pPr algn="ctr">
              <a:defRPr/>
            </a:pPr>
            <a:r>
              <a:rPr lang="ru-RU" dirty="0"/>
              <a:t>НАЛОГОВЫЕ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571751"/>
            <a:ext cx="2928938" cy="2781137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налог </a:t>
            </a:r>
            <a:r>
              <a:rPr lang="ru-RU" sz="1600" dirty="0"/>
              <a:t>на доход физических лиц (НДФЛ)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налог на вмененный доход (ЕНВД)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единый сельскохозяйственный налог  (ЕСХН)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акцизы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государственная пошлина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143250" y="1714500"/>
            <a:ext cx="2879725" cy="755650"/>
          </a:xfrm>
          <a:prstGeom prst="flowChartDecision">
            <a:avLst/>
          </a:prstGeom>
          <a:solidFill>
            <a:srgbClr val="6699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just">
              <a:defRPr/>
            </a:pP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88" y="2571750"/>
            <a:ext cx="2857500" cy="4043021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/>
          <a:p>
            <a:pPr marL="342900" indent="-342900">
              <a:defRPr/>
            </a:pPr>
            <a:r>
              <a:rPr lang="ru-RU" sz="1600" dirty="0" smtClean="0"/>
              <a:t>-     арендная плата </a:t>
            </a:r>
            <a:r>
              <a:rPr lang="ru-RU" sz="1600" dirty="0"/>
              <a:t>за земельные участки</a:t>
            </a:r>
          </a:p>
          <a:p>
            <a:pPr marL="342900" indent="-342900">
              <a:defRPr/>
            </a:pPr>
            <a:r>
              <a:rPr lang="ru-RU" sz="1600" dirty="0" smtClean="0"/>
              <a:t>-     продажа </a:t>
            </a:r>
            <a:r>
              <a:rPr lang="ru-RU" sz="1600" dirty="0"/>
              <a:t>земельных участков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доходы от сдачи </a:t>
            </a:r>
            <a:r>
              <a:rPr lang="ru-RU" sz="1600" dirty="0"/>
              <a:t>в аренду </a:t>
            </a:r>
            <a:r>
              <a:rPr lang="ru-RU" sz="1600" dirty="0" smtClean="0"/>
              <a:t>имущества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-     платежи от </a:t>
            </a:r>
            <a:r>
              <a:rPr lang="ru-RU" sz="1600" dirty="0" err="1"/>
              <a:t>муниципаль-ных</a:t>
            </a:r>
            <a:r>
              <a:rPr lang="ru-RU" sz="1600" dirty="0"/>
              <a:t> унитарных </a:t>
            </a:r>
            <a:r>
              <a:rPr lang="ru-RU" sz="1600" dirty="0" err="1"/>
              <a:t>пред-приятий</a:t>
            </a:r>
            <a:endParaRPr lang="ru-RU" sz="1600" dirty="0"/>
          </a:p>
          <a:p>
            <a:pPr marL="342900" indent="-342900">
              <a:defRPr/>
            </a:pPr>
            <a:r>
              <a:rPr lang="ru-RU" sz="1600" dirty="0"/>
              <a:t> -    плата за негативное </a:t>
            </a:r>
            <a:r>
              <a:rPr lang="ru-RU" sz="1600" dirty="0" err="1"/>
              <a:t>воз-действие</a:t>
            </a:r>
            <a:r>
              <a:rPr lang="ru-RU" sz="1600" dirty="0"/>
              <a:t> на </a:t>
            </a:r>
            <a:r>
              <a:rPr lang="ru-RU" sz="1600" dirty="0" err="1"/>
              <a:t>окружаю-щую</a:t>
            </a:r>
            <a:r>
              <a:rPr lang="ru-RU" sz="1600" dirty="0"/>
              <a:t> среду</a:t>
            </a:r>
          </a:p>
          <a:p>
            <a:pPr marL="342900" indent="-342900">
              <a:defRPr/>
            </a:pPr>
            <a:r>
              <a:rPr lang="ru-RU" sz="1600" dirty="0"/>
              <a:t>-   </a:t>
            </a:r>
            <a:r>
              <a:rPr lang="ru-RU" sz="1600" dirty="0" smtClean="0"/>
              <a:t>  </a:t>
            </a:r>
            <a:r>
              <a:rPr lang="ru-RU" sz="1600" dirty="0"/>
              <a:t>доходы от оказания </a:t>
            </a:r>
            <a:r>
              <a:rPr lang="ru-RU" sz="1600" dirty="0" smtClean="0"/>
              <a:t>платных </a:t>
            </a:r>
            <a:r>
              <a:rPr lang="ru-RU" sz="1600" dirty="0"/>
              <a:t>услуг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штрафы, санкции, </a:t>
            </a:r>
          </a:p>
          <a:p>
            <a:pPr marL="342900" indent="-342900">
              <a:defRPr/>
            </a:pPr>
            <a:r>
              <a:rPr lang="ru-RU" sz="1600" dirty="0"/>
              <a:t>      </a:t>
            </a:r>
            <a:r>
              <a:rPr lang="ru-RU" sz="1600" dirty="0" smtClean="0"/>
              <a:t>возмещение </a:t>
            </a:r>
            <a:r>
              <a:rPr lang="ru-RU" sz="1600" dirty="0"/>
              <a:t>ущерба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Доходы бюджета – поступающие в бюджет денежные средства, за исключением средств, являющихся источниками финансирования дефицита бюджета </a:t>
            </a: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6143625" y="1714500"/>
            <a:ext cx="2857500" cy="755650"/>
          </a:xfrm>
          <a:prstGeom prst="flowChartDecision">
            <a:avLst/>
          </a:prstGeom>
          <a:solidFill>
            <a:srgbClr val="33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15063" y="2571750"/>
            <a:ext cx="2786062" cy="2786075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normAutofit/>
          </a:bodyPr>
          <a:lstStyle/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дотации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 smtClean="0"/>
              <a:t>субвенции</a:t>
            </a:r>
            <a:endParaRPr lang="ru-RU" sz="1600" dirty="0"/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субсидии </a:t>
            </a:r>
          </a:p>
          <a:p>
            <a:pPr marL="342900" indent="-342900">
              <a:buFontTx/>
              <a:buChar char="-"/>
              <a:defRPr/>
            </a:pPr>
            <a:r>
              <a:rPr lang="ru-RU" sz="1600" dirty="0"/>
              <a:t>иные межбюджетные трансферты</a:t>
            </a:r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buFontTx/>
              <a:buChar char="-"/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  <a:p>
            <a:pPr marL="342900" indent="-342900">
              <a:defRPr/>
            </a:pP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63" y="1000125"/>
            <a:ext cx="3786187" cy="3571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ТИПЫ ДОХОДОВ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3571875" y="1928813"/>
            <a:ext cx="2000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/>
              <a:t>НЕНАЛОГОВЫЕ</a:t>
            </a:r>
          </a:p>
        </p:txBody>
      </p:sp>
      <p:sp>
        <p:nvSpPr>
          <p:cNvPr id="21515" name="TextBox 16"/>
          <p:cNvSpPr txBox="1">
            <a:spLocks noChangeArrowheads="1"/>
          </p:cNvSpPr>
          <p:nvPr/>
        </p:nvSpPr>
        <p:spPr bwMode="auto">
          <a:xfrm>
            <a:off x="6572250" y="185737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БЕЗВОЗМЕЗДНЫЕ ПОСТУПЛЕНИЯ </a:t>
            </a:r>
          </a:p>
        </p:txBody>
      </p:sp>
      <p:sp>
        <p:nvSpPr>
          <p:cNvPr id="20" name="Стрелка влево 19"/>
          <p:cNvSpPr/>
          <p:nvPr/>
        </p:nvSpPr>
        <p:spPr>
          <a:xfrm rot="19738322">
            <a:off x="2089150" y="1527175"/>
            <a:ext cx="539750" cy="215900"/>
          </a:xfrm>
          <a:prstGeom prst="leftArrow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 rot="13106523">
            <a:off x="6651625" y="1501775"/>
            <a:ext cx="541338" cy="215900"/>
          </a:xfrm>
          <a:prstGeom prst="leftArrow">
            <a:avLst/>
          </a:prstGeom>
          <a:solidFill>
            <a:srgbClr val="33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>
            <a:off x="4442620" y="1415256"/>
            <a:ext cx="303212" cy="187325"/>
          </a:xfrm>
          <a:prstGeom prst="leftArrow">
            <a:avLst/>
          </a:prstGeom>
          <a:solidFill>
            <a:srgbClr val="66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cs typeface="Times New Roman" pitchFamily="18" charset="0"/>
              </a:rPr>
              <a:t>Безвозмездные поступления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2400" y="3429000"/>
            <a:ext cx="19812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Дотации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Dotatio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дар, пожертвование)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без определения конкретной цели использования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(карманные деньги ребенка)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362200" y="3429000"/>
            <a:ext cx="19050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Субвенции</a:t>
            </a:r>
            <a:r>
              <a:rPr lang="ru-RU" sz="12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Subvenire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приходить на помощь)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на финансирование переданных полномочий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(деньги ребенку на покупки 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572000" y="3429000"/>
            <a:ext cx="2057400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Субсидии</a:t>
            </a:r>
            <a:r>
              <a:rPr lang="en-US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(от лат. «</a:t>
            </a:r>
            <a:r>
              <a:rPr lang="en-US" sz="1200" dirty="0" err="1">
                <a:solidFill>
                  <a:schemeClr val="tx1"/>
                </a:solidFill>
                <a:cs typeface="Times New Roman" pitchFamily="18" charset="0"/>
              </a:rPr>
              <a:t>Subsidium</a:t>
            </a:r>
            <a:r>
              <a:rPr lang="ru-RU" sz="1200" dirty="0">
                <a:solidFill>
                  <a:schemeClr val="tx1"/>
                </a:solidFill>
                <a:cs typeface="Times New Roman" pitchFamily="18" charset="0"/>
              </a:rPr>
              <a:t>» – поддержка) </a:t>
            </a: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трансферты на условиях долевого софинансирования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imes New Roman" pitchFamily="18" charset="0"/>
              </a:rPr>
              <a:t>(добавить деньги ребенку на его покупку)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428750" y="2643188"/>
            <a:ext cx="785813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86563" y="2643188"/>
            <a:ext cx="785812" cy="5715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500188" y="1143000"/>
            <a:ext cx="6143625" cy="1785938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Межбюджетные трансферты – это денежные средства, перечисляемые из одного уровня бюджета другому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934200" y="3429000"/>
            <a:ext cx="2016125" cy="2736850"/>
          </a:xfrm>
          <a:prstGeom prst="flowChartAlternateProcess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cs typeface="Times New Roman" pitchFamily="18" charset="0"/>
              </a:rPr>
              <a:t>Иные межбюджетные трансферты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носят безвозвратный характер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255168" y="3069432"/>
            <a:ext cx="423863" cy="2286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5274468" y="3107532"/>
            <a:ext cx="423863" cy="152400"/>
          </a:xfrm>
          <a:prstGeom prst="straightConnector1">
            <a:avLst/>
          </a:prstGeom>
          <a:ln>
            <a:solidFill>
              <a:srgbClr val="33CC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МЕСТНОГО БЮДЖЕТА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428625"/>
            <a:ext cx="9144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Расходы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бюджета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–денежные </a:t>
            </a:r>
            <a:r>
              <a:rPr lang="ru-RU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средства, </a:t>
            </a:r>
            <a:r>
              <a:rPr lang="ru-RU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направляемые на финансовое обеспечение задач и функций государства и местного самоуправления.</a:t>
            </a:r>
            <a:endParaRPr lang="ru-RU" kern="0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1000108"/>
            <a:ext cx="3786187" cy="5714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КЛАССИФИКАЦИЯ  РАСХОДОВ ПО ПРИЗНАКАМ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1928802"/>
            <a:ext cx="2700000" cy="4714314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Функциональная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отражает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выполнение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функций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(муниципалитета) (раздел→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подраздел→ целевые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статьи→ виды расходов)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02" y="1928802"/>
            <a:ext cx="2842876" cy="471431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непосредственно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связана со структурой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управления, отображает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бюджетных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по главным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распорядителям средств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(органы МСУ,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органы администрации)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72198" y="1928802"/>
            <a:ext cx="2842876" cy="4714314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Экономическая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показывает деление расходов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на текущие и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капитальные, а также на выплату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платы,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материальные затраты, на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товаров и услуг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(категория расходов→ группы→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статьи→ подстатьи)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658520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1767356" y="1161546"/>
            <a:ext cx="720000" cy="540000"/>
          </a:xfrm>
          <a:prstGeom prst="bentArrow">
            <a:avLst>
              <a:gd name="adj1" fmla="val 32164"/>
              <a:gd name="adj2" fmla="val 25000"/>
              <a:gd name="adj3" fmla="val 48880"/>
              <a:gd name="adj4" fmla="val 4375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4286248" y="1643050"/>
            <a:ext cx="285752" cy="21431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64399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Российской Федерации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является группировкой: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доходов, расходов и источников финансирования дефицитов бюджетов 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бюджетной системы Российской Федерации, используемой </a:t>
            </a: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для составления и исполнения бюджетов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доходов, расходов и источников финансирования дефицитов бюджетов 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(или) операций сектора государственного управления, используемой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ведения бюджетного (бухгалтерского) учета, составления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бюджетной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(бухгалтерской) и иной финансовой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обеспечивающей сопоставимость показателей бюджетов бюджетной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системы Российской Федерации.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85728"/>
            <a:ext cx="8858312" cy="492443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Статья 18. Бюджетная классификация Российской Федерации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упрощенная версия бюджетного документа, которая использует неформальный язык и доступные форматы, чтобы облегчить для граждан понимание бюджета. Он содержит информационно-аналитический материал, доступный для широкого круга неподготовленных пользователей.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«БЮДЖЕТ ДЛЯ ГРАЖДАН»?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18" name="Picture 2" descr="https://pimg.mycdn.me/getImage?url=http%3A%2F%2Fi.mycdn.me%2Fimage%3Fid%3D869921562962%26ts%3D0003000000000003200190%26plc%3DUNKNOWN%26tkn%3D*ynGyQ5hFGntg-tGjzbsiQ8lLd4s%26fn%3Dtopic_link_1080&amp;type=TOPIC_LINK_WIDE_548&amp;signatureToken=EylM5f1P9_IvHRxr6nWgO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7786742" cy="367905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Прямая соединительная линия 27"/>
          <p:cNvCxnSpPr/>
          <p:nvPr/>
        </p:nvCxnSpPr>
        <p:spPr>
          <a:xfrm rot="5400000">
            <a:off x="789466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108711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251323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2465373" y="2249479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035819" y="2250273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4282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это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4480" y="1285860"/>
            <a:ext cx="6072230" cy="500066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СТАДИИ  БЮДЖЕТНОГО  ПРОЦЕССА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428868"/>
            <a:ext cx="1571636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Разработка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428868"/>
            <a:ext cx="1785950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Рассмотрение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428868"/>
            <a:ext cx="1714512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Утверж-дение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проекта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428868"/>
            <a:ext cx="1714512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Исполнение бюджета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2428868"/>
            <a:ext cx="1785950" cy="171451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Рассмотрение и утверждение отчета об исполнении  бюджета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4714884"/>
            <a:ext cx="1785950" cy="5715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6215082"/>
            <a:ext cx="7715304" cy="4286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период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5400000">
            <a:off x="6161495" y="3554017"/>
            <a:ext cx="250034" cy="1714512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авая фигурная скобка 19"/>
          <p:cNvSpPr/>
          <p:nvPr/>
        </p:nvSpPr>
        <p:spPr>
          <a:xfrm rot="5400000">
            <a:off x="4429124" y="1500174"/>
            <a:ext cx="357190" cy="878687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14414" y="2071678"/>
            <a:ext cx="6858048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251323" y="1963727"/>
            <a:ext cx="3571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250" cy="51115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бюджетном процессе:</a:t>
            </a:r>
          </a:p>
        </p:txBody>
      </p:sp>
      <p:pic>
        <p:nvPicPr>
          <p:cNvPr id="39938" name="Picture 2" descr="C:\Documents and Settings\Home\Рабочий стол\Презентации\Презентации\cTXnKfYbv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643306" cy="37862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342746">
            <a:off x="516851" y="2144171"/>
            <a:ext cx="195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5286388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Социальные гарантии: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образование, культура, ЖКХ, физическая культура и спорт, социальные льготы и др. направления социальных гарантий населению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tockfresh.com/files/c/cherezoff/m/85/3531922_stock-photo-3d-man-carries-a-gold-coin.jpg"/>
          <p:cNvPicPr>
            <a:picLocks noChangeAspect="1" noChangeArrowheads="1"/>
          </p:cNvPicPr>
          <p:nvPr/>
        </p:nvPicPr>
        <p:blipFill>
          <a:blip r:embed="rId3"/>
          <a:srcRect l="16295" r="15811"/>
          <a:stretch>
            <a:fillRect/>
          </a:stretch>
        </p:blipFill>
        <p:spPr bwMode="auto">
          <a:xfrm>
            <a:off x="3357554" y="2357430"/>
            <a:ext cx="1785950" cy="3000396"/>
          </a:xfrm>
          <a:prstGeom prst="rect">
            <a:avLst/>
          </a:prstGeom>
          <a:noFill/>
        </p:spPr>
      </p:pic>
      <p:sp>
        <p:nvSpPr>
          <p:cNvPr id="9" name="Стрелка вправо с вырезом 8"/>
          <p:cNvSpPr/>
          <p:nvPr/>
        </p:nvSpPr>
        <p:spPr>
          <a:xfrm flipH="1">
            <a:off x="4786314" y="1000108"/>
            <a:ext cx="3960000" cy="2160000"/>
          </a:xfrm>
          <a:prstGeom prst="notchedRight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налогоплательщик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-помогает формировать доходную часть бюджета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000628" y="3214686"/>
            <a:ext cx="3960000" cy="216000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получатель социальных гарантий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расходная часть бюджета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st.depositphotos.com/1006799/4031/i/950/depositphotos_40310337-stock-photo-falling-gold-coins.jpg"/>
          <p:cNvPicPr>
            <a:picLocks noChangeAspect="1" noChangeArrowheads="1"/>
          </p:cNvPicPr>
          <p:nvPr/>
        </p:nvPicPr>
        <p:blipFill>
          <a:blip r:embed="rId2"/>
          <a:srcRect l="25145" r="17003"/>
          <a:stretch>
            <a:fillRect/>
          </a:stretch>
        </p:blipFill>
        <p:spPr bwMode="auto">
          <a:xfrm>
            <a:off x="3214678" y="1214422"/>
            <a:ext cx="2714644" cy="3000396"/>
          </a:xfrm>
          <a:prstGeom prst="rect">
            <a:avLst/>
          </a:prstGeom>
          <a:noFill/>
        </p:spPr>
      </p:pic>
      <p:pic>
        <p:nvPicPr>
          <p:cNvPr id="2" name="Picture 2" descr="https://www.vsatke.ru/img/e98c8c80191bed0544c5090b2cab79a2.jpg"/>
          <p:cNvPicPr>
            <a:picLocks noChangeAspect="1" noChangeArrowheads="1"/>
          </p:cNvPicPr>
          <p:nvPr/>
        </p:nvPicPr>
        <p:blipFill>
          <a:blip r:embed="rId3"/>
          <a:srcRect l="26362" r="9514" b="12213"/>
          <a:stretch>
            <a:fillRect/>
          </a:stretch>
        </p:blipFill>
        <p:spPr bwMode="auto">
          <a:xfrm>
            <a:off x="2857488" y="3429000"/>
            <a:ext cx="3429024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КОНСОЛИДИРОВАННОГО БЮДЖЕТА </a:t>
            </a:r>
            <a:b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КУРСКОГО МУНИЦИПАЛЬНОГО </a:t>
            </a:r>
            <a:r>
              <a:rPr lang="ru-RU" sz="23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21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214282" y="1357298"/>
            <a:ext cx="3143272" cy="5143536"/>
          </a:xfrm>
          <a:prstGeom prst="rightArrowCallout">
            <a:avLst>
              <a:gd name="adj1" fmla="val 7632"/>
              <a:gd name="adj2" fmla="val 19790"/>
              <a:gd name="adj3" fmla="val 9716"/>
              <a:gd name="adj4" fmla="val 84931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Совет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Администрация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Финансовое управление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образования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культуры «Управление культуры»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Управление труда и социальной защиты населения АКМР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«Комитет по физической культуре и спорту» КМР СК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МКУ «Центр по работе с молодежью» КМР СК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 Отдел сельского хозяйства и охраны окружающей среды АКМР СК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 flipH="1">
            <a:off x="5715008" y="1357298"/>
            <a:ext cx="3214678" cy="5143536"/>
          </a:xfrm>
          <a:prstGeom prst="rightArrowCallout">
            <a:avLst>
              <a:gd name="adj1" fmla="val 8867"/>
              <a:gd name="adj2" fmla="val 19481"/>
              <a:gd name="adj3" fmla="val 9716"/>
              <a:gd name="adj4" fmla="val 8493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Балтийского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Галюгаевского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Кановского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Курского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Мирненского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Полтавского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Ростовановский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Рощинского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Русского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Серноводского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с/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ст.Стодеревской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 МО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</a:rPr>
              <a:t>с.Эдиссия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142844" y="928670"/>
            <a:ext cx="271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бюджет района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6143636" y="928670"/>
            <a:ext cx="2797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бюджеты поселений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4572008"/>
            <a:ext cx="3357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КОНСОЛИДИРОВАННЫЙ БЮДЖЕТ КУРСКОГО МУНИЦИПАЛЬНОГО РАЙОНА</a:t>
            </a:r>
            <a:endParaRPr lang="ru-RU" sz="2000" b="1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4525963"/>
          </a:xfrm>
        </p:spPr>
        <p:txBody>
          <a:bodyPr/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связи с уточнением  проекта бюджета Ставропольского края на 2019 год и плановый период 2020 и 2021 годов (по состоянию на 05.12.2018)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проект решения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совета Курского муниципального района Ставропольского края «О бюджете Курского муниципального района Ставропольского края на 2019 год и плановый период 2020 и 2021 годов»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внесены изменения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размер субвенции, выделяемой местным бюджетам на реализацию Закона Ставропольского края «О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в области сельского хозяйства» на оказание несвязанной поддержки сельскохозяйственным товаропроизводителям в области растениеводства, увеличился следующим образом: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2019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- на 4 053,71 тыс. рублей, 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- на 3 854,90 тыс. рублей,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2021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- на 3 795,73 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размер субвенции на реализацию Закона Ставропольского края «О наделении органов местного самоуправления муниципальных районов и городских округов  в Ставропольском крае отдельными государственными полномочиями Российской Федерации, переданными для осуществления органам государственной власти субъектов Российской Федерации, и отдельными государственными полномочиями Ставропольского края в области труда и социальной защиты отдельных категорий граждан»: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 предоставление компенсации расходов, на уплату взноса на капитальный ремонт общего имущества в многоквартирном доме отдельным категориям граждан уменьшился: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2019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- на 3,58 тыс. рублей,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- на 3,95 тыс. рублей,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2021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- на 2,34 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 ежегодную денежную выплату лицам, награжденным нагрудным знаком «Почетный донор России», на 2019 год увеличился на 51,30 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3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В ПРОЕКТЫ РЕШЕНИЙ </a:t>
            </a:r>
            <a:endParaRPr lang="ru-RU" sz="2100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4525963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ежемесячную денежную выплату, назначаемую в случае рождения третьего ребенка или последующих детей до достижения ребенком возраста трех лет, уменьшился: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2020 год - на 51 359,02 тыс. рублей,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     2021 год - на 53 046 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размер субсидии на обеспечение муниципальных учреждений культуры в сельской местности специализированным автотранспортом на 2019 год увеличился на 2 486,23 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размер субсидии на оснащение музыкальными инструментами муниципальных образовательных организаций дополнительного образования (детских школ искусств) на 2019 год уменьшился на 4 493,87 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субсидии, выделяемые местным бюджетам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расходов на проведение работ по замене оконных блоков в муниципальных образовательных организациях  Ставропольского края, на 2019 год увеличились на 181,66 тыс. рублей;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субсидии, выделяемые местным бюджетам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расходов на проведение работ по капитальному ремонту кровель в муниципальных общеобразовательных организациях Ставропольского края, на 2019 год уменьшились на 91,43 тыс. рублей.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Также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учтены изменения средств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расходов: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 замене оконных блоков в муниципальных образовательных организациях района увеличилось на 160,73 тыс. рублей,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 ремонту кровель в муниципальных общеобразовательных организациях района уменьшилось на 21,45 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 решения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совета депутатов муниципального образования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усского сельсовета Курского района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Ставропольского края «О бюджете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Русского сельсовета Курского района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Ставропольского края на 2019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внесены изменения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реализацию проектов развития территорий муниципальных образований, основанных на местных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инициативах увеличился  на 1 969,80 тыс. рублей.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ransition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14356"/>
          <a:ext cx="8858311" cy="587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510404"/>
                <a:gridCol w="1157680"/>
                <a:gridCol w="1245708"/>
                <a:gridCol w="1186388"/>
                <a:gridCol w="1186363"/>
              </a:tblGrid>
              <a:tr h="428628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решение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* решение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71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1 263 893,33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1 389 329,27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505 397,59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1 213 894,91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1 225 497,91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 Курского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1 263 893,33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462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372,56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505 397,59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1 213 894,91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1 225 497,91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226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Курский 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1 223 877,65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304 636,57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213 894,91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225 497,91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1 264 935,03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1 304 636,57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1 213 894,91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1 225 497,91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4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Балтийский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8 750,57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12 118,98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12 460,66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8 750,57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13 649,29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12 460,66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67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- 1 530,31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Галюгаевский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800,63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19 769,07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16 605,82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00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13 800,63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21 501,72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16 605,82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- 1 732,65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Кановский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563,31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15 517,75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12 788,07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10 563,31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19 117,23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12 788,07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83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- 3 599,48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Курский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27 390,80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36 237,61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26 802,22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27 390,80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37 127,08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26 802,22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876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- 889,47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58140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Мирненский</a:t>
                      </a: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12 901,79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13 823,23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505,44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200052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12 901,79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597,25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15 505,44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70526">
                <a:tc>
                  <a:txBody>
                    <a:bodyPr/>
                    <a:lstStyle/>
                    <a:p>
                      <a:pPr algn="l"/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- 3 774,02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КУРСКОГО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3571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785794"/>
          <a:ext cx="8858311" cy="565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143008"/>
                <a:gridCol w="1510404"/>
                <a:gridCol w="1157680"/>
                <a:gridCol w="1245708"/>
                <a:gridCol w="1186388"/>
                <a:gridCol w="1186363"/>
              </a:tblGrid>
              <a:tr h="50006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2020 год *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решение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 * решение</a:t>
                      </a:r>
                    </a:p>
                  </a:txBody>
                  <a:tcPr/>
                </a:tc>
              </a:tr>
              <a:tr h="21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Полтавский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16 961,66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24 337,58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20 305,84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5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16 961,66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26 842,45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20 305,84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- 2 504,87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0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Ростовановский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12 487,40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18 878,28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11 721,73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09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12 487,40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23 050,52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11 721,73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12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- 4 172,24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Рощинский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11 312,58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14 125,31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14 242,26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11 312,58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15 726,78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14 242,26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- 1 601,47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15 286,62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23 590,12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22 517,62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279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15 286,62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28 059,90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22 517,62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- 4 469,78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Серноводский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13 124,79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13 649,58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16 320,35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сельсовет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13 124,79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17 870,08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16 320,35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220,50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81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станица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11 402,80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14 214,01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13 568,39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Стодеревская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11 402,80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14 951,45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13 568,39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- 737,44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село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13 941,46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24 790,91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17 922,62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Эдиссия</a:t>
                      </a: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13 941,46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27 544,60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17 922,62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  <a:tr h="126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2 753,69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КОНСОЛИДИРОВАННОГО БЮДЖЕТА КУРСКОГО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35716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6519446"/>
            <a:ext cx="7786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* бюджеты сельских поселений принимаются на один финансовый год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786182" y="571480"/>
            <a:ext cx="5357818" cy="6143668"/>
          </a:xfrm>
          <a:prstGeom prst="triangle">
            <a:avLst>
              <a:gd name="adj" fmla="val 505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Стрелка вверх 2"/>
          <p:cNvSpPr/>
          <p:nvPr>
            <p:custDataLst>
              <p:tags r:id="rId1"/>
            </p:custDataLst>
          </p:nvPr>
        </p:nvSpPr>
        <p:spPr>
          <a:xfrm>
            <a:off x="7358082" y="5072074"/>
            <a:ext cx="917171" cy="1403820"/>
          </a:xfrm>
          <a:prstGeom prst="upArrow">
            <a:avLst>
              <a:gd name="adj1" fmla="val 50000"/>
              <a:gd name="adj2" fmla="val 92580"/>
            </a:avLst>
          </a:prstGeom>
          <a:solidFill>
            <a:srgbClr val="75B7B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1367644" y="3286124"/>
            <a:ext cx="6408712" cy="1000132"/>
          </a:xfrm>
          <a:prstGeom prst="roundRect">
            <a:avLst>
              <a:gd name="adj" fmla="val 50000"/>
            </a:avLst>
          </a:prstGeom>
          <a:solidFill>
            <a:srgbClr val="FFD85D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7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Курского муниципального района Ставропольского края на 2019 год и на период до 2021 года, утвержденным распоряжением администрации Курского муниципального района Ставропольского края от 14.10.2018 г. № 745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1857356" y="2285992"/>
            <a:ext cx="6408712" cy="928694"/>
          </a:xfrm>
          <a:prstGeom prst="roundRect">
            <a:avLst>
              <a:gd name="adj" fmla="val 46369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 Президента РФ от 07.05.2018 г. №204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71670" y="1428736"/>
            <a:ext cx="6715172" cy="799245"/>
          </a:xfrm>
          <a:prstGeom prst="roundRect">
            <a:avLst>
              <a:gd name="adj" fmla="val 50000"/>
            </a:avLst>
          </a:prstGeom>
          <a:solidFill>
            <a:srgbClr val="FFD85D">
              <a:alpha val="6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>
              <a:lnSpc>
                <a:spcPts val="17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РФ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Федеральному Собранию РФ от 01.03.2018 г.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714348" y="4357694"/>
            <a:ext cx="6715172" cy="1143008"/>
          </a:xfrm>
          <a:prstGeom prst="roundRect">
            <a:avLst>
              <a:gd name="adj" fmla="val 44065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Курского муниципального района Ставропольского края на 2019 год и плановый период 2020 и 2021 годов, утвержденные распоряжением администрации Курского муниципального района   от 11.10.2017 г. № 314-р</a:t>
            </a:r>
          </a:p>
          <a:p>
            <a:pPr>
              <a:lnSpc>
                <a:spcPts val="1700"/>
              </a:lnSpc>
            </a:pP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57158" y="5572140"/>
            <a:ext cx="6786610" cy="928694"/>
          </a:xfrm>
          <a:prstGeom prst="roundRect">
            <a:avLst>
              <a:gd name="adj" fmla="val 44065"/>
            </a:avLst>
          </a:prstGeom>
          <a:solidFill>
            <a:srgbClr val="FFD85D">
              <a:alpha val="82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flat">
            <a:bevelT w="2032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r>
              <a:rPr lang="ru-RU" sz="14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 Курского муниципального района Ставропольского края на 2019 год и плановый период 2020 и 2021 годов,  утвержденные распоряжением администрации Курского муниципального района  от 11.10.2018 г.  № 315-р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285728"/>
            <a:ext cx="5500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формировании основных параметров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решения были учтены: 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5" y="1059240"/>
          <a:ext cx="8858310" cy="5393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6"/>
                <a:gridCol w="1809761"/>
                <a:gridCol w="1350627"/>
                <a:gridCol w="1453326"/>
                <a:gridCol w="1384120"/>
                <a:gridCol w="1384090"/>
              </a:tblGrid>
              <a:tr h="79224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(первоначальный)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(уточненный)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(решение)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(решение)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(решение)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1 223 877,65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304 636,57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213 894,91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225 497,91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174 364,27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183 546,56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208 589,83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215 007,25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210 613,74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40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195 487,00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195 487,00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220 969,00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169 369,00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171 489,00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44354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114 281,00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156 211,97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175 960,68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164 045,00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161 701,00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2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676 007,65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693 774,29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697 374,15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663 730,75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679 951,26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7192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1 429,82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1 696,81</a:t>
                      </a:r>
                    </a:p>
                    <a:p>
                      <a:pPr algn="ctr"/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1 742,91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19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1 161 569,74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1 264 935,03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1 304 636,57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213 894,91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225 497,91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9FFCC"/>
                    </a:solidFill>
                  </a:tcPr>
                </a:tc>
              </a:tr>
              <a:tr h="855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«-»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«+»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- 41 057,38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КУРСКОГО МУНИЦИПАЛЬНОГО РАЙОНА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3840" y="64291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ОБЪЕМ ДОХОДОВ БЮДЖЕТА КУРСКОГО МУНИЦИПАЛЬНОГО РАЙОНА</a:t>
            </a:r>
            <a:endParaRPr lang="ru-RU" sz="2000" dirty="0"/>
          </a:p>
        </p:txBody>
      </p:sp>
      <p:graphicFrame>
        <p:nvGraphicFramePr>
          <p:cNvPr id="20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36525" y="1142984"/>
          <a:ext cx="9007475" cy="571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1 161 569,74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</a:t>
            </a:r>
            <a:r>
              <a:rPr lang="ru-RU" b="1" i="1" dirty="0" smtClean="0"/>
              <a:t>304 636,57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429124" y="85723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</a:t>
            </a:r>
            <a:r>
              <a:rPr lang="ru-RU" b="1" i="1" dirty="0" smtClean="0"/>
              <a:t>213 894,91</a:t>
            </a:r>
            <a:endParaRPr lang="ru-RU" b="1" i="1" dirty="0" smtClean="0"/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85723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1 </a:t>
            </a:r>
            <a:r>
              <a:rPr lang="ru-RU" b="1" i="1" dirty="0" smtClean="0"/>
              <a:t>225 497,91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597775" y="1357298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950122" y="447911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987 205,47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307444" y="419335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</a:t>
            </a:r>
            <a:r>
              <a:rPr lang="ru-RU" sz="2000" dirty="0" smtClean="0"/>
              <a:t>096 046,74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700486" y="4086200"/>
            <a:ext cx="214314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998 887,66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14997" y="4300515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</a:t>
            </a:r>
            <a:r>
              <a:rPr lang="ru-RU" sz="2000" dirty="0" smtClean="0"/>
              <a:t>014 884,17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 rot="19037721">
            <a:off x="1101308" y="2970557"/>
            <a:ext cx="1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174 364,27 </a:t>
            </a:r>
            <a:r>
              <a:rPr lang="ru-RU" i="1" dirty="0" smtClean="0"/>
              <a:t>15,0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8754658">
            <a:off x="2619559" y="2323673"/>
            <a:ext cx="142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208 589,83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8635706">
            <a:off x="4139238" y="2572676"/>
            <a:ext cx="142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215 007,25 </a:t>
            </a:r>
            <a:r>
              <a:rPr lang="ru-RU" i="1" dirty="0" smtClean="0"/>
              <a:t>17,7%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 rot="18696259">
            <a:off x="5648001" y="2562408"/>
            <a:ext cx="141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210 613,74  </a:t>
            </a:r>
            <a:r>
              <a:rPr lang="ru-RU" i="1" dirty="0" smtClean="0"/>
              <a:t>17,2%</a:t>
            </a:r>
            <a:endParaRPr lang="ru-RU" i="1" dirty="0"/>
          </a:p>
        </p:txBody>
      </p:sp>
      <p:sp>
        <p:nvSpPr>
          <p:cNvPr id="22" name="TextBox 21"/>
          <p:cNvSpPr txBox="1"/>
          <p:nvPr/>
        </p:nvSpPr>
        <p:spPr>
          <a:xfrm rot="18863367">
            <a:off x="2973999" y="2535618"/>
            <a:ext cx="1053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16,0%</a:t>
            </a: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5470"/>
            <a:ext cx="8715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Администраторы доходов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органы государственной власти и местного самоуправления, осуществляющие в соответствии с законодательством РФ контроль за правильностью исчисления, полнотой и своевременностью уплаты, начисление, учет, взыскание платежей в бюджет, а также имеющие в своем ведении бюджетные учреждения, которым предоставлено право получать доходы от предпринимательской деятельности.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 </a:t>
            </a: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юридических нормах совокупность всех видов бюджетов в стране, имеющих между собой установленные законом взаимоотношения. Единство бюджетной системы основано на взаимодействии бюджетов всех уровней, осуществляемом через использование регулирующих доходных источников, создание целевых и региональных бюджетных фондов, их частичное перераспределение. Это единство реализуется через единую социально-экономическую, включая налоговую, политику.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Бюджетная система Российской Федерации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основанная на экономических отношениях и государственном устройстве Российской Федерации, регулируемая нормами права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бюджетные средства, предусмотренные бюджетной росписью получателю или распорядителю бюджетных средств.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Бюджетная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роспись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документ, который составляется и ведется главным распорядителем бюджетных средств (главным администратором источников финансирования дефицита бюджета) в соответствии с настоящим Кодексом в целях исполнения бюджета по расходам (источникам финансирования дефицита бюджета).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3929066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Прогнозируемое увеличение поступлений налоговых и неналоговых доходов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7141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ДОХОДОВ МЕСТНОГО БЮДЖЕТА</a:t>
            </a: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3532729" y="-746703"/>
            <a:ext cx="292592" cy="6929486"/>
          </a:xfrm>
          <a:prstGeom prst="leftBrace">
            <a:avLst>
              <a:gd name="adj1" fmla="val 8333"/>
              <a:gd name="adj2" fmla="val 50225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28794" y="278266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304 636,57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2396" y="7143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000108"/>
            <a:ext cx="2071702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81128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92280" y="4581128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54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267744" y="4869160"/>
            <a:ext cx="4608512" cy="432048"/>
          </a:xfrm>
          <a:prstGeom prst="rightArrow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551723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174 364,27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0232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210 613,74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5301208"/>
            <a:ext cx="2528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+36 249,47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14282" y="857232"/>
          <a:ext cx="8143932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7215206" y="2071678"/>
            <a:ext cx="214314" cy="214314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2928934"/>
            <a:ext cx="214314" cy="214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143768" y="1928802"/>
            <a:ext cx="200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налоговые 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неналоговые доходов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2330" y="2844225"/>
            <a:ext cx="235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3108" y="1785926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096 046,74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84,0%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44" y="1785926"/>
            <a:ext cx="1285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208 589,83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или 16,0%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1"/>
          <p:cNvGraphicFramePr>
            <a:graphicFrameLocks/>
          </p:cNvGraphicFramePr>
          <p:nvPr/>
        </p:nvGraphicFramePr>
        <p:xfrm>
          <a:off x="-50800" y="-50800"/>
          <a:ext cx="9245600" cy="695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uvorovski.ru/wp-content/uploads/2016/04/nalogovyy_vychet.jpg"/>
          <p:cNvPicPr>
            <a:picLocks noChangeAspect="1" noChangeArrowheads="1"/>
          </p:cNvPicPr>
          <p:nvPr/>
        </p:nvPicPr>
        <p:blipFill>
          <a:blip r:embed="rId2"/>
          <a:srcRect l="37302" r="4029"/>
          <a:stretch>
            <a:fillRect/>
          </a:stretch>
        </p:blipFill>
        <p:spPr bwMode="auto">
          <a:xfrm>
            <a:off x="7000892" y="5143512"/>
            <a:ext cx="2143108" cy="1714488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3357554" y="928670"/>
            <a:ext cx="4286280" cy="357190"/>
          </a:xfrm>
          <a:prstGeom prst="wedgeRoundRectCallout">
            <a:avLst>
              <a:gd name="adj1" fmla="val -44024"/>
              <a:gd name="adj2" fmla="val 17647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единого норматива зачисления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 поступления налога на доходы физических лиц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3840" y="5714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399080" y="370868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109 398,00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006435" y="328005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139 052,00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863823" y="3280053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142 159,00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685492" y="331577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145  572,00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Круговая стрелка 10"/>
          <p:cNvSpPr/>
          <p:nvPr/>
        </p:nvSpPr>
        <p:spPr>
          <a:xfrm rot="20122895">
            <a:off x="2026950" y="1825686"/>
            <a:ext cx="2359535" cy="1184643"/>
          </a:xfrm>
          <a:prstGeom prst="circularArrow">
            <a:avLst>
              <a:gd name="adj1" fmla="val 5061"/>
              <a:gd name="adj2" fmla="val 1224772"/>
              <a:gd name="adj3" fmla="val 20650453"/>
              <a:gd name="adj4" fmla="val 10800000"/>
              <a:gd name="adj5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22" y="228599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+ 29 654,00</a:t>
            </a:r>
          </a:p>
        </p:txBody>
      </p:sp>
      <p:sp>
        <p:nvSpPr>
          <p:cNvPr id="11266" name="AutoShape 2" descr="https://suvorovski.ru/wp-content/uploads/2016/04/nalogovyy_vych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000892" y="5286388"/>
            <a:ext cx="71438" cy="5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99289" y="214290"/>
            <a:ext cx="9243289" cy="71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00" kern="0" dirty="0">
                <a:solidFill>
                  <a:srgbClr val="000000"/>
                </a:solidFill>
                <a:cs typeface="Arial"/>
              </a:rPr>
              <a:t/>
            </a:r>
            <a:br>
              <a:rPr lang="ru-RU" sz="2600" kern="0" dirty="0">
                <a:solidFill>
                  <a:srgbClr val="000000"/>
                </a:solidFill>
                <a:cs typeface="Arial"/>
              </a:rPr>
            </a:br>
            <a:r>
              <a:rPr lang="ru-RU" sz="24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МЕРОПРИЯТИЯ </a:t>
            </a:r>
          </a:p>
          <a:p>
            <a:pPr algn="ctr">
              <a:defRPr/>
            </a:pPr>
            <a:r>
              <a:rPr lang="ru-RU" sz="2400" b="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МОБИЛИЗАЦИИ ДОХОДОВ БЮДЖЕТА</a:t>
            </a:r>
            <a:endParaRPr lang="en-US" sz="2400" b="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4" name="AutoShape 2" descr="https://banner2.kisspng.com/20180404/kgw/kisspng-coin-purse-money-bag-clip-art-purse-5ac5808d20b224.2064749415228929411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6" name="Picture 4" descr="https://banner2.kisspng.com/20180404/kgw/kisspng-coin-purse-money-bag-clip-art-purse-5ac5808d20b224.20647494152289294113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2"/>
            <a:ext cx="3714776" cy="5143536"/>
          </a:xfrm>
          <a:prstGeom prst="rect">
            <a:avLst/>
          </a:prstGeom>
          <a:noFill/>
        </p:spPr>
      </p:pic>
      <p:sp>
        <p:nvSpPr>
          <p:cNvPr id="9" name="Выноска со стрелкой влево 8"/>
          <p:cNvSpPr/>
          <p:nvPr/>
        </p:nvSpPr>
        <p:spPr>
          <a:xfrm>
            <a:off x="5572132" y="1857364"/>
            <a:ext cx="3357586" cy="1928826"/>
          </a:xfrm>
          <a:prstGeom prst="leftArrowCallout">
            <a:avLst>
              <a:gd name="adj1" fmla="val 15007"/>
              <a:gd name="adj2" fmla="val 25000"/>
              <a:gd name="adj3" fmla="val 34577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715140" y="1857364"/>
            <a:ext cx="221457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с администраторами доходов районного бюджета,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платежам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со стрелкой влево 12"/>
          <p:cNvSpPr/>
          <p:nvPr/>
        </p:nvSpPr>
        <p:spPr>
          <a:xfrm>
            <a:off x="5572132" y="5072074"/>
            <a:ext cx="3357586" cy="714380"/>
          </a:xfrm>
          <a:prstGeom prst="leftArrowCallout">
            <a:avLst>
              <a:gd name="adj1" fmla="val 15007"/>
              <a:gd name="adj2" fmla="val 25000"/>
              <a:gd name="adj3" fmla="val 117434"/>
              <a:gd name="adj4" fmla="val 6509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643702" y="5072074"/>
            <a:ext cx="23574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Организация работы по информированию граждан о сроках уплаты налогов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Выноска со стрелкой влево 15"/>
          <p:cNvSpPr/>
          <p:nvPr/>
        </p:nvSpPr>
        <p:spPr>
          <a:xfrm rot="10800000">
            <a:off x="214282" y="1857364"/>
            <a:ext cx="3429024" cy="1571636"/>
          </a:xfrm>
          <a:prstGeom prst="leftArrowCallout">
            <a:avLst>
              <a:gd name="adj1" fmla="val 21594"/>
              <a:gd name="adj2" fmla="val 25000"/>
              <a:gd name="adj3" fmla="val 46104"/>
              <a:gd name="adj4" fmla="val 697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14282" y="1857364"/>
            <a:ext cx="221457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100" b="1" dirty="0" smtClean="0"/>
              <a:t>Работа с организациями, выплачивающими заработную плату работникам ниже прожиточного минимума и использующими «конвертные» </a:t>
            </a:r>
            <a:r>
              <a:rPr lang="ru-RU" sz="1100" b="1" dirty="0" err="1" smtClean="0"/>
              <a:t>зарплатные</a:t>
            </a:r>
            <a:r>
              <a:rPr lang="ru-RU" sz="1100" b="1" dirty="0" smtClean="0"/>
              <a:t> схемы </a:t>
            </a:r>
            <a:endParaRPr lang="ru-RU" sz="1100" dirty="0"/>
          </a:p>
        </p:txBody>
      </p:sp>
      <p:sp>
        <p:nvSpPr>
          <p:cNvPr id="18" name="Выноска со стрелкой влево 17"/>
          <p:cNvSpPr/>
          <p:nvPr/>
        </p:nvSpPr>
        <p:spPr>
          <a:xfrm rot="10800000">
            <a:off x="214282" y="3571876"/>
            <a:ext cx="3357586" cy="1143008"/>
          </a:xfrm>
          <a:prstGeom prst="leftArrowCallout">
            <a:avLst>
              <a:gd name="adj1" fmla="val 18026"/>
              <a:gd name="adj2" fmla="val 25000"/>
              <a:gd name="adj3" fmla="val 64011"/>
              <a:gd name="adj4" fmla="val 711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14282" y="3643314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Проведение мероприятий, направленных на снижение недоимки по налоговым платежам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5572132" y="3929066"/>
            <a:ext cx="3357586" cy="1000132"/>
          </a:xfrm>
          <a:prstGeom prst="leftArrowCallout">
            <a:avLst>
              <a:gd name="adj1" fmla="val 23948"/>
              <a:gd name="adj2" fmla="val 34057"/>
              <a:gd name="adj3" fmla="val 68887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6715140" y="3929066"/>
            <a:ext cx="214314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 комиссии </a:t>
            </a:r>
            <a:r>
              <a:rPr lang="ru-RU" sz="1100" b="1" dirty="0" smtClean="0"/>
              <a:t>по мобилизации налоговых и неналоговых доходов, зачисляемых в бюджет района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 rot="10800000">
            <a:off x="214282" y="4857760"/>
            <a:ext cx="3357586" cy="1000132"/>
          </a:xfrm>
          <a:prstGeom prst="leftArrowCallout">
            <a:avLst>
              <a:gd name="adj1" fmla="val 25673"/>
              <a:gd name="adj2" fmla="val 34057"/>
              <a:gd name="adj3" fmla="val 70289"/>
              <a:gd name="adj4" fmla="val 714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4282" y="4929198"/>
            <a:ext cx="2357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Работа </a:t>
            </a:r>
            <a:r>
              <a:rPr lang="ru-RU" sz="1100" b="1" dirty="0" smtClean="0"/>
              <a:t>районной комиссии по вопросам социально-экономического развития района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БЕЗВОЗМЕЗДНЫЕ   ПОСТУПЛЕНИЯ  В  БЮДЖЕТ  КУРСКОГО МУНИЦИПАЛЬНОГО  РАЙОНА </a:t>
            </a:r>
            <a:endParaRPr lang="ru-RU" sz="2000" dirty="0"/>
          </a:p>
        </p:txBody>
      </p:sp>
      <p:graphicFrame>
        <p:nvGraphicFramePr>
          <p:cNvPr id="16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36525" y="644525"/>
          <a:ext cx="9007475" cy="621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7597775" y="500042"/>
            <a:ext cx="1546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154553" y="3917490"/>
            <a:ext cx="20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987 205,47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61909" y="3524580"/>
            <a:ext cx="228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096 046,74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04981" y="3453143"/>
            <a:ext cx="242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998 887,66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048056" y="3310265"/>
            <a:ext cx="2571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014 884,17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с вырезом 23"/>
          <p:cNvSpPr/>
          <p:nvPr/>
        </p:nvSpPr>
        <p:spPr>
          <a:xfrm rot="19303872">
            <a:off x="1672831" y="1546390"/>
            <a:ext cx="1781142" cy="714167"/>
          </a:xfrm>
          <a:prstGeom prst="notched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54"/>
          <p:cNvSpPr txBox="1">
            <a:spLocks noChangeArrowheads="1"/>
          </p:cNvSpPr>
          <p:nvPr/>
        </p:nvSpPr>
        <p:spPr bwMode="auto">
          <a:xfrm rot="19351011">
            <a:off x="1802557" y="1669010"/>
            <a:ext cx="1619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+ </a:t>
            </a:r>
            <a:r>
              <a:rPr lang="ru-RU" b="1" dirty="0" smtClean="0"/>
              <a:t>108 841,27 </a:t>
            </a:r>
            <a:endParaRPr lang="ru-RU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357950" y="1643050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643050"/>
            <a:ext cx="2428892" cy="178595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0"/>
            <a:ext cx="85725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 на благоустройство территорий муниципальных общеобразовательных организаций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 на создание в общеобразовательных организациях, расположенных в сельской местности, условий для занятий физической культурой и спортом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проведение работ по замене оконных блоков в муниципальных образовательных организациях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проведение работ по капитальному ремонту кровель в муниципальных общеобразовательных организациях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обеспечение муниципальных учреждений культуры в сельской местности специализированным автотранспортом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субсидия на создание условий для обеспечения безопасности граждан в местах массового пребывания людей на территории муниципального образования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субвенция на выплату денежной компенсации семьям, в которых в период с 01 января 2011 года по 31 декабря 2015 года родился третий или последующий ребенок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субвенция на оказание несвязанной поддержки сельскохозяйственным товаропроизводителям в области растениеводства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64305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643050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78605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987 205,47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2786058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096 046,74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2428868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108 841,27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или 10,8%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 rot="10800000">
            <a:off x="5643570" y="1714488"/>
            <a:ext cx="571504" cy="1714512"/>
          </a:xfrm>
          <a:prstGeom prst="downArrow">
            <a:avLst>
              <a:gd name="adj1" fmla="val 47316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928670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428604"/>
          <a:ext cx="885828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571472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БЕЗВОЗМЕЗДНЫХ   ПОСТУПЛЕНИЙ 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2019 год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06" y="4643446"/>
            <a:ext cx="90725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составе иных межбюджетных трансфертов учтены следующие средства на: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депутатов Государственной Думы и членов Совета Федерации и их помощников  - 930,00 тыс. рублей;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содержание контрольно счетного органа  - 499,82 тыс. рублей.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передаваемые полномочия из бюджетов поселений на оказание услуг по ведению бюджетного учета - 307,01 тыс. рублей.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5720" y="3643314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929190" y="1214422"/>
            <a:ext cx="121444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714876" y="357166"/>
            <a:ext cx="2071702" cy="5000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РФФПП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на решение вопросов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местного значения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214942" y="4143380"/>
            <a:ext cx="1071570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МБТ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 flipV="1">
            <a:off x="500034" y="857232"/>
            <a:ext cx="1857388" cy="142876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flipV="1">
            <a:off x="4572000" y="1073134"/>
            <a:ext cx="1643074" cy="141288"/>
          </a:xfrm>
          <a:prstGeom prst="bentConnector3">
            <a:avLst>
              <a:gd name="adj1" fmla="val 121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/>
          <p:nvPr/>
        </p:nvCxnSpPr>
        <p:spPr>
          <a:xfrm rot="16200000" flipH="1">
            <a:off x="4643438" y="3071810"/>
            <a:ext cx="1785950" cy="928694"/>
          </a:xfrm>
          <a:prstGeom prst="bentConnector3">
            <a:avLst>
              <a:gd name="adj1" fmla="val 10071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157162"/>
          <a:ext cx="9144000" cy="670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57188" y="0"/>
            <a:ext cx="8786812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600" kern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СТРУКТУРА БЕЗВОЗМЕЗДНЫХ </a:t>
            </a:r>
            <a:r>
              <a:rPr lang="ru-RU" sz="2600" kern="0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ПОСТУПЛЕНИЙ             (в процентах)</a:t>
            </a:r>
            <a:endParaRPr lang="ru-RU" sz="2600" kern="0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42984"/>
          <a:ext cx="9144000" cy="214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2198"/>
                <a:gridCol w="1571636"/>
                <a:gridCol w="150016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на формирование районных фондов финансовой поддержки сельских поселений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65 101,00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81 192,00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639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сельских поселений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275,25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20 298,00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ные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сбалансированности </a:t>
                      </a:r>
                      <a:r>
                        <a:rPr lang="ru-RU" sz="1400" smtClean="0">
                          <a:latin typeface="Times New Roman" pitchFamily="18" charset="0"/>
                          <a:cs typeface="Times New Roman" pitchFamily="18" charset="0"/>
                        </a:rPr>
                        <a:t>бюджетов  сельских поселений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48 825,75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60 894,00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районного фонда финансовой поддержки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сельских поселений Курского района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6644" y="714356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1028" name="Picture 4" descr="https://xn--80ajgpcpbhkds4a4g.xn--p1ai/wp-content/uploads/2015/11/132323-100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643314"/>
            <a:ext cx="6356577" cy="305115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43116"/>
            <a:ext cx="9144000" cy="3643338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совета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Курского муниципального района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07 декабря 2017 № 16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Курского муниципального района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Ставропольского края на 2019 год и плановый период 2020 и 2021 годов»</a:t>
            </a:r>
          </a:p>
          <a:p>
            <a:pPr marL="609600" indent="-609600" eaLnBrk="1" hangingPunct="1">
              <a:buFontTx/>
              <a:buNone/>
            </a:pPr>
            <a:endParaRPr lang="ru-RU" i="1" dirty="0" smtClean="0"/>
          </a:p>
          <a:p>
            <a:pPr marL="609600" indent="-609600" eaLnBrk="1" hangingPunct="1">
              <a:buFontTx/>
              <a:buNone/>
            </a:pPr>
            <a:endParaRPr lang="ru-RU" sz="3100" i="1" dirty="0" smtClean="0"/>
          </a:p>
        </p:txBody>
      </p:sp>
      <p:sp>
        <p:nvSpPr>
          <p:cNvPr id="52226" name="AutoShap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85926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подходы при формировании бюджетных ассигнований на 2019 год и плановый период 2020 и 2021 годов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642918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регламентируемая нормами права деятельность органов государст­венной власти, органов местного самоуправления и участников бюджетного процесса по составлению и рассмотрению проектов бюджетов, проектов бюджетов государственных внебюджетных фондов, утверждению и исполнению бюджетов и бюджетов государственных внебюджетных фондов, а также по контролю за их исполнением.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Деньги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особый товар, стихийно выделившийся из товарного мира и выполняющий роль всеобщего эквивалента. Их сущность выражается в функциях меры стоимости, средства обращения, средства накопления и сбережения, средства платежа, мировых денег.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превышение расходов бюджета над его доходами. 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— бюджетные средства,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РФ, органов государственной власти субъектов РФ и органов местного самоуправления.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стадия бюджетного процесса, на которой осуществляется формирование и использование бюджетных средств.</a:t>
            </a:r>
          </a:p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Исполнение сметы доходов и расходов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комплекс мер, обеспечивающих выполнение плана поступления и расходования денежных средств.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— свод бюджетов всех уровней бюджетной системы Российской Федерации на соответствующей территории.</a:t>
            </a: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Местный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—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образования, формирование, утверждение и исполнение которого осуществляют органы местного управления.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средств, в целях финансового обеспечения деятельности государства и (или) муниципальных образований. Признаки налога: принудительный характер; безвозмездность.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8715404" cy="5665807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бюджетных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ассигнований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субсидий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субвенций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платных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услуг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целевых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бюджетной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отдельно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каждому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источнику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направлению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планируемых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прогнозу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доходо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Структура бюджета остается социально ориентированной: расходы социальных отраслей составляют 83,8% в общих расходах, целый ряд направлений планируется с ростом.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3000" dirty="0" smtClean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2997200"/>
            <a:ext cx="91440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90000"/>
              </a:lnSpc>
              <a:spcBef>
                <a:spcPct val="20000"/>
              </a:spcBef>
            </a:pPr>
            <a:endParaRPr lang="ru-RU" sz="3000" b="1" i="1" dirty="0"/>
          </a:p>
          <a:p>
            <a:pPr marL="609600" indent="-609600" algn="just">
              <a:lnSpc>
                <a:spcPct val="90000"/>
              </a:lnSpc>
              <a:spcBef>
                <a:spcPct val="20000"/>
              </a:spcBef>
            </a:pP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035" y="4357694"/>
            <a:ext cx="645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планового объема расходов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4714884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54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267744" y="5072074"/>
            <a:ext cx="4608512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571501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1 161 569,74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715016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1 302 456,55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9631" y="5534561"/>
            <a:ext cx="27847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+140 886,81</a:t>
            </a:r>
            <a:endParaRPr lang="ru-RU" sz="4000" b="1" cap="none" spc="0" dirty="0" smtClean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4000" b="1" cap="none" spc="0" dirty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0"/>
            <a:ext cx="8229600" cy="5111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 МЕСТНОГО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БЮДЖЕТА  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2019  год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0" y="500042"/>
          <a:ext cx="914400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71296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решению отдельных вопросов местного значения в области градостроительной деятельности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421,87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работникам культуры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4 861,97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прог-нозируемые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значения средней заработной платы – 23 434,90 рублей)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повышение заработной платы педагогическим работникам муниципальных организаций дополнительного образования детей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1 597,91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прогно-зируемые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значения средней заработной платы – 24 732,50 рублей)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обеспечение выплаты минимального размера оплаты труда с 01.01.2018 года в размере 11 280 рублей в месяц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30 001,84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расчетные показатели в части оплаты труда педагогических работников муниципальных общеобразовательных организаций при осуществлении ими деятельности начальника или воспитателя пришкольного лагеря при муниципальных общеобразовательных организациях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53,25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тыс. рублей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предоставление мер социальной поддержке по оплате жилья, коммунальных услуг или отдельных их видов работникам муниципальных учреждений культуры, работающим и проживающим в сельской местности до расчетного размера ежемесячной денежной выплаты 771,20 рублей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стрицкаяЕВ\Desktop\2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2357454" cy="15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928802"/>
          <a:ext cx="4429125" cy="4773200"/>
        </p:xfrm>
        <a:graphic>
          <a:graphicData uri="http://schemas.openxmlformats.org/drawingml/2006/table">
            <a:tbl>
              <a:tblPr>
                <a:effectLst/>
                <a:tableStyleId>{F5AB1C69-6EDB-4FF4-983F-18BD219EF322}</a:tableStyleId>
              </a:tblPr>
              <a:tblGrid>
                <a:gridCol w="1216900"/>
                <a:gridCol w="642445"/>
                <a:gridCol w="642445"/>
                <a:gridCol w="642445"/>
                <a:gridCol w="642445"/>
                <a:gridCol w="642445"/>
              </a:tblGrid>
              <a:tr h="137420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Категория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работников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gridSpan="5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Средняя</a:t>
                      </a:r>
                      <a:r>
                        <a:rPr lang="en-US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заработная плата, руб.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399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991" marR="3991" marT="399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4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 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(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пер-вонач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(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уточн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.)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2019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2020</a:t>
                      </a: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2021</a:t>
                      </a:r>
                      <a:endParaRPr lang="en-US" sz="1100" b="1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t">
                        <a:lnSpc>
                          <a:spcPts val="1200"/>
                        </a:lnSpc>
                      </a:pP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991" marR="3991" marT="3600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3AA"/>
                    </a:solidFill>
                  </a:tcPr>
                </a:tc>
              </a:tr>
              <a:tr h="410367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детских садов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C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158,00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23 453,70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23 577,30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24 496,80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25 697,20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EAE1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образование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CF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24 783,00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культура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23 355,80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26 087,00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662304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дополнительного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образования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детей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ru-RU" sz="1100" b="1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спорт</a:t>
                      </a:r>
                      <a:r>
                        <a:rPr lang="ru-RU" sz="11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23 259,31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087,00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EDE"/>
                    </a:solidFill>
                  </a:tcPr>
                </a:tc>
              </a:tr>
              <a:tr h="28439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Педагогические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работники </a:t>
                      </a:r>
                      <a:r>
                        <a:rPr lang="en-US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школ (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учителя</a:t>
                      </a: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26 087,00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000" b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127,40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26 956,20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DD"/>
                    </a:solidFill>
                  </a:tcPr>
                </a:tc>
              </a:tr>
              <a:tr h="284398">
                <a:tc>
                  <a:txBody>
                    <a:bodyPr/>
                    <a:lstStyle/>
                    <a:p>
                      <a:pPr algn="l" fontAlgn="t">
                        <a:lnSpc>
                          <a:spcPts val="1100"/>
                        </a:lnSpc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Работники 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учреждений  </a:t>
                      </a:r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культуры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3991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20 121,80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22 893,30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23 434,90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24 348,60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25 542,00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72000" marT="36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Содержимое 9"/>
          <p:cNvGraphicFramePr>
            <a:graphicFrameLocks/>
          </p:cNvGraphicFramePr>
          <p:nvPr/>
        </p:nvGraphicFramePr>
        <p:xfrm>
          <a:off x="4714844" y="3929066"/>
          <a:ext cx="4429156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9190" y="3643314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МРОТ</a:t>
            </a:r>
            <a:r>
              <a:rPr lang="en-US" sz="1400" b="1" dirty="0" smtClean="0">
                <a:solidFill>
                  <a:srgbClr val="474747"/>
                </a:solidFill>
              </a:rPr>
              <a:t> </a:t>
            </a:r>
            <a:r>
              <a:rPr lang="ru-RU" sz="1400" b="1" dirty="0" smtClean="0">
                <a:solidFill>
                  <a:srgbClr val="474747"/>
                </a:solidFill>
              </a:rPr>
              <a:t>(руб.)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857760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4429132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01.05.2018</a:t>
            </a:r>
            <a:endParaRPr lang="ru-RU" sz="1400" b="1" dirty="0">
              <a:solidFill>
                <a:srgbClr val="47474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91872" y="4357694"/>
            <a:ext cx="11521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474747"/>
                </a:solidFill>
              </a:rPr>
              <a:t>01.01.2019</a:t>
            </a:r>
            <a:endParaRPr lang="ru-RU" sz="1400" b="1" dirty="0">
              <a:solidFill>
                <a:srgbClr val="474747"/>
              </a:solidFill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4714876" y="428604"/>
          <a:ext cx="4429124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572132" y="0"/>
            <a:ext cx="27146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66B74"/>
                </a:solidFill>
              </a:rPr>
              <a:t>оплата труда </a:t>
            </a:r>
            <a:endParaRPr lang="ru-RU" sz="2000" b="1" dirty="0">
              <a:solidFill>
                <a:srgbClr val="166B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56" y="5214950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65D00"/>
                </a:solidFill>
              </a:rPr>
              <a:t>Другие расходы  </a:t>
            </a:r>
            <a:endParaRPr lang="ru-RU" sz="2000" b="1" dirty="0">
              <a:solidFill>
                <a:srgbClr val="965D00"/>
              </a:solidFill>
            </a:endParaRPr>
          </a:p>
        </p:txBody>
      </p:sp>
      <p:grpSp>
        <p:nvGrpSpPr>
          <p:cNvPr id="4" name="Группа 15"/>
          <p:cNvGrpSpPr/>
          <p:nvPr/>
        </p:nvGrpSpPr>
        <p:grpSpPr>
          <a:xfrm>
            <a:off x="4857752" y="5786454"/>
            <a:ext cx="1964600" cy="982300"/>
            <a:chOff x="2535961" y="0"/>
            <a:chExt cx="1964600" cy="9823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35961" y="0"/>
              <a:ext cx="1964600" cy="982300"/>
            </a:xfrm>
            <a:prstGeom prst="roundRect">
              <a:avLst/>
            </a:prstGeom>
            <a:solidFill>
              <a:srgbClr val="FFCD7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583913" y="47952"/>
              <a:ext cx="1868696" cy="886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ts val="13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603B00"/>
                  </a:solidFill>
                </a:rPr>
                <a:t>Расходы на оплату коммунальных услуг (с учетом роста тарифов)  </a:t>
              </a:r>
              <a:endParaRPr lang="ru-RU" sz="1400" b="1" i="1" kern="1200" dirty="0">
                <a:solidFill>
                  <a:srgbClr val="603B00"/>
                </a:solidFill>
              </a:endParaRP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6929454" y="5715016"/>
            <a:ext cx="2120626" cy="1060313"/>
            <a:chOff x="0" y="0"/>
            <a:chExt cx="2120626" cy="106031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2120626" cy="1060313"/>
            </a:xfrm>
            <a:prstGeom prst="roundRect">
              <a:avLst/>
            </a:prstGeom>
            <a:solidFill>
              <a:srgbClr val="FFCD7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51760" y="51760"/>
              <a:ext cx="2017106" cy="9567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rgbClr val="603B00"/>
                  </a:solidFill>
                </a:rPr>
                <a:t>МСП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i="1" kern="1200" dirty="0" smtClean="0">
                  <a:solidFill>
                    <a:srgbClr val="603B00"/>
                  </a:solidFill>
                </a:rPr>
                <a:t>с учетом  индексации</a:t>
              </a:r>
              <a:endParaRPr lang="ru-RU" sz="1400" b="1" i="1" kern="1200" dirty="0">
                <a:solidFill>
                  <a:srgbClr val="603B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00298" y="71414"/>
            <a:ext cx="2357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связи с планируемым изменением с 2019 года графика работы многофункционального центра + 1 832,88 тыс. рублей.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0"/>
            <a:ext cx="82153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проекте бюджета учтены средства </a:t>
            </a:r>
          </a:p>
          <a:p>
            <a:pPr indent="457200"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расходов:</a:t>
            </a:r>
          </a:p>
          <a:p>
            <a:pPr indent="45720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 комплектование книжных фондов библиотек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464,00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работ по замене оконных блоков в муниципальных 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338,39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работ по ремонту кровель в муниципальных общеобразовательных учреждениях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1 002,18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благоустройство территорий муниципальных общеобразовательных организаций района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1 398,96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 муниципальных общеобразовательных организациях района условий для занятий физической культурой и спортом в сумме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126,20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 рублей </a:t>
            </a:r>
          </a:p>
        </p:txBody>
      </p:sp>
      <p:pic>
        <p:nvPicPr>
          <p:cNvPr id="7170" name="Picture 2" descr="http://www.pvsm.ru/images/2016/02/01/PIPEC-pyat-sposobov-platit-sotrudnikam.jpg"/>
          <p:cNvPicPr>
            <a:picLocks noChangeAspect="1" noChangeArrowheads="1"/>
          </p:cNvPicPr>
          <p:nvPr/>
        </p:nvPicPr>
        <p:blipFill>
          <a:blip r:embed="rId2"/>
          <a:srcRect l="25862"/>
          <a:stretch>
            <a:fillRect/>
          </a:stretch>
        </p:blipFill>
        <p:spPr bwMode="auto">
          <a:xfrm>
            <a:off x="2857488" y="4143380"/>
            <a:ext cx="6143639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Картинки по запросу stabilit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0D9C7"/>
              </a:clrFrom>
              <a:clrTo>
                <a:srgbClr val="E0D9C7">
                  <a:alpha val="0"/>
                </a:srgbClr>
              </a:clrTo>
            </a:clrChange>
            <a:lum bright="18000" contrast="-33000"/>
          </a:blip>
          <a:srcRect/>
          <a:stretch>
            <a:fillRect/>
          </a:stretch>
        </p:blipFill>
        <p:spPr bwMode="auto">
          <a:xfrm flipH="1">
            <a:off x="2640702" y="3429000"/>
            <a:ext cx="6503298" cy="342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 бюджета  сформирован на основе  14 муниципальных программ Курского муниципального района Ставропольского края. Всего на выполнение этих  программ предусмотрено: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1857364"/>
          <a:ext cx="8143932" cy="4103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858148" y="1285860"/>
            <a:ext cx="1142909" cy="33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200024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240 897,60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92893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194 994,50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2000240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152 731,28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442913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1 115 852,03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ПРЕДУСМОТРЕННЫЕ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 НА ВЫПОЛНЕНИЕ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+mj-cs"/>
              </a:rPr>
              <a:t>14  МУНИЦИПАЛЬНЫХ ПРОГРАММ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929198"/>
            <a:ext cx="144562" cy="142876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D:\Users\krdoas\Desktop\ДЛЯ ПРЕЗЕНТАЦИЙ\24.10.2018 приостановление\2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  <a14:imgLayer r:embed="rId9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071678"/>
            <a:ext cx="618363" cy="53534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theatre icon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3286124"/>
            <a:ext cx="642942" cy="64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   КУРСКОГО   МУНИЦИПАЛЬНОГО   РАЙОНА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357166"/>
          <a:ext cx="892975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 rot="16200000">
            <a:off x="1964513" y="267890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304 636,57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 rot="16200000">
            <a:off x="3821901" y="303609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213 894,91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 rot="16200000">
            <a:off x="3250397" y="3036091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213 894,91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16200000">
            <a:off x="5107785" y="2964653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225 497,91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16200000">
            <a:off x="5679289" y="2964653"/>
            <a:ext cx="1285884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225 497,91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7000" y="5857892"/>
            <a:ext cx="4445000" cy="214314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714480" y="6072206"/>
            <a:ext cx="1250652" cy="640060"/>
          </a:xfrm>
          <a:prstGeom prst="triangle">
            <a:avLst/>
          </a:prstGeom>
          <a:solidFill>
            <a:schemeClr val="bg1">
              <a:lumMod val="65000"/>
            </a:schemeClr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44" y="5000636"/>
            <a:ext cx="900000" cy="900000"/>
          </a:xfrm>
          <a:prstGeom prst="ellipse">
            <a:avLst/>
          </a:prstGeom>
          <a:solidFill>
            <a:srgbClr val="92D050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43306" y="5000636"/>
            <a:ext cx="900000" cy="900000"/>
          </a:xfrm>
          <a:prstGeom prst="ellipse">
            <a:avLst/>
          </a:prstGeom>
          <a:solidFill>
            <a:srgbClr val="FF66FF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Users\krdoas\Pictures\adepositphotos_54175889-stockillustratie-geld-maker-concept-vector-teke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9000" contrast="-50000"/>
          </a:blip>
          <a:srcRect/>
          <a:stretch>
            <a:fillRect/>
          </a:stretch>
        </p:blipFill>
        <p:spPr bwMode="auto">
          <a:xfrm>
            <a:off x="5214942" y="3933066"/>
            <a:ext cx="3929058" cy="292493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2844" y="5286388"/>
            <a:ext cx="928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5286388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5"/>
          <p:cNvSpPr/>
          <p:nvPr/>
        </p:nvSpPr>
        <p:spPr>
          <a:xfrm>
            <a:off x="1071538" y="3071810"/>
            <a:ext cx="2730544" cy="2786082"/>
          </a:xfrm>
          <a:custGeom>
            <a:avLst/>
            <a:gdLst>
              <a:gd name="connsiteX0" fmla="*/ 1016212 w 2311824"/>
              <a:gd name="connsiteY0" fmla="*/ 0 h 2269068"/>
              <a:gd name="connsiteX1" fmla="*/ 1286724 w 2311824"/>
              <a:gd name="connsiteY1" fmla="*/ 151005 h 2269068"/>
              <a:gd name="connsiteX2" fmla="*/ 1266875 w 2311824"/>
              <a:gd name="connsiteY2" fmla="*/ 187574 h 2269068"/>
              <a:gd name="connsiteX3" fmla="*/ 1244918 w 2311824"/>
              <a:gd name="connsiteY3" fmla="*/ 296330 h 2269068"/>
              <a:gd name="connsiteX4" fmla="*/ 1524320 w 2311824"/>
              <a:gd name="connsiteY4" fmla="*/ 575732 h 2269068"/>
              <a:gd name="connsiteX5" fmla="*/ 1756005 w 2311824"/>
              <a:gd name="connsiteY5" fmla="*/ 452546 h 2269068"/>
              <a:gd name="connsiteX6" fmla="*/ 1772493 w 2311824"/>
              <a:gd name="connsiteY6" fmla="*/ 422169 h 2269068"/>
              <a:gd name="connsiteX7" fmla="*/ 2032423 w 2311824"/>
              <a:gd name="connsiteY7" fmla="*/ 567267 h 2269068"/>
              <a:gd name="connsiteX8" fmla="*/ 2032423 w 2311824"/>
              <a:gd name="connsiteY8" fmla="*/ 855131 h 2269068"/>
              <a:gd name="connsiteX9" fmla="*/ 2088731 w 2311824"/>
              <a:gd name="connsiteY9" fmla="*/ 860808 h 2269068"/>
              <a:gd name="connsiteX10" fmla="*/ 2311824 w 2311824"/>
              <a:gd name="connsiteY10" fmla="*/ 1134533 h 2269068"/>
              <a:gd name="connsiteX11" fmla="*/ 2088731 w 2311824"/>
              <a:gd name="connsiteY11" fmla="*/ 1408259 h 2269068"/>
              <a:gd name="connsiteX12" fmla="*/ 2032423 w 2311824"/>
              <a:gd name="connsiteY12" fmla="*/ 1413935 h 2269068"/>
              <a:gd name="connsiteX13" fmla="*/ 2032423 w 2311824"/>
              <a:gd name="connsiteY13" fmla="*/ 1701801 h 2269068"/>
              <a:gd name="connsiteX14" fmla="*/ 1016211 w 2311824"/>
              <a:gd name="connsiteY14" fmla="*/ 2269068 h 2269068"/>
              <a:gd name="connsiteX15" fmla="*/ 0 w 2311824"/>
              <a:gd name="connsiteY15" fmla="*/ 1701801 h 2269068"/>
              <a:gd name="connsiteX16" fmla="*/ 0 w 2311824"/>
              <a:gd name="connsiteY16" fmla="*/ 567267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1824" h="2269068">
                <a:moveTo>
                  <a:pt x="1016212" y="0"/>
                </a:moveTo>
                <a:lnTo>
                  <a:pt x="1286724" y="151005"/>
                </a:lnTo>
                <a:lnTo>
                  <a:pt x="1266875" y="187574"/>
                </a:lnTo>
                <a:cubicBezTo>
                  <a:pt x="1252737" y="221002"/>
                  <a:pt x="1244918" y="257753"/>
                  <a:pt x="1244918" y="296330"/>
                </a:cubicBezTo>
                <a:cubicBezTo>
                  <a:pt x="1244918" y="450639"/>
                  <a:pt x="1370011" y="575732"/>
                  <a:pt x="1524320" y="575732"/>
                </a:cubicBezTo>
                <a:cubicBezTo>
                  <a:pt x="1620763" y="575732"/>
                  <a:pt x="1705794" y="526868"/>
                  <a:pt x="1756005" y="452546"/>
                </a:cubicBezTo>
                <a:lnTo>
                  <a:pt x="1772493" y="422169"/>
                </a:lnTo>
                <a:lnTo>
                  <a:pt x="2032423" y="567267"/>
                </a:lnTo>
                <a:lnTo>
                  <a:pt x="2032423" y="855131"/>
                </a:lnTo>
                <a:lnTo>
                  <a:pt x="2088731" y="860808"/>
                </a:lnTo>
                <a:cubicBezTo>
                  <a:pt x="2216050" y="886861"/>
                  <a:pt x="2311824" y="999513"/>
                  <a:pt x="2311824" y="1134533"/>
                </a:cubicBezTo>
                <a:cubicBezTo>
                  <a:pt x="2311824" y="1269553"/>
                  <a:pt x="2216050" y="1382205"/>
                  <a:pt x="2088731" y="1408259"/>
                </a:cubicBezTo>
                <a:lnTo>
                  <a:pt x="2032423" y="1413935"/>
                </a:lnTo>
                <a:lnTo>
                  <a:pt x="2032423" y="1701801"/>
                </a:lnTo>
                <a:lnTo>
                  <a:pt x="1016211" y="2269068"/>
                </a:lnTo>
                <a:lnTo>
                  <a:pt x="0" y="1701801"/>
                </a:lnTo>
                <a:lnTo>
                  <a:pt x="0" y="56726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  <a:effectLst>
            <a:innerShdw blurRad="6604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" name="Группа 16"/>
          <p:cNvGrpSpPr/>
          <p:nvPr/>
        </p:nvGrpSpPr>
        <p:grpSpPr>
          <a:xfrm>
            <a:off x="2214546" y="1071546"/>
            <a:ext cx="2500330" cy="2714644"/>
            <a:chOff x="2684465" y="1802240"/>
            <a:chExt cx="2032423" cy="2269069"/>
          </a:xfrm>
          <a:solidFill>
            <a:srgbClr val="92D050"/>
          </a:solidFill>
        </p:grpSpPr>
        <p:sp>
          <p:nvSpPr>
            <p:cNvPr id="13" name="Freeform 20"/>
            <p:cNvSpPr/>
            <p:nvPr/>
          </p:nvSpPr>
          <p:spPr>
            <a:xfrm rot="10800000">
              <a:off x="2684465" y="1802240"/>
              <a:ext cx="2032423" cy="2269069"/>
            </a:xfrm>
            <a:custGeom>
              <a:avLst/>
              <a:gdLst>
                <a:gd name="connsiteX0" fmla="*/ 1016211 w 2032423"/>
                <a:gd name="connsiteY0" fmla="*/ 2269069 h 2269069"/>
                <a:gd name="connsiteX1" fmla="*/ 0 w 2032423"/>
                <a:gd name="connsiteY1" fmla="*/ 1701802 h 2269069"/>
                <a:gd name="connsiteX2" fmla="*/ 0 w 2032423"/>
                <a:gd name="connsiteY2" fmla="*/ 1412649 h 2269069"/>
                <a:gd name="connsiteX3" fmla="*/ 43511 w 2032423"/>
                <a:gd name="connsiteY3" fmla="*/ 1408263 h 2269069"/>
                <a:gd name="connsiteX4" fmla="*/ 266604 w 2032423"/>
                <a:gd name="connsiteY4" fmla="*/ 1134537 h 2269069"/>
                <a:gd name="connsiteX5" fmla="*/ 43511 w 2032423"/>
                <a:gd name="connsiteY5" fmla="*/ 860812 h 2269069"/>
                <a:gd name="connsiteX6" fmla="*/ 0 w 2032423"/>
                <a:gd name="connsiteY6" fmla="*/ 856425 h 2269069"/>
                <a:gd name="connsiteX7" fmla="*/ 0 w 2032423"/>
                <a:gd name="connsiteY7" fmla="*/ 567268 h 2269069"/>
                <a:gd name="connsiteX8" fmla="*/ 1016212 w 2032423"/>
                <a:gd name="connsiteY8" fmla="*/ 1 h 2269069"/>
                <a:gd name="connsiteX9" fmla="*/ 1279671 w 2032423"/>
                <a:gd name="connsiteY9" fmla="*/ 147068 h 2269069"/>
                <a:gd name="connsiteX10" fmla="*/ 1292634 w 2032423"/>
                <a:gd name="connsiteY10" fmla="*/ 123186 h 2269069"/>
                <a:gd name="connsiteX11" fmla="*/ 1524318 w 2032423"/>
                <a:gd name="connsiteY11" fmla="*/ 0 h 2269069"/>
                <a:gd name="connsiteX12" fmla="*/ 1803720 w 2032423"/>
                <a:gd name="connsiteY12" fmla="*/ 279402 h 2269069"/>
                <a:gd name="connsiteX13" fmla="*/ 1781763 w 2032423"/>
                <a:gd name="connsiteY13" fmla="*/ 388158 h 2269069"/>
                <a:gd name="connsiteX14" fmla="*/ 1765439 w 2032423"/>
                <a:gd name="connsiteY14" fmla="*/ 418233 h 2269069"/>
                <a:gd name="connsiteX15" fmla="*/ 2032423 w 2032423"/>
                <a:gd name="connsiteY15" fmla="*/ 567268 h 2269069"/>
                <a:gd name="connsiteX16" fmla="*/ 2032423 w 2032423"/>
                <a:gd name="connsiteY16" fmla="*/ 1701802 h 22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2423" h="2269069">
                  <a:moveTo>
                    <a:pt x="1016211" y="2269069"/>
                  </a:moveTo>
                  <a:lnTo>
                    <a:pt x="0" y="1701802"/>
                  </a:lnTo>
                  <a:lnTo>
                    <a:pt x="0" y="1412649"/>
                  </a:lnTo>
                  <a:lnTo>
                    <a:pt x="43511" y="1408263"/>
                  </a:lnTo>
                  <a:cubicBezTo>
                    <a:pt x="170830" y="1382209"/>
                    <a:pt x="266604" y="1269557"/>
                    <a:pt x="266604" y="1134537"/>
                  </a:cubicBezTo>
                  <a:cubicBezTo>
                    <a:pt x="266604" y="999517"/>
                    <a:pt x="170830" y="886865"/>
                    <a:pt x="43511" y="860812"/>
                  </a:cubicBezTo>
                  <a:lnTo>
                    <a:pt x="0" y="856425"/>
                  </a:lnTo>
                  <a:lnTo>
                    <a:pt x="0" y="567268"/>
                  </a:lnTo>
                  <a:lnTo>
                    <a:pt x="1016212" y="1"/>
                  </a:lnTo>
                  <a:lnTo>
                    <a:pt x="1279671" y="147068"/>
                  </a:lnTo>
                  <a:lnTo>
                    <a:pt x="1292634" y="123186"/>
                  </a:lnTo>
                  <a:cubicBezTo>
                    <a:pt x="1342844" y="48865"/>
                    <a:pt x="1427875" y="0"/>
                    <a:pt x="1524318" y="0"/>
                  </a:cubicBezTo>
                  <a:cubicBezTo>
                    <a:pt x="1678627" y="0"/>
                    <a:pt x="1803720" y="125093"/>
                    <a:pt x="1803720" y="279402"/>
                  </a:cubicBezTo>
                  <a:cubicBezTo>
                    <a:pt x="1803720" y="317979"/>
                    <a:pt x="1795902" y="354731"/>
                    <a:pt x="1781763" y="388158"/>
                  </a:cubicBezTo>
                  <a:lnTo>
                    <a:pt x="1765439" y="418233"/>
                  </a:lnTo>
                  <a:lnTo>
                    <a:pt x="2032423" y="567268"/>
                  </a:lnTo>
                  <a:lnTo>
                    <a:pt x="2032423" y="1701802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858673" y="2459076"/>
              <a:ext cx="1524091" cy="79750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выделение приоритетных расходов</a:t>
              </a:r>
              <a:endParaRPr lang="ru-RU" sz="1400" b="1" dirty="0" smtClean="0"/>
            </a:p>
            <a:p>
              <a:pPr algn="ctr"/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Freeform 21"/>
          <p:cNvSpPr/>
          <p:nvPr/>
        </p:nvSpPr>
        <p:spPr>
          <a:xfrm rot="10800000">
            <a:off x="4214810" y="1071546"/>
            <a:ext cx="2714644" cy="2714644"/>
          </a:xfrm>
          <a:custGeom>
            <a:avLst/>
            <a:gdLst>
              <a:gd name="connsiteX0" fmla="*/ 1016211 w 2299026"/>
              <a:gd name="connsiteY0" fmla="*/ 2269068 h 2269068"/>
              <a:gd name="connsiteX1" fmla="*/ 0 w 2299026"/>
              <a:gd name="connsiteY1" fmla="*/ 1701801 h 2269068"/>
              <a:gd name="connsiteX2" fmla="*/ 0 w 2299026"/>
              <a:gd name="connsiteY2" fmla="*/ 567267 h 2269068"/>
              <a:gd name="connsiteX3" fmla="*/ 266985 w 2299026"/>
              <a:gd name="connsiteY3" fmla="*/ 418232 h 2269068"/>
              <a:gd name="connsiteX4" fmla="*/ 276421 w 2299026"/>
              <a:gd name="connsiteY4" fmla="*/ 435616 h 2269068"/>
              <a:gd name="connsiteX5" fmla="*/ 508105 w 2299026"/>
              <a:gd name="connsiteY5" fmla="*/ 558802 h 2269068"/>
              <a:gd name="connsiteX6" fmla="*/ 787507 w 2299026"/>
              <a:gd name="connsiteY6" fmla="*/ 279400 h 2269068"/>
              <a:gd name="connsiteX7" fmla="*/ 765550 w 2299026"/>
              <a:gd name="connsiteY7" fmla="*/ 170644 h 2269068"/>
              <a:gd name="connsiteX8" fmla="*/ 752753 w 2299026"/>
              <a:gd name="connsiteY8" fmla="*/ 147067 h 2269068"/>
              <a:gd name="connsiteX9" fmla="*/ 1016212 w 2299026"/>
              <a:gd name="connsiteY9" fmla="*/ 0 h 2269068"/>
              <a:gd name="connsiteX10" fmla="*/ 2032423 w 2299026"/>
              <a:gd name="connsiteY10" fmla="*/ 567267 h 2269068"/>
              <a:gd name="connsiteX11" fmla="*/ 2032423 w 2299026"/>
              <a:gd name="connsiteY11" fmla="*/ 856422 h 2269068"/>
              <a:gd name="connsiteX12" fmla="*/ 2075933 w 2299026"/>
              <a:gd name="connsiteY12" fmla="*/ 860809 h 2269068"/>
              <a:gd name="connsiteX13" fmla="*/ 2299026 w 2299026"/>
              <a:gd name="connsiteY13" fmla="*/ 1134534 h 2269068"/>
              <a:gd name="connsiteX14" fmla="*/ 2075933 w 2299026"/>
              <a:gd name="connsiteY14" fmla="*/ 1408260 h 2269068"/>
              <a:gd name="connsiteX15" fmla="*/ 2032423 w 2299026"/>
              <a:gd name="connsiteY15" fmla="*/ 1412646 h 2269068"/>
              <a:gd name="connsiteX16" fmla="*/ 2032423 w 2299026"/>
              <a:gd name="connsiteY16" fmla="*/ 1701801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9026" h="2269068">
                <a:moveTo>
                  <a:pt x="1016211" y="2269068"/>
                </a:moveTo>
                <a:lnTo>
                  <a:pt x="0" y="1701801"/>
                </a:lnTo>
                <a:lnTo>
                  <a:pt x="0" y="567267"/>
                </a:lnTo>
                <a:lnTo>
                  <a:pt x="266985" y="418232"/>
                </a:lnTo>
                <a:lnTo>
                  <a:pt x="276421" y="435616"/>
                </a:lnTo>
                <a:cubicBezTo>
                  <a:pt x="326631" y="509938"/>
                  <a:pt x="411662" y="558802"/>
                  <a:pt x="508105" y="558802"/>
                </a:cubicBezTo>
                <a:cubicBezTo>
                  <a:pt x="662414" y="558802"/>
                  <a:pt x="787507" y="433709"/>
                  <a:pt x="787507" y="279400"/>
                </a:cubicBezTo>
                <a:cubicBezTo>
                  <a:pt x="787507" y="240823"/>
                  <a:pt x="779689" y="204072"/>
                  <a:pt x="765550" y="170644"/>
                </a:cubicBezTo>
                <a:lnTo>
                  <a:pt x="752753" y="147067"/>
                </a:lnTo>
                <a:lnTo>
                  <a:pt x="1016212" y="0"/>
                </a:lnTo>
                <a:lnTo>
                  <a:pt x="2032423" y="567267"/>
                </a:lnTo>
                <a:lnTo>
                  <a:pt x="2032423" y="856422"/>
                </a:lnTo>
                <a:lnTo>
                  <a:pt x="2075933" y="860809"/>
                </a:lnTo>
                <a:cubicBezTo>
                  <a:pt x="2203252" y="886862"/>
                  <a:pt x="2299026" y="999514"/>
                  <a:pt x="2299026" y="1134534"/>
                </a:cubicBezTo>
                <a:cubicBezTo>
                  <a:pt x="2299026" y="1269554"/>
                  <a:pt x="2203252" y="1382206"/>
                  <a:pt x="2075933" y="1408260"/>
                </a:cubicBezTo>
                <a:lnTo>
                  <a:pt x="2032423" y="1412646"/>
                </a:lnTo>
                <a:lnTo>
                  <a:pt x="2032423" y="1701801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  <a:effectLst>
            <a:innerShdw blurRad="660400">
              <a:prstClr val="black">
                <a:alpha val="49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grpSp>
        <p:nvGrpSpPr>
          <p:cNvPr id="3" name="Группа 18"/>
          <p:cNvGrpSpPr/>
          <p:nvPr/>
        </p:nvGrpSpPr>
        <p:grpSpPr>
          <a:xfrm>
            <a:off x="5570034" y="3000372"/>
            <a:ext cx="2686613" cy="2857520"/>
            <a:chOff x="5733098" y="3495576"/>
            <a:chExt cx="2032423" cy="2269068"/>
          </a:xfrm>
          <a:solidFill>
            <a:srgbClr val="92D050"/>
          </a:solidFill>
        </p:grpSpPr>
        <p:sp>
          <p:nvSpPr>
            <p:cNvPr id="19" name="Freeform 22"/>
            <p:cNvSpPr/>
            <p:nvPr/>
          </p:nvSpPr>
          <p:spPr>
            <a:xfrm rot="10800000">
              <a:off x="5733098" y="3495576"/>
              <a:ext cx="2032423" cy="2269068"/>
            </a:xfrm>
            <a:custGeom>
              <a:avLst/>
              <a:gdLst>
                <a:gd name="connsiteX0" fmla="*/ 1016211 w 2032423"/>
                <a:gd name="connsiteY0" fmla="*/ 2269068 h 2269068"/>
                <a:gd name="connsiteX1" fmla="*/ 0 w 2032423"/>
                <a:gd name="connsiteY1" fmla="*/ 1701801 h 2269068"/>
                <a:gd name="connsiteX2" fmla="*/ 0 w 2032423"/>
                <a:gd name="connsiteY2" fmla="*/ 567267 h 2269068"/>
                <a:gd name="connsiteX3" fmla="*/ 1016212 w 2032423"/>
                <a:gd name="connsiteY3" fmla="*/ 0 h 2269068"/>
                <a:gd name="connsiteX4" fmla="*/ 2032423 w 2032423"/>
                <a:gd name="connsiteY4" fmla="*/ 567267 h 2269068"/>
                <a:gd name="connsiteX5" fmla="*/ 2032423 w 2032423"/>
                <a:gd name="connsiteY5" fmla="*/ 855133 h 2269068"/>
                <a:gd name="connsiteX6" fmla="*/ 1976116 w 2032423"/>
                <a:gd name="connsiteY6" fmla="*/ 860810 h 2269068"/>
                <a:gd name="connsiteX7" fmla="*/ 1753023 w 2032423"/>
                <a:gd name="connsiteY7" fmla="*/ 1134535 h 2269068"/>
                <a:gd name="connsiteX8" fmla="*/ 1976116 w 2032423"/>
                <a:gd name="connsiteY8" fmla="*/ 1408261 h 2269068"/>
                <a:gd name="connsiteX9" fmla="*/ 2032423 w 2032423"/>
                <a:gd name="connsiteY9" fmla="*/ 1413937 h 2269068"/>
                <a:gd name="connsiteX10" fmla="*/ 2032423 w 2032423"/>
                <a:gd name="connsiteY10" fmla="*/ 1701801 h 2269068"/>
                <a:gd name="connsiteX11" fmla="*/ 1772490 w 2032423"/>
                <a:gd name="connsiteY11" fmla="*/ 1846901 h 2269068"/>
                <a:gd name="connsiteX12" fmla="*/ 1781761 w 2032423"/>
                <a:gd name="connsiteY12" fmla="*/ 1863982 h 2269068"/>
                <a:gd name="connsiteX13" fmla="*/ 1803718 w 2032423"/>
                <a:gd name="connsiteY13" fmla="*/ 1972738 h 2269068"/>
                <a:gd name="connsiteX14" fmla="*/ 1524316 w 2032423"/>
                <a:gd name="connsiteY14" fmla="*/ 2252140 h 2269068"/>
                <a:gd name="connsiteX15" fmla="*/ 1292632 w 2032423"/>
                <a:gd name="connsiteY15" fmla="*/ 2128954 h 2269068"/>
                <a:gd name="connsiteX16" fmla="*/ 1286721 w 2032423"/>
                <a:gd name="connsiteY16" fmla="*/ 2118065 h 22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2423" h="2269068">
                  <a:moveTo>
                    <a:pt x="1016211" y="2269068"/>
                  </a:moveTo>
                  <a:lnTo>
                    <a:pt x="0" y="1701801"/>
                  </a:lnTo>
                  <a:lnTo>
                    <a:pt x="0" y="567267"/>
                  </a:lnTo>
                  <a:lnTo>
                    <a:pt x="1016212" y="0"/>
                  </a:lnTo>
                  <a:lnTo>
                    <a:pt x="2032423" y="567267"/>
                  </a:lnTo>
                  <a:lnTo>
                    <a:pt x="2032423" y="855133"/>
                  </a:lnTo>
                  <a:lnTo>
                    <a:pt x="1976116" y="860810"/>
                  </a:lnTo>
                  <a:cubicBezTo>
                    <a:pt x="1848798" y="886863"/>
                    <a:pt x="1753023" y="999515"/>
                    <a:pt x="1753023" y="1134535"/>
                  </a:cubicBezTo>
                  <a:cubicBezTo>
                    <a:pt x="1753023" y="1269555"/>
                    <a:pt x="1848798" y="1382207"/>
                    <a:pt x="1976116" y="1408261"/>
                  </a:cubicBezTo>
                  <a:lnTo>
                    <a:pt x="2032423" y="1413937"/>
                  </a:lnTo>
                  <a:lnTo>
                    <a:pt x="2032423" y="1701801"/>
                  </a:lnTo>
                  <a:lnTo>
                    <a:pt x="1772490" y="1846901"/>
                  </a:lnTo>
                  <a:lnTo>
                    <a:pt x="1781761" y="1863982"/>
                  </a:lnTo>
                  <a:cubicBezTo>
                    <a:pt x="1795900" y="1897410"/>
                    <a:pt x="1803718" y="1934161"/>
                    <a:pt x="1803718" y="1972738"/>
                  </a:cubicBezTo>
                  <a:cubicBezTo>
                    <a:pt x="1803718" y="2127047"/>
                    <a:pt x="1678625" y="2252140"/>
                    <a:pt x="1524316" y="2252140"/>
                  </a:cubicBezTo>
                  <a:cubicBezTo>
                    <a:pt x="1427873" y="2252140"/>
                    <a:pt x="1342842" y="2203276"/>
                    <a:pt x="1292632" y="2128954"/>
                  </a:cubicBezTo>
                  <a:lnTo>
                    <a:pt x="1286721" y="2118065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04899" y="4006116"/>
              <a:ext cx="1621285" cy="12708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другие меры по рациональному распоряжению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имеющимися 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средствами бюджета</a:t>
              </a:r>
            </a:p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в ходе его исполнения</a:t>
              </a:r>
            </a:p>
            <a:p>
              <a:pPr algn="ctr"/>
              <a:endPara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19"/>
          <p:cNvGrpSpPr/>
          <p:nvPr/>
        </p:nvGrpSpPr>
        <p:grpSpPr>
          <a:xfrm>
            <a:off x="3357554" y="3071810"/>
            <a:ext cx="2643206" cy="2786082"/>
            <a:chOff x="3721615" y="3098673"/>
            <a:chExt cx="2311824" cy="2269068"/>
          </a:xfrm>
          <a:solidFill>
            <a:srgbClr val="FF66FF"/>
          </a:solidFill>
        </p:grpSpPr>
        <p:sp>
          <p:nvSpPr>
            <p:cNvPr id="22" name="Freeform 23"/>
            <p:cNvSpPr/>
            <p:nvPr/>
          </p:nvSpPr>
          <p:spPr>
            <a:xfrm rot="10800000">
              <a:off x="3721615" y="3098673"/>
              <a:ext cx="2311824" cy="2269068"/>
            </a:xfrm>
            <a:custGeom>
              <a:avLst/>
              <a:gdLst>
                <a:gd name="connsiteX0" fmla="*/ 1295612 w 2311824"/>
                <a:gd name="connsiteY0" fmla="*/ 2269068 h 2269068"/>
                <a:gd name="connsiteX1" fmla="*/ 279401 w 2311824"/>
                <a:gd name="connsiteY1" fmla="*/ 1701801 h 2269068"/>
                <a:gd name="connsiteX2" fmla="*/ 279401 w 2311824"/>
                <a:gd name="connsiteY2" fmla="*/ 1413937 h 2269068"/>
                <a:gd name="connsiteX3" fmla="*/ 223093 w 2311824"/>
                <a:gd name="connsiteY3" fmla="*/ 1408261 h 2269068"/>
                <a:gd name="connsiteX4" fmla="*/ 0 w 2311824"/>
                <a:gd name="connsiteY4" fmla="*/ 1134535 h 2269068"/>
                <a:gd name="connsiteX5" fmla="*/ 223093 w 2311824"/>
                <a:gd name="connsiteY5" fmla="*/ 860810 h 2269068"/>
                <a:gd name="connsiteX6" fmla="*/ 279401 w 2311824"/>
                <a:gd name="connsiteY6" fmla="*/ 855133 h 2269068"/>
                <a:gd name="connsiteX7" fmla="*/ 279401 w 2311824"/>
                <a:gd name="connsiteY7" fmla="*/ 567267 h 2269068"/>
                <a:gd name="connsiteX8" fmla="*/ 1295613 w 2311824"/>
                <a:gd name="connsiteY8" fmla="*/ 0 h 2269068"/>
                <a:gd name="connsiteX9" fmla="*/ 2311824 w 2311824"/>
                <a:gd name="connsiteY9" fmla="*/ 567267 h 2269068"/>
                <a:gd name="connsiteX10" fmla="*/ 2311824 w 2311824"/>
                <a:gd name="connsiteY10" fmla="*/ 855133 h 2269068"/>
                <a:gd name="connsiteX11" fmla="*/ 2255517 w 2311824"/>
                <a:gd name="connsiteY11" fmla="*/ 860810 h 2269068"/>
                <a:gd name="connsiteX12" fmla="*/ 2032424 w 2311824"/>
                <a:gd name="connsiteY12" fmla="*/ 1134535 h 2269068"/>
                <a:gd name="connsiteX13" fmla="*/ 2255517 w 2311824"/>
                <a:gd name="connsiteY13" fmla="*/ 1408261 h 2269068"/>
                <a:gd name="connsiteX14" fmla="*/ 2311824 w 2311824"/>
                <a:gd name="connsiteY14" fmla="*/ 1413937 h 2269068"/>
                <a:gd name="connsiteX15" fmla="*/ 2311824 w 2311824"/>
                <a:gd name="connsiteY15" fmla="*/ 1701801 h 22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11824" h="2269068">
                  <a:moveTo>
                    <a:pt x="1295612" y="2269068"/>
                  </a:moveTo>
                  <a:lnTo>
                    <a:pt x="279401" y="1701801"/>
                  </a:lnTo>
                  <a:lnTo>
                    <a:pt x="279401" y="1413937"/>
                  </a:lnTo>
                  <a:lnTo>
                    <a:pt x="223093" y="1408261"/>
                  </a:lnTo>
                  <a:cubicBezTo>
                    <a:pt x="95774" y="1382207"/>
                    <a:pt x="0" y="1269555"/>
                    <a:pt x="0" y="1134535"/>
                  </a:cubicBezTo>
                  <a:cubicBezTo>
                    <a:pt x="0" y="999515"/>
                    <a:pt x="95774" y="886863"/>
                    <a:pt x="223093" y="860810"/>
                  </a:cubicBezTo>
                  <a:lnTo>
                    <a:pt x="279401" y="855133"/>
                  </a:lnTo>
                  <a:lnTo>
                    <a:pt x="279401" y="567267"/>
                  </a:lnTo>
                  <a:lnTo>
                    <a:pt x="1295613" y="0"/>
                  </a:lnTo>
                  <a:lnTo>
                    <a:pt x="2311824" y="567267"/>
                  </a:lnTo>
                  <a:lnTo>
                    <a:pt x="2311824" y="855133"/>
                  </a:lnTo>
                  <a:lnTo>
                    <a:pt x="2255517" y="860810"/>
                  </a:lnTo>
                  <a:cubicBezTo>
                    <a:pt x="2128199" y="886863"/>
                    <a:pt x="2032424" y="999515"/>
                    <a:pt x="2032424" y="1134535"/>
                  </a:cubicBezTo>
                  <a:cubicBezTo>
                    <a:pt x="2032424" y="1269555"/>
                    <a:pt x="2128199" y="1382207"/>
                    <a:pt x="2255517" y="1408261"/>
                  </a:cubicBezTo>
                  <a:lnTo>
                    <a:pt x="2311824" y="1413937"/>
                  </a:lnTo>
                  <a:lnTo>
                    <a:pt x="2311824" y="1701801"/>
                  </a:ln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660400">
                <a:prstClr val="black">
                  <a:alpha val="4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71542" y="3680485"/>
              <a:ext cx="1749488" cy="107784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инструменты обеспечения устойчивости бюджета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000100" y="3643314"/>
            <a:ext cx="2357454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ужесточением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бюджетной дисциплины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доведении лимитов бюджетных обязательств ГРБС и межбюджетных трансфертов муниципальным образованиям</a:t>
            </a:r>
          </a:p>
          <a:p>
            <a:pPr algn="ctr">
              <a:lnSpc>
                <a:spcPts val="1100"/>
              </a:lnSpc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1428736"/>
            <a:ext cx="2286016" cy="1907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контроль за использованием  субсидий</a:t>
            </a:r>
          </a:p>
          <a:p>
            <a:pPr algn="ctr">
              <a:lnSpc>
                <a:spcPts val="17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выполнение муниципальных заданий муниципальным бюджетным учреждениям</a:t>
            </a:r>
          </a:p>
          <a:p>
            <a:pPr algn="ctr">
              <a:lnSpc>
                <a:spcPts val="1700"/>
              </a:lnSpc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0"/>
            <a:ext cx="9144000" cy="5000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Обеспечение устойчивости бюджета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Курского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муниципального района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Home\Рабочий стол\Презентации\Презентации\1424689183_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286148" cy="3143272"/>
          </a:xfrm>
          <a:prstGeom prst="rect">
            <a:avLst/>
          </a:prstGeom>
          <a:noFill/>
        </p:spPr>
      </p:pic>
      <p:sp>
        <p:nvSpPr>
          <p:cNvPr id="183300" name="Line 6"/>
          <p:cNvSpPr>
            <a:spLocks noChangeShapeType="1"/>
          </p:cNvSpPr>
          <p:nvPr/>
        </p:nvSpPr>
        <p:spPr bwMode="auto">
          <a:xfrm>
            <a:off x="1258888" y="20605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3302" name="Text Box 8"/>
          <p:cNvSpPr txBox="1">
            <a:spLocks noChangeArrowheads="1"/>
          </p:cNvSpPr>
          <p:nvPr/>
        </p:nvSpPr>
        <p:spPr bwMode="auto">
          <a:xfrm>
            <a:off x="7667625" y="98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>
              <a:latin typeface="Arial" charset="0"/>
            </a:endParaRPr>
          </a:p>
        </p:txBody>
      </p:sp>
      <p:sp>
        <p:nvSpPr>
          <p:cNvPr id="183305" name="Text Box 12"/>
          <p:cNvSpPr txBox="1">
            <a:spLocks noChangeArrowheads="1"/>
          </p:cNvSpPr>
          <p:nvPr/>
        </p:nvSpPr>
        <p:spPr bwMode="auto">
          <a:xfrm>
            <a:off x="3000365" y="2571745"/>
            <a:ext cx="285752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МЕСТНЫЙ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500" dirty="0"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hangingPunct="0">
              <a:defRPr/>
            </a:pPr>
            <a:r>
              <a:rPr lang="ru-RU" altLang="ru-RU" sz="3600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6"/>
                </a:solidFill>
                <a:latin typeface="Arial Narrow" pitchFamily="34" charset="0"/>
              </a:rPr>
              <a:t>«Собирай по ягодке ─ наберешь кузовок»</a:t>
            </a:r>
            <a:endParaRPr lang="ru-RU" altLang="ru-RU" sz="3600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6"/>
              </a:solidFill>
              <a:latin typeface="Arial Narrow" pitchFamily="34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500034" y="1000108"/>
            <a:ext cx="2143140" cy="3786214"/>
          </a:xfrm>
          <a:prstGeom prst="curv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0800000">
            <a:off x="6500826" y="1000108"/>
            <a:ext cx="2071702" cy="3500462"/>
          </a:xfrm>
          <a:prstGeom prst="curved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2413337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МОБИЛИЗАЦИЯ ДОХОДНЫХ ИСТОЧНИКОВ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8" y="2428868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РАЧИТЕЛЬНОЕ ОТНОШЕНИЕ К БЮДЖЕТНЫМ СРЕДСТВАМ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143380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ОТВЕТСТВЕНОСТЬ ВСЕХ ПРИЧАСТНЫХ К УПРАВЛЕНИЮ И РАСПОРЯЖЕНИЮ ФИНАНСОВЫМИ  РЕСУРСАМИ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CCCCFF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успешной реализации предлагаемого бюджета на 2019 год и плановый период 2020 и 2021 годов необходимы: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00042"/>
            <a:ext cx="8715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 — превышение доходов бюджета над его расходами.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обусловленные законом, иным нормативно-правовым актом, договором или соглашением обязанности Российской Федерации, субъекта Российской Федерации, муниципального образования предоставить физическим и юридическим лицам, органам государственной власти (органам местного самоуправления) средства соответствующего бюджета (государственного внебюджетного фонда, территориального государственного внебюджетного фонда).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затраты организации, приводящие к уменьшению ее средств или увеличению ее обязательств.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Реестр расходных обязательств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свод указанных законов, нормативных правовых актов и договоров, соглашений и/или их отдельных положений, которые должны вести органы исполнительной власти.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Сбалансированность бюджета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принцип формирования и исполнения бюджета, состоящий в количественном соответствии бюджетных доходов источникам их финансирования.</a:t>
            </a:r>
          </a:p>
          <a:p>
            <a:pPr algn="just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Смета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— финансовый документ, содержащий информацию об образовании и расходовании денежных средств в соответствии с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целевым назначением.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Смета расходов и доходов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финансовый план учреждения (организации), осуществляющего некоммерческую деятельность.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3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ПОНЯТИЯ И ТЕРМИНЫ</a:t>
            </a:r>
            <a:endParaRPr lang="ru-RU" sz="2100" kern="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avatars.mds.yandex.net/get-pdb/750514/6a779865-dc4a-46a1-8610-57a252f7612c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71942"/>
            <a:ext cx="514353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нутый угол 5"/>
          <p:cNvSpPr/>
          <p:nvPr/>
        </p:nvSpPr>
        <p:spPr>
          <a:xfrm>
            <a:off x="250825" y="188913"/>
            <a:ext cx="8642350" cy="6048375"/>
          </a:xfrm>
          <a:prstGeom prst="foldedCorner">
            <a:avLst>
              <a:gd name="adj" fmla="val 9948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250825" y="333375"/>
            <a:ext cx="8716963" cy="619125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Контактная информация:</a:t>
            </a:r>
          </a:p>
          <a:p>
            <a:pPr algn="ctr">
              <a:buFontTx/>
              <a:buNone/>
              <a:defRPr/>
            </a:pPr>
            <a:endParaRPr lang="ru-RU" sz="1800" dirty="0" smtClean="0">
              <a:cs typeface="Times New Roman" pitchFamily="18" charset="0"/>
            </a:endParaRP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      </a:t>
            </a:r>
            <a:r>
              <a:rPr lang="ru-RU" sz="2400" b="1" dirty="0" smtClean="0">
                <a:cs typeface="Times New Roman" pitchFamily="18" charset="0"/>
              </a:rPr>
              <a:t>Финансовое управление </a:t>
            </a:r>
          </a:p>
          <a:p>
            <a:pPr marL="0" algn="ctr">
              <a:spcBef>
                <a:spcPts val="0"/>
              </a:spcBef>
              <a:buFontTx/>
              <a:buNone/>
              <a:defRPr/>
            </a:pPr>
            <a:r>
              <a:rPr lang="ru-RU" sz="2400" b="1" dirty="0" smtClean="0">
                <a:cs typeface="Times New Roman" pitchFamily="18" charset="0"/>
              </a:rPr>
              <a:t>администрации Курского муниципального района Ставропольского края</a:t>
            </a:r>
            <a:br>
              <a:rPr lang="ru-RU" sz="2400" b="1" dirty="0" smtClean="0">
                <a:cs typeface="Times New Roman" pitchFamily="18" charset="0"/>
              </a:rPr>
            </a:br>
            <a:endParaRPr lang="ru-RU" sz="2400" b="1" dirty="0" smtClean="0">
              <a:cs typeface="Times New Roman" pitchFamily="18" charset="0"/>
            </a:endParaRPr>
          </a:p>
          <a:p>
            <a:pPr>
              <a:buFontTx/>
              <a:buNone/>
              <a:defRPr/>
            </a:pPr>
            <a:r>
              <a:rPr lang="ru-RU" sz="1800" dirty="0" smtClean="0">
                <a:cs typeface="Times New Roman" pitchFamily="18" charset="0"/>
              </a:rPr>
              <a:t>     </a:t>
            </a:r>
            <a:r>
              <a:rPr lang="ru-RU" sz="1800" b="1" dirty="0" smtClean="0"/>
              <a:t>Начальник Финансового управления - Елена Владимировна Мишина</a:t>
            </a:r>
          </a:p>
          <a:p>
            <a:pPr algn="ctr">
              <a:buFontTx/>
              <a:buNone/>
              <a:defRPr/>
            </a:pPr>
            <a:endParaRPr lang="ru-RU" sz="1800" b="1" dirty="0" smtClean="0"/>
          </a:p>
          <a:p>
            <a:pPr algn="ctr">
              <a:buFontTx/>
              <a:buNone/>
              <a:defRPr/>
            </a:pPr>
            <a:r>
              <a:rPr lang="ru-RU" sz="1800" b="1" dirty="0" smtClean="0"/>
              <a:t>Адрес: </a:t>
            </a:r>
            <a:r>
              <a:rPr lang="ru-RU" sz="1800" dirty="0" smtClean="0"/>
              <a:t>357850,</a:t>
            </a:r>
            <a:r>
              <a:rPr lang="ru-RU" sz="1800" b="1" dirty="0" smtClean="0"/>
              <a:t> </a:t>
            </a:r>
            <a:r>
              <a:rPr lang="ru-RU" sz="1800" dirty="0" smtClean="0"/>
              <a:t>Ставропольский край,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Курский район,</a:t>
            </a:r>
            <a:r>
              <a:rPr lang="ru-RU" sz="1800" b="1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станица</a:t>
            </a:r>
            <a:r>
              <a:rPr lang="ru-RU" sz="1800" b="1" dirty="0" smtClean="0"/>
              <a:t> </a:t>
            </a:r>
            <a:r>
              <a:rPr lang="ru-RU" sz="1800" dirty="0" smtClean="0"/>
              <a:t>Курская,</a:t>
            </a:r>
            <a:r>
              <a:rPr lang="ru-RU" sz="1800" b="1" dirty="0" smtClean="0"/>
              <a:t> </a:t>
            </a:r>
            <a:r>
              <a:rPr lang="ru-RU" sz="1800" dirty="0" smtClean="0"/>
              <a:t>пер. Октябрьский, 16 </a:t>
            </a:r>
          </a:p>
          <a:p>
            <a:pPr algn="ctr">
              <a:buFontTx/>
              <a:buNone/>
              <a:defRPr/>
            </a:pPr>
            <a:endParaRPr lang="ru-RU" sz="1800" dirty="0" smtClean="0"/>
          </a:p>
          <a:p>
            <a:pPr algn="ctr">
              <a:buFontTx/>
              <a:buNone/>
              <a:defRPr/>
            </a:pPr>
            <a:r>
              <a:rPr lang="ru-RU" sz="1800" b="1" dirty="0" smtClean="0"/>
              <a:t>Телефон для обращения граждан</a:t>
            </a:r>
            <a:r>
              <a:rPr lang="ru-RU" sz="1800" dirty="0" smtClean="0"/>
              <a:t>: 8(879-64) 6-27-99, 6-55-54; 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факс: 8(879-64) 6-27-99.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/>
              <a:t>Электронная почта : </a:t>
            </a:r>
            <a:r>
              <a:rPr lang="ru-RU" sz="1800" dirty="0" err="1" smtClean="0"/>
              <a:t>fukursk@mail.ru</a:t>
            </a:r>
            <a:r>
              <a:rPr lang="ru-RU" sz="1800" dirty="0" smtClean="0"/>
              <a:t> 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/>
              <a:t>График работы</a:t>
            </a:r>
            <a:r>
              <a:rPr lang="ru-RU" sz="1800" dirty="0" smtClean="0"/>
              <a:t>: понедельник -  пятница</a:t>
            </a:r>
          </a:p>
          <a:p>
            <a:pPr algn="ctr">
              <a:buFontTx/>
              <a:buNone/>
              <a:defRPr/>
            </a:pPr>
            <a:r>
              <a:rPr lang="ru-RU" sz="1800" dirty="0" smtClean="0"/>
              <a:t> с 8:00 до 17:00, перерыв с 12:00 до 14:00</a:t>
            </a:r>
          </a:p>
          <a:p>
            <a:pPr algn="ctr">
              <a:buFontTx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s-vendor.com/nimages/3/2/6/32665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22" y="1571612"/>
            <a:ext cx="7629578" cy="4857760"/>
          </a:xfrm>
          <a:prstGeom prst="rect">
            <a:avLst/>
          </a:prstGeom>
          <a:noFill/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50" cy="511156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бюджетном процессе: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715404" cy="57864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обсуждения программ развития Курского муниципального района Ставропольского края (размещаются на сайте администрации)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Оценка качества муниципальных услуг (участие в социологических опросах)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 бюджете на очередной финансовый год и плановый период (ежегодно в ноябре)</a:t>
            </a:r>
          </a:p>
          <a:p>
            <a:pPr>
              <a:buFont typeface="Wingdings" pitchFamily="2" charset="2"/>
              <a:buChar char="v"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Публичные слушания проекта решения совета КМР СК об исполнении бюджета (ежегодно в мае)</a:t>
            </a:r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18" y="428604"/>
            <a:ext cx="5643602" cy="928694"/>
          </a:xfrm>
          <a:prstGeom prst="roundRect">
            <a:avLst/>
          </a:prstGeom>
          <a:solidFill>
            <a:srgbClr val="FF9999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БЮДЖЕТНАЯ  СИСТЕМА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РОССИЙСКОЙ ФЕДЕРАЦИИ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2071678"/>
            <a:ext cx="1500198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федераль</a:t>
            </a:r>
            <a:r>
              <a:rPr lang="ru-RU" sz="16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ный</a:t>
            </a:r>
            <a:r>
              <a:rPr lang="ru-RU" sz="1600" dirty="0" smtClean="0">
                <a:solidFill>
                  <a:schemeClr val="tx1"/>
                </a:solidFill>
              </a:rPr>
              <a:t> бюджет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14480" y="2071678"/>
            <a:ext cx="2000264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государственных внебюджетных фондов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86182" y="2071678"/>
            <a:ext cx="1428760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субъектов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2071678"/>
            <a:ext cx="2143140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бюджеты территориальных государственных внебюджетных фондов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0958" y="2071678"/>
            <a:ext cx="1500198" cy="1500198"/>
          </a:xfrm>
          <a:prstGeom prst="roundRect">
            <a:avLst/>
          </a:prstGeom>
          <a:solidFill>
            <a:srgbClr val="FFCC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местные бюджеты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5125644" y="875092"/>
            <a:ext cx="642942" cy="16073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rot="5400000">
            <a:off x="4304107" y="1625192"/>
            <a:ext cx="571506" cy="35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 rot="5400000">
            <a:off x="2553876" y="-125039"/>
            <a:ext cx="571506" cy="35361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rot="5400000">
            <a:off x="3446851" y="839374"/>
            <a:ext cx="642944" cy="1678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 rot="16200000" flipH="1">
            <a:off x="5982900" y="-17884"/>
            <a:ext cx="571504" cy="33218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571736" y="4572008"/>
            <a:ext cx="3071834" cy="928694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муниципального района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57884" y="4572008"/>
            <a:ext cx="3071834" cy="928694"/>
          </a:xfrm>
          <a:prstGeom prst="roundRect">
            <a:avLst/>
          </a:prstGeom>
          <a:solidFill>
            <a:srgbClr val="66FF9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сельских поселений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4500562" y="3643314"/>
            <a:ext cx="3643338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7536680" y="3893350"/>
            <a:ext cx="857255" cy="357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Местный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одна из составных частей бюджетной системы РФ. Он является  финансовой основой деятельности  органов местного самоуправления. В бюджете органа местного самоуправления показываются  полученные доходы и расходы, осуществляемые  им для реализации функций.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life34.ru/wp-content/uploads/2014/10/20140702-20140702-IMG_5821-1024x682.jpg"/>
          <p:cNvPicPr>
            <a:picLocks noChangeAspect="1" noChangeArrowheads="1"/>
          </p:cNvPicPr>
          <p:nvPr/>
        </p:nvPicPr>
        <p:blipFill>
          <a:blip r:embed="rId2"/>
          <a:srcRect r="17073"/>
          <a:stretch>
            <a:fillRect/>
          </a:stretch>
        </p:blipFill>
        <p:spPr bwMode="auto">
          <a:xfrm>
            <a:off x="0" y="2609843"/>
            <a:ext cx="9144000" cy="424815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     </a:t>
            </a:r>
            <a:r>
              <a:rPr lang="ru-RU" sz="1100" b="1" dirty="0" err="1" smtClean="0"/>
              <a:t>Ку́рский</a:t>
            </a:r>
            <a:r>
              <a:rPr lang="ru-RU" sz="1100" b="1" dirty="0" smtClean="0"/>
              <a:t> район</a:t>
            </a:r>
            <a:r>
              <a:rPr lang="ru-RU" sz="1100" dirty="0" smtClean="0"/>
              <a:t> — территориальная единица (район) и муниципальное образование (муниципальный район) в составе Ставропольского края России.</a:t>
            </a:r>
          </a:p>
          <a:p>
            <a:pPr algn="just"/>
            <a:r>
              <a:rPr lang="ru-RU" sz="1100" dirty="0" smtClean="0"/>
              <a:t>     Административный центр — станица Курская.</a:t>
            </a:r>
          </a:p>
          <a:p>
            <a:pPr algn="just"/>
            <a:r>
              <a:rPr lang="ru-RU" sz="1100" dirty="0" smtClean="0"/>
              <a:t>     Расположен в юго-восточной части Ставропольского края. Граничит с Кабардино-Балкарией, Северной Осетией, Чеченской Республикой и Дагестаном</a:t>
            </a:r>
          </a:p>
          <a:p>
            <a:pPr algn="just"/>
            <a:r>
              <a:rPr lang="ru-RU" sz="1100" dirty="0" smtClean="0"/>
              <a:t>    Реки: Кура, Терек. </a:t>
            </a:r>
            <a:r>
              <a:rPr lang="ru-RU" sz="1100" dirty="0" err="1" smtClean="0"/>
              <a:t>Терско-Кумский</a:t>
            </a:r>
            <a:r>
              <a:rPr lang="ru-RU" sz="1100" dirty="0" smtClean="0"/>
              <a:t> канал.</a:t>
            </a:r>
          </a:p>
          <a:p>
            <a:pPr algn="just"/>
            <a:r>
              <a:rPr lang="ru-RU" sz="1100" dirty="0" smtClean="0"/>
              <a:t>    В восточной части района — песчаная Ногайская степь</a:t>
            </a:r>
          </a:p>
          <a:p>
            <a:pPr algn="just"/>
            <a:r>
              <a:rPr lang="ru-RU" sz="1100" dirty="0" smtClean="0"/>
              <a:t>    Район образован 2 января 1935 года. </a:t>
            </a:r>
          </a:p>
          <a:p>
            <a:pPr algn="just"/>
            <a:r>
              <a:rPr lang="ru-RU" sz="1100" dirty="0" smtClean="0"/>
              <a:t>    В Курском районе 47 населённых пунктов.</a:t>
            </a:r>
          </a:p>
          <a:p>
            <a:pPr algn="just"/>
            <a:r>
              <a:rPr lang="ru-RU" sz="1100" dirty="0" smtClean="0"/>
              <a:t>    Курский район относится к зоне рискового земледелия. На его территории выпадает в среднем 330 мм осадков в год. Засуха бывает в среднем 1 раз в 3-5 лет. На 1 января 2018 года в АПК входит 20 сельскохозяйственных предприятий и 90 крестьянско-фермерских хозяйств, которые являются основными производителями сельскохозяйственной продукции района.</a:t>
            </a:r>
          </a:p>
          <a:p>
            <a:pPr algn="just"/>
            <a:r>
              <a:rPr lang="ru-RU" sz="1100" dirty="0" smtClean="0"/>
              <a:t>     Район располагает сырьевыми ресурсами для производства строительных материалов — в пойме реки Терек, ведется разработка строительного песка — запасы до 60 </a:t>
            </a:r>
            <a:r>
              <a:rPr lang="ru-RU" sz="1100" dirty="0" err="1" smtClean="0"/>
              <a:t>млн</a:t>
            </a:r>
            <a:r>
              <a:rPr lang="ru-RU" sz="1100" dirty="0" smtClean="0"/>
              <a:t> м³. Для изготовления кирпича и самана используются суглинки.</a:t>
            </a:r>
          </a:p>
          <a:p>
            <a:pPr algn="just"/>
            <a:r>
              <a:rPr lang="ru-RU" sz="1100" dirty="0" smtClean="0"/>
              <a:t>      Район располагает запасами целебной минеральной воды в объёме 18 </a:t>
            </a:r>
            <a:r>
              <a:rPr lang="ru-RU" sz="1100" dirty="0" err="1" smtClean="0"/>
              <a:t>млн</a:t>
            </a:r>
            <a:r>
              <a:rPr lang="ru-RU" sz="1100" dirty="0" smtClean="0"/>
              <a:t> м³</a:t>
            </a:r>
          </a:p>
          <a:p>
            <a:pPr algn="just"/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3794" name="AutoShape 2" descr="https://cdn.pixabay.com/photo/2017/09/01/23/01/field-2705799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im0-tub-ru.yandex.net/i?id=2c6cc8e782a01b5a9d468ae5119cd078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AutoShape 7" descr="C:\Users\%D0%9A%D0%BE%D1%81%D1%82%D1%80%D0%B8%D1%86%D0%BA%D0%B0%D1%8F%D0%95%D0%92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54q8xmmXkuXDu3vVnzB3w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17776</TotalTime>
  <Words>4002</Words>
  <Application>Microsoft Office PowerPoint</Application>
  <PresentationFormat>Экран (4:3)</PresentationFormat>
  <Paragraphs>1016</Paragraphs>
  <Slides>60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Гражданин в бюджетном процессе: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Безвозмездные поступления</vt:lpstr>
      <vt:lpstr>Слайд 28</vt:lpstr>
      <vt:lpstr>Слайд 29</vt:lpstr>
      <vt:lpstr>Слайд 30</vt:lpstr>
      <vt:lpstr>Гражданин в бюджетном процессе: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ОБЪЕМ ДОХОДОВ БЮДЖЕТА КУРСКОГО МУНИЦИПАЛЬНОГО РАЙОНА</vt:lpstr>
      <vt:lpstr>Слайд 40</vt:lpstr>
      <vt:lpstr>Слайд 41</vt:lpstr>
      <vt:lpstr>Слайд 42</vt:lpstr>
      <vt:lpstr>Слайд 43</vt:lpstr>
      <vt:lpstr>БЕЗВОЗМЕЗДНЫЕ   ПОСТУПЛЕНИЯ  В  БЮДЖЕТ  КУРСКОГО МУНИЦИПАЛЬНОГО  РАЙОНА </vt:lpstr>
      <vt:lpstr>Слайд 45</vt:lpstr>
      <vt:lpstr>Слайд 46</vt:lpstr>
      <vt:lpstr>Слайд 47</vt:lpstr>
      <vt:lpstr>Слайд 48</vt:lpstr>
      <vt:lpstr>Основные подходы при формировании бюджетных ассигнований на 2019 год и плановый период 2020 и 2021 годов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КострицкаяЕВ</cp:lastModifiedBy>
  <cp:revision>1329</cp:revision>
  <dcterms:created xsi:type="dcterms:W3CDTF">2012-04-17T17:49:34Z</dcterms:created>
  <dcterms:modified xsi:type="dcterms:W3CDTF">2018-12-21T08:48:08Z</dcterms:modified>
</cp:coreProperties>
</file>