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ags/tag4.xml" ContentType="application/vnd.openxmlformats-officedocument.presentationml.tags+xml"/>
  <Override PartName="/ppt/charts/chart28.xml" ContentType="application/vnd.openxmlformats-officedocument.drawingml.char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tags/tag5.xml" ContentType="application/vnd.openxmlformats-officedocument.presentationml.tags+xml"/>
  <Override PartName="/ppt/charts/chart27.xml" ContentType="application/vnd.openxmlformats-officedocument.drawingml.char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tags/tag3.xml" ContentType="application/vnd.openxmlformats-officedocument.presentationml.tags+xml"/>
  <Override PartName="/ppt/charts/chart25.xml" ContentType="application/vnd.openxmlformats-officedocument.drawingml.chart+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ags/tag1.xml" ContentType="application/vnd.openxmlformats-officedocument.presentationml.tags+xml"/>
  <Override PartName="/ppt/charts/chart23.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Default Extension="gif" ContentType="image/gif"/>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1"/>
  </p:notesMasterIdLst>
  <p:sldIdLst>
    <p:sldId id="256" r:id="rId2"/>
    <p:sldId id="678" r:id="rId3"/>
    <p:sldId id="673" r:id="rId4"/>
    <p:sldId id="529" r:id="rId5"/>
    <p:sldId id="652" r:id="rId6"/>
    <p:sldId id="530" r:id="rId7"/>
    <p:sldId id="671" r:id="rId8"/>
    <p:sldId id="656" r:id="rId9"/>
    <p:sldId id="677" r:id="rId10"/>
    <p:sldId id="668" r:id="rId11"/>
    <p:sldId id="669" r:id="rId12"/>
    <p:sldId id="543" r:id="rId13"/>
    <p:sldId id="585" r:id="rId14"/>
    <p:sldId id="547" r:id="rId15"/>
    <p:sldId id="548" r:id="rId16"/>
    <p:sldId id="550" r:id="rId17"/>
    <p:sldId id="639" r:id="rId18"/>
    <p:sldId id="554" r:id="rId19"/>
    <p:sldId id="556" r:id="rId20"/>
    <p:sldId id="619" r:id="rId21"/>
    <p:sldId id="557" r:id="rId22"/>
    <p:sldId id="558" r:id="rId23"/>
    <p:sldId id="675" r:id="rId24"/>
    <p:sldId id="676" r:id="rId25"/>
    <p:sldId id="660" r:id="rId26"/>
    <p:sldId id="561" r:id="rId27"/>
    <p:sldId id="634" r:id="rId28"/>
    <p:sldId id="672" r:id="rId29"/>
    <p:sldId id="568" r:id="rId30"/>
    <p:sldId id="650" r:id="rId31"/>
    <p:sldId id="636" r:id="rId32"/>
    <p:sldId id="575" r:id="rId33"/>
    <p:sldId id="605" r:id="rId34"/>
    <p:sldId id="637" r:id="rId35"/>
    <p:sldId id="661" r:id="rId36"/>
    <p:sldId id="653" r:id="rId37"/>
    <p:sldId id="662" r:id="rId38"/>
    <p:sldId id="663" r:id="rId39"/>
    <p:sldId id="600" r:id="rId40"/>
    <p:sldId id="655" r:id="rId41"/>
    <p:sldId id="664" r:id="rId42"/>
    <p:sldId id="586" r:id="rId43"/>
    <p:sldId id="599" r:id="rId44"/>
    <p:sldId id="588" r:id="rId45"/>
    <p:sldId id="596" r:id="rId46"/>
    <p:sldId id="665" r:id="rId47"/>
    <p:sldId id="590" r:id="rId48"/>
    <p:sldId id="591" r:id="rId49"/>
    <p:sldId id="608" r:id="rId5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00CC"/>
    <a:srgbClr val="FF5050"/>
    <a:srgbClr val="CCFFCC"/>
    <a:srgbClr val="FF99FF"/>
    <a:srgbClr val="FFCCFF"/>
    <a:srgbClr val="FF33CC"/>
    <a:srgbClr val="66FF99"/>
    <a:srgbClr val="CC99FF"/>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77" autoAdjust="0"/>
    <p:restoredTop sz="98046" autoAdjust="0"/>
  </p:normalViewPr>
  <p:slideViewPr>
    <p:cSldViewPr>
      <p:cViewPr>
        <p:scale>
          <a:sx n="110" d="100"/>
          <a:sy n="110" d="100"/>
        </p:scale>
        <p:origin x="-1644" y="-174"/>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35.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4.3403020801254334E-2"/>
          <c:y val="1.8942045104591702E-3"/>
          <c:w val="0.91319395839749162"/>
          <c:h val="0.99621159097908152"/>
        </c:manualLayout>
      </c:layout>
      <c:doughnutChart>
        <c:varyColors val="1"/>
        <c:ser>
          <c:idx val="0"/>
          <c:order val="0"/>
          <c:tx>
            <c:strRef>
              <c:f>Лист1!$B$1</c:f>
              <c:strCache>
                <c:ptCount val="1"/>
                <c:pt idx="0">
                  <c:v>Столбец1</c:v>
                </c:pt>
              </c:strCache>
            </c:strRef>
          </c:tx>
          <c:spPr>
            <a:solidFill>
              <a:srgbClr val="FF99FF"/>
            </a:solidFill>
            <a:scene3d>
              <a:camera prst="orthographicFront"/>
              <a:lightRig rig="threePt" dir="t"/>
            </a:scene3d>
            <a:sp3d>
              <a:bevelT w="63500"/>
            </a:sp3d>
          </c:spPr>
          <c:dPt>
            <c:idx val="0"/>
            <c:spPr>
              <a:solidFill>
                <a:srgbClr val="92D050"/>
              </a:solidFill>
              <a:scene3d>
                <a:camera prst="orthographicFront"/>
                <a:lightRig rig="threePt" dir="t"/>
              </a:scene3d>
              <a:sp3d>
                <a:bevelT w="63500"/>
              </a:sp3d>
            </c:spPr>
          </c:dPt>
          <c:dLbls>
            <c:txPr>
              <a:bodyPr/>
              <a:lstStyle/>
              <a:p>
                <a:pPr>
                  <a:defRPr sz="1200"/>
                </a:pPr>
                <a:endParaRPr lang="ru-RU"/>
              </a:p>
            </c:txPr>
            <c:showVal val="1"/>
            <c:showLeaderLines val="1"/>
          </c:dLbls>
          <c:cat>
            <c:strRef>
              <c:f>Лист1!$A$2:$A$3</c:f>
              <c:strCache>
                <c:ptCount val="2"/>
                <c:pt idx="0">
                  <c:v>техническая</c:v>
                </c:pt>
                <c:pt idx="1">
                  <c:v>социальная</c:v>
                </c:pt>
              </c:strCache>
            </c:strRef>
          </c:cat>
          <c:val>
            <c:numRef>
              <c:f>Лист1!$B$2:$B$3</c:f>
              <c:numCache>
                <c:formatCode>General</c:formatCode>
                <c:ptCount val="2"/>
                <c:pt idx="0">
                  <c:v>4256</c:v>
                </c:pt>
                <c:pt idx="1">
                  <c:v>822</c:v>
                </c:pt>
              </c:numCache>
            </c:numRef>
          </c:val>
        </c:ser>
        <c:firstSliceAng val="311"/>
        <c:holeSize val="50"/>
      </c:doughnutChart>
    </c:plotArea>
    <c:plotVisOnly val="1"/>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txPr>
              <a:bodyPr/>
              <a:lstStyle/>
              <a:p>
                <a:pPr>
                  <a:defRPr sz="8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2416112.2400000002</c:v>
                </c:pt>
                <c:pt idx="1">
                  <c:v>2794697.58</c:v>
                </c:pt>
                <c:pt idx="2">
                  <c:v>2247659.88</c:v>
                </c:pt>
                <c:pt idx="3">
                  <c:v>1922784.93</c:v>
                </c:pt>
                <c:pt idx="4">
                  <c:v>1839114.75</c:v>
                </c:pt>
              </c:numCache>
            </c:numRef>
          </c:val>
        </c:ser>
        <c:ser>
          <c:idx val="1"/>
          <c:order val="1"/>
          <c:tx>
            <c:strRef>
              <c:f>Лист1!$C$1</c:f>
              <c:strCache>
                <c:ptCount val="1"/>
                <c:pt idx="0">
                  <c:v>расходы на социальную сферу</c:v>
                </c:pt>
              </c:strCache>
            </c:strRef>
          </c:tx>
          <c:spPr>
            <a:solidFill>
              <a:srgbClr val="66FFFF"/>
            </a:solidFill>
          </c:spPr>
          <c:dLbls>
            <c:dLbl>
              <c:idx val="2"/>
              <c:spPr/>
              <c:txPr>
                <a:bodyPr/>
                <a:lstStyle/>
                <a:p>
                  <a:pPr>
                    <a:defRPr sz="800">
                      <a:solidFill>
                        <a:schemeClr val="tx1"/>
                      </a:solidFill>
                    </a:defRPr>
                  </a:pPr>
                  <a:endParaRPr lang="ru-RU"/>
                </a:p>
              </c:txPr>
            </c:dLbl>
            <c:dLbl>
              <c:idx val="3"/>
              <c:spPr/>
              <c:txPr>
                <a:bodyPr/>
                <a:lstStyle/>
                <a:p>
                  <a:pPr>
                    <a:defRPr sz="800">
                      <a:solidFill>
                        <a:schemeClr val="tx1"/>
                      </a:solidFill>
                    </a:defRPr>
                  </a:pPr>
                  <a:endParaRPr lang="ru-RU"/>
                </a:p>
              </c:txPr>
            </c:dLbl>
            <c:dLbl>
              <c:idx val="4"/>
              <c:spPr/>
              <c:txPr>
                <a:bodyPr/>
                <a:lstStyle/>
                <a:p>
                  <a:pPr>
                    <a:defRPr sz="800">
                      <a:solidFill>
                        <a:schemeClr val="tx1"/>
                      </a:solidFill>
                    </a:defRPr>
                  </a:pPr>
                  <a:endParaRPr lang="ru-RU"/>
                </a:p>
              </c:txPr>
            </c:dLbl>
            <c:txPr>
              <a:bodyPr/>
              <a:lstStyle/>
              <a:p>
                <a:pPr>
                  <a:defRPr sz="8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1871231.05</c:v>
                </c:pt>
                <c:pt idx="1">
                  <c:v>2046008.1</c:v>
                </c:pt>
                <c:pt idx="2">
                  <c:v>1747746.86</c:v>
                </c:pt>
                <c:pt idx="3">
                  <c:v>1518250.58</c:v>
                </c:pt>
                <c:pt idx="4">
                  <c:v>1494644.6700000004</c:v>
                </c:pt>
              </c:numCache>
            </c:numRef>
          </c:val>
        </c:ser>
        <c:ser>
          <c:idx val="2"/>
          <c:order val="2"/>
          <c:tx>
            <c:strRef>
              <c:f>Лист1!$D$1</c:f>
              <c:strCache>
                <c:ptCount val="1"/>
                <c:pt idx="0">
                  <c:v>Столбец1</c:v>
                </c:pt>
              </c:strCache>
            </c:strRef>
          </c:tx>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numCache>
            </c:numRef>
          </c:val>
        </c:ser>
        <c:shape val="box"/>
        <c:axId val="134569984"/>
        <c:axId val="134571520"/>
        <c:axId val="0"/>
      </c:bar3DChart>
      <c:catAx>
        <c:axId val="134569984"/>
        <c:scaling>
          <c:orientation val="minMax"/>
        </c:scaling>
        <c:axPos val="b"/>
        <c:tickLblPos val="nextTo"/>
        <c:txPr>
          <a:bodyPr/>
          <a:lstStyle/>
          <a:p>
            <a:pPr>
              <a:defRPr sz="800"/>
            </a:pPr>
            <a:endParaRPr lang="ru-RU"/>
          </a:p>
        </c:txPr>
        <c:crossAx val="134571520"/>
        <c:crosses val="autoZero"/>
        <c:auto val="1"/>
        <c:lblAlgn val="ctr"/>
        <c:lblOffset val="100"/>
      </c:catAx>
      <c:valAx>
        <c:axId val="134571520"/>
        <c:scaling>
          <c:orientation val="minMax"/>
        </c:scaling>
        <c:axPos val="l"/>
        <c:majorGridlines/>
        <c:numFmt formatCode="General" sourceLinked="1"/>
        <c:tickLblPos val="nextTo"/>
        <c:txPr>
          <a:bodyPr/>
          <a:lstStyle/>
          <a:p>
            <a:pPr>
              <a:defRPr sz="800"/>
            </a:pPr>
            <a:endParaRPr lang="ru-RU"/>
          </a:p>
        </c:txPr>
        <c:crossAx val="134569984"/>
        <c:crosses val="autoZero"/>
        <c:crossBetween val="between"/>
      </c:valAx>
    </c:plotArea>
    <c:legend>
      <c:legendPos val="r"/>
      <c:legendEntry>
        <c:idx val="2"/>
        <c:delete val="1"/>
      </c:legendEntry>
      <c:layout>
        <c:manualLayout>
          <c:xMode val="edge"/>
          <c:yMode val="edge"/>
          <c:x val="0.74543683184639298"/>
          <c:y val="0.38619860730048156"/>
          <c:w val="0.24516329418287591"/>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3025"/>
          <c:y val="0.17035629557768145"/>
          <c:w val="0.85618006181157325"/>
          <c:h val="0.74462014492348771"/>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Лист1!$B$2:$B$7</c:f>
              <c:numCache>
                <c:formatCode>General</c:formatCode>
                <c:ptCount val="6"/>
                <c:pt idx="0">
                  <c:v>750709.47</c:v>
                </c:pt>
                <c:pt idx="1">
                  <c:v>939600.45000000019</c:v>
                </c:pt>
                <c:pt idx="2">
                  <c:v>1110548.51</c:v>
                </c:pt>
                <c:pt idx="3">
                  <c:v>1043822.88</c:v>
                </c:pt>
                <c:pt idx="4">
                  <c:v>1016370.7</c:v>
                </c:pt>
                <c:pt idx="5">
                  <c:v>1024764.69</c:v>
                </c:pt>
              </c:numCache>
            </c:numRef>
          </c:val>
        </c:ser>
        <c:axId val="134605056"/>
        <c:axId val="170418176"/>
      </c:barChart>
      <c:catAx>
        <c:axId val="134605056"/>
        <c:scaling>
          <c:orientation val="minMax"/>
        </c:scaling>
        <c:axPos val="l"/>
        <c:numFmt formatCode="General" sourceLinked="1"/>
        <c:tickLblPos val="nextTo"/>
        <c:crossAx val="170418176"/>
        <c:crosses val="autoZero"/>
        <c:auto val="1"/>
        <c:lblAlgn val="ctr"/>
        <c:lblOffset val="100"/>
      </c:catAx>
      <c:valAx>
        <c:axId val="170418176"/>
        <c:scaling>
          <c:orientation val="minMax"/>
        </c:scaling>
        <c:delete val="1"/>
        <c:axPos val="b"/>
        <c:majorGridlines/>
        <c:numFmt formatCode="General" sourceLinked="1"/>
        <c:tickLblPos val="none"/>
        <c:crossAx val="134605056"/>
        <c:crosses val="autoZero"/>
        <c:crossBetween val="between"/>
      </c:valAx>
    </c:plotArea>
    <c:plotVisOnly val="1"/>
  </c:chart>
  <c:txPr>
    <a:bodyPr/>
    <a:lstStyle/>
    <a:p>
      <a:pPr>
        <a:defRPr sz="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7067"/>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Лист1!$B$2:$B$7</c:f>
              <c:numCache>
                <c:formatCode>General</c:formatCode>
                <c:ptCount val="6"/>
                <c:pt idx="0">
                  <c:v>142554.41999999998</c:v>
                </c:pt>
                <c:pt idx="1">
                  <c:v>139587.73000000001</c:v>
                </c:pt>
                <c:pt idx="2">
                  <c:v>139701.84999999998</c:v>
                </c:pt>
                <c:pt idx="3">
                  <c:v>162687.04999999999</c:v>
                </c:pt>
                <c:pt idx="4">
                  <c:v>131474.73000000001</c:v>
                </c:pt>
                <c:pt idx="5">
                  <c:v>130837.61</c:v>
                </c:pt>
              </c:numCache>
            </c:numRef>
          </c:val>
        </c:ser>
        <c:axId val="134598016"/>
        <c:axId val="175785088"/>
      </c:barChart>
      <c:catAx>
        <c:axId val="134598016"/>
        <c:scaling>
          <c:orientation val="minMax"/>
        </c:scaling>
        <c:axPos val="l"/>
        <c:numFmt formatCode="General" sourceLinked="1"/>
        <c:tickLblPos val="nextTo"/>
        <c:crossAx val="175785088"/>
        <c:crosses val="autoZero"/>
        <c:auto val="1"/>
        <c:lblAlgn val="ctr"/>
        <c:lblOffset val="100"/>
      </c:catAx>
      <c:valAx>
        <c:axId val="175785088"/>
        <c:scaling>
          <c:orientation val="minMax"/>
        </c:scaling>
        <c:delete val="1"/>
        <c:axPos val="b"/>
        <c:majorGridlines/>
        <c:numFmt formatCode="General" sourceLinked="1"/>
        <c:tickLblPos val="none"/>
        <c:crossAx val="134598016"/>
        <c:crosses val="autoZero"/>
        <c:crossBetween val="between"/>
      </c:valAx>
    </c:plotArea>
    <c:plotVisOnly val="1"/>
  </c:chart>
  <c:txPr>
    <a:bodyPr/>
    <a:lstStyle/>
    <a:p>
      <a:pPr>
        <a:defRPr sz="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5071"/>
          <c:h val="0.67505541442444406"/>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Лист1!$B$2:$B$7</c:f>
              <c:numCache>
                <c:formatCode>General</c:formatCode>
                <c:ptCount val="6"/>
                <c:pt idx="0">
                  <c:v>659054.88</c:v>
                </c:pt>
                <c:pt idx="1">
                  <c:v>779555.27999999968</c:v>
                </c:pt>
                <c:pt idx="2">
                  <c:v>779661.71</c:v>
                </c:pt>
                <c:pt idx="3">
                  <c:v>527727.41</c:v>
                </c:pt>
                <c:pt idx="4">
                  <c:v>357457.63</c:v>
                </c:pt>
                <c:pt idx="5">
                  <c:v>326055.32</c:v>
                </c:pt>
              </c:numCache>
            </c:numRef>
          </c:val>
        </c:ser>
        <c:axId val="175821568"/>
        <c:axId val="175823104"/>
      </c:barChart>
      <c:catAx>
        <c:axId val="175821568"/>
        <c:scaling>
          <c:orientation val="minMax"/>
        </c:scaling>
        <c:axPos val="l"/>
        <c:numFmt formatCode="General" sourceLinked="1"/>
        <c:tickLblPos val="nextTo"/>
        <c:crossAx val="175823104"/>
        <c:crosses val="autoZero"/>
        <c:auto val="1"/>
        <c:lblAlgn val="ctr"/>
        <c:lblOffset val="100"/>
      </c:catAx>
      <c:valAx>
        <c:axId val="175823104"/>
        <c:scaling>
          <c:orientation val="minMax"/>
        </c:scaling>
        <c:delete val="1"/>
        <c:axPos val="b"/>
        <c:majorGridlines/>
        <c:numFmt formatCode="General" sourceLinked="1"/>
        <c:tickLblPos val="none"/>
        <c:crossAx val="175821568"/>
        <c:crosses val="autoZero"/>
        <c:crossBetween val="between"/>
      </c:valAx>
    </c:plotArea>
    <c:plotVisOnly val="1"/>
  </c:chart>
  <c:txPr>
    <a:bodyPr/>
    <a:lstStyle/>
    <a:p>
      <a:pPr>
        <a:defRPr sz="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3025"/>
          <c:y val="0.23992102607673191"/>
          <c:w val="0.79047939877959272"/>
          <c:h val="0.67505541442444406"/>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Лист1!$A$2:$A$7</c:f>
              <c:numCache>
                <c:formatCode>General</c:formatCode>
                <c:ptCount val="6"/>
                <c:pt idx="0">
                  <c:v>2020</c:v>
                </c:pt>
                <c:pt idx="1">
                  <c:v>2021</c:v>
                </c:pt>
                <c:pt idx="2">
                  <c:v>2022</c:v>
                </c:pt>
                <c:pt idx="3">
                  <c:v>2023</c:v>
                </c:pt>
                <c:pt idx="4">
                  <c:v>2024</c:v>
                </c:pt>
                <c:pt idx="5">
                  <c:v>2025</c:v>
                </c:pt>
              </c:numCache>
            </c:numRef>
          </c:cat>
          <c:val>
            <c:numRef>
              <c:f>Лист1!$B$2:$B$8</c:f>
              <c:numCache>
                <c:formatCode>General</c:formatCode>
                <c:ptCount val="7"/>
                <c:pt idx="0">
                  <c:v>10659.99</c:v>
                </c:pt>
                <c:pt idx="1">
                  <c:v>12487.59</c:v>
                </c:pt>
                <c:pt idx="2">
                  <c:v>16096.03</c:v>
                </c:pt>
                <c:pt idx="3">
                  <c:v>13509.52</c:v>
                </c:pt>
                <c:pt idx="4">
                  <c:v>12947.52</c:v>
                </c:pt>
                <c:pt idx="5">
                  <c:v>12987.05</c:v>
                </c:pt>
              </c:numCache>
            </c:numRef>
          </c:val>
        </c:ser>
        <c:axId val="175855488"/>
        <c:axId val="175857024"/>
      </c:barChart>
      <c:catAx>
        <c:axId val="175855488"/>
        <c:scaling>
          <c:orientation val="minMax"/>
        </c:scaling>
        <c:axPos val="l"/>
        <c:numFmt formatCode="General" sourceLinked="1"/>
        <c:tickLblPos val="nextTo"/>
        <c:crossAx val="175857024"/>
        <c:crosses val="autoZero"/>
        <c:auto val="1"/>
        <c:lblAlgn val="ctr"/>
        <c:lblOffset val="100"/>
      </c:catAx>
      <c:valAx>
        <c:axId val="175857024"/>
        <c:scaling>
          <c:orientation val="minMax"/>
        </c:scaling>
        <c:delete val="1"/>
        <c:axPos val="b"/>
        <c:majorGridlines/>
        <c:numFmt formatCode="General" sourceLinked="1"/>
        <c:tickLblPos val="none"/>
        <c:crossAx val="175855488"/>
        <c:crosses val="autoZero"/>
        <c:crossBetween val="between"/>
      </c:valAx>
    </c:plotArea>
    <c:plotVisOnly val="1"/>
  </c:chart>
  <c:txPr>
    <a:bodyPr/>
    <a:lstStyle/>
    <a:p>
      <a:pPr>
        <a:defRPr sz="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5356518303163091"/>
          <c:y val="7.90117926655904E-2"/>
          <c:w val="0.49447640005362953"/>
          <c:h val="0.80440459637105677"/>
        </c:manualLayout>
      </c:layout>
      <c:barChart>
        <c:barDir val="bar"/>
        <c:grouping val="stacked"/>
        <c:ser>
          <c:idx val="0"/>
          <c:order val="0"/>
          <c:tx>
            <c:strRef>
              <c:f>Лист1!$B$1</c:f>
              <c:strCache>
                <c:ptCount val="1"/>
                <c:pt idx="0">
                  <c:v>Дошкольное образование</c:v>
                </c:pt>
              </c:strCache>
            </c:strRef>
          </c:tx>
          <c:spPr>
            <a:solidFill>
              <a:srgbClr val="92D050"/>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305026.58</c:v>
                </c:pt>
                <c:pt idx="1">
                  <c:v>338214.85</c:v>
                </c:pt>
                <c:pt idx="2">
                  <c:v>315365.39</c:v>
                </c:pt>
                <c:pt idx="3">
                  <c:v>233420.66</c:v>
                </c:pt>
                <c:pt idx="4">
                  <c:v>238023.19</c:v>
                </c:pt>
              </c:numCache>
            </c:numRef>
          </c:val>
        </c:ser>
        <c:ser>
          <c:idx val="1"/>
          <c:order val="1"/>
          <c:tx>
            <c:strRef>
              <c:f>Лист1!$C$1</c:f>
              <c:strCache>
                <c:ptCount val="1"/>
                <c:pt idx="0">
                  <c:v>Общее образование</c:v>
                </c:pt>
              </c:strCache>
            </c:strRef>
          </c:tx>
          <c:spPr>
            <a:solidFill>
              <a:srgbClr val="66FFFF"/>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506128.63999999996</c:v>
                </c:pt>
                <c:pt idx="1">
                  <c:v>628822.16</c:v>
                </c:pt>
                <c:pt idx="2">
                  <c:v>581869.02</c:v>
                </c:pt>
                <c:pt idx="3">
                  <c:v>635237.71</c:v>
                </c:pt>
                <c:pt idx="4">
                  <c:v>637001.8400000002</c:v>
                </c:pt>
              </c:numCache>
            </c:numRef>
          </c:val>
        </c:ser>
        <c:ser>
          <c:idx val="2"/>
          <c:order val="2"/>
          <c:tx>
            <c:strRef>
              <c:f>Лист1!$D$1</c:f>
              <c:strCache>
                <c:ptCount val="1"/>
                <c:pt idx="0">
                  <c:v>Дополнительное образование детей</c:v>
                </c:pt>
              </c:strCache>
            </c:strRef>
          </c:tx>
          <c:spPr>
            <a:solidFill>
              <a:srgbClr val="FF33CC"/>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46457.86</c:v>
                </c:pt>
                <c:pt idx="1">
                  <c:v>55006.450000000012</c:v>
                </c:pt>
                <c:pt idx="2">
                  <c:v>59652.840000000011</c:v>
                </c:pt>
                <c:pt idx="3">
                  <c:v>59615.29</c:v>
                </c:pt>
                <c:pt idx="4">
                  <c:v>59669.56</c:v>
                </c:pt>
              </c:numCache>
            </c:numRef>
          </c:val>
        </c:ser>
        <c:ser>
          <c:idx val="3"/>
          <c:order val="3"/>
          <c:tx>
            <c:strRef>
              <c:f>Лист1!$E$1</c:f>
              <c:strCache>
                <c:ptCount val="1"/>
                <c:pt idx="0">
                  <c:v>Молодежная политика и оздоровление детей</c:v>
                </c:pt>
              </c:strCache>
            </c:strRef>
          </c:tx>
          <c:spPr>
            <a:solidFill>
              <a:schemeClr val="accent2">
                <a:lumMod val="60000"/>
                <a:lumOff val="40000"/>
              </a:schemeClr>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Лист1!$E$2:$E$6</c:f>
              <c:numCache>
                <c:formatCode>General</c:formatCode>
                <c:ptCount val="5"/>
                <c:pt idx="0">
                  <c:v>13672.02</c:v>
                </c:pt>
                <c:pt idx="1">
                  <c:v>17316.72</c:v>
                </c:pt>
                <c:pt idx="2">
                  <c:v>3163.9700000000007</c:v>
                </c:pt>
                <c:pt idx="3">
                  <c:v>3163.9700000000007</c:v>
                </c:pt>
                <c:pt idx="4">
                  <c:v>3163.9700000000007</c:v>
                </c:pt>
              </c:numCache>
            </c:numRef>
          </c:val>
        </c:ser>
        <c:ser>
          <c:idx val="4"/>
          <c:order val="4"/>
          <c:tx>
            <c:strRef>
              <c:f>Лист1!$F$1</c:f>
              <c:strCache>
                <c:ptCount val="1"/>
                <c:pt idx="0">
                  <c:v>Другие вопросы</c:v>
                </c:pt>
              </c:strCache>
            </c:strRef>
          </c:tx>
          <c:spPr>
            <a:solidFill>
              <a:srgbClr val="FFC000"/>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Лист1!$F$2:$F$6</c:f>
              <c:numCache>
                <c:formatCode>General</c:formatCode>
                <c:ptCount val="5"/>
                <c:pt idx="0">
                  <c:v>68315.350000000006</c:v>
                </c:pt>
                <c:pt idx="1">
                  <c:v>71188.33</c:v>
                </c:pt>
                <c:pt idx="2">
                  <c:v>83771.66</c:v>
                </c:pt>
                <c:pt idx="3">
                  <c:v>84933.07</c:v>
                </c:pt>
                <c:pt idx="4">
                  <c:v>86906.13</c:v>
                </c:pt>
              </c:numCache>
            </c:numRef>
          </c:val>
        </c:ser>
        <c:overlap val="100"/>
        <c:axId val="175941120"/>
        <c:axId val="175942656"/>
      </c:barChart>
      <c:catAx>
        <c:axId val="175941120"/>
        <c:scaling>
          <c:orientation val="minMax"/>
        </c:scaling>
        <c:axPos val="l"/>
        <c:tickLblPos val="nextTo"/>
        <c:txPr>
          <a:bodyPr/>
          <a:lstStyle/>
          <a:p>
            <a:pPr>
              <a:defRPr sz="800"/>
            </a:pPr>
            <a:endParaRPr lang="ru-RU"/>
          </a:p>
        </c:txPr>
        <c:crossAx val="175942656"/>
        <c:crosses val="autoZero"/>
        <c:auto val="1"/>
        <c:lblAlgn val="ctr"/>
        <c:lblOffset val="100"/>
      </c:catAx>
      <c:valAx>
        <c:axId val="175942656"/>
        <c:scaling>
          <c:orientation val="minMax"/>
        </c:scaling>
        <c:axPos val="b"/>
        <c:majorGridlines/>
        <c:numFmt formatCode="General" sourceLinked="1"/>
        <c:tickLblPos val="nextTo"/>
        <c:txPr>
          <a:bodyPr/>
          <a:lstStyle/>
          <a:p>
            <a:pPr>
              <a:defRPr sz="700"/>
            </a:pPr>
            <a:endParaRPr lang="ru-RU"/>
          </a:p>
        </c:txPr>
        <c:crossAx val="175941120"/>
        <c:crosses val="autoZero"/>
        <c:crossBetween val="between"/>
      </c:valAx>
    </c:plotArea>
    <c:legend>
      <c:legendPos val="r"/>
      <c:layout>
        <c:manualLayout>
          <c:xMode val="edge"/>
          <c:yMode val="edge"/>
          <c:x val="0.63298118985126717"/>
          <c:y val="6.3866569612811199E-3"/>
          <c:w val="0.30996136155278592"/>
          <c:h val="0.579820963632806"/>
        </c:manualLayout>
      </c:layout>
      <c:txPr>
        <a:bodyPr/>
        <a:lstStyle/>
        <a:p>
          <a:pPr>
            <a:defRPr sz="800">
              <a:latin typeface="Calibri" pitchFamily="34" charset="0"/>
              <a:cs typeface="Calibri" pitchFamily="34" charset="0"/>
            </a:defRPr>
          </a:pPr>
          <a:endParaRPr lang="ru-RU"/>
        </a:p>
      </c:txPr>
    </c:legend>
    <c:plotVisOnly val="1"/>
    <c:dispBlanksAs val="gap"/>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
          <c:y val="9.4988069673109063E-2"/>
          <c:w val="0.91269841269844054"/>
          <c:h val="0.72127649909145952"/>
        </c:manualLayout>
      </c:layout>
      <c:lineChart>
        <c:grouping val="standard"/>
        <c:ser>
          <c:idx val="0"/>
          <c:order val="0"/>
          <c:tx>
            <c:strRef>
              <c:f>Лист1!$B$1</c:f>
              <c:strCache>
                <c:ptCount val="1"/>
                <c:pt idx="0">
                  <c:v>2017</c:v>
                </c:pt>
              </c:strCache>
            </c:strRef>
          </c:tx>
          <c:spPr>
            <a:ln>
              <a:solidFill>
                <a:srgbClr val="FF0000"/>
              </a:solidFill>
            </a:ln>
          </c:spPr>
          <c:marker>
            <c:spPr>
              <a:solidFill>
                <a:srgbClr val="FF0000"/>
              </a:solidFill>
            </c:spPr>
          </c:marker>
          <c:dLbls>
            <c:dLbl>
              <c:idx val="0"/>
              <c:layout>
                <c:manualLayout>
                  <c:x val="-3.7037037037037056E-2"/>
                  <c:y val="0.12878787878787878"/>
                </c:manualLayout>
              </c:layout>
              <c:showVal val="1"/>
            </c:dLbl>
            <c:dLbl>
              <c:idx val="1"/>
              <c:layout>
                <c:manualLayout>
                  <c:x val="-1.5432098765432211E-2"/>
                  <c:y val="0.12168575518969289"/>
                </c:manualLayout>
              </c:layout>
              <c:showVal val="1"/>
            </c:dLbl>
            <c:dLbl>
              <c:idx val="2"/>
              <c:layout>
                <c:manualLayout>
                  <c:x val="-3.0864197530864296E-2"/>
                  <c:y val="9.0909090909091064E-2"/>
                </c:manualLayout>
              </c:layout>
              <c:showVal val="1"/>
            </c:dLbl>
            <c:dLbl>
              <c:idx val="3"/>
              <c:layout>
                <c:manualLayout>
                  <c:x val="6.1728395061728392E-3"/>
                  <c:y val="7.5757575757575774E-2"/>
                </c:manualLayout>
              </c:layout>
              <c:showVal val="1"/>
            </c:dLbl>
            <c:txPr>
              <a:bodyPr/>
              <a:lstStyle/>
              <a:p>
                <a:pPr>
                  <a:defRPr sz="900">
                    <a:solidFill>
                      <a:schemeClr val="tx1"/>
                    </a:solidFill>
                  </a:defRPr>
                </a:pPr>
                <a:endParaRPr lang="ru-RU"/>
              </a:p>
            </c:txPr>
            <c:showVal val="1"/>
          </c:dLbls>
          <c:cat>
            <c:strRef>
              <c:f>Лист1!$A$2:$A$6</c:f>
              <c:strCache>
                <c:ptCount val="5"/>
                <c:pt idx="0">
                  <c:v>2019/2020 уч. год</c:v>
                </c:pt>
                <c:pt idx="1">
                  <c:v>2020/2021 уч. год</c:v>
                </c:pt>
                <c:pt idx="2">
                  <c:v>2021/2022 уч. год</c:v>
                </c:pt>
                <c:pt idx="3">
                  <c:v>2022/2023 уч. год</c:v>
                </c:pt>
                <c:pt idx="4">
                  <c:v>2023/2024 уч. год</c:v>
                </c:pt>
              </c:strCache>
            </c:strRef>
          </c:cat>
          <c:val>
            <c:numRef>
              <c:f>Лист1!$B$2:$B$6</c:f>
              <c:numCache>
                <c:formatCode>#,##0</c:formatCode>
                <c:ptCount val="5"/>
                <c:pt idx="0" formatCode="General">
                  <c:v>2238</c:v>
                </c:pt>
                <c:pt idx="1">
                  <c:v>1974</c:v>
                </c:pt>
                <c:pt idx="2">
                  <c:v>2048</c:v>
                </c:pt>
                <c:pt idx="3">
                  <c:v>2201</c:v>
                </c:pt>
                <c:pt idx="4">
                  <c:v>2223</c:v>
                </c:pt>
              </c:numCache>
            </c:numRef>
          </c:val>
        </c:ser>
        <c:marker val="1"/>
        <c:axId val="176316416"/>
        <c:axId val="176317952"/>
      </c:lineChart>
      <c:catAx>
        <c:axId val="176316416"/>
        <c:scaling>
          <c:orientation val="minMax"/>
        </c:scaling>
        <c:axPos val="b"/>
        <c:numFmt formatCode="General" sourceLinked="1"/>
        <c:tickLblPos val="nextTo"/>
        <c:txPr>
          <a:bodyPr/>
          <a:lstStyle/>
          <a:p>
            <a:pPr>
              <a:defRPr sz="600"/>
            </a:pPr>
            <a:endParaRPr lang="ru-RU"/>
          </a:p>
        </c:txPr>
        <c:crossAx val="176317952"/>
        <c:crosses val="autoZero"/>
        <c:auto val="1"/>
        <c:lblAlgn val="ctr"/>
        <c:lblOffset val="100"/>
      </c:catAx>
      <c:valAx>
        <c:axId val="176317952"/>
        <c:scaling>
          <c:orientation val="minMax"/>
        </c:scaling>
        <c:delete val="1"/>
        <c:axPos val="l"/>
        <c:majorGridlines/>
        <c:numFmt formatCode="General" sourceLinked="1"/>
        <c:tickLblPos val="none"/>
        <c:crossAx val="176316416"/>
        <c:crosses val="autoZero"/>
        <c:crossBetween val="between"/>
      </c:valAx>
    </c:plotArea>
    <c:plotVisOnly val="1"/>
  </c:chart>
  <c:txPr>
    <a:bodyPr/>
    <a:lstStyle/>
    <a:p>
      <a:pPr>
        <a:defRPr sz="1000">
          <a:latin typeface="Calibri" pitchFamily="34" charset="0"/>
          <a:cs typeface="Calibri" pitchFamily="34" charset="0"/>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stacked"/>
        <c:ser>
          <c:idx val="0"/>
          <c:order val="0"/>
          <c:tx>
            <c:strRef>
              <c:f>Лист1!$B$1</c:f>
              <c:strCache>
                <c:ptCount val="1"/>
                <c:pt idx="0">
                  <c:v>Ряд 1</c:v>
                </c:pt>
              </c:strCache>
            </c:strRef>
          </c:tx>
          <c:spPr>
            <a:solidFill>
              <a:srgbClr val="FF5050"/>
            </a:solidFill>
          </c:spPr>
          <c:dLbls>
            <c:txPr>
              <a:bodyPr/>
              <a:lstStyle/>
              <a:p>
                <a:pPr>
                  <a:defRPr sz="800"/>
                </a:pPr>
                <a:endParaRPr lang="ru-RU"/>
              </a:p>
            </c:txPr>
            <c:showVal val="1"/>
          </c:dLbls>
          <c:cat>
            <c:strRef>
              <c:f>Лист1!$A$2:$A$6</c:f>
              <c:strCache>
                <c:ptCount val="5"/>
                <c:pt idx="0">
                  <c:v>2021 год</c:v>
                </c:pt>
                <c:pt idx="1">
                  <c:v>2022 год</c:v>
                </c:pt>
                <c:pt idx="2">
                  <c:v>2023 год</c:v>
                </c:pt>
                <c:pt idx="3">
                  <c:v>2024 год</c:v>
                </c:pt>
                <c:pt idx="4">
                  <c:v>2025 год</c:v>
                </c:pt>
              </c:strCache>
            </c:strRef>
          </c:cat>
          <c:val>
            <c:numRef>
              <c:f>Лист1!$B$2:$B$6</c:f>
              <c:numCache>
                <c:formatCode>General</c:formatCode>
                <c:ptCount val="5"/>
                <c:pt idx="0">
                  <c:v>75609.539999999994</c:v>
                </c:pt>
                <c:pt idx="1">
                  <c:v>90573.5</c:v>
                </c:pt>
                <c:pt idx="2">
                  <c:v>96855.55</c:v>
                </c:pt>
                <c:pt idx="3">
                  <c:v>96855.55</c:v>
                </c:pt>
                <c:pt idx="4">
                  <c:v>96855.55</c:v>
                </c:pt>
              </c:numCache>
            </c:numRef>
          </c:val>
        </c:ser>
        <c:overlap val="100"/>
        <c:axId val="176272128"/>
        <c:axId val="176273664"/>
      </c:barChart>
      <c:catAx>
        <c:axId val="176272128"/>
        <c:scaling>
          <c:orientation val="minMax"/>
        </c:scaling>
        <c:axPos val="l"/>
        <c:tickLblPos val="nextTo"/>
        <c:crossAx val="176273664"/>
        <c:crosses val="autoZero"/>
        <c:auto val="1"/>
        <c:lblAlgn val="ctr"/>
        <c:lblOffset val="100"/>
      </c:catAx>
      <c:valAx>
        <c:axId val="176273664"/>
        <c:scaling>
          <c:orientation val="minMax"/>
        </c:scaling>
        <c:axPos val="b"/>
        <c:majorGridlines/>
        <c:numFmt formatCode="General" sourceLinked="1"/>
        <c:tickLblPos val="nextTo"/>
        <c:crossAx val="176272128"/>
        <c:crosses val="autoZero"/>
        <c:crossBetween val="between"/>
      </c:valAx>
    </c:plotArea>
    <c:plotVisOnly val="1"/>
  </c:chart>
  <c:txPr>
    <a:bodyPr/>
    <a:lstStyle/>
    <a:p>
      <a:pPr>
        <a:defRPr sz="6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
          <c:y val="9.498796158907051E-2"/>
          <c:w val="0.91269841269844187"/>
          <c:h val="0.72127649909145952"/>
        </c:manualLayout>
      </c:layout>
      <c:lineChart>
        <c:grouping val="standard"/>
        <c:ser>
          <c:idx val="0"/>
          <c:order val="0"/>
          <c:tx>
            <c:strRef>
              <c:f>Лист1!$B$1</c:f>
              <c:strCache>
                <c:ptCount val="1"/>
                <c:pt idx="0">
                  <c:v>2017</c:v>
                </c:pt>
              </c:strCache>
            </c:strRef>
          </c:tx>
          <c:spPr>
            <a:ln>
              <a:solidFill>
                <a:schemeClr val="accent6">
                  <a:lumMod val="60000"/>
                  <a:lumOff val="40000"/>
                </a:schemeClr>
              </a:solidFill>
            </a:ln>
          </c:spPr>
          <c:marker>
            <c:spPr>
              <a:solidFill>
                <a:schemeClr val="accent6">
                  <a:lumMod val="60000"/>
                  <a:lumOff val="40000"/>
                </a:schemeClr>
              </a:solidFill>
            </c:spPr>
          </c:marker>
          <c:dLbls>
            <c:dLbl>
              <c:idx val="0"/>
              <c:layout>
                <c:manualLayout>
                  <c:x val="1.4145927120022631E-17"/>
                  <c:y val="-1.5151515151515181E-2"/>
                </c:manualLayout>
              </c:layout>
              <c:showVal val="1"/>
            </c:dLbl>
            <c:dLbl>
              <c:idx val="1"/>
              <c:layout>
                <c:manualLayout>
                  <c:x val="0"/>
                  <c:y val="1.5625E-2"/>
                </c:manualLayout>
              </c:layout>
              <c:showVal val="1"/>
            </c:dLbl>
            <c:dLbl>
              <c:idx val="2"/>
              <c:layout>
                <c:manualLayout>
                  <c:x val="-1.2345679012345723E-2"/>
                  <c:y val="7.5757575757575774E-2"/>
                </c:manualLayout>
              </c:layout>
              <c:showVal val="1"/>
            </c:dLbl>
            <c:dLbl>
              <c:idx val="3"/>
              <c:layout>
                <c:manualLayout>
                  <c:x val="-2.7777777777778238E-2"/>
                  <c:y val="7.5757575757575774E-2"/>
                </c:manualLayout>
              </c:layout>
              <c:showVal val="1"/>
            </c:dLbl>
            <c:txPr>
              <a:bodyPr/>
              <a:lstStyle/>
              <a:p>
                <a:pPr>
                  <a:defRPr>
                    <a:solidFill>
                      <a:schemeClr val="tx1"/>
                    </a:solidFill>
                  </a:defRPr>
                </a:pPr>
                <a:endParaRPr lang="ru-RU"/>
              </a:p>
            </c:txPr>
            <c:showVal val="1"/>
          </c:dLbls>
          <c:cat>
            <c:strRef>
              <c:f>Лист1!$A$2:$A$6</c:f>
              <c:strCache>
                <c:ptCount val="5"/>
                <c:pt idx="0">
                  <c:v>2019/2020 уч. год</c:v>
                </c:pt>
                <c:pt idx="1">
                  <c:v>2020/2021 уч. Год</c:v>
                </c:pt>
                <c:pt idx="2">
                  <c:v>2021/2022 уч. Год</c:v>
                </c:pt>
                <c:pt idx="3">
                  <c:v>2022/2023 уч. Год</c:v>
                </c:pt>
                <c:pt idx="4">
                  <c:v>2023/2024 уч. Год</c:v>
                </c:pt>
              </c:strCache>
            </c:strRef>
          </c:cat>
          <c:val>
            <c:numRef>
              <c:f>Лист1!$B$2:$B$6</c:f>
              <c:numCache>
                <c:formatCode>General</c:formatCode>
                <c:ptCount val="5"/>
                <c:pt idx="0">
                  <c:v>6349</c:v>
                </c:pt>
                <c:pt idx="1">
                  <c:v>6400</c:v>
                </c:pt>
                <c:pt idx="2">
                  <c:v>6448</c:v>
                </c:pt>
                <c:pt idx="3">
                  <c:v>6509</c:v>
                </c:pt>
                <c:pt idx="4">
                  <c:v>6509</c:v>
                </c:pt>
              </c:numCache>
            </c:numRef>
          </c:val>
        </c:ser>
        <c:marker val="1"/>
        <c:axId val="176399872"/>
        <c:axId val="176401408"/>
      </c:lineChart>
      <c:catAx>
        <c:axId val="176399872"/>
        <c:scaling>
          <c:orientation val="minMax"/>
        </c:scaling>
        <c:axPos val="b"/>
        <c:numFmt formatCode="General" sourceLinked="1"/>
        <c:tickLblPos val="nextTo"/>
        <c:txPr>
          <a:bodyPr/>
          <a:lstStyle/>
          <a:p>
            <a:pPr>
              <a:defRPr sz="600"/>
            </a:pPr>
            <a:endParaRPr lang="ru-RU"/>
          </a:p>
        </c:txPr>
        <c:crossAx val="176401408"/>
        <c:crosses val="autoZero"/>
        <c:auto val="1"/>
        <c:lblAlgn val="ctr"/>
        <c:lblOffset val="100"/>
      </c:catAx>
      <c:valAx>
        <c:axId val="176401408"/>
        <c:scaling>
          <c:orientation val="minMax"/>
        </c:scaling>
        <c:delete val="1"/>
        <c:axPos val="l"/>
        <c:majorGridlines/>
        <c:numFmt formatCode="General" sourceLinked="1"/>
        <c:tickLblPos val="none"/>
        <c:crossAx val="176399872"/>
        <c:crosses val="autoZero"/>
        <c:crossBetween val="between"/>
      </c:valAx>
    </c:plotArea>
    <c:plotVisOnly val="1"/>
  </c:chart>
  <c:txPr>
    <a:bodyPr/>
    <a:lstStyle/>
    <a:p>
      <a:pPr>
        <a:defRPr sz="1000">
          <a:latin typeface="Calibri" pitchFamily="34" charset="0"/>
          <a:cs typeface="Calibri" pitchFamily="34" charset="0"/>
        </a:defRPr>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barChart>
        <c:barDir val="bar"/>
        <c:grouping val="stacked"/>
        <c:ser>
          <c:idx val="0"/>
          <c:order val="0"/>
          <c:tx>
            <c:strRef>
              <c:f>Лист1!$B$1</c:f>
              <c:strCache>
                <c:ptCount val="1"/>
                <c:pt idx="0">
                  <c:v>Ряд 1</c:v>
                </c:pt>
              </c:strCache>
            </c:strRef>
          </c:tx>
          <c:spPr>
            <a:solidFill>
              <a:schemeClr val="accent6">
                <a:lumMod val="60000"/>
                <a:lumOff val="40000"/>
              </a:schemeClr>
            </a:solidFill>
          </c:spPr>
          <c:dLbls>
            <c:txPr>
              <a:bodyPr/>
              <a:lstStyle/>
              <a:p>
                <a:pPr>
                  <a:defRPr sz="800"/>
                </a:pPr>
                <a:endParaRPr lang="ru-RU"/>
              </a:p>
            </c:txPr>
            <c:showVal val="1"/>
          </c:dLbls>
          <c:cat>
            <c:strRef>
              <c:f>Лист1!$A$2:$A$6</c:f>
              <c:strCache>
                <c:ptCount val="5"/>
                <c:pt idx="0">
                  <c:v>2021 год</c:v>
                </c:pt>
                <c:pt idx="1">
                  <c:v>2022 год</c:v>
                </c:pt>
                <c:pt idx="2">
                  <c:v>2023 год</c:v>
                </c:pt>
                <c:pt idx="3">
                  <c:v>2024 год</c:v>
                </c:pt>
                <c:pt idx="4">
                  <c:v>2025 год</c:v>
                </c:pt>
              </c:strCache>
            </c:strRef>
          </c:cat>
          <c:val>
            <c:numRef>
              <c:f>Лист1!$B$2:$B$6</c:f>
              <c:numCache>
                <c:formatCode>General</c:formatCode>
                <c:ptCount val="5"/>
                <c:pt idx="0">
                  <c:v>284267.99000000022</c:v>
                </c:pt>
                <c:pt idx="1">
                  <c:v>310820.06</c:v>
                </c:pt>
                <c:pt idx="2">
                  <c:v>320479.82</c:v>
                </c:pt>
                <c:pt idx="3">
                  <c:v>314551.67</c:v>
                </c:pt>
                <c:pt idx="4">
                  <c:v>314551.67</c:v>
                </c:pt>
              </c:numCache>
            </c:numRef>
          </c:val>
        </c:ser>
        <c:overlap val="100"/>
        <c:axId val="171182336"/>
        <c:axId val="171184128"/>
      </c:barChart>
      <c:catAx>
        <c:axId val="171182336"/>
        <c:scaling>
          <c:orientation val="minMax"/>
        </c:scaling>
        <c:axPos val="l"/>
        <c:tickLblPos val="nextTo"/>
        <c:crossAx val="171184128"/>
        <c:crosses val="autoZero"/>
        <c:auto val="1"/>
        <c:lblAlgn val="ctr"/>
        <c:lblOffset val="100"/>
      </c:catAx>
      <c:valAx>
        <c:axId val="171184128"/>
        <c:scaling>
          <c:orientation val="minMax"/>
        </c:scaling>
        <c:axPos val="b"/>
        <c:majorGridlines/>
        <c:numFmt formatCode="General" sourceLinked="1"/>
        <c:tickLblPos val="nextTo"/>
        <c:crossAx val="171182336"/>
        <c:crosses val="autoZero"/>
        <c:crossBetween val="between"/>
      </c:valAx>
    </c:plotArea>
    <c:plotVisOnly val="1"/>
  </c:chart>
  <c:txPr>
    <a:bodyPr/>
    <a:lstStyle/>
    <a:p>
      <a:pPr>
        <a:defRPr sz="6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7.4092219826983136E-2"/>
          <c:y val="0.12305112567246386"/>
          <c:w val="0.68912585891603484"/>
          <c:h val="0.79823063355637813"/>
        </c:manualLayout>
      </c:layout>
      <c:bar3DChart>
        <c:barDir val="col"/>
        <c:grouping val="clustered"/>
        <c:ser>
          <c:idx val="0"/>
          <c:order val="0"/>
          <c:tx>
            <c:strRef>
              <c:f>Лист1!$B$1</c:f>
              <c:strCache>
                <c:ptCount val="1"/>
                <c:pt idx="0">
                  <c:v>Доходы</c:v>
                </c:pt>
              </c:strCache>
            </c:strRef>
          </c:tx>
          <c:spPr>
            <a:solidFill>
              <a:srgbClr val="92D050"/>
            </a:solidFill>
          </c:spPr>
          <c:dLbls>
            <c:dLbl>
              <c:idx val="0"/>
              <c:layout>
                <c:manualLayout>
                  <c:x val="2.8906753414240402E-3"/>
                  <c:y val="-1.8713319315534563E-2"/>
                </c:manualLayout>
              </c:layout>
              <c:showVal val="1"/>
            </c:dLbl>
            <c:dLbl>
              <c:idx val="1"/>
              <c:layout>
                <c:manualLayout>
                  <c:x val="2.8906753414240402E-3"/>
                  <c:y val="-1.4034989486650939E-2"/>
                </c:manualLayout>
              </c:layout>
              <c:showVal val="1"/>
            </c:dLbl>
            <c:dLbl>
              <c:idx val="2"/>
              <c:layout>
                <c:manualLayout>
                  <c:x val="1.4453376707120201E-3"/>
                  <c:y val="-9.3566596577673473E-3"/>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Лист1!$B$2:$B$4</c:f>
              <c:numCache>
                <c:formatCode>General</c:formatCode>
                <c:ptCount val="3"/>
                <c:pt idx="0">
                  <c:v>2330851.02</c:v>
                </c:pt>
                <c:pt idx="1">
                  <c:v>2613525.0499999998</c:v>
                </c:pt>
                <c:pt idx="2">
                  <c:v>2125898.77</c:v>
                </c:pt>
              </c:numCache>
            </c:numRef>
          </c:val>
        </c:ser>
        <c:ser>
          <c:idx val="1"/>
          <c:order val="1"/>
          <c:tx>
            <c:strRef>
              <c:f>Лист1!$C$1</c:f>
              <c:strCache>
                <c:ptCount val="1"/>
                <c:pt idx="0">
                  <c:v>Налоговые и неналоговые</c:v>
                </c:pt>
              </c:strCache>
            </c:strRef>
          </c:tx>
          <c:spPr>
            <a:solidFill>
              <a:srgbClr val="66FFFF"/>
            </a:solidFill>
          </c:spPr>
          <c:dLbls>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Лист1!$C$2:$C$4</c:f>
              <c:numCache>
                <c:formatCode>General</c:formatCode>
                <c:ptCount val="3"/>
                <c:pt idx="0">
                  <c:v>352343.8</c:v>
                </c:pt>
                <c:pt idx="1">
                  <c:v>352385.89</c:v>
                </c:pt>
                <c:pt idx="2">
                  <c:v>370762.76</c:v>
                </c:pt>
              </c:numCache>
            </c:numRef>
          </c:val>
        </c:ser>
        <c:ser>
          <c:idx val="2"/>
          <c:order val="2"/>
          <c:tx>
            <c:strRef>
              <c:f>Лист1!$D$1</c:f>
              <c:strCache>
                <c:ptCount val="1"/>
                <c:pt idx="0">
                  <c:v>Безвозмездные поступления</c:v>
                </c:pt>
              </c:strCache>
            </c:strRef>
          </c:tx>
          <c:spPr>
            <a:solidFill>
              <a:srgbClr val="FFFF99"/>
            </a:solidFill>
          </c:spPr>
          <c:dLbls>
            <c:dLbl>
              <c:idx val="0"/>
              <c:layout>
                <c:manualLayout>
                  <c:x val="-8.6720260242721166E-3"/>
                  <c:y val="-3.7426638631069195E-2"/>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Лист1!$D$2:$D$4</c:f>
              <c:numCache>
                <c:formatCode>General</c:formatCode>
                <c:ptCount val="3"/>
                <c:pt idx="0">
                  <c:v>1978507.22</c:v>
                </c:pt>
                <c:pt idx="1">
                  <c:v>2261139.16</c:v>
                </c:pt>
                <c:pt idx="2">
                  <c:v>1876897.12</c:v>
                </c:pt>
              </c:numCache>
            </c:numRef>
          </c:val>
        </c:ser>
        <c:ser>
          <c:idx val="3"/>
          <c:order val="3"/>
          <c:tx>
            <c:strRef>
              <c:f>Лист1!$E$1</c:f>
              <c:strCache>
                <c:ptCount val="1"/>
                <c:pt idx="0">
                  <c:v>Расходы</c:v>
                </c:pt>
              </c:strCache>
            </c:strRef>
          </c:tx>
          <c:spPr>
            <a:solidFill>
              <a:srgbClr val="99CCFF"/>
            </a:solidFill>
          </c:spPr>
          <c:dLbls>
            <c:dLbl>
              <c:idx val="0"/>
              <c:layout>
                <c:manualLayout>
                  <c:x val="8.6720260242721166E-3"/>
                  <c:y val="-4.6783298288836537E-3"/>
                </c:manualLayout>
              </c:layout>
              <c:showVal val="1"/>
            </c:dLbl>
            <c:dLbl>
              <c:idx val="1"/>
              <c:layout>
                <c:manualLayout>
                  <c:x val="-1.4453376707119661E-3"/>
                  <c:y val="-2.8069978973301841E-2"/>
                </c:manualLayout>
              </c:layout>
              <c:showVal val="1"/>
            </c:dLbl>
            <c:dLbl>
              <c:idx val="2"/>
              <c:layout>
                <c:manualLayout>
                  <c:x val="1.3008039036408202E-2"/>
                  <c:y val="-9.3566596577673473E-3"/>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Лист1!$E$2:$E$4</c:f>
              <c:numCache>
                <c:formatCode>General</c:formatCode>
                <c:ptCount val="3"/>
                <c:pt idx="0">
                  <c:v>2416112.2400000002</c:v>
                </c:pt>
                <c:pt idx="1">
                  <c:v>2794697.58</c:v>
                </c:pt>
                <c:pt idx="2">
                  <c:v>2247659.88</c:v>
                </c:pt>
              </c:numCache>
            </c:numRef>
          </c:val>
        </c:ser>
        <c:ser>
          <c:idx val="4"/>
          <c:order val="4"/>
          <c:tx>
            <c:strRef>
              <c:f>Лист1!$F$1</c:f>
              <c:strCache>
                <c:ptCount val="1"/>
                <c:pt idx="0">
                  <c:v>Дефицит</c:v>
                </c:pt>
              </c:strCache>
            </c:strRef>
          </c:tx>
          <c:spPr>
            <a:solidFill>
              <a:schemeClr val="accent2">
                <a:lumMod val="60000"/>
                <a:lumOff val="40000"/>
              </a:schemeClr>
            </a:solidFill>
          </c:spPr>
          <c:dLbls>
            <c:dLbl>
              <c:idx val="0"/>
              <c:layout>
                <c:manualLayout>
                  <c:x val="5.781350682848096E-3"/>
                  <c:y val="9.3573964026222537E-3"/>
                </c:manualLayout>
              </c:layout>
              <c:showVal val="1"/>
            </c:dLbl>
            <c:dLbl>
              <c:idx val="2"/>
              <c:layout>
                <c:manualLayout>
                  <c:x val="3.324276642637651E-2"/>
                  <c:y val="2.8069978973301952E-2"/>
                </c:manualLayout>
              </c:layout>
              <c:showVal val="1"/>
            </c:dLbl>
            <c:txPr>
              <a:bodyPr/>
              <a:lstStyle/>
              <a:p>
                <a:pPr>
                  <a:defRPr sz="600"/>
                </a:pPr>
                <a:endParaRPr lang="ru-RU"/>
              </a:p>
            </c:txPr>
            <c:showVal val="1"/>
          </c:dLbls>
          <c:cat>
            <c:strRef>
              <c:f>Лист1!$A$2:$A$4</c:f>
              <c:strCache>
                <c:ptCount val="3"/>
                <c:pt idx="0">
                  <c:v>2021 год (факт)</c:v>
                </c:pt>
                <c:pt idx="1">
                  <c:v>2022 (оценка)</c:v>
                </c:pt>
                <c:pt idx="2">
                  <c:v>2023 (прогноз)</c:v>
                </c:pt>
              </c:strCache>
            </c:strRef>
          </c:cat>
          <c:val>
            <c:numRef>
              <c:f>Лист1!$F$2:$F$4</c:f>
              <c:numCache>
                <c:formatCode>General</c:formatCode>
                <c:ptCount val="3"/>
                <c:pt idx="0">
                  <c:v>-85261.22</c:v>
                </c:pt>
                <c:pt idx="1">
                  <c:v>-181172.53</c:v>
                </c:pt>
                <c:pt idx="2">
                  <c:v>0</c:v>
                </c:pt>
              </c:numCache>
            </c:numRef>
          </c:val>
        </c:ser>
        <c:shape val="box"/>
        <c:axId val="166215680"/>
        <c:axId val="166217216"/>
        <c:axId val="0"/>
      </c:bar3DChart>
      <c:catAx>
        <c:axId val="166215680"/>
        <c:scaling>
          <c:orientation val="minMax"/>
        </c:scaling>
        <c:axPos val="b"/>
        <c:tickLblPos val="nextTo"/>
        <c:txPr>
          <a:bodyPr/>
          <a:lstStyle/>
          <a:p>
            <a:pPr>
              <a:defRPr sz="700"/>
            </a:pPr>
            <a:endParaRPr lang="ru-RU"/>
          </a:p>
        </c:txPr>
        <c:crossAx val="166217216"/>
        <c:crosses val="autoZero"/>
        <c:auto val="1"/>
        <c:lblAlgn val="ctr"/>
        <c:lblOffset val="100"/>
      </c:catAx>
      <c:valAx>
        <c:axId val="166217216"/>
        <c:scaling>
          <c:orientation val="minMax"/>
        </c:scaling>
        <c:axPos val="l"/>
        <c:majorGridlines/>
        <c:numFmt formatCode="General" sourceLinked="1"/>
        <c:tickLblPos val="nextTo"/>
        <c:txPr>
          <a:bodyPr/>
          <a:lstStyle/>
          <a:p>
            <a:pPr>
              <a:defRPr sz="800"/>
            </a:pPr>
            <a:endParaRPr lang="ru-RU"/>
          </a:p>
        </c:txPr>
        <c:crossAx val="166215680"/>
        <c:crosses val="autoZero"/>
        <c:crossBetween val="between"/>
      </c:valAx>
    </c:plotArea>
    <c:legend>
      <c:legendPos val="r"/>
      <c:layout>
        <c:manualLayout>
          <c:xMode val="edge"/>
          <c:yMode val="edge"/>
          <c:x val="0.76521570697383523"/>
          <c:y val="0.19657045270024356"/>
          <c:w val="0.2031126200284652"/>
          <c:h val="0.42298916543016402"/>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017071303587017"/>
          <c:y val="5.4320607457594185E-2"/>
          <c:w val="0.54819575678040766"/>
          <c:h val="0.75899770119233145"/>
        </c:manualLayout>
      </c:layout>
      <c:barChart>
        <c:barDir val="bar"/>
        <c:grouping val="stacked"/>
        <c:ser>
          <c:idx val="0"/>
          <c:order val="0"/>
          <c:tx>
            <c:strRef>
              <c:f>Лист1!$B$1</c:f>
              <c:strCache>
                <c:ptCount val="1"/>
                <c:pt idx="0">
                  <c:v>Социальное обеспечение населения</c:v>
                </c:pt>
              </c:strCache>
            </c:strRef>
          </c:tx>
          <c:spPr>
            <a:solidFill>
              <a:srgbClr val="92D050"/>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136412.5</c:v>
                </c:pt>
                <c:pt idx="1">
                  <c:v>135008.99</c:v>
                </c:pt>
                <c:pt idx="2">
                  <c:v>144504.15</c:v>
                </c:pt>
                <c:pt idx="3">
                  <c:v>140709.39000000001</c:v>
                </c:pt>
                <c:pt idx="4">
                  <c:v>137041.46</c:v>
                </c:pt>
              </c:numCache>
            </c:numRef>
          </c:val>
        </c:ser>
        <c:ser>
          <c:idx val="1"/>
          <c:order val="1"/>
          <c:tx>
            <c:strRef>
              <c:f>Лист1!$C$1</c:f>
              <c:strCache>
                <c:ptCount val="1"/>
                <c:pt idx="0">
                  <c:v>Охрана семьи и детства</c:v>
                </c:pt>
              </c:strCache>
            </c:strRef>
          </c:tx>
          <c:spPr>
            <a:solidFill>
              <a:srgbClr val="99CCFF"/>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624053.15</c:v>
                </c:pt>
                <c:pt idx="1">
                  <c:v>623641.43000000005</c:v>
                </c:pt>
                <c:pt idx="2" formatCode="#,##0.00">
                  <c:v>362111.06</c:v>
                </c:pt>
                <c:pt idx="3" formatCode="#,##0.00">
                  <c:v>195636.05</c:v>
                </c:pt>
                <c:pt idx="4" formatCode="#,##0.00">
                  <c:v>167901.71</c:v>
                </c:pt>
              </c:numCache>
            </c:numRef>
          </c:val>
        </c:ser>
        <c:ser>
          <c:idx val="2"/>
          <c:order val="2"/>
          <c:tx>
            <c:strRef>
              <c:f>Лист1!$D$1</c:f>
              <c:strCache>
                <c:ptCount val="1"/>
                <c:pt idx="0">
                  <c:v>Другие вопросы</c:v>
                </c:pt>
              </c:strCache>
            </c:strRef>
          </c:tx>
          <c:spPr>
            <a:solidFill>
              <a:srgbClr val="FF66FF"/>
            </a:solidFill>
          </c:spPr>
          <c:dLbls>
            <c:dLbl>
              <c:idx val="0"/>
              <c:layout>
                <c:manualLayout>
                  <c:x val="2.9166666666666667E-2"/>
                  <c:y val="0"/>
                </c:manualLayout>
              </c:layout>
              <c:showVal val="1"/>
            </c:dLbl>
            <c:dLbl>
              <c:idx val="1"/>
              <c:layout>
                <c:manualLayout>
                  <c:x val="2.9166666666666667E-2"/>
                  <c:y val="-3.9505896332795902E-3"/>
                </c:manualLayout>
              </c:layout>
              <c:showVal val="1"/>
            </c:dLbl>
            <c:dLbl>
              <c:idx val="2"/>
              <c:layout>
                <c:manualLayout>
                  <c:x val="2.9166666666666667E-2"/>
                  <c:y val="7.9011792665590434E-3"/>
                </c:manualLayout>
              </c:layout>
              <c:showVal val="1"/>
            </c:dLbl>
            <c:dLbl>
              <c:idx val="3"/>
              <c:layout>
                <c:manualLayout>
                  <c:x val="2.6388888888888878E-2"/>
                  <c:y val="3.9505896332795182E-3"/>
                </c:manualLayout>
              </c:layout>
              <c:showVal val="1"/>
            </c:dLbl>
            <c:dLbl>
              <c:idx val="4"/>
              <c:layout>
                <c:manualLayout>
                  <c:x val="3.6111111111111212E-2"/>
                  <c:y val="0"/>
                </c:manualLayout>
              </c:layout>
              <c:showVal val="1"/>
            </c:dLbl>
            <c:dLbl>
              <c:idx val="5"/>
              <c:layout>
                <c:manualLayout>
                  <c:x val="3.4722222222222224E-2"/>
                  <c:y val="-7.9011792665590434E-3"/>
                </c:manualLayout>
              </c:layout>
              <c:showVal val="1"/>
            </c:dLbl>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19089.63</c:v>
                </c:pt>
                <c:pt idx="1">
                  <c:v>21011.29</c:v>
                </c:pt>
                <c:pt idx="2">
                  <c:v>21112.2</c:v>
                </c:pt>
                <c:pt idx="3">
                  <c:v>21112.19</c:v>
                </c:pt>
                <c:pt idx="4">
                  <c:v>21112.15</c:v>
                </c:pt>
              </c:numCache>
            </c:numRef>
          </c:val>
        </c:ser>
        <c:overlap val="100"/>
        <c:axId val="176503040"/>
        <c:axId val="176521216"/>
      </c:barChart>
      <c:catAx>
        <c:axId val="176503040"/>
        <c:scaling>
          <c:orientation val="minMax"/>
        </c:scaling>
        <c:axPos val="l"/>
        <c:tickLblPos val="nextTo"/>
        <c:txPr>
          <a:bodyPr/>
          <a:lstStyle/>
          <a:p>
            <a:pPr>
              <a:defRPr sz="800"/>
            </a:pPr>
            <a:endParaRPr lang="ru-RU"/>
          </a:p>
        </c:txPr>
        <c:crossAx val="176521216"/>
        <c:crosses val="autoZero"/>
        <c:auto val="1"/>
        <c:lblAlgn val="ctr"/>
        <c:lblOffset val="100"/>
      </c:catAx>
      <c:valAx>
        <c:axId val="176521216"/>
        <c:scaling>
          <c:orientation val="minMax"/>
        </c:scaling>
        <c:axPos val="b"/>
        <c:majorGridlines/>
        <c:numFmt formatCode="General" sourceLinked="1"/>
        <c:tickLblPos val="nextTo"/>
        <c:txPr>
          <a:bodyPr/>
          <a:lstStyle/>
          <a:p>
            <a:pPr>
              <a:defRPr sz="700"/>
            </a:pPr>
            <a:endParaRPr lang="ru-RU"/>
          </a:p>
        </c:txPr>
        <c:crossAx val="176503040"/>
        <c:crosses val="autoZero"/>
        <c:crossBetween val="between"/>
      </c:valAx>
    </c:plotArea>
    <c:legend>
      <c:legendPos val="r"/>
      <c:layout>
        <c:manualLayout>
          <c:xMode val="edge"/>
          <c:yMode val="edge"/>
          <c:x val="0.72479582239720208"/>
          <c:y val="4.6067919034687432E-2"/>
          <c:w val="0.24111805476971171"/>
          <c:h val="0.3864108271041615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993"/>
          <c:y val="4.4444133374394575E-2"/>
          <c:w val="0.61761078302712169"/>
          <c:h val="0.83996739703086454"/>
        </c:manualLayout>
      </c:layout>
      <c:barChart>
        <c:barDir val="bar"/>
        <c:grouping val="stacked"/>
        <c:ser>
          <c:idx val="0"/>
          <c:order val="0"/>
          <c:tx>
            <c:strRef>
              <c:f>Лист1!$B$1</c:f>
              <c:strCache>
                <c:ptCount val="1"/>
                <c:pt idx="0">
                  <c:v>Культура</c:v>
                </c:pt>
              </c:strCache>
            </c:strRef>
          </c:tx>
          <c:spPr>
            <a:solidFill>
              <a:srgbClr val="92D050"/>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110509.23</c:v>
                </c:pt>
                <c:pt idx="1">
                  <c:v>108998.68000000002</c:v>
                </c:pt>
                <c:pt idx="2">
                  <c:v>129905.12000000002</c:v>
                </c:pt>
                <c:pt idx="3">
                  <c:v>98761.78</c:v>
                </c:pt>
                <c:pt idx="4">
                  <c:v>98029.93</c:v>
                </c:pt>
              </c:numCache>
            </c:numRef>
          </c:val>
        </c:ser>
        <c:ser>
          <c:idx val="1"/>
          <c:order val="1"/>
          <c:tx>
            <c:strRef>
              <c:f>Лист1!$C$1</c:f>
              <c:strCache>
                <c:ptCount val="1"/>
                <c:pt idx="0">
                  <c:v>Кинематография</c:v>
                </c:pt>
              </c:strCache>
            </c:strRef>
          </c:tx>
          <c:spPr>
            <a:solidFill>
              <a:srgbClr val="66FFFF"/>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4690.8500000000004</c:v>
                </c:pt>
                <c:pt idx="1">
                  <c:v>5255.1200000000017</c:v>
                </c:pt>
                <c:pt idx="2">
                  <c:v>4947.71</c:v>
                </c:pt>
                <c:pt idx="3">
                  <c:v>4998.17</c:v>
                </c:pt>
                <c:pt idx="4">
                  <c:v>5084.28</c:v>
                </c:pt>
              </c:numCache>
            </c:numRef>
          </c:val>
        </c:ser>
        <c:ser>
          <c:idx val="2"/>
          <c:order val="2"/>
          <c:tx>
            <c:strRef>
              <c:f>Лист1!$D$1</c:f>
              <c:strCache>
                <c:ptCount val="1"/>
                <c:pt idx="0">
                  <c:v>Другие вопросы</c:v>
                </c:pt>
              </c:strCache>
            </c:strRef>
          </c:tx>
          <c:spPr>
            <a:solidFill>
              <a:srgbClr val="FFFF99"/>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24387.649999999994</c:v>
                </c:pt>
                <c:pt idx="1">
                  <c:v>25448.05</c:v>
                </c:pt>
                <c:pt idx="2">
                  <c:v>27834.22</c:v>
                </c:pt>
                <c:pt idx="3">
                  <c:v>27714.780000000006</c:v>
                </c:pt>
                <c:pt idx="4">
                  <c:v>27723.4</c:v>
                </c:pt>
              </c:numCache>
            </c:numRef>
          </c:val>
        </c:ser>
        <c:overlap val="100"/>
        <c:axId val="176624384"/>
        <c:axId val="176625920"/>
      </c:barChart>
      <c:catAx>
        <c:axId val="176624384"/>
        <c:scaling>
          <c:orientation val="minMax"/>
        </c:scaling>
        <c:axPos val="l"/>
        <c:tickLblPos val="nextTo"/>
        <c:txPr>
          <a:bodyPr/>
          <a:lstStyle/>
          <a:p>
            <a:pPr>
              <a:defRPr sz="800"/>
            </a:pPr>
            <a:endParaRPr lang="ru-RU"/>
          </a:p>
        </c:txPr>
        <c:crossAx val="176625920"/>
        <c:crosses val="autoZero"/>
        <c:auto val="1"/>
        <c:lblAlgn val="ctr"/>
        <c:lblOffset val="100"/>
      </c:catAx>
      <c:valAx>
        <c:axId val="176625920"/>
        <c:scaling>
          <c:orientation val="minMax"/>
        </c:scaling>
        <c:axPos val="b"/>
        <c:majorGridlines/>
        <c:numFmt formatCode="General" sourceLinked="1"/>
        <c:tickLblPos val="nextTo"/>
        <c:txPr>
          <a:bodyPr/>
          <a:lstStyle/>
          <a:p>
            <a:pPr>
              <a:defRPr sz="700"/>
            </a:pPr>
            <a:endParaRPr lang="ru-RU"/>
          </a:p>
        </c:txPr>
        <c:crossAx val="176624384"/>
        <c:crosses val="autoZero"/>
        <c:crossBetween val="between"/>
      </c:valAx>
    </c:plotArea>
    <c:legend>
      <c:legendPos val="r"/>
      <c:layout>
        <c:manualLayout>
          <c:xMode val="edge"/>
          <c:yMode val="edge"/>
          <c:x val="0.81121095800524856"/>
          <c:y val="0.1537216061838812"/>
          <c:w val="0.17206178915135747"/>
          <c:h val="0.3003278112743675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998"/>
          <c:y val="4.4444133374394575E-2"/>
          <c:w val="0.61761078302712169"/>
          <c:h val="0.83996739703086454"/>
        </c:manualLayout>
      </c:layout>
      <c:barChart>
        <c:barDir val="bar"/>
        <c:grouping val="stacked"/>
        <c:ser>
          <c:idx val="0"/>
          <c:order val="0"/>
          <c:tx>
            <c:strRef>
              <c:f>Лист1!$B$1</c:f>
              <c:strCache>
                <c:ptCount val="1"/>
                <c:pt idx="0">
                  <c:v>Физическая культура и спорт</c:v>
                </c:pt>
              </c:strCache>
            </c:strRef>
          </c:tx>
          <c:spPr>
            <a:solidFill>
              <a:srgbClr val="FFCCFF"/>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4354.8</c:v>
                </c:pt>
                <c:pt idx="1">
                  <c:v>5127.84</c:v>
                </c:pt>
                <c:pt idx="2">
                  <c:v>5578.8200000000024</c:v>
                </c:pt>
                <c:pt idx="3">
                  <c:v>5601.04</c:v>
                </c:pt>
                <c:pt idx="4">
                  <c:v>5624.1500000000024</c:v>
                </c:pt>
              </c:numCache>
            </c:numRef>
          </c:val>
        </c:ser>
        <c:ser>
          <c:idx val="1"/>
          <c:order val="1"/>
          <c:tx>
            <c:strRef>
              <c:f>Лист1!$C$1</c:f>
              <c:strCache>
                <c:ptCount val="1"/>
                <c:pt idx="0">
                  <c:v>Массовый спорт</c:v>
                </c:pt>
              </c:strCache>
            </c:strRef>
          </c:tx>
          <c:spPr>
            <a:solidFill>
              <a:schemeClr val="accent1">
                <a:lumMod val="75000"/>
              </a:schemeClr>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2299.4699999999998</c:v>
                </c:pt>
                <c:pt idx="1">
                  <c:v>5021.42</c:v>
                </c:pt>
                <c:pt idx="2">
                  <c:v>1033</c:v>
                </c:pt>
                <c:pt idx="3">
                  <c:v>733</c:v>
                </c:pt>
                <c:pt idx="4">
                  <c:v>733</c:v>
                </c:pt>
              </c:numCache>
            </c:numRef>
          </c:val>
        </c:ser>
        <c:ser>
          <c:idx val="2"/>
          <c:order val="2"/>
          <c:tx>
            <c:strRef>
              <c:f>Лист1!$D$1</c:f>
              <c:strCache>
                <c:ptCount val="1"/>
                <c:pt idx="0">
                  <c:v>Другие вопросы</c:v>
                </c:pt>
              </c:strCache>
            </c:strRef>
          </c:tx>
          <c:spPr>
            <a:solidFill>
              <a:srgbClr val="FFC000"/>
            </a:solidFill>
          </c:spPr>
          <c:dLbls>
            <c:txPr>
              <a:bodyPr/>
              <a:lstStyle/>
              <a:p>
                <a:pPr>
                  <a:defRPr sz="600"/>
                </a:pPr>
                <a:endParaRPr lang="ru-RU"/>
              </a:p>
            </c:txPr>
            <c:showVal val="1"/>
          </c:dLbls>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5833.3200000000024</c:v>
                </c:pt>
                <c:pt idx="1">
                  <c:v>5946.7699999999995</c:v>
                </c:pt>
                <c:pt idx="2">
                  <c:v>6897.7</c:v>
                </c:pt>
                <c:pt idx="3">
                  <c:v>6613.48</c:v>
                </c:pt>
                <c:pt idx="4">
                  <c:v>6629.9</c:v>
                </c:pt>
              </c:numCache>
            </c:numRef>
          </c:val>
        </c:ser>
        <c:overlap val="100"/>
        <c:axId val="177219840"/>
        <c:axId val="177250304"/>
      </c:barChart>
      <c:catAx>
        <c:axId val="177219840"/>
        <c:scaling>
          <c:orientation val="minMax"/>
        </c:scaling>
        <c:axPos val="l"/>
        <c:tickLblPos val="nextTo"/>
        <c:txPr>
          <a:bodyPr/>
          <a:lstStyle/>
          <a:p>
            <a:pPr>
              <a:defRPr sz="800"/>
            </a:pPr>
            <a:endParaRPr lang="ru-RU"/>
          </a:p>
        </c:txPr>
        <c:crossAx val="177250304"/>
        <c:crosses val="autoZero"/>
        <c:auto val="1"/>
        <c:lblAlgn val="ctr"/>
        <c:lblOffset val="100"/>
      </c:catAx>
      <c:valAx>
        <c:axId val="177250304"/>
        <c:scaling>
          <c:orientation val="minMax"/>
        </c:scaling>
        <c:axPos val="b"/>
        <c:majorGridlines/>
        <c:numFmt formatCode="General" sourceLinked="1"/>
        <c:tickLblPos val="nextTo"/>
        <c:txPr>
          <a:bodyPr/>
          <a:lstStyle/>
          <a:p>
            <a:pPr>
              <a:defRPr sz="700"/>
            </a:pPr>
            <a:endParaRPr lang="ru-RU"/>
          </a:p>
        </c:txPr>
        <c:crossAx val="177219840"/>
        <c:crosses val="autoZero"/>
        <c:crossBetween val="between"/>
      </c:valAx>
    </c:plotArea>
    <c:legend>
      <c:legendPos val="r"/>
      <c:layout>
        <c:manualLayout>
          <c:xMode val="edge"/>
          <c:yMode val="edge"/>
          <c:x val="0.81121095800524856"/>
          <c:y val="0.1537216061838812"/>
          <c:w val="0.17206178915135753"/>
          <c:h val="0.50638697510109876"/>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2021 (факт)</c:v>
                </c:pt>
                <c:pt idx="1">
                  <c:v>2022 (оценка)</c:v>
                </c:pt>
                <c:pt idx="2">
                  <c:v>2023 (прогноз)</c:v>
                </c:pt>
              </c:strCache>
            </c:strRef>
          </c:cat>
          <c:val>
            <c:numRef>
              <c:f>Лист1!$B$2:$B$4</c:f>
              <c:numCache>
                <c:formatCode>General</c:formatCode>
                <c:ptCount val="3"/>
                <c:pt idx="0">
                  <c:v>4220.95</c:v>
                </c:pt>
                <c:pt idx="1">
                  <c:v>10646.93</c:v>
                </c:pt>
                <c:pt idx="2">
                  <c:v>14993.75</c:v>
                </c:pt>
              </c:numCache>
            </c:numRef>
          </c:val>
        </c:ser>
        <c:ser>
          <c:idx val="1"/>
          <c:order val="1"/>
          <c:tx>
            <c:strRef>
              <c:f>Лист1!$C$1</c:f>
              <c:strCache>
                <c:ptCount val="1"/>
                <c:pt idx="0">
                  <c:v>местный бюджет</c:v>
                </c:pt>
              </c:strCache>
            </c:strRef>
          </c:tx>
          <c:cat>
            <c:strRef>
              <c:f>Лист1!$A$2:$A$4</c:f>
              <c:strCache>
                <c:ptCount val="3"/>
                <c:pt idx="0">
                  <c:v>2021 (факт)</c:v>
                </c:pt>
                <c:pt idx="1">
                  <c:v>2022 (оценка)</c:v>
                </c:pt>
                <c:pt idx="2">
                  <c:v>2023 (прогноз)</c:v>
                </c:pt>
              </c:strCache>
            </c:strRef>
          </c:cat>
          <c:val>
            <c:numRef>
              <c:f>Лист1!$C$2:$C$4</c:f>
              <c:numCache>
                <c:formatCode>General</c:formatCode>
                <c:ptCount val="3"/>
                <c:pt idx="0">
                  <c:v>1674.43</c:v>
                </c:pt>
                <c:pt idx="1">
                  <c:v>3086.4500000000012</c:v>
                </c:pt>
                <c:pt idx="2">
                  <c:v>3086.4500000000012</c:v>
                </c:pt>
              </c:numCache>
            </c:numRef>
          </c:val>
        </c:ser>
        <c:ser>
          <c:idx val="2"/>
          <c:order val="2"/>
          <c:tx>
            <c:strRef>
              <c:f>Лист1!$D$1</c:f>
              <c:strCache>
                <c:ptCount val="1"/>
                <c:pt idx="0">
                  <c:v>организации и население</c:v>
                </c:pt>
              </c:strCache>
            </c:strRef>
          </c:tx>
          <c:spPr>
            <a:solidFill>
              <a:srgbClr val="FF5050"/>
            </a:solidFill>
          </c:spPr>
          <c:cat>
            <c:strRef>
              <c:f>Лист1!$A$2:$A$4</c:f>
              <c:strCache>
                <c:ptCount val="3"/>
                <c:pt idx="0">
                  <c:v>2021 (факт)</c:v>
                </c:pt>
                <c:pt idx="1">
                  <c:v>2022 (оценка)</c:v>
                </c:pt>
                <c:pt idx="2">
                  <c:v>2023 (прогноз)</c:v>
                </c:pt>
              </c:strCache>
            </c:strRef>
          </c:cat>
          <c:val>
            <c:numRef>
              <c:f>Лист1!$D$2:$D$4</c:f>
              <c:numCache>
                <c:formatCode>General</c:formatCode>
                <c:ptCount val="3"/>
                <c:pt idx="0">
                  <c:v>1339.8799999999999</c:v>
                </c:pt>
                <c:pt idx="1">
                  <c:v>4893.28</c:v>
                </c:pt>
                <c:pt idx="2">
                  <c:v>6020.07</c:v>
                </c:pt>
              </c:numCache>
            </c:numRef>
          </c:val>
        </c:ser>
        <c:shape val="cylinder"/>
        <c:axId val="180032640"/>
        <c:axId val="180034560"/>
        <c:axId val="0"/>
      </c:bar3DChart>
      <c:catAx>
        <c:axId val="180032640"/>
        <c:scaling>
          <c:orientation val="minMax"/>
        </c:scaling>
        <c:axPos val="b"/>
        <c:tickLblPos val="nextTo"/>
        <c:txPr>
          <a:bodyPr/>
          <a:lstStyle/>
          <a:p>
            <a:pPr>
              <a:defRPr sz="800"/>
            </a:pPr>
            <a:endParaRPr lang="ru-RU"/>
          </a:p>
        </c:txPr>
        <c:crossAx val="180034560"/>
        <c:crosses val="autoZero"/>
        <c:auto val="1"/>
        <c:lblAlgn val="ctr"/>
        <c:lblOffset val="100"/>
      </c:catAx>
      <c:valAx>
        <c:axId val="180034560"/>
        <c:scaling>
          <c:orientation val="minMax"/>
        </c:scaling>
        <c:axPos val="l"/>
        <c:majorGridlines/>
        <c:numFmt formatCode="General" sourceLinked="1"/>
        <c:tickLblPos val="nextTo"/>
        <c:crossAx val="180032640"/>
        <c:crosses val="autoZero"/>
        <c:crossBetween val="between"/>
      </c:valAx>
    </c:plotArea>
    <c:legend>
      <c:legendPos val="r"/>
      <c:legendEntry>
        <c:idx val="1"/>
        <c:txPr>
          <a:bodyPr/>
          <a:lstStyle/>
          <a:p>
            <a:pPr>
              <a:defRPr sz="900">
                <a:solidFill>
                  <a:schemeClr val="tx1"/>
                </a:solidFill>
              </a:defRPr>
            </a:pPr>
            <a:endParaRPr lang="ru-RU"/>
          </a:p>
        </c:txPr>
      </c:legendEntry>
      <c:layout>
        <c:manualLayout>
          <c:xMode val="edge"/>
          <c:yMode val="edge"/>
          <c:x val="0.70381011039876074"/>
          <c:y val="0.43013636792724746"/>
          <c:w val="0.28196776692143338"/>
          <c:h val="0.20282573253489194"/>
        </c:manualLayout>
      </c:layout>
      <c:txPr>
        <a:bodyPr/>
        <a:lstStyle/>
        <a:p>
          <a:pPr>
            <a:defRPr sz="900">
              <a:solidFill>
                <a:schemeClr val="tx1"/>
              </a:solidFill>
            </a:defRPr>
          </a:pPr>
          <a:endParaRPr lang="ru-RU"/>
        </a:p>
      </c:txPr>
    </c:legend>
    <c:plotVisOnly val="1"/>
  </c:chart>
  <c:txPr>
    <a:bodyPr/>
    <a:lstStyle/>
    <a:p>
      <a:pPr>
        <a:defRPr sz="11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4189E-2"/>
          <c:w val="0.40288081973179851"/>
          <c:h val="0.9458940985007434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Lbls>
            <c:dLbl>
              <c:idx val="0"/>
              <c:layout>
                <c:manualLayout>
                  <c:x val="0.17482012374366585"/>
                  <c:y val="-0.25975111285310221"/>
                </c:manualLayout>
              </c:layout>
              <c:showVal val="1"/>
            </c:dLbl>
            <c:dLbl>
              <c:idx val="1"/>
              <c:layout>
                <c:manualLayout>
                  <c:x val="1.6000857117629736E-2"/>
                  <c:y val="-0.23296914807245497"/>
                </c:manualLayout>
              </c:layout>
              <c:showVal val="1"/>
            </c:dLbl>
            <c:dLbl>
              <c:idx val="2"/>
              <c:layout>
                <c:manualLayout>
                  <c:x val="-9.1790622099421654E-2"/>
                  <c:y val="0.23545521991097176"/>
                </c:manualLayout>
              </c:layout>
              <c:showVal val="1"/>
            </c:dLbl>
            <c:showVal val="1"/>
            <c:showLeaderLines val="1"/>
          </c:dLbls>
          <c:cat>
            <c:strRef>
              <c:f>Лист1!$A$2:$A$3</c:f>
              <c:strCache>
                <c:ptCount val="2"/>
                <c:pt idx="0">
                  <c:v>краевой бюджет</c:v>
                </c:pt>
                <c:pt idx="1">
                  <c:v>местный бюджет</c:v>
                </c:pt>
              </c:strCache>
            </c:strRef>
          </c:cat>
          <c:val>
            <c:numRef>
              <c:f>Лист1!$B$2:$B$3</c:f>
              <c:numCache>
                <c:formatCode>General</c:formatCode>
                <c:ptCount val="2"/>
                <c:pt idx="0">
                  <c:v>4308.38</c:v>
                </c:pt>
                <c:pt idx="1">
                  <c:v>226.76</c:v>
                </c:pt>
              </c:numCache>
            </c:numRef>
          </c:val>
        </c:ser>
        <c:firstSliceAng val="87"/>
      </c:pieChart>
    </c:plotArea>
    <c:legend>
      <c:legendPos val="r"/>
      <c:legendEntry>
        <c:idx val="1"/>
        <c:delete val="1"/>
      </c:legendEntry>
      <c:layout>
        <c:manualLayout>
          <c:xMode val="edge"/>
          <c:yMode val="edge"/>
          <c:x val="0.53798603199762041"/>
          <c:y val="0.24267266720792852"/>
          <c:w val="0.29791255246615139"/>
          <c:h val="0.28354517203729107"/>
        </c:manualLayout>
      </c:layout>
    </c:legend>
    <c:plotVisOnly val="1"/>
  </c:chart>
  <c:txPr>
    <a:bodyPr/>
    <a:lstStyle/>
    <a:p>
      <a:pPr>
        <a:defRPr sz="9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4133E-2"/>
          <c:w val="0.40288081973179823"/>
          <c:h val="0.94589409850074302"/>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0.12396722382379256"/>
                  <c:y val="-0.18713319315534599"/>
                </c:manualLayout>
              </c:layout>
              <c:showVal val="1"/>
            </c:dLbl>
            <c:dLbl>
              <c:idx val="2"/>
              <c:layout>
                <c:manualLayout>
                  <c:x val="7.9176215406233652E-3"/>
                  <c:y val="-0.17654616958982644"/>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6026.3600000000024</c:v>
                </c:pt>
                <c:pt idx="1">
                  <c:v>1462.97</c:v>
                </c:pt>
                <c:pt idx="2">
                  <c:v>847.78000000000054</c:v>
                </c:pt>
              </c:numCache>
            </c:numRef>
          </c:val>
        </c:ser>
        <c:firstSliceAng val="87"/>
      </c:pieChart>
    </c:plotArea>
    <c:legend>
      <c:legendPos val="r"/>
      <c:layout>
        <c:manualLayout>
          <c:xMode val="edge"/>
          <c:yMode val="edge"/>
          <c:x val="0.6513910440062477"/>
          <c:y val="0.41720682343614851"/>
          <c:w val="0.31897939471990083"/>
          <c:h val="0.46499946217625587"/>
        </c:manualLayout>
      </c:layout>
    </c:legend>
    <c:plotVisOnly val="1"/>
  </c:chart>
  <c:txPr>
    <a:bodyPr/>
    <a:lstStyle/>
    <a:p>
      <a:pPr>
        <a:defRPr sz="9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161E-2"/>
          <c:w val="0.4028808197317984"/>
          <c:h val="0.94589409850074324"/>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2.990535552337405E-2"/>
                  <c:y val="0.17673698650725542"/>
                </c:manualLayout>
              </c:layout>
              <c:showVal val="1"/>
            </c:dLbl>
            <c:dLbl>
              <c:idx val="1"/>
              <c:layout>
                <c:manualLayout>
                  <c:x val="0.16613449671702199"/>
                  <c:y val="0.21128000577607994"/>
                </c:manualLayout>
              </c:layout>
              <c:showVal val="1"/>
            </c:dLbl>
            <c:dLbl>
              <c:idx val="2"/>
              <c:layout>
                <c:manualLayout>
                  <c:x val="5.3165732123359719E-2"/>
                  <c:y val="-0.12377287937122836"/>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5391.6100000000024</c:v>
                </c:pt>
                <c:pt idx="1">
                  <c:v>54209.74</c:v>
                </c:pt>
                <c:pt idx="2">
                  <c:v>3136.9100000000012</c:v>
                </c:pt>
              </c:numCache>
            </c:numRef>
          </c:val>
        </c:ser>
        <c:firstSliceAng val="87"/>
      </c:pieChart>
    </c:plotArea>
    <c:legend>
      <c:legendPos val="r"/>
      <c:layout>
        <c:manualLayout>
          <c:xMode val="edge"/>
          <c:yMode val="edge"/>
          <c:x val="0.69313335488200356"/>
          <c:y val="0.41649807488569462"/>
          <c:w val="0.29339872591363475"/>
          <c:h val="0.44770290321677536"/>
        </c:manualLayout>
      </c:layout>
    </c:legend>
    <c:plotVisOnly val="1"/>
  </c:chart>
  <c:txPr>
    <a:bodyPr/>
    <a:lstStyle/>
    <a:p>
      <a:pPr>
        <a:defRPr sz="9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161E-2"/>
          <c:w val="0.4028808197317984"/>
          <c:h val="0.94589409850074324"/>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Lbls>
            <c:dLbl>
              <c:idx val="0"/>
              <c:layout>
                <c:manualLayout>
                  <c:x val="0.17605200355977271"/>
                  <c:y val="2.3923542092443798E-2"/>
                </c:manualLayout>
              </c:layout>
              <c:showVal val="1"/>
            </c:dLbl>
            <c:dLbl>
              <c:idx val="1"/>
              <c:layout>
                <c:manualLayout>
                  <c:x val="2.9060694291383794E-2"/>
                  <c:y val="-2.852683445785157E-2"/>
                </c:manualLayout>
              </c:layout>
              <c:showVal val="1"/>
            </c:dLbl>
            <c:showVal val="1"/>
            <c:showLeaderLines val="1"/>
          </c:dLbls>
          <c:cat>
            <c:strRef>
              <c:f>Лист1!$A$2:$A$3</c:f>
              <c:strCache>
                <c:ptCount val="2"/>
                <c:pt idx="0">
                  <c:v>краевой бюджет</c:v>
                </c:pt>
                <c:pt idx="1">
                  <c:v>местный бюджет</c:v>
                </c:pt>
              </c:strCache>
            </c:strRef>
          </c:cat>
          <c:val>
            <c:numRef>
              <c:f>Лист1!$B$2:$B$3</c:f>
              <c:numCache>
                <c:formatCode>General</c:formatCode>
                <c:ptCount val="2"/>
                <c:pt idx="0">
                  <c:v>1976.91</c:v>
                </c:pt>
                <c:pt idx="1">
                  <c:v>104.05</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4217E-2"/>
          <c:w val="0.40288081973179862"/>
          <c:h val="0.945894098500743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Lbls>
            <c:dLbl>
              <c:idx val="0"/>
              <c:layout>
                <c:manualLayout>
                  <c:x val="0.16935007655912496"/>
                  <c:y val="6.024664744253775E-2"/>
                </c:manualLayout>
              </c:layout>
              <c:showVal val="1"/>
            </c:dLbl>
            <c:dLbl>
              <c:idx val="2"/>
              <c:layout>
                <c:manualLayout>
                  <c:x val="-9.1790622099421654E-2"/>
                  <c:y val="0.23150424144013051"/>
                </c:manualLayout>
              </c:layout>
              <c:showVal val="1"/>
            </c:dLbl>
            <c:showVal val="1"/>
            <c:showLeaderLines val="1"/>
          </c:dLbls>
          <c:cat>
            <c:strRef>
              <c:f>Лист1!$A$2:$A$3</c:f>
              <c:strCache>
                <c:ptCount val="2"/>
                <c:pt idx="0">
                  <c:v>краевой бюджет</c:v>
                </c:pt>
                <c:pt idx="1">
                  <c:v>местный бюджет</c:v>
                </c:pt>
              </c:strCache>
            </c:strRef>
          </c:cat>
          <c:val>
            <c:numRef>
              <c:f>Лист1!$B$2:$B$3</c:f>
              <c:numCache>
                <c:formatCode>General</c:formatCode>
                <c:ptCount val="2"/>
                <c:pt idx="0">
                  <c:v>4180.6000000000004</c:v>
                </c:pt>
                <c:pt idx="1">
                  <c:v>220.03</c:v>
                </c:pt>
              </c:numCache>
            </c:numRef>
          </c:val>
        </c:ser>
        <c:firstSliceAng val="87"/>
      </c:pieChart>
    </c:plotArea>
    <c:plotVisOnly val="1"/>
  </c:chart>
  <c:txPr>
    <a:bodyPr/>
    <a:lstStyle/>
    <a:p>
      <a:pPr>
        <a:defRPr sz="9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ru-RU"/>
  <c:chart>
    <c:autoTitleDeleted val="1"/>
    <c:view3D>
      <c:rAngAx val="1"/>
    </c:view3D>
    <c:plotArea>
      <c:layout/>
      <c:bar3DChart>
        <c:barDir val="col"/>
        <c:grouping val="stacked"/>
        <c:ser>
          <c:idx val="0"/>
          <c:order val="0"/>
          <c:tx>
            <c:strRef>
              <c:f>Лист1!$B$1</c:f>
              <c:strCache>
                <c:ptCount val="1"/>
                <c:pt idx="0">
                  <c:v>за счет краевого бюджета</c:v>
                </c:pt>
              </c:strCache>
            </c:strRef>
          </c:tx>
          <c:spPr>
            <a:solidFill>
              <a:schemeClr val="accent1">
                <a:lumMod val="50000"/>
              </a:schemeClr>
            </a:solidFill>
          </c:spPr>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Лист1!$B$2:$B$6</c:f>
              <c:numCache>
                <c:formatCode>General</c:formatCode>
                <c:ptCount val="5"/>
                <c:pt idx="0">
                  <c:v>178736.91</c:v>
                </c:pt>
                <c:pt idx="1">
                  <c:v>394092.55</c:v>
                </c:pt>
                <c:pt idx="2">
                  <c:v>142456.14000000001</c:v>
                </c:pt>
                <c:pt idx="3">
                  <c:v>91433.69</c:v>
                </c:pt>
                <c:pt idx="4">
                  <c:v>0</c:v>
                </c:pt>
              </c:numCache>
            </c:numRef>
          </c:val>
        </c:ser>
        <c:ser>
          <c:idx val="1"/>
          <c:order val="1"/>
          <c:tx>
            <c:strRef>
              <c:f>Лист1!$C$1</c:f>
              <c:strCache>
                <c:ptCount val="1"/>
                <c:pt idx="0">
                  <c:v>за счет поступления акцизов</c:v>
                </c:pt>
              </c:strCache>
            </c:strRef>
          </c:tx>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Лист1!$C$2:$C$6</c:f>
              <c:numCache>
                <c:formatCode>General</c:formatCode>
                <c:ptCount val="5"/>
                <c:pt idx="0">
                  <c:v>41106.18</c:v>
                </c:pt>
                <c:pt idx="1">
                  <c:v>37438.400000000001</c:v>
                </c:pt>
                <c:pt idx="2">
                  <c:v>42331.040000000001</c:v>
                </c:pt>
                <c:pt idx="3">
                  <c:v>43254.04</c:v>
                </c:pt>
                <c:pt idx="4">
                  <c:v>45589.01</c:v>
                </c:pt>
              </c:numCache>
            </c:numRef>
          </c:val>
        </c:ser>
        <c:ser>
          <c:idx val="2"/>
          <c:order val="2"/>
          <c:tx>
            <c:strRef>
              <c:f>Лист1!$D$1</c:f>
              <c:strCache>
                <c:ptCount val="1"/>
                <c:pt idx="0">
                  <c:v>за счет местного бюджета</c:v>
                </c:pt>
              </c:strCache>
            </c:strRef>
          </c:tx>
          <c:cat>
            <c:strRef>
              <c:f>Лист1!$A$2:$A$6</c:f>
              <c:strCache>
                <c:ptCount val="5"/>
                <c:pt idx="0">
                  <c:v>2021 (факт)</c:v>
                </c:pt>
                <c:pt idx="1">
                  <c:v>2022 (оценка)</c:v>
                </c:pt>
                <c:pt idx="2">
                  <c:v>2023 (прогноз)</c:v>
                </c:pt>
                <c:pt idx="3">
                  <c:v>2024 (прогноз)</c:v>
                </c:pt>
                <c:pt idx="4">
                  <c:v>2025 (прогноз)</c:v>
                </c:pt>
              </c:strCache>
            </c:strRef>
          </c:cat>
          <c:val>
            <c:numRef>
              <c:f>Лист1!$D$2:$D$6</c:f>
              <c:numCache>
                <c:formatCode>General</c:formatCode>
                <c:ptCount val="5"/>
                <c:pt idx="0">
                  <c:v>18898.280000000021</c:v>
                </c:pt>
                <c:pt idx="1">
                  <c:v>8008.33</c:v>
                </c:pt>
              </c:numCache>
            </c:numRef>
          </c:val>
        </c:ser>
        <c:shape val="cylinder"/>
        <c:axId val="180987392"/>
        <c:axId val="180988928"/>
        <c:axId val="0"/>
      </c:bar3DChart>
      <c:catAx>
        <c:axId val="180987392"/>
        <c:scaling>
          <c:orientation val="minMax"/>
        </c:scaling>
        <c:axPos val="b"/>
        <c:tickLblPos val="nextTo"/>
        <c:crossAx val="180988928"/>
        <c:crosses val="autoZero"/>
        <c:auto val="1"/>
        <c:lblAlgn val="ctr"/>
        <c:lblOffset val="100"/>
      </c:catAx>
      <c:valAx>
        <c:axId val="180988928"/>
        <c:scaling>
          <c:orientation val="minMax"/>
        </c:scaling>
        <c:axPos val="l"/>
        <c:majorGridlines/>
        <c:numFmt formatCode="General" sourceLinked="1"/>
        <c:tickLblPos val="nextTo"/>
        <c:crossAx val="180987392"/>
        <c:crosses val="autoZero"/>
        <c:crossBetween val="between"/>
      </c:valAx>
    </c:plotArea>
    <c:legend>
      <c:legendPos val="r"/>
      <c:legendEntry>
        <c:idx val="0"/>
        <c:txPr>
          <a:bodyPr/>
          <a:lstStyle/>
          <a:p>
            <a:pPr>
              <a:defRPr>
                <a:solidFill>
                  <a:schemeClr val="tx1"/>
                </a:solidFill>
              </a:defRPr>
            </a:pPr>
            <a:endParaRPr lang="ru-RU"/>
          </a:p>
        </c:txPr>
      </c:legendEntry>
      <c:layout>
        <c:manualLayout>
          <c:xMode val="edge"/>
          <c:yMode val="edge"/>
          <c:x val="0.77924003462437552"/>
          <c:y val="0.41619622338883538"/>
          <c:w val="0.17576250666619347"/>
          <c:h val="0.25540622186258538"/>
        </c:manualLayout>
      </c:layout>
    </c:legend>
    <c:plotVisOnly val="1"/>
  </c:chart>
  <c:txPr>
    <a:bodyPr/>
    <a:lstStyle/>
    <a:p>
      <a:pPr>
        <a:defRPr sz="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dLbls>
            <c:txPr>
              <a:bodyPr/>
              <a:lstStyle/>
              <a:p>
                <a:pPr>
                  <a:defRPr sz="700"/>
                </a:pPr>
                <a:endParaRPr lang="ru-RU"/>
              </a:p>
            </c:txPr>
            <c:showVal val="1"/>
          </c:dLbls>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345751.31</c:v>
                </c:pt>
                <c:pt idx="1">
                  <c:v>352343.8</c:v>
                </c:pt>
                <c:pt idx="2">
                  <c:v>352385.89</c:v>
                </c:pt>
                <c:pt idx="3">
                  <c:v>370762.76</c:v>
                </c:pt>
                <c:pt idx="4">
                  <c:v>374509.7</c:v>
                </c:pt>
                <c:pt idx="5">
                  <c:v>382315.67</c:v>
                </c:pt>
              </c:numCache>
            </c:numRef>
          </c:val>
        </c:ser>
        <c:ser>
          <c:idx val="1"/>
          <c:order val="1"/>
          <c:tx>
            <c:strRef>
              <c:f>Лист1!$C$1</c:f>
              <c:strCache>
                <c:ptCount val="1"/>
                <c:pt idx="0">
                  <c:v>безвозмездные поступления</c:v>
                </c:pt>
              </c:strCache>
            </c:strRef>
          </c:tx>
          <c:spPr>
            <a:solidFill>
              <a:schemeClr val="accent1">
                <a:lumMod val="75000"/>
              </a:schemeClr>
            </a:solidFill>
          </c:spPr>
          <c:dLbls>
            <c:txPr>
              <a:bodyPr/>
              <a:lstStyle/>
              <a:p>
                <a:pPr>
                  <a:defRPr sz="700"/>
                </a:pPr>
                <a:endParaRPr lang="ru-RU"/>
              </a:p>
            </c:txPr>
            <c:showVal val="1"/>
          </c:dLbls>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Лист1!$C$2:$C$7</c:f>
              <c:numCache>
                <c:formatCode>General</c:formatCode>
                <c:ptCount val="6"/>
                <c:pt idx="0">
                  <c:v>457085.07</c:v>
                </c:pt>
                <c:pt idx="1">
                  <c:v>1978507.22</c:v>
                </c:pt>
                <c:pt idx="2">
                  <c:v>2261139.16</c:v>
                </c:pt>
                <c:pt idx="3">
                  <c:v>1876897.12</c:v>
                </c:pt>
                <c:pt idx="4">
                  <c:v>1548275.23</c:v>
                </c:pt>
                <c:pt idx="5">
                  <c:v>1456799.08</c:v>
                </c:pt>
              </c:numCache>
            </c:numRef>
          </c:val>
        </c:ser>
        <c:shape val="cylinder"/>
        <c:axId val="167065856"/>
        <c:axId val="167067648"/>
        <c:axId val="0"/>
      </c:bar3DChart>
      <c:catAx>
        <c:axId val="167065856"/>
        <c:scaling>
          <c:orientation val="minMax"/>
        </c:scaling>
        <c:axPos val="b"/>
        <c:tickLblPos val="nextTo"/>
        <c:crossAx val="167067648"/>
        <c:crosses val="autoZero"/>
        <c:auto val="1"/>
        <c:lblAlgn val="ctr"/>
        <c:lblOffset val="100"/>
      </c:catAx>
      <c:valAx>
        <c:axId val="167067648"/>
        <c:scaling>
          <c:orientation val="minMax"/>
        </c:scaling>
        <c:axPos val="l"/>
        <c:majorGridlines/>
        <c:numFmt formatCode="General" sourceLinked="1"/>
        <c:tickLblPos val="nextTo"/>
        <c:crossAx val="167065856"/>
        <c:crosses val="autoZero"/>
        <c:crossBetween val="between"/>
      </c:valAx>
    </c:plotArea>
    <c:legend>
      <c:legendPos val="r"/>
      <c:layout>
        <c:manualLayout>
          <c:xMode val="edge"/>
          <c:yMode val="edge"/>
          <c:x val="0.80754650203533851"/>
          <c:y val="0.67094648506397303"/>
          <c:w val="0.16855763342082244"/>
          <c:h val="0.13195988129566896"/>
        </c:manualLayout>
      </c:layout>
    </c:legend>
    <c:plotVisOnly val="1"/>
  </c:chart>
  <c:txPr>
    <a:bodyPr/>
    <a:lstStyle/>
    <a:p>
      <a:pPr>
        <a:defRPr sz="800"/>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457085.1</c:v>
                </c:pt>
                <c:pt idx="1">
                  <c:v>455071</c:v>
                </c:pt>
                <c:pt idx="2">
                  <c:v>462516</c:v>
                </c:pt>
                <c:pt idx="3">
                  <c:v>544961</c:v>
                </c:pt>
                <c:pt idx="4">
                  <c:v>497731</c:v>
                </c:pt>
                <c:pt idx="5">
                  <c:v>528528</c:v>
                </c:pt>
              </c:numCache>
            </c:numRef>
          </c:val>
        </c:ser>
        <c:ser>
          <c:idx val="1"/>
          <c:order val="1"/>
          <c:tx>
            <c:strRef>
              <c:f>Лист1!$C$1</c:f>
              <c:strCache>
                <c:ptCount val="1"/>
                <c:pt idx="0">
                  <c:v>Субсидии</c:v>
                </c:pt>
              </c:strCache>
            </c:strRef>
          </c:tx>
          <c:spPr>
            <a:solidFill>
              <a:srgbClr val="66FF99"/>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Лист1!$C$2:$C$7</c:f>
              <c:numCache>
                <c:formatCode>General</c:formatCode>
                <c:ptCount val="6"/>
                <c:pt idx="0">
                  <c:v>273952.90000000002</c:v>
                </c:pt>
                <c:pt idx="1">
                  <c:v>324425.53999999998</c:v>
                </c:pt>
                <c:pt idx="2">
                  <c:v>604968.15</c:v>
                </c:pt>
                <c:pt idx="3">
                  <c:v>309435.46999999997</c:v>
                </c:pt>
                <c:pt idx="4">
                  <c:v>210730.41</c:v>
                </c:pt>
                <c:pt idx="5">
                  <c:v>118966.23999999999</c:v>
                </c:pt>
              </c:numCache>
            </c:numRef>
          </c:val>
        </c:ser>
        <c:ser>
          <c:idx val="2"/>
          <c:order val="2"/>
          <c:tx>
            <c:strRef>
              <c:f>Лист1!$D$1</c:f>
              <c:strCache>
                <c:ptCount val="1"/>
                <c:pt idx="0">
                  <c:v>Субвенции</c:v>
                </c:pt>
              </c:strCache>
            </c:strRef>
          </c:tx>
          <c:spPr>
            <a:solidFill>
              <a:srgbClr val="FFCC99"/>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Лист1!$D$2:$D$7</c:f>
              <c:numCache>
                <c:formatCode>General</c:formatCode>
                <c:ptCount val="6"/>
                <c:pt idx="0">
                  <c:v>997799.5</c:v>
                </c:pt>
                <c:pt idx="1">
                  <c:v>1167884.79</c:v>
                </c:pt>
                <c:pt idx="2">
                  <c:v>1186900.06</c:v>
                </c:pt>
                <c:pt idx="3">
                  <c:v>1016083.52</c:v>
                </c:pt>
                <c:pt idx="4">
                  <c:v>838396.69</c:v>
                </c:pt>
                <c:pt idx="5">
                  <c:v>807887.71</c:v>
                </c:pt>
              </c:numCache>
            </c:numRef>
          </c:val>
        </c:ser>
        <c:ser>
          <c:idx val="3"/>
          <c:order val="3"/>
          <c:tx>
            <c:strRef>
              <c:f>Лист1!$E$1</c:f>
              <c:strCache>
                <c:ptCount val="1"/>
                <c:pt idx="0">
                  <c:v>Иные МБТ</c:v>
                </c:pt>
              </c:strCache>
            </c:strRef>
          </c:tx>
          <c:spPr>
            <a:solidFill>
              <a:srgbClr val="FF0000"/>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Лист1!$E$2:$E$7</c:f>
              <c:numCache>
                <c:formatCode>General</c:formatCode>
                <c:ptCount val="6"/>
                <c:pt idx="0">
                  <c:v>22870.6</c:v>
                </c:pt>
                <c:pt idx="1">
                  <c:v>43518.47</c:v>
                </c:pt>
                <c:pt idx="2">
                  <c:v>38010.239999999998</c:v>
                </c:pt>
                <c:pt idx="3">
                  <c:v>6417.13</c:v>
                </c:pt>
                <c:pt idx="4">
                  <c:v>1417.1299999999999</c:v>
                </c:pt>
                <c:pt idx="5">
                  <c:v>1417.1299999999999</c:v>
                </c:pt>
              </c:numCache>
            </c:numRef>
          </c:val>
        </c:ser>
        <c:shape val="cylinder"/>
        <c:axId val="181271168"/>
        <c:axId val="181277056"/>
        <c:axId val="0"/>
      </c:bar3DChart>
      <c:catAx>
        <c:axId val="181271168"/>
        <c:scaling>
          <c:orientation val="minMax"/>
        </c:scaling>
        <c:axPos val="b"/>
        <c:tickLblPos val="nextTo"/>
        <c:txPr>
          <a:bodyPr/>
          <a:lstStyle/>
          <a:p>
            <a:pPr>
              <a:defRPr sz="600"/>
            </a:pPr>
            <a:endParaRPr lang="ru-RU"/>
          </a:p>
        </c:txPr>
        <c:crossAx val="181277056"/>
        <c:crosses val="autoZero"/>
        <c:auto val="1"/>
        <c:lblAlgn val="ctr"/>
        <c:lblOffset val="100"/>
      </c:catAx>
      <c:valAx>
        <c:axId val="181277056"/>
        <c:scaling>
          <c:orientation val="minMax"/>
        </c:scaling>
        <c:axPos val="l"/>
        <c:majorGridlines/>
        <c:numFmt formatCode="General" sourceLinked="1"/>
        <c:tickLblPos val="nextTo"/>
        <c:txPr>
          <a:bodyPr/>
          <a:lstStyle/>
          <a:p>
            <a:pPr>
              <a:defRPr sz="800"/>
            </a:pPr>
            <a:endParaRPr lang="ru-RU"/>
          </a:p>
        </c:txPr>
        <c:crossAx val="181271168"/>
        <c:crosses val="autoZero"/>
        <c:crossBetween val="between"/>
      </c:valAx>
    </c:plotArea>
    <c:legend>
      <c:legendPos val="r"/>
      <c:layout/>
      <c:txPr>
        <a:bodyPr/>
        <a:lstStyle/>
        <a:p>
          <a:pPr>
            <a:defRPr sz="900"/>
          </a:pPr>
          <a:endParaRPr lang="ru-RU"/>
        </a:p>
      </c:txPr>
    </c:legend>
    <c:plotVisOnly val="1"/>
  </c:chart>
  <c:txPr>
    <a:bodyPr/>
    <a:lstStyle/>
    <a:p>
      <a:pPr>
        <a:defRPr sz="10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 доходы</c:v>
                </c:pt>
              </c:strCache>
            </c:strRef>
          </c:tx>
          <c:spPr>
            <a:solidFill>
              <a:schemeClr val="accent3">
                <a:lumMod val="65000"/>
              </a:schemeClr>
            </a:solidFill>
          </c:spPr>
          <c:cat>
            <c:strRef>
              <c:f>Лист1!$A$2:$A$3</c:f>
              <c:strCache>
                <c:ptCount val="2"/>
                <c:pt idx="0">
                  <c:v>до выравнивания</c:v>
                </c:pt>
                <c:pt idx="1">
                  <c:v>после выравнивания</c:v>
                </c:pt>
              </c:strCache>
            </c:strRef>
          </c:cat>
          <c:val>
            <c:numRef>
              <c:f>Лист1!$B$2:$B$3</c:f>
              <c:numCache>
                <c:formatCode>General</c:formatCode>
                <c:ptCount val="2"/>
                <c:pt idx="0">
                  <c:v>370762.76</c:v>
                </c:pt>
                <c:pt idx="1">
                  <c:v>370762.76</c:v>
                </c:pt>
              </c:numCache>
            </c:numRef>
          </c:val>
        </c:ser>
        <c:ser>
          <c:idx val="1"/>
          <c:order val="1"/>
          <c:tx>
            <c:strRef>
              <c:f>Лист1!$C$1</c:f>
              <c:strCache>
                <c:ptCount val="1"/>
                <c:pt idx="0">
                  <c:v>дотация на выравнивание бюджетной обеспеченности</c:v>
                </c:pt>
              </c:strCache>
            </c:strRef>
          </c:tx>
          <c:spPr>
            <a:solidFill>
              <a:srgbClr val="FFCCFF"/>
            </a:solidFill>
          </c:spPr>
          <c:cat>
            <c:strRef>
              <c:f>Лист1!$A$2:$A$3</c:f>
              <c:strCache>
                <c:ptCount val="2"/>
                <c:pt idx="0">
                  <c:v>до выравнивания</c:v>
                </c:pt>
                <c:pt idx="1">
                  <c:v>после выравнивания</c:v>
                </c:pt>
              </c:strCache>
            </c:strRef>
          </c:cat>
          <c:val>
            <c:numRef>
              <c:f>Лист1!$C$2:$C$3</c:f>
              <c:numCache>
                <c:formatCode>General</c:formatCode>
                <c:ptCount val="2"/>
                <c:pt idx="1">
                  <c:v>544961</c:v>
                </c:pt>
              </c:numCache>
            </c:numRef>
          </c:val>
        </c:ser>
        <c:shape val="box"/>
        <c:axId val="181338880"/>
        <c:axId val="181340416"/>
        <c:axId val="0"/>
      </c:bar3DChart>
      <c:catAx>
        <c:axId val="181338880"/>
        <c:scaling>
          <c:orientation val="minMax"/>
        </c:scaling>
        <c:axPos val="b"/>
        <c:tickLblPos val="nextTo"/>
        <c:txPr>
          <a:bodyPr/>
          <a:lstStyle/>
          <a:p>
            <a:pPr>
              <a:defRPr sz="600"/>
            </a:pPr>
            <a:endParaRPr lang="ru-RU"/>
          </a:p>
        </c:txPr>
        <c:crossAx val="181340416"/>
        <c:crosses val="autoZero"/>
        <c:auto val="1"/>
        <c:lblAlgn val="ctr"/>
        <c:lblOffset val="100"/>
      </c:catAx>
      <c:valAx>
        <c:axId val="181340416"/>
        <c:scaling>
          <c:orientation val="minMax"/>
        </c:scaling>
        <c:axPos val="l"/>
        <c:majorGridlines/>
        <c:numFmt formatCode="General" sourceLinked="1"/>
        <c:tickLblPos val="nextTo"/>
        <c:crossAx val="181338880"/>
        <c:crosses val="autoZero"/>
        <c:crossBetween val="between"/>
      </c:valAx>
    </c:plotArea>
    <c:legend>
      <c:legendPos val="r"/>
      <c:layout/>
      <c:txPr>
        <a:bodyPr/>
        <a:lstStyle/>
        <a:p>
          <a:pPr>
            <a:defRPr sz="900"/>
          </a:pPr>
          <a:endParaRPr lang="ru-RU"/>
        </a:p>
      </c:txPr>
    </c:legend>
    <c:plotVisOnly val="1"/>
  </c:chart>
  <c:txPr>
    <a:bodyPr/>
    <a:lstStyle/>
    <a:p>
      <a:pPr>
        <a:defRPr sz="8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floor>
      <c:spPr>
        <a:noFill/>
        <a:ln w="9525">
          <a:noFill/>
        </a:ln>
      </c:spPr>
    </c:floor>
    <c:plotArea>
      <c:layout/>
      <c:bar3DChart>
        <c:barDir val="col"/>
        <c:grouping val="stacked"/>
        <c:ser>
          <c:idx val="0"/>
          <c:order val="0"/>
          <c:tx>
            <c:strRef>
              <c:f>Лист1!$B$1</c:f>
              <c:strCache>
                <c:ptCount val="1"/>
                <c:pt idx="0">
                  <c:v>Налоговые и неналоговые доходы</c:v>
                </c:pt>
              </c:strCache>
            </c:strRef>
          </c:tx>
          <c:spPr>
            <a:solidFill>
              <a:srgbClr val="CC00CC"/>
            </a:solidFill>
          </c:spPr>
          <c:cat>
            <c:strRef>
              <c:f>Лист1!$A$2:$A$5</c:f>
              <c:strCache>
                <c:ptCount val="4"/>
                <c:pt idx="0">
                  <c:v>2020 (факт)</c:v>
                </c:pt>
                <c:pt idx="1">
                  <c:v>2021 (факт)</c:v>
                </c:pt>
                <c:pt idx="2">
                  <c:v>2022 (оценка)</c:v>
                </c:pt>
                <c:pt idx="3">
                  <c:v>2023 (прогноз)</c:v>
                </c:pt>
              </c:strCache>
            </c:strRef>
          </c:cat>
          <c:val>
            <c:numRef>
              <c:f>Лист1!$B$2:$B$5</c:f>
              <c:numCache>
                <c:formatCode>General</c:formatCode>
                <c:ptCount val="4"/>
                <c:pt idx="0">
                  <c:v>345751.31</c:v>
                </c:pt>
                <c:pt idx="1">
                  <c:v>352343.8</c:v>
                </c:pt>
                <c:pt idx="2">
                  <c:v>352385.89</c:v>
                </c:pt>
                <c:pt idx="3">
                  <c:v>370762.76</c:v>
                </c:pt>
              </c:numCache>
            </c:numRef>
          </c:val>
        </c:ser>
        <c:ser>
          <c:idx val="1"/>
          <c:order val="1"/>
          <c:tx>
            <c:strRef>
              <c:f>Лист1!$C$1</c:f>
              <c:strCache>
                <c:ptCount val="1"/>
                <c:pt idx="0">
                  <c:v>Субвенции</c:v>
                </c:pt>
              </c:strCache>
            </c:strRef>
          </c:tx>
          <c:spPr>
            <a:solidFill>
              <a:srgbClr val="66FF99"/>
            </a:solidFill>
          </c:spPr>
          <c:cat>
            <c:strRef>
              <c:f>Лист1!$A$2:$A$5</c:f>
              <c:strCache>
                <c:ptCount val="4"/>
                <c:pt idx="0">
                  <c:v>2020 (факт)</c:v>
                </c:pt>
                <c:pt idx="1">
                  <c:v>2021 (факт)</c:v>
                </c:pt>
                <c:pt idx="2">
                  <c:v>2022 (оценка)</c:v>
                </c:pt>
                <c:pt idx="3">
                  <c:v>2023 (прогноз)</c:v>
                </c:pt>
              </c:strCache>
            </c:strRef>
          </c:cat>
          <c:val>
            <c:numRef>
              <c:f>Лист1!$C$2:$C$5</c:f>
              <c:numCache>
                <c:formatCode>General</c:formatCode>
                <c:ptCount val="4"/>
                <c:pt idx="0">
                  <c:v>997799.5</c:v>
                </c:pt>
                <c:pt idx="1">
                  <c:v>1167884.79</c:v>
                </c:pt>
                <c:pt idx="2">
                  <c:v>1186900.06</c:v>
                </c:pt>
                <c:pt idx="3">
                  <c:v>1016083.52</c:v>
                </c:pt>
              </c:numCache>
            </c:numRef>
          </c:val>
        </c:ser>
        <c:ser>
          <c:idx val="2"/>
          <c:order val="2"/>
          <c:tx>
            <c:strRef>
              <c:f>Лист1!$D$1</c:f>
              <c:strCache>
                <c:ptCount val="1"/>
                <c:pt idx="0">
                  <c:v>Безвозмездные поступления на осуществление вопросов местного значения</c:v>
                </c:pt>
              </c:strCache>
            </c:strRef>
          </c:tx>
          <c:spPr>
            <a:solidFill>
              <a:srgbClr val="FFCC99"/>
            </a:solidFill>
          </c:spPr>
          <c:cat>
            <c:strRef>
              <c:f>Лист1!$A$2:$A$5</c:f>
              <c:strCache>
                <c:ptCount val="4"/>
                <c:pt idx="0">
                  <c:v>2020 (факт)</c:v>
                </c:pt>
                <c:pt idx="1">
                  <c:v>2021 (факт)</c:v>
                </c:pt>
                <c:pt idx="2">
                  <c:v>2022 (оценка)</c:v>
                </c:pt>
                <c:pt idx="3">
                  <c:v>2023 (прогноз)</c:v>
                </c:pt>
              </c:strCache>
            </c:strRef>
          </c:cat>
          <c:val>
            <c:numRef>
              <c:f>Лист1!$D$2:$D$5</c:f>
              <c:numCache>
                <c:formatCode>General</c:formatCode>
                <c:ptCount val="4"/>
                <c:pt idx="0">
                  <c:v>753908.6</c:v>
                </c:pt>
                <c:pt idx="1">
                  <c:v>823015.01</c:v>
                </c:pt>
                <c:pt idx="2">
                  <c:v>1105494.3900000006</c:v>
                </c:pt>
                <c:pt idx="3">
                  <c:v>860813.6</c:v>
                </c:pt>
              </c:numCache>
            </c:numRef>
          </c:val>
        </c:ser>
        <c:shape val="cylinder"/>
        <c:axId val="181366144"/>
        <c:axId val="181372032"/>
        <c:axId val="0"/>
      </c:bar3DChart>
      <c:catAx>
        <c:axId val="181366144"/>
        <c:scaling>
          <c:orientation val="minMax"/>
        </c:scaling>
        <c:axPos val="b"/>
        <c:tickLblPos val="nextTo"/>
        <c:txPr>
          <a:bodyPr/>
          <a:lstStyle/>
          <a:p>
            <a:pPr>
              <a:defRPr sz="600"/>
            </a:pPr>
            <a:endParaRPr lang="ru-RU"/>
          </a:p>
        </c:txPr>
        <c:crossAx val="181372032"/>
        <c:crosses val="autoZero"/>
        <c:auto val="1"/>
        <c:lblAlgn val="ctr"/>
        <c:lblOffset val="100"/>
      </c:catAx>
      <c:valAx>
        <c:axId val="181372032"/>
        <c:scaling>
          <c:orientation val="minMax"/>
        </c:scaling>
        <c:delete val="1"/>
        <c:axPos val="l"/>
        <c:numFmt formatCode="General" sourceLinked="1"/>
        <c:tickLblPos val="none"/>
        <c:crossAx val="181366144"/>
        <c:crosses val="autoZero"/>
        <c:crossBetween val="between"/>
      </c:valAx>
    </c:plotArea>
    <c:legend>
      <c:legendPos val="r"/>
      <c:layout/>
      <c:txPr>
        <a:bodyPr/>
        <a:lstStyle/>
        <a:p>
          <a:pPr>
            <a:defRPr sz="800"/>
          </a:pPr>
          <a:endParaRPr lang="ru-RU"/>
        </a:p>
      </c:txPr>
    </c:legend>
    <c:plotVisOnly val="1"/>
  </c:chart>
  <c:txPr>
    <a:bodyPr/>
    <a:lstStyle/>
    <a:p>
      <a:pPr>
        <a:defRPr sz="10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floor>
      <c:spPr>
        <a:noFill/>
        <a:ln w="9525">
          <a:noFill/>
        </a:ln>
      </c:spPr>
    </c:floor>
    <c:plotArea>
      <c:layout/>
      <c:bar3DChart>
        <c:barDir val="col"/>
        <c:grouping val="stacked"/>
        <c:ser>
          <c:idx val="0"/>
          <c:order val="0"/>
          <c:tx>
            <c:strRef>
              <c:f>Лист1!$B$1</c:f>
              <c:strCache>
                <c:ptCount val="1"/>
                <c:pt idx="0">
                  <c:v>Налоговые и неналоговые доходы</c:v>
                </c:pt>
              </c:strCache>
            </c:strRef>
          </c:tx>
          <c:spPr>
            <a:solidFill>
              <a:srgbClr val="CC00CC"/>
            </a:solidFill>
          </c:spPr>
          <c:cat>
            <c:strRef>
              <c:f>Лист1!$A$2:$A$5</c:f>
              <c:strCache>
                <c:ptCount val="4"/>
                <c:pt idx="0">
                  <c:v>2020 (факт)</c:v>
                </c:pt>
                <c:pt idx="1">
                  <c:v>2021 (факт)</c:v>
                </c:pt>
                <c:pt idx="2">
                  <c:v>2022 (оценка)</c:v>
                </c:pt>
                <c:pt idx="3">
                  <c:v>2023 (прогноз)</c:v>
                </c:pt>
              </c:strCache>
            </c:strRef>
          </c:cat>
          <c:val>
            <c:numRef>
              <c:f>Лист1!$B$2:$B$5</c:f>
              <c:numCache>
                <c:formatCode>General</c:formatCode>
                <c:ptCount val="4"/>
                <c:pt idx="0">
                  <c:v>345751.31</c:v>
                </c:pt>
                <c:pt idx="1">
                  <c:v>352343.8</c:v>
                </c:pt>
                <c:pt idx="2">
                  <c:v>352385.89</c:v>
                </c:pt>
                <c:pt idx="3">
                  <c:v>370762.76</c:v>
                </c:pt>
              </c:numCache>
            </c:numRef>
          </c:val>
        </c:ser>
        <c:ser>
          <c:idx val="1"/>
          <c:order val="1"/>
          <c:tx>
            <c:strRef>
              <c:f>Лист1!$C$1</c:f>
              <c:strCache>
                <c:ptCount val="1"/>
                <c:pt idx="0">
                  <c:v>Безвозмездные поступления на осуществление вопросов местного значения</c:v>
                </c:pt>
              </c:strCache>
            </c:strRef>
          </c:tx>
          <c:spPr>
            <a:solidFill>
              <a:srgbClr val="66FF99"/>
            </a:solidFill>
          </c:spPr>
          <c:cat>
            <c:strRef>
              <c:f>Лист1!$A$2:$A$5</c:f>
              <c:strCache>
                <c:ptCount val="4"/>
                <c:pt idx="0">
                  <c:v>2020 (факт)</c:v>
                </c:pt>
                <c:pt idx="1">
                  <c:v>2021 (факт)</c:v>
                </c:pt>
                <c:pt idx="2">
                  <c:v>2022 (оценка)</c:v>
                </c:pt>
                <c:pt idx="3">
                  <c:v>2023 (прогноз)</c:v>
                </c:pt>
              </c:strCache>
            </c:strRef>
          </c:cat>
          <c:val>
            <c:numRef>
              <c:f>Лист1!$C$2:$C$5</c:f>
              <c:numCache>
                <c:formatCode>General</c:formatCode>
                <c:ptCount val="4"/>
                <c:pt idx="0">
                  <c:v>753908.6</c:v>
                </c:pt>
                <c:pt idx="1">
                  <c:v>823015.01</c:v>
                </c:pt>
                <c:pt idx="2">
                  <c:v>1105494.3900000006</c:v>
                </c:pt>
                <c:pt idx="3">
                  <c:v>860813.6</c:v>
                </c:pt>
              </c:numCache>
            </c:numRef>
          </c:val>
        </c:ser>
        <c:shape val="cylinder"/>
        <c:axId val="181437952"/>
        <c:axId val="181439488"/>
        <c:axId val="0"/>
      </c:bar3DChart>
      <c:catAx>
        <c:axId val="181437952"/>
        <c:scaling>
          <c:orientation val="minMax"/>
        </c:scaling>
        <c:axPos val="b"/>
        <c:tickLblPos val="nextTo"/>
        <c:txPr>
          <a:bodyPr/>
          <a:lstStyle/>
          <a:p>
            <a:pPr>
              <a:defRPr sz="600"/>
            </a:pPr>
            <a:endParaRPr lang="ru-RU"/>
          </a:p>
        </c:txPr>
        <c:crossAx val="181439488"/>
        <c:crosses val="autoZero"/>
        <c:auto val="1"/>
        <c:lblAlgn val="ctr"/>
        <c:lblOffset val="100"/>
      </c:catAx>
      <c:valAx>
        <c:axId val="181439488"/>
        <c:scaling>
          <c:orientation val="minMax"/>
        </c:scaling>
        <c:delete val="1"/>
        <c:axPos val="l"/>
        <c:numFmt formatCode="General" sourceLinked="1"/>
        <c:tickLblPos val="none"/>
        <c:crossAx val="181437952"/>
        <c:crosses val="autoZero"/>
        <c:crossBetween val="between"/>
      </c:valAx>
    </c:plotArea>
    <c:plotVisOnly val="1"/>
  </c:chart>
  <c:txPr>
    <a:bodyPr/>
    <a:lstStyle/>
    <a:p>
      <a:pPr>
        <a:defRPr sz="10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ru-RU"/>
  <c:style val="28"/>
  <c:chart>
    <c:autoTitleDeleted val="1"/>
    <c:plotArea>
      <c:layout>
        <c:manualLayout>
          <c:layoutTarget val="inner"/>
          <c:xMode val="edge"/>
          <c:yMode val="edge"/>
          <c:x val="0.12105782681847287"/>
          <c:y val="3.8142851881665274E-2"/>
          <c:w val="0.87894217318153078"/>
          <c:h val="0.69528241784279599"/>
        </c:manualLayout>
      </c:layout>
      <c:lineChart>
        <c:grouping val="stacked"/>
        <c:ser>
          <c:idx val="0"/>
          <c:order val="0"/>
          <c:tx>
            <c:strRef>
              <c:f>Лист1!$B$1</c:f>
              <c:strCache>
                <c:ptCount val="1"/>
                <c:pt idx="0">
                  <c:v>Ряд 1</c:v>
                </c:pt>
              </c:strCache>
            </c:strRef>
          </c:tx>
          <c:marker>
            <c:spPr>
              <a:solidFill>
                <a:srgbClr val="FFFF00"/>
              </a:solidFill>
            </c:spPr>
          </c:marker>
          <c:dLbls>
            <c:dLbl>
              <c:idx val="0"/>
              <c:layout>
                <c:manualLayout>
                  <c:x val="2.8673634435093021E-3"/>
                  <c:y val="5.2674528443726894E-2"/>
                </c:manualLayout>
              </c:layout>
              <c:showVal val="1"/>
            </c:dLbl>
            <c:dLbl>
              <c:idx val="1"/>
              <c:layout>
                <c:manualLayout>
                  <c:x val="2.0071544104565301E-2"/>
                  <c:y val="-1.3168632110931723E-2"/>
                </c:manualLayout>
              </c:layout>
              <c:showVal val="1"/>
            </c:dLbl>
            <c:dLbl>
              <c:idx val="2"/>
              <c:layout>
                <c:manualLayout>
                  <c:x val="5.7347268870186581E-3"/>
                  <c:y val="-7.2427476610124511E-2"/>
                </c:manualLayout>
              </c:layout>
              <c:showVal val="1"/>
            </c:dLbl>
            <c:dLbl>
              <c:idx val="3"/>
              <c:layout>
                <c:manualLayout>
                  <c:x val="-7.1684086087733193E-3"/>
                  <c:y val="8.5596108721056371E-2"/>
                </c:manualLayout>
              </c:layout>
              <c:showVal val="1"/>
            </c:dLbl>
            <c:dLbl>
              <c:idx val="4"/>
              <c:layout>
                <c:manualLayout>
                  <c:x val="-5.7347268870187621E-3"/>
                  <c:y val="7.9011792665590427E-2"/>
                </c:manualLayout>
              </c:layout>
              <c:showVal val="1"/>
            </c:dLbl>
            <c:txPr>
              <a:bodyPr/>
              <a:lstStyle/>
              <a:p>
                <a:pPr>
                  <a:defRPr>
                    <a:solidFill>
                      <a:schemeClr val="tx1"/>
                    </a:solidFill>
                  </a:defRPr>
                </a:pPr>
                <a:endParaRPr lang="ru-RU"/>
              </a:p>
            </c:txPr>
            <c:showVal val="1"/>
          </c:dLbls>
          <c:cat>
            <c:strRef>
              <c:f>Лист1!$A$2:$A$6</c:f>
              <c:strCache>
                <c:ptCount val="5"/>
                <c:pt idx="0">
                  <c:v>2021 год (факт)</c:v>
                </c:pt>
                <c:pt idx="1">
                  <c:v>2022 год (оценка)</c:v>
                </c:pt>
                <c:pt idx="2">
                  <c:v>2023 год (прогноз)</c:v>
                </c:pt>
                <c:pt idx="3">
                  <c:v>2024 год (прогноз)</c:v>
                </c:pt>
                <c:pt idx="4">
                  <c:v>2025 год (прогноз)</c:v>
                </c:pt>
              </c:strCache>
            </c:strRef>
          </c:cat>
          <c:val>
            <c:numRef>
              <c:f>Лист1!$B$2:$B$6</c:f>
              <c:numCache>
                <c:formatCode>General</c:formatCode>
                <c:ptCount val="5"/>
                <c:pt idx="0">
                  <c:v>2261057.0499999998</c:v>
                </c:pt>
                <c:pt idx="1">
                  <c:v>2663966.96</c:v>
                </c:pt>
                <c:pt idx="2">
                  <c:v>2111418.12</c:v>
                </c:pt>
                <c:pt idx="3">
                  <c:v>1781322.1300000001</c:v>
                </c:pt>
                <c:pt idx="4">
                  <c:v>1669237.3</c:v>
                </c:pt>
              </c:numCache>
            </c:numRef>
          </c:val>
        </c:ser>
        <c:marker val="1"/>
        <c:axId val="181492352"/>
        <c:axId val="182108544"/>
      </c:lineChart>
      <c:catAx>
        <c:axId val="181492352"/>
        <c:scaling>
          <c:orientation val="minMax"/>
        </c:scaling>
        <c:axPos val="b"/>
        <c:numFmt formatCode="General" sourceLinked="1"/>
        <c:majorTickMark val="none"/>
        <c:tickLblPos val="nextTo"/>
        <c:crossAx val="182108544"/>
        <c:crosses val="autoZero"/>
        <c:auto val="1"/>
        <c:lblAlgn val="ctr"/>
        <c:lblOffset val="100"/>
      </c:catAx>
      <c:valAx>
        <c:axId val="182108544"/>
        <c:scaling>
          <c:orientation val="minMax"/>
          <c:min val="1000000"/>
        </c:scaling>
        <c:axPos val="l"/>
        <c:majorGridlines/>
        <c:numFmt formatCode="General" sourceLinked="1"/>
        <c:majorTickMark val="none"/>
        <c:tickLblPos val="nextTo"/>
        <c:txPr>
          <a:bodyPr/>
          <a:lstStyle/>
          <a:p>
            <a:pPr>
              <a:defRPr sz="600"/>
            </a:pPr>
            <a:endParaRPr lang="ru-RU"/>
          </a:p>
        </c:txPr>
        <c:crossAx val="181492352"/>
        <c:crosses val="autoZero"/>
        <c:crossBetween val="between"/>
        <c:majorUnit val="100000"/>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22504494750656204"/>
          <c:y val="9.4063921147994528E-2"/>
          <c:w val="0.77495505249344154"/>
          <c:h val="0.53141683041674459"/>
        </c:manualLayout>
      </c:layout>
      <c:pie3DChart>
        <c:varyColors val="1"/>
        <c:ser>
          <c:idx val="0"/>
          <c:order val="0"/>
          <c:tx>
            <c:strRef>
              <c:f>Лист1!$B$1</c:f>
              <c:strCache>
                <c:ptCount val="1"/>
                <c:pt idx="0">
                  <c:v>Продажи</c:v>
                </c:pt>
              </c:strCache>
            </c:strRef>
          </c:tx>
          <c:spPr>
            <a:scene3d>
              <a:camera prst="orthographicFront"/>
              <a:lightRig rig="threePt" dir="t"/>
            </a:scene3d>
            <a:sp3d>
              <a:bevelT w="114300" h="114300"/>
            </a:sp3d>
          </c:spPr>
          <c:explosion val="25"/>
          <c:dPt>
            <c:idx val="0"/>
            <c:spPr>
              <a:solidFill>
                <a:srgbClr val="92D050"/>
              </a:solidFill>
              <a:scene3d>
                <a:camera prst="orthographicFront"/>
                <a:lightRig rig="threePt" dir="t"/>
              </a:scene3d>
              <a:sp3d>
                <a:bevelT w="114300" h="114300"/>
              </a:sp3d>
            </c:spPr>
          </c:dPt>
          <c:dPt>
            <c:idx val="1"/>
            <c:explosion val="16"/>
            <c:spPr>
              <a:solidFill>
                <a:schemeClr val="tx2">
                  <a:lumMod val="40000"/>
                  <a:lumOff val="60000"/>
                </a:schemeClr>
              </a:solidFill>
              <a:scene3d>
                <a:camera prst="orthographicFront"/>
                <a:lightRig rig="threePt" dir="t"/>
              </a:scene3d>
              <a:sp3d>
                <a:bevelT w="114300" h="114300"/>
              </a:sp3d>
            </c:spPr>
          </c:dPt>
          <c:dPt>
            <c:idx val="2"/>
            <c:explosion val="40"/>
            <c:spPr>
              <a:solidFill>
                <a:srgbClr val="FF99CC"/>
              </a:solidFill>
              <a:scene3d>
                <a:camera prst="orthographicFront"/>
                <a:lightRig rig="threePt" dir="t"/>
              </a:scene3d>
              <a:sp3d>
                <a:bevelT w="114300" h="114300"/>
              </a:sp3d>
            </c:spPr>
          </c:dPt>
          <c:dPt>
            <c:idx val="3"/>
            <c:explosion val="33"/>
            <c:spPr>
              <a:solidFill>
                <a:srgbClr val="FF0000"/>
              </a:solidFill>
              <a:scene3d>
                <a:camera prst="orthographicFront"/>
                <a:lightRig rig="threePt" dir="t"/>
              </a:scene3d>
              <a:sp3d>
                <a:bevelT w="114300" h="114300"/>
              </a:sp3d>
            </c:spPr>
          </c:dPt>
          <c:dPt>
            <c:idx val="4"/>
            <c:explosion val="29"/>
            <c:spPr>
              <a:solidFill>
                <a:srgbClr val="006699"/>
              </a:solidFill>
              <a:scene3d>
                <a:camera prst="orthographicFront"/>
                <a:lightRig rig="threePt" dir="t"/>
              </a:scene3d>
              <a:sp3d>
                <a:bevelT w="114300" h="114300"/>
              </a:sp3d>
            </c:spPr>
          </c:dPt>
          <c:dPt>
            <c:idx val="5"/>
            <c:explosion val="27"/>
            <c:spPr>
              <a:solidFill>
                <a:srgbClr val="FFFF00"/>
              </a:solidFill>
              <a:scene3d>
                <a:camera prst="orthographicFront"/>
                <a:lightRig rig="threePt" dir="t"/>
              </a:scene3d>
              <a:sp3d>
                <a:bevelT w="114300" h="114300"/>
              </a:sp3d>
            </c:spPr>
          </c:dPt>
          <c:dPt>
            <c:idx val="6"/>
            <c:spPr>
              <a:solidFill>
                <a:schemeClr val="accent4">
                  <a:lumMod val="60000"/>
                  <a:lumOff val="40000"/>
                </a:schemeClr>
              </a:solidFill>
              <a:scene3d>
                <a:camera prst="orthographicFront"/>
                <a:lightRig rig="threePt" dir="t"/>
              </a:scene3d>
              <a:sp3d>
                <a:bevelT w="114300" h="114300"/>
              </a:sp3d>
            </c:spPr>
          </c:dPt>
          <c:dPt>
            <c:idx val="8"/>
            <c:spPr>
              <a:solidFill>
                <a:schemeClr val="accent5">
                  <a:lumMod val="75000"/>
                </a:schemeClr>
              </a:solidFill>
              <a:scene3d>
                <a:camera prst="orthographicFront"/>
                <a:lightRig rig="threePt" dir="t"/>
              </a:scene3d>
              <a:sp3d>
                <a:bevelT w="114300" h="114300"/>
              </a:sp3d>
            </c:spPr>
          </c:dPt>
          <c:dLbls>
            <c:dLbl>
              <c:idx val="0"/>
              <c:layout>
                <c:manualLayout>
                  <c:x val="0.16295483377077871"/>
                  <c:y val="-9.6522298274244554E-3"/>
                </c:manualLayout>
              </c:layout>
              <c:showVal val="1"/>
            </c:dLbl>
            <c:dLbl>
              <c:idx val="1"/>
              <c:layout>
                <c:manualLayout>
                  <c:x val="-3.1755577427821549E-2"/>
                  <c:y val="3.6399833798829939E-2"/>
                </c:manualLayout>
              </c:layout>
              <c:showVal val="1"/>
            </c:dLbl>
            <c:dLbl>
              <c:idx val="2"/>
              <c:layout>
                <c:manualLayout>
                  <c:x val="-5.6450678040244874E-2"/>
                  <c:y val="-0.12564364069440093"/>
                </c:manualLayout>
              </c:layout>
              <c:showVal val="1"/>
            </c:dLbl>
            <c:dLbl>
              <c:idx val="5"/>
              <c:layout>
                <c:manualLayout>
                  <c:x val="2.157551399825023E-2"/>
                  <c:y val="1.7028731916179506E-2"/>
                </c:manualLayout>
              </c:layout>
              <c:showVal val="1"/>
            </c:dLbl>
            <c:dLbl>
              <c:idx val="6"/>
              <c:layout>
                <c:manualLayout>
                  <c:x val="1.3622211286089245E-2"/>
                  <c:y val="1.7166714438393359E-2"/>
                </c:manualLayout>
              </c:layout>
              <c:showVal val="1"/>
            </c:dLbl>
            <c:showVal val="1"/>
            <c:showLeaderLines val="1"/>
          </c:dLbls>
          <c:cat>
            <c:strRef>
              <c:f>Лист1!$A$2:$A$10</c:f>
              <c:strCache>
                <c:ptCount val="9"/>
                <c:pt idx="0">
                  <c:v>Развитие образования </c:v>
                </c:pt>
                <c:pt idx="1">
                  <c:v>Социальная поддержка граждан </c:v>
                </c:pt>
                <c:pt idx="2">
                  <c:v>Сохранение и развитие культуры </c:v>
                </c:pt>
                <c:pt idx="3">
                  <c:v>Развитие коммунального хозяйства, транспортной системы и обеспечение безопасности дорожного движения</c:v>
                </c:pt>
                <c:pt idx="4">
                  <c:v>Управление финансами </c:v>
                </c:pt>
                <c:pt idx="5">
                  <c:v>Формирование современной городской среды</c:v>
                </c:pt>
                <c:pt idx="6">
                  <c:v>Межнациональные отношения и поддержка казачества </c:v>
                </c:pt>
                <c:pt idx="7">
                  <c:v>Развитие физической культуры и спорта</c:v>
                </c:pt>
                <c:pt idx="8">
                  <c:v>Прочие программы</c:v>
                </c:pt>
              </c:strCache>
            </c:strRef>
          </c:cat>
          <c:val>
            <c:numRef>
              <c:f>Лист1!$B$2:$B$10</c:f>
              <c:numCache>
                <c:formatCode>General</c:formatCode>
                <c:ptCount val="9"/>
                <c:pt idx="0">
                  <c:v>46.6</c:v>
                </c:pt>
                <c:pt idx="1">
                  <c:v>24.3</c:v>
                </c:pt>
                <c:pt idx="2">
                  <c:v>8.8000000000000007</c:v>
                </c:pt>
                <c:pt idx="3">
                  <c:v>11.8</c:v>
                </c:pt>
                <c:pt idx="4">
                  <c:v>2.6</c:v>
                </c:pt>
                <c:pt idx="5">
                  <c:v>1.3</c:v>
                </c:pt>
                <c:pt idx="6">
                  <c:v>1.8</c:v>
                </c:pt>
                <c:pt idx="7">
                  <c:v>1.2</c:v>
                </c:pt>
                <c:pt idx="8">
                  <c:v>1.6</c:v>
                </c:pt>
              </c:numCache>
            </c:numRef>
          </c:val>
        </c:ser>
      </c:pie3DChart>
    </c:plotArea>
    <c:plotVisOnly val="1"/>
  </c:chart>
  <c:txPr>
    <a:bodyPr/>
    <a:lstStyle/>
    <a:p>
      <a:pPr>
        <a:defRPr sz="800"/>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20"/>
      <c:perspective val="30"/>
    </c:view3D>
    <c:plotArea>
      <c:layout>
        <c:manualLayout>
          <c:layoutTarget val="inner"/>
          <c:xMode val="edge"/>
          <c:yMode val="edge"/>
          <c:x val="1.7508905136857891E-2"/>
          <c:y val="5.6135608048993882E-2"/>
          <c:w val="0.88451092050993341"/>
          <c:h val="0.63796748323126251"/>
        </c:manualLayout>
      </c:layout>
      <c:pie3DChart>
        <c:varyColors val="1"/>
        <c:ser>
          <c:idx val="0"/>
          <c:order val="0"/>
          <c:tx>
            <c:strRef>
              <c:f>Лист1!$B$1</c:f>
              <c:strCache>
                <c:ptCount val="1"/>
                <c:pt idx="0">
                  <c:v>Продажи</c:v>
                </c:pt>
              </c:strCache>
            </c:strRef>
          </c:tx>
          <c:spPr>
            <a:solidFill>
              <a:srgbClr val="9999FF"/>
            </a:solidFill>
            <a:ln w="12686">
              <a:noFill/>
              <a:prstDash val="solid"/>
            </a:ln>
          </c:spPr>
          <c:explosion val="32"/>
          <c:dPt>
            <c:idx val="0"/>
            <c:explosion val="18"/>
            <c:spPr>
              <a:solidFill>
                <a:srgbClr val="99CCFF"/>
              </a:solidFill>
              <a:ln>
                <a:noFill/>
              </a:ln>
            </c:spPr>
          </c:dPt>
          <c:dPt>
            <c:idx val="1"/>
            <c:spPr>
              <a:solidFill>
                <a:srgbClr val="FFC000"/>
              </a:solidFill>
              <a:ln>
                <a:noFill/>
              </a:ln>
            </c:spPr>
          </c:dPt>
          <c:dPt>
            <c:idx val="2"/>
            <c:explosion val="44"/>
            <c:spPr>
              <a:solidFill>
                <a:srgbClr val="CC99FF"/>
              </a:solidFill>
              <a:ln>
                <a:noFill/>
              </a:ln>
            </c:spPr>
          </c:dPt>
          <c:dPt>
            <c:idx val="3"/>
            <c:spPr>
              <a:solidFill>
                <a:srgbClr val="FF0000"/>
              </a:solidFill>
              <a:ln>
                <a:noFill/>
              </a:ln>
            </c:spPr>
          </c:dPt>
          <c:dPt>
            <c:idx val="4"/>
            <c:spPr>
              <a:solidFill>
                <a:schemeClr val="accent5">
                  <a:lumMod val="60000"/>
                  <a:lumOff val="40000"/>
                </a:schemeClr>
              </a:solidFill>
              <a:ln>
                <a:noFill/>
              </a:ln>
            </c:spPr>
          </c:dPt>
          <c:dPt>
            <c:idx val="5"/>
            <c:spPr>
              <a:solidFill>
                <a:schemeClr val="accent2">
                  <a:lumMod val="75000"/>
                </a:schemeClr>
              </a:solidFill>
              <a:ln>
                <a:noFill/>
              </a:ln>
            </c:spPr>
          </c:dPt>
          <c:dPt>
            <c:idx val="6"/>
            <c:spPr>
              <a:solidFill>
                <a:srgbClr val="FFFF00"/>
              </a:solidFill>
              <a:ln>
                <a:noFill/>
              </a:ln>
            </c:spPr>
          </c:dPt>
          <c:dPt>
            <c:idx val="7"/>
            <c:spPr>
              <a:solidFill>
                <a:srgbClr val="00B050"/>
              </a:solidFill>
              <a:ln>
                <a:noFill/>
              </a:ln>
            </c:spPr>
          </c:dPt>
          <c:dPt>
            <c:idx val="9"/>
            <c:spPr>
              <a:solidFill>
                <a:srgbClr val="66FFFF"/>
              </a:solidFill>
              <a:ln w="12686">
                <a:noFill/>
                <a:prstDash val="solid"/>
              </a:ln>
            </c:spPr>
          </c:dPt>
          <c:dPt>
            <c:idx val="10"/>
            <c:explosion val="40"/>
            <c:spPr>
              <a:solidFill>
                <a:srgbClr val="FFFFCC"/>
              </a:solidFill>
              <a:ln w="12686">
                <a:noFill/>
                <a:prstDash val="solid"/>
              </a:ln>
            </c:spPr>
          </c:dPt>
          <c:dPt>
            <c:idx val="11"/>
            <c:explosion val="46"/>
            <c:spPr>
              <a:solidFill>
                <a:schemeClr val="bg2">
                  <a:lumMod val="50000"/>
                </a:schemeClr>
              </a:solidFill>
              <a:ln w="12686">
                <a:noFill/>
                <a:prstDash val="solid"/>
              </a:ln>
            </c:spPr>
          </c:dPt>
          <c:dLbls>
            <c:dLbl>
              <c:idx val="0"/>
              <c:layout>
                <c:manualLayout>
                  <c:x val="0.12773059617547824"/>
                  <c:y val="-7.0921114027413329E-2"/>
                </c:manualLayout>
              </c:layout>
              <c:numFmt formatCode="#,##0.0" sourceLinked="0"/>
              <c:spPr>
                <a:ln>
                  <a:noFill/>
                </a:ln>
              </c:spPr>
              <c:txPr>
                <a:bodyPr/>
                <a:lstStyle/>
                <a:p>
                  <a:pPr>
                    <a:defRPr sz="800" b="1"/>
                  </a:pPr>
                  <a:endParaRPr lang="ru-RU"/>
                </a:p>
              </c:txPr>
              <c:showLegendKey val="1"/>
              <c:showVal val="1"/>
            </c:dLbl>
            <c:dLbl>
              <c:idx val="1"/>
              <c:layout>
                <c:manualLayout>
                  <c:x val="1.0537940569928738E-3"/>
                  <c:y val="-2.9150335374744832E-2"/>
                </c:manualLayout>
              </c:layout>
              <c:numFmt formatCode="#,##0.0" sourceLinked="0"/>
              <c:spPr>
                <a:ln>
                  <a:noFill/>
                </a:ln>
              </c:spPr>
              <c:txPr>
                <a:bodyPr/>
                <a:lstStyle/>
                <a:p>
                  <a:pPr>
                    <a:defRPr sz="800" b="1"/>
                  </a:pPr>
                  <a:endParaRPr lang="ru-RU"/>
                </a:p>
              </c:txPr>
              <c:showLegendKey val="1"/>
              <c:showVal val="1"/>
            </c:dLbl>
            <c:dLbl>
              <c:idx val="2"/>
              <c:layout>
                <c:manualLayout>
                  <c:x val="-7.5417135358080813E-3"/>
                  <c:y val="-2.251545640128319E-2"/>
                </c:manualLayout>
              </c:layout>
              <c:showLegendKey val="1"/>
              <c:showVal val="1"/>
            </c:dLbl>
            <c:dLbl>
              <c:idx val="4"/>
              <c:layout>
                <c:manualLayout>
                  <c:x val="-7.7963301462316437E-3"/>
                  <c:y val="-5.9392534266550348E-2"/>
                </c:manualLayout>
              </c:layout>
              <c:showLegendKey val="1"/>
              <c:showVal val="1"/>
            </c:dLbl>
            <c:dLbl>
              <c:idx val="5"/>
              <c:layout>
                <c:manualLayout>
                  <c:x val="-3.6750093738282708E-3"/>
                  <c:y val="1.5756634587343249E-2"/>
                </c:manualLayout>
              </c:layout>
              <c:numFmt formatCode="#,##0.0" sourceLinked="0"/>
              <c:spPr>
                <a:ln>
                  <a:noFill/>
                </a:ln>
              </c:spPr>
              <c:txPr>
                <a:bodyPr/>
                <a:lstStyle/>
                <a:p>
                  <a:pPr>
                    <a:defRPr sz="800" b="1"/>
                  </a:pPr>
                  <a:endParaRPr lang="ru-RU"/>
                </a:p>
              </c:txPr>
              <c:showLegendKey val="1"/>
              <c:showVal val="1"/>
            </c:dLbl>
            <c:dLbl>
              <c:idx val="6"/>
              <c:layout>
                <c:manualLayout>
                  <c:x val="1.7436023622047245E-2"/>
                  <c:y val="1.7995917177019538E-2"/>
                </c:manualLayout>
              </c:layout>
              <c:numFmt formatCode="#,##0.0" sourceLinked="0"/>
              <c:spPr>
                <a:ln>
                  <a:noFill/>
                </a:ln>
              </c:spPr>
              <c:txPr>
                <a:bodyPr/>
                <a:lstStyle/>
                <a:p>
                  <a:pPr>
                    <a:defRPr sz="800" b="1"/>
                  </a:pPr>
                  <a:endParaRPr lang="ru-RU"/>
                </a:p>
              </c:txPr>
              <c:showLegendKey val="1"/>
              <c:showVal val="1"/>
            </c:dLbl>
            <c:dLbl>
              <c:idx val="7"/>
              <c:layout>
                <c:manualLayout>
                  <c:x val="-4.2139341957255383E-2"/>
                  <c:y val="1.2647127442403089E-2"/>
                </c:manualLayout>
              </c:layout>
              <c:showLegendKey val="1"/>
              <c:showVal val="1"/>
            </c:dLbl>
            <c:dLbl>
              <c:idx val="8"/>
              <c:layout>
                <c:manualLayout>
                  <c:x val="-8.5487439070116175E-2"/>
                  <c:y val="8.2735491396908768E-3"/>
                </c:manualLayout>
              </c:layout>
              <c:numFmt formatCode="#,##0.0" sourceLinked="0"/>
              <c:spPr>
                <a:ln>
                  <a:noFill/>
                </a:ln>
              </c:spPr>
              <c:txPr>
                <a:bodyPr/>
                <a:lstStyle/>
                <a:p>
                  <a:pPr>
                    <a:defRPr sz="800" b="1"/>
                  </a:pPr>
                  <a:endParaRPr lang="ru-RU"/>
                </a:p>
              </c:txPr>
              <c:showLegendKey val="1"/>
              <c:showVal val="1"/>
            </c:dLbl>
            <c:dLbl>
              <c:idx val="9"/>
              <c:layout>
                <c:manualLayout>
                  <c:x val="4.4683809055118123E-2"/>
                  <c:y val="1.0745115193934101E-2"/>
                </c:manualLayout>
              </c:layout>
              <c:numFmt formatCode="#,##0.0" sourceLinked="0"/>
              <c:spPr>
                <a:ln>
                  <a:noFill/>
                </a:ln>
              </c:spPr>
              <c:txPr>
                <a:bodyPr/>
                <a:lstStyle/>
                <a:p>
                  <a:pPr>
                    <a:defRPr sz="800" b="1"/>
                  </a:pPr>
                  <a:endParaRPr lang="ru-RU"/>
                </a:p>
              </c:txPr>
              <c:showLegendKey val="1"/>
              <c:showVal val="1"/>
            </c:dLbl>
            <c:dLbl>
              <c:idx val="10"/>
              <c:layout>
                <c:manualLayout>
                  <c:x val="4.433943803899542E-2"/>
                  <c:y val="4.1054389034703986E-2"/>
                </c:manualLayout>
              </c:layout>
              <c:showLegendKey val="1"/>
              <c:showVal val="1"/>
            </c:dLbl>
            <c:dLbl>
              <c:idx val="11"/>
              <c:layout>
                <c:manualLayout>
                  <c:x val="-2.6695081083614659E-2"/>
                  <c:y val="-5.1643482064741897E-2"/>
                </c:manualLayout>
              </c:layout>
              <c:showLegendKey val="1"/>
              <c:showVal val="1"/>
            </c:dLbl>
            <c:numFmt formatCode="#,##0.0" sourceLinked="0"/>
            <c:spPr>
              <a:ln>
                <a:noFill/>
              </a:ln>
            </c:spPr>
            <c:txPr>
              <a:bodyPr/>
              <a:lstStyle/>
              <a:p>
                <a:pPr>
                  <a:defRPr sz="800"/>
                </a:pPr>
                <a:endParaRPr lang="ru-RU"/>
              </a:p>
            </c:txPr>
            <c:showLegendKey val="1"/>
            <c:showVal val="1"/>
            <c:showLeaderLines val="1"/>
          </c:dLbls>
          <c:cat>
            <c:strRef>
              <c:f>Лист1!$A$2:$A$13</c:f>
              <c:strCache>
                <c:ptCount val="12"/>
                <c:pt idx="0">
                  <c:v>Налог на доходы физических лиц</c:v>
                </c:pt>
                <c:pt idx="1">
                  <c:v>Доходы от уплаты акцизов на нефтепродукты</c:v>
                </c:pt>
                <c:pt idx="2">
                  <c:v>Патентная система налогообложения</c:v>
                </c:pt>
                <c:pt idx="3">
                  <c:v>Упрощенная система налогообложения</c:v>
                </c:pt>
                <c:pt idx="4">
                  <c:v>Налог на имущество физических лиц</c:v>
                </c:pt>
                <c:pt idx="5">
                  <c:v>Земельный налог</c:v>
                </c:pt>
                <c:pt idx="6">
                  <c:v>Единый сельскохозяйственный налог</c:v>
                </c:pt>
                <c:pt idx="7">
                  <c:v>Государственная пошлина</c:v>
                </c:pt>
                <c:pt idx="8">
                  <c:v>Доходы от использования имущества, находящегося в муниципальной собственности</c:v>
                </c:pt>
                <c:pt idx="9">
                  <c:v>Доходы от оказания платных услуг</c:v>
                </c:pt>
                <c:pt idx="10">
                  <c:v>Доходы от продажи материальных и нематериальных активов</c:v>
                </c:pt>
                <c:pt idx="11">
                  <c:v>Прочие налоговые и неналоговые доходы</c:v>
                </c:pt>
              </c:strCache>
            </c:strRef>
          </c:cat>
          <c:val>
            <c:numRef>
              <c:f>Лист1!$B$2:$B$13</c:f>
              <c:numCache>
                <c:formatCode>General</c:formatCode>
                <c:ptCount val="12"/>
                <c:pt idx="0">
                  <c:v>48.4</c:v>
                </c:pt>
                <c:pt idx="1">
                  <c:v>11.4</c:v>
                </c:pt>
                <c:pt idx="2">
                  <c:v>1</c:v>
                </c:pt>
                <c:pt idx="3">
                  <c:v>4.7</c:v>
                </c:pt>
                <c:pt idx="4">
                  <c:v>2.8</c:v>
                </c:pt>
                <c:pt idx="5">
                  <c:v>8.7000000000000011</c:v>
                </c:pt>
                <c:pt idx="6">
                  <c:v>7.2</c:v>
                </c:pt>
                <c:pt idx="7">
                  <c:v>1.6</c:v>
                </c:pt>
                <c:pt idx="8">
                  <c:v>7</c:v>
                </c:pt>
                <c:pt idx="9">
                  <c:v>5.7</c:v>
                </c:pt>
                <c:pt idx="10">
                  <c:v>0.2</c:v>
                </c:pt>
                <c:pt idx="11">
                  <c:v>1.3</c:v>
                </c:pt>
              </c:numCache>
            </c:numRef>
          </c:val>
        </c:ser>
      </c:pie3DChart>
      <c:spPr>
        <a:noFill/>
        <a:ln w="25400">
          <a:noFill/>
        </a:ln>
      </c:spPr>
    </c:plotArea>
    <c:plotVisOnly val="1"/>
    <c:dispBlanksAs val="zero"/>
  </c:chart>
  <c:spPr>
    <a:noFill/>
    <a:ln>
      <a:noFill/>
    </a:ln>
  </c:spPr>
  <c:txPr>
    <a:bodyPr/>
    <a:lstStyle/>
    <a:p>
      <a:pPr>
        <a:defRPr sz="1799"/>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345751.31</c:v>
                </c:pt>
                <c:pt idx="1">
                  <c:v>352343.8</c:v>
                </c:pt>
                <c:pt idx="2">
                  <c:v>352385.89</c:v>
                </c:pt>
                <c:pt idx="3">
                  <c:v>370762.76</c:v>
                </c:pt>
                <c:pt idx="4">
                  <c:v>374509.7</c:v>
                </c:pt>
                <c:pt idx="5">
                  <c:v>382315.67</c:v>
                </c:pt>
              </c:numCache>
            </c:numRef>
          </c:val>
        </c:ser>
        <c:ser>
          <c:idx val="1"/>
          <c:order val="1"/>
          <c:tx>
            <c:strRef>
              <c:f>Лист1!$C$1</c:f>
              <c:strCache>
                <c:ptCount val="1"/>
                <c:pt idx="0">
                  <c:v>дотации</c:v>
                </c:pt>
              </c:strCache>
            </c:strRef>
          </c:tx>
          <c:spPr>
            <a:solidFill>
              <a:schemeClr val="accent1">
                <a:lumMod val="75000"/>
              </a:schemeClr>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Лист1!$C$2:$C$7</c:f>
              <c:numCache>
                <c:formatCode>General</c:formatCode>
                <c:ptCount val="6"/>
                <c:pt idx="0">
                  <c:v>457085.07</c:v>
                </c:pt>
                <c:pt idx="1">
                  <c:v>455071</c:v>
                </c:pt>
                <c:pt idx="2">
                  <c:v>462516</c:v>
                </c:pt>
                <c:pt idx="3">
                  <c:v>544961</c:v>
                </c:pt>
                <c:pt idx="4">
                  <c:v>497731</c:v>
                </c:pt>
                <c:pt idx="5">
                  <c:v>528528</c:v>
                </c:pt>
              </c:numCache>
            </c:numRef>
          </c:val>
        </c:ser>
        <c:ser>
          <c:idx val="2"/>
          <c:order val="2"/>
          <c:tx>
            <c:strRef>
              <c:f>Лист1!$D$1</c:f>
              <c:strCache>
                <c:ptCount val="1"/>
                <c:pt idx="0">
                  <c:v>субсидии</c:v>
                </c:pt>
              </c:strCache>
            </c:strRef>
          </c:tx>
          <c:spPr>
            <a:solidFill>
              <a:srgbClr val="FFCC99"/>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Лист1!$D$2:$D$7</c:f>
              <c:numCache>
                <c:formatCode>General</c:formatCode>
                <c:ptCount val="6"/>
                <c:pt idx="0">
                  <c:v>273952.94</c:v>
                </c:pt>
                <c:pt idx="1">
                  <c:v>324425.53999999998</c:v>
                </c:pt>
                <c:pt idx="2">
                  <c:v>604968.15</c:v>
                </c:pt>
                <c:pt idx="3">
                  <c:v>222447.01</c:v>
                </c:pt>
                <c:pt idx="4">
                  <c:v>145064.28</c:v>
                </c:pt>
                <c:pt idx="5">
                  <c:v>53857.350000000013</c:v>
                </c:pt>
              </c:numCache>
            </c:numRef>
          </c:val>
        </c:ser>
        <c:ser>
          <c:idx val="3"/>
          <c:order val="3"/>
          <c:tx>
            <c:strRef>
              <c:f>Лист1!$E$1</c:f>
              <c:strCache>
                <c:ptCount val="1"/>
                <c:pt idx="0">
                  <c:v>иные МБТ</c:v>
                </c:pt>
              </c:strCache>
            </c:strRef>
          </c:tx>
          <c:spPr>
            <a:solidFill>
              <a:srgbClr val="FF66FF"/>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Лист1!$E$2:$E$7</c:f>
              <c:numCache>
                <c:formatCode>General</c:formatCode>
                <c:ptCount val="6"/>
                <c:pt idx="0">
                  <c:v>22870.560000000001</c:v>
                </c:pt>
                <c:pt idx="1">
                  <c:v>43518.47</c:v>
                </c:pt>
                <c:pt idx="2">
                  <c:v>38010.239999999998</c:v>
                </c:pt>
                <c:pt idx="3">
                  <c:v>6417.13</c:v>
                </c:pt>
                <c:pt idx="4">
                  <c:v>1417.1299999999999</c:v>
                </c:pt>
                <c:pt idx="5">
                  <c:v>1417.1299999999999</c:v>
                </c:pt>
              </c:numCache>
            </c:numRef>
          </c:val>
        </c:ser>
        <c:ser>
          <c:idx val="4"/>
          <c:order val="4"/>
          <c:tx>
            <c:strRef>
              <c:f>Лист1!$F$1</c:f>
              <c:strCache>
                <c:ptCount val="1"/>
                <c:pt idx="0">
                  <c:v>субвенции</c:v>
                </c:pt>
              </c:strCache>
            </c:strRef>
          </c:tx>
          <c:spPr>
            <a:solidFill>
              <a:srgbClr val="FF0000"/>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Лист1!$F$2:$F$7</c:f>
              <c:numCache>
                <c:formatCode>General</c:formatCode>
                <c:ptCount val="6"/>
                <c:pt idx="0">
                  <c:v>997799.54</c:v>
                </c:pt>
                <c:pt idx="1">
                  <c:v>1167884.79</c:v>
                </c:pt>
                <c:pt idx="2">
                  <c:v>1186900.06</c:v>
                </c:pt>
                <c:pt idx="3">
                  <c:v>981310.87</c:v>
                </c:pt>
                <c:pt idx="4">
                  <c:v>834110.76</c:v>
                </c:pt>
                <c:pt idx="5">
                  <c:v>812310.05</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Лист1!$G$2:$G$7</c:f>
              <c:numCache>
                <c:formatCode>General</c:formatCode>
                <c:ptCount val="6"/>
                <c:pt idx="0">
                  <c:v>1644.83</c:v>
                </c:pt>
                <c:pt idx="1">
                  <c:v>4</c:v>
                </c:pt>
              </c:numCache>
            </c:numRef>
          </c:val>
        </c:ser>
        <c:shape val="cylinder"/>
        <c:axId val="168721792"/>
        <c:axId val="168850560"/>
        <c:axId val="0"/>
      </c:bar3DChart>
      <c:catAx>
        <c:axId val="168721792"/>
        <c:scaling>
          <c:orientation val="minMax"/>
        </c:scaling>
        <c:axPos val="b"/>
        <c:tickLblPos val="nextTo"/>
        <c:crossAx val="168850560"/>
        <c:crosses val="autoZero"/>
        <c:auto val="1"/>
        <c:lblAlgn val="ctr"/>
        <c:lblOffset val="100"/>
      </c:catAx>
      <c:valAx>
        <c:axId val="168850560"/>
        <c:scaling>
          <c:orientation val="minMax"/>
        </c:scaling>
        <c:axPos val="l"/>
        <c:majorGridlines/>
        <c:numFmt formatCode="General" sourceLinked="1"/>
        <c:tickLblPos val="nextTo"/>
        <c:crossAx val="168721792"/>
        <c:crosses val="autoZero"/>
        <c:crossBetween val="between"/>
      </c:valAx>
    </c:plotArea>
    <c:legend>
      <c:legendPos val="r"/>
      <c:layout>
        <c:manualLayout>
          <c:xMode val="edge"/>
          <c:yMode val="edge"/>
          <c:x val="0.74236152976111558"/>
          <c:y val="0.54650291161566544"/>
          <c:w val="0.22208303081658071"/>
          <c:h val="0.39587964388700847"/>
        </c:manualLayout>
      </c:layout>
    </c:legend>
    <c:plotVisOnly val="1"/>
  </c:chart>
  <c:txPr>
    <a:bodyPr/>
    <a:lstStyle/>
    <a:p>
      <a:pPr>
        <a:defRPr sz="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doughnutChart>
        <c:varyColors val="1"/>
        <c:ser>
          <c:idx val="0"/>
          <c:order val="0"/>
          <c:tx>
            <c:strRef>
              <c:f>Лист1!$B$1</c:f>
              <c:strCache>
                <c:ptCount val="1"/>
                <c:pt idx="0">
                  <c:v>Столбец1</c:v>
                </c:pt>
              </c:strCache>
            </c:strRef>
          </c:tx>
          <c:spPr>
            <a:scene3d>
              <a:camera prst="orthographicFront"/>
              <a:lightRig rig="threePt" dir="t">
                <a:rot lat="0" lon="0" rev="0"/>
              </a:lightRig>
            </a:scene3d>
            <a:sp3d prstMaterial="plastic">
              <a:bevelT w="101600"/>
            </a:sp3d>
          </c:spPr>
          <c:dPt>
            <c:idx val="1"/>
            <c:spPr>
              <a:solidFill>
                <a:schemeClr val="accent6">
                  <a:lumMod val="60000"/>
                  <a:lumOff val="40000"/>
                </a:schemeClr>
              </a:solidFill>
              <a:scene3d>
                <a:camera prst="orthographicFront"/>
                <a:lightRig rig="threePt" dir="t">
                  <a:rot lat="0" lon="0" rev="0"/>
                </a:lightRig>
              </a:scene3d>
              <a:sp3d prstMaterial="plastic">
                <a:bevelT w="101600"/>
              </a:sp3d>
            </c:spPr>
          </c:dPt>
          <c:dPt>
            <c:idx val="3"/>
            <c:explosion val="9"/>
            <c:spPr>
              <a:solidFill>
                <a:srgbClr val="FF0000"/>
              </a:solidFill>
              <a:scene3d>
                <a:camera prst="orthographicFront"/>
                <a:lightRig rig="threePt" dir="t">
                  <a:rot lat="0" lon="0" rev="0"/>
                </a:lightRig>
              </a:scene3d>
              <a:sp3d prstMaterial="plastic">
                <a:bevelT w="101600"/>
              </a:sp3d>
            </c:spPr>
          </c:dPt>
          <c:dLbls>
            <c:dLbl>
              <c:idx val="0"/>
              <c:layout>
                <c:manualLayout>
                  <c:x val="-6.1826593709684591E-3"/>
                  <c:y val="-7.2463768115942307E-3"/>
                </c:manualLayout>
              </c:layout>
              <c:tx>
                <c:rich>
                  <a:bodyPr/>
                  <a:lstStyle/>
                  <a:p>
                    <a:r>
                      <a:rPr lang="ru-RU" sz="600" dirty="0" smtClean="0"/>
                      <a:t> </a:t>
                    </a:r>
                    <a:r>
                      <a:rPr lang="en-US" sz="600" dirty="0" smtClean="0"/>
                      <a:t>462</a:t>
                    </a:r>
                    <a:r>
                      <a:rPr lang="ru-RU" sz="600" dirty="0" smtClean="0"/>
                      <a:t> </a:t>
                    </a:r>
                    <a:r>
                      <a:rPr lang="en-US" sz="600" dirty="0" smtClean="0"/>
                      <a:t>516</a:t>
                    </a:r>
                    <a:r>
                      <a:rPr lang="ru-RU" sz="600" dirty="0" smtClean="0"/>
                      <a:t>,00 (20,2%)</a:t>
                    </a:r>
                    <a:endParaRPr lang="en-US" sz="600" dirty="0"/>
                  </a:p>
                </c:rich>
              </c:tx>
              <c:showVal val="1"/>
            </c:dLbl>
            <c:dLbl>
              <c:idx val="1"/>
              <c:layout/>
              <c:tx>
                <c:rich>
                  <a:bodyPr/>
                  <a:lstStyle/>
                  <a:p>
                    <a:r>
                      <a:rPr lang="en-US" sz="600" dirty="0" smtClean="0"/>
                      <a:t>604</a:t>
                    </a:r>
                    <a:r>
                      <a:rPr lang="ru-RU" sz="600" dirty="0" smtClean="0"/>
                      <a:t> </a:t>
                    </a:r>
                    <a:r>
                      <a:rPr lang="en-US" sz="600" dirty="0" smtClean="0"/>
                      <a:t>968,15</a:t>
                    </a:r>
                    <a:r>
                      <a:rPr lang="ru-RU" sz="600" dirty="0" smtClean="0"/>
                      <a:t> (26,4%)</a:t>
                    </a:r>
                    <a:endParaRPr lang="en-US" sz="600" dirty="0"/>
                  </a:p>
                </c:rich>
              </c:tx>
              <c:showVal val="1"/>
            </c:dLbl>
            <c:dLbl>
              <c:idx val="2"/>
              <c:layout>
                <c:manualLayout>
                  <c:x val="2.894145647048359E-2"/>
                  <c:y val="7.9710144927536628E-2"/>
                </c:manualLayout>
              </c:layout>
              <c:tx>
                <c:rich>
                  <a:bodyPr/>
                  <a:lstStyle/>
                  <a:p>
                    <a:r>
                      <a:rPr lang="en-US" sz="600" dirty="0" smtClean="0"/>
                      <a:t>1</a:t>
                    </a:r>
                    <a:r>
                      <a:rPr lang="ru-RU" sz="600" dirty="0" smtClean="0"/>
                      <a:t> </a:t>
                    </a:r>
                    <a:r>
                      <a:rPr lang="en-US" sz="600" dirty="0" smtClean="0"/>
                      <a:t>186</a:t>
                    </a:r>
                    <a:r>
                      <a:rPr lang="ru-RU" sz="600" dirty="0" smtClean="0"/>
                      <a:t> </a:t>
                    </a:r>
                    <a:r>
                      <a:rPr lang="en-US" sz="600" dirty="0" smtClean="0"/>
                      <a:t>900,06</a:t>
                    </a:r>
                    <a:r>
                      <a:rPr lang="ru-RU" sz="600" dirty="0" smtClean="0"/>
                      <a:t> (51,8%)</a:t>
                    </a:r>
                    <a:endParaRPr lang="en-US" sz="600" dirty="0"/>
                  </a:p>
                </c:rich>
              </c:tx>
              <c:showVal val="1"/>
            </c:dLbl>
            <c:dLbl>
              <c:idx val="3"/>
              <c:layout>
                <c:manualLayout>
                  <c:x val="-0.1636055040734623"/>
                  <c:y val="-0.11054765013442448"/>
                </c:manualLayout>
              </c:layout>
              <c:tx>
                <c:rich>
                  <a:bodyPr/>
                  <a:lstStyle/>
                  <a:p>
                    <a:r>
                      <a:rPr lang="en-US" sz="600" dirty="0" smtClean="0"/>
                      <a:t>38</a:t>
                    </a:r>
                    <a:r>
                      <a:rPr lang="ru-RU" sz="600" dirty="0" smtClean="0"/>
                      <a:t> </a:t>
                    </a:r>
                    <a:r>
                      <a:rPr lang="en-US" sz="600" dirty="0" smtClean="0"/>
                      <a:t>010,24</a:t>
                    </a:r>
                    <a:r>
                      <a:rPr lang="ru-RU" sz="600" dirty="0" smtClean="0"/>
                      <a:t> (1,6%)</a:t>
                    </a:r>
                    <a:endParaRPr lang="en-US" sz="600" dirty="0"/>
                  </a:p>
                </c:rich>
              </c:tx>
              <c:showVal val="1"/>
            </c:dLbl>
            <c:txPr>
              <a:bodyPr/>
              <a:lstStyle/>
              <a:p>
                <a:pPr>
                  <a:defRPr sz="600"/>
                </a:pPr>
                <a:endParaRPr lang="ru-RU"/>
              </a:p>
            </c:txPr>
            <c:showVal val="1"/>
            <c:showLeaderLines val="1"/>
          </c:dLbls>
          <c:cat>
            <c:strRef>
              <c:f>Лист1!$A$2:$A$5</c:f>
              <c:strCache>
                <c:ptCount val="4"/>
                <c:pt idx="0">
                  <c:v>дотации</c:v>
                </c:pt>
                <c:pt idx="1">
                  <c:v>субсидии</c:v>
                </c:pt>
                <c:pt idx="2">
                  <c:v>субвенции</c:v>
                </c:pt>
                <c:pt idx="3">
                  <c:v>иные МБТ</c:v>
                </c:pt>
              </c:strCache>
            </c:strRef>
          </c:cat>
          <c:val>
            <c:numRef>
              <c:f>Лист1!$B$2:$B$5</c:f>
              <c:numCache>
                <c:formatCode>General</c:formatCode>
                <c:ptCount val="4"/>
                <c:pt idx="0">
                  <c:v>462516</c:v>
                </c:pt>
                <c:pt idx="1">
                  <c:v>604968.15</c:v>
                </c:pt>
                <c:pt idx="2">
                  <c:v>1186900.06</c:v>
                </c:pt>
                <c:pt idx="3">
                  <c:v>38010.239999999998</c:v>
                </c:pt>
              </c:numCache>
            </c:numRef>
          </c:val>
        </c:ser>
        <c:firstSliceAng val="0"/>
        <c:holeSize val="50"/>
      </c:doughnutChart>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doughnutChart>
        <c:varyColors val="1"/>
        <c:ser>
          <c:idx val="0"/>
          <c:order val="0"/>
          <c:tx>
            <c:strRef>
              <c:f>Лист1!$B$1</c:f>
              <c:strCache>
                <c:ptCount val="1"/>
                <c:pt idx="0">
                  <c:v>Столбец1</c:v>
                </c:pt>
              </c:strCache>
            </c:strRef>
          </c:tx>
          <c:spPr>
            <a:scene3d>
              <a:camera prst="orthographicFront"/>
              <a:lightRig rig="threePt" dir="t"/>
            </a:scene3d>
            <a:sp3d>
              <a:bevelT w="101600"/>
            </a:sp3d>
          </c:spPr>
          <c:dPt>
            <c:idx val="1"/>
            <c:spPr>
              <a:solidFill>
                <a:schemeClr val="accent6">
                  <a:lumMod val="60000"/>
                  <a:lumOff val="40000"/>
                </a:schemeClr>
              </a:solidFill>
              <a:scene3d>
                <a:camera prst="orthographicFront"/>
                <a:lightRig rig="threePt" dir="t"/>
              </a:scene3d>
              <a:sp3d>
                <a:bevelT w="101600"/>
              </a:sp3d>
            </c:spPr>
          </c:dPt>
          <c:dPt>
            <c:idx val="3"/>
            <c:explosion val="9"/>
            <c:spPr>
              <a:solidFill>
                <a:srgbClr val="C0504D">
                  <a:lumMod val="75000"/>
                </a:srgbClr>
              </a:solidFill>
              <a:scene3d>
                <a:camera prst="orthographicFront"/>
                <a:lightRig rig="threePt" dir="t"/>
              </a:scene3d>
              <a:sp3d>
                <a:bevelT w="101600"/>
              </a:sp3d>
            </c:spPr>
          </c:dPt>
          <c:dLbls>
            <c:dLbl>
              <c:idx val="0"/>
              <c:layout>
                <c:manualLayout>
                  <c:x val="-7.0207250037141594E-2"/>
                  <c:y val="-7.6086956521739135E-2"/>
                </c:manualLayout>
              </c:layout>
              <c:tx>
                <c:rich>
                  <a:bodyPr/>
                  <a:lstStyle/>
                  <a:p>
                    <a:r>
                      <a:rPr lang="en-US" sz="600" dirty="0" smtClean="0"/>
                      <a:t>544</a:t>
                    </a:r>
                    <a:r>
                      <a:rPr lang="ru-RU" sz="600" dirty="0" smtClean="0"/>
                      <a:t> </a:t>
                    </a:r>
                    <a:r>
                      <a:rPr lang="en-US" sz="600" dirty="0" smtClean="0"/>
                      <a:t>961</a:t>
                    </a:r>
                    <a:r>
                      <a:rPr lang="ru-RU" sz="600" dirty="0" smtClean="0"/>
                      <a:t>,00 (29,0%)</a:t>
                    </a:r>
                    <a:endParaRPr lang="en-US" sz="600" dirty="0"/>
                  </a:p>
                </c:rich>
              </c:tx>
              <c:showVal val="1"/>
            </c:dLbl>
            <c:dLbl>
              <c:idx val="1"/>
              <c:layout/>
              <c:tx>
                <c:rich>
                  <a:bodyPr/>
                  <a:lstStyle/>
                  <a:p>
                    <a:r>
                      <a:rPr lang="ru-RU" sz="600" dirty="0" smtClean="0"/>
                      <a:t>309435,47 (16,5%)</a:t>
                    </a:r>
                    <a:endParaRPr lang="en-US" sz="600" dirty="0"/>
                  </a:p>
                </c:rich>
              </c:tx>
              <c:showVal val="1"/>
            </c:dLbl>
            <c:dLbl>
              <c:idx val="2"/>
              <c:layout>
                <c:manualLayout>
                  <c:x val="7.8616104590699759E-2"/>
                  <c:y val="0.15217391304347827"/>
                </c:manualLayout>
              </c:layout>
              <c:tx>
                <c:rich>
                  <a:bodyPr/>
                  <a:lstStyle/>
                  <a:p>
                    <a:r>
                      <a:rPr lang="ru-RU" sz="600" dirty="0" smtClean="0"/>
                      <a:t> 1 016 083,52 (54,1%)</a:t>
                    </a:r>
                    <a:endParaRPr lang="en-US" sz="600" dirty="0"/>
                  </a:p>
                </c:rich>
              </c:tx>
              <c:showVal val="1"/>
            </c:dLbl>
            <c:dLbl>
              <c:idx val="3"/>
              <c:layout>
                <c:manualLayout>
                  <c:x val="-0.16290349673843099"/>
                  <c:y val="-0.11013746185503508"/>
                </c:manualLayout>
              </c:layout>
              <c:tx>
                <c:rich>
                  <a:bodyPr/>
                  <a:lstStyle/>
                  <a:p>
                    <a:r>
                      <a:rPr lang="en-US" sz="600" dirty="0" smtClean="0"/>
                      <a:t>6</a:t>
                    </a:r>
                    <a:r>
                      <a:rPr lang="ru-RU" sz="600" dirty="0" smtClean="0"/>
                      <a:t> </a:t>
                    </a:r>
                    <a:r>
                      <a:rPr lang="en-US" sz="600" dirty="0" smtClean="0"/>
                      <a:t>417,13</a:t>
                    </a:r>
                    <a:r>
                      <a:rPr lang="ru-RU" sz="600" dirty="0" smtClean="0"/>
                      <a:t> (0,3%)</a:t>
                    </a:r>
                    <a:endParaRPr lang="en-US" sz="600" dirty="0"/>
                  </a:p>
                </c:rich>
              </c:tx>
              <c:showVal val="1"/>
            </c:dLbl>
            <c:txPr>
              <a:bodyPr/>
              <a:lstStyle/>
              <a:p>
                <a:pPr>
                  <a:defRPr sz="600"/>
                </a:pPr>
                <a:endParaRPr lang="ru-RU"/>
              </a:p>
            </c:txPr>
            <c:showVal val="1"/>
            <c:showLeaderLines val="1"/>
          </c:dLbls>
          <c:cat>
            <c:strRef>
              <c:f>Лист1!$A$2:$A$5</c:f>
              <c:strCache>
                <c:ptCount val="4"/>
                <c:pt idx="0">
                  <c:v>дотации</c:v>
                </c:pt>
                <c:pt idx="1">
                  <c:v>субсидии</c:v>
                </c:pt>
                <c:pt idx="2">
                  <c:v>субвенции</c:v>
                </c:pt>
                <c:pt idx="3">
                  <c:v>иные МБТ</c:v>
                </c:pt>
              </c:strCache>
            </c:strRef>
          </c:cat>
          <c:val>
            <c:numRef>
              <c:f>Лист1!$B$2:$B$5</c:f>
              <c:numCache>
                <c:formatCode>General</c:formatCode>
                <c:ptCount val="4"/>
                <c:pt idx="0">
                  <c:v>544961</c:v>
                </c:pt>
                <c:pt idx="1">
                  <c:v>309435.46999999997</c:v>
                </c:pt>
                <c:pt idx="2">
                  <c:v>1016083.52</c:v>
                </c:pt>
                <c:pt idx="3">
                  <c:v>6417.13</c:v>
                </c:pt>
              </c:numCache>
            </c:numRef>
          </c:val>
        </c:ser>
        <c:firstSliceAng val="0"/>
        <c:holeSize val="50"/>
      </c:doughnutChart>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8164951791580908E-2"/>
          <c:y val="2.8069978973301841E-2"/>
          <c:w val="0.70863599667899912"/>
          <c:h val="0.8614823895877286"/>
        </c:manualLayout>
      </c:layout>
      <c:barChart>
        <c:barDir val="col"/>
        <c:grouping val="stacked"/>
        <c:ser>
          <c:idx val="0"/>
          <c:order val="0"/>
          <c:tx>
            <c:strRef>
              <c:f>Лист1!$B$1</c:f>
              <c:strCache>
                <c:ptCount val="1"/>
                <c:pt idx="0">
                  <c:v>Расходы</c:v>
                </c:pt>
              </c:strCache>
            </c:strRef>
          </c:tx>
          <c:spPr>
            <a:solidFill>
              <a:srgbClr val="00B050"/>
            </a:solidFill>
            <a:ln w="79375">
              <a:noFill/>
            </a:ln>
          </c:spPr>
          <c:dLbls>
            <c:showVal val="1"/>
          </c:dLbls>
          <c:cat>
            <c:strRef>
              <c:f>Лист1!$A$2:$A$7</c:f>
              <c:strCache>
                <c:ptCount val="6"/>
                <c:pt idx="0">
                  <c:v>2020 (факт)</c:v>
                </c:pt>
                <c:pt idx="1">
                  <c:v>2021 (факт)</c:v>
                </c:pt>
                <c:pt idx="2">
                  <c:v>2022 (оценка)</c:v>
                </c:pt>
                <c:pt idx="3">
                  <c:v>2023 (прогноз)</c:v>
                </c:pt>
                <c:pt idx="4">
                  <c:v>2024 (прогноз)</c:v>
                </c:pt>
                <c:pt idx="5">
                  <c:v>2025 (прогноз)</c:v>
                </c:pt>
              </c:strCache>
            </c:strRef>
          </c:cat>
          <c:val>
            <c:numRef>
              <c:f>Лист1!$B$2:$B$7</c:f>
              <c:numCache>
                <c:formatCode>General</c:formatCode>
                <c:ptCount val="6"/>
                <c:pt idx="0">
                  <c:v>1921149.1600000001</c:v>
                </c:pt>
                <c:pt idx="1">
                  <c:v>2416112.2400000002</c:v>
                </c:pt>
                <c:pt idx="2">
                  <c:v>2353137.54</c:v>
                </c:pt>
                <c:pt idx="3">
                  <c:v>2247659.88</c:v>
                </c:pt>
                <c:pt idx="4">
                  <c:v>1922784.93</c:v>
                </c:pt>
                <c:pt idx="5">
                  <c:v>1839114.75</c:v>
                </c:pt>
              </c:numCache>
            </c:numRef>
          </c:val>
        </c:ser>
        <c:overlap val="100"/>
        <c:axId val="170524672"/>
        <c:axId val="170595072"/>
      </c:barChart>
      <c:catAx>
        <c:axId val="170524672"/>
        <c:scaling>
          <c:orientation val="minMax"/>
        </c:scaling>
        <c:axPos val="b"/>
        <c:tickLblPos val="nextTo"/>
        <c:txPr>
          <a:bodyPr/>
          <a:lstStyle/>
          <a:p>
            <a:pPr>
              <a:defRPr sz="800"/>
            </a:pPr>
            <a:endParaRPr lang="ru-RU"/>
          </a:p>
        </c:txPr>
        <c:crossAx val="170595072"/>
        <c:crosses val="autoZero"/>
        <c:auto val="1"/>
        <c:lblAlgn val="ctr"/>
        <c:lblOffset val="100"/>
      </c:catAx>
      <c:valAx>
        <c:axId val="170595072"/>
        <c:scaling>
          <c:orientation val="minMax"/>
        </c:scaling>
        <c:axPos val="l"/>
        <c:majorGridlines/>
        <c:numFmt formatCode="General" sourceLinked="1"/>
        <c:tickLblPos val="nextTo"/>
        <c:crossAx val="170524672"/>
        <c:crosses val="autoZero"/>
        <c:crossBetween val="between"/>
      </c:valAx>
    </c:plotArea>
    <c:plotVisOnly val="1"/>
  </c:chart>
  <c:txPr>
    <a:bodyPr/>
    <a:lstStyle/>
    <a:p>
      <a:pPr>
        <a:defRPr sz="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9546629665296837"/>
          <c:y val="0.24706983806501598"/>
          <c:w val="0.50453370334702963"/>
          <c:h val="0.72217601886633986"/>
        </c:manualLayout>
      </c:layout>
      <c:doughnutChart>
        <c:varyColors val="1"/>
        <c:ser>
          <c:idx val="0"/>
          <c:order val="0"/>
          <c:tx>
            <c:strRef>
              <c:f>Лист1!$B$1</c:f>
              <c:strCache>
                <c:ptCount val="1"/>
                <c:pt idx="0">
                  <c:v>Продажи</c:v>
                </c:pt>
              </c:strCache>
            </c:strRef>
          </c:tx>
          <c:spPr>
            <a:scene3d>
              <a:camera prst="orthographicFront"/>
              <a:lightRig rig="threePt" dir="t"/>
            </a:scene3d>
            <a:sp3d>
              <a:bevelT w="38100"/>
            </a:sp3d>
          </c:spPr>
          <c:dPt>
            <c:idx val="0"/>
            <c:explosion val="13"/>
          </c:dPt>
          <c:dPt>
            <c:idx val="1"/>
            <c:explosion val="18"/>
          </c:dPt>
          <c:dPt>
            <c:idx val="2"/>
            <c:explosion val="5"/>
            <c:spPr>
              <a:solidFill>
                <a:srgbClr val="FFC000"/>
              </a:solidFill>
              <a:scene3d>
                <a:camera prst="orthographicFront"/>
                <a:lightRig rig="threePt" dir="t"/>
              </a:scene3d>
              <a:sp3d>
                <a:bevelT w="38100"/>
              </a:sp3d>
            </c:spPr>
          </c:dPt>
          <c:dPt>
            <c:idx val="3"/>
            <c:spPr>
              <a:solidFill>
                <a:schemeClr val="accent2">
                  <a:lumMod val="60000"/>
                  <a:lumOff val="40000"/>
                </a:schemeClr>
              </a:solidFill>
              <a:scene3d>
                <a:camera prst="orthographicFront"/>
                <a:lightRig rig="threePt" dir="t"/>
              </a:scene3d>
              <a:sp3d>
                <a:bevelT w="38100"/>
              </a:sp3d>
            </c:spPr>
          </c:dPt>
          <c:dPt>
            <c:idx val="4"/>
            <c:explosion val="12"/>
            <c:spPr>
              <a:solidFill>
                <a:srgbClr val="66FFFF"/>
              </a:solidFill>
              <a:scene3d>
                <a:camera prst="orthographicFront"/>
                <a:lightRig rig="threePt" dir="t"/>
              </a:scene3d>
              <a:sp3d>
                <a:bevelT w="38100"/>
              </a:sp3d>
            </c:spPr>
          </c:dPt>
          <c:dPt>
            <c:idx val="5"/>
            <c:spPr>
              <a:solidFill>
                <a:srgbClr val="99CCFF"/>
              </a:solidFill>
              <a:scene3d>
                <a:camera prst="orthographicFront"/>
                <a:lightRig rig="threePt" dir="t"/>
              </a:scene3d>
              <a:sp3d>
                <a:bevelT w="38100"/>
              </a:sp3d>
            </c:spPr>
          </c:dPt>
          <c:dPt>
            <c:idx val="6"/>
            <c:explosion val="9"/>
            <c:spPr>
              <a:solidFill>
                <a:srgbClr val="92D050"/>
              </a:solidFill>
              <a:scene3d>
                <a:camera prst="orthographicFront"/>
                <a:lightRig rig="threePt" dir="t"/>
              </a:scene3d>
              <a:sp3d>
                <a:bevelT w="38100"/>
              </a:sp3d>
            </c:spPr>
          </c:dPt>
          <c:dPt>
            <c:idx val="7"/>
            <c:spPr>
              <a:solidFill>
                <a:srgbClr val="FF5050"/>
              </a:solidFill>
              <a:scene3d>
                <a:camera prst="orthographicFront"/>
                <a:lightRig rig="threePt" dir="t"/>
              </a:scene3d>
              <a:sp3d>
                <a:bevelT w="38100"/>
              </a:sp3d>
            </c:spPr>
          </c:dPt>
          <c:dPt>
            <c:idx val="8"/>
            <c:explosion val="18"/>
            <c:spPr>
              <a:solidFill>
                <a:srgbClr val="CC00CC"/>
              </a:solidFill>
              <a:scene3d>
                <a:camera prst="orthographicFront"/>
                <a:lightRig rig="threePt" dir="t"/>
              </a:scene3d>
              <a:sp3d>
                <a:bevelT w="38100"/>
              </a:sp3d>
            </c:spPr>
          </c:dPt>
          <c:dLbls>
            <c:dLbl>
              <c:idx val="1"/>
              <c:layout>
                <c:manualLayout>
                  <c:x val="-1.704716946036984E-2"/>
                  <c:y val="-0.14035072208788818"/>
                </c:manualLayout>
              </c:layout>
              <c:showVal val="1"/>
            </c:dLbl>
            <c:dLbl>
              <c:idx val="2"/>
              <c:layout>
                <c:manualLayout>
                  <c:x val="-0.11202425645385924"/>
                  <c:y val="-9.0448243123305683E-2"/>
                </c:manualLayout>
              </c:layout>
              <c:showVal val="1"/>
            </c:dLbl>
            <c:dLbl>
              <c:idx val="4"/>
              <c:layout>
                <c:manualLayout>
                  <c:x val="7.3059297687299213E-2"/>
                  <c:y val="-0.13723181715260191"/>
                </c:manualLayout>
              </c:layout>
              <c:showVal val="1"/>
            </c:dLbl>
            <c:dLbl>
              <c:idx val="8"/>
              <c:layout>
                <c:manualLayout>
                  <c:x val="-0.11933018622258892"/>
                  <c:y val="-4.0545764158723394E-2"/>
                </c:manualLayout>
              </c:layout>
              <c:showVal val="1"/>
            </c:dLbl>
            <c:txPr>
              <a:bodyPr/>
              <a:lstStyle/>
              <a:p>
                <a:pPr>
                  <a:defRPr sz="800"/>
                </a:pPr>
                <a:endParaRPr lang="ru-RU"/>
              </a:p>
            </c:txPr>
            <c:showVal val="1"/>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Образование</c:v>
                </c:pt>
                <c:pt idx="6">
                  <c:v>Культура и кинематография</c:v>
                </c:pt>
                <c:pt idx="7">
                  <c:v>Социальная политика</c:v>
                </c:pt>
                <c:pt idx="8">
                  <c:v>ФК и спорт</c:v>
                </c:pt>
              </c:strCache>
            </c:strRef>
          </c:cat>
          <c:val>
            <c:numRef>
              <c:f>Лист1!$B$2:$B$10</c:f>
              <c:numCache>
                <c:formatCode>General</c:formatCode>
                <c:ptCount val="9"/>
                <c:pt idx="0" formatCode="#,##0.00">
                  <c:v>203083.37999999998</c:v>
                </c:pt>
                <c:pt idx="1">
                  <c:v>4981.07</c:v>
                </c:pt>
                <c:pt idx="2" formatCode="#,##0.00">
                  <c:v>5276.34</c:v>
                </c:pt>
                <c:pt idx="3" formatCode="#,##0.00">
                  <c:v>198394.2</c:v>
                </c:pt>
                <c:pt idx="4" formatCode="#,##0.00">
                  <c:v>88178.03</c:v>
                </c:pt>
                <c:pt idx="5" formatCode="#,##0.00">
                  <c:v>1043822.88</c:v>
                </c:pt>
                <c:pt idx="6" formatCode="#,##0.00">
                  <c:v>162687.04999999999</c:v>
                </c:pt>
                <c:pt idx="7" formatCode="#,##0.00">
                  <c:v>527727.41</c:v>
                </c:pt>
                <c:pt idx="8" formatCode="#,##0.00">
                  <c:v>13509.52</c:v>
                </c:pt>
              </c:numCache>
            </c:numRef>
          </c:val>
        </c:ser>
        <c:firstSliceAng val="290"/>
        <c:holeSize val="39"/>
      </c:doughnutChart>
    </c:plotArea>
    <c:legend>
      <c:legendPos val="r"/>
      <c:layout>
        <c:manualLayout>
          <c:xMode val="edge"/>
          <c:yMode val="edge"/>
          <c:x val="0"/>
          <c:y val="0.31561073242657645"/>
          <c:w val="0.42979762809710875"/>
          <c:h val="0.60665509478459889"/>
        </c:manualLayout>
      </c:layout>
      <c:txPr>
        <a:bodyPr/>
        <a:lstStyle/>
        <a:p>
          <a:pPr>
            <a:defRPr sz="800"/>
          </a:pPr>
          <a:endParaRPr lang="ru-RU"/>
        </a:p>
      </c:txPr>
    </c:legend>
    <c:plotVisOnly val="1"/>
  </c:chart>
  <c:txPr>
    <a:bodyPr/>
    <a:lstStyle/>
    <a:p>
      <a:pPr>
        <a:defRPr sz="1800"/>
      </a:pPr>
      <a:endParaRPr lang="ru-RU"/>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1.png"/><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2922E-12F4-46EA-883F-AB4EB0DCCCC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98700D72-34CD-4FEA-8CA4-01175CFB7A43}">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dirty="0"/>
        </a:p>
      </dgm:t>
    </dgm:pt>
    <dgm:pt modelId="{1F1C889D-7F65-4901-8DF5-58437148C9AA}" type="parTrans" cxnId="{006EEB74-EB42-4E5F-8EE6-B91953E6CBB9}">
      <dgm:prSet/>
      <dgm:spPr/>
      <dgm:t>
        <a:bodyPr/>
        <a:lstStyle/>
        <a:p>
          <a:endParaRPr lang="ru-RU"/>
        </a:p>
      </dgm:t>
    </dgm:pt>
    <dgm:pt modelId="{E09CEDA5-ADE7-48AA-8443-BEB74A20FA15}" type="sibTrans" cxnId="{006EEB74-EB42-4E5F-8EE6-B91953E6CBB9}">
      <dgm:prSet/>
      <dgm:spPr/>
      <dgm:t>
        <a:bodyPr/>
        <a:lstStyle/>
        <a:p>
          <a:endParaRPr lang="ru-RU"/>
        </a:p>
      </dgm:t>
    </dgm:pt>
    <dgm:pt modelId="{35986841-6521-4ECE-ABD4-C4E0BCAFFC3C}">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dirty="0"/>
        </a:p>
      </dgm:t>
    </dgm:pt>
    <dgm:pt modelId="{DFC80E02-4ADA-47B4-BBEC-74371665AA74}" type="parTrans" cxnId="{A6D8A5DA-D0F9-4105-AD1E-EC3E6C961949}">
      <dgm:prSet/>
      <dgm:spPr/>
      <dgm:t>
        <a:bodyPr/>
        <a:lstStyle/>
        <a:p>
          <a:endParaRPr lang="ru-RU"/>
        </a:p>
      </dgm:t>
    </dgm:pt>
    <dgm:pt modelId="{B73F268F-3A41-4749-913A-840B4468F310}" type="sibTrans" cxnId="{A6D8A5DA-D0F9-4105-AD1E-EC3E6C961949}">
      <dgm:prSet/>
      <dgm:spPr/>
      <dgm:t>
        <a:bodyPr/>
        <a:lstStyle/>
        <a:p>
          <a:endParaRPr lang="ru-RU"/>
        </a:p>
      </dgm:t>
    </dgm:pt>
    <dgm:pt modelId="{E4995898-B2A6-4E34-9F69-4B43249DD85E}">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dirty="0" smtClean="0"/>
            <a:t> </a:t>
          </a:r>
          <a:r>
            <a:rPr lang="ru-RU" i="1"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dirty="0"/>
        </a:p>
      </dgm:t>
    </dgm:pt>
    <dgm:pt modelId="{F7344998-8399-4731-9339-5BEB4D3F5376}" type="parTrans" cxnId="{6B245388-5EF5-4212-8D05-2B79B4D29664}">
      <dgm:prSet/>
      <dgm:spPr/>
      <dgm:t>
        <a:bodyPr/>
        <a:lstStyle/>
        <a:p>
          <a:endParaRPr lang="ru-RU"/>
        </a:p>
      </dgm:t>
    </dgm:pt>
    <dgm:pt modelId="{C438211C-04A1-41F9-AB94-9D85D01810E7}" type="sibTrans" cxnId="{6B245388-5EF5-4212-8D05-2B79B4D29664}">
      <dgm:prSet/>
      <dgm:spPr/>
      <dgm:t>
        <a:bodyPr/>
        <a:lstStyle/>
        <a:p>
          <a:endParaRPr lang="ru-RU"/>
        </a:p>
      </dgm:t>
    </dgm:pt>
    <dgm:pt modelId="{34A45063-283D-4B3F-8435-92A325ECA716}">
      <dgm:prSet phldrT="[Текст]"/>
      <dgm:spPr>
        <a:gradFill rotWithShape="0">
          <a:gsLst>
            <a:gs pos="0">
              <a:srgbClr val="5E9EFF"/>
            </a:gs>
            <a:gs pos="39999">
              <a:srgbClr val="85C2FF"/>
            </a:gs>
            <a:gs pos="70000">
              <a:srgbClr val="C4D6EB"/>
            </a:gs>
            <a:gs pos="100000">
              <a:srgbClr val="FFEBFA"/>
            </a:gs>
          </a:gsLst>
          <a:lin ang="5400000" scaled="0"/>
        </a:gradFill>
      </dgm:spPr>
      <dgm:t>
        <a:bodyPr/>
        <a:lstStyle/>
        <a:p>
          <a:r>
            <a:rPr lang="ru-RU" i="1"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dirty="0" smtClean="0"/>
            <a:t/>
          </a:r>
          <a:br>
            <a:rPr lang="ru-RU" dirty="0" smtClean="0"/>
          </a:br>
          <a:endParaRPr lang="ru-RU" dirty="0"/>
        </a:p>
      </dgm:t>
    </dgm:pt>
    <dgm:pt modelId="{E5BE9D13-D635-4CBC-AE94-BA3F31A371BC}" type="parTrans" cxnId="{94C0A6E5-091F-4F92-8754-0A41154D003E}">
      <dgm:prSet/>
      <dgm:spPr/>
      <dgm:t>
        <a:bodyPr/>
        <a:lstStyle/>
        <a:p>
          <a:endParaRPr lang="ru-RU"/>
        </a:p>
      </dgm:t>
    </dgm:pt>
    <dgm:pt modelId="{31D6A62D-6449-480B-9C17-30841CAC5A9F}" type="sibTrans" cxnId="{94C0A6E5-091F-4F92-8754-0A41154D003E}">
      <dgm:prSet/>
      <dgm:spPr/>
      <dgm:t>
        <a:bodyPr/>
        <a:lstStyle/>
        <a:p>
          <a:endParaRPr lang="ru-RU"/>
        </a:p>
      </dgm:t>
    </dgm:pt>
    <dgm:pt modelId="{61D13640-F382-47FA-A93E-5CA8650C70A6}" type="pres">
      <dgm:prSet presAssocID="{5CA2922E-12F4-46EA-883F-AB4EB0DCCCC1}" presName="linear" presStyleCnt="0">
        <dgm:presLayoutVars>
          <dgm:dir/>
          <dgm:resizeHandles val="exact"/>
        </dgm:presLayoutVars>
      </dgm:prSet>
      <dgm:spPr/>
      <dgm:t>
        <a:bodyPr/>
        <a:lstStyle/>
        <a:p>
          <a:endParaRPr lang="ru-RU"/>
        </a:p>
      </dgm:t>
    </dgm:pt>
    <dgm:pt modelId="{8F612CA0-3379-4A88-B1B1-E965AFED131A}" type="pres">
      <dgm:prSet presAssocID="{98700D72-34CD-4FEA-8CA4-01175CFB7A43}" presName="comp" presStyleCnt="0"/>
      <dgm:spPr/>
    </dgm:pt>
    <dgm:pt modelId="{ABD91291-69BF-48D6-A629-3C8C5FEFEC90}" type="pres">
      <dgm:prSet presAssocID="{98700D72-34CD-4FEA-8CA4-01175CFB7A43}" presName="box" presStyleLbl="node1" presStyleIdx="0" presStyleCnt="4"/>
      <dgm:spPr/>
      <dgm:t>
        <a:bodyPr/>
        <a:lstStyle/>
        <a:p>
          <a:endParaRPr lang="ru-RU"/>
        </a:p>
      </dgm:t>
    </dgm:pt>
    <dgm:pt modelId="{42673147-757C-468D-A903-89A89B3E1D45}" type="pres">
      <dgm:prSet presAssocID="{98700D72-34CD-4FEA-8CA4-01175CFB7A43}" presName="img" presStyleLbl="fgImgPlace1" presStyleIdx="0" presStyleCnt="4"/>
      <dgm:spPr>
        <a:blipFill rotWithShape="0">
          <a:blip xmlns:r="http://schemas.openxmlformats.org/officeDocument/2006/relationships" r:embed="rId1"/>
          <a:stretch>
            <a:fillRect/>
          </a:stretch>
        </a:blipFill>
      </dgm:spPr>
    </dgm:pt>
    <dgm:pt modelId="{488A0428-55F8-43BA-96BB-5D68F952786D}" type="pres">
      <dgm:prSet presAssocID="{98700D72-34CD-4FEA-8CA4-01175CFB7A43}" presName="text" presStyleLbl="node1" presStyleIdx="0" presStyleCnt="4">
        <dgm:presLayoutVars>
          <dgm:bulletEnabled val="1"/>
        </dgm:presLayoutVars>
      </dgm:prSet>
      <dgm:spPr/>
      <dgm:t>
        <a:bodyPr/>
        <a:lstStyle/>
        <a:p>
          <a:endParaRPr lang="ru-RU"/>
        </a:p>
      </dgm:t>
    </dgm:pt>
    <dgm:pt modelId="{B7EE2201-D40C-4BF0-8B91-85C1ED88C616}" type="pres">
      <dgm:prSet presAssocID="{E09CEDA5-ADE7-48AA-8443-BEB74A20FA15}" presName="spacer" presStyleCnt="0"/>
      <dgm:spPr/>
    </dgm:pt>
    <dgm:pt modelId="{FEE5F4A8-26BC-49F6-BFE5-D9041226F056}" type="pres">
      <dgm:prSet presAssocID="{35986841-6521-4ECE-ABD4-C4E0BCAFFC3C}" presName="comp" presStyleCnt="0"/>
      <dgm:spPr/>
    </dgm:pt>
    <dgm:pt modelId="{B22720C2-63AD-48F2-8444-E98673CE4EF3}" type="pres">
      <dgm:prSet presAssocID="{35986841-6521-4ECE-ABD4-C4E0BCAFFC3C}" presName="box" presStyleLbl="node1" presStyleIdx="1" presStyleCnt="4"/>
      <dgm:spPr/>
      <dgm:t>
        <a:bodyPr/>
        <a:lstStyle/>
        <a:p>
          <a:endParaRPr lang="ru-RU"/>
        </a:p>
      </dgm:t>
    </dgm:pt>
    <dgm:pt modelId="{12F24EB2-9B91-47F0-846F-D520EED983D3}" type="pres">
      <dgm:prSet presAssocID="{35986841-6521-4ECE-ABD4-C4E0BCAFFC3C}" presName="img" presStyleLbl="fgImgPlace1" presStyleIdx="1" presStyleCnt="4"/>
      <dgm:spPr>
        <a:blipFill rotWithShape="0">
          <a:blip xmlns:r="http://schemas.openxmlformats.org/officeDocument/2006/relationships" r:embed="rId2"/>
          <a:stretch>
            <a:fillRect/>
          </a:stretch>
        </a:blipFill>
      </dgm:spPr>
    </dgm:pt>
    <dgm:pt modelId="{C5C58ED1-F33C-41F8-B114-9BAAC9B8CCA5}" type="pres">
      <dgm:prSet presAssocID="{35986841-6521-4ECE-ABD4-C4E0BCAFFC3C}" presName="text" presStyleLbl="node1" presStyleIdx="1" presStyleCnt="4">
        <dgm:presLayoutVars>
          <dgm:bulletEnabled val="1"/>
        </dgm:presLayoutVars>
      </dgm:prSet>
      <dgm:spPr/>
      <dgm:t>
        <a:bodyPr/>
        <a:lstStyle/>
        <a:p>
          <a:endParaRPr lang="ru-RU"/>
        </a:p>
      </dgm:t>
    </dgm:pt>
    <dgm:pt modelId="{DC05F49B-9B0B-4B25-9811-819537B4CF3F}" type="pres">
      <dgm:prSet presAssocID="{B73F268F-3A41-4749-913A-840B4468F310}" presName="spacer" presStyleCnt="0"/>
      <dgm:spPr/>
    </dgm:pt>
    <dgm:pt modelId="{0D394949-FAA8-4620-92B5-B2E00FE761A1}" type="pres">
      <dgm:prSet presAssocID="{E4995898-B2A6-4E34-9F69-4B43249DD85E}" presName="comp" presStyleCnt="0"/>
      <dgm:spPr/>
    </dgm:pt>
    <dgm:pt modelId="{B01A1811-B4B3-4C51-977D-FB1DE795533B}" type="pres">
      <dgm:prSet presAssocID="{E4995898-B2A6-4E34-9F69-4B43249DD85E}" presName="box" presStyleLbl="node1" presStyleIdx="2" presStyleCnt="4"/>
      <dgm:spPr/>
      <dgm:t>
        <a:bodyPr/>
        <a:lstStyle/>
        <a:p>
          <a:endParaRPr lang="ru-RU"/>
        </a:p>
      </dgm:t>
    </dgm:pt>
    <dgm:pt modelId="{D57F11B3-EF3F-4AE4-929C-EF5CA480ED4A}" type="pres">
      <dgm:prSet presAssocID="{E4995898-B2A6-4E34-9F69-4B43249DD85E}" presName="img" presStyleLbl="fgImgPlace1" presStyleIdx="2" presStyleCnt="4"/>
      <dgm:spPr>
        <a:blipFill rotWithShape="0">
          <a:blip xmlns:r="http://schemas.openxmlformats.org/officeDocument/2006/relationships" r:embed="rId3"/>
          <a:stretch>
            <a:fillRect/>
          </a:stretch>
        </a:blipFill>
      </dgm:spPr>
    </dgm:pt>
    <dgm:pt modelId="{9028FF2B-077E-4105-9AD8-5BAD5D43CA96}" type="pres">
      <dgm:prSet presAssocID="{E4995898-B2A6-4E34-9F69-4B43249DD85E}" presName="text" presStyleLbl="node1" presStyleIdx="2" presStyleCnt="4">
        <dgm:presLayoutVars>
          <dgm:bulletEnabled val="1"/>
        </dgm:presLayoutVars>
      </dgm:prSet>
      <dgm:spPr/>
      <dgm:t>
        <a:bodyPr/>
        <a:lstStyle/>
        <a:p>
          <a:endParaRPr lang="ru-RU"/>
        </a:p>
      </dgm:t>
    </dgm:pt>
    <dgm:pt modelId="{120E549B-A0C5-4987-8B19-6B7FB97A5033}" type="pres">
      <dgm:prSet presAssocID="{C438211C-04A1-41F9-AB94-9D85D01810E7}" presName="spacer" presStyleCnt="0"/>
      <dgm:spPr/>
    </dgm:pt>
    <dgm:pt modelId="{4B884703-A077-406E-8CF4-E29AD321A54C}" type="pres">
      <dgm:prSet presAssocID="{34A45063-283D-4B3F-8435-92A325ECA716}" presName="comp" presStyleCnt="0"/>
      <dgm:spPr/>
    </dgm:pt>
    <dgm:pt modelId="{B19ADCEA-5114-41F6-B964-7FE40939164B}" type="pres">
      <dgm:prSet presAssocID="{34A45063-283D-4B3F-8435-92A325ECA716}" presName="box" presStyleLbl="node1" presStyleIdx="3" presStyleCnt="4"/>
      <dgm:spPr/>
      <dgm:t>
        <a:bodyPr/>
        <a:lstStyle/>
        <a:p>
          <a:endParaRPr lang="ru-RU"/>
        </a:p>
      </dgm:t>
    </dgm:pt>
    <dgm:pt modelId="{2497EF1D-C144-42DE-A795-77066D3BCC0E}" type="pres">
      <dgm:prSet presAssocID="{34A45063-283D-4B3F-8435-92A325ECA716}" presName="img" presStyleLbl="fgImgPlace1" presStyleIdx="3" presStyleCnt="4"/>
      <dgm:spPr>
        <a:blipFill rotWithShape="0">
          <a:blip xmlns:r="http://schemas.openxmlformats.org/officeDocument/2006/relationships" r:embed="rId3"/>
          <a:stretch>
            <a:fillRect/>
          </a:stretch>
        </a:blipFill>
      </dgm:spPr>
    </dgm:pt>
    <dgm:pt modelId="{FD498EBB-C689-4B0F-843F-98DA45B77228}" type="pres">
      <dgm:prSet presAssocID="{34A45063-283D-4B3F-8435-92A325ECA716}" presName="text" presStyleLbl="node1" presStyleIdx="3" presStyleCnt="4">
        <dgm:presLayoutVars>
          <dgm:bulletEnabled val="1"/>
        </dgm:presLayoutVars>
      </dgm:prSet>
      <dgm:spPr/>
      <dgm:t>
        <a:bodyPr/>
        <a:lstStyle/>
        <a:p>
          <a:endParaRPr lang="ru-RU"/>
        </a:p>
      </dgm:t>
    </dgm:pt>
  </dgm:ptLst>
  <dgm:cxnLst>
    <dgm:cxn modelId="{8960179B-5243-4108-A2E0-55A4E66EFD4E}" type="presOf" srcId="{E4995898-B2A6-4E34-9F69-4B43249DD85E}" destId="{B01A1811-B4B3-4C51-977D-FB1DE795533B}" srcOrd="0" destOrd="0" presId="urn:microsoft.com/office/officeart/2005/8/layout/vList4"/>
    <dgm:cxn modelId="{1DC967DE-EABA-4B85-B69B-9526CAEF03D7}" type="presOf" srcId="{34A45063-283D-4B3F-8435-92A325ECA716}" destId="{FD498EBB-C689-4B0F-843F-98DA45B77228}" srcOrd="1" destOrd="0" presId="urn:microsoft.com/office/officeart/2005/8/layout/vList4"/>
    <dgm:cxn modelId="{94C0A6E5-091F-4F92-8754-0A41154D003E}" srcId="{5CA2922E-12F4-46EA-883F-AB4EB0DCCCC1}" destId="{34A45063-283D-4B3F-8435-92A325ECA716}" srcOrd="3" destOrd="0" parTransId="{E5BE9D13-D635-4CBC-AE94-BA3F31A371BC}" sibTransId="{31D6A62D-6449-480B-9C17-30841CAC5A9F}"/>
    <dgm:cxn modelId="{6B245388-5EF5-4212-8D05-2B79B4D29664}" srcId="{5CA2922E-12F4-46EA-883F-AB4EB0DCCCC1}" destId="{E4995898-B2A6-4E34-9F69-4B43249DD85E}" srcOrd="2" destOrd="0" parTransId="{F7344998-8399-4731-9339-5BEB4D3F5376}" sibTransId="{C438211C-04A1-41F9-AB94-9D85D01810E7}"/>
    <dgm:cxn modelId="{A6D8A5DA-D0F9-4105-AD1E-EC3E6C961949}" srcId="{5CA2922E-12F4-46EA-883F-AB4EB0DCCCC1}" destId="{35986841-6521-4ECE-ABD4-C4E0BCAFFC3C}" srcOrd="1" destOrd="0" parTransId="{DFC80E02-4ADA-47B4-BBEC-74371665AA74}" sibTransId="{B73F268F-3A41-4749-913A-840B4468F310}"/>
    <dgm:cxn modelId="{A54D63C6-0A42-45EC-803F-510EC1EC4F21}" type="presOf" srcId="{34A45063-283D-4B3F-8435-92A325ECA716}" destId="{B19ADCEA-5114-41F6-B964-7FE40939164B}" srcOrd="0" destOrd="0" presId="urn:microsoft.com/office/officeart/2005/8/layout/vList4"/>
    <dgm:cxn modelId="{0263D57D-2F0E-4A95-80CE-EE4A9B2800C4}" type="presOf" srcId="{35986841-6521-4ECE-ABD4-C4E0BCAFFC3C}" destId="{B22720C2-63AD-48F2-8444-E98673CE4EF3}" srcOrd="0" destOrd="0" presId="urn:microsoft.com/office/officeart/2005/8/layout/vList4"/>
    <dgm:cxn modelId="{6ACCDD6A-CC69-4A14-83B1-31254640DD8C}" type="presOf" srcId="{98700D72-34CD-4FEA-8CA4-01175CFB7A43}" destId="{ABD91291-69BF-48D6-A629-3C8C5FEFEC90}" srcOrd="0" destOrd="0" presId="urn:microsoft.com/office/officeart/2005/8/layout/vList4"/>
    <dgm:cxn modelId="{006EEB74-EB42-4E5F-8EE6-B91953E6CBB9}" srcId="{5CA2922E-12F4-46EA-883F-AB4EB0DCCCC1}" destId="{98700D72-34CD-4FEA-8CA4-01175CFB7A43}" srcOrd="0" destOrd="0" parTransId="{1F1C889D-7F65-4901-8DF5-58437148C9AA}" sibTransId="{E09CEDA5-ADE7-48AA-8443-BEB74A20FA15}"/>
    <dgm:cxn modelId="{46562802-DFBA-4273-BE93-2821AD9285AB}" type="presOf" srcId="{98700D72-34CD-4FEA-8CA4-01175CFB7A43}" destId="{488A0428-55F8-43BA-96BB-5D68F952786D}" srcOrd="1" destOrd="0" presId="urn:microsoft.com/office/officeart/2005/8/layout/vList4"/>
    <dgm:cxn modelId="{F2774161-4EAD-4345-9862-42C443A2489D}" type="presOf" srcId="{E4995898-B2A6-4E34-9F69-4B43249DD85E}" destId="{9028FF2B-077E-4105-9AD8-5BAD5D43CA96}" srcOrd="1" destOrd="0" presId="urn:microsoft.com/office/officeart/2005/8/layout/vList4"/>
    <dgm:cxn modelId="{2D7FDE64-5B07-4002-BAE7-8E08938035EA}" type="presOf" srcId="{5CA2922E-12F4-46EA-883F-AB4EB0DCCCC1}" destId="{61D13640-F382-47FA-A93E-5CA8650C70A6}" srcOrd="0" destOrd="0" presId="urn:microsoft.com/office/officeart/2005/8/layout/vList4"/>
    <dgm:cxn modelId="{76BC15FF-D25A-4A84-A771-ED1DB127D563}" type="presOf" srcId="{35986841-6521-4ECE-ABD4-C4E0BCAFFC3C}" destId="{C5C58ED1-F33C-41F8-B114-9BAAC9B8CCA5}" srcOrd="1" destOrd="0" presId="urn:microsoft.com/office/officeart/2005/8/layout/vList4"/>
    <dgm:cxn modelId="{39F61D81-F748-4857-AB69-502352D75836}" type="presParOf" srcId="{61D13640-F382-47FA-A93E-5CA8650C70A6}" destId="{8F612CA0-3379-4A88-B1B1-E965AFED131A}" srcOrd="0" destOrd="0" presId="urn:microsoft.com/office/officeart/2005/8/layout/vList4"/>
    <dgm:cxn modelId="{6B9B7B97-6D23-416C-A8FA-DAB0E8B6A773}" type="presParOf" srcId="{8F612CA0-3379-4A88-B1B1-E965AFED131A}" destId="{ABD91291-69BF-48D6-A629-3C8C5FEFEC90}" srcOrd="0" destOrd="0" presId="urn:microsoft.com/office/officeart/2005/8/layout/vList4"/>
    <dgm:cxn modelId="{3B01096C-DB1E-4D7A-B91E-89C5C757AB1D}" type="presParOf" srcId="{8F612CA0-3379-4A88-B1B1-E965AFED131A}" destId="{42673147-757C-468D-A903-89A89B3E1D45}" srcOrd="1" destOrd="0" presId="urn:microsoft.com/office/officeart/2005/8/layout/vList4"/>
    <dgm:cxn modelId="{9ECF270E-A8B5-46FB-8CCC-62DDFAB89CA2}" type="presParOf" srcId="{8F612CA0-3379-4A88-B1B1-E965AFED131A}" destId="{488A0428-55F8-43BA-96BB-5D68F952786D}" srcOrd="2" destOrd="0" presId="urn:microsoft.com/office/officeart/2005/8/layout/vList4"/>
    <dgm:cxn modelId="{9FBEABC3-C79C-4742-8EFD-CAD17EC7E272}" type="presParOf" srcId="{61D13640-F382-47FA-A93E-5CA8650C70A6}" destId="{B7EE2201-D40C-4BF0-8B91-85C1ED88C616}" srcOrd="1" destOrd="0" presId="urn:microsoft.com/office/officeart/2005/8/layout/vList4"/>
    <dgm:cxn modelId="{B12C4770-877B-4FE6-BC9C-D4BAE76ED18E}" type="presParOf" srcId="{61D13640-F382-47FA-A93E-5CA8650C70A6}" destId="{FEE5F4A8-26BC-49F6-BFE5-D9041226F056}" srcOrd="2" destOrd="0" presId="urn:microsoft.com/office/officeart/2005/8/layout/vList4"/>
    <dgm:cxn modelId="{3963428A-516D-4BA7-94DC-72E8D5CF676A}" type="presParOf" srcId="{FEE5F4A8-26BC-49F6-BFE5-D9041226F056}" destId="{B22720C2-63AD-48F2-8444-E98673CE4EF3}" srcOrd="0" destOrd="0" presId="urn:microsoft.com/office/officeart/2005/8/layout/vList4"/>
    <dgm:cxn modelId="{1D945A72-5AE8-46CA-8876-3E8430FDE592}" type="presParOf" srcId="{FEE5F4A8-26BC-49F6-BFE5-D9041226F056}" destId="{12F24EB2-9B91-47F0-846F-D520EED983D3}" srcOrd="1" destOrd="0" presId="urn:microsoft.com/office/officeart/2005/8/layout/vList4"/>
    <dgm:cxn modelId="{BFDBA7A5-3B2B-45CB-A893-078D6C57BE46}" type="presParOf" srcId="{FEE5F4A8-26BC-49F6-BFE5-D9041226F056}" destId="{C5C58ED1-F33C-41F8-B114-9BAAC9B8CCA5}" srcOrd="2" destOrd="0" presId="urn:microsoft.com/office/officeart/2005/8/layout/vList4"/>
    <dgm:cxn modelId="{E1D1A816-61EF-4C6A-B53A-019843A74790}" type="presParOf" srcId="{61D13640-F382-47FA-A93E-5CA8650C70A6}" destId="{DC05F49B-9B0B-4B25-9811-819537B4CF3F}" srcOrd="3" destOrd="0" presId="urn:microsoft.com/office/officeart/2005/8/layout/vList4"/>
    <dgm:cxn modelId="{AE7B0CE0-C6F7-4E24-9458-119A822EE2ED}" type="presParOf" srcId="{61D13640-F382-47FA-A93E-5CA8650C70A6}" destId="{0D394949-FAA8-4620-92B5-B2E00FE761A1}" srcOrd="4" destOrd="0" presId="urn:microsoft.com/office/officeart/2005/8/layout/vList4"/>
    <dgm:cxn modelId="{85AD6F83-9E4B-4336-8D06-8F714AB36889}" type="presParOf" srcId="{0D394949-FAA8-4620-92B5-B2E00FE761A1}" destId="{B01A1811-B4B3-4C51-977D-FB1DE795533B}" srcOrd="0" destOrd="0" presId="urn:microsoft.com/office/officeart/2005/8/layout/vList4"/>
    <dgm:cxn modelId="{7DA11649-CC8D-4F69-AF23-DA75ADCBC9B8}" type="presParOf" srcId="{0D394949-FAA8-4620-92B5-B2E00FE761A1}" destId="{D57F11B3-EF3F-4AE4-929C-EF5CA480ED4A}" srcOrd="1" destOrd="0" presId="urn:microsoft.com/office/officeart/2005/8/layout/vList4"/>
    <dgm:cxn modelId="{45C370CB-2ABF-4A72-BD72-D82B08EA7344}" type="presParOf" srcId="{0D394949-FAA8-4620-92B5-B2E00FE761A1}" destId="{9028FF2B-077E-4105-9AD8-5BAD5D43CA96}" srcOrd="2" destOrd="0" presId="urn:microsoft.com/office/officeart/2005/8/layout/vList4"/>
    <dgm:cxn modelId="{A5970067-1F7E-495E-A48B-EBB12F7ECD2E}" type="presParOf" srcId="{61D13640-F382-47FA-A93E-5CA8650C70A6}" destId="{120E549B-A0C5-4987-8B19-6B7FB97A5033}" srcOrd="5" destOrd="0" presId="urn:microsoft.com/office/officeart/2005/8/layout/vList4"/>
    <dgm:cxn modelId="{6E7137D0-A5CB-4A8A-BF64-D9159B45E33C}" type="presParOf" srcId="{61D13640-F382-47FA-A93E-5CA8650C70A6}" destId="{4B884703-A077-406E-8CF4-E29AD321A54C}" srcOrd="6" destOrd="0" presId="urn:microsoft.com/office/officeart/2005/8/layout/vList4"/>
    <dgm:cxn modelId="{8F0DC837-3A7D-4699-AC7D-74E955895230}" type="presParOf" srcId="{4B884703-A077-406E-8CF4-E29AD321A54C}" destId="{B19ADCEA-5114-41F6-B964-7FE40939164B}" srcOrd="0" destOrd="0" presId="urn:microsoft.com/office/officeart/2005/8/layout/vList4"/>
    <dgm:cxn modelId="{A51FD34D-1E45-4CF9-BE2D-2FAAB346C1AF}" type="presParOf" srcId="{4B884703-A077-406E-8CF4-E29AD321A54C}" destId="{2497EF1D-C144-42DE-A795-77066D3BCC0E}" srcOrd="1" destOrd="0" presId="urn:microsoft.com/office/officeart/2005/8/layout/vList4"/>
    <dgm:cxn modelId="{3F86A660-2300-44EE-B081-1ECCD93F8886}" type="presParOf" srcId="{4B884703-A077-406E-8CF4-E29AD321A54C}" destId="{FD498EBB-C689-4B0F-843F-98DA45B77228}" srcOrd="2" destOrd="0" presId="urn:microsoft.com/office/officeart/2005/8/layout/vList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66D2E-4062-42EC-8E06-5B51B1ACF1EC}"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ru-RU"/>
        </a:p>
      </dgm:t>
    </dgm:pt>
    <dgm:pt modelId="{734CE3CE-F06D-4B23-AF33-35124ED4F4FE}">
      <dgm:prSet phldrT="[Текст]" custT="1"/>
      <dgm:spPr/>
      <dgm:t>
        <a:bodyPr/>
        <a:lstStyle/>
        <a:p>
          <a:r>
            <a:rPr lang="ru-RU" sz="1200" dirty="0" smtClean="0">
              <a:solidFill>
                <a:schemeClr val="bg2">
                  <a:lumMod val="90000"/>
                </a:schemeClr>
              </a:solidFill>
            </a:rPr>
            <a:t>Бюджетная система Российской Федерации</a:t>
          </a:r>
          <a:endParaRPr lang="ru-RU" sz="1200" dirty="0">
            <a:solidFill>
              <a:schemeClr val="bg2">
                <a:lumMod val="90000"/>
              </a:schemeClr>
            </a:solidFill>
          </a:endParaRPr>
        </a:p>
      </dgm:t>
    </dgm:pt>
    <dgm:pt modelId="{6851E8EB-513E-45A5-B1E2-B8D7B86D7E51}" type="parTrans" cxnId="{E07BE58D-F623-4CA0-9443-4FAA77D8DB0F}">
      <dgm:prSet/>
      <dgm:spPr/>
      <dgm:t>
        <a:bodyPr/>
        <a:lstStyle/>
        <a:p>
          <a:endParaRPr lang="ru-RU" sz="1200">
            <a:solidFill>
              <a:schemeClr val="bg2">
                <a:lumMod val="90000"/>
              </a:schemeClr>
            </a:solidFill>
          </a:endParaRPr>
        </a:p>
      </dgm:t>
    </dgm:pt>
    <dgm:pt modelId="{CDCBDEBC-847B-4199-91EF-ECC587D6E4FD}" type="sibTrans" cxnId="{E07BE58D-F623-4CA0-9443-4FAA77D8DB0F}">
      <dgm:prSet/>
      <dgm:spPr/>
      <dgm:t>
        <a:bodyPr/>
        <a:lstStyle/>
        <a:p>
          <a:endParaRPr lang="ru-RU" sz="1200">
            <a:solidFill>
              <a:schemeClr val="bg2">
                <a:lumMod val="90000"/>
              </a:schemeClr>
            </a:solidFill>
          </a:endParaRPr>
        </a:p>
      </dgm:t>
    </dgm:pt>
    <dgm:pt modelId="{07BE1861-A753-4FD7-9E84-3C5C8DD16ECE}">
      <dgm:prSet phldrT="[Текст]" custT="1"/>
      <dgm:spPr/>
      <dgm:t>
        <a:bodyPr/>
        <a:lstStyle/>
        <a:p>
          <a:r>
            <a:rPr lang="ru-RU" sz="1200" dirty="0" smtClean="0">
              <a:solidFill>
                <a:schemeClr val="bg2">
                  <a:lumMod val="90000"/>
                </a:schemeClr>
              </a:solidFill>
            </a:rPr>
            <a:t>Федеральный бюджет</a:t>
          </a:r>
          <a:endParaRPr lang="ru-RU" sz="1200" dirty="0">
            <a:solidFill>
              <a:schemeClr val="bg2">
                <a:lumMod val="90000"/>
              </a:schemeClr>
            </a:solidFill>
          </a:endParaRPr>
        </a:p>
      </dgm:t>
    </dgm:pt>
    <dgm:pt modelId="{23AEFB1C-87B5-4784-A548-F162B41FB0EF}" type="parTrans" cxnId="{0245C70C-EE15-4A48-8FDA-8178ED1326C4}">
      <dgm:prSet/>
      <dgm:spPr/>
      <dgm:t>
        <a:bodyPr/>
        <a:lstStyle/>
        <a:p>
          <a:endParaRPr lang="ru-RU" sz="1200">
            <a:solidFill>
              <a:schemeClr val="bg2">
                <a:lumMod val="90000"/>
              </a:schemeClr>
            </a:solidFill>
          </a:endParaRPr>
        </a:p>
      </dgm:t>
    </dgm:pt>
    <dgm:pt modelId="{DE9FE86E-820A-470E-8BA2-39A48A2A7407}" type="sibTrans" cxnId="{0245C70C-EE15-4A48-8FDA-8178ED1326C4}">
      <dgm:prSet/>
      <dgm:spPr/>
      <dgm:t>
        <a:bodyPr/>
        <a:lstStyle/>
        <a:p>
          <a:endParaRPr lang="ru-RU" sz="1200">
            <a:solidFill>
              <a:schemeClr val="bg2">
                <a:lumMod val="90000"/>
              </a:schemeClr>
            </a:solidFill>
          </a:endParaRPr>
        </a:p>
      </dgm:t>
    </dgm:pt>
    <dgm:pt modelId="{B306646C-1832-48A6-A171-E05FEED0820E}">
      <dgm:prSet phldrT="[Текст]" custT="1"/>
      <dgm:spPr/>
      <dgm:t>
        <a:bodyPr/>
        <a:lstStyle/>
        <a:p>
          <a:pPr algn="ctr"/>
          <a:r>
            <a:rPr lang="ru-RU" sz="1200" dirty="0" smtClean="0">
              <a:solidFill>
                <a:schemeClr val="bg2">
                  <a:lumMod val="90000"/>
                </a:schemeClr>
              </a:solidFill>
            </a:rPr>
            <a:t>Бюджеты государственных внебюджетных фондов</a:t>
          </a:r>
          <a:endParaRPr lang="ru-RU" sz="1200" dirty="0">
            <a:solidFill>
              <a:schemeClr val="bg2">
                <a:lumMod val="90000"/>
              </a:schemeClr>
            </a:solidFill>
          </a:endParaRPr>
        </a:p>
      </dgm:t>
    </dgm:pt>
    <dgm:pt modelId="{4801EAEA-A721-4684-9759-036A3A82AE3D}" type="parTrans" cxnId="{9F13ECFB-8056-4CC0-8BE3-2C16C306A500}">
      <dgm:prSet/>
      <dgm:spPr/>
      <dgm:t>
        <a:bodyPr/>
        <a:lstStyle/>
        <a:p>
          <a:endParaRPr lang="ru-RU" sz="1200">
            <a:solidFill>
              <a:schemeClr val="bg2">
                <a:lumMod val="90000"/>
              </a:schemeClr>
            </a:solidFill>
          </a:endParaRPr>
        </a:p>
      </dgm:t>
    </dgm:pt>
    <dgm:pt modelId="{C88D8442-690B-44D3-97A8-25E3826F3FFD}" type="sibTrans" cxnId="{9F13ECFB-8056-4CC0-8BE3-2C16C306A500}">
      <dgm:prSet/>
      <dgm:spPr/>
      <dgm:t>
        <a:bodyPr/>
        <a:lstStyle/>
        <a:p>
          <a:endParaRPr lang="ru-RU" sz="1200">
            <a:solidFill>
              <a:schemeClr val="bg2">
                <a:lumMod val="90000"/>
              </a:schemeClr>
            </a:solidFill>
          </a:endParaRPr>
        </a:p>
      </dgm:t>
    </dgm:pt>
    <dgm:pt modelId="{3A9300ED-E8DE-49F2-8E71-56E2EC151C3A}">
      <dgm:prSet phldrT="[Текст]" custT="1"/>
      <dgm:spPr/>
      <dgm:t>
        <a:bodyPr/>
        <a:lstStyle/>
        <a:p>
          <a:r>
            <a:rPr lang="ru-RU" sz="1200" dirty="0" smtClean="0">
              <a:solidFill>
                <a:schemeClr val="bg2">
                  <a:lumMod val="90000"/>
                </a:schemeClr>
              </a:solidFill>
            </a:rPr>
            <a:t>Бюджеты субъектов</a:t>
          </a:r>
          <a:endParaRPr lang="ru-RU" sz="1200" dirty="0">
            <a:solidFill>
              <a:schemeClr val="bg2">
                <a:lumMod val="90000"/>
              </a:schemeClr>
            </a:solidFill>
          </a:endParaRPr>
        </a:p>
      </dgm:t>
    </dgm:pt>
    <dgm:pt modelId="{FBCA2F67-1F23-4118-89F8-110CBE0B3D08}" type="parTrans" cxnId="{88746285-2E0A-480D-A718-722A1F95A827}">
      <dgm:prSet/>
      <dgm:spPr/>
      <dgm:t>
        <a:bodyPr/>
        <a:lstStyle/>
        <a:p>
          <a:endParaRPr lang="ru-RU" sz="1200">
            <a:solidFill>
              <a:schemeClr val="bg2">
                <a:lumMod val="90000"/>
              </a:schemeClr>
            </a:solidFill>
          </a:endParaRPr>
        </a:p>
      </dgm:t>
    </dgm:pt>
    <dgm:pt modelId="{5E3B0D77-B7B2-40BF-BDBA-6E6F43D7B7D2}" type="sibTrans" cxnId="{88746285-2E0A-480D-A718-722A1F95A827}">
      <dgm:prSet/>
      <dgm:spPr/>
      <dgm:t>
        <a:bodyPr/>
        <a:lstStyle/>
        <a:p>
          <a:endParaRPr lang="ru-RU" sz="1200">
            <a:solidFill>
              <a:schemeClr val="bg2">
                <a:lumMod val="90000"/>
              </a:schemeClr>
            </a:solidFill>
          </a:endParaRPr>
        </a:p>
      </dgm:t>
    </dgm:pt>
    <dgm:pt modelId="{FB3D5695-911D-4251-B3E7-8C9608A22033}">
      <dgm:prSet phldrT="[Текст]" custT="1"/>
      <dgm:spPr/>
      <dgm:t>
        <a:bodyPr/>
        <a:lstStyle/>
        <a:p>
          <a:r>
            <a:rPr lang="ru-RU" sz="1200" dirty="0" smtClean="0">
              <a:solidFill>
                <a:schemeClr val="bg2">
                  <a:lumMod val="90000"/>
                </a:schemeClr>
              </a:solidFill>
            </a:rPr>
            <a:t>местные бюджеты</a:t>
          </a:r>
          <a:endParaRPr lang="ru-RU" sz="1200" dirty="0">
            <a:solidFill>
              <a:schemeClr val="bg2">
                <a:lumMod val="90000"/>
              </a:schemeClr>
            </a:solidFill>
          </a:endParaRPr>
        </a:p>
      </dgm:t>
    </dgm:pt>
    <dgm:pt modelId="{CC0B759C-63DF-4513-9A6B-A9CB2BE98D8C}" type="parTrans" cxnId="{32F074B1-97F2-4EF2-B3C1-4E12E7AB103E}">
      <dgm:prSet/>
      <dgm:spPr/>
      <dgm:t>
        <a:bodyPr/>
        <a:lstStyle/>
        <a:p>
          <a:endParaRPr lang="ru-RU" sz="1200">
            <a:solidFill>
              <a:schemeClr val="bg2">
                <a:lumMod val="90000"/>
              </a:schemeClr>
            </a:solidFill>
          </a:endParaRPr>
        </a:p>
      </dgm:t>
    </dgm:pt>
    <dgm:pt modelId="{07B7C249-4070-4299-AFA1-A7E93B6F1327}" type="sibTrans" cxnId="{32F074B1-97F2-4EF2-B3C1-4E12E7AB103E}">
      <dgm:prSet/>
      <dgm:spPr/>
      <dgm:t>
        <a:bodyPr/>
        <a:lstStyle/>
        <a:p>
          <a:endParaRPr lang="ru-RU" sz="1200">
            <a:solidFill>
              <a:schemeClr val="bg2">
                <a:lumMod val="90000"/>
              </a:schemeClr>
            </a:solidFill>
          </a:endParaRPr>
        </a:p>
      </dgm:t>
    </dgm:pt>
    <dgm:pt modelId="{9A81F517-5168-463E-9FA2-A159A2BD768D}">
      <dgm:prSet phldrT="[Текст]" custT="1"/>
      <dgm:spPr/>
      <dgm:t>
        <a:bodyPr/>
        <a:lstStyle/>
        <a:p>
          <a:r>
            <a:rPr lang="ru-RU" sz="1200" dirty="0" smtClean="0">
              <a:solidFill>
                <a:schemeClr val="bg2">
                  <a:lumMod val="90000"/>
                </a:schemeClr>
              </a:solidFill>
            </a:rPr>
            <a:t>Бюджеты территориальных государственных внебюджетных фондов</a:t>
          </a:r>
          <a:endParaRPr lang="ru-RU" sz="1200" dirty="0">
            <a:solidFill>
              <a:schemeClr val="bg2">
                <a:lumMod val="90000"/>
              </a:schemeClr>
            </a:solidFill>
          </a:endParaRPr>
        </a:p>
      </dgm:t>
    </dgm:pt>
    <dgm:pt modelId="{CDB70C46-C0FC-4C31-B8EB-08FFA8B92C6A}" type="parTrans" cxnId="{EBECD1D6-5119-4E09-BC17-0AC80DCFFCCC}">
      <dgm:prSet/>
      <dgm:spPr/>
      <dgm:t>
        <a:bodyPr/>
        <a:lstStyle/>
        <a:p>
          <a:endParaRPr lang="ru-RU" sz="1200">
            <a:solidFill>
              <a:schemeClr val="bg2">
                <a:lumMod val="90000"/>
              </a:schemeClr>
            </a:solidFill>
          </a:endParaRPr>
        </a:p>
      </dgm:t>
    </dgm:pt>
    <dgm:pt modelId="{F37248AF-A444-4805-8395-FD4EA5378E66}" type="sibTrans" cxnId="{EBECD1D6-5119-4E09-BC17-0AC80DCFFCCC}">
      <dgm:prSet/>
      <dgm:spPr/>
      <dgm:t>
        <a:bodyPr/>
        <a:lstStyle/>
        <a:p>
          <a:endParaRPr lang="ru-RU" sz="1200">
            <a:solidFill>
              <a:schemeClr val="bg2">
                <a:lumMod val="90000"/>
              </a:schemeClr>
            </a:solidFill>
          </a:endParaRPr>
        </a:p>
      </dgm:t>
    </dgm:pt>
    <dgm:pt modelId="{5758BC72-58EC-47CF-A666-13A1A5C819E4}" type="pres">
      <dgm:prSet presAssocID="{9DF66D2E-4062-42EC-8E06-5B51B1ACF1EC}" presName="Name0" presStyleCnt="0">
        <dgm:presLayoutVars>
          <dgm:chMax val="1"/>
          <dgm:dir/>
          <dgm:animLvl val="ctr"/>
          <dgm:resizeHandles val="exact"/>
        </dgm:presLayoutVars>
      </dgm:prSet>
      <dgm:spPr/>
      <dgm:t>
        <a:bodyPr/>
        <a:lstStyle/>
        <a:p>
          <a:endParaRPr lang="ru-RU"/>
        </a:p>
      </dgm:t>
    </dgm:pt>
    <dgm:pt modelId="{4396302B-EBEC-480D-A021-AF0B319D1566}" type="pres">
      <dgm:prSet presAssocID="{734CE3CE-F06D-4B23-AF33-35124ED4F4FE}" presName="centerShape" presStyleLbl="node0" presStyleIdx="0" presStyleCnt="1"/>
      <dgm:spPr/>
      <dgm:t>
        <a:bodyPr/>
        <a:lstStyle/>
        <a:p>
          <a:endParaRPr lang="ru-RU"/>
        </a:p>
      </dgm:t>
    </dgm:pt>
    <dgm:pt modelId="{E34D9C82-0885-4288-8E87-F0E84D3481D8}" type="pres">
      <dgm:prSet presAssocID="{07BE1861-A753-4FD7-9E84-3C5C8DD16ECE}" presName="node" presStyleLbl="node1" presStyleIdx="0" presStyleCnt="5" custScaleX="157159" custScaleY="115045">
        <dgm:presLayoutVars>
          <dgm:bulletEnabled val="1"/>
        </dgm:presLayoutVars>
      </dgm:prSet>
      <dgm:spPr/>
      <dgm:t>
        <a:bodyPr/>
        <a:lstStyle/>
        <a:p>
          <a:endParaRPr lang="ru-RU"/>
        </a:p>
      </dgm:t>
    </dgm:pt>
    <dgm:pt modelId="{4F94054A-83D8-4548-92BE-56151ED0E556}" type="pres">
      <dgm:prSet presAssocID="{07BE1861-A753-4FD7-9E84-3C5C8DD16ECE}" presName="dummy" presStyleCnt="0"/>
      <dgm:spPr/>
    </dgm:pt>
    <dgm:pt modelId="{B9EB4CBC-DC17-45BB-B6D9-E33B1BCCCFAB}" type="pres">
      <dgm:prSet presAssocID="{DE9FE86E-820A-470E-8BA2-39A48A2A7407}" presName="sibTrans" presStyleLbl="sibTrans2D1" presStyleIdx="0" presStyleCnt="5"/>
      <dgm:spPr/>
      <dgm:t>
        <a:bodyPr/>
        <a:lstStyle/>
        <a:p>
          <a:endParaRPr lang="ru-RU"/>
        </a:p>
      </dgm:t>
    </dgm:pt>
    <dgm:pt modelId="{E3DDBC63-8E44-4E95-B5E5-B773D6322897}" type="pres">
      <dgm:prSet presAssocID="{B306646C-1832-48A6-A171-E05FEED0820E}" presName="node" presStyleLbl="node1" presStyleIdx="1" presStyleCnt="5" custScaleX="111464">
        <dgm:presLayoutVars>
          <dgm:bulletEnabled val="1"/>
        </dgm:presLayoutVars>
      </dgm:prSet>
      <dgm:spPr/>
      <dgm:t>
        <a:bodyPr/>
        <a:lstStyle/>
        <a:p>
          <a:endParaRPr lang="ru-RU"/>
        </a:p>
      </dgm:t>
    </dgm:pt>
    <dgm:pt modelId="{1CB5A357-BBDF-4F06-8E33-8A2C335CDC6B}" type="pres">
      <dgm:prSet presAssocID="{B306646C-1832-48A6-A171-E05FEED0820E}" presName="dummy" presStyleCnt="0"/>
      <dgm:spPr/>
    </dgm:pt>
    <dgm:pt modelId="{16122B01-F90B-4828-802A-0F6103C05245}" type="pres">
      <dgm:prSet presAssocID="{C88D8442-690B-44D3-97A8-25E3826F3FFD}" presName="sibTrans" presStyleLbl="sibTrans2D1" presStyleIdx="1" presStyleCnt="5"/>
      <dgm:spPr/>
      <dgm:t>
        <a:bodyPr/>
        <a:lstStyle/>
        <a:p>
          <a:endParaRPr lang="ru-RU"/>
        </a:p>
      </dgm:t>
    </dgm:pt>
    <dgm:pt modelId="{010A674D-F1F5-41B4-9F53-79530C1FAED9}" type="pres">
      <dgm:prSet presAssocID="{3A9300ED-E8DE-49F2-8E71-56E2EC151C3A}" presName="node" presStyleLbl="node1" presStyleIdx="2" presStyleCnt="5">
        <dgm:presLayoutVars>
          <dgm:bulletEnabled val="1"/>
        </dgm:presLayoutVars>
      </dgm:prSet>
      <dgm:spPr/>
      <dgm:t>
        <a:bodyPr/>
        <a:lstStyle/>
        <a:p>
          <a:endParaRPr lang="ru-RU"/>
        </a:p>
      </dgm:t>
    </dgm:pt>
    <dgm:pt modelId="{FFDED49E-D95F-42E7-8E08-0E65B74D20FB}" type="pres">
      <dgm:prSet presAssocID="{3A9300ED-E8DE-49F2-8E71-56E2EC151C3A}" presName="dummy" presStyleCnt="0"/>
      <dgm:spPr/>
    </dgm:pt>
    <dgm:pt modelId="{0A9330BE-20E3-4613-9932-DE6137B8A58C}" type="pres">
      <dgm:prSet presAssocID="{5E3B0D77-B7B2-40BF-BDBA-6E6F43D7B7D2}" presName="sibTrans" presStyleLbl="sibTrans2D1" presStyleIdx="2" presStyleCnt="5"/>
      <dgm:spPr/>
      <dgm:t>
        <a:bodyPr/>
        <a:lstStyle/>
        <a:p>
          <a:endParaRPr lang="ru-RU"/>
        </a:p>
      </dgm:t>
    </dgm:pt>
    <dgm:pt modelId="{740B099B-E67C-4616-825E-F704AF7D9F42}" type="pres">
      <dgm:prSet presAssocID="{9A81F517-5168-463E-9FA2-A159A2BD768D}" presName="node" presStyleLbl="node1" presStyleIdx="3" presStyleCnt="5" custScaleX="107190" custRadScaleRad="100337" custRadScaleInc="3900">
        <dgm:presLayoutVars>
          <dgm:bulletEnabled val="1"/>
        </dgm:presLayoutVars>
      </dgm:prSet>
      <dgm:spPr/>
      <dgm:t>
        <a:bodyPr/>
        <a:lstStyle/>
        <a:p>
          <a:endParaRPr lang="ru-RU"/>
        </a:p>
      </dgm:t>
    </dgm:pt>
    <dgm:pt modelId="{21A04255-EBE8-4B07-9EFE-22495E066E56}" type="pres">
      <dgm:prSet presAssocID="{9A81F517-5168-463E-9FA2-A159A2BD768D}" presName="dummy" presStyleCnt="0"/>
      <dgm:spPr/>
    </dgm:pt>
    <dgm:pt modelId="{50866A34-7F13-4456-BFE5-9C4F30148E1C}" type="pres">
      <dgm:prSet presAssocID="{F37248AF-A444-4805-8395-FD4EA5378E66}" presName="sibTrans" presStyleLbl="sibTrans2D1" presStyleIdx="3" presStyleCnt="5"/>
      <dgm:spPr/>
      <dgm:t>
        <a:bodyPr/>
        <a:lstStyle/>
        <a:p>
          <a:endParaRPr lang="ru-RU"/>
        </a:p>
      </dgm:t>
    </dgm:pt>
    <dgm:pt modelId="{05D87BE7-941A-48DA-8A10-83D8F4090984}" type="pres">
      <dgm:prSet presAssocID="{FB3D5695-911D-4251-B3E7-8C9608A22033}" presName="node" presStyleLbl="node1" presStyleIdx="4" presStyleCnt="5" custScaleX="109800">
        <dgm:presLayoutVars>
          <dgm:bulletEnabled val="1"/>
        </dgm:presLayoutVars>
      </dgm:prSet>
      <dgm:spPr/>
      <dgm:t>
        <a:bodyPr/>
        <a:lstStyle/>
        <a:p>
          <a:endParaRPr lang="ru-RU"/>
        </a:p>
      </dgm:t>
    </dgm:pt>
    <dgm:pt modelId="{D9C81AEF-5B35-4988-8E80-25274A0FDFC9}" type="pres">
      <dgm:prSet presAssocID="{FB3D5695-911D-4251-B3E7-8C9608A22033}" presName="dummy" presStyleCnt="0"/>
      <dgm:spPr/>
    </dgm:pt>
    <dgm:pt modelId="{6B902388-4A31-4CAC-AEEE-6A46F4619090}" type="pres">
      <dgm:prSet presAssocID="{07B7C249-4070-4299-AFA1-A7E93B6F1327}" presName="sibTrans" presStyleLbl="sibTrans2D1" presStyleIdx="4" presStyleCnt="5"/>
      <dgm:spPr/>
      <dgm:t>
        <a:bodyPr/>
        <a:lstStyle/>
        <a:p>
          <a:endParaRPr lang="ru-RU"/>
        </a:p>
      </dgm:t>
    </dgm:pt>
  </dgm:ptLst>
  <dgm:cxnLst>
    <dgm:cxn modelId="{324874E5-25BA-4FFD-B6E2-6B9FC4D22703}" type="presOf" srcId="{C88D8442-690B-44D3-97A8-25E3826F3FFD}" destId="{16122B01-F90B-4828-802A-0F6103C05245}" srcOrd="0" destOrd="0" presId="urn:microsoft.com/office/officeart/2005/8/layout/radial6"/>
    <dgm:cxn modelId="{F43B4EC8-1343-4BBB-A609-3F264C4FF790}" type="presOf" srcId="{3A9300ED-E8DE-49F2-8E71-56E2EC151C3A}" destId="{010A674D-F1F5-41B4-9F53-79530C1FAED9}" srcOrd="0" destOrd="0" presId="urn:microsoft.com/office/officeart/2005/8/layout/radial6"/>
    <dgm:cxn modelId="{F894899E-BC01-4616-9BD3-A3E91DFB9714}" type="presOf" srcId="{DE9FE86E-820A-470E-8BA2-39A48A2A7407}" destId="{B9EB4CBC-DC17-45BB-B6D9-E33B1BCCCFAB}" srcOrd="0" destOrd="0" presId="urn:microsoft.com/office/officeart/2005/8/layout/radial6"/>
    <dgm:cxn modelId="{D78094F0-38BC-4DD8-8871-38B9E7AA6085}" type="presOf" srcId="{F37248AF-A444-4805-8395-FD4EA5378E66}" destId="{50866A34-7F13-4456-BFE5-9C4F30148E1C}" srcOrd="0" destOrd="0" presId="urn:microsoft.com/office/officeart/2005/8/layout/radial6"/>
    <dgm:cxn modelId="{9F13ECFB-8056-4CC0-8BE3-2C16C306A500}" srcId="{734CE3CE-F06D-4B23-AF33-35124ED4F4FE}" destId="{B306646C-1832-48A6-A171-E05FEED0820E}" srcOrd="1" destOrd="0" parTransId="{4801EAEA-A721-4684-9759-036A3A82AE3D}" sibTransId="{C88D8442-690B-44D3-97A8-25E3826F3FFD}"/>
    <dgm:cxn modelId="{88746285-2E0A-480D-A718-722A1F95A827}" srcId="{734CE3CE-F06D-4B23-AF33-35124ED4F4FE}" destId="{3A9300ED-E8DE-49F2-8E71-56E2EC151C3A}" srcOrd="2" destOrd="0" parTransId="{FBCA2F67-1F23-4118-89F8-110CBE0B3D08}" sibTransId="{5E3B0D77-B7B2-40BF-BDBA-6E6F43D7B7D2}"/>
    <dgm:cxn modelId="{A3AE8BDA-13EB-4EE1-81F8-5C9DE963013B}" type="presOf" srcId="{07BE1861-A753-4FD7-9E84-3C5C8DD16ECE}" destId="{E34D9C82-0885-4288-8E87-F0E84D3481D8}" srcOrd="0" destOrd="0" presId="urn:microsoft.com/office/officeart/2005/8/layout/radial6"/>
    <dgm:cxn modelId="{5F13A6DF-D235-4458-A018-3651B4E93E93}" type="presOf" srcId="{9A81F517-5168-463E-9FA2-A159A2BD768D}" destId="{740B099B-E67C-4616-825E-F704AF7D9F42}" srcOrd="0" destOrd="0" presId="urn:microsoft.com/office/officeart/2005/8/layout/radial6"/>
    <dgm:cxn modelId="{23FF972A-3970-415F-A726-3DEEC91398A1}" type="presOf" srcId="{734CE3CE-F06D-4B23-AF33-35124ED4F4FE}" destId="{4396302B-EBEC-480D-A021-AF0B319D1566}" srcOrd="0" destOrd="0" presId="urn:microsoft.com/office/officeart/2005/8/layout/radial6"/>
    <dgm:cxn modelId="{51523082-2461-44DF-B077-EBD25D3C2816}" type="presOf" srcId="{5E3B0D77-B7B2-40BF-BDBA-6E6F43D7B7D2}" destId="{0A9330BE-20E3-4613-9932-DE6137B8A58C}" srcOrd="0" destOrd="0" presId="urn:microsoft.com/office/officeart/2005/8/layout/radial6"/>
    <dgm:cxn modelId="{32F074B1-97F2-4EF2-B3C1-4E12E7AB103E}" srcId="{734CE3CE-F06D-4B23-AF33-35124ED4F4FE}" destId="{FB3D5695-911D-4251-B3E7-8C9608A22033}" srcOrd="4" destOrd="0" parTransId="{CC0B759C-63DF-4513-9A6B-A9CB2BE98D8C}" sibTransId="{07B7C249-4070-4299-AFA1-A7E93B6F1327}"/>
    <dgm:cxn modelId="{EBECD1D6-5119-4E09-BC17-0AC80DCFFCCC}" srcId="{734CE3CE-F06D-4B23-AF33-35124ED4F4FE}" destId="{9A81F517-5168-463E-9FA2-A159A2BD768D}" srcOrd="3" destOrd="0" parTransId="{CDB70C46-C0FC-4C31-B8EB-08FFA8B92C6A}" sibTransId="{F37248AF-A444-4805-8395-FD4EA5378E66}"/>
    <dgm:cxn modelId="{683A0F24-2B74-48D0-9901-8ED82C0C60EB}" type="presOf" srcId="{FB3D5695-911D-4251-B3E7-8C9608A22033}" destId="{05D87BE7-941A-48DA-8A10-83D8F4090984}" srcOrd="0" destOrd="0" presId="urn:microsoft.com/office/officeart/2005/8/layout/radial6"/>
    <dgm:cxn modelId="{63655C86-95AA-41F4-ADAE-DE6EA4901095}" type="presOf" srcId="{9DF66D2E-4062-42EC-8E06-5B51B1ACF1EC}" destId="{5758BC72-58EC-47CF-A666-13A1A5C819E4}" srcOrd="0" destOrd="0" presId="urn:microsoft.com/office/officeart/2005/8/layout/radial6"/>
    <dgm:cxn modelId="{E07BE58D-F623-4CA0-9443-4FAA77D8DB0F}" srcId="{9DF66D2E-4062-42EC-8E06-5B51B1ACF1EC}" destId="{734CE3CE-F06D-4B23-AF33-35124ED4F4FE}" srcOrd="0" destOrd="0" parTransId="{6851E8EB-513E-45A5-B1E2-B8D7B86D7E51}" sibTransId="{CDCBDEBC-847B-4199-91EF-ECC587D6E4FD}"/>
    <dgm:cxn modelId="{5A5ABD7B-88AC-4435-9BE5-2B1B9FEEAB78}" type="presOf" srcId="{07B7C249-4070-4299-AFA1-A7E93B6F1327}" destId="{6B902388-4A31-4CAC-AEEE-6A46F4619090}" srcOrd="0" destOrd="0" presId="urn:microsoft.com/office/officeart/2005/8/layout/radial6"/>
    <dgm:cxn modelId="{29AD9C4B-0731-4C55-9334-CB1464E32A2D}" type="presOf" srcId="{B306646C-1832-48A6-A171-E05FEED0820E}" destId="{E3DDBC63-8E44-4E95-B5E5-B773D6322897}" srcOrd="0" destOrd="0" presId="urn:microsoft.com/office/officeart/2005/8/layout/radial6"/>
    <dgm:cxn modelId="{0245C70C-EE15-4A48-8FDA-8178ED1326C4}" srcId="{734CE3CE-F06D-4B23-AF33-35124ED4F4FE}" destId="{07BE1861-A753-4FD7-9E84-3C5C8DD16ECE}" srcOrd="0" destOrd="0" parTransId="{23AEFB1C-87B5-4784-A548-F162B41FB0EF}" sibTransId="{DE9FE86E-820A-470E-8BA2-39A48A2A7407}"/>
    <dgm:cxn modelId="{7445EEF0-7DFA-4A59-818A-829ABF4C288D}" type="presParOf" srcId="{5758BC72-58EC-47CF-A666-13A1A5C819E4}" destId="{4396302B-EBEC-480D-A021-AF0B319D1566}" srcOrd="0" destOrd="0" presId="urn:microsoft.com/office/officeart/2005/8/layout/radial6"/>
    <dgm:cxn modelId="{D240C8B1-FFDC-4C9B-8261-7C78BD976EDF}" type="presParOf" srcId="{5758BC72-58EC-47CF-A666-13A1A5C819E4}" destId="{E34D9C82-0885-4288-8E87-F0E84D3481D8}" srcOrd="1" destOrd="0" presId="urn:microsoft.com/office/officeart/2005/8/layout/radial6"/>
    <dgm:cxn modelId="{73B3470C-68DD-4EA2-B421-9BFC01720B30}" type="presParOf" srcId="{5758BC72-58EC-47CF-A666-13A1A5C819E4}" destId="{4F94054A-83D8-4548-92BE-56151ED0E556}" srcOrd="2" destOrd="0" presId="urn:microsoft.com/office/officeart/2005/8/layout/radial6"/>
    <dgm:cxn modelId="{3A35E6D6-D33E-41C9-93B9-CD628DF939B1}" type="presParOf" srcId="{5758BC72-58EC-47CF-A666-13A1A5C819E4}" destId="{B9EB4CBC-DC17-45BB-B6D9-E33B1BCCCFAB}" srcOrd="3" destOrd="0" presId="urn:microsoft.com/office/officeart/2005/8/layout/radial6"/>
    <dgm:cxn modelId="{42211017-0461-4F53-97FD-0EE53EB2BE36}" type="presParOf" srcId="{5758BC72-58EC-47CF-A666-13A1A5C819E4}" destId="{E3DDBC63-8E44-4E95-B5E5-B773D6322897}" srcOrd="4" destOrd="0" presId="urn:microsoft.com/office/officeart/2005/8/layout/radial6"/>
    <dgm:cxn modelId="{A27AC329-A6F2-4B95-A570-6D52827D1286}" type="presParOf" srcId="{5758BC72-58EC-47CF-A666-13A1A5C819E4}" destId="{1CB5A357-BBDF-4F06-8E33-8A2C335CDC6B}" srcOrd="5" destOrd="0" presId="urn:microsoft.com/office/officeart/2005/8/layout/radial6"/>
    <dgm:cxn modelId="{399C2441-BFF0-4D8F-A718-C358CBA08B73}" type="presParOf" srcId="{5758BC72-58EC-47CF-A666-13A1A5C819E4}" destId="{16122B01-F90B-4828-802A-0F6103C05245}" srcOrd="6" destOrd="0" presId="urn:microsoft.com/office/officeart/2005/8/layout/radial6"/>
    <dgm:cxn modelId="{7C90DE25-E152-40B3-93F4-2A22D704AC78}" type="presParOf" srcId="{5758BC72-58EC-47CF-A666-13A1A5C819E4}" destId="{010A674D-F1F5-41B4-9F53-79530C1FAED9}" srcOrd="7" destOrd="0" presId="urn:microsoft.com/office/officeart/2005/8/layout/radial6"/>
    <dgm:cxn modelId="{F0BED7C0-D2B7-4E06-9F95-6E5F6BA27F5E}" type="presParOf" srcId="{5758BC72-58EC-47CF-A666-13A1A5C819E4}" destId="{FFDED49E-D95F-42E7-8E08-0E65B74D20FB}" srcOrd="8" destOrd="0" presId="urn:microsoft.com/office/officeart/2005/8/layout/radial6"/>
    <dgm:cxn modelId="{8F13BA6A-0AF1-4202-8CF0-07B2C42CC80F}" type="presParOf" srcId="{5758BC72-58EC-47CF-A666-13A1A5C819E4}" destId="{0A9330BE-20E3-4613-9932-DE6137B8A58C}" srcOrd="9" destOrd="0" presId="urn:microsoft.com/office/officeart/2005/8/layout/radial6"/>
    <dgm:cxn modelId="{931A88B0-86A8-432E-B37A-D572AD19292D}" type="presParOf" srcId="{5758BC72-58EC-47CF-A666-13A1A5C819E4}" destId="{740B099B-E67C-4616-825E-F704AF7D9F42}" srcOrd="10" destOrd="0" presId="urn:microsoft.com/office/officeart/2005/8/layout/radial6"/>
    <dgm:cxn modelId="{586212BA-3EBC-4299-BEC4-65D8E907A559}" type="presParOf" srcId="{5758BC72-58EC-47CF-A666-13A1A5C819E4}" destId="{21A04255-EBE8-4B07-9EFE-22495E066E56}" srcOrd="11" destOrd="0" presId="urn:microsoft.com/office/officeart/2005/8/layout/radial6"/>
    <dgm:cxn modelId="{1E2C314D-EC46-4EFE-987B-156A96011B02}" type="presParOf" srcId="{5758BC72-58EC-47CF-A666-13A1A5C819E4}" destId="{50866A34-7F13-4456-BFE5-9C4F30148E1C}" srcOrd="12" destOrd="0" presId="urn:microsoft.com/office/officeart/2005/8/layout/radial6"/>
    <dgm:cxn modelId="{D8C72B59-3B2C-4EDF-A939-5557E8EB1F3B}" type="presParOf" srcId="{5758BC72-58EC-47CF-A666-13A1A5C819E4}" destId="{05D87BE7-941A-48DA-8A10-83D8F4090984}" srcOrd="13" destOrd="0" presId="urn:microsoft.com/office/officeart/2005/8/layout/radial6"/>
    <dgm:cxn modelId="{C72BA9AA-6D6F-4442-8EBE-46183D575BEE}" type="presParOf" srcId="{5758BC72-58EC-47CF-A666-13A1A5C819E4}" destId="{D9C81AEF-5B35-4988-8E80-25274A0FDFC9}" srcOrd="14" destOrd="0" presId="urn:microsoft.com/office/officeart/2005/8/layout/radial6"/>
    <dgm:cxn modelId="{0451FE05-04F6-4B29-BA45-C2A2DF4B1E31}" type="presParOf" srcId="{5758BC72-58EC-47CF-A666-13A1A5C819E4}" destId="{6B902388-4A31-4CAC-AEEE-6A46F4619090}" srcOrd="15" destOrd="0" presId="urn:microsoft.com/office/officeart/2005/8/layout/radial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D91291-69BF-48D6-A629-3C8C5FEFEC90}">
      <dsp:nvSpPr>
        <dsp:cNvPr id="0" name=""/>
        <dsp:cNvSpPr/>
      </dsp:nvSpPr>
      <dsp:spPr>
        <a:xfrm>
          <a:off x="0" y="0"/>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endParaRPr lang="ru-RU" sz="1000" kern="1200" dirty="0"/>
        </a:p>
      </dsp:txBody>
      <dsp:txXfrm>
        <a:off x="823001" y="0"/>
        <a:ext cx="3034650" cy="514710"/>
      </dsp:txXfrm>
    </dsp:sp>
    <dsp:sp modelId="{42673147-757C-468D-A903-89A89B3E1D45}">
      <dsp:nvSpPr>
        <dsp:cNvPr id="0" name=""/>
        <dsp:cNvSpPr/>
      </dsp:nvSpPr>
      <dsp:spPr>
        <a:xfrm>
          <a:off x="51471" y="51471"/>
          <a:ext cx="771530" cy="41176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720C2-63AD-48F2-8444-E98673CE4EF3}">
      <dsp:nvSpPr>
        <dsp:cNvPr id="0" name=""/>
        <dsp:cNvSpPr/>
      </dsp:nvSpPr>
      <dsp:spPr>
        <a:xfrm>
          <a:off x="0" y="566181"/>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Оценка качества предоставляемых муниципальных услуг (участие в социологических опросах)</a:t>
          </a:r>
          <a:endParaRPr lang="ru-RU" sz="1000" kern="1200" dirty="0"/>
        </a:p>
      </dsp:txBody>
      <dsp:txXfrm>
        <a:off x="823001" y="566181"/>
        <a:ext cx="3034650" cy="514710"/>
      </dsp:txXfrm>
    </dsp:sp>
    <dsp:sp modelId="{12F24EB2-9B91-47F0-846F-D520EED983D3}">
      <dsp:nvSpPr>
        <dsp:cNvPr id="0" name=""/>
        <dsp:cNvSpPr/>
      </dsp:nvSpPr>
      <dsp:spPr>
        <a:xfrm>
          <a:off x="51471" y="617652"/>
          <a:ext cx="771530" cy="41176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A1811-B4B3-4C51-977D-FB1DE795533B}">
      <dsp:nvSpPr>
        <dsp:cNvPr id="0" name=""/>
        <dsp:cNvSpPr/>
      </dsp:nvSpPr>
      <dsp:spPr>
        <a:xfrm>
          <a:off x="0" y="1132363"/>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000" i="1" kern="1200"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endParaRPr lang="ru-RU" sz="1000" kern="1200" dirty="0"/>
        </a:p>
      </dsp:txBody>
      <dsp:txXfrm>
        <a:off x="823001" y="1132363"/>
        <a:ext cx="3034650" cy="514710"/>
      </dsp:txXfrm>
    </dsp:sp>
    <dsp:sp modelId="{D57F11B3-EF3F-4AE4-929C-EF5CA480ED4A}">
      <dsp:nvSpPr>
        <dsp:cNvPr id="0" name=""/>
        <dsp:cNvSpPr/>
      </dsp:nvSpPr>
      <dsp:spPr>
        <a:xfrm>
          <a:off x="51471" y="1183834"/>
          <a:ext cx="771530" cy="41176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ADCEA-5114-41F6-B964-7FE40939164B}">
      <dsp:nvSpPr>
        <dsp:cNvPr id="0" name=""/>
        <dsp:cNvSpPr/>
      </dsp:nvSpPr>
      <dsp:spPr>
        <a:xfrm>
          <a:off x="0" y="1698545"/>
          <a:ext cx="3857652" cy="514710"/>
        </a:xfrm>
        <a:prstGeom prst="roundRect">
          <a:avLst>
            <a:gd name="adj" fmla="val 10000"/>
          </a:avLst>
        </a:prstGeom>
        <a:gradFill rotWithShape="0">
          <a:gsLst>
            <a:gs pos="0">
              <a:srgbClr val="5E9EFF"/>
            </a:gs>
            <a:gs pos="39999">
              <a:srgbClr val="85C2FF"/>
            </a:gs>
            <a:gs pos="70000">
              <a:srgbClr val="C4D6EB"/>
            </a:gs>
            <a:gs pos="100000">
              <a:srgbClr val="FFEBFA"/>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i="1" kern="1200"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r>
            <a:rPr lang="ru-RU" sz="1000" kern="1200" dirty="0" smtClean="0"/>
            <a:t/>
          </a:r>
          <a:br>
            <a:rPr lang="ru-RU" sz="1000" kern="1200" dirty="0" smtClean="0"/>
          </a:br>
          <a:endParaRPr lang="ru-RU" sz="1000" kern="1200" dirty="0"/>
        </a:p>
      </dsp:txBody>
      <dsp:txXfrm>
        <a:off x="823001" y="1698545"/>
        <a:ext cx="3034650" cy="514710"/>
      </dsp:txXfrm>
    </dsp:sp>
    <dsp:sp modelId="{2497EF1D-C144-42DE-A795-77066D3BCC0E}">
      <dsp:nvSpPr>
        <dsp:cNvPr id="0" name=""/>
        <dsp:cNvSpPr/>
      </dsp:nvSpPr>
      <dsp:spPr>
        <a:xfrm>
          <a:off x="51471" y="1750016"/>
          <a:ext cx="771530" cy="411768"/>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902388-4A31-4CAC-AEEE-6A46F4619090}">
      <dsp:nvSpPr>
        <dsp:cNvPr id="0" name=""/>
        <dsp:cNvSpPr/>
      </dsp:nvSpPr>
      <dsp:spPr>
        <a:xfrm>
          <a:off x="1266557" y="712129"/>
          <a:ext cx="4389312" cy="4389312"/>
        </a:xfrm>
        <a:prstGeom prst="blockArc">
          <a:avLst>
            <a:gd name="adj1" fmla="val 11880000"/>
            <a:gd name="adj2" fmla="val 1620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866A34-7F13-4456-BFE5-9C4F30148E1C}">
      <dsp:nvSpPr>
        <dsp:cNvPr id="0" name=""/>
        <dsp:cNvSpPr/>
      </dsp:nvSpPr>
      <dsp:spPr>
        <a:xfrm>
          <a:off x="1264185" y="719386"/>
          <a:ext cx="4389312" cy="4389312"/>
        </a:xfrm>
        <a:prstGeom prst="blockArc">
          <a:avLst>
            <a:gd name="adj1" fmla="val 7620112"/>
            <a:gd name="adj2" fmla="val 11892243"/>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9330BE-20E3-4613-9932-DE6137B8A58C}">
      <dsp:nvSpPr>
        <dsp:cNvPr id="0" name=""/>
        <dsp:cNvSpPr/>
      </dsp:nvSpPr>
      <dsp:spPr>
        <a:xfrm>
          <a:off x="1260454" y="716580"/>
          <a:ext cx="4389312" cy="4389312"/>
        </a:xfrm>
        <a:prstGeom prst="blockArc">
          <a:avLst>
            <a:gd name="adj1" fmla="val 3227886"/>
            <a:gd name="adj2" fmla="val 7612626"/>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6122B01-F90B-4828-802A-0F6103C05245}">
      <dsp:nvSpPr>
        <dsp:cNvPr id="0" name=""/>
        <dsp:cNvSpPr/>
      </dsp:nvSpPr>
      <dsp:spPr>
        <a:xfrm>
          <a:off x="1266557" y="712129"/>
          <a:ext cx="4389312" cy="4389312"/>
        </a:xfrm>
        <a:prstGeom prst="blockArc">
          <a:avLst>
            <a:gd name="adj1" fmla="val 20520000"/>
            <a:gd name="adj2" fmla="val 324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9EB4CBC-DC17-45BB-B6D9-E33B1BCCCFAB}">
      <dsp:nvSpPr>
        <dsp:cNvPr id="0" name=""/>
        <dsp:cNvSpPr/>
      </dsp:nvSpPr>
      <dsp:spPr>
        <a:xfrm>
          <a:off x="1266557" y="712129"/>
          <a:ext cx="4389312" cy="4389312"/>
        </a:xfrm>
        <a:prstGeom prst="blockArc">
          <a:avLst>
            <a:gd name="adj1" fmla="val 16200000"/>
            <a:gd name="adj2" fmla="val 20520000"/>
            <a:gd name="adj3" fmla="val 464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96302B-EBEC-480D-A021-AF0B319D1566}">
      <dsp:nvSpPr>
        <dsp:cNvPr id="0" name=""/>
        <dsp:cNvSpPr/>
      </dsp:nvSpPr>
      <dsp:spPr>
        <a:xfrm>
          <a:off x="2450540" y="1896112"/>
          <a:ext cx="2021346" cy="202134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Бюджетная система Российской Федерации</a:t>
          </a:r>
          <a:endParaRPr lang="ru-RU" sz="1200" kern="1200" dirty="0">
            <a:solidFill>
              <a:schemeClr val="bg2">
                <a:lumMod val="90000"/>
              </a:schemeClr>
            </a:solidFill>
          </a:endParaRPr>
        </a:p>
      </dsp:txBody>
      <dsp:txXfrm>
        <a:off x="2450540" y="1896112"/>
        <a:ext cx="2021346" cy="2021346"/>
      </dsp:txXfrm>
    </dsp:sp>
    <dsp:sp modelId="{E34D9C82-0885-4288-8E87-F0E84D3481D8}">
      <dsp:nvSpPr>
        <dsp:cNvPr id="0" name=""/>
        <dsp:cNvSpPr/>
      </dsp:nvSpPr>
      <dsp:spPr>
        <a:xfrm>
          <a:off x="2349359" y="-50842"/>
          <a:ext cx="2223709" cy="16278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Федеральный бюджет</a:t>
          </a:r>
          <a:endParaRPr lang="ru-RU" sz="1200" kern="1200" dirty="0">
            <a:solidFill>
              <a:schemeClr val="bg2">
                <a:lumMod val="90000"/>
              </a:schemeClr>
            </a:solidFill>
          </a:endParaRPr>
        </a:p>
      </dsp:txBody>
      <dsp:txXfrm>
        <a:off x="2349359" y="-50842"/>
        <a:ext cx="2223709" cy="1627820"/>
      </dsp:txXfrm>
    </dsp:sp>
    <dsp:sp modelId="{E3DDBC63-8E44-4E95-B5E5-B773D6322897}">
      <dsp:nvSpPr>
        <dsp:cNvPr id="0" name=""/>
        <dsp:cNvSpPr/>
      </dsp:nvSpPr>
      <dsp:spPr>
        <a:xfrm>
          <a:off x="4711435" y="1536869"/>
          <a:ext cx="1577151"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государственных внебюджетных фондов</a:t>
          </a:r>
          <a:endParaRPr lang="ru-RU" sz="1200" kern="1200" dirty="0">
            <a:solidFill>
              <a:schemeClr val="bg2">
                <a:lumMod val="90000"/>
              </a:schemeClr>
            </a:solidFill>
          </a:endParaRPr>
        </a:p>
      </dsp:txBody>
      <dsp:txXfrm>
        <a:off x="4711435" y="1536869"/>
        <a:ext cx="1577151" cy="1414942"/>
      </dsp:txXfrm>
    </dsp:sp>
    <dsp:sp modelId="{010A674D-F1F5-41B4-9F53-79530C1FAED9}">
      <dsp:nvSpPr>
        <dsp:cNvPr id="0" name=""/>
        <dsp:cNvSpPr/>
      </dsp:nvSpPr>
      <dsp:spPr>
        <a:xfrm>
          <a:off x="4013788" y="3933618"/>
          <a:ext cx="1414942"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субъектов</a:t>
          </a:r>
          <a:endParaRPr lang="ru-RU" sz="1200" kern="1200" dirty="0">
            <a:solidFill>
              <a:schemeClr val="bg2">
                <a:lumMod val="90000"/>
              </a:schemeClr>
            </a:solidFill>
          </a:endParaRPr>
        </a:p>
      </dsp:txBody>
      <dsp:txXfrm>
        <a:off x="4013788" y="3933618"/>
        <a:ext cx="1414942" cy="1414942"/>
      </dsp:txXfrm>
    </dsp:sp>
    <dsp:sp modelId="{740B099B-E67C-4616-825E-F704AF7D9F42}">
      <dsp:nvSpPr>
        <dsp:cNvPr id="0" name=""/>
        <dsp:cNvSpPr/>
      </dsp:nvSpPr>
      <dsp:spPr>
        <a:xfrm>
          <a:off x="1410325" y="3918578"/>
          <a:ext cx="1516676"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Бюджеты территориальных государственных внебюджетных фондов</a:t>
          </a:r>
          <a:endParaRPr lang="ru-RU" sz="1200" kern="1200" dirty="0">
            <a:solidFill>
              <a:schemeClr val="bg2">
                <a:lumMod val="90000"/>
              </a:schemeClr>
            </a:solidFill>
          </a:endParaRPr>
        </a:p>
      </dsp:txBody>
      <dsp:txXfrm>
        <a:off x="1410325" y="3918578"/>
        <a:ext cx="1516676" cy="1414942"/>
      </dsp:txXfrm>
    </dsp:sp>
    <dsp:sp modelId="{05D87BE7-941A-48DA-8A10-83D8F4090984}">
      <dsp:nvSpPr>
        <dsp:cNvPr id="0" name=""/>
        <dsp:cNvSpPr/>
      </dsp:nvSpPr>
      <dsp:spPr>
        <a:xfrm>
          <a:off x="645613" y="1536869"/>
          <a:ext cx="1553606" cy="141494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2">
                  <a:lumMod val="90000"/>
                </a:schemeClr>
              </a:solidFill>
            </a:rPr>
            <a:t>местные бюджеты</a:t>
          </a:r>
          <a:endParaRPr lang="ru-RU" sz="1200" kern="1200" dirty="0">
            <a:solidFill>
              <a:schemeClr val="bg2">
                <a:lumMod val="90000"/>
              </a:schemeClr>
            </a:solidFill>
          </a:endParaRPr>
        </a:p>
      </dsp:txBody>
      <dsp:txXfrm>
        <a:off x="645613" y="1536869"/>
        <a:ext cx="1553606" cy="141494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4.xml.rels><?xml version="1.0" encoding="UTF-8" standalone="yes"?>
<Relationships xmlns="http://schemas.openxmlformats.org/package/2006/relationships"><Relationship Id="rId12" Type="http://schemas.microsoft.com/office/2007/relationships/hdphoto" Target="../media/hdphoto3.wdp"/><Relationship Id="rId1" Type="http://schemas.openxmlformats.org/officeDocument/2006/relationships/image" Target="../media/image35.png"/></Relationships>
</file>

<file path=ppt/drawings/drawing1.xml><?xml version="1.0" encoding="utf-8"?>
<c:userShapes xmlns:c="http://schemas.openxmlformats.org/drawingml/2006/chart">
  <cdr:relSizeAnchor xmlns:cdr="http://schemas.openxmlformats.org/drawingml/2006/chartDrawing">
    <cdr:from>
      <cdr:x>0</cdr:x>
      <cdr:y>0</cdr:y>
    </cdr:from>
    <cdr:to>
      <cdr:x>0.99975</cdr:x>
      <cdr:y>0.10316</cdr:y>
    </cdr:to>
    <cdr:sp macro="" textlink="">
      <cdr:nvSpPr>
        <cdr:cNvPr id="2" name="Rectangle 2"/>
        <cdr:cNvSpPr txBox="1">
          <a:spLocks xmlns:a="http://schemas.openxmlformats.org/drawingml/2006/main" noChangeArrowheads="1"/>
        </cdr:cNvSpPr>
      </cdr:nvSpPr>
      <cdr:spPr bwMode="auto">
        <a:xfrm xmlns:a="http://schemas.openxmlformats.org/drawingml/2006/main">
          <a:off x="0" y="-2057400"/>
          <a:ext cx="8532266" cy="40876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defRPr/>
          </a:pPr>
          <a:r>
            <a:rPr lang="ru-RU" sz="2600" kern="0" dirty="0">
              <a:solidFill>
                <a:srgbClr val="000000"/>
              </a:solidFill>
              <a:latin typeface="+mn-lt"/>
              <a:cs typeface="Arial"/>
            </a:rPr>
            <a:t/>
          </a:r>
          <a:br>
            <a:rPr lang="ru-RU" sz="2600" kern="0" dirty="0">
              <a:solidFill>
                <a:srgbClr val="000000"/>
              </a:solidFill>
              <a:latin typeface="+mn-lt"/>
              <a:cs typeface="Arial"/>
            </a:rPr>
          </a:br>
          <a:endParaRPr lang="en-US" sz="1800" b="1" kern="0" dirty="0" smtClean="0">
            <a:solidFill>
              <a:srgbClr val="000000"/>
            </a:solidFill>
            <a:latin typeface="+mn-lt"/>
            <a:cs typeface="Times New Roman" pitchFamily="18" charset="0"/>
          </a:endParaRPr>
        </a:p>
        <a:p xmlns:a="http://schemas.openxmlformats.org/drawingml/2006/main">
          <a:pPr algn="ctr">
            <a:defRPr/>
          </a:pPr>
          <a:r>
            <a:rPr lang="ru-RU" sz="2200" b="0" kern="0" dirty="0" smtClean="0">
              <a:solidFill>
                <a:srgbClr val="000000"/>
              </a:solidFill>
              <a:effectLst>
                <a:outerShdw blurRad="38100" dist="38100" dir="2700000" algn="tl">
                  <a:srgbClr val="000000">
                    <a:alpha val="43137"/>
                  </a:srgbClr>
                </a:outerShdw>
              </a:effectLst>
              <a:latin typeface="+mn-lt"/>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mn-lt"/>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0.8425</cdr:x>
      <cdr:y>0</cdr:y>
    </cdr:from>
    <cdr:to>
      <cdr:x>1</cdr:x>
      <cdr:y>0.06758</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рублей</a:t>
          </a:r>
          <a:endParaRPr lang="ru-RU" sz="1000" i="1" dirty="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0.8425</cdr:x>
      <cdr:y>0</cdr:y>
    </cdr:from>
    <cdr:to>
      <cdr:x>1</cdr:x>
      <cdr:y>0.07833</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рублей</a:t>
          </a:r>
          <a:endParaRPr lang="ru-RU" sz="1000" i="1" dirty="0">
            <a:cs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0.08593</cdr:x>
      <cdr:y>0.30645</cdr:y>
    </cdr:from>
    <cdr:to>
      <cdr:x>0.52344</cdr:x>
      <cdr:y>0.91936</cdr:y>
    </cdr:to>
    <cdr:sp macro="" textlink="">
      <cdr:nvSpPr>
        <cdr:cNvPr id="9" name="TextBox 8"/>
        <cdr:cNvSpPr txBox="1"/>
      </cdr:nvSpPr>
      <cdr:spPr>
        <a:xfrm xmlns:a="http://schemas.openxmlformats.org/drawingml/2006/main">
          <a:off x="785786" y="1357322"/>
          <a:ext cx="4000528" cy="271464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800" dirty="0" smtClean="0">
              <a:latin typeface="+mn-lt"/>
              <a:cs typeface="Times New Roman" pitchFamily="18" charset="0"/>
            </a:rPr>
            <a:t>Развитие образования – </a:t>
          </a:r>
          <a:r>
            <a:rPr lang="ru-RU" sz="800" b="1" dirty="0" smtClean="0">
              <a:latin typeface="+mn-lt"/>
              <a:cs typeface="Times New Roman" pitchFamily="18" charset="0"/>
            </a:rPr>
            <a:t>46,6</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cs typeface="Times New Roman" pitchFamily="18" charset="0"/>
            </a:rPr>
            <a:t>Социальная поддержка граждан –  </a:t>
          </a:r>
          <a:r>
            <a:rPr lang="ru-RU" sz="800" b="1" dirty="0" smtClean="0">
              <a:cs typeface="Times New Roman" pitchFamily="18" charset="0"/>
            </a:rPr>
            <a:t>24,3</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cs typeface="Times New Roman" pitchFamily="18" charset="0"/>
            </a:rPr>
            <a:t>Сохранение и развитие культуры – </a:t>
          </a:r>
          <a:r>
            <a:rPr lang="ru-RU" sz="800" b="1" dirty="0" smtClean="0">
              <a:latin typeface="+mn-lt"/>
              <a:cs typeface="Times New Roman" pitchFamily="18" charset="0"/>
            </a:rPr>
            <a:t>8,8</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a:latin typeface="+mn-lt"/>
              <a:ea typeface="+mn-ea"/>
              <a:cs typeface="+mn-cs"/>
            </a:rPr>
            <a:t>Развитие коммунального хозяйства, транспортной системы </a:t>
          </a:r>
          <a:endParaRPr lang="ru-RU" sz="800" dirty="0" smtClean="0">
            <a:latin typeface="+mn-lt"/>
            <a:ea typeface="+mn-ea"/>
            <a:cs typeface="+mn-cs"/>
          </a:endParaRPr>
        </a:p>
        <a:p xmlns:a="http://schemas.openxmlformats.org/drawingml/2006/main">
          <a:r>
            <a:rPr lang="ru-RU" sz="800" dirty="0" smtClean="0">
              <a:latin typeface="+mn-lt"/>
              <a:ea typeface="+mn-ea"/>
              <a:cs typeface="+mn-cs"/>
            </a:rPr>
            <a:t>и </a:t>
          </a:r>
          <a:r>
            <a:rPr lang="ru-RU" sz="800" dirty="0">
              <a:latin typeface="+mn-lt"/>
              <a:ea typeface="+mn-ea"/>
              <a:cs typeface="+mn-cs"/>
            </a:rPr>
            <a:t>обеспечение безопасности дорожного движения </a:t>
          </a:r>
          <a:r>
            <a:rPr lang="ru-RU" sz="800" dirty="0" smtClean="0">
              <a:latin typeface="+mn-lt"/>
              <a:cs typeface="Times New Roman" pitchFamily="18" charset="0"/>
            </a:rPr>
            <a:t> – </a:t>
          </a:r>
          <a:r>
            <a:rPr lang="ru-RU" sz="800" b="1" dirty="0" smtClean="0">
              <a:latin typeface="+mn-lt"/>
              <a:cs typeface="Times New Roman" pitchFamily="18" charset="0"/>
            </a:rPr>
            <a:t>11,8</a:t>
          </a:r>
          <a:r>
            <a:rPr lang="ru-RU" sz="800" dirty="0" smtClean="0">
              <a:latin typeface="+mn-lt"/>
              <a:cs typeface="Times New Roman" pitchFamily="18" charset="0"/>
            </a:rPr>
            <a:t>%</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latin typeface="+mn-lt"/>
              <a:cs typeface="Times New Roman" pitchFamily="18" charset="0"/>
            </a:rPr>
            <a:t>Управление финансами – </a:t>
          </a:r>
          <a:r>
            <a:rPr lang="ru-RU" sz="800" b="1" dirty="0" smtClean="0">
              <a:latin typeface="+mn-lt"/>
              <a:cs typeface="Times New Roman" pitchFamily="18" charset="0"/>
            </a:rPr>
            <a:t>2,6</a:t>
          </a:r>
          <a:r>
            <a:rPr lang="ru-RU" sz="800" dirty="0" smtClean="0">
              <a:latin typeface="+mn-lt"/>
              <a:cs typeface="Times New Roman" pitchFamily="18" charset="0"/>
            </a:rPr>
            <a:t>% </a:t>
          </a:r>
        </a:p>
        <a:p xmlns:a="http://schemas.openxmlformats.org/drawingml/2006/main">
          <a:endParaRPr lang="ru-RU" sz="800" dirty="0" smtClean="0">
            <a:latin typeface="+mn-lt"/>
            <a:cs typeface="Times New Roman" pitchFamily="18" charset="0"/>
          </a:endParaRPr>
        </a:p>
        <a:p xmlns:a="http://schemas.openxmlformats.org/drawingml/2006/main">
          <a:r>
            <a:rPr lang="ru-RU" sz="800" dirty="0" smtClean="0">
              <a:solidFill>
                <a:schemeClr val="tx1"/>
              </a:solidFill>
              <a:latin typeface="+mn-lt"/>
              <a:cs typeface="Times New Roman" pitchFamily="18" charset="0"/>
            </a:rPr>
            <a:t>Межнациональные отношения и поддержка казачества – </a:t>
          </a:r>
          <a:r>
            <a:rPr lang="ru-RU" sz="800" b="1" dirty="0" smtClean="0">
              <a:solidFill>
                <a:schemeClr val="tx1"/>
              </a:solidFill>
              <a:latin typeface="+mn-lt"/>
              <a:cs typeface="Times New Roman" pitchFamily="18" charset="0"/>
            </a:rPr>
            <a:t>1,8</a:t>
          </a:r>
          <a:r>
            <a:rPr lang="ru-RU" sz="800" dirty="0" smtClean="0">
              <a:solidFill>
                <a:schemeClr val="tx1"/>
              </a:solidFill>
              <a:latin typeface="+mn-lt"/>
              <a:cs typeface="Times New Roman" pitchFamily="18" charset="0"/>
            </a:rPr>
            <a:t>%</a:t>
          </a:r>
        </a:p>
        <a:p xmlns:a="http://schemas.openxmlformats.org/drawingml/2006/main">
          <a:r>
            <a:rPr lang="ru-RU" sz="800" dirty="0" smtClean="0">
              <a:latin typeface="+mn-lt"/>
              <a:ea typeface="+mn-ea"/>
              <a:cs typeface="+mn-cs"/>
            </a:rPr>
            <a:t>Формирование современной городской среды – </a:t>
          </a:r>
          <a:r>
            <a:rPr lang="ru-RU" sz="800" b="1" dirty="0" smtClean="0">
              <a:latin typeface="+mn-lt"/>
              <a:ea typeface="+mn-ea"/>
              <a:cs typeface="+mn-cs"/>
            </a:rPr>
            <a:t>1,3</a:t>
          </a:r>
          <a:r>
            <a:rPr lang="ru-RU" sz="800" dirty="0" smtClean="0">
              <a:latin typeface="+mn-lt"/>
              <a:ea typeface="+mn-ea"/>
              <a:cs typeface="+mn-cs"/>
            </a:rPr>
            <a:t>%</a:t>
          </a:r>
        </a:p>
        <a:p xmlns:a="http://schemas.openxmlformats.org/drawingml/2006/main">
          <a:endParaRPr lang="ru-RU" sz="800" dirty="0" smtClean="0">
            <a:solidFill>
              <a:schemeClr val="tx1"/>
            </a:solidFill>
            <a:cs typeface="Times New Roman" pitchFamily="18" charset="0"/>
          </a:endParaRPr>
        </a:p>
        <a:p xmlns:a="http://schemas.openxmlformats.org/drawingml/2006/main">
          <a:endParaRPr lang="ru-RU" sz="800" dirty="0" smtClean="0">
            <a:solidFill>
              <a:schemeClr val="tx1"/>
            </a:solidFill>
            <a:cs typeface="Times New Roman" pitchFamily="18" charset="0"/>
          </a:endParaRPr>
        </a:p>
        <a:p xmlns:a="http://schemas.openxmlformats.org/drawingml/2006/main">
          <a:r>
            <a:rPr lang="ru-RU" sz="800" dirty="0" smtClean="0">
              <a:solidFill>
                <a:schemeClr val="tx1"/>
              </a:solidFill>
              <a:cs typeface="Times New Roman" pitchFamily="18" charset="0"/>
            </a:rPr>
            <a:t>Развитие физической культуры и спорта – </a:t>
          </a:r>
          <a:r>
            <a:rPr lang="ru-RU" sz="800" b="1" dirty="0" smtClean="0">
              <a:solidFill>
                <a:schemeClr val="tx1"/>
              </a:solidFill>
              <a:cs typeface="Times New Roman" pitchFamily="18" charset="0"/>
            </a:rPr>
            <a:t>1,2</a:t>
          </a:r>
          <a:r>
            <a:rPr lang="ru-RU" sz="800" dirty="0" smtClean="0">
              <a:solidFill>
                <a:schemeClr val="tx1"/>
              </a:solidFill>
              <a:cs typeface="Times New Roman" pitchFamily="18" charset="0"/>
            </a:rPr>
            <a:t>%</a:t>
          </a:r>
          <a:endParaRPr lang="ru-RU" sz="800" dirty="0">
            <a:solidFill>
              <a:schemeClr val="tx1"/>
            </a:solidFill>
            <a:latin typeface="+mn-lt"/>
            <a:cs typeface="Times New Roman" pitchFamily="18" charset="0"/>
          </a:endParaRPr>
        </a:p>
        <a:p xmlns:a="http://schemas.openxmlformats.org/drawingml/2006/main">
          <a:endParaRPr lang="ru-RU" sz="800" dirty="0">
            <a:solidFill>
              <a:schemeClr val="tx1"/>
            </a:solidFill>
            <a:cs typeface="Times New Roman" pitchFamily="18" charset="0"/>
          </a:endParaRPr>
        </a:p>
        <a:p xmlns:a="http://schemas.openxmlformats.org/drawingml/2006/main">
          <a:r>
            <a:rPr lang="ru-RU" sz="800" dirty="0" smtClean="0">
              <a:solidFill>
                <a:schemeClr val="tx1"/>
              </a:solidFill>
              <a:latin typeface="+mn-lt"/>
              <a:cs typeface="Times New Roman" pitchFamily="18" charset="0"/>
            </a:rPr>
            <a:t>Прочие программы – 1,6%</a:t>
          </a:r>
        </a:p>
        <a:p xmlns:a="http://schemas.openxmlformats.org/drawingml/2006/main">
          <a:endParaRPr lang="ru-RU" sz="800" dirty="0">
            <a:solidFill>
              <a:schemeClr val="tx1"/>
            </a:solidFill>
            <a:latin typeface="+mn-lt"/>
            <a:cs typeface="Times New Roman" pitchFamily="18" charset="0"/>
          </a:endParaRPr>
        </a:p>
        <a:p xmlns:a="http://schemas.openxmlformats.org/drawingml/2006/main">
          <a:endParaRPr lang="ru-RU" sz="800" dirty="0" smtClean="0">
            <a:solidFill>
              <a:schemeClr val="tx1"/>
            </a:solidFill>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smtClean="0">
            <a:latin typeface="+mn-lt"/>
            <a:cs typeface="Times New Roman" pitchFamily="18" charset="0"/>
          </a:endParaRPr>
        </a:p>
        <a:p xmlns:a="http://schemas.openxmlformats.org/drawingml/2006/main">
          <a:endParaRPr lang="ru-RU" sz="800" dirty="0">
            <a:latin typeface="+mn-lt"/>
            <a:cs typeface="Times New Roman" pitchFamily="18" charset="0"/>
          </a:endParaRPr>
        </a:p>
      </cdr:txBody>
    </cdr:sp>
  </cdr:relSizeAnchor>
  <cdr:relSizeAnchor xmlns:cdr="http://schemas.openxmlformats.org/drawingml/2006/chartDrawing">
    <cdr:from>
      <cdr:x>0.07031</cdr:x>
      <cdr:y>0.32258</cdr:y>
    </cdr:from>
    <cdr:to>
      <cdr:x>0.08593</cdr:x>
      <cdr:y>0.3434</cdr:y>
    </cdr:to>
    <cdr:sp macro="" textlink="">
      <cdr:nvSpPr>
        <cdr:cNvPr id="10" name="Прямоугольник 9"/>
        <cdr:cNvSpPr/>
      </cdr:nvSpPr>
      <cdr:spPr>
        <a:xfrm xmlns:a="http://schemas.openxmlformats.org/drawingml/2006/main">
          <a:off x="642910" y="1428760"/>
          <a:ext cx="142830" cy="92214"/>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0.375</cdr:y>
    </cdr:from>
    <cdr:to>
      <cdr:x>0.08523</cdr:x>
      <cdr:y>0.39583</cdr:y>
    </cdr:to>
    <cdr:sp macro="" textlink="">
      <cdr:nvSpPr>
        <cdr:cNvPr id="11" name="Прямоугольник 10"/>
        <cdr:cNvSpPr/>
      </cdr:nvSpPr>
      <cdr:spPr>
        <a:xfrm xmlns:a="http://schemas.openxmlformats.org/drawingml/2006/main">
          <a:off x="642910" y="1714512"/>
          <a:ext cx="136429" cy="95235"/>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0.42188</cdr:y>
    </cdr:from>
    <cdr:to>
      <cdr:x>0.08523</cdr:x>
      <cdr:y>0.44271</cdr:y>
    </cdr:to>
    <cdr:sp macro="" textlink="">
      <cdr:nvSpPr>
        <cdr:cNvPr id="13" name="Прямоугольник 12"/>
        <cdr:cNvSpPr/>
      </cdr:nvSpPr>
      <cdr:spPr>
        <a:xfrm xmlns:a="http://schemas.openxmlformats.org/drawingml/2006/main">
          <a:off x="642910" y="1928826"/>
          <a:ext cx="136429" cy="95235"/>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0.46875</cdr:y>
    </cdr:from>
    <cdr:to>
      <cdr:x>0.08523</cdr:x>
      <cdr:y>0.48959</cdr:y>
    </cdr:to>
    <cdr:sp macro="" textlink="">
      <cdr:nvSpPr>
        <cdr:cNvPr id="20" name="Прямоугольник 19"/>
        <cdr:cNvSpPr/>
      </cdr:nvSpPr>
      <cdr:spPr>
        <a:xfrm xmlns:a="http://schemas.openxmlformats.org/drawingml/2006/main">
          <a:off x="642910" y="2143140"/>
          <a:ext cx="136429" cy="95280"/>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0.40625</cdr:x>
      <cdr:y>0.20635</cdr:y>
    </cdr:from>
    <cdr:to>
      <cdr:x>0.46094</cdr:x>
      <cdr:y>0.27577</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 xmlns:a14="http://schemas.microsoft.com/office/drawing/2010/main" xmlns:p="http://schemas.openxmlformats.org/presentationml/2006/main" xmlns:lc="http://schemas.openxmlformats.org/drawingml/2006/lockedCanva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3714744" y="928694"/>
          <a:ext cx="500085" cy="312429"/>
        </a:xfrm>
        <a:prstGeom xmlns:a="http://schemas.openxmlformats.org/drawingml/2006/main" prst="rect">
          <a:avLst/>
        </a:prstGeom>
        <a:noFill xmlns:a="http://schemas.openxmlformats.org/drawingml/2006/main"/>
      </cdr:spPr>
    </cdr:pic>
  </cdr:relSizeAnchor>
  <cdr:relSizeAnchor xmlns:cdr="http://schemas.openxmlformats.org/drawingml/2006/chartDrawing">
    <cdr:from>
      <cdr:x>0.07031</cdr:x>
      <cdr:y>0.5625</cdr:y>
    </cdr:from>
    <cdr:to>
      <cdr:x>0.08612</cdr:x>
      <cdr:y>0.58333</cdr:y>
    </cdr:to>
    <cdr:sp macro="" textlink="">
      <cdr:nvSpPr>
        <cdr:cNvPr id="40" name="Прямоугольник 39"/>
        <cdr:cNvSpPr/>
      </cdr:nvSpPr>
      <cdr:spPr>
        <a:xfrm xmlns:a="http://schemas.openxmlformats.org/drawingml/2006/main">
          <a:off x="642910" y="2571768"/>
          <a:ext cx="144567" cy="95235"/>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0.63492</cdr:y>
    </cdr:from>
    <cdr:to>
      <cdr:x>0.08612</cdr:x>
      <cdr:y>0.65575</cdr:y>
    </cdr:to>
    <cdr:sp macro="" textlink="">
      <cdr:nvSpPr>
        <cdr:cNvPr id="41" name="Прямоугольник 40"/>
        <cdr:cNvSpPr/>
      </cdr:nvSpPr>
      <cdr:spPr>
        <a:xfrm xmlns:a="http://schemas.openxmlformats.org/drawingml/2006/main">
          <a:off x="642910" y="2857520"/>
          <a:ext cx="144566" cy="93747"/>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0.71875</cdr:y>
    </cdr:from>
    <cdr:to>
      <cdr:x>0.08523</cdr:x>
      <cdr:y>0.73958</cdr:y>
    </cdr:to>
    <cdr:sp macro="" textlink="">
      <cdr:nvSpPr>
        <cdr:cNvPr id="22" name="Прямоугольник 21"/>
        <cdr:cNvSpPr/>
      </cdr:nvSpPr>
      <cdr:spPr>
        <a:xfrm xmlns:a="http://schemas.openxmlformats.org/drawingml/2006/main">
          <a:off x="642910" y="3286148"/>
          <a:ext cx="136429" cy="95235"/>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0.07031</cdr:x>
      <cdr:y>0.60318</cdr:y>
    </cdr:from>
    <cdr:to>
      <cdr:x>0.08612</cdr:x>
      <cdr:y>0.62401</cdr:y>
    </cdr:to>
    <cdr:sp macro="" textlink="">
      <cdr:nvSpPr>
        <cdr:cNvPr id="12" name="Прямоугольник 11"/>
        <cdr:cNvSpPr/>
      </cdr:nvSpPr>
      <cdr:spPr>
        <a:xfrm xmlns:a="http://schemas.openxmlformats.org/drawingml/2006/main">
          <a:off x="642910" y="2714644"/>
          <a:ext cx="144566" cy="93747"/>
        </a:xfrm>
        <a:prstGeom xmlns:a="http://schemas.openxmlformats.org/drawingml/2006/main" prst="rect">
          <a:avLst/>
        </a:prstGeom>
        <a:solidFill xmlns:a="http://schemas.openxmlformats.org/drawingml/2006/main">
          <a:schemeClr val="bg2">
            <a:lumMod val="75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rgbClr val="FFFFFF"/>
              </a:solidFill>
              <a:latin typeface="Arial"/>
              <a:cs typeface="Arial"/>
            </a:defRPr>
          </a:lvl1pPr>
          <a:lvl2pPr marL="457200" indent="0">
            <a:defRPr sz="1100">
              <a:solidFill>
                <a:srgbClr val="FFFFFF"/>
              </a:solidFill>
              <a:latin typeface="Arial"/>
              <a:cs typeface="Arial"/>
            </a:defRPr>
          </a:lvl2pPr>
          <a:lvl3pPr marL="914400" indent="0">
            <a:defRPr sz="1100">
              <a:solidFill>
                <a:srgbClr val="FFFFFF"/>
              </a:solidFill>
              <a:latin typeface="Arial"/>
              <a:cs typeface="Arial"/>
            </a:defRPr>
          </a:lvl3pPr>
          <a:lvl4pPr marL="1371600" indent="0">
            <a:defRPr sz="1100">
              <a:solidFill>
                <a:srgbClr val="FFFFFF"/>
              </a:solidFill>
              <a:latin typeface="Arial"/>
              <a:cs typeface="Arial"/>
            </a:defRPr>
          </a:lvl4pPr>
          <a:lvl5pPr marL="1828800" indent="0">
            <a:defRPr sz="1100">
              <a:solidFill>
                <a:srgbClr val="FFFFFF"/>
              </a:solidFill>
              <a:latin typeface="Arial"/>
              <a:cs typeface="Arial"/>
            </a:defRPr>
          </a:lvl5pPr>
          <a:lvl6pPr marL="2286000" indent="0">
            <a:defRPr sz="1100">
              <a:solidFill>
                <a:srgbClr val="FFFFFF"/>
              </a:solidFill>
              <a:latin typeface="Arial"/>
              <a:cs typeface="Arial"/>
            </a:defRPr>
          </a:lvl6pPr>
          <a:lvl7pPr marL="2743200" indent="0">
            <a:defRPr sz="1100">
              <a:solidFill>
                <a:srgbClr val="FFFFFF"/>
              </a:solidFill>
              <a:latin typeface="Arial"/>
              <a:cs typeface="Arial"/>
            </a:defRPr>
          </a:lvl7pPr>
          <a:lvl8pPr marL="3200400" indent="0">
            <a:defRPr sz="1100">
              <a:solidFill>
                <a:srgbClr val="FFFFFF"/>
              </a:solidFill>
              <a:latin typeface="Arial"/>
              <a:cs typeface="Arial"/>
            </a:defRPr>
          </a:lvl8pPr>
          <a:lvl9pPr marL="3657600" indent="0">
            <a:defRPr sz="1100">
              <a:solidFill>
                <a:srgbClr val="FFFFFF"/>
              </a:solidFill>
              <a:latin typeface="Arial"/>
              <a:cs typeface="Arial"/>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23.12.2022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42</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46</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48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66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consultantplus://offline/ref=8F0DB4906BCF994D426F2B35421AFCABDA879CF5DA14836588747B8A6BBD30D0xF54H" TargetMode="Externa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hart" Target="../charts/chart19.xml"/><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22.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F5E06529D60FEBD3DE1FD48F65446402DB6C2186BE4BACBFE6CD2D1003s6cDM" TargetMode="External"/><Relationship Id="rId2" Type="http://schemas.openxmlformats.org/officeDocument/2006/relationships/hyperlink" Target="consultantplus://offline/ref=F5E06529D60FEBD3DE1FD48F65446402DB6D2880BB49ACBFE6CD2D1003s6cDM" TargetMode="External"/><Relationship Id="rId1" Type="http://schemas.openxmlformats.org/officeDocument/2006/relationships/slideLayout" Target="../slideLayouts/slideLayout7.xml"/><Relationship Id="rId4" Type="http://schemas.openxmlformats.org/officeDocument/2006/relationships/hyperlink" Target="consultantplus://offline/ref=F5E06529D60FEBD3DE1FD48F65446402DB6C288AB648ACBFE6CD2D1003s6cDM" TargetMode="External"/></Relationships>
</file>

<file path=ppt/slides/_rels/slide26.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tags" Target="../tags/tag3.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openxmlformats.org/officeDocument/2006/relationships/hyperlink" Target="http://&#1082;&#1091;&#1088;&#1089;&#1082;&#1080;&#1081;-&#1086;&#1082;&#1088;&#1091;&#1075;.&#1088;&#1092;/otkrytyy-byudzhet-dlya-grazhdan.htm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gif"/></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Прямоугольник 4"/>
          <p:cNvSpPr/>
          <p:nvPr/>
        </p:nvSpPr>
        <p:spPr>
          <a:xfrm>
            <a:off x="0" y="2928934"/>
            <a:ext cx="9144000" cy="3539430"/>
          </a:xfrm>
          <a:prstGeom prst="rect">
            <a:avLst/>
          </a:prstGeom>
          <a:noFill/>
        </p:spPr>
        <p:txBody>
          <a:bodyPr wrap="square" lIns="91440" tIns="45720" rIns="91440" bIns="45720">
            <a:spAutoFit/>
          </a:bodyPr>
          <a:lstStyle/>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разработан на основе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решения Совета Курского муниципального округа Ставропольского края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 453 от 08.12.2022 г.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«О бюджете Курского муниципального округа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2023 год </a:t>
            </a:r>
          </a:p>
          <a:p>
            <a:pPr algn="ctr">
              <a:defRPr/>
            </a:pPr>
            <a:r>
              <a:rPr lang="ru-RU" sz="32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2024 и 2025 годов»</a:t>
            </a:r>
            <a:endParaRPr lang="ru-RU" sz="32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pic>
        <p:nvPicPr>
          <p:cNvPr id="71682" name="Picture 2" descr="https://admkochevo.ru/upload/versions/16140/60479/DafCROqWkAAji3k.jpg"/>
          <p:cNvPicPr>
            <a:picLocks noChangeAspect="1" noChangeArrowheads="1"/>
          </p:cNvPicPr>
          <p:nvPr/>
        </p:nvPicPr>
        <p:blipFill>
          <a:blip r:embed="rId2" cstate="print"/>
          <a:srcRect/>
          <a:stretch>
            <a:fillRect/>
          </a:stretch>
        </p:blipFill>
        <p:spPr bwMode="auto">
          <a:xfrm>
            <a:off x="-1" y="0"/>
            <a:ext cx="4427047" cy="2857496"/>
          </a:xfrm>
          <a:prstGeom prst="rect">
            <a:avLst/>
          </a:prstGeom>
          <a:ln>
            <a:noFill/>
          </a:ln>
          <a:effectLst>
            <a:softEdge rad="112500"/>
          </a:effectLst>
        </p:spPr>
      </p:pic>
      <p:pic>
        <p:nvPicPr>
          <p:cNvPr id="7" name="Picture 3" descr="C:\Users\СУФД\Desktop\2453456\Flag_of_Kursky_rayon_(Stavropol_krai).png"/>
          <p:cNvPicPr>
            <a:picLocks noChangeAspect="1" noChangeArrowheads="1"/>
          </p:cNvPicPr>
          <p:nvPr/>
        </p:nvPicPr>
        <p:blipFill>
          <a:blip r:embed="rId3" cstate="print"/>
          <a:srcRect/>
          <a:stretch>
            <a:fillRect/>
          </a:stretch>
        </p:blipFill>
        <p:spPr bwMode="auto">
          <a:xfrm>
            <a:off x="7931727" y="0"/>
            <a:ext cx="1212273"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428605"/>
            <a:ext cx="8858312" cy="1015663"/>
          </a:xfrm>
          <a:prstGeom prst="rect">
            <a:avLst/>
          </a:prstGeom>
        </p:spPr>
        <p:txBody>
          <a:bodyPr wrap="square">
            <a:spAutoFit/>
          </a:bodyPr>
          <a:lstStyle/>
          <a:p>
            <a:pPr algn="just"/>
            <a:endParaRPr lang="ru-RU" sz="1000" dirty="0" smtClean="0"/>
          </a:p>
          <a:p>
            <a:pPr algn="just"/>
            <a:r>
              <a:rPr lang="ru-RU" sz="1000" dirty="0" smtClean="0"/>
              <a:t>	Проект бюджета сформирован на основе «базового» варианта прогноза социально-экономического развития </a:t>
            </a:r>
            <a:r>
              <a:rPr lang="ru-RU" sz="1000" dirty="0" smtClean="0">
                <a:cs typeface="Times New Roman" pitchFamily="18" charset="0"/>
              </a:rPr>
              <a:t>Курского муниципального округа Ставропольского края на 2023 год и на период до 2024-2025 годов, утвержденного постановлением администрации Курского муниципального округа Ставропольского края от 18 октября 2022 года № 1208. </a:t>
            </a:r>
            <a:r>
              <a:rPr lang="ru-RU" sz="1000" dirty="0" smtClean="0"/>
              <a:t> Применение «базового» варианта прогноза социально-экономического развития </a:t>
            </a:r>
            <a:r>
              <a:rPr lang="ru-RU" sz="1000" dirty="0" smtClean="0">
                <a:cs typeface="Times New Roman" pitchFamily="18" charset="0"/>
              </a:rPr>
              <a:t>Курского муниципального округа Ставропольского края на 2023 год и на период до 2025 </a:t>
            </a:r>
            <a:r>
              <a:rPr lang="ru-RU" sz="1000" dirty="0" smtClean="0"/>
              <a:t>года позволит снизить риски неисполнения расходных обязательств при снижении поступления доходов в местный бюджет по сравнению с планом.</a:t>
            </a:r>
            <a:endParaRPr lang="ru-RU" sz="1000" dirty="0"/>
          </a:p>
        </p:txBody>
      </p:sp>
      <p:sp>
        <p:nvSpPr>
          <p:cNvPr id="3" name="Прямоугольник 2"/>
          <p:cNvSpPr/>
          <p:nvPr/>
        </p:nvSpPr>
        <p:spPr>
          <a:xfrm>
            <a:off x="642910" y="0"/>
            <a:ext cx="8501090" cy="532966"/>
          </a:xfrm>
          <a:prstGeom prst="rect">
            <a:avLst/>
          </a:prstGeom>
        </p:spPr>
        <p:txBody>
          <a:bodyPr wrap="square">
            <a:spAutoFit/>
          </a:bodyPr>
          <a:lstStyle/>
          <a:p>
            <a:pPr>
              <a:lnSpc>
                <a:spcPts val="1700"/>
              </a:lnSpc>
            </a:pPr>
            <a:r>
              <a:rPr lang="ru-RU" sz="1400" b="1" dirty="0" smtClean="0">
                <a:latin typeface="Calibri" pitchFamily="34" charset="0"/>
                <a:cs typeface="Calibri" pitchFamily="34" charset="0"/>
              </a:rPr>
              <a:t>Раздел 1 /   </a:t>
            </a:r>
            <a:r>
              <a:rPr lang="ru-RU" sz="1400" dirty="0" smtClean="0">
                <a:latin typeface="Calibri" pitchFamily="34" charset="0"/>
                <a:cs typeface="Calibri" pitchFamily="34" charset="0"/>
              </a:rPr>
              <a:t>ОСНОВНЫЕ ПОКАЗАТЕЛИ социально-экономического развития </a:t>
            </a:r>
          </a:p>
          <a:p>
            <a:pPr>
              <a:lnSpc>
                <a:spcPts val="1700"/>
              </a:lnSpc>
            </a:pPr>
            <a:r>
              <a:rPr lang="ru-RU" sz="1400" dirty="0" smtClean="0">
                <a:latin typeface="Calibri" pitchFamily="34" charset="0"/>
                <a:cs typeface="Calibri" pitchFamily="34" charset="0"/>
              </a:rPr>
              <a:t>Курского муниципального округа Ставропольского края </a:t>
            </a:r>
            <a:endParaRPr lang="ru-RU" sz="1400" dirty="0"/>
          </a:p>
        </p:txBody>
      </p:sp>
      <p:graphicFrame>
        <p:nvGraphicFramePr>
          <p:cNvPr id="9" name="Таблица 8"/>
          <p:cNvGraphicFramePr>
            <a:graphicFrameLocks noGrp="1"/>
          </p:cNvGraphicFramePr>
          <p:nvPr/>
        </p:nvGraphicFramePr>
        <p:xfrm>
          <a:off x="214282" y="1428736"/>
          <a:ext cx="8715435" cy="5050459"/>
        </p:xfrm>
        <a:graphic>
          <a:graphicData uri="http://schemas.openxmlformats.org/drawingml/2006/table">
            <a:tbl>
              <a:tblPr/>
              <a:tblGrid>
                <a:gridCol w="3668935"/>
                <a:gridCol w="1118414"/>
                <a:gridCol w="654681"/>
                <a:gridCol w="654681"/>
                <a:gridCol w="654681"/>
                <a:gridCol w="654681"/>
                <a:gridCol w="654681"/>
                <a:gridCol w="654681"/>
              </a:tblGrid>
              <a:tr h="35046">
                <a:tc rowSpan="2">
                  <a:txBody>
                    <a:bodyPr/>
                    <a:lstStyle/>
                    <a:p>
                      <a:pPr algn="ctr" fontAlgn="t"/>
                      <a:r>
                        <a:rPr lang="ru-RU" sz="800" b="0" i="0" u="none" strike="noStrike" dirty="0">
                          <a:solidFill>
                            <a:srgbClr val="000000"/>
                          </a:solidFill>
                          <a:latin typeface="Times New Roman"/>
                        </a:rPr>
                        <a:t>Показатели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a:solidFill>
                            <a:srgbClr val="000000"/>
                          </a:solidFill>
                          <a:latin typeface="Times New Roman"/>
                        </a:rPr>
                        <a:t>Единица измерения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Отчет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Отчет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Оценка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ru-RU" sz="800" b="0" i="0" u="none" strike="noStrike">
                          <a:solidFill>
                            <a:srgbClr val="000000"/>
                          </a:solidFill>
                          <a:latin typeface="Times New Roman"/>
                        </a:rPr>
                        <a:t>Прогноз</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3711">
                <a:tc vMerge="1">
                  <a:txBody>
                    <a:bodyPr/>
                    <a:lstStyle/>
                    <a:p>
                      <a:endParaRPr lang="ru-RU"/>
                    </a:p>
                  </a:txBody>
                  <a:tcPr/>
                </a:tc>
                <a:tc vMerge="1">
                  <a:txBody>
                    <a:bodyPr/>
                    <a:lstStyle/>
                    <a:p>
                      <a:endParaRPr lang="ru-RU"/>
                    </a:p>
                  </a:txBody>
                  <a:tcPr/>
                </a:tc>
                <a:tc>
                  <a:txBody>
                    <a:bodyPr/>
                    <a:lstStyle/>
                    <a:p>
                      <a:pPr algn="ctr" fontAlgn="t"/>
                      <a:r>
                        <a:rPr lang="ru-RU" sz="800" b="0" i="0" u="none" strike="noStrike" dirty="0">
                          <a:solidFill>
                            <a:srgbClr val="000000"/>
                          </a:solidFill>
                          <a:latin typeface="Times New Roman"/>
                        </a:rPr>
                        <a:t>2020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2024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2025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ctr" fontAlgn="b"/>
                      <a:r>
                        <a:rPr lang="ru-RU" sz="800" b="0" i="0" u="none" strike="noStrike">
                          <a:solidFill>
                            <a:srgbClr val="000000"/>
                          </a:solidFill>
                          <a:latin typeface="Times New Roman"/>
                        </a:rPr>
                        <a:t>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dirty="0">
                          <a:solidFill>
                            <a:srgbClr val="000000"/>
                          </a:solidFill>
                          <a:latin typeface="Times New Roman"/>
                        </a:rPr>
                        <a:t>Население</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b"/>
                      <a:r>
                        <a:rPr lang="ru-RU" sz="800" b="0" i="0" u="none" strike="noStrike">
                          <a:solidFill>
                            <a:srgbClr val="000000"/>
                          </a:solidFill>
                          <a:latin typeface="Times New Roman"/>
                        </a:rPr>
                        <a:t>Численность населения (в среднегодовом исчислении)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чел.</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54,098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54,071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54,153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54,153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54,261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rowSpan="2">
                  <a:txBody>
                    <a:bodyPr/>
                    <a:lstStyle/>
                    <a:p>
                      <a:pPr algn="just" fontAlgn="t"/>
                      <a:r>
                        <a:rPr lang="ru-RU" sz="800" b="0" i="0" u="none" strike="noStrike">
                          <a:solidFill>
                            <a:srgbClr val="000000"/>
                          </a:solidFill>
                          <a:latin typeface="Times New Roman"/>
                        </a:rPr>
                        <a:t>Общий коэффициент рождаемости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число родившихся живыми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11,1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10,098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10,098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a:solidFill>
                            <a:srgbClr val="000000"/>
                          </a:solidFill>
                          <a:latin typeface="Times New Roman"/>
                        </a:rPr>
                        <a:t>10,118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vMerge="1">
                  <a:txBody>
                    <a:bodyPr/>
                    <a:lstStyle/>
                    <a:p>
                      <a:endParaRPr lang="ru-RU"/>
                    </a:p>
                  </a:txBody>
                  <a:tcPr/>
                </a:tc>
                <a:tc>
                  <a:txBody>
                    <a:bodyPr/>
                    <a:lstStyle/>
                    <a:p>
                      <a:pPr algn="ctr" fontAlgn="t"/>
                      <a:r>
                        <a:rPr lang="ru-RU" sz="800" b="0" i="0" u="none" strike="noStrike">
                          <a:solidFill>
                            <a:srgbClr val="000000"/>
                          </a:solidFill>
                          <a:latin typeface="Times New Roman"/>
                        </a:rPr>
                        <a:t>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40184">
                <a:tc>
                  <a:txBody>
                    <a:bodyPr/>
                    <a:lstStyle/>
                    <a:p>
                      <a:pPr algn="just" fontAlgn="t"/>
                      <a:r>
                        <a:rPr lang="ru-RU" sz="800" b="0" i="0" u="none" strike="noStrike">
                          <a:solidFill>
                            <a:srgbClr val="000000"/>
                          </a:solidFill>
                          <a:latin typeface="Times New Roman"/>
                        </a:rPr>
                        <a:t>Общий коэффициент смертности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число умерших 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10,791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10,791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10,813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Коэффициент естественного прироста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на 1000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Миграционный прирост (убыль)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0,091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0,001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Промышленное производство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184">
                <a:tc>
                  <a:txBody>
                    <a:bodyPr/>
                    <a:lstStyle/>
                    <a:p>
                      <a:pPr algn="just" fontAlgn="b"/>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по промышленным видам экономической деятельности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1619,74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1715,45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1745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1779,9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1815,5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1851,81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b"/>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94,46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54,05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56,1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57,222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58,366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Обеспечение электрической энергией, газом и паром; кондиционирование воздуха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5138">
                <a:tc>
                  <a:txBody>
                    <a:bodyPr/>
                    <a:lstStyle/>
                    <a:p>
                      <a:pPr algn="just" fontAlgn="t"/>
                      <a:r>
                        <a:rPr lang="ru-RU" sz="800" b="0" i="0" u="none" strike="noStrike">
                          <a:solidFill>
                            <a:srgbClr val="000000"/>
                          </a:solidFill>
                          <a:latin typeface="Times New Roman"/>
                        </a:rPr>
                        <a:t>Объем отгруженных товаров собственного производства, выполненных работ и услуг собственными силами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196,49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212,21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219,3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223,686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228,16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Сельское хозяйство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b"/>
                      <a:r>
                        <a:rPr lang="ru-RU" sz="800" b="0" i="0" u="none" strike="noStrike">
                          <a:solidFill>
                            <a:srgbClr val="000000"/>
                          </a:solidFill>
                          <a:latin typeface="Times New Roman"/>
                        </a:rPr>
                        <a:t>Продукция сельского хозяйства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4583,68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4812,8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4800</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4896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4993,92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5093,8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Продукция растениеводства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3342,57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3486,3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3450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3519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3589,38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3661,17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Продукция животноводства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1241,12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1326,5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1350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1377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1404,54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1432,63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Производство важнейших видов продукции в натуральном выражении </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b"/>
                      <a:r>
                        <a:rPr lang="ru-RU" sz="800" b="0" i="0" u="none" strike="noStrike">
                          <a:solidFill>
                            <a:srgbClr val="000000"/>
                          </a:solidFill>
                          <a:latin typeface="Times New Roman"/>
                        </a:rPr>
                        <a:t>Валовой сбор зерна (в весе после доработки)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164,848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197,637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182,81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184,638</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186,484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Валовой сбор семян масличных культур - всего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36,042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32,246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33,33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33,663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 том числе подсолнечника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2,87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6,944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7,07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7,141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7,212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Валовой сбор картофеля</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1,742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1,796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1,717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1,734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1,752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Валовой сбор овощей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3,314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3,743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3,672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3,709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Скот и птица на убой (в живом весе)</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6,136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5,063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5,555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5,611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5,667</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Молоко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тонн</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15,155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19,986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17,801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17,979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18,159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18,34</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b"/>
                      <a:r>
                        <a:rPr lang="ru-RU" sz="800" b="0" i="0" u="none" strike="noStrike">
                          <a:solidFill>
                            <a:srgbClr val="000000"/>
                          </a:solidFill>
                          <a:latin typeface="Times New Roman"/>
                        </a:rPr>
                        <a:t>Яйца</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тыс. шт.</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18928,2</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16104,3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16100</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16261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16423,6</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16587,9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Строительство</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184">
                <a:tc>
                  <a:txBody>
                    <a:bodyPr/>
                    <a:lstStyle/>
                    <a:p>
                      <a:pPr algn="just" fontAlgn="t"/>
                      <a:r>
                        <a:rPr lang="ru-RU" sz="800" b="0" i="0" u="none" strike="noStrike">
                          <a:solidFill>
                            <a:srgbClr val="000000"/>
                          </a:solidFill>
                          <a:latin typeface="Times New Roman"/>
                        </a:rPr>
                        <a:t>Объем работ, выполненных по виду деятельности "Строительство"</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в ценах соответствующих лет; 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3274,4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2285,18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2300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2346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2392,92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2440,78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Ввод в действие жилых домов</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кв. м общей площади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6,698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6,146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6,262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6,325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6,388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42844" y="285728"/>
          <a:ext cx="8715435" cy="5790324"/>
        </p:xfrm>
        <a:graphic>
          <a:graphicData uri="http://schemas.openxmlformats.org/drawingml/2006/table">
            <a:tbl>
              <a:tblPr/>
              <a:tblGrid>
                <a:gridCol w="3668935"/>
                <a:gridCol w="1118414"/>
                <a:gridCol w="654681"/>
                <a:gridCol w="654681"/>
                <a:gridCol w="654681"/>
                <a:gridCol w="654681"/>
                <a:gridCol w="654681"/>
                <a:gridCol w="654681"/>
              </a:tblGrid>
              <a:tr h="35046">
                <a:tc rowSpan="2">
                  <a:txBody>
                    <a:bodyPr/>
                    <a:lstStyle/>
                    <a:p>
                      <a:pPr algn="ctr" fontAlgn="t"/>
                      <a:r>
                        <a:rPr lang="ru-RU" sz="800" b="0" i="0" u="none" strike="noStrike" dirty="0">
                          <a:solidFill>
                            <a:srgbClr val="000000"/>
                          </a:solidFill>
                          <a:latin typeface="Times New Roman"/>
                        </a:rPr>
                        <a:t>Показатели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0" i="0" u="none" strike="noStrike" dirty="0">
                          <a:solidFill>
                            <a:srgbClr val="000000"/>
                          </a:solidFill>
                          <a:latin typeface="Times New Roman"/>
                        </a:rPr>
                        <a:t>Единица измерения</a:t>
                      </a:r>
                    </a:p>
                  </a:txBody>
                  <a:tcPr marL="1669" marR="1669" marT="1669" marB="0">
                    <a:lnL w="6350" cap="flat" cmpd="sng" algn="ctr">
                      <a:solidFill>
                        <a:srgbClr val="000000"/>
                      </a:solidFill>
                      <a:prstDash val="solid"/>
                      <a:round/>
                      <a:headEnd type="none" w="med" len="med"/>
                      <a:tailEnd type="none" w="med" len="med"/>
                    </a:lnL>
                  </a:tcPr>
                </a:tc>
                <a:tc>
                  <a:txBody>
                    <a:bodyPr/>
                    <a:lstStyle/>
                    <a:p>
                      <a:pPr algn="ctr" fontAlgn="t"/>
                      <a:r>
                        <a:rPr lang="ru-RU" sz="800" b="0" i="0" u="none" strike="noStrike" dirty="0">
                          <a:solidFill>
                            <a:srgbClr val="000000"/>
                          </a:solidFill>
                          <a:latin typeface="Times New Roman"/>
                        </a:rPr>
                        <a:t>Отчет</a:t>
                      </a:r>
                    </a:p>
                  </a:txBody>
                  <a:tcPr marL="1669" marR="1669" marT="1669" marB="0"/>
                </a:tc>
                <a:tc>
                  <a:txBody>
                    <a:bodyPr/>
                    <a:lstStyle/>
                    <a:p>
                      <a:pPr algn="ctr" fontAlgn="t"/>
                      <a:r>
                        <a:rPr lang="ru-RU" sz="800" b="0" i="0" u="none" strike="noStrike" dirty="0">
                          <a:solidFill>
                            <a:srgbClr val="000000"/>
                          </a:solidFill>
                          <a:latin typeface="Times New Roman"/>
                        </a:rPr>
                        <a:t>Отчет</a:t>
                      </a:r>
                    </a:p>
                  </a:txBody>
                  <a:tcPr marL="1669" marR="1669" marT="1669" marB="0"/>
                </a:tc>
                <a:tc>
                  <a:txBody>
                    <a:bodyPr/>
                    <a:lstStyle/>
                    <a:p>
                      <a:pPr algn="ctr" fontAlgn="t"/>
                      <a:r>
                        <a:rPr lang="ru-RU" sz="800" b="0" i="0" u="none" strike="noStrike" dirty="0">
                          <a:solidFill>
                            <a:srgbClr val="000000"/>
                          </a:solidFill>
                          <a:latin typeface="Times New Roman"/>
                        </a:rPr>
                        <a:t>Оценка</a:t>
                      </a:r>
                    </a:p>
                  </a:txBody>
                  <a:tcPr marL="1669" marR="1669" marT="1669" marB="0"/>
                </a:tc>
                <a:tc gridSpan="3">
                  <a:txBody>
                    <a:bodyPr/>
                    <a:lstStyle/>
                    <a:p>
                      <a:pPr algn="ctr" fontAlgn="t"/>
                      <a:r>
                        <a:rPr lang="ru-RU" sz="800" b="0" i="0" u="none" strike="noStrike">
                          <a:solidFill>
                            <a:srgbClr val="000000"/>
                          </a:solidFill>
                          <a:latin typeface="Times New Roman"/>
                        </a:rPr>
                        <a:t>Прогноз</a:t>
                      </a:r>
                    </a:p>
                  </a:txBody>
                  <a:tcPr marL="1669" marR="1669" marT="1669" marB="0"/>
                </a:tc>
                <a:tc hMerge="1">
                  <a:txBody>
                    <a:bodyPr/>
                    <a:lstStyle/>
                    <a:p>
                      <a:endParaRPr lang="ru-RU"/>
                    </a:p>
                  </a:txBody>
                  <a:tcPr/>
                </a:tc>
                <a:tc hMerge="1">
                  <a:txBody>
                    <a:bodyPr/>
                    <a:lstStyle/>
                    <a:p>
                      <a:endParaRPr lang="ru-RU"/>
                    </a:p>
                  </a:txBody>
                  <a:tcPr/>
                </a:tc>
              </a:tr>
              <a:tr h="35046">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800" b="0" i="0" u="none" strike="noStrike" dirty="0">
                          <a:solidFill>
                            <a:srgbClr val="000000"/>
                          </a:solidFill>
                          <a:latin typeface="Times New Roman"/>
                        </a:rPr>
                        <a:t>2020</a:t>
                      </a:r>
                    </a:p>
                  </a:txBody>
                  <a:tcPr marL="1669" marR="1669" marT="1669" marB="0"/>
                </a:tc>
                <a:tc>
                  <a:txBody>
                    <a:bodyPr/>
                    <a:lstStyle/>
                    <a:p>
                      <a:pPr algn="ctr" fontAlgn="t"/>
                      <a:r>
                        <a:rPr lang="ru-RU" sz="800" b="0" i="0" u="none" strike="noStrike" dirty="0">
                          <a:solidFill>
                            <a:srgbClr val="000000"/>
                          </a:solidFill>
                          <a:latin typeface="Times New Roman"/>
                        </a:rPr>
                        <a:t>2021</a:t>
                      </a:r>
                    </a:p>
                  </a:txBody>
                  <a:tcPr marL="1669" marR="1669" marT="1669" marB="0"/>
                </a:tc>
                <a:tc>
                  <a:txBody>
                    <a:bodyPr/>
                    <a:lstStyle/>
                    <a:p>
                      <a:pPr algn="ctr" fontAlgn="t"/>
                      <a:r>
                        <a:rPr lang="ru-RU" sz="800" b="0" i="0" u="none" strike="noStrike" dirty="0">
                          <a:solidFill>
                            <a:srgbClr val="000000"/>
                          </a:solidFill>
                          <a:latin typeface="Times New Roman"/>
                        </a:rPr>
                        <a:t>2022</a:t>
                      </a:r>
                    </a:p>
                  </a:txBody>
                  <a:tcPr marL="1669" marR="1669" marT="1669" marB="0"/>
                </a:tc>
                <a:tc>
                  <a:txBody>
                    <a:bodyPr/>
                    <a:lstStyle/>
                    <a:p>
                      <a:pPr algn="ctr" fontAlgn="t"/>
                      <a:r>
                        <a:rPr lang="ru-RU" sz="800" b="0" i="0" u="none" strike="noStrike" dirty="0">
                          <a:solidFill>
                            <a:srgbClr val="000000"/>
                          </a:solidFill>
                          <a:latin typeface="Times New Roman"/>
                        </a:rPr>
                        <a:t>2023</a:t>
                      </a:r>
                    </a:p>
                  </a:txBody>
                  <a:tcPr marL="1669" marR="1669" marT="1669" marB="0"/>
                </a:tc>
                <a:tc>
                  <a:txBody>
                    <a:bodyPr/>
                    <a:lstStyle/>
                    <a:p>
                      <a:pPr algn="ctr" fontAlgn="t"/>
                      <a:r>
                        <a:rPr lang="ru-RU" sz="800" b="0" i="0" u="none" strike="noStrike" dirty="0">
                          <a:solidFill>
                            <a:srgbClr val="000000"/>
                          </a:solidFill>
                          <a:latin typeface="Times New Roman"/>
                        </a:rPr>
                        <a:t>2024</a:t>
                      </a:r>
                    </a:p>
                  </a:txBody>
                  <a:tcPr marL="1669" marR="1669" marT="1669" marB="0"/>
                </a:tc>
                <a:tc>
                  <a:txBody>
                    <a:bodyPr/>
                    <a:lstStyle/>
                    <a:p>
                      <a:pPr algn="ctr" fontAlgn="t"/>
                      <a:r>
                        <a:rPr lang="ru-RU" sz="800" b="0" i="0" u="none" strike="noStrike">
                          <a:solidFill>
                            <a:srgbClr val="000000"/>
                          </a:solidFill>
                          <a:latin typeface="Times New Roman"/>
                        </a:rPr>
                        <a:t>2025</a:t>
                      </a:r>
                    </a:p>
                  </a:txBody>
                  <a:tcPr marL="1669" marR="1669" marT="1669" marB="0"/>
                </a:tc>
              </a:tr>
              <a:tr h="35046">
                <a:tc>
                  <a:txBody>
                    <a:bodyPr/>
                    <a:lstStyle/>
                    <a:p>
                      <a:pPr algn="ctr" fontAlgn="b"/>
                      <a:r>
                        <a:rPr lang="ru-RU" sz="800" b="0" i="0" u="none" strike="noStrike">
                          <a:solidFill>
                            <a:srgbClr val="000000"/>
                          </a:solidFill>
                          <a:latin typeface="Times New Roman"/>
                        </a:rPr>
                        <a:t>1</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Times New Roman"/>
                        </a:rPr>
                        <a:t>2</a:t>
                      </a:r>
                    </a:p>
                  </a:txBody>
                  <a:tcPr marL="1669" marR="1669" marT="1669" marB="0" anchor="b">
                    <a:lnL w="6350" cap="flat" cmpd="sng" algn="ctr">
                      <a:solidFill>
                        <a:srgbClr val="000000"/>
                      </a:solidFill>
                      <a:prstDash val="solid"/>
                      <a:round/>
                      <a:headEnd type="none" w="med" len="med"/>
                      <a:tailEnd type="none" w="med" len="med"/>
                    </a:lnL>
                  </a:tcPr>
                </a:tc>
                <a:tc>
                  <a:txBody>
                    <a:bodyPr/>
                    <a:lstStyle/>
                    <a:p>
                      <a:pPr algn="ctr" fontAlgn="b"/>
                      <a:r>
                        <a:rPr lang="ru-RU" sz="800" b="0" i="0" u="none" strike="noStrike" dirty="0">
                          <a:solidFill>
                            <a:srgbClr val="000000"/>
                          </a:solidFill>
                          <a:latin typeface="Times New Roman"/>
                        </a:rPr>
                        <a:t>3</a:t>
                      </a:r>
                    </a:p>
                  </a:txBody>
                  <a:tcPr marL="1669" marR="1669" marT="1669" marB="0" anchor="b"/>
                </a:tc>
                <a:tc>
                  <a:txBody>
                    <a:bodyPr/>
                    <a:lstStyle/>
                    <a:p>
                      <a:pPr algn="ctr" fontAlgn="b"/>
                      <a:r>
                        <a:rPr lang="ru-RU" sz="800" b="0" i="0" u="none" strike="noStrike" dirty="0">
                          <a:solidFill>
                            <a:srgbClr val="000000"/>
                          </a:solidFill>
                          <a:latin typeface="Times New Roman"/>
                        </a:rPr>
                        <a:t>4</a:t>
                      </a:r>
                    </a:p>
                  </a:txBody>
                  <a:tcPr marL="1669" marR="1669" marT="1669" marB="0" anchor="b"/>
                </a:tc>
                <a:tc>
                  <a:txBody>
                    <a:bodyPr/>
                    <a:lstStyle/>
                    <a:p>
                      <a:pPr algn="ctr" fontAlgn="b"/>
                      <a:r>
                        <a:rPr lang="ru-RU" sz="800" b="0" i="0" u="none" strike="noStrike" dirty="0">
                          <a:solidFill>
                            <a:srgbClr val="000000"/>
                          </a:solidFill>
                          <a:latin typeface="Times New Roman"/>
                        </a:rPr>
                        <a:t>5</a:t>
                      </a:r>
                    </a:p>
                  </a:txBody>
                  <a:tcPr marL="1669" marR="1669" marT="1669" marB="0" anchor="b"/>
                </a:tc>
                <a:tc>
                  <a:txBody>
                    <a:bodyPr/>
                    <a:lstStyle/>
                    <a:p>
                      <a:pPr algn="ctr" fontAlgn="b"/>
                      <a:r>
                        <a:rPr lang="ru-RU" sz="800" b="0" i="0" u="none" strike="noStrike" dirty="0">
                          <a:solidFill>
                            <a:srgbClr val="000000"/>
                          </a:solidFill>
                          <a:latin typeface="Times New Roman"/>
                        </a:rPr>
                        <a:t>6</a:t>
                      </a:r>
                    </a:p>
                  </a:txBody>
                  <a:tcPr marL="1669" marR="1669" marT="1669" marB="0" anchor="b"/>
                </a:tc>
                <a:tc>
                  <a:txBody>
                    <a:bodyPr/>
                    <a:lstStyle/>
                    <a:p>
                      <a:pPr algn="ctr" fontAlgn="b"/>
                      <a:r>
                        <a:rPr lang="ru-RU" sz="800" b="0" i="0" u="none" strike="noStrike" dirty="0">
                          <a:solidFill>
                            <a:srgbClr val="000000"/>
                          </a:solidFill>
                          <a:latin typeface="Times New Roman"/>
                        </a:rPr>
                        <a:t>7</a:t>
                      </a:r>
                    </a:p>
                  </a:txBody>
                  <a:tcPr marL="1669" marR="1669" marT="1669" marB="0" anchor="b"/>
                </a:tc>
                <a:tc>
                  <a:txBody>
                    <a:bodyPr/>
                    <a:lstStyle/>
                    <a:p>
                      <a:pPr algn="ctr" fontAlgn="b"/>
                      <a:r>
                        <a:rPr lang="ru-RU" sz="800" b="0" i="0" u="none" strike="noStrike" dirty="0">
                          <a:solidFill>
                            <a:srgbClr val="000000"/>
                          </a:solidFill>
                          <a:latin typeface="Times New Roman"/>
                        </a:rPr>
                        <a:t>8</a:t>
                      </a:r>
                    </a:p>
                  </a:txBody>
                  <a:tcPr marL="1669" marR="1669" marT="1669" marB="0" anchor="b"/>
                </a:tc>
              </a:tr>
              <a:tr h="35046">
                <a:tc gridSpan="8">
                  <a:txBody>
                    <a:bodyPr/>
                    <a:lstStyle/>
                    <a:p>
                      <a:pPr algn="just" fontAlgn="t"/>
                      <a:r>
                        <a:rPr lang="ru-RU" sz="800" b="0" i="0" u="none" strike="noStrike" dirty="0">
                          <a:solidFill>
                            <a:srgbClr val="000000"/>
                          </a:solidFill>
                          <a:latin typeface="Times New Roman"/>
                        </a:rPr>
                        <a:t>Торговля и услуги населению</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t"/>
                      <a:r>
                        <a:rPr lang="ru-RU" sz="800" b="0" i="0" u="none" strike="noStrike" dirty="0">
                          <a:solidFill>
                            <a:srgbClr val="000000"/>
                          </a:solidFill>
                          <a:latin typeface="Times New Roman"/>
                        </a:rPr>
                        <a:t>Оборот розничной торговли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491,39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592,97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624,75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637,245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649,99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dirty="0">
                          <a:solidFill>
                            <a:srgbClr val="000000"/>
                          </a:solidFill>
                          <a:latin typeface="Times New Roman"/>
                        </a:rPr>
                        <a:t>Объем платных услуг населению</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503,33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516,6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519,5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529,89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540,488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551,298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dirty="0">
                          <a:solidFill>
                            <a:srgbClr val="000000"/>
                          </a:solidFill>
                          <a:latin typeface="Times New Roman"/>
                        </a:rPr>
                        <a:t>Малое и среднее предпринимательство, включая </a:t>
                      </a:r>
                      <a:r>
                        <a:rPr lang="ru-RU" sz="800" b="0" i="0" u="none" strike="noStrike" dirty="0" err="1">
                          <a:solidFill>
                            <a:srgbClr val="000000"/>
                          </a:solidFill>
                          <a:latin typeface="Times New Roman"/>
                        </a:rPr>
                        <a:t>микропредприятия</a:t>
                      </a:r>
                      <a:r>
                        <a:rPr lang="ru-RU" sz="800" b="0" i="0" u="none" strike="noStrike" dirty="0">
                          <a:solidFill>
                            <a:srgbClr val="000000"/>
                          </a:solidFill>
                          <a:latin typeface="Times New Roman"/>
                        </a:rPr>
                        <a:t> (без учета индивидуальных предпринимателей)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t"/>
                      <a:r>
                        <a:rPr lang="ru-RU" sz="800" b="0" i="0" u="none" strike="noStrike">
                          <a:solidFill>
                            <a:srgbClr val="000000"/>
                          </a:solidFill>
                          <a:latin typeface="Times New Roman"/>
                        </a:rPr>
                        <a:t>Количество малых и средних пред-приятий, включая микропредприятия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единиц</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1443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1341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1368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1382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84">
                <a:tc>
                  <a:txBody>
                    <a:bodyPr/>
                    <a:lstStyle/>
                    <a:p>
                      <a:pPr algn="just" fontAlgn="b"/>
                      <a:r>
                        <a:rPr lang="ru-RU" sz="800" b="0" i="0" u="none" strike="noStrike">
                          <a:solidFill>
                            <a:srgbClr val="000000"/>
                          </a:solidFill>
                          <a:latin typeface="Times New Roman"/>
                        </a:rPr>
                        <a:t>Среднесписочная численность работников на предприятиях малого и среднего предпринимательства (включая микропредприятия) (без внешних совместителей)</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1,393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1,357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1,353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1,367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1,381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b"/>
                      <a:r>
                        <a:rPr lang="ru-RU" sz="800" b="0" i="0" u="none" strike="noStrike">
                          <a:solidFill>
                            <a:srgbClr val="000000"/>
                          </a:solidFill>
                          <a:latin typeface="Times New Roman"/>
                        </a:rPr>
                        <a:t>Оборот малых и средних предприятий, включая микропредприятия</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млрд.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9,477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8,813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8,95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9,04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9,221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l" fontAlgn="b"/>
                      <a:r>
                        <a:rPr lang="ru-RU" sz="800" b="0" i="0" u="none" strike="noStrike">
                          <a:solidFill>
                            <a:srgbClr val="000000"/>
                          </a:solidFill>
                          <a:latin typeface="Times New Roman"/>
                        </a:rPr>
                        <a:t>Инвестиции</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b"/>
                      <a:r>
                        <a:rPr lang="ru-RU" sz="800" b="0" i="0" u="none" strike="noStrike">
                          <a:solidFill>
                            <a:srgbClr val="000000"/>
                          </a:solidFill>
                          <a:latin typeface="Times New Roman"/>
                        </a:rPr>
                        <a:t>Инвестиции в основной капитал</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млн. руб.</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1179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1465,3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1684,3</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1717,99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1752,35</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Times New Roman"/>
                        </a:rPr>
                        <a:t>1787,39</a:t>
                      </a:r>
                    </a:p>
                  </a:txBody>
                  <a:tcPr marL="1669" marR="1669" marT="16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30">
                <a:tc>
                  <a:txBody>
                    <a:bodyPr/>
                    <a:lstStyle/>
                    <a:p>
                      <a:pPr algn="just" fontAlgn="t"/>
                      <a:r>
                        <a:rPr lang="ru-RU" sz="800" b="0" i="0" u="none" strike="noStrike">
                          <a:solidFill>
                            <a:srgbClr val="000000"/>
                          </a:solidFill>
                          <a:latin typeface="Times New Roman"/>
                        </a:rPr>
                        <a:t>Объем инвестиций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 всего</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153,479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298,613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301,1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307,122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313,264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319,53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just" fontAlgn="t"/>
                      <a:r>
                        <a:rPr lang="ru-RU" sz="800" b="0" i="0" u="none" strike="noStrike">
                          <a:solidFill>
                            <a:srgbClr val="000000"/>
                          </a:solidFill>
                          <a:latin typeface="Times New Roman"/>
                        </a:rPr>
                        <a:t>Труд и занятость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046">
                <a:tc>
                  <a:txBody>
                    <a:bodyPr/>
                    <a:lstStyle/>
                    <a:p>
                      <a:pPr algn="just" fontAlgn="t"/>
                      <a:r>
                        <a:rPr lang="ru-RU" sz="800" b="0" i="0" u="none" strike="noStrike">
                          <a:solidFill>
                            <a:srgbClr val="000000"/>
                          </a:solidFill>
                          <a:latin typeface="Times New Roman"/>
                        </a:rPr>
                        <a:t>Численность рабочей силы</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31,469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31,539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31,347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Численность трудовых ресурсов – всего, в том числе: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32,901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33,017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33,08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32,762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32,764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32,828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090">
                <a:tc>
                  <a:txBody>
                    <a:bodyPr/>
                    <a:lstStyle/>
                    <a:p>
                      <a:pPr algn="just" fontAlgn="t"/>
                      <a:r>
                        <a:rPr lang="ru-RU" sz="800" b="0" i="0" u="none" strike="noStrike">
                          <a:solidFill>
                            <a:srgbClr val="000000"/>
                          </a:solidFill>
                          <a:latin typeface="Times New Roman"/>
                        </a:rPr>
                        <a:t>трудоспособное население в трудоспособном возрасте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31,469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31,539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31,347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численность лиц старше трудоспособного возраста и подростков, занятых в экономике, в том числе:</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1,432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пенсионеры старше трудоспособного возраста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1,432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1,478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1,481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Среднегодовая численность занятых в экономике (по данным баланса трудовых ресурсов)</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35,476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35,157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35,552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35,908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36,267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Среднесписочная численность работников организаций (без внешних совместителей)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5,183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5,252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5,305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5,358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Номинальная начисленная среднемесячная заработная плата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рублей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31115,8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32819,6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33100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33431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33765,3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34103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Темп роста номинальной начисленной среднемесячной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 г/г</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109,2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100,8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Уровень зарегистрированной безработицы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11,87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1,26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0,756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0,454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Численность безработных, зарегистрированных в государственных учреждениях службы занятости населения (на конец года)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тыс. 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3,907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0,714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0,61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0,366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0,22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0,132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Фонд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млн руб.</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1959,62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2041,25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2175,54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2197,3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2219,27</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Темп роста фонда заработной платы работников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 г/г</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104,3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104,2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105,5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just" fontAlgn="t"/>
                      <a:r>
                        <a:rPr lang="ru-RU" sz="800" b="0" i="0" u="none" strike="noStrike">
                          <a:solidFill>
                            <a:srgbClr val="000000"/>
                          </a:solidFill>
                          <a:latin typeface="Times New Roman"/>
                        </a:rPr>
                        <a:t>Финансы организаций</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t"/>
                      <a:r>
                        <a:rPr lang="ru-RU" sz="800" b="0" i="0" u="none" strike="noStrike">
                          <a:solidFill>
                            <a:srgbClr val="000000"/>
                          </a:solidFill>
                          <a:latin typeface="Times New Roman"/>
                        </a:rPr>
                        <a:t>Темп роста прибыли прибыльных организаций для целей бухгалтерского учета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 г/г</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80,3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228,4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102,01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103,03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104,06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gridSpan="8">
                  <a:txBody>
                    <a:bodyPr/>
                    <a:lstStyle/>
                    <a:p>
                      <a:pPr algn="just" fontAlgn="t"/>
                      <a:r>
                        <a:rPr lang="ru-RU" sz="800" b="0" i="0" u="none" strike="noStrike">
                          <a:solidFill>
                            <a:srgbClr val="000000"/>
                          </a:solidFill>
                          <a:latin typeface="Times New Roman"/>
                        </a:rPr>
                        <a:t>Развитие социальной сферы</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0092">
                <a:tc>
                  <a:txBody>
                    <a:bodyPr/>
                    <a:lstStyle/>
                    <a:p>
                      <a:pPr algn="just" fontAlgn="t"/>
                      <a:r>
                        <a:rPr lang="ru-RU" sz="800" b="0" i="0" u="none" strike="noStrike">
                          <a:solidFill>
                            <a:srgbClr val="000000"/>
                          </a:solidFill>
                          <a:latin typeface="Times New Roman"/>
                        </a:rPr>
                        <a:t>Численность детей в дошкольных образовательных учреждениях</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чел.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1974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2048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2102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2201</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2223</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2245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6">
                <a:tc>
                  <a:txBody>
                    <a:bodyPr/>
                    <a:lstStyle/>
                    <a:p>
                      <a:pPr algn="just" fontAlgn="t"/>
                      <a:r>
                        <a:rPr lang="ru-RU" sz="800" b="0" i="0" u="none" strike="noStrike">
                          <a:solidFill>
                            <a:srgbClr val="000000"/>
                          </a:solidFill>
                          <a:latin typeface="Times New Roman"/>
                        </a:rPr>
                        <a:t>Обеспеченность:</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Calibri"/>
                        </a:rPr>
                        <a:t> </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больничными койками на 10 000 человек населения</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коек</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51,2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общедоступными  библиотеками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учр. на 100 тыс.насел.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49,9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92">
                <a:tc>
                  <a:txBody>
                    <a:bodyPr/>
                    <a:lstStyle/>
                    <a:p>
                      <a:pPr algn="just" fontAlgn="t"/>
                      <a:r>
                        <a:rPr lang="ru-RU" sz="800" b="0" i="0" u="none" strike="noStrike">
                          <a:solidFill>
                            <a:srgbClr val="000000"/>
                          </a:solidFill>
                          <a:latin typeface="Times New Roman"/>
                        </a:rPr>
                        <a:t>учреждениями культурно-досугово-го типа</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учр. на 100 тыс.насел.</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53,6</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138">
                <a:tc>
                  <a:txBody>
                    <a:bodyPr/>
                    <a:lstStyle/>
                    <a:p>
                      <a:pPr algn="just" fontAlgn="t"/>
                      <a:r>
                        <a:rPr lang="ru-RU" sz="800" b="0" i="0" u="none" strike="noStrike">
                          <a:solidFill>
                            <a:srgbClr val="000000"/>
                          </a:solidFill>
                          <a:latin typeface="Times New Roman"/>
                        </a:rPr>
                        <a:t>дошкольными образовательными учреждениями</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мест на 1000 дет. в воз. 1-6 лет</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586,4</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614,2</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615</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a:solidFill>
                            <a:srgbClr val="000000"/>
                          </a:solidFill>
                          <a:latin typeface="Times New Roman"/>
                        </a:rPr>
                        <a:t>618</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619</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Times New Roman"/>
                        </a:rPr>
                        <a:t>620</a:t>
                      </a:r>
                    </a:p>
                  </a:txBody>
                  <a:tcPr marL="1669" marR="1669" marT="166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9144000" cy="95410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2 / </a:t>
            </a:r>
            <a:r>
              <a:rPr lang="ru-RU" sz="1400" dirty="0" smtClean="0">
                <a:latin typeface="Calibri" pitchFamily="34" charset="0"/>
                <a:cs typeface="Calibri" pitchFamily="34" charset="0"/>
              </a:rPr>
              <a:t>ОСНОВНЫЕ ХАРАКТЕРИСТИКИ БЮДЖЕТА КУРСКОГО МУНИЦИПАЛЬНОГО ОКРУГА НА 2023 ГОД И ПЛАНОВЫЙ  ПЕРИОД 2024 И 2025 ГОДОВ  В СРАВНЕНИИ  С  ФАКТИЧЕСКИМИ  ЗНАЧЕНИЯМИ  ЗА  2021  ГОД И ОЖИДАЕМЫМ  ИСПОЛНЕНИЕМ  ЗА  2022  ГОД</a:t>
            </a:r>
          </a:p>
          <a:p>
            <a:pPr algn="ctr"/>
            <a:endParaRPr lang="ru-RU" sz="1400" dirty="0" smtClean="0">
              <a:latin typeface="Calibri" pitchFamily="34" charset="0"/>
              <a:cs typeface="Calibri" pitchFamily="34" charset="0"/>
            </a:endParaRPr>
          </a:p>
        </p:txBody>
      </p:sp>
      <p:graphicFrame>
        <p:nvGraphicFramePr>
          <p:cNvPr id="8" name="Диаграмма 7"/>
          <p:cNvGraphicFramePr/>
          <p:nvPr/>
        </p:nvGraphicFramePr>
        <p:xfrm>
          <a:off x="142844" y="4000504"/>
          <a:ext cx="8786874" cy="27146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42844" y="714356"/>
            <a:ext cx="8858312" cy="1015663"/>
          </a:xfrm>
          <a:prstGeom prst="rect">
            <a:avLst/>
          </a:prstGeom>
          <a:noFill/>
        </p:spPr>
        <p:txBody>
          <a:bodyPr wrap="square" rtlCol="0">
            <a:spAutoFit/>
          </a:bodyPr>
          <a:lstStyle/>
          <a:p>
            <a:pPr algn="just"/>
            <a:r>
              <a:rPr lang="ru-RU" sz="1000" dirty="0" smtClean="0">
                <a:latin typeface="Calibri" pitchFamily="34" charset="0"/>
                <a:cs typeface="Calibri" pitchFamily="34" charset="0"/>
              </a:rPr>
              <a:t> 	</a:t>
            </a:r>
            <a:r>
              <a:rPr lang="ru-RU" sz="1000" dirty="0" smtClean="0"/>
              <a:t>Основные характеристики местного бюджета на 2023 год и плановый период 2024 и 2025 годов:</a:t>
            </a:r>
          </a:p>
          <a:p>
            <a:pPr algn="just"/>
            <a:r>
              <a:rPr lang="ru-RU" sz="1000" dirty="0" smtClean="0"/>
              <a:t>	общий объем доходов местного бюджета на 2023 год в  сумме 2 247 659,88 тыс. рублей, на 2024 год в сумме 1 922 784,93 тыс. рублей, на 2025 год в сумме 1 839 114,75 тыс. рублей; </a:t>
            </a:r>
          </a:p>
          <a:p>
            <a:pPr algn="just"/>
            <a:r>
              <a:rPr lang="ru-RU" sz="1000" dirty="0" smtClean="0"/>
              <a:t>	общий объем расходов местного бюджета на 2023 год в сумме 2 247 659,88 тыс. рублей, на 2024 год в сумме 1 922 784,93 тыс. рублей и на 2025 год в сумме 1 839 114,75 тыс. рублей;</a:t>
            </a:r>
          </a:p>
          <a:p>
            <a:pPr algn="just"/>
            <a:r>
              <a:rPr lang="ru-RU" sz="1000" dirty="0" smtClean="0"/>
              <a:t>	дефицит местного бюджета на 2023 и плановый период 2024 и 2025 годов в сумме 0,00 тыс. рублей.</a:t>
            </a:r>
            <a:endParaRPr lang="ru-RU" sz="1000" dirty="0"/>
          </a:p>
        </p:txBody>
      </p:sp>
      <p:graphicFrame>
        <p:nvGraphicFramePr>
          <p:cNvPr id="6" name="Таблица 5"/>
          <p:cNvGraphicFramePr>
            <a:graphicFrameLocks noGrp="1"/>
          </p:cNvGraphicFramePr>
          <p:nvPr/>
        </p:nvGraphicFramePr>
        <p:xfrm>
          <a:off x="142843" y="1928802"/>
          <a:ext cx="8858312" cy="2044364"/>
        </p:xfrm>
        <a:graphic>
          <a:graphicData uri="http://schemas.openxmlformats.org/drawingml/2006/table">
            <a:tbl>
              <a:tblPr/>
              <a:tblGrid>
                <a:gridCol w="1000133"/>
                <a:gridCol w="785818"/>
                <a:gridCol w="767840"/>
                <a:gridCol w="770498"/>
                <a:gridCol w="794728"/>
                <a:gridCol w="591340"/>
                <a:gridCol w="773347"/>
                <a:gridCol w="786894"/>
                <a:gridCol w="487014"/>
                <a:gridCol w="872263"/>
                <a:gridCol w="741423"/>
                <a:gridCol w="487014"/>
              </a:tblGrid>
              <a:tr h="140305">
                <a:tc rowSpan="3">
                  <a:txBody>
                    <a:bodyPr/>
                    <a:lstStyle/>
                    <a:p>
                      <a:pPr algn="ctr" fontAlgn="ctr"/>
                      <a:r>
                        <a:rPr lang="ru-RU" sz="1000" b="0" i="0" u="none" strike="noStrike" dirty="0">
                          <a:solidFill>
                            <a:srgbClr val="000000"/>
                          </a:solidFill>
                          <a:latin typeface="Calibri"/>
                        </a:rPr>
                        <a:t>наименование показателя</a:t>
                      </a:r>
                    </a:p>
                  </a:txBody>
                  <a:tcPr marL="5267" marR="5267" marT="52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b"/>
                      <a:r>
                        <a:rPr lang="ru-RU" sz="1000" b="0" i="0" u="none" strike="noStrike">
                          <a:solidFill>
                            <a:srgbClr val="000000"/>
                          </a:solidFill>
                          <a:latin typeface="Calibri"/>
                        </a:rPr>
                        <a:t>бюджет Курского муниципального округа</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0305">
                <a:tc vMerge="1">
                  <a:txBody>
                    <a:bodyPr/>
                    <a:lstStyle/>
                    <a:p>
                      <a:endParaRPr lang="ru-RU"/>
                    </a:p>
                  </a:txBody>
                  <a:tcPr/>
                </a:tc>
                <a:tc rowSpan="2">
                  <a:txBody>
                    <a:bodyPr/>
                    <a:lstStyle/>
                    <a:p>
                      <a:pPr algn="ctr" fontAlgn="b"/>
                      <a:r>
                        <a:rPr lang="ru-RU" sz="1000" b="0" i="0" u="none" strike="noStrike">
                          <a:solidFill>
                            <a:srgbClr val="000000"/>
                          </a:solidFill>
                          <a:latin typeface="Calibri"/>
                        </a:rPr>
                        <a:t>факт за 2021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a:solidFill>
                            <a:srgbClr val="000000"/>
                          </a:solidFill>
                          <a:latin typeface="Calibri"/>
                        </a:rPr>
                        <a:t>оценка на 2022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a:solidFill>
                            <a:srgbClr val="000000"/>
                          </a:solidFill>
                          <a:latin typeface="Calibri"/>
                        </a:rPr>
                        <a:t>прогноз на 2023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b"/>
                      <a:r>
                        <a:rPr lang="ru-RU" sz="1000" b="0" i="0" u="none" strike="noStrike">
                          <a:solidFill>
                            <a:srgbClr val="000000"/>
                          </a:solidFill>
                          <a:latin typeface="Calibri"/>
                        </a:rPr>
                        <a:t>прогноз на 2024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b"/>
                      <a:r>
                        <a:rPr lang="ru-RU" sz="1000" b="0" i="0" u="none" strike="noStrike">
                          <a:solidFill>
                            <a:srgbClr val="000000"/>
                          </a:solidFill>
                          <a:latin typeface="Calibri"/>
                        </a:rPr>
                        <a:t>прогноз на 2024 год</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ru-RU" sz="1000" b="0" i="0" u="none" strike="noStrike">
                          <a:solidFill>
                            <a:srgbClr val="000000"/>
                          </a:solidFill>
                          <a:latin typeface="Calibri"/>
                        </a:rPr>
                        <a:t>отклонение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734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05">
                <a:tc>
                  <a:txBody>
                    <a:bodyPr/>
                    <a:lstStyle/>
                    <a:p>
                      <a:pPr algn="l" fontAlgn="b"/>
                      <a:r>
                        <a:rPr lang="ru-RU" sz="1000" b="1" i="0" u="none" strike="noStrike" dirty="0">
                          <a:solidFill>
                            <a:srgbClr val="000000"/>
                          </a:solidFill>
                          <a:latin typeface="Calibri"/>
                        </a:rPr>
                        <a:t>ДОХОДЫ</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2 330 851,02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2 </a:t>
                      </a:r>
                      <a:r>
                        <a:rPr lang="ru-RU" sz="1000" b="1" i="0" u="none" strike="noStrike" dirty="0">
                          <a:solidFill>
                            <a:srgbClr val="000000"/>
                          </a:solidFill>
                          <a:latin typeface="Calibri"/>
                        </a:rPr>
                        <a:t>613 525,05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2 247 659,88</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365 865,17</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86,00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1 992 784,93</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324 874,95</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88,66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1 839 114,75</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153 670,18</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92,29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05">
                <a:tc>
                  <a:txBody>
                    <a:bodyPr/>
                    <a:lstStyle/>
                    <a:p>
                      <a:pPr algn="l" fontAlgn="b"/>
                      <a:r>
                        <a:rPr lang="ru-RU" sz="1000" b="0" i="0" u="none" strike="noStrike" dirty="0">
                          <a:solidFill>
                            <a:srgbClr val="000000"/>
                          </a:solidFill>
                          <a:latin typeface="Calibri"/>
                        </a:rPr>
                        <a:t>в том числе:</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541">
                <a:tc>
                  <a:txBody>
                    <a:bodyPr/>
                    <a:lstStyle/>
                    <a:p>
                      <a:pPr algn="l" fontAlgn="b"/>
                      <a:r>
                        <a:rPr lang="ru-RU" sz="1000" b="0" i="0" u="none" strike="noStrike" dirty="0">
                          <a:solidFill>
                            <a:srgbClr val="000000"/>
                          </a:solidFill>
                          <a:latin typeface="Calibri"/>
                        </a:rPr>
                        <a:t>налоговые и неналоговые доходы</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352 343,80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352 </a:t>
                      </a:r>
                      <a:r>
                        <a:rPr lang="ru-RU" sz="1000" b="0" i="0" u="none" strike="noStrike" dirty="0">
                          <a:solidFill>
                            <a:srgbClr val="000000"/>
                          </a:solidFill>
                          <a:latin typeface="Calibri"/>
                        </a:rPr>
                        <a:t>385,89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370 762,76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a:rPr>
                        <a:t>        18 376,87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105,21   </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374 </a:t>
                      </a:r>
                      <a:r>
                        <a:rPr lang="ru-RU" sz="1000" b="0" i="0" u="none" strike="noStrike" dirty="0">
                          <a:solidFill>
                            <a:srgbClr val="000000"/>
                          </a:solidFill>
                          <a:latin typeface="Calibri"/>
                        </a:rPr>
                        <a:t>509,70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3 746,94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101,01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382 315,67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7 805,97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102,08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23">
                <a:tc>
                  <a:txBody>
                    <a:bodyPr/>
                    <a:lstStyle/>
                    <a:p>
                      <a:pPr algn="l" fontAlgn="b"/>
                      <a:r>
                        <a:rPr lang="ru-RU" sz="1000" b="0" i="0" u="none" strike="noStrike" dirty="0">
                          <a:solidFill>
                            <a:srgbClr val="000000"/>
                          </a:solidFill>
                          <a:latin typeface="Calibri"/>
                        </a:rPr>
                        <a:t>безвозмездные поступления</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1 </a:t>
                      </a:r>
                      <a:r>
                        <a:rPr lang="ru-RU" sz="1000" b="0" i="0" u="none" strike="noStrike" dirty="0">
                          <a:solidFill>
                            <a:srgbClr val="000000"/>
                          </a:solidFill>
                          <a:latin typeface="Calibri"/>
                        </a:rPr>
                        <a:t>978 507,22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a:rPr>
                        <a:t> 2 </a:t>
                      </a:r>
                      <a:r>
                        <a:rPr lang="ru-RU" sz="1000" b="0" i="0" u="none" strike="noStrike" dirty="0">
                          <a:solidFill>
                            <a:srgbClr val="000000"/>
                          </a:solidFill>
                          <a:latin typeface="Calibri"/>
                        </a:rPr>
                        <a:t>261 139,16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1 876 897,12</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384 242,04</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a:rPr>
                        <a:t>83,01   </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1 548 275,23</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328 621,89</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82,49   </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1 </a:t>
                      </a:r>
                      <a:r>
                        <a:rPr lang="ru-RU" sz="1000" b="0" i="0" u="none" strike="noStrike" dirty="0" smtClean="0">
                          <a:solidFill>
                            <a:srgbClr val="000000"/>
                          </a:solidFill>
                          <a:latin typeface="Calibri"/>
                        </a:rPr>
                        <a:t>456 799,08</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91 476,15</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p>
                    <a:p>
                      <a:pPr algn="ctr" fontAlgn="b"/>
                      <a:r>
                        <a:rPr lang="ru-RU" sz="1000" b="0" i="0" u="none" strike="noStrike" dirty="0" smtClean="0">
                          <a:solidFill>
                            <a:srgbClr val="000000"/>
                          </a:solidFill>
                          <a:latin typeface="Calibri"/>
                        </a:rPr>
                        <a:t>   94,09   </a:t>
                      </a:r>
                      <a:endParaRPr lang="ru-RU" sz="1000" b="0"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05">
                <a:tc>
                  <a:txBody>
                    <a:bodyPr/>
                    <a:lstStyle/>
                    <a:p>
                      <a:pPr algn="l" fontAlgn="b"/>
                      <a:r>
                        <a:rPr lang="ru-RU" sz="1000" b="1" i="0" u="none" strike="noStrike" dirty="0">
                          <a:solidFill>
                            <a:srgbClr val="000000"/>
                          </a:solidFill>
                          <a:latin typeface="Calibri"/>
                        </a:rPr>
                        <a:t>РАСХОДЫ</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2 </a:t>
                      </a:r>
                      <a:r>
                        <a:rPr lang="ru-RU" sz="1000" b="1" i="0" u="none" strike="noStrike" dirty="0">
                          <a:solidFill>
                            <a:srgbClr val="000000"/>
                          </a:solidFill>
                          <a:latin typeface="Calibri"/>
                        </a:rPr>
                        <a:t>416 112,24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2 </a:t>
                      </a:r>
                      <a:r>
                        <a:rPr lang="ru-RU" sz="1000" b="1" i="0" u="none" strike="noStrike" dirty="0">
                          <a:solidFill>
                            <a:srgbClr val="000000"/>
                          </a:solidFill>
                          <a:latin typeface="Calibri"/>
                        </a:rPr>
                        <a:t>794 697,58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2 247 659,88</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547 037,70</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80,42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1 </a:t>
                      </a:r>
                      <a:r>
                        <a:rPr lang="ru-RU" sz="1000" b="1" i="0" u="none" strike="noStrike" dirty="0" smtClean="0">
                          <a:solidFill>
                            <a:srgbClr val="000000"/>
                          </a:solidFill>
                          <a:latin typeface="Calibri"/>
                        </a:rPr>
                        <a:t>922 784,93</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324 874,95</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88,66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a:t>
                      </a:r>
                      <a:r>
                        <a:rPr lang="ru-RU" sz="1000" b="1" i="0" u="none" strike="noStrike" dirty="0">
                          <a:solidFill>
                            <a:srgbClr val="000000"/>
                          </a:solidFill>
                          <a:latin typeface="Calibri"/>
                        </a:rPr>
                        <a:t>1 </a:t>
                      </a:r>
                      <a:r>
                        <a:rPr lang="ru-RU" sz="1000" b="1" i="0" u="none" strike="noStrike" dirty="0" smtClean="0">
                          <a:solidFill>
                            <a:srgbClr val="000000"/>
                          </a:solidFill>
                          <a:latin typeface="Calibri"/>
                        </a:rPr>
                        <a:t>839 114,75</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 153 670,18</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r>
                        <a:rPr lang="ru-RU" sz="1000" b="1" i="0" u="none" strike="noStrike" dirty="0" smtClean="0">
                          <a:solidFill>
                            <a:srgbClr val="000000"/>
                          </a:solidFill>
                          <a:latin typeface="Calibri"/>
                        </a:rPr>
                        <a:t>92,29   </a:t>
                      </a:r>
                      <a:endParaRPr lang="ru-RU" sz="1000" b="1" i="0" u="none" strike="noStrike" dirty="0">
                        <a:solidFill>
                          <a:srgbClr val="000000"/>
                        </a:solidFill>
                        <a:latin typeface="Calibri"/>
                      </a:endParaRP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23">
                <a:tc>
                  <a:txBody>
                    <a:bodyPr/>
                    <a:lstStyle/>
                    <a:p>
                      <a:pPr algn="l" fontAlgn="b"/>
                      <a:r>
                        <a:rPr lang="ru-RU" sz="1000" b="0" i="0" u="none" strike="noStrike" dirty="0" smtClean="0">
                          <a:solidFill>
                            <a:srgbClr val="000000"/>
                          </a:solidFill>
                          <a:latin typeface="Calibri"/>
                        </a:rPr>
                        <a:t>ДЕФИЦИТ </a:t>
                      </a:r>
                      <a:r>
                        <a:rPr lang="ru-RU" sz="1000" b="0" i="0" u="none" strike="noStrike" dirty="0">
                          <a:solidFill>
                            <a:srgbClr val="000000"/>
                          </a:solidFill>
                          <a:latin typeface="Calibri"/>
                        </a:rPr>
                        <a:t>(-)</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85 </a:t>
                      </a:r>
                      <a:r>
                        <a:rPr lang="ru-RU" sz="1000" b="0" i="0" u="none" strike="noStrike" dirty="0">
                          <a:solidFill>
                            <a:srgbClr val="000000"/>
                          </a:solidFill>
                          <a:latin typeface="Calibri"/>
                        </a:rPr>
                        <a:t>261,22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181 </a:t>
                      </a:r>
                      <a:r>
                        <a:rPr lang="ru-RU" sz="1000" b="0" i="0" u="none" strike="noStrike" dirty="0">
                          <a:solidFill>
                            <a:srgbClr val="000000"/>
                          </a:solidFill>
                          <a:latin typeface="Calibri"/>
                        </a:rPr>
                        <a:t>172,53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181 </a:t>
                      </a:r>
                      <a:r>
                        <a:rPr lang="ru-RU" sz="1000" b="0" i="0" u="none" strike="noStrike" dirty="0">
                          <a:solidFill>
                            <a:srgbClr val="000000"/>
                          </a:solidFill>
                          <a:latin typeface="Calibri"/>
                        </a:rPr>
                        <a:t>172,53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a:t>
                      </a:r>
                      <a:r>
                        <a:rPr lang="ru-RU" sz="1000" b="0" i="0" u="none" strike="noStrike" dirty="0" smtClean="0">
                          <a:solidFill>
                            <a:srgbClr val="000000"/>
                          </a:solidFill>
                          <a:latin typeface="Calibri"/>
                        </a:rPr>
                        <a:t>     </a:t>
                      </a:r>
                      <a:r>
                        <a:rPr lang="ru-RU" sz="1000" b="0"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a:rPr>
                        <a:t>                    </a:t>
                      </a:r>
                      <a:r>
                        <a:rPr lang="ru-RU" sz="1000" b="1" i="0" u="none" strike="noStrike" dirty="0">
                          <a:solidFill>
                            <a:srgbClr val="000000"/>
                          </a:solidFill>
                          <a:latin typeface="Calibri"/>
                        </a:rPr>
                        <a:t>-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a:rPr>
                        <a:t>              -     </a:t>
                      </a:r>
                    </a:p>
                  </a:txBody>
                  <a:tcPr marL="5267" marR="5267" marT="52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0" y="4000480"/>
          <a:ext cx="914400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44" y="357166"/>
            <a:ext cx="8929750" cy="2246769"/>
          </a:xfrm>
          <a:prstGeom prst="rect">
            <a:avLst/>
          </a:prstGeom>
          <a:noFill/>
        </p:spPr>
        <p:txBody>
          <a:bodyPr wrap="square" rtlCol="0">
            <a:spAutoFit/>
          </a:bodyPr>
          <a:lstStyle/>
          <a:p>
            <a:pPr algn="just"/>
            <a:r>
              <a:rPr lang="ru-RU" sz="1000" dirty="0" smtClean="0">
                <a:latin typeface="Arial" pitchFamily="34" charset="0"/>
                <a:cs typeface="Arial" pitchFamily="34" charset="0"/>
              </a:rPr>
              <a:t>	Общий объем доходов местного бюджета на 2023 год прогнозируется  в сумме 2 247 659,88 тыс. рублей, в том числе налоговые и неналоговые доходы – 370 762,76 тыс. рублей и безвозмездные поступления 1 876 897,12 тыс. рублей. </a:t>
            </a:r>
          </a:p>
          <a:p>
            <a:pPr algn="just"/>
            <a:r>
              <a:rPr lang="ru-RU" sz="1000" dirty="0" smtClean="0">
                <a:latin typeface="Arial" pitchFamily="34" charset="0"/>
                <a:cs typeface="Arial" pitchFamily="34" charset="0"/>
              </a:rPr>
              <a:t>	В 2023 году прогнозируется увеличение поступлений налоговых и неналоговых доходов в местный бюджет к показателям 2022 года на 24 164,24 тыс. рублей. В 2024 году к показателям 2022 года ожидается прирост поступлений на 27 911,18 тыс. руб. В 2025 году этот прирост составит – 35 717,15 тыс. руб. Доля налоговых и неналоговых доходов в общем объеме доходов местного бюджета 2023 года составит 16,5 процента.</a:t>
            </a:r>
          </a:p>
          <a:p>
            <a:pPr algn="just"/>
            <a:r>
              <a:rPr lang="ru-RU" sz="1000" dirty="0" smtClean="0">
                <a:latin typeface="Arial" pitchFamily="34" charset="0"/>
                <a:cs typeface="Arial" pitchFamily="34" charset="0"/>
              </a:rPr>
              <a:t>Основными источниками собственных доходов в местном бюджете являются: </a:t>
            </a:r>
          </a:p>
          <a:p>
            <a:pPr algn="just"/>
            <a:r>
              <a:rPr lang="ru-RU" sz="1000" dirty="0" smtClean="0">
                <a:latin typeface="Arial" pitchFamily="34" charset="0"/>
                <a:cs typeface="Arial" pitchFamily="34" charset="0"/>
              </a:rPr>
              <a:t>налог на доходы физических лиц, его доля составляет 48,4 процента; </a:t>
            </a:r>
          </a:p>
          <a:p>
            <a:pPr algn="just"/>
            <a:r>
              <a:rPr lang="ru-RU" sz="1000" dirty="0" smtClean="0">
                <a:latin typeface="Arial" pitchFamily="34" charset="0"/>
                <a:cs typeface="Arial" pitchFamily="34" charset="0"/>
              </a:rPr>
              <a:t>доходы от уплаты акцизов на нефтепродукты – 11,4 процента;</a:t>
            </a:r>
          </a:p>
          <a:p>
            <a:pPr algn="just"/>
            <a:r>
              <a:rPr lang="ru-RU" sz="1000" dirty="0" smtClean="0">
                <a:latin typeface="Arial" pitchFamily="34" charset="0"/>
                <a:cs typeface="Arial" pitchFamily="34" charset="0"/>
              </a:rPr>
              <a:t>земельный налог – 8,7 процента; </a:t>
            </a:r>
          </a:p>
          <a:p>
            <a:pPr algn="just"/>
            <a:r>
              <a:rPr lang="ru-RU" sz="1000" dirty="0" smtClean="0">
                <a:latin typeface="Arial" pitchFamily="34" charset="0"/>
                <a:cs typeface="Arial" pitchFamily="34" charset="0"/>
              </a:rPr>
              <a:t>единый сельскохозяйственный налог – 7,2 процента; </a:t>
            </a:r>
          </a:p>
          <a:p>
            <a:pPr algn="just"/>
            <a:r>
              <a:rPr lang="ru-RU" sz="1000" dirty="0" smtClean="0">
                <a:latin typeface="Arial" pitchFamily="34" charset="0"/>
                <a:cs typeface="Arial" pitchFamily="34" charset="0"/>
              </a:rPr>
              <a:t>доходы от использования имущества, находящегося </a:t>
            </a:r>
          </a:p>
          <a:p>
            <a:pPr algn="just"/>
            <a:r>
              <a:rPr lang="ru-RU" sz="1000" dirty="0" smtClean="0">
                <a:latin typeface="Arial" pitchFamily="34" charset="0"/>
                <a:cs typeface="Arial" pitchFamily="34" charset="0"/>
              </a:rPr>
              <a:t>в муниципальной собственности – 7,0 процента;</a:t>
            </a:r>
          </a:p>
          <a:p>
            <a:pPr algn="just"/>
            <a:r>
              <a:rPr lang="ru-RU" sz="1000" dirty="0" smtClean="0">
                <a:latin typeface="Arial" pitchFamily="34" charset="0"/>
                <a:cs typeface="Arial" pitchFamily="34" charset="0"/>
              </a:rPr>
              <a:t>доходы от оказания платных услуг – 5,7 процента. </a:t>
            </a:r>
            <a:endParaRPr lang="ru-RU" sz="1000" dirty="0">
              <a:latin typeface="Arial" pitchFamily="34" charset="0"/>
              <a:cs typeface="Arial" pitchFamily="34" charset="0"/>
            </a:endParaRPr>
          </a:p>
        </p:txBody>
      </p:sp>
      <p:sp>
        <p:nvSpPr>
          <p:cNvPr id="7" name="TextBox 6"/>
          <p:cNvSpPr txBox="1"/>
          <p:nvPr/>
        </p:nvSpPr>
        <p:spPr>
          <a:xfrm>
            <a:off x="0" y="0"/>
            <a:ext cx="3000364" cy="307777"/>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3  / </a:t>
            </a:r>
            <a:r>
              <a:rPr lang="ru-RU" sz="1400" dirty="0" smtClean="0">
                <a:latin typeface="Calibri" pitchFamily="34" charset="0"/>
                <a:cs typeface="Calibri" pitchFamily="34" charset="0"/>
              </a:rPr>
              <a:t>ДОХОДЫ</a:t>
            </a:r>
          </a:p>
        </p:txBody>
      </p:sp>
      <p:graphicFrame>
        <p:nvGraphicFramePr>
          <p:cNvPr id="8" name="Таблица 7"/>
          <p:cNvGraphicFramePr>
            <a:graphicFrameLocks noGrp="1"/>
          </p:cNvGraphicFramePr>
          <p:nvPr/>
        </p:nvGraphicFramePr>
        <p:xfrm>
          <a:off x="1285852" y="7500966"/>
          <a:ext cx="8715437" cy="2303691"/>
        </p:xfrm>
        <a:graphic>
          <a:graphicData uri="http://schemas.openxmlformats.org/drawingml/2006/table">
            <a:tbl>
              <a:tblPr/>
              <a:tblGrid>
                <a:gridCol w="1212583"/>
                <a:gridCol w="1091324"/>
                <a:gridCol w="1061009"/>
                <a:gridCol w="1061009"/>
                <a:gridCol w="1045853"/>
                <a:gridCol w="1136796"/>
                <a:gridCol w="1136796"/>
                <a:gridCol w="970067"/>
              </a:tblGrid>
              <a:tr h="217845">
                <a:tc rowSpan="2">
                  <a:txBody>
                    <a:bodyPr/>
                    <a:lstStyle/>
                    <a:p>
                      <a:pPr algn="l" rtl="0" fontAlgn="t"/>
                      <a:r>
                        <a:rPr lang="ru-RU" sz="800" b="1" i="0" u="none" strike="noStrike" dirty="0">
                          <a:solidFill>
                            <a:srgbClr val="FFFFFF"/>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2020 год</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dirty="0">
                          <a:solidFill>
                            <a:srgbClr val="000000"/>
                          </a:solidFill>
                          <a:latin typeface="Calibri"/>
                        </a:rPr>
                        <a:t>2021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gridSpan="2">
                  <a:txBody>
                    <a:bodyPr/>
                    <a:lstStyle/>
                    <a:p>
                      <a:pPr algn="ctr" rtl="0" fontAlgn="t"/>
                      <a:r>
                        <a:rPr lang="ru-RU" sz="800" b="1" i="0" u="none" strike="noStrike" dirty="0">
                          <a:solidFill>
                            <a:srgbClr val="000000"/>
                          </a:solidFill>
                          <a:latin typeface="Calibri"/>
                        </a:rPr>
                        <a:t>Отклонение 2021 к </a:t>
                      </a:r>
                      <a:r>
                        <a:rPr lang="ru-RU" sz="800" b="1" i="0" u="none" strike="noStrike" dirty="0" smtClean="0">
                          <a:solidFill>
                            <a:srgbClr val="000000"/>
                          </a:solidFill>
                          <a:latin typeface="Calibri"/>
                        </a:rPr>
                        <a:t>2020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hMerge="1">
                  <a:txBody>
                    <a:bodyPr/>
                    <a:lstStyle/>
                    <a:p>
                      <a:endParaRPr lang="ru-RU"/>
                    </a:p>
                  </a:txBody>
                  <a:tcPr/>
                </a:tc>
                <a:tc>
                  <a:txBody>
                    <a:bodyPr/>
                    <a:lstStyle/>
                    <a:p>
                      <a:pPr algn="ctr" rtl="0" fontAlgn="t"/>
                      <a:r>
                        <a:rPr lang="ru-RU" sz="800" b="1" i="0" u="none" strike="noStrike">
                          <a:solidFill>
                            <a:srgbClr val="000000"/>
                          </a:solidFill>
                          <a:latin typeface="Calibri"/>
                        </a:rPr>
                        <a:t>2022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2023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800" b="1" i="0" u="none" strike="noStrike">
                          <a:solidFill>
                            <a:srgbClr val="000000"/>
                          </a:solidFill>
                          <a:latin typeface="Calibri"/>
                        </a:rPr>
                        <a:t>2024 год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r>
              <a:tr h="134552">
                <a:tc vMerge="1">
                  <a:txBody>
                    <a:bodyPr/>
                    <a:lstStyle/>
                    <a:p>
                      <a:endParaRPr lang="ru-RU"/>
                    </a:p>
                  </a:txBody>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(отчет)</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dirty="0">
                          <a:solidFill>
                            <a:srgbClr val="000000"/>
                          </a:solidFill>
                          <a:latin typeface="Calibri"/>
                        </a:rPr>
                        <a:t> </a:t>
                      </a:r>
                      <a:r>
                        <a:rPr lang="ru-RU" sz="800" b="1" i="0" u="none" strike="noStrike" dirty="0" smtClean="0">
                          <a:solidFill>
                            <a:srgbClr val="000000"/>
                          </a:solidFill>
                          <a:latin typeface="Calibri"/>
                        </a:rPr>
                        <a:t>уточненный</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000000"/>
                          </a:solidFill>
                          <a:latin typeface="Calibri"/>
                        </a:rPr>
                        <a:t>(проект)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r>
              <a:tr h="134552">
                <a:tc>
                  <a:txBody>
                    <a:bodyPr/>
                    <a:lstStyle/>
                    <a:p>
                      <a:pPr algn="l" rtl="0" fontAlgn="t"/>
                      <a:r>
                        <a:rPr lang="ru-RU" sz="800" b="1" i="0" u="none" strike="noStrike">
                          <a:solidFill>
                            <a:srgbClr val="000000"/>
                          </a:solidFill>
                          <a:latin typeface="Calibri"/>
                        </a:rPr>
                        <a:t>Доходы,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rowSpan="2">
                  <a:txBody>
                    <a:bodyPr/>
                    <a:lstStyle/>
                    <a:p>
                      <a:pPr algn="ctr" rtl="0" fontAlgn="t"/>
                      <a:r>
                        <a:rPr lang="ru-RU" sz="800" b="1" i="0" u="none" strike="noStrike" dirty="0" smtClean="0">
                          <a:solidFill>
                            <a:srgbClr val="000000"/>
                          </a:solidFill>
                          <a:latin typeface="Calibri"/>
                        </a:rPr>
                        <a:t>2 092 963,75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2 320 798,07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227 834,32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110,9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2 535 137,54</a:t>
                      </a:r>
                      <a:r>
                        <a:rPr lang="ru-RU" sz="800" b="1" i="0" u="none" strike="noStrike" dirty="0">
                          <a:solidFill>
                            <a:srgbClr val="000000"/>
                          </a:solidFill>
                          <a:latin typeface="Calibri"/>
                        </a:rPr>
                        <a:t/>
                      </a:r>
                      <a:br>
                        <a:rPr lang="ru-RU" sz="800" b="1" i="0" u="none" strike="noStrike" dirty="0">
                          <a:solidFill>
                            <a:srgbClr val="000000"/>
                          </a:solidFill>
                          <a:latin typeface="Calibri"/>
                        </a:rPr>
                      </a:b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2 087 655,80</a:t>
                      </a:r>
                      <a:r>
                        <a:rPr lang="ru-RU" sz="800" b="1" i="0" u="none" strike="noStrike" dirty="0">
                          <a:solidFill>
                            <a:srgbClr val="000000"/>
                          </a:solidFill>
                          <a:latin typeface="Calibri"/>
                        </a:rPr>
                        <a:t/>
                      </a:r>
                      <a:br>
                        <a:rPr lang="ru-RU" sz="800" b="1" i="0" u="none" strike="noStrike" dirty="0">
                          <a:solidFill>
                            <a:srgbClr val="000000"/>
                          </a:solidFill>
                          <a:latin typeface="Calibri"/>
                        </a:rPr>
                      </a:b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dirty="0" smtClean="0">
                          <a:solidFill>
                            <a:srgbClr val="000000"/>
                          </a:solidFill>
                          <a:latin typeface="Calibri"/>
                        </a:rPr>
                        <a:t>2 053 672,72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5992">
                <a:tc>
                  <a:txBody>
                    <a:bodyPr/>
                    <a:lstStyle/>
                    <a:p>
                      <a:pPr algn="l" rtl="0" fontAlgn="t"/>
                      <a:r>
                        <a:rPr lang="ru-RU" sz="800" b="1" i="0" u="none" strike="noStrike">
                          <a:solidFill>
                            <a:srgbClr val="000000"/>
                          </a:solidFill>
                          <a:latin typeface="Calibri"/>
                        </a:rPr>
                        <a:t>из них: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a:solidFill>
                            <a:srgbClr val="000000"/>
                          </a:solidFill>
                          <a:latin typeface="Calibri"/>
                        </a:rPr>
                        <a:t>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248489">
                <a:tc>
                  <a:txBody>
                    <a:bodyPr/>
                    <a:lstStyle/>
                    <a:p>
                      <a:pPr algn="l" rtl="0" fontAlgn="t"/>
                      <a:r>
                        <a:rPr lang="ru-RU" sz="800" b="0" i="0" u="none" strike="noStrike">
                          <a:solidFill>
                            <a:srgbClr val="000000"/>
                          </a:solidFill>
                          <a:latin typeface="Calibri"/>
                        </a:rPr>
                        <a:t>налоговые и неналоговые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345 751,31</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326 974,50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-18 776,81</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94,6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346 598,52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351 644,36</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363 346,27</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a:solidFill>
                            <a:srgbClr val="000000"/>
                          </a:solidFill>
                          <a:latin typeface="Calibri"/>
                        </a:rPr>
                        <a:t>дотации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457 085,07</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455 071,00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- 2 013,07</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101,85</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462 516,00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439 810,00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425 110,00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40959">
                <a:tc>
                  <a:txBody>
                    <a:bodyPr/>
                    <a:lstStyle/>
                    <a:p>
                      <a:pPr algn="l" rtl="0" fontAlgn="t"/>
                      <a:r>
                        <a:rPr lang="ru-RU" sz="800" b="0" i="0" u="none" strike="noStrike">
                          <a:solidFill>
                            <a:srgbClr val="000000"/>
                          </a:solidFill>
                          <a:latin typeface="Calibri"/>
                        </a:rPr>
                        <a:t>субсидии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273 952,94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438 448,79</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164 495,85</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160,0</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441 031,60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140 407,05</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67 557,02</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40959">
                <a:tc>
                  <a:txBody>
                    <a:bodyPr/>
                    <a:lstStyle/>
                    <a:p>
                      <a:pPr algn="l" rtl="0" fontAlgn="t"/>
                      <a:r>
                        <a:rPr lang="ru-RU" sz="800" b="0" i="0" u="none" strike="noStrike" dirty="0">
                          <a:solidFill>
                            <a:srgbClr val="000000"/>
                          </a:solidFill>
                          <a:latin typeface="Calibri"/>
                        </a:rPr>
                        <a:t>субвенции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997 799,54</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1 070 889,76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73 090,22</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107,3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1 101 913,,30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1 </a:t>
                      </a:r>
                      <a:r>
                        <a:rPr lang="ru-RU" sz="800" b="0" i="0" u="none" strike="noStrike" dirty="0" smtClean="0">
                          <a:solidFill>
                            <a:srgbClr val="000000"/>
                          </a:solidFill>
                          <a:latin typeface="Calibri"/>
                        </a:rPr>
                        <a:t>154</a:t>
                      </a:r>
                      <a:r>
                        <a:rPr lang="ru-RU" sz="800" b="0" i="0" u="none" strike="noStrike" baseline="0" dirty="0" smtClean="0">
                          <a:solidFill>
                            <a:srgbClr val="000000"/>
                          </a:solidFill>
                          <a:latin typeface="Calibri"/>
                        </a:rPr>
                        <a:t> 716,26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1 196 581,30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369126">
                <a:tc>
                  <a:txBody>
                    <a:bodyPr/>
                    <a:lstStyle/>
                    <a:p>
                      <a:pPr algn="l" rtl="0" fontAlgn="t"/>
                      <a:r>
                        <a:rPr lang="ru-RU" sz="800" b="0" i="0" u="none" strike="noStrike" dirty="0">
                          <a:solidFill>
                            <a:srgbClr val="000000"/>
                          </a:solidFill>
                          <a:latin typeface="Calibri"/>
                        </a:rPr>
                        <a:t>иные межбюджетные трансферты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22</a:t>
                      </a:r>
                      <a:r>
                        <a:rPr lang="ru-RU" sz="800" b="0" i="0" u="none" strike="noStrike" baseline="0" dirty="0" smtClean="0">
                          <a:solidFill>
                            <a:srgbClr val="000000"/>
                          </a:solidFill>
                          <a:latin typeface="Calibri"/>
                        </a:rPr>
                        <a:t> 870,56</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41 776,55</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1" i="0" u="none" strike="noStrike" dirty="0" smtClean="0">
                          <a:solidFill>
                            <a:srgbClr val="000000"/>
                          </a:solidFill>
                          <a:latin typeface="Calibri"/>
                        </a:rPr>
                        <a:t>18 905,99</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в 1,8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Calibri"/>
                        </a:rPr>
                        <a:t>1 078,12</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369126">
                <a:tc>
                  <a:txBody>
                    <a:bodyPr/>
                    <a:lstStyle/>
                    <a:p>
                      <a:pPr algn="l" rtl="0" fontAlgn="t"/>
                      <a:r>
                        <a:rPr lang="ru-RU" sz="800" b="0" i="0" u="none" strike="noStrike">
                          <a:solidFill>
                            <a:srgbClr val="000000"/>
                          </a:solidFill>
                          <a:latin typeface="Calibri"/>
                        </a:rPr>
                        <a:t>прочие безвозмездные поступления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1 644,83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smtClean="0">
                          <a:solidFill>
                            <a:srgbClr val="000000"/>
                          </a:solidFill>
                          <a:latin typeface="Calibri"/>
                        </a:rPr>
                        <a:t>-1 640,86</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dirty="0">
                          <a:solidFill>
                            <a:srgbClr val="000000"/>
                          </a:solidFill>
                          <a:latin typeface="Calibri"/>
                        </a:rPr>
                        <a:t>0,00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248489">
                <a:tc>
                  <a:txBody>
                    <a:bodyPr/>
                    <a:lstStyle/>
                    <a:p>
                      <a:pPr algn="l" rtl="0" fontAlgn="t"/>
                      <a:r>
                        <a:rPr lang="ru-RU" sz="800" b="0" i="0" u="none" strike="noStrike">
                          <a:solidFill>
                            <a:srgbClr val="000000"/>
                          </a:solidFill>
                          <a:latin typeface="Calibri"/>
                        </a:rPr>
                        <a:t>возврат остатков прошлых лет </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-6 140,50</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dirty="0" smtClean="0">
                          <a:solidFill>
                            <a:srgbClr val="000000"/>
                          </a:solidFill>
                          <a:latin typeface="Calibri"/>
                        </a:rPr>
                        <a:t>- 12 366,53</a:t>
                      </a:r>
                      <a:endParaRPr lang="ru-RU" sz="800" b="0"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1" i="0" u="none" strike="noStrike" baseline="0" dirty="0" smtClean="0">
                          <a:solidFill>
                            <a:srgbClr val="000000"/>
                          </a:solidFill>
                          <a:latin typeface="Calibri"/>
                        </a:rPr>
                        <a:t> -6 226,03</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1" i="0" u="none" strike="noStrike" dirty="0" smtClean="0">
                          <a:solidFill>
                            <a:srgbClr val="000000"/>
                          </a:solidFill>
                          <a:latin typeface="Calibri"/>
                        </a:rPr>
                        <a:t>в 2 раза</a:t>
                      </a:r>
                      <a:endParaRPr lang="ru-RU" sz="800" b="1" i="0" u="none" strike="noStrike" dirty="0">
                        <a:solidFill>
                          <a:srgbClr val="000000"/>
                        </a:solidFill>
                        <a:latin typeface="Calibri"/>
                      </a:endParaRP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Calibri"/>
                        </a:rPr>
                        <a:t>0</a:t>
                      </a:r>
                    </a:p>
                  </a:txBody>
                  <a:tcPr marL="7292" marR="7292" marT="729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bl>
          </a:graphicData>
        </a:graphic>
      </p:graphicFrame>
      <p:graphicFrame>
        <p:nvGraphicFramePr>
          <p:cNvPr id="9" name="Диаграмма 1"/>
          <p:cNvGraphicFramePr>
            <a:graphicFrameLocks/>
          </p:cNvGraphicFramePr>
          <p:nvPr/>
        </p:nvGraphicFramePr>
        <p:xfrm>
          <a:off x="4643406" y="928670"/>
          <a:ext cx="4500594" cy="3071810"/>
        </p:xfrm>
        <a:graphic>
          <a:graphicData uri="http://schemas.openxmlformats.org/drawingml/2006/chart">
            <c:chart xmlns:c="http://schemas.openxmlformats.org/drawingml/2006/chart" xmlns:r="http://schemas.openxmlformats.org/officeDocument/2006/relationships" r:id="rId3"/>
          </a:graphicData>
        </a:graphic>
      </p:graphicFrame>
      <p:sp>
        <p:nvSpPr>
          <p:cNvPr id="54273" name="Rectangle 1"/>
          <p:cNvSpPr>
            <a:spLocks noChangeArrowheads="1"/>
          </p:cNvSpPr>
          <p:nvPr/>
        </p:nvSpPr>
        <p:spPr bwMode="auto">
          <a:xfrm>
            <a:off x="142844" y="2928934"/>
            <a:ext cx="8858313"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Планирование доходов бюджета Курского муниципального округа Ставропольского края (далее местный бюджет) осуществляется с учетом подходов, применяемых министерством финансов Ставропольского края при формировании доходов консолидированного бюджета Ставропольского края (далее соответственно - министерство финансов, консолидированный бюджет).</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Формирование доходов местного бюджета осуществляется исходя из прогнозов главных администраторов доходов и параметров прогноза социально-экономического развития Курского муниципального округа Ставропольского края на 2023 год и на период до 2025 года.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расчетах доходов местного бюджета также учитываются результаты согласования с министерством финансов исходных данных для проведения расчетов по распределению бюджетных средств на 2023 год и плановый период 2024 и 2025 годов.</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Диаграмма 9"/>
          <p:cNvGraphicFramePr/>
          <p:nvPr/>
        </p:nvGraphicFramePr>
        <p:xfrm>
          <a:off x="2428860" y="7143776"/>
          <a:ext cx="8572528" cy="2857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15338" y="357166"/>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ДОХОДЫ БЮДЖЕТА ПО ВИДАМ ДОХОДОВ НА 2023 ГОД И ПЛАНОВЫЙ  ПЕРИОД 2024 И 2025 ГОДОВ  В СРАВНЕНИИ  С ОЖИДАЕМЫМ  ИСПОЛНЕНИЕМ  ЗА  2022  ГОД И ОТЧЕТОМ ЗА  2021 ГОД</a:t>
            </a:r>
          </a:p>
        </p:txBody>
      </p:sp>
      <p:graphicFrame>
        <p:nvGraphicFramePr>
          <p:cNvPr id="7" name="Таблица 6"/>
          <p:cNvGraphicFramePr>
            <a:graphicFrameLocks noGrp="1"/>
          </p:cNvGraphicFramePr>
          <p:nvPr/>
        </p:nvGraphicFramePr>
        <p:xfrm>
          <a:off x="142844" y="642918"/>
          <a:ext cx="8858315" cy="6062217"/>
        </p:xfrm>
        <a:graphic>
          <a:graphicData uri="http://schemas.openxmlformats.org/drawingml/2006/table">
            <a:tbl>
              <a:tblPr/>
              <a:tblGrid>
                <a:gridCol w="2286016"/>
                <a:gridCol w="857256"/>
                <a:gridCol w="785818"/>
                <a:gridCol w="714380"/>
                <a:gridCol w="785818"/>
                <a:gridCol w="785818"/>
                <a:gridCol w="785818"/>
                <a:gridCol w="642942"/>
                <a:gridCol w="714380"/>
                <a:gridCol w="500069"/>
              </a:tblGrid>
              <a:tr h="210598">
                <a:tc rowSpan="2">
                  <a:txBody>
                    <a:bodyPr/>
                    <a:lstStyle/>
                    <a:p>
                      <a:pPr algn="ctr" rtl="0" fontAlgn="ctr"/>
                      <a:r>
                        <a:rPr lang="ru-RU" sz="800" b="1" i="0" u="none" strike="noStrike" dirty="0">
                          <a:solidFill>
                            <a:srgbClr val="000000"/>
                          </a:solidFill>
                          <a:latin typeface="Calibri"/>
                        </a:rPr>
                        <a:t>ИСТОЧНИКИ ДОХОДОВ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 2021 год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1" i="0" u="none" strike="noStrike">
                          <a:solidFill>
                            <a:srgbClr val="000000"/>
                          </a:solidFill>
                          <a:latin typeface="Calibri"/>
                        </a:rPr>
                        <a:t>на 2022 год (оценка)</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1" i="0" u="none" strike="noStrike">
                          <a:solidFill>
                            <a:srgbClr val="000000"/>
                          </a:solidFill>
                          <a:latin typeface="Calibri"/>
                        </a:rPr>
                        <a:t>на 2023 год  (прогноз)</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800" b="1" i="0" u="none" strike="noStrike">
                          <a:solidFill>
                            <a:srgbClr val="000000"/>
                          </a:solidFill>
                          <a:latin typeface="Calibri"/>
                        </a:rPr>
                        <a:t> на 2024 год (прогноз)</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800" b="1" i="0" u="none" strike="noStrike">
                          <a:solidFill>
                            <a:srgbClr val="000000"/>
                          </a:solidFill>
                          <a:latin typeface="Calibri"/>
                        </a:rPr>
                        <a:t> на 2025 год (прогноз)</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gridSpan="2">
                  <a:txBody>
                    <a:bodyPr/>
                    <a:lstStyle/>
                    <a:p>
                      <a:pPr algn="ctr" rtl="0" fontAlgn="ctr"/>
                      <a:r>
                        <a:rPr lang="ru-RU" sz="800" b="1" i="0" u="none" strike="noStrike">
                          <a:solidFill>
                            <a:srgbClr val="000000"/>
                          </a:solidFill>
                          <a:latin typeface="Calibri"/>
                        </a:rPr>
                        <a:t>отклонение 2023 года к 2021 году</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ctr"/>
                      <a:r>
                        <a:rPr lang="ru-RU" sz="800" b="1" i="0" u="none" strike="noStrike">
                          <a:solidFill>
                            <a:srgbClr val="000000"/>
                          </a:solidFill>
                          <a:latin typeface="Calibri"/>
                        </a:rPr>
                        <a:t>отклонение 2023 года к 2022 году</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40398">
                <a:tc vMerge="1">
                  <a:txBody>
                    <a:bodyPr/>
                    <a:lstStyle/>
                    <a:p>
                      <a:endParaRPr lang="ru-RU"/>
                    </a:p>
                  </a:txBody>
                  <a:tcPr/>
                </a:tc>
                <a:tc>
                  <a:txBody>
                    <a:bodyPr/>
                    <a:lstStyle/>
                    <a:p>
                      <a:pPr algn="ctr" rtl="0" fontAlgn="ctr"/>
                      <a:r>
                        <a:rPr lang="ru-RU" sz="800" b="1" i="0" u="none" strike="noStrike">
                          <a:solidFill>
                            <a:srgbClr val="000000"/>
                          </a:solidFill>
                          <a:latin typeface="Calibri"/>
                        </a:rPr>
                        <a:t>(факт)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800" b="1" i="0" u="none" strike="noStrike">
                          <a:solidFill>
                            <a:srgbClr val="000000"/>
                          </a:solidFill>
                          <a:latin typeface="Calibri"/>
                        </a:rPr>
                        <a:t>тыс. руб.</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тыс. руб.</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Налог на доходы физических лиц</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167 361,53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172 297,00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179 628,00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181 439,00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182 117,00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12 266,47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107,3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7 331,00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Доходы от уплаты акцизов</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41 896,43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37 438,40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42 331,04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43 254,04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45 589,01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434,61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101,0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4 892,64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113,1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897">
                <a:tc>
                  <a:txBody>
                    <a:bodyPr/>
                    <a:lstStyle/>
                    <a:p>
                      <a:pPr algn="l" rtl="0" fontAlgn="t"/>
                      <a:r>
                        <a:rPr lang="ru-RU" sz="800" b="0" i="0" u="none" strike="noStrike">
                          <a:solidFill>
                            <a:srgbClr val="000000"/>
                          </a:solidFill>
                          <a:latin typeface="Calibri"/>
                        </a:rPr>
                        <a:t>Налог, взимаемый в связи с применением упрощенной системы налогообложения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12935,27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9 035,00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17 655,00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18 844,00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20 048,00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4 719,73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136,5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8 620,00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195,4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l" rtl="0" fontAlgn="t"/>
                      <a:r>
                        <a:rPr lang="ru-RU" sz="800" b="0" i="0" u="none" strike="noStrike">
                          <a:solidFill>
                            <a:srgbClr val="000000"/>
                          </a:solidFill>
                          <a:latin typeface="Calibri"/>
                        </a:rPr>
                        <a:t>Единый налог на вмененный доход для отдельных видов деятельности</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2 018,27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166,00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4,00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3,00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-2 014,27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0,2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-162,00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Единый сельскохозяйственный налог</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15 407,90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29 387,00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26 578,00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28 458,00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30 367,00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11 170,10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172,5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-2 809,00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90,4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897">
                <a:tc>
                  <a:txBody>
                    <a:bodyPr/>
                    <a:lstStyle/>
                    <a:p>
                      <a:pPr algn="l" rtl="0" fontAlgn="t"/>
                      <a:r>
                        <a:rPr lang="ru-RU" sz="800" b="0" i="0" u="none" strike="noStrike">
                          <a:solidFill>
                            <a:srgbClr val="000000"/>
                          </a:solidFill>
                          <a:latin typeface="Calibri"/>
                        </a:rPr>
                        <a:t>Налог, взимаемый в связи с применением патентной системы налогообложения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3218,30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2 344,00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3834,00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4 106,00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4 381,00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615,70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119,1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1 490,00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163,6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Налог на имущество физических лиц</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11 362,75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9 463,00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10 334,00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10 498,00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10 687,00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-1 028,75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90,9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871,00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109,2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Земельный налог</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36 601,15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32 890,17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32 214,00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33 197,00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34 158,00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-4 387,15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88,0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-676,17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97,9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Государственная пошлина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6 672,31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4 834,00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6 095,00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6 400,00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6 656,00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-577,31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91,3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1 261,00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126,1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1" i="0" u="none" strike="noStrike">
                          <a:solidFill>
                            <a:srgbClr val="000000"/>
                          </a:solidFill>
                          <a:latin typeface="Calibri"/>
                        </a:rPr>
                        <a:t> ВСЕГО НАЛОГОВЫХ ДОХОДОВ:</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297 473,91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297 854,57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318 673,04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326 200,04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334 006,01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latin typeface="Calibri"/>
                        </a:rPr>
                        <a:t>21 199,13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107,1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20 818,47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107,0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1218">
                <a:tc>
                  <a:txBody>
                    <a:bodyPr/>
                    <a:lstStyle/>
                    <a:p>
                      <a:pPr algn="l" rtl="0" fontAlgn="t"/>
                      <a:r>
                        <a:rPr lang="ru-RU" sz="800" b="0" i="0" u="none" strike="noStrike">
                          <a:solidFill>
                            <a:srgbClr val="000000"/>
                          </a:solidFill>
                          <a:latin typeface="Calibri"/>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24 010,33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17 425,69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25 917,00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25 917,00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25 917,00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1 906,67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107,9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8 491,31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148,7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897">
                <a:tc>
                  <a:txBody>
                    <a:bodyPr/>
                    <a:lstStyle/>
                    <a:p>
                      <a:pPr algn="l" rtl="0" fontAlgn="t"/>
                      <a:r>
                        <a:rPr lang="ru-RU" sz="800" b="0" i="0" u="none" strike="noStrike">
                          <a:solidFill>
                            <a:srgbClr val="000000"/>
                          </a:solidFill>
                          <a:latin typeface="Calibri"/>
                        </a:rPr>
                        <a:t>Платежи от государственных и муниципальных унитарных предприятий</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1287,65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85,3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45,00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45,00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45,00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-1 242,65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-40,30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52,8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l" rtl="0" fontAlgn="t"/>
                      <a:r>
                        <a:rPr lang="ru-RU" sz="800" b="0" i="0" u="none" strike="noStrike">
                          <a:solidFill>
                            <a:srgbClr val="000000"/>
                          </a:solidFill>
                          <a:latin typeface="Calibri"/>
                        </a:rPr>
                        <a:t>Плата за негативное воздействие на окружающую среду</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206,86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126,00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125,08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125,08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125,08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-81,78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60,5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-0,92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99,3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l" rtl="0" fontAlgn="t"/>
                      <a:r>
                        <a:rPr lang="ru-RU" sz="800" b="0" i="0" u="none" strike="noStrike">
                          <a:solidFill>
                            <a:srgbClr val="000000"/>
                          </a:solidFill>
                          <a:latin typeface="Calibri"/>
                        </a:rPr>
                        <a:t>Доходы от продажи материальных и нематериалиных активов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3 745,31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5 987,85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580,00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580,00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580,00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-3 165,31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15,5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-5 407,85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Штрафы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2 182,91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759,70</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552,58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552,58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552,58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-1 630,33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-207,12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72,7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Прочие неналоговые доходы</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2,88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Инициативные платежи</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800,88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3188,91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3780,06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2 979,18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472,0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591,15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Доходы от оказания платных услуг</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22 633,07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26957,87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21 090,00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21 090,00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21 090,00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-1 543,07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93,2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-5 867,87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78,2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1" i="0" u="none" strike="noStrike">
                          <a:solidFill>
                            <a:srgbClr val="000000"/>
                          </a:solidFill>
                          <a:latin typeface="Calibri"/>
                        </a:rPr>
                        <a:t>ВСЕГО НЕНАЛОГОВЫХ ДОХОДОВ: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54 869,89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54 531,32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52 089,72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48 309,66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48 309,66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latin typeface="Calibri"/>
                        </a:rPr>
                        <a:t>-2 780,17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94,9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-2 441,60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95,5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l" rtl="0" fontAlgn="t"/>
                      <a:r>
                        <a:rPr lang="ru-RU" sz="800" b="1" i="0" u="none" strike="noStrike">
                          <a:solidFill>
                            <a:srgbClr val="000000"/>
                          </a:solidFill>
                          <a:latin typeface="Calibri"/>
                        </a:rPr>
                        <a:t>ВСЕГО НАЛОГОВЫХ И НЕНАЛОГОВЫХ ДОХОДОВ:</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352 343,80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352 385,89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370 762,76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374 509,70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382 315,67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latin typeface="Calibri"/>
                        </a:rPr>
                        <a:t>18 418,96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105,2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18 376,87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105,2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Дотации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455 071,00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462 516,00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544 961,00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497 731,00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528 528,00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89 890,00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119,8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82 445,00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117,8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Субсидии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324 425,54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604 968,15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309 435,47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210 730,41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118 966,24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-14 990,07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95,4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-295 532,68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51,1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Субвенции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1 167 884,79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1 186 900,06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1 016 083,52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838 396,69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807 887,71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-151 801,27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87,0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-170 816,54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85,6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Иные межбюджетные трансферты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43 518,47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38 010,24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6 417,13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a:solidFill>
                            <a:srgbClr val="000000"/>
                          </a:solidFill>
                          <a:latin typeface="Calibri"/>
                        </a:rPr>
                        <a:t>1 417,13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a:solidFill>
                            <a:srgbClr val="000000"/>
                          </a:solidFill>
                          <a:latin typeface="Calibri"/>
                        </a:rPr>
                        <a:t>1 417,13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-37 101,34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-31 593,11</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Прочие безвозмездные поступления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-4,00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0" i="0" u="none" strike="noStrike">
                          <a:solidFill>
                            <a:srgbClr val="000000"/>
                          </a:solidFill>
                          <a:latin typeface="Calibri"/>
                        </a:rPr>
                        <a:t> Возврат остатков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-12 396,58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-31 255,29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0" i="0" u="none" strike="noStrike" dirty="0" smtClean="0">
                          <a:solidFill>
                            <a:srgbClr val="000000"/>
                          </a:solidFill>
                          <a:latin typeface="Calibri"/>
                        </a:rPr>
                        <a:t>-</a:t>
                      </a:r>
                      <a:endParaRPr lang="ru-RU" sz="800" b="0" i="0" u="none" strike="noStrike" dirty="0">
                        <a:solidFill>
                          <a:srgbClr val="000000"/>
                        </a:solidFill>
                        <a:latin typeface="Calibri"/>
                      </a:endParaRP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0" i="0" u="none" strike="noStrike">
                          <a:solidFill>
                            <a:srgbClr val="000000"/>
                          </a:solidFill>
                          <a:latin typeface="Calibri"/>
                        </a:rPr>
                        <a:t>12 396,58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31 255,29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0,0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598">
                <a:tc>
                  <a:txBody>
                    <a:bodyPr/>
                    <a:lstStyle/>
                    <a:p>
                      <a:pPr algn="l" rtl="0" fontAlgn="t"/>
                      <a:r>
                        <a:rPr lang="ru-RU" sz="800" b="1" i="0" u="none" strike="noStrike">
                          <a:solidFill>
                            <a:srgbClr val="000000"/>
                          </a:solidFill>
                          <a:latin typeface="Calibri"/>
                        </a:rPr>
                        <a:t>ВСЕГО  БЕЗВОЗМЕЗДНЫЕ ПОСТУПЛЕНИЯ: </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1 978 507,22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2 261 139,16</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1 876 897,12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1 548 275,23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1 456 799,08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latin typeface="Calibri"/>
                        </a:rPr>
                        <a:t>-101 610,10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94,9</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-384 242,04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83,0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398">
                <a:tc>
                  <a:txBody>
                    <a:bodyPr/>
                    <a:lstStyle/>
                    <a:p>
                      <a:pPr algn="l" rtl="0" fontAlgn="t"/>
                      <a:r>
                        <a:rPr lang="ru-RU" sz="800" b="1" i="0" u="none" strike="noStrike">
                          <a:solidFill>
                            <a:srgbClr val="000000"/>
                          </a:solidFill>
                          <a:latin typeface="Calibri"/>
                        </a:rPr>
                        <a:t>ИТОГО</a:t>
                      </a:r>
                    </a:p>
                  </a:txBody>
                  <a:tcPr marL="4698" marR="4698" marT="46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2 330 851,02</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2 613 525,05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2 247 659,88</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800" b="1" i="0" u="none" strike="noStrike">
                          <a:solidFill>
                            <a:srgbClr val="000000"/>
                          </a:solidFill>
                          <a:latin typeface="Calibri"/>
                        </a:rPr>
                        <a:t>1 922 784,93</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800" b="1" i="0" u="none" strike="noStrike">
                          <a:solidFill>
                            <a:srgbClr val="000000"/>
                          </a:solidFill>
                          <a:latin typeface="Calibri"/>
                        </a:rPr>
                        <a:t>1 839 114,75</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rtl="0" fontAlgn="ctr"/>
                      <a:r>
                        <a:rPr lang="ru-RU" sz="800" b="1" i="0" u="none" strike="noStrike">
                          <a:solidFill>
                            <a:srgbClr val="000000"/>
                          </a:solidFill>
                          <a:latin typeface="Calibri"/>
                        </a:rPr>
                        <a:t>-83 191,14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96,4</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latin typeface="Calibri"/>
                        </a:rPr>
                        <a:t>-365 865,17</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dirty="0">
                          <a:solidFill>
                            <a:srgbClr val="000000"/>
                          </a:solidFill>
                          <a:latin typeface="Calibri"/>
                        </a:rPr>
                        <a:t>86,0</a:t>
                      </a:r>
                    </a:p>
                  </a:txBody>
                  <a:tcPr marL="4698" marR="4698" marT="4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00042"/>
            <a:ext cx="9144000" cy="276999"/>
          </a:xfrm>
          <a:prstGeom prst="rect">
            <a:avLst/>
          </a:prstGeom>
          <a:noFill/>
        </p:spPr>
        <p:txBody>
          <a:bodyPr wrap="square" rtlCol="0">
            <a:spAutoFit/>
          </a:bodyPr>
          <a:lstStyle/>
          <a:p>
            <a:pPr algn="ctr"/>
            <a:r>
              <a:rPr lang="ru-RU" sz="1200" dirty="0" smtClean="0">
                <a:latin typeface="Calibri" pitchFamily="34" charset="0"/>
                <a:cs typeface="Calibri" pitchFamily="34" charset="0"/>
              </a:rPr>
              <a:t>ДИНАМИКА И СТРУКТУРА  ДОХОДОВ  МЕСТНОГО  БЮДЖЕТА ПО БЕЗВОЗМЕЗДНЫМ ПОСТУПЛЕНИЯМ В 2022-2025 ГОДАХ</a:t>
            </a:r>
          </a:p>
        </p:txBody>
      </p:sp>
      <p:sp>
        <p:nvSpPr>
          <p:cNvPr id="6" name="TextBox 3"/>
          <p:cNvSpPr txBox="1"/>
          <p:nvPr/>
        </p:nvSpPr>
        <p:spPr>
          <a:xfrm>
            <a:off x="7929586" y="78579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49154" name="Rectangle 2"/>
          <p:cNvSpPr>
            <a:spLocks noChangeArrowheads="1"/>
          </p:cNvSpPr>
          <p:nvPr/>
        </p:nvSpPr>
        <p:spPr bwMode="auto">
          <a:xfrm>
            <a:off x="142844" y="3071810"/>
            <a:ext cx="885831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000" dirty="0" smtClean="0"/>
              <a:t>	 Безвозмездные поступления в местном бюджете на 2023 год предусмотрены в объеме 1 876 897,12 тыс. рублей, что ниже уровня 2022 года на 6,5 процента или 129 641,90 тыс. рублей в абсолютной сумме. </a:t>
            </a:r>
          </a:p>
          <a:p>
            <a:r>
              <a:rPr lang="ru-RU" sz="1000" dirty="0" smtClean="0"/>
              <a:t>	В структуре безвозмездных поступлений дотация на выравнивание бюджетной обеспеченности из бюджета Ставропольского края на 2023 год составит 29,0 процента (544 961,00 тыс. рублей).</a:t>
            </a:r>
          </a:p>
          <a:p>
            <a:r>
              <a:rPr lang="ru-RU" sz="1000" dirty="0" smtClean="0"/>
              <a:t>	Субсидии на 2023 год составят 16,5 % (309 435,47 тыс. рублей).</a:t>
            </a:r>
          </a:p>
          <a:p>
            <a:r>
              <a:rPr lang="ru-RU" sz="1000" dirty="0" smtClean="0"/>
              <a:t>	Субвенции на 2023 год составят 54,1 %  (1 016 083,52 тыс. рублей).</a:t>
            </a:r>
          </a:p>
          <a:p>
            <a:r>
              <a:rPr lang="ru-RU" sz="1000" dirty="0" smtClean="0"/>
              <a:t>	Иные межбюджетные трансферты в проекте решения Совета о местном бюджете составят: на 2023 год – 6 417,13 тыс. рублей. В составе иных межбюджетных трансфертов учтены средства на содержание депутатов Думы Ставропольского края и их помощников 1 417,13 тыс. рублей.</a:t>
            </a:r>
            <a:endParaRPr lang="ru-RU" sz="1000" dirty="0"/>
          </a:p>
        </p:txBody>
      </p:sp>
      <p:graphicFrame>
        <p:nvGraphicFramePr>
          <p:cNvPr id="10" name="Диаграмма 9"/>
          <p:cNvGraphicFramePr/>
          <p:nvPr/>
        </p:nvGraphicFramePr>
        <p:xfrm>
          <a:off x="928662" y="4357694"/>
          <a:ext cx="2857520" cy="2357454"/>
        </p:xfrm>
        <a:graphic>
          <a:graphicData uri="http://schemas.openxmlformats.org/drawingml/2006/chart">
            <c:chart xmlns:c="http://schemas.openxmlformats.org/drawingml/2006/chart" xmlns:r="http://schemas.openxmlformats.org/officeDocument/2006/relationships" r:id="rId2"/>
          </a:graphicData>
        </a:graphic>
      </p:graphicFrame>
      <p:sp>
        <p:nvSpPr>
          <p:cNvPr id="11" name="Овал 10"/>
          <p:cNvSpPr/>
          <p:nvPr/>
        </p:nvSpPr>
        <p:spPr>
          <a:xfrm>
            <a:off x="357158" y="4643446"/>
            <a:ext cx="857256" cy="571504"/>
          </a:xfrm>
          <a:prstGeom prst="ellipse">
            <a:avLst/>
          </a:prstGeom>
          <a:solidFill>
            <a:srgbClr val="CCCCFF"/>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2022 год (оценка)</a:t>
            </a:r>
            <a:endParaRPr lang="ru-RU" sz="800" dirty="0">
              <a:solidFill>
                <a:schemeClr val="tx1"/>
              </a:solidFill>
            </a:endParaRPr>
          </a:p>
        </p:txBody>
      </p:sp>
      <p:graphicFrame>
        <p:nvGraphicFramePr>
          <p:cNvPr id="12" name="Диаграмма 11"/>
          <p:cNvGraphicFramePr/>
          <p:nvPr/>
        </p:nvGraphicFramePr>
        <p:xfrm>
          <a:off x="5357818" y="4357694"/>
          <a:ext cx="2714644" cy="2357454"/>
        </p:xfrm>
        <a:graphic>
          <a:graphicData uri="http://schemas.openxmlformats.org/drawingml/2006/chart">
            <c:chart xmlns:c="http://schemas.openxmlformats.org/drawingml/2006/chart" xmlns:r="http://schemas.openxmlformats.org/officeDocument/2006/relationships" r:id="rId3"/>
          </a:graphicData>
        </a:graphic>
      </p:graphicFrame>
      <p:sp>
        <p:nvSpPr>
          <p:cNvPr id="13" name="Овал 12"/>
          <p:cNvSpPr/>
          <p:nvPr/>
        </p:nvSpPr>
        <p:spPr>
          <a:xfrm>
            <a:off x="8001024" y="4714884"/>
            <a:ext cx="857256" cy="595330"/>
          </a:xfrm>
          <a:prstGeom prst="ellipse">
            <a:avLst/>
          </a:prstGeom>
          <a:solidFill>
            <a:srgbClr val="CCCCFF"/>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2023 год (проект)</a:t>
            </a:r>
            <a:endParaRPr lang="ru-RU" sz="800" dirty="0">
              <a:solidFill>
                <a:schemeClr val="tx1"/>
              </a:solidFill>
            </a:endParaRPr>
          </a:p>
        </p:txBody>
      </p:sp>
      <p:sp>
        <p:nvSpPr>
          <p:cNvPr id="14" name="Скругленный прямоугольник 13"/>
          <p:cNvSpPr/>
          <p:nvPr/>
        </p:nvSpPr>
        <p:spPr>
          <a:xfrm>
            <a:off x="1428728" y="6429396"/>
            <a:ext cx="214314" cy="214314"/>
          </a:xfrm>
          <a:prstGeom prst="roundRect">
            <a:avLst/>
          </a:prstGeom>
          <a:solidFill>
            <a:srgbClr val="CC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
          <p:cNvSpPr txBox="1"/>
          <p:nvPr/>
        </p:nvSpPr>
        <p:spPr>
          <a:xfrm>
            <a:off x="1643042" y="6357958"/>
            <a:ext cx="785818"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дотации</a:t>
            </a:r>
            <a:endParaRPr lang="ru-RU" sz="1000" dirty="0">
              <a:latin typeface="Times New Roman" pitchFamily="18" charset="0"/>
              <a:cs typeface="Times New Roman" pitchFamily="18" charset="0"/>
            </a:endParaRPr>
          </a:p>
        </p:txBody>
      </p:sp>
      <p:sp>
        <p:nvSpPr>
          <p:cNvPr id="16" name="Скругленный прямоугольник 15"/>
          <p:cNvSpPr/>
          <p:nvPr/>
        </p:nvSpPr>
        <p:spPr>
          <a:xfrm>
            <a:off x="2786050" y="6429396"/>
            <a:ext cx="216000" cy="216000"/>
          </a:xfrm>
          <a:prstGeom prst="roundRect">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17" name="TextBox 1"/>
          <p:cNvSpPr txBox="1"/>
          <p:nvPr/>
        </p:nvSpPr>
        <p:spPr>
          <a:xfrm>
            <a:off x="3071802" y="6357958"/>
            <a:ext cx="928694" cy="2143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субсидии</a:t>
            </a:r>
            <a:endParaRPr lang="ru-RU" sz="1000" dirty="0">
              <a:latin typeface="Times New Roman" pitchFamily="18" charset="0"/>
              <a:cs typeface="Times New Roman" pitchFamily="18" charset="0"/>
            </a:endParaRPr>
          </a:p>
        </p:txBody>
      </p:sp>
      <p:sp>
        <p:nvSpPr>
          <p:cNvPr id="18" name="Скругленный прямоугольник 17"/>
          <p:cNvSpPr/>
          <p:nvPr/>
        </p:nvSpPr>
        <p:spPr>
          <a:xfrm>
            <a:off x="4143372" y="6429396"/>
            <a:ext cx="216000" cy="216000"/>
          </a:xfrm>
          <a:prstGeom prst="roundRect">
            <a:avLst/>
          </a:prstGeom>
          <a:solidFill>
            <a:schemeClr val="accent3">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19" name="Скругленный прямоугольник 18"/>
          <p:cNvSpPr/>
          <p:nvPr/>
        </p:nvSpPr>
        <p:spPr>
          <a:xfrm>
            <a:off x="5786446" y="6429396"/>
            <a:ext cx="216000" cy="216000"/>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a:p>
        </p:txBody>
      </p:sp>
      <p:sp>
        <p:nvSpPr>
          <p:cNvPr id="20" name="TextBox 1"/>
          <p:cNvSpPr txBox="1"/>
          <p:nvPr/>
        </p:nvSpPr>
        <p:spPr>
          <a:xfrm>
            <a:off x="4357686" y="6357958"/>
            <a:ext cx="1000132"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субвенции</a:t>
            </a:r>
            <a:endParaRPr lang="ru-RU" sz="1000" dirty="0">
              <a:latin typeface="Times New Roman" pitchFamily="18" charset="0"/>
              <a:cs typeface="Times New Roman" pitchFamily="18" charset="0"/>
            </a:endParaRPr>
          </a:p>
        </p:txBody>
      </p:sp>
      <p:sp>
        <p:nvSpPr>
          <p:cNvPr id="21" name="TextBox 1"/>
          <p:cNvSpPr txBox="1"/>
          <p:nvPr/>
        </p:nvSpPr>
        <p:spPr>
          <a:xfrm>
            <a:off x="6072198" y="6357958"/>
            <a:ext cx="2428892" cy="2857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00" dirty="0" smtClean="0">
                <a:latin typeface="Times New Roman" pitchFamily="18" charset="0"/>
                <a:cs typeface="Times New Roman" pitchFamily="18" charset="0"/>
              </a:rPr>
              <a:t>иные межбюджетные трансферты</a:t>
            </a:r>
            <a:endParaRPr lang="ru-RU" sz="1000" dirty="0">
              <a:latin typeface="Times New Roman" pitchFamily="18" charset="0"/>
              <a:cs typeface="Times New Roman" pitchFamily="18" charset="0"/>
            </a:endParaRPr>
          </a:p>
        </p:txBody>
      </p:sp>
      <p:sp>
        <p:nvSpPr>
          <p:cNvPr id="22" name="TextBox 21"/>
          <p:cNvSpPr txBox="1"/>
          <p:nvPr/>
        </p:nvSpPr>
        <p:spPr>
          <a:xfrm>
            <a:off x="3143240" y="4500570"/>
            <a:ext cx="2928958" cy="461665"/>
          </a:xfrm>
          <a:prstGeom prst="rect">
            <a:avLst/>
          </a:prstGeom>
          <a:noFill/>
        </p:spPr>
        <p:txBody>
          <a:bodyPr wrap="square" rtlCol="0">
            <a:spAutoFit/>
          </a:bodyPr>
          <a:lstStyle/>
          <a:p>
            <a:pPr algn="ctr"/>
            <a:r>
              <a:rPr lang="ru-RU" sz="1200" dirty="0" smtClean="0">
                <a:cs typeface="Times New Roman" pitchFamily="18" charset="0"/>
              </a:rPr>
              <a:t>СТРУКТУРА БЕЗВОЗМЕЗДНЫХ ПОСТУПЛЕНИЙ</a:t>
            </a:r>
            <a:endParaRPr lang="ru-RU" sz="1200" dirty="0" smtClean="0">
              <a:latin typeface="Times New Roman" pitchFamily="18" charset="0"/>
              <a:cs typeface="Times New Roman" pitchFamily="18" charset="0"/>
            </a:endParaRPr>
          </a:p>
        </p:txBody>
      </p:sp>
      <p:sp>
        <p:nvSpPr>
          <p:cNvPr id="23" name="Прямоугольник 22"/>
          <p:cNvSpPr/>
          <p:nvPr/>
        </p:nvSpPr>
        <p:spPr>
          <a:xfrm>
            <a:off x="1857356" y="5429264"/>
            <a:ext cx="928694" cy="246221"/>
          </a:xfrm>
          <a:prstGeom prst="rect">
            <a:avLst/>
          </a:prstGeom>
        </p:spPr>
        <p:txBody>
          <a:bodyPr wrap="square">
            <a:spAutoFit/>
          </a:bodyPr>
          <a:lstStyle/>
          <a:p>
            <a:pPr algn="ctr"/>
            <a:r>
              <a:rPr lang="ru-RU" sz="1000" dirty="0" smtClean="0">
                <a:cs typeface="Times New Roman" pitchFamily="18" charset="0"/>
              </a:rPr>
              <a:t>2 292 394,45</a:t>
            </a:r>
          </a:p>
        </p:txBody>
      </p:sp>
      <p:sp>
        <p:nvSpPr>
          <p:cNvPr id="24" name="Прямоугольник 23"/>
          <p:cNvSpPr/>
          <p:nvPr/>
        </p:nvSpPr>
        <p:spPr>
          <a:xfrm>
            <a:off x="6215074" y="5429264"/>
            <a:ext cx="1000132" cy="246221"/>
          </a:xfrm>
          <a:prstGeom prst="rect">
            <a:avLst/>
          </a:prstGeom>
        </p:spPr>
        <p:txBody>
          <a:bodyPr wrap="square">
            <a:spAutoFit/>
          </a:bodyPr>
          <a:lstStyle/>
          <a:p>
            <a:pPr algn="ctr"/>
            <a:r>
              <a:rPr lang="ru-RU" sz="1000" dirty="0" smtClean="0">
                <a:cs typeface="Times New Roman" pitchFamily="18" charset="0"/>
              </a:rPr>
              <a:t>1 876 897,12</a:t>
            </a:r>
          </a:p>
        </p:txBody>
      </p:sp>
      <p:sp>
        <p:nvSpPr>
          <p:cNvPr id="25" name="TextBox 24"/>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БЕЗВОЗМЕЗДНЫЕ ПОСТУПЛЕНИЯ В БЮДЖЕТ  </a:t>
            </a:r>
          </a:p>
          <a:p>
            <a:pPr algn="ctr"/>
            <a:r>
              <a:rPr lang="ru-RU" sz="1400" dirty="0" smtClean="0">
                <a:latin typeface="Calibri" pitchFamily="34" charset="0"/>
                <a:cs typeface="Calibri" pitchFamily="34" charset="0"/>
              </a:rPr>
              <a:t>КУРСКОГО МУНИЦИПАЛЬНОГО ОКРУГА СТАВРОПОЛЬСКОГО КРАЯ   </a:t>
            </a:r>
          </a:p>
        </p:txBody>
      </p:sp>
      <p:graphicFrame>
        <p:nvGraphicFramePr>
          <p:cNvPr id="26" name="Таблица 25"/>
          <p:cNvGraphicFramePr>
            <a:graphicFrameLocks noGrp="1"/>
          </p:cNvGraphicFramePr>
          <p:nvPr/>
        </p:nvGraphicFramePr>
        <p:xfrm>
          <a:off x="142844" y="1000108"/>
          <a:ext cx="8858313" cy="2022055"/>
        </p:xfrm>
        <a:graphic>
          <a:graphicData uri="http://schemas.openxmlformats.org/drawingml/2006/table">
            <a:tbl>
              <a:tblPr/>
              <a:tblGrid>
                <a:gridCol w="1357322"/>
                <a:gridCol w="857256"/>
                <a:gridCol w="857256"/>
                <a:gridCol w="857256"/>
                <a:gridCol w="785818"/>
                <a:gridCol w="928694"/>
                <a:gridCol w="857256"/>
                <a:gridCol w="662173"/>
                <a:gridCol w="909463"/>
                <a:gridCol w="785819"/>
              </a:tblGrid>
              <a:tr h="139740">
                <a:tc rowSpan="3">
                  <a:txBody>
                    <a:bodyPr/>
                    <a:lstStyle/>
                    <a:p>
                      <a:pPr algn="ctr" rtl="0" fontAlgn="ctr"/>
                      <a:r>
                        <a:rPr lang="ru-RU" sz="900" b="1" i="0" u="none" strike="noStrike" dirty="0">
                          <a:solidFill>
                            <a:srgbClr val="000000"/>
                          </a:solidFill>
                          <a:latin typeface="Calibri"/>
                        </a:rPr>
                        <a:t>Наименование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ctr"/>
                      <a:r>
                        <a:rPr lang="ru-RU" sz="900" b="1" i="0" u="none" strike="noStrike">
                          <a:solidFill>
                            <a:srgbClr val="000000"/>
                          </a:solidFill>
                          <a:latin typeface="Calibri"/>
                        </a:rPr>
                        <a:t>на 2022 год (оценка)</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ru-RU" sz="900" b="1" i="0" u="none" strike="noStrike">
                          <a:solidFill>
                            <a:srgbClr val="000000"/>
                          </a:solidFill>
                          <a:latin typeface="Calibri"/>
                        </a:rPr>
                        <a:t>на 2023 год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rtl="0" fontAlgn="ctr"/>
                      <a:r>
                        <a:rPr lang="ru-RU" sz="900" b="1" i="0" u="none" strike="noStrike" dirty="0">
                          <a:solidFill>
                            <a:srgbClr val="000000"/>
                          </a:solidFill>
                          <a:latin typeface="Calibri"/>
                        </a:rPr>
                        <a:t> на 2024 год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ru-RU"/>
                    </a:p>
                  </a:txBody>
                  <a:tcPr/>
                </a:tc>
                <a:tc hMerge="1">
                  <a:txBody>
                    <a:bodyPr/>
                    <a:lstStyle/>
                    <a:p>
                      <a:endParaRPr lang="ru-RU"/>
                    </a:p>
                  </a:txBody>
                  <a:tcPr/>
                </a:tc>
                <a:tc>
                  <a:txBody>
                    <a:bodyPr/>
                    <a:lstStyle/>
                    <a:p>
                      <a:pPr algn="ctr" rtl="0" fontAlgn="ctr"/>
                      <a:r>
                        <a:rPr lang="ru-RU" sz="900" b="1" i="0" u="none" strike="noStrike">
                          <a:solidFill>
                            <a:srgbClr val="000000"/>
                          </a:solidFill>
                          <a:latin typeface="Calibri"/>
                        </a:rPr>
                        <a:t>на 2025 год </a:t>
                      </a:r>
                    </a:p>
                  </a:txBody>
                  <a:tcPr marL="6430" marR="6430" marT="64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9740">
                <a:tc vMerge="1">
                  <a:txBody>
                    <a:bodyPr/>
                    <a:lstStyle/>
                    <a:p>
                      <a:endParaRPr lang="ru-RU"/>
                    </a:p>
                  </a:txBody>
                  <a:tcPr/>
                </a:tc>
                <a:tc vMerge="1">
                  <a:txBody>
                    <a:bodyPr/>
                    <a:lstStyle/>
                    <a:p>
                      <a:endParaRPr lang="ru-RU"/>
                    </a:p>
                  </a:txBody>
                  <a:tcPr/>
                </a:tc>
                <a:tc rowSpan="2">
                  <a:txBody>
                    <a:bodyPr/>
                    <a:lstStyle/>
                    <a:p>
                      <a:pPr algn="ctr" rtl="0" fontAlgn="ctr"/>
                      <a:r>
                        <a:rPr lang="ru-RU" sz="900" b="1" i="0" u="none" strike="noStrike">
                          <a:solidFill>
                            <a:srgbClr val="000000"/>
                          </a:solidFill>
                          <a:latin typeface="Calibri"/>
                        </a:rPr>
                        <a:t>Решение Совета КМО СК № 306 от 09.12.2021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900" b="1" i="0" u="none" strike="noStrike">
                          <a:solidFill>
                            <a:srgbClr val="000000"/>
                          </a:solidFill>
                          <a:latin typeface="Calibri"/>
                        </a:rPr>
                        <a:t>Проект решения</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2">
                  <a:txBody>
                    <a:bodyPr/>
                    <a:lstStyle/>
                    <a:p>
                      <a:pPr algn="ctr" rtl="0" fontAlgn="ctr"/>
                      <a:r>
                        <a:rPr lang="ru-RU" sz="900" b="1" i="0" u="none" strike="noStrike">
                          <a:solidFill>
                            <a:srgbClr val="000000"/>
                          </a:solidFill>
                          <a:latin typeface="Calibri"/>
                        </a:rPr>
                        <a:t>изменения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ru-RU"/>
                    </a:p>
                  </a:txBody>
                  <a:tcPr/>
                </a:tc>
                <a:tc rowSpan="2">
                  <a:txBody>
                    <a:bodyPr/>
                    <a:lstStyle/>
                    <a:p>
                      <a:pPr algn="ctr" rtl="0" fontAlgn="ctr"/>
                      <a:r>
                        <a:rPr lang="ru-RU" sz="900" b="1" i="0" u="none" strike="noStrike">
                          <a:solidFill>
                            <a:srgbClr val="000000"/>
                          </a:solidFill>
                          <a:latin typeface="Calibri"/>
                        </a:rPr>
                        <a:t>Решение Совета КМО СК № 306 от 09.12.2021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latin typeface="Calibri"/>
                        </a:rPr>
                        <a:t>Проект решения</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latin typeface="Calibri"/>
                        </a:rPr>
                        <a:t>Изменения к решению Совета КМО СК № 306 от 09.12.2021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rtl="0" fontAlgn="ctr"/>
                      <a:r>
                        <a:rPr lang="ru-RU" sz="900" b="1" i="0" u="none" strike="noStrike">
                          <a:solidFill>
                            <a:srgbClr val="000000"/>
                          </a:solidFill>
                          <a:latin typeface="Calibri"/>
                        </a:rPr>
                        <a:t>Проект решения</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4554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900" b="1" i="0" u="none" strike="noStrike">
                          <a:solidFill>
                            <a:srgbClr val="000000"/>
                          </a:solidFill>
                          <a:latin typeface="Calibri"/>
                        </a:rPr>
                        <a:t>к 2022 году</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dirty="0">
                          <a:solidFill>
                            <a:srgbClr val="000000"/>
                          </a:solidFill>
                          <a:latin typeface="Calibri"/>
                        </a:rPr>
                        <a:t>к решению Совета КМО СК № 306 от 09.12.2021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39740">
                <a:tc>
                  <a:txBody>
                    <a:bodyPr/>
                    <a:lstStyle/>
                    <a:p>
                      <a:pPr algn="l" rtl="0" fontAlgn="t"/>
                      <a:r>
                        <a:rPr lang="ru-RU" sz="900" b="0" i="0" u="none" strike="noStrike">
                          <a:solidFill>
                            <a:srgbClr val="000000"/>
                          </a:solidFill>
                          <a:latin typeface="Calibri"/>
                        </a:rPr>
                        <a:t> Дотации </a:t>
                      </a:r>
                    </a:p>
                  </a:txBody>
                  <a:tcPr marL="6430" marR="6430" marT="6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462 516,00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439 810,00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544 961,00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117,8</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123,9</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425 110,00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497 731,00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117,1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528 528,00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9740">
                <a:tc>
                  <a:txBody>
                    <a:bodyPr/>
                    <a:lstStyle/>
                    <a:p>
                      <a:pPr algn="l" rtl="0" fontAlgn="t"/>
                      <a:r>
                        <a:rPr lang="ru-RU" sz="900" b="0" i="0" u="none" strike="noStrike">
                          <a:solidFill>
                            <a:srgbClr val="000000"/>
                          </a:solidFill>
                          <a:latin typeface="Calibri"/>
                        </a:rPr>
                        <a:t> Субсидии </a:t>
                      </a:r>
                    </a:p>
                  </a:txBody>
                  <a:tcPr marL="6430" marR="6430" marT="6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604 968,15</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140 407,05</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309 435,47</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51,1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220,4</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67 557,02</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210 730,41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311,9</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118 966,24</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9740">
                <a:tc>
                  <a:txBody>
                    <a:bodyPr/>
                    <a:lstStyle/>
                    <a:p>
                      <a:pPr algn="l" rtl="0" fontAlgn="t"/>
                      <a:r>
                        <a:rPr lang="ru-RU" sz="900" b="0" i="0" u="none" strike="noStrike">
                          <a:solidFill>
                            <a:srgbClr val="000000"/>
                          </a:solidFill>
                          <a:latin typeface="Calibri"/>
                        </a:rPr>
                        <a:t> Субвенции </a:t>
                      </a:r>
                    </a:p>
                  </a:txBody>
                  <a:tcPr marL="6430" marR="6430" marT="6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1 186 900,06</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1 154 716,26</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1 016 083,52</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85,6</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88,0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1 196 581,30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838 396,69</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70,1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807 887,71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73222">
                <a:tc>
                  <a:txBody>
                    <a:bodyPr/>
                    <a:lstStyle/>
                    <a:p>
                      <a:pPr algn="l" rtl="0" fontAlgn="t"/>
                      <a:r>
                        <a:rPr lang="ru-RU" sz="900" b="0" i="0" u="none" strike="noStrike">
                          <a:solidFill>
                            <a:srgbClr val="000000"/>
                          </a:solidFill>
                          <a:latin typeface="Calibri"/>
                        </a:rPr>
                        <a:t> Иные межбюджетные трансферты </a:t>
                      </a:r>
                    </a:p>
                  </a:txBody>
                  <a:tcPr marL="6430" marR="6430" marT="6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38 010,24</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1 078,12</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a:solidFill>
                            <a:srgbClr val="000000"/>
                          </a:solidFill>
                          <a:latin typeface="Calibri"/>
                        </a:rPr>
                        <a:t>6 417,13</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16,9</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595,2</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1 078,12</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1 417,13</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a:solidFill>
                            <a:srgbClr val="000000"/>
                          </a:solidFill>
                          <a:latin typeface="Calibri"/>
                        </a:rPr>
                        <a:t>131,4</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1 417,13</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273222">
                <a:tc>
                  <a:txBody>
                    <a:bodyPr/>
                    <a:lstStyle/>
                    <a:p>
                      <a:pPr algn="l" rtl="0" fontAlgn="t"/>
                      <a:r>
                        <a:rPr lang="ru-RU" sz="900" b="0" i="0" u="none" strike="noStrike">
                          <a:solidFill>
                            <a:srgbClr val="000000"/>
                          </a:solidFill>
                          <a:latin typeface="Calibri"/>
                        </a:rPr>
                        <a:t> Прочие безвозмездные поступления </a:t>
                      </a:r>
                    </a:p>
                  </a:txBody>
                  <a:tcPr marL="6430" marR="6430" marT="6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a:solidFill>
                            <a:srgbClr val="000000"/>
                          </a:solidFill>
                          <a:latin typeface="Calibri"/>
                        </a:rPr>
                        <a:t>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a:solidFill>
                            <a:srgbClr val="000000"/>
                          </a:solidFill>
                          <a:latin typeface="Calibri"/>
                        </a:rPr>
                        <a:t>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9740">
                <a:tc>
                  <a:txBody>
                    <a:bodyPr/>
                    <a:lstStyle/>
                    <a:p>
                      <a:pPr algn="l" rtl="0" fontAlgn="t"/>
                      <a:r>
                        <a:rPr lang="ru-RU" sz="900" b="0" i="0" u="none" strike="noStrike">
                          <a:solidFill>
                            <a:srgbClr val="000000"/>
                          </a:solidFill>
                          <a:latin typeface="Calibri"/>
                        </a:rPr>
                        <a:t> Возврат остатков </a:t>
                      </a:r>
                    </a:p>
                  </a:txBody>
                  <a:tcPr marL="6430" marR="6430" marT="6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a:solidFill>
                            <a:srgbClr val="000000"/>
                          </a:solidFill>
                          <a:latin typeface="Calibri"/>
                        </a:rPr>
                        <a:t>-31 255,29</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0,0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 </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9740">
                <a:tc>
                  <a:txBody>
                    <a:bodyPr/>
                    <a:lstStyle/>
                    <a:p>
                      <a:pPr algn="l" rtl="0" fontAlgn="t"/>
                      <a:r>
                        <a:rPr lang="ru-RU" sz="900" b="1" i="0" u="none" strike="noStrike">
                          <a:solidFill>
                            <a:srgbClr val="000000"/>
                          </a:solidFill>
                          <a:latin typeface="Calibri"/>
                        </a:rPr>
                        <a:t>ВСЕГО: </a:t>
                      </a:r>
                    </a:p>
                  </a:txBody>
                  <a:tcPr marL="6430" marR="6430" marT="64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2 261 139,16</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900" b="1" i="0" u="none" strike="noStrike">
                          <a:solidFill>
                            <a:srgbClr val="000000"/>
                          </a:solidFill>
                          <a:latin typeface="Calibri"/>
                        </a:rPr>
                        <a:t>1 736 011,43</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1 876 897,12</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a:solidFill>
                            <a:srgbClr val="000000"/>
                          </a:solidFill>
                          <a:latin typeface="Calibri"/>
                        </a:rPr>
                        <a:t>83,0</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0" i="0" u="none" strike="noStrike" dirty="0">
                          <a:solidFill>
                            <a:srgbClr val="000000"/>
                          </a:solidFill>
                          <a:latin typeface="Calibri"/>
                        </a:rPr>
                        <a:t>108,1</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900" b="1" i="0" u="none" strike="noStrike">
                          <a:solidFill>
                            <a:srgbClr val="000000"/>
                          </a:solidFill>
                          <a:latin typeface="Calibri"/>
                        </a:rPr>
                        <a:t>1 690 326,44</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a:solidFill>
                            <a:srgbClr val="000000"/>
                          </a:solidFill>
                          <a:latin typeface="Calibri"/>
                        </a:rPr>
                        <a:t>1 548 275,23</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0" i="0" u="none" strike="noStrike">
                          <a:solidFill>
                            <a:srgbClr val="000000"/>
                          </a:solidFill>
                          <a:latin typeface="Calibri"/>
                        </a:rPr>
                        <a:t>91,6</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ctr"/>
                      <a:r>
                        <a:rPr lang="ru-RU" sz="900" b="1" i="0" u="none" strike="noStrike" dirty="0">
                          <a:solidFill>
                            <a:srgbClr val="000000"/>
                          </a:solidFill>
                          <a:latin typeface="Calibri"/>
                        </a:rPr>
                        <a:t>1 456 799,08</a:t>
                      </a:r>
                    </a:p>
                  </a:txBody>
                  <a:tcPr marL="6430" marR="6430" marT="64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42844" y="3214686"/>
            <a:ext cx="3714776" cy="3286148"/>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0" y="0"/>
            <a:ext cx="9144000" cy="307777"/>
          </a:xfrm>
          <a:prstGeom prst="rect">
            <a:avLst/>
          </a:prstGeom>
          <a:noFill/>
        </p:spPr>
        <p:txBody>
          <a:bodyPr wrap="square" rtlCol="0">
            <a:spAutoFit/>
          </a:bodyPr>
          <a:lstStyle/>
          <a:p>
            <a:pPr algn="ctr"/>
            <a:r>
              <a:rPr lang="ru-RU" sz="1400" b="1" dirty="0" smtClean="0">
                <a:solidFill>
                  <a:srgbClr val="FF0000"/>
                </a:solidFill>
                <a:latin typeface="Calibri" pitchFamily="34" charset="0"/>
                <a:cs typeface="Calibri" pitchFamily="34" charset="0"/>
              </a:rPr>
              <a:t>Раздел 4 /  </a:t>
            </a:r>
            <a:r>
              <a:rPr lang="ru-RU" sz="1400" dirty="0" smtClean="0">
                <a:solidFill>
                  <a:srgbClr val="FF0000"/>
                </a:solidFill>
                <a:latin typeface="Calibri" pitchFamily="34" charset="0"/>
                <a:cs typeface="Calibri" pitchFamily="34" charset="0"/>
              </a:rPr>
              <a:t>РАСХОДЫ БЮДЖЕТА КУРСКОГО МУНИЦИПАЛЬНОГО ОКРУГА В 2020-2025 ГОДАХ</a:t>
            </a:r>
          </a:p>
        </p:txBody>
      </p:sp>
      <p:graphicFrame>
        <p:nvGraphicFramePr>
          <p:cNvPr id="3" name="Диаграмма 2"/>
          <p:cNvGraphicFramePr/>
          <p:nvPr/>
        </p:nvGraphicFramePr>
        <p:xfrm>
          <a:off x="214282" y="357166"/>
          <a:ext cx="8786874"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14282" y="3357562"/>
            <a:ext cx="3643338" cy="3000821"/>
          </a:xfrm>
          <a:prstGeom prst="rect">
            <a:avLst/>
          </a:prstGeom>
          <a:noFill/>
        </p:spPr>
        <p:txBody>
          <a:bodyPr wrap="square" rtlCol="0">
            <a:spAutoFit/>
          </a:bodyPr>
          <a:lstStyle/>
          <a:p>
            <a:pPr algn="just"/>
            <a:r>
              <a:rPr lang="ru-RU" sz="900" dirty="0" smtClean="0"/>
              <a:t>      Расходы местного бюджета на 2023 год планируются в сумме 2 247 659,88 тыс. рублей, что на </a:t>
            </a:r>
            <a:r>
              <a:rPr lang="ru-RU" sz="900" dirty="0" smtClean="0"/>
              <a:t>105 477,66 тыс</a:t>
            </a:r>
            <a:r>
              <a:rPr lang="ru-RU" sz="900" dirty="0" smtClean="0"/>
              <a:t>. рублей меньше первоначального утвержденного объема расходов на 2022 год. Структура местного бюджета остается социально ориентированной: расходы социальных отраслей составляют </a:t>
            </a:r>
            <a:r>
              <a:rPr lang="ru-RU" sz="900" dirty="0" smtClean="0">
                <a:solidFill>
                  <a:srgbClr val="FF0000"/>
                </a:solidFill>
              </a:rPr>
              <a:t>76,45</a:t>
            </a:r>
            <a:r>
              <a:rPr lang="ru-RU" sz="900" dirty="0" smtClean="0"/>
              <a:t> процента в общих расходах. </a:t>
            </a:r>
          </a:p>
          <a:p>
            <a:pPr algn="just"/>
            <a:r>
              <a:rPr lang="ru-RU" sz="900" dirty="0" smtClean="0"/>
              <a:t>      При формировании объема бюджетных ассигнований на 2023 год и плановый период 2024-2025 годов  учтены следующие общие для всех главных распорядителей средств местного бюджета подходы. </a:t>
            </a:r>
          </a:p>
          <a:p>
            <a:pPr algn="just"/>
            <a:r>
              <a:rPr lang="ru-RU" sz="900" dirty="0" smtClean="0"/>
              <a:t>      За базу для формирования расчетных показателей принимается фактический объем расходов, определенный на основании данных реестра расходных обязательств Курского муниципального округа за 2021 год,  с учетом изменений расчетных показателей на основании решений, принятых краевой межведомственной бюджетной комиссией, образованной </a:t>
            </a:r>
            <a:r>
              <a:rPr lang="ru-RU" sz="900" dirty="0" smtClean="0">
                <a:hlinkClick r:id="rId3"/>
              </a:rPr>
              <a:t>постановлением</a:t>
            </a:r>
            <a:r>
              <a:rPr lang="ru-RU" sz="900" dirty="0" smtClean="0"/>
              <a:t> Правительства Ставропольского края от 29 августа</a:t>
            </a:r>
            <a:r>
              <a:rPr lang="en-US" sz="900" dirty="0" smtClean="0"/>
              <a:t> </a:t>
            </a:r>
            <a:r>
              <a:rPr lang="ru-RU" sz="900" dirty="0" smtClean="0"/>
              <a:t>2003</a:t>
            </a:r>
            <a:r>
              <a:rPr lang="en-US" sz="900" dirty="0" smtClean="0"/>
              <a:t> </a:t>
            </a:r>
            <a:r>
              <a:rPr lang="ru-RU" sz="900" dirty="0" smtClean="0"/>
              <a:t>г. № 159-п «О краевой межведомственной бюджетной комиссии» (далее – межведомственная бюджетная комиссия) в 2019-2022 годах на соответствующий период.</a:t>
            </a:r>
            <a:endParaRPr lang="ru-RU" sz="900" b="1" dirty="0"/>
          </a:p>
        </p:txBody>
      </p:sp>
      <p:sp>
        <p:nvSpPr>
          <p:cNvPr id="6" name="TextBox 5"/>
          <p:cNvSpPr txBox="1"/>
          <p:nvPr/>
        </p:nvSpPr>
        <p:spPr>
          <a:xfrm>
            <a:off x="4000496" y="3143248"/>
            <a:ext cx="5000660" cy="276999"/>
          </a:xfrm>
          <a:prstGeom prst="rect">
            <a:avLst/>
          </a:prstGeom>
          <a:noFill/>
        </p:spPr>
        <p:txBody>
          <a:bodyPr wrap="square" rtlCol="0">
            <a:spAutoFit/>
          </a:bodyPr>
          <a:lstStyle/>
          <a:p>
            <a:pPr algn="ctr"/>
            <a:r>
              <a:rPr lang="ru-RU" sz="1200" dirty="0" smtClean="0">
                <a:latin typeface="Calibri" pitchFamily="34" charset="0"/>
                <a:cs typeface="Calibri" pitchFamily="34" charset="0"/>
              </a:rPr>
              <a:t>ФУНКЦИОНАЛЬНАЯ СТРУКТУРА РАСХОДОВ БЮДЖЕТА НА 2023 ГОД</a:t>
            </a:r>
          </a:p>
        </p:txBody>
      </p:sp>
      <p:graphicFrame>
        <p:nvGraphicFramePr>
          <p:cNvPr id="7" name="Диаграмма 6"/>
          <p:cNvGraphicFramePr/>
          <p:nvPr/>
        </p:nvGraphicFramePr>
        <p:xfrm>
          <a:off x="3929058" y="2786058"/>
          <a:ext cx="5214942" cy="4071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44" y="285728"/>
            <a:ext cx="8858312" cy="5909310"/>
          </a:xfrm>
          <a:prstGeom prst="rect">
            <a:avLst/>
          </a:prstGeom>
        </p:spPr>
        <p:txBody>
          <a:bodyPr wrap="square">
            <a:spAutoFit/>
          </a:bodyPr>
          <a:lstStyle/>
          <a:p>
            <a:pPr algn="just"/>
            <a:r>
              <a:rPr lang="ru-RU" sz="900" dirty="0" smtClean="0"/>
              <a:t>	В проекте местного бюджета также учтены средства на софинансирование расходов на :</a:t>
            </a:r>
          </a:p>
          <a:p>
            <a:r>
              <a:rPr lang="ru-RU" sz="900" dirty="0" smtClean="0"/>
              <a:t>	1) реализацию мероприятий федеральной целевой программы «Увековечение памяти погибших при защите Отечества на 2019-2024 годы»в 2023 году в сумме 451,66тыс. рублей ив 2024 году в сумме 78,18тыс. рублей;</a:t>
            </a:r>
          </a:p>
          <a:p>
            <a:r>
              <a:rPr lang="ru-RU" sz="900" dirty="0" smtClean="0"/>
              <a:t>	2) проведение ремонта, восстановление и реставрацию наиболее значимых и находящихся в неудовлетворительном состоянии воинских захоронений, памятников и мемориальных комплексов, увековечивающих память погибших в годы Великой Отечественной войны в 2023 году в сумме 238,66 тыс. рублей;</a:t>
            </a:r>
          </a:p>
          <a:p>
            <a:r>
              <a:rPr lang="ru-RU" sz="900" dirty="0" smtClean="0"/>
              <a:t>	3) предоставление молодым семьям социальных выплат на приобретение (строительство) жилья в 2023 году в сумме 104,05 тыс. рублей, в 2024 году в сумме 226,76 тыс. рублей, в 2025 году в сумме 220,03тыс. рублей;</a:t>
            </a:r>
          </a:p>
          <a:p>
            <a:r>
              <a:rPr lang="ru-RU" sz="900" dirty="0" smtClean="0"/>
              <a:t>	4) организация бесплатного горячего питания обучающихся, получающих начальное общее образование в муниципальных образовательных организациях в 2023 году в сумме1734,92 тыс. рублей, в 2024 году в сумме1734,92 тыс. рублей, в 2025 году в сумме 1734,92 тыс. рублей; </a:t>
            </a:r>
          </a:p>
          <a:p>
            <a:r>
              <a:rPr lang="ru-RU" sz="900" dirty="0" smtClean="0"/>
              <a:t>	5) обеспечение функционирования центров образования цифрового и гуманитарного профилей «Точка роста», а также центров образования </a:t>
            </a:r>
            <a:r>
              <a:rPr lang="ru-RU" sz="900" dirty="0" err="1" smtClean="0"/>
              <a:t>естественно-научной</a:t>
            </a:r>
            <a:r>
              <a:rPr lang="ru-RU" sz="900" dirty="0" smtClean="0"/>
              <a:t> и технологической направленностей в общеобразовательных организациях, расположенных в сельской местности и малых городах в 2023 году в сумме 1068,05 тыс. рублей, в 2024 году в сумме 1068,05 тыс. рублей, в 2025 году в сумме 1068,05 тыс. рублей;</a:t>
            </a:r>
          </a:p>
          <a:p>
            <a:r>
              <a:rPr lang="ru-RU" sz="900" dirty="0" smtClean="0"/>
              <a:t>	6)государственная поддержка отрасли культуры (модернизация библиотек в части комплектования книжных фондов библиотек муниципальных образований и государственных общедоступных библиотек) в 2023 году в сумме 64,00 тыс. рублей, в 2024 году в сумме 64,00 тыс. рублей, в 2025 году в сумме 64,00 тыс. рублей;</a:t>
            </a:r>
          </a:p>
          <a:p>
            <a:r>
              <a:rPr lang="ru-RU" sz="900" dirty="0" smtClean="0"/>
              <a:t>	7) реализацию инициативного проекта «Устройство тротуарной дорожки по ул. Руденко в ст. </a:t>
            </a:r>
            <a:r>
              <a:rPr lang="ru-RU" sz="900" dirty="0" err="1" smtClean="0"/>
              <a:t>Галюгаевская</a:t>
            </a:r>
            <a:r>
              <a:rPr lang="ru-RU" sz="900" dirty="0" smtClean="0"/>
              <a:t> Курского муниципального округа Ставропольского края» в 2023 году в сумме 480,00 тыс. рублей; </a:t>
            </a:r>
          </a:p>
          <a:p>
            <a:r>
              <a:rPr lang="ru-RU" sz="900" dirty="0" smtClean="0"/>
              <a:t>	8) реализацию инициативного проекта «Ремонт уличного освещения пешеходной зоны по ул. Ленина и парковой зоны села </a:t>
            </a:r>
            <a:r>
              <a:rPr lang="ru-RU" sz="900" dirty="0" err="1" smtClean="0"/>
              <a:t>Ростовановское</a:t>
            </a:r>
            <a:r>
              <a:rPr lang="ru-RU" sz="900" dirty="0" smtClean="0"/>
              <a:t> Курского муниципального округа Ставропольского края»в 2023 году в сумме 408,51тыс. рублей; </a:t>
            </a:r>
          </a:p>
          <a:p>
            <a:r>
              <a:rPr lang="ru-RU" sz="900" dirty="0" smtClean="0"/>
              <a:t>	9) реализацию инициативного проекта «Устройство детской площадки в парковой зоне (2 этап) пос. Рощино Курского муниципального округа Ставропольского края»в 2023 году в сумме 775,00 тыс. рублей;</a:t>
            </a:r>
          </a:p>
          <a:p>
            <a:r>
              <a:rPr lang="ru-RU" sz="900" dirty="0" smtClean="0"/>
              <a:t>	10) реализацию инициативного проекта «Устройство пешеходной дорожки по ул. Кооперативная в с. Русское Курского муниципального округа Ставропольского края» в 2023 году в сумме 1158,12 тыс. рублей; </a:t>
            </a:r>
          </a:p>
          <a:p>
            <a:r>
              <a:rPr lang="ru-RU" sz="900" dirty="0" smtClean="0"/>
              <a:t>	11) реализацию инициативного проекта «Устройство детской игровой площадки по ул. Урожайной в селе </a:t>
            </a:r>
            <a:r>
              <a:rPr lang="ru-RU" sz="900" dirty="0" err="1" smtClean="0"/>
              <a:t>Серноводское</a:t>
            </a:r>
            <a:r>
              <a:rPr lang="ru-RU" sz="900" dirty="0" smtClean="0"/>
              <a:t> Курского муниципального округа Ставропольского края» в 2023 году в сумме 902,33 тыс. рублей; </a:t>
            </a:r>
          </a:p>
          <a:p>
            <a:r>
              <a:rPr lang="ru-RU" sz="900" dirty="0" smtClean="0"/>
              <a:t>	12) реализацию инициативного проекта «Устройство спортивной площадки по ул. Колхозная 4а в с. </a:t>
            </a:r>
            <a:r>
              <a:rPr lang="ru-RU" sz="900" dirty="0" err="1" smtClean="0"/>
              <a:t>Уваровское</a:t>
            </a:r>
            <a:r>
              <a:rPr lang="ru-RU" sz="900" dirty="0" smtClean="0"/>
              <a:t> Курского муниципального округа Ставропольского края»в 2023 году в сумме 1317,05 тыс. рублей;</a:t>
            </a:r>
          </a:p>
          <a:p>
            <a:r>
              <a:rPr lang="ru-RU" sz="900" dirty="0" smtClean="0"/>
              <a:t>	13) реализацию инициативного проекта «Устройство на стадионе открытой спортивной площадки с уличными тренажерами в селе </a:t>
            </a:r>
            <a:r>
              <a:rPr lang="ru-RU" sz="900" dirty="0" err="1" smtClean="0"/>
              <a:t>Эдиссия</a:t>
            </a:r>
            <a:r>
              <a:rPr lang="ru-RU" sz="900" dirty="0" smtClean="0"/>
              <a:t> Курского муниципального округа Ставропольского края» в 2023 году в сумме 979,06 тыс. рублей;</a:t>
            </a:r>
          </a:p>
          <a:p>
            <a:r>
              <a:rPr lang="ru-RU" sz="900" dirty="0" smtClean="0"/>
              <a:t>	14) капитальный ремонт и ремонт автомобильных дорог общего пользования местного значения муниципальных округов и городских округов в 2023 году в сумме 9312,51 тыс. рублей, в 2024 году в сумме 14312,51 тыс. рублей, в 2025 году в сумме 14312,51 тыс. рублей;</a:t>
            </a:r>
          </a:p>
          <a:p>
            <a:r>
              <a:rPr lang="ru-RU" sz="900" dirty="0" smtClean="0"/>
              <a:t>	15) проведение информационно-пропагандистских мероприятий, направленных на профилактику идеологии терроризма в 2023 году в сумме 5,27 тыс. рублей, в 2024 году в сумме 5,27 тыс. рублей, в 2025 году в сумме 5,27 тыс. рублей;</a:t>
            </a:r>
          </a:p>
          <a:p>
            <a:r>
              <a:rPr lang="ru-RU" sz="900" dirty="0" smtClean="0"/>
              <a:t>	16) обеспечение комплексного развития сельских территорий в 2023 году в сумме 1723,56 тыс. рублей;</a:t>
            </a:r>
          </a:p>
          <a:p>
            <a:r>
              <a:rPr lang="ru-RU" sz="900" dirty="0" smtClean="0"/>
              <a:t>	17) строительство и реконструкцию автомобильных дорог общего пользования местного значения (Реконструкция автомобильной дороги «Ага-Батыр – </a:t>
            </a:r>
            <a:r>
              <a:rPr lang="ru-RU" sz="900" dirty="0" err="1" smtClean="0"/>
              <a:t>Дыдымкин</a:t>
            </a:r>
            <a:r>
              <a:rPr lang="ru-RU" sz="900" dirty="0" smtClean="0"/>
              <a:t>») в 2023 году в сумме 5000,00 тыс. рублей;</a:t>
            </a:r>
          </a:p>
          <a:p>
            <a:r>
              <a:rPr lang="ru-RU" sz="900" dirty="0" smtClean="0"/>
              <a:t>	18)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900" dirty="0" err="1" smtClean="0"/>
              <a:t>Ростовановском</a:t>
            </a:r>
            <a:r>
              <a:rPr lang="ru-RU" sz="900" dirty="0" smtClean="0"/>
              <a:t>, Курский район) в 2023 году в сумме 840,79 тыс. рублей;</a:t>
            </a:r>
          </a:p>
          <a:p>
            <a:r>
              <a:rPr lang="ru-RU" sz="900" dirty="0" smtClean="0"/>
              <a:t>	19) реализация мероприятий по модернизации школьных систем образования в 2024 году в сумме 604,53 тыс. рублей, в 2025 году в сумме 617,54 тыс. рублей.</a:t>
            </a:r>
            <a:endParaRPr lang="ru-RU" sz="900" dirty="0"/>
          </a:p>
        </p:txBody>
      </p:sp>
      <p:sp>
        <p:nvSpPr>
          <p:cNvPr id="4" name="TextBox 3"/>
          <p:cNvSpPr txBox="1"/>
          <p:nvPr/>
        </p:nvSpPr>
        <p:spPr>
          <a:xfrm>
            <a:off x="0" y="0"/>
            <a:ext cx="9144000" cy="307777"/>
          </a:xfrm>
          <a:prstGeom prst="rect">
            <a:avLst/>
          </a:prstGeom>
          <a:noFill/>
        </p:spPr>
        <p:txBody>
          <a:bodyPr wrap="square" rtlCol="0">
            <a:spAutoFit/>
          </a:bodyPr>
          <a:lstStyle/>
          <a:p>
            <a:r>
              <a:rPr lang="ru-RU" sz="1400" b="1" dirty="0" smtClean="0">
                <a:latin typeface="Calibri" pitchFamily="34" charset="0"/>
                <a:cs typeface="Calibri" pitchFamily="34" charset="0"/>
              </a:rPr>
              <a:t>           РАСХОДЫ НА СОФИНАСИРОВАНИЕ</a:t>
            </a:r>
          </a:p>
        </p:txBody>
      </p:sp>
    </p:spTree>
  </p:cSld>
  <p:clrMapOvr>
    <a:masterClrMapping/>
  </p:clrMapOvr>
  <p:transition>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42844" y="571480"/>
          <a:ext cx="8715436"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8643966" cy="523220"/>
          </a:xfrm>
          <a:prstGeom prst="rect">
            <a:avLst/>
          </a:prstGeom>
          <a:noFill/>
        </p:spPr>
        <p:txBody>
          <a:bodyPr wrap="square" rtlCol="0">
            <a:spAutoFit/>
          </a:bodyPr>
          <a:lstStyle/>
          <a:p>
            <a:pPr algn="ctr"/>
            <a:r>
              <a:rPr lang="ru-RU" sz="1400" b="1" dirty="0" smtClean="0">
                <a:latin typeface="Calibri" pitchFamily="34" charset="0"/>
                <a:cs typeface="Calibri" pitchFamily="34" charset="0"/>
              </a:rPr>
              <a:t>Раздел 5 /  </a:t>
            </a:r>
            <a:r>
              <a:rPr lang="ru-RU" sz="1400" dirty="0" smtClean="0">
                <a:latin typeface="Calibri" pitchFamily="34" charset="0"/>
                <a:cs typeface="Calibri" pitchFamily="34" charset="0"/>
              </a:rPr>
              <a:t>РАСХОДЫ БЮДЖЕТА КУРСКОГО МУНИЦИПАЛЬНОГО ОКРУГА </a:t>
            </a:r>
          </a:p>
          <a:p>
            <a:pPr algn="ctr"/>
            <a:r>
              <a:rPr lang="ru-RU" sz="1400" dirty="0" smtClean="0">
                <a:latin typeface="Calibri" pitchFamily="34" charset="0"/>
                <a:cs typeface="Calibri" pitchFamily="34" charset="0"/>
              </a:rPr>
              <a:t>С УЧЕТОМ ИНТЕРЕСОВ ЦЕЛЕВЫХ ГРУПП ПОЛЬЗОВАТЕЛЕЙ НА  2023-2025 ГОДЫ </a:t>
            </a: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357818" y="5072074"/>
          <a:ext cx="3571900"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4" name="Прямоугольник 13"/>
          <p:cNvSpPr/>
          <p:nvPr/>
        </p:nvSpPr>
        <p:spPr>
          <a:xfrm>
            <a:off x="3286116" y="3286124"/>
            <a:ext cx="2000264" cy="1015663"/>
          </a:xfrm>
          <a:prstGeom prst="rect">
            <a:avLst/>
          </a:prstGeom>
        </p:spPr>
        <p:txBody>
          <a:bodyPr wrap="square">
            <a:spAutoFit/>
          </a:bodyPr>
          <a:lstStyle/>
          <a:p>
            <a:pPr algn="ctr"/>
            <a:r>
              <a:rPr lang="ru-RU" sz="1000" dirty="0" smtClean="0"/>
              <a:t>Структура местного бюджета остается социально ориентированной: расходы социальных отраслей составляют </a:t>
            </a:r>
            <a:r>
              <a:rPr lang="ru-RU" sz="1000" dirty="0" smtClean="0"/>
              <a:t>77,76 </a:t>
            </a:r>
            <a:r>
              <a:rPr lang="ru-RU" sz="1000" dirty="0" smtClean="0"/>
              <a:t>процента в общих расходах. </a:t>
            </a:r>
            <a:endParaRPr lang="ru-RU" sz="1000" dirty="0"/>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 y="571480"/>
          <a:ext cx="9144000" cy="11430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РАСХОДЫ </a:t>
            </a:r>
          </a:p>
          <a:p>
            <a:pPr algn="ctr"/>
            <a:r>
              <a:rPr lang="ru-RU" sz="1400" dirty="0" smtClean="0">
                <a:latin typeface="Calibri" pitchFamily="34" charset="0"/>
                <a:cs typeface="Calibri" pitchFamily="34" charset="0"/>
              </a:rPr>
              <a:t>бюджета Курского муниципального округа на ОБРАЗОВАНИЕ в 2021-2025 годах </a:t>
            </a:r>
          </a:p>
        </p:txBody>
      </p:sp>
      <p:pic>
        <p:nvPicPr>
          <p:cNvPr id="39938" name="Picture 2" descr="http://www.mvschool.ru/files/20161114152424.jpg"/>
          <p:cNvPicPr>
            <a:picLocks noChangeAspect="1" noChangeArrowheads="1"/>
          </p:cNvPicPr>
          <p:nvPr/>
        </p:nvPicPr>
        <p:blipFill>
          <a:blip r:embed="rId3" cstate="print"/>
          <a:srcRect/>
          <a:stretch>
            <a:fillRect/>
          </a:stretch>
        </p:blipFill>
        <p:spPr bwMode="auto">
          <a:xfrm>
            <a:off x="8204392" y="2000240"/>
            <a:ext cx="939608" cy="834035"/>
          </a:xfrm>
          <a:prstGeom prst="rect">
            <a:avLst/>
          </a:prstGeom>
          <a:noFill/>
        </p:spPr>
      </p:pic>
      <p:sp>
        <p:nvSpPr>
          <p:cNvPr id="1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graphicFrame>
        <p:nvGraphicFramePr>
          <p:cNvPr id="7" name="Таблица 6"/>
          <p:cNvGraphicFramePr>
            <a:graphicFrameLocks noGrp="1"/>
          </p:cNvGraphicFramePr>
          <p:nvPr/>
        </p:nvGraphicFramePr>
        <p:xfrm>
          <a:off x="142844" y="1643050"/>
          <a:ext cx="8001057" cy="1327511"/>
        </p:xfrm>
        <a:graphic>
          <a:graphicData uri="http://schemas.openxmlformats.org/drawingml/2006/table">
            <a:tbl>
              <a:tblPr/>
              <a:tblGrid>
                <a:gridCol w="2500330"/>
                <a:gridCol w="571504"/>
                <a:gridCol w="714380"/>
                <a:gridCol w="857256"/>
                <a:gridCol w="785818"/>
                <a:gridCol w="857256"/>
                <a:gridCol w="857256"/>
                <a:gridCol w="857257"/>
              </a:tblGrid>
              <a:tr h="253123">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2021 </a:t>
                      </a: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chemeClr val="tx1"/>
                          </a:solidFill>
                          <a:latin typeface="Times New Roman"/>
                        </a:rPr>
                        <a:t>2022 </a:t>
                      </a:r>
                    </a:p>
                    <a:p>
                      <a:pPr algn="ctr" rtl="0" fontAlgn="t"/>
                      <a:r>
                        <a:rPr lang="ru-RU" sz="900" b="0" i="0" u="none" strike="noStrike" dirty="0" smtClean="0">
                          <a:solidFill>
                            <a:schemeClr val="tx1"/>
                          </a:solidFill>
                          <a:latin typeface="Times New Roman"/>
                        </a:rPr>
                        <a:t> (оценка)</a:t>
                      </a:r>
                      <a:endParaRPr lang="ru-RU" sz="900" b="0" i="0" u="none" strike="noStrike" dirty="0">
                        <a:solidFill>
                          <a:schemeClr val="tx1"/>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2023</a:t>
                      </a:r>
                    </a:p>
                    <a:p>
                      <a:pPr algn="ctr" rtl="0" fontAlgn="t"/>
                      <a:r>
                        <a:rPr lang="ru-RU" sz="900" b="0" i="0" u="none" strike="noStrike" dirty="0" smtClean="0">
                          <a:solidFill>
                            <a:srgbClr val="000000"/>
                          </a:solidFill>
                          <a:latin typeface="Times New Roman"/>
                        </a:rPr>
                        <a:t> (прогноз)</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t"/>
                      <a:r>
                        <a:rPr lang="ru-RU" sz="900" b="0" i="0" u="none" strike="noStrike" dirty="0" smtClean="0">
                          <a:solidFill>
                            <a:srgbClr val="000000"/>
                          </a:solidFill>
                          <a:latin typeface="Times New Roman"/>
                        </a:rPr>
                        <a:t>2024</a:t>
                      </a:r>
                    </a:p>
                    <a:p>
                      <a:pPr algn="ctr" rtl="0" fontAlgn="t"/>
                      <a:r>
                        <a:rPr lang="ru-RU" sz="900" b="0" i="0" u="none" strike="noStrike" dirty="0" smtClean="0">
                          <a:solidFill>
                            <a:srgbClr val="000000"/>
                          </a:solidFill>
                          <a:latin typeface="Times New Roman"/>
                        </a:rPr>
                        <a:t>(прогноз)</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ru-RU" sz="900" b="0" i="0" u="none" strike="noStrike" dirty="0" smtClean="0">
                          <a:solidFill>
                            <a:srgbClr val="000000"/>
                          </a:solidFill>
                          <a:latin typeface="Times New Roman"/>
                        </a:rPr>
                        <a:t>2025</a:t>
                      </a:r>
                    </a:p>
                    <a:p>
                      <a:pPr algn="ctr" rtl="0" fontAlgn="t"/>
                      <a:r>
                        <a:rPr lang="ru-RU" sz="900" b="0" i="0" u="none" strike="noStrike" dirty="0" smtClean="0">
                          <a:solidFill>
                            <a:srgbClr val="000000"/>
                          </a:solidFill>
                          <a:latin typeface="Times New Roman"/>
                        </a:rPr>
                        <a:t>(прогноз)</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ctr" rtl="0" fontAlgn="b"/>
                      <a:r>
                        <a:rPr lang="ru-RU" sz="900" b="1" i="0" u="none" strike="noStrike" dirty="0">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chemeClr val="tx1"/>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1" i="0" u="none" strike="noStrike">
                          <a:solidFill>
                            <a:srgbClr val="000000"/>
                          </a:solidFill>
                          <a:latin typeface="Times New Roman"/>
                        </a:rPr>
                        <a:t>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07</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939 600,45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chemeClr val="tx1"/>
                          </a:solidFill>
                          <a:latin typeface="Times New Roman"/>
                        </a:rPr>
                        <a:t>1 064 522,02</a:t>
                      </a:r>
                      <a:endParaRPr lang="ru-RU" sz="900" b="1"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a:solidFill>
                            <a:srgbClr val="000000"/>
                          </a:solidFill>
                          <a:latin typeface="Times New Roman"/>
                        </a:rPr>
                        <a:t>1 043 822,88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1" i="0" u="none" strike="noStrike">
                          <a:solidFill>
                            <a:srgbClr val="000000"/>
                          </a:solidFill>
                          <a:latin typeface="Times New Roman"/>
                        </a:rPr>
                        <a:t>1 016 370,70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1" i="0" u="none" strike="noStrike">
                          <a:solidFill>
                            <a:srgbClr val="000000"/>
                          </a:solidFill>
                          <a:latin typeface="Times New Roman"/>
                        </a:rPr>
                        <a:t>1 024 764,69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0" i="0" u="none" strike="noStrike" dirty="0">
                          <a:solidFill>
                            <a:srgbClr val="000000"/>
                          </a:solidFill>
                          <a:latin typeface="Times New Roman"/>
                        </a:rPr>
                        <a:t>Дошкольное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305026,585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423785,89</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315365,39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233420,66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a:solidFill>
                            <a:srgbClr val="000000"/>
                          </a:solidFill>
                          <a:latin typeface="Times New Roman"/>
                        </a:rPr>
                        <a:t>238023,19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54925">
                <a:tc>
                  <a:txBody>
                    <a:bodyPr/>
                    <a:lstStyle/>
                    <a:p>
                      <a:pPr algn="l" rtl="0" fontAlgn="b"/>
                      <a:r>
                        <a:rPr lang="ru-RU" sz="900" b="0" i="0" u="none" strike="noStrike">
                          <a:solidFill>
                            <a:srgbClr val="000000"/>
                          </a:solidFill>
                          <a:latin typeface="Times New Roman"/>
                        </a:rPr>
                        <a:t>Общее образование</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506128,64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511750,67</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581869,02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635237,71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a:solidFill>
                            <a:srgbClr val="000000"/>
                          </a:solidFill>
                          <a:latin typeface="Times New Roman"/>
                        </a:rPr>
                        <a:t>637001,84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0" i="0" u="none" strike="noStrike">
                          <a:solidFill>
                            <a:srgbClr val="000000"/>
                          </a:solidFill>
                          <a:latin typeface="Times New Roman"/>
                        </a:rPr>
                        <a:t>Дополнительное образование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46457,86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46434,76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59652,84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59615,29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a:solidFill>
                            <a:srgbClr val="000000"/>
                          </a:solidFill>
                          <a:latin typeface="Times New Roman"/>
                        </a:rPr>
                        <a:t>59669,56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57338">
                <a:tc>
                  <a:txBody>
                    <a:bodyPr/>
                    <a:lstStyle/>
                    <a:p>
                      <a:pPr algn="l" rtl="0" fontAlgn="b"/>
                      <a:r>
                        <a:rPr lang="ru-RU" sz="900" b="0" i="0" u="none" strike="noStrike">
                          <a:solidFill>
                            <a:srgbClr val="000000"/>
                          </a:solidFill>
                          <a:latin typeface="Times New Roman"/>
                        </a:rPr>
                        <a:t>Молодёжная политика и оздоровление детей</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13672,02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14455,64</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3163,97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3163,97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a:solidFill>
                            <a:srgbClr val="000000"/>
                          </a:solidFill>
                          <a:latin typeface="Times New Roman"/>
                        </a:rPr>
                        <a:t>3163,97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130371">
                <a:tc>
                  <a:txBody>
                    <a:bodyPr/>
                    <a:lstStyle/>
                    <a:p>
                      <a:pPr algn="l" rtl="0" fontAlgn="b"/>
                      <a:r>
                        <a:rPr lang="ru-RU" sz="900" b="0" i="0" u="none" strike="noStrike">
                          <a:solidFill>
                            <a:srgbClr val="000000"/>
                          </a:solidFill>
                          <a:latin typeface="Times New Roman"/>
                        </a:rPr>
                        <a:t>Другие вопросы в области образования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68315,35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chemeClr val="tx1"/>
                          </a:solidFill>
                          <a:latin typeface="Times New Roman"/>
                        </a:rPr>
                        <a:t>68095,06</a:t>
                      </a:r>
                      <a:endParaRPr lang="ru-RU" sz="900" b="0" i="0" u="none" strike="noStrike" dirty="0">
                        <a:solidFill>
                          <a:schemeClr val="tx1"/>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83771,66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84933,07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b"/>
                      <a:r>
                        <a:rPr lang="ru-RU" sz="900" b="0" i="0" u="none" strike="noStrike" dirty="0">
                          <a:solidFill>
                            <a:srgbClr val="000000"/>
                          </a:solidFill>
                          <a:latin typeface="Times New Roman"/>
                        </a:rPr>
                        <a:t>86906,13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bl>
          </a:graphicData>
        </a:graphic>
      </p:graphicFrame>
      <p:graphicFrame>
        <p:nvGraphicFramePr>
          <p:cNvPr id="8" name="Диаграмма 7"/>
          <p:cNvGraphicFramePr/>
          <p:nvPr/>
        </p:nvGraphicFramePr>
        <p:xfrm>
          <a:off x="285720" y="3357562"/>
          <a:ext cx="4114800" cy="146208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42844" y="3000372"/>
            <a:ext cx="4572000" cy="400110"/>
          </a:xfrm>
          <a:prstGeom prst="rect">
            <a:avLst/>
          </a:prstGeom>
          <a:noFill/>
        </p:spPr>
        <p:txBody>
          <a:bodyPr wrap="square" rtlCol="0">
            <a:spAutoFit/>
          </a:bodyPr>
          <a:lstStyle/>
          <a:p>
            <a:pPr algn="ctr"/>
            <a:r>
              <a:rPr lang="ru-RU" sz="1000" dirty="0" smtClean="0"/>
              <a:t>КОЛИЧЕСТВО ВОСПИТАННИКОВ УЧРЕЖДЕНИЙ ДОШКОЛЬНОГО ОБРАЗОВАНИЯ В КУРСКОМ МУНИЦИПАЛЬНОМ ОКРУГЕ (чел.)</a:t>
            </a:r>
            <a:endParaRPr lang="ru-RU" sz="1000" dirty="0"/>
          </a:p>
        </p:txBody>
      </p:sp>
      <p:sp>
        <p:nvSpPr>
          <p:cNvPr id="10" name="Прямоугольник 9"/>
          <p:cNvSpPr/>
          <p:nvPr/>
        </p:nvSpPr>
        <p:spPr>
          <a:xfrm>
            <a:off x="142844" y="4786322"/>
            <a:ext cx="4500594" cy="784830"/>
          </a:xfrm>
          <a:prstGeom prst="rect">
            <a:avLst/>
          </a:prstGeom>
        </p:spPr>
        <p:txBody>
          <a:bodyPr wrap="square">
            <a:spAutoFit/>
          </a:bodyPr>
          <a:lstStyle/>
          <a:p>
            <a:pPr algn="just"/>
            <a:r>
              <a:rPr lang="ru-RU" sz="900" dirty="0" smtClean="0"/>
              <a:t>Объем субвенций 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a:t>
            </a:r>
            <a:endParaRPr lang="ru-RU" sz="900" dirty="0"/>
          </a:p>
        </p:txBody>
      </p:sp>
      <p:graphicFrame>
        <p:nvGraphicFramePr>
          <p:cNvPr id="12" name="Диаграмма 11"/>
          <p:cNvGraphicFramePr/>
          <p:nvPr/>
        </p:nvGraphicFramePr>
        <p:xfrm>
          <a:off x="0" y="5500702"/>
          <a:ext cx="4857752" cy="13572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nvGraphicFramePr>
        <p:xfrm>
          <a:off x="5072066" y="3357562"/>
          <a:ext cx="3929090" cy="1143008"/>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4800600" y="3000372"/>
            <a:ext cx="4343400" cy="400110"/>
          </a:xfrm>
          <a:prstGeom prst="rect">
            <a:avLst/>
          </a:prstGeom>
          <a:noFill/>
        </p:spPr>
        <p:txBody>
          <a:bodyPr wrap="square" rtlCol="0">
            <a:spAutoFit/>
          </a:bodyPr>
          <a:lstStyle/>
          <a:p>
            <a:pPr algn="ctr"/>
            <a:r>
              <a:rPr lang="ru-RU" sz="1000" dirty="0" smtClean="0"/>
              <a:t>КОЛИЧЕСТВО УЧАЩИХСЯ ОБЩЕОБРАЗОВАТЕЛЬНЫХ ОРГАНИЗАЦИЙ В КУРСКОМ МУНИЦИПАЛЬНОМ ОКРУГЕ (чел.)</a:t>
            </a:r>
            <a:endParaRPr lang="ru-RU" sz="1000" dirty="0"/>
          </a:p>
        </p:txBody>
      </p:sp>
      <p:sp>
        <p:nvSpPr>
          <p:cNvPr id="15" name="Прямоугольник 14"/>
          <p:cNvSpPr/>
          <p:nvPr/>
        </p:nvSpPr>
        <p:spPr>
          <a:xfrm>
            <a:off x="4786314" y="4500570"/>
            <a:ext cx="4357686" cy="1200329"/>
          </a:xfrm>
          <a:prstGeom prst="rect">
            <a:avLst/>
          </a:prstGeom>
        </p:spPr>
        <p:txBody>
          <a:bodyPr wrap="square">
            <a:spAutoFit/>
          </a:bodyPr>
          <a:lstStyle/>
          <a:p>
            <a:pPr algn="just"/>
            <a:r>
              <a:rPr lang="ru-RU" sz="900" dirty="0" smtClean="0"/>
              <a:t>Объем субвенций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a:t>
            </a:r>
            <a:endParaRPr lang="ru-RU" sz="900" dirty="0"/>
          </a:p>
        </p:txBody>
      </p:sp>
      <p:graphicFrame>
        <p:nvGraphicFramePr>
          <p:cNvPr id="16" name="Диаграмма 15"/>
          <p:cNvGraphicFramePr/>
          <p:nvPr/>
        </p:nvGraphicFramePr>
        <p:xfrm>
          <a:off x="4786314" y="5500702"/>
          <a:ext cx="4357686" cy="135729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6401753"/>
          </a:xfrm>
          <a:prstGeom prst="rect">
            <a:avLst/>
          </a:prstGeom>
          <a:noFill/>
        </p:spPr>
        <p:txBody>
          <a:bodyPr wrap="square" rtlCol="0">
            <a:spAutoFit/>
          </a:bodyPr>
          <a:lstStyle/>
          <a:p>
            <a:r>
              <a:rPr lang="ru-RU" sz="1000" b="1" dirty="0" smtClean="0">
                <a:latin typeface="Calibri" pitchFamily="34" charset="0"/>
                <a:cs typeface="Calibri" pitchFamily="34" charset="0"/>
              </a:rPr>
              <a:t>ВВЕДЕНИЕ </a:t>
            </a:r>
            <a:r>
              <a:rPr lang="ru-RU" sz="1000" dirty="0" smtClean="0">
                <a:latin typeface="Calibri" pitchFamily="34" charset="0"/>
                <a:cs typeface="Calibri" pitchFamily="34" charset="0"/>
              </a:rPr>
              <a:t>…………………………………………………………………………………………………………………………………………………………………………..………………………………………………………….…03-06</a:t>
            </a:r>
          </a:p>
          <a:p>
            <a:r>
              <a:rPr lang="ru-RU" sz="1000" dirty="0" smtClean="0">
                <a:latin typeface="Calibri" pitchFamily="34" charset="0"/>
                <a:cs typeface="Calibri" pitchFamily="34" charset="0"/>
              </a:rPr>
              <a:t>                     Приоритетные направления расходов Курского муниципального округа Ставропольского края на 2023 год  и плановый период </a:t>
            </a:r>
          </a:p>
          <a:p>
            <a:r>
              <a:rPr lang="ru-RU" sz="1000" dirty="0" smtClean="0">
                <a:latin typeface="Calibri" pitchFamily="34" charset="0"/>
                <a:cs typeface="Calibri" pitchFamily="34" charset="0"/>
              </a:rPr>
              <a:t>                     2024 и 2025 годов ……………………………………………………………………………………….……………………………………………………………………………………………………………………...07</a:t>
            </a:r>
          </a:p>
          <a:p>
            <a:r>
              <a:rPr lang="ru-RU" sz="1000" dirty="0" smtClean="0">
                <a:latin typeface="Calibri" pitchFamily="34" charset="0"/>
                <a:cs typeface="Calibri" pitchFamily="34" charset="0"/>
              </a:rPr>
              <a:t>                     Налоговые расходы  Курского муниципального округа Ставропольского края за 2021 год…………………………………………………………………………………………...08</a:t>
            </a:r>
          </a:p>
          <a:p>
            <a:pPr algn="just"/>
            <a:r>
              <a:rPr lang="ru-RU" sz="1000" dirty="0" smtClean="0">
                <a:latin typeface="Calibri" pitchFamily="34" charset="0"/>
                <a:cs typeface="Calibri" pitchFamily="34" charset="0"/>
              </a:rPr>
              <a:t>                     Деятельность органов Курского муниципального округа Ставропольского края, влияющая на изменения доходов бюджета………………………………….09</a:t>
            </a:r>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Раздел 1. </a:t>
            </a:r>
            <a:r>
              <a:rPr lang="ru-RU" sz="10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края…………………………………..….…10-11</a:t>
            </a:r>
          </a:p>
          <a:p>
            <a:r>
              <a:rPr lang="ru-RU" sz="1000" b="1" dirty="0" smtClean="0">
                <a:latin typeface="Calibri" pitchFamily="34" charset="0"/>
                <a:cs typeface="Calibri" pitchFamily="34" charset="0"/>
              </a:rPr>
              <a:t>Раздел 2. </a:t>
            </a:r>
            <a:r>
              <a:rPr lang="ru-RU" sz="1000" dirty="0" smtClean="0">
                <a:latin typeface="Calibri" pitchFamily="34" charset="0"/>
                <a:cs typeface="Calibri" pitchFamily="34" charset="0"/>
              </a:rPr>
              <a:t>Основные характеристики  бюджета  Курского  округа  Ставропольского края на 2023 год и плановый период  2024 и 2025 годов в сравнении с </a:t>
            </a:r>
          </a:p>
          <a:p>
            <a:r>
              <a:rPr lang="ru-RU" sz="1000" dirty="0" smtClean="0">
                <a:latin typeface="Calibri" pitchFamily="34" charset="0"/>
                <a:cs typeface="Calibri" pitchFamily="34" charset="0"/>
              </a:rPr>
              <a:t>                    фактическими значениями за 2021 год и ожидаемым исполнением за 2022 год………………………………………………………………………………………………..…………..12</a:t>
            </a:r>
          </a:p>
          <a:p>
            <a:r>
              <a:rPr lang="ru-RU" sz="1000" b="1" dirty="0" smtClean="0">
                <a:latin typeface="Calibri" pitchFamily="34" charset="0"/>
                <a:cs typeface="Calibri" pitchFamily="34" charset="0"/>
              </a:rPr>
              <a:t>Раздел 3. </a:t>
            </a:r>
            <a:r>
              <a:rPr lang="ru-RU" sz="1000" dirty="0" smtClean="0">
                <a:latin typeface="Calibri" pitchFamily="34" charset="0"/>
                <a:cs typeface="Calibri" pitchFamily="34" charset="0"/>
              </a:rPr>
              <a:t>Доходы…………………………………………………………………………………………………………………………………………………………………………………………………………………………….….....13</a:t>
            </a:r>
          </a:p>
          <a:p>
            <a:r>
              <a:rPr lang="ru-RU" sz="1000" dirty="0" smtClean="0">
                <a:latin typeface="Calibri" pitchFamily="34" charset="0"/>
                <a:cs typeface="Calibri" pitchFamily="34" charset="0"/>
              </a:rPr>
              <a:t>                   Доходы бюджета по видам доходов на 2023 год и плановый период 2024 и 2025 годов в сравнении  с ожидаемым исполнением за 2022 год (уточненный план) и отчетом за 2021год…………………………………………………………………………………………………………………………………………………………………………………………….…14</a:t>
            </a:r>
          </a:p>
          <a:p>
            <a:r>
              <a:rPr lang="ru-RU" sz="1000" dirty="0" smtClean="0">
                <a:latin typeface="Calibri" pitchFamily="34" charset="0"/>
                <a:cs typeface="Calibri" pitchFamily="34" charset="0"/>
              </a:rPr>
              <a:t>                   Безвозмездные поступления в бюджет Курского муниципального округа Ставропольского края …………………………………………………………………………………..15</a:t>
            </a:r>
          </a:p>
          <a:p>
            <a:r>
              <a:rPr lang="ru-RU" sz="1000" dirty="0" smtClean="0">
                <a:latin typeface="Calibri" pitchFamily="34" charset="0"/>
                <a:cs typeface="Calibri" pitchFamily="34" charset="0"/>
              </a:rPr>
              <a:t>                   Динамика и структура доходов местного бюджета по безвозмездным поступлениям в 2022-2025 годах</a:t>
            </a:r>
          </a:p>
          <a:p>
            <a:r>
              <a:rPr lang="ru-RU" sz="1000" b="1" dirty="0" smtClean="0">
                <a:latin typeface="Calibri" pitchFamily="34" charset="0"/>
                <a:cs typeface="Calibri" pitchFamily="34" charset="0"/>
              </a:rPr>
              <a:t>Раздел 4. </a:t>
            </a:r>
            <a:r>
              <a:rPr lang="ru-RU" sz="1000" dirty="0" smtClean="0">
                <a:latin typeface="Calibri" pitchFamily="34" charset="0"/>
                <a:cs typeface="Calibri" pitchFamily="34" charset="0"/>
              </a:rPr>
              <a:t>Расходы……………………………………………………………………………………………………………………………………………………………………………………………………….…………………..………16</a:t>
            </a:r>
          </a:p>
          <a:p>
            <a:r>
              <a:rPr lang="ru-RU" sz="1000" dirty="0" smtClean="0">
                <a:latin typeface="Calibri" pitchFamily="34" charset="0"/>
                <a:cs typeface="Calibri" pitchFamily="34" charset="0"/>
              </a:rPr>
              <a:t>                   Расходы на софинансирование…………………………………………………………………………………………………………………………………………………………………….………………….….…17</a:t>
            </a:r>
          </a:p>
          <a:p>
            <a:r>
              <a:rPr lang="ru-RU" sz="1000" b="1" dirty="0" smtClean="0">
                <a:latin typeface="Calibri" pitchFamily="34" charset="0"/>
                <a:cs typeface="Calibri" pitchFamily="34" charset="0"/>
              </a:rPr>
              <a:t>Раздел 5. </a:t>
            </a:r>
            <a:r>
              <a:rPr lang="ru-RU" sz="1000" dirty="0" smtClean="0">
                <a:latin typeface="Calibri" pitchFamily="34" charset="0"/>
                <a:cs typeface="Calibri" pitchFamily="34" charset="0"/>
              </a:rPr>
              <a:t>Расходы  бюджета Курского муниципального округа с учетом интересов целевых групп пользователей  на 2023-2025 годы ...........................………18-22</a:t>
            </a:r>
          </a:p>
          <a:p>
            <a:pPr lvl="0" algn="just">
              <a:defRPr/>
            </a:pPr>
            <a:r>
              <a:rPr lang="ru-RU" sz="1000" dirty="0" smtClean="0">
                <a:latin typeface="Calibri" pitchFamily="34" charset="0"/>
                <a:cs typeface="Calibri" pitchFamily="34" charset="0"/>
              </a:rPr>
              <a:t>                   </a:t>
            </a:r>
            <a:r>
              <a:rPr lang="ru-RU" sz="1000" kern="0" dirty="0" smtClean="0">
                <a:latin typeface="Calibri" pitchFamily="34" charset="0"/>
                <a:cs typeface="Calibri" pitchFamily="34" charset="0"/>
              </a:rPr>
              <a:t>Сведения о расходной части проекта бюджета Курского муниципального округа на 2023 год и плановый период 2024 и 2025 годов в           </a:t>
            </a:r>
          </a:p>
          <a:p>
            <a:pPr lvl="0" algn="just">
              <a:defRPr/>
            </a:pPr>
            <a:r>
              <a:rPr lang="ru-RU" sz="1000" kern="0" dirty="0" smtClean="0">
                <a:latin typeface="Calibri" pitchFamily="34" charset="0"/>
                <a:cs typeface="Calibri" pitchFamily="34" charset="0"/>
              </a:rPr>
              <a:t>                   сравнении  с ожидаемым исполнением за 2022 год (оценка) и отчетом за 2021 год  (отчетный финансовый год) в разрезе разделов и </a:t>
            </a:r>
          </a:p>
          <a:p>
            <a:pPr lvl="0" algn="just">
              <a:defRPr/>
            </a:pPr>
            <a:r>
              <a:rPr lang="ru-RU" sz="1000" kern="0" dirty="0" smtClean="0">
                <a:latin typeface="Calibri" pitchFamily="34" charset="0"/>
                <a:cs typeface="Calibri" pitchFamily="34" charset="0"/>
              </a:rPr>
              <a:t>                   подразделов …………………………………………………………………………………………………………………………………………………………………………………………………………………..….23-24</a:t>
            </a:r>
            <a:endParaRPr lang="ru-RU" sz="1000" dirty="0" smtClean="0">
              <a:latin typeface="Calibri" pitchFamily="34" charset="0"/>
              <a:cs typeface="Calibri" pitchFamily="34" charset="0"/>
            </a:endParaRPr>
          </a:p>
          <a:p>
            <a:r>
              <a:rPr lang="ru-RU" sz="1000" dirty="0" smtClean="0">
                <a:latin typeface="Calibri" pitchFamily="34" charset="0"/>
                <a:cs typeface="Calibri" pitchFamily="34" charset="0"/>
              </a:rPr>
              <a:t>                   Оплата труда работников бюджетной сферы в 2023 году и плановом периоде 2024 и 2025 годов……………………………………………….………………………………...25</a:t>
            </a:r>
            <a:r>
              <a:rPr lang="ru-RU" sz="1000" kern="0" dirty="0" smtClean="0">
                <a:latin typeface="Calibri" pitchFamily="34" charset="0"/>
                <a:cs typeface="Calibri" pitchFamily="34" charset="0"/>
              </a:rPr>
              <a:t>         </a:t>
            </a:r>
            <a:endParaRPr lang="ru-RU" sz="1000" dirty="0" smtClean="0">
              <a:latin typeface="Calibri" pitchFamily="34" charset="0"/>
              <a:cs typeface="Calibri" pitchFamily="34" charset="0"/>
            </a:endParaRPr>
          </a:p>
          <a:p>
            <a:r>
              <a:rPr lang="ru-RU" sz="1000" dirty="0" smtClean="0">
                <a:latin typeface="Calibri" pitchFamily="34" charset="0"/>
                <a:cs typeface="Calibri" pitchFamily="34" charset="0"/>
              </a:rPr>
              <a:t>                   Инициативные проекты………..……………………………………………………………………………………………………………………………………………………………………………………..…………26</a:t>
            </a:r>
          </a:p>
          <a:p>
            <a:r>
              <a:rPr lang="ru-RU" sz="1000" dirty="0" smtClean="0">
                <a:latin typeface="Calibri" pitchFamily="34" charset="0"/>
                <a:cs typeface="Calibri" pitchFamily="34" charset="0"/>
              </a:rPr>
              <a:t>                   Обеспечение жильем молодых семей………………………………………………………………………………………………………………………………………………………………………….........27</a:t>
            </a:r>
          </a:p>
          <a:p>
            <a:r>
              <a:rPr lang="ru-RU" sz="1000" b="1" dirty="0" smtClean="0">
                <a:latin typeface="Calibri" pitchFamily="34" charset="0"/>
                <a:cs typeface="Calibri" pitchFamily="34" charset="0"/>
              </a:rPr>
              <a:t>                   </a:t>
            </a:r>
            <a:r>
              <a:rPr lang="ru-RU" sz="1000" dirty="0" smtClean="0">
                <a:latin typeface="Calibri" pitchFamily="34" charset="0"/>
                <a:cs typeface="Calibri" pitchFamily="34" charset="0"/>
              </a:rPr>
              <a:t>Национальные проекты в 2023 году /</a:t>
            </a:r>
          </a:p>
          <a:p>
            <a:r>
              <a:rPr lang="ru-RU" sz="1000" dirty="0" smtClean="0">
                <a:latin typeface="Calibri" pitchFamily="34" charset="0"/>
                <a:cs typeface="Calibri" pitchFamily="34" charset="0"/>
              </a:rPr>
              <a:t>                   Дорожный фонд…………………………………………………………………………………………………………………………………..……………………………………………………………………..……….….28</a:t>
            </a:r>
          </a:p>
          <a:p>
            <a:r>
              <a:rPr lang="ru-RU" sz="1000" b="1" dirty="0" smtClean="0">
                <a:latin typeface="Calibri" pitchFamily="34" charset="0"/>
                <a:cs typeface="Calibri" pitchFamily="34" charset="0"/>
              </a:rPr>
              <a:t>Раздел 6. </a:t>
            </a:r>
            <a:r>
              <a:rPr lang="ru-RU" sz="1000" dirty="0" smtClean="0">
                <a:latin typeface="Calibri" pitchFamily="34" charset="0"/>
                <a:cs typeface="Calibri" pitchFamily="34" charset="0"/>
              </a:rPr>
              <a:t>Бюджетная устойчивость……………………………………………………………………………………………………………………………………………………………………………………..………………...29</a:t>
            </a:r>
          </a:p>
          <a:p>
            <a:r>
              <a:rPr lang="ru-RU" sz="1000" dirty="0" smtClean="0">
                <a:latin typeface="Calibri" pitchFamily="34" charset="0"/>
                <a:cs typeface="Calibri" pitchFamily="34" charset="0"/>
              </a:rPr>
              <a:t>                   Сведения о планируемых (предельных) объемах муниципального долга на 2023 год и на плановый период 2024 и 2025 годов в         </a:t>
            </a:r>
          </a:p>
          <a:p>
            <a:r>
              <a:rPr lang="ru-RU" sz="1000" dirty="0" smtClean="0">
                <a:latin typeface="Calibri" pitchFamily="34" charset="0"/>
                <a:cs typeface="Calibri" pitchFamily="34" charset="0"/>
              </a:rPr>
              <a:t>                   сравнении с ожидаемым исполнением за 2022 год и отчетом за 2021 год ……………………………………………………………………..……………………………………….……….30</a:t>
            </a:r>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Раздел 7</a:t>
            </a:r>
            <a:r>
              <a:rPr lang="ru-RU" sz="1000" dirty="0" smtClean="0">
                <a:latin typeface="Calibri" pitchFamily="34" charset="0"/>
                <a:cs typeface="Calibri" pitchFamily="34" charset="0"/>
              </a:rPr>
              <a:t>.  Муниципальные программы…………………………………………………………………………………………………………………………………………………………..………………………………….…31</a:t>
            </a:r>
          </a:p>
          <a:p>
            <a:pPr algn="just">
              <a:defRPr/>
            </a:pPr>
            <a:r>
              <a:rPr lang="ru-RU" sz="1000" dirty="0" smtClean="0">
                <a:latin typeface="Calibri" pitchFamily="34" charset="0"/>
                <a:cs typeface="Calibri" pitchFamily="34" charset="0"/>
              </a:rPr>
              <a:t>                   </a:t>
            </a:r>
            <a:r>
              <a:rPr lang="ru-RU" sz="1000" kern="0" dirty="0" smtClean="0">
                <a:latin typeface="Calibri" pitchFamily="34" charset="0"/>
                <a:cs typeface="Calibri" pitchFamily="34" charset="0"/>
              </a:rPr>
              <a:t>Сведения о расходной части проекта бюджета Курского муниципального округа на 2023 год и плановый период 2024 и 2025 годов в сравнении с ожидаемым исполнением за 2022 год (оценка) и отчетом за 2021 год (отчетный финансовый год) в разрезе муниципальных программ…………………………………………………………………………………………………………………………………………………………………………………………………………………………………………….…..32</a:t>
            </a:r>
            <a:endParaRPr lang="ru-RU" sz="1000" dirty="0" smtClean="0">
              <a:latin typeface="Calibri" pitchFamily="34" charset="0"/>
              <a:cs typeface="Calibri" pitchFamily="34" charset="0"/>
            </a:endParaRPr>
          </a:p>
          <a:p>
            <a:r>
              <a:rPr lang="ru-RU" sz="1000" b="1" dirty="0" smtClean="0">
                <a:latin typeface="Calibri" pitchFamily="34" charset="0"/>
                <a:cs typeface="Calibri" pitchFamily="34" charset="0"/>
              </a:rPr>
              <a:t>Раздел 8.  </a:t>
            </a:r>
            <a:r>
              <a:rPr lang="ru-RU" sz="1000" dirty="0" smtClean="0">
                <a:latin typeface="Calibri" pitchFamily="34" charset="0"/>
                <a:cs typeface="Calibri" pitchFamily="34" charset="0"/>
              </a:rPr>
              <a:t>Дополнительные сведения</a:t>
            </a:r>
          </a:p>
          <a:p>
            <a:r>
              <a:rPr lang="ru-RU" sz="1000" dirty="0" smtClean="0">
                <a:latin typeface="Calibri" pitchFamily="34" charset="0"/>
                <a:cs typeface="Calibri" pitchFamily="34" charset="0"/>
              </a:rPr>
              <a:t>                      Сведения о рейтинге Курского муниципального округа Ставропольского края по качеству управления бюджетным процессом..…………………………..33</a:t>
            </a:r>
          </a:p>
          <a:p>
            <a:r>
              <a:rPr lang="ru-RU" sz="1000" dirty="0" smtClean="0">
                <a:latin typeface="Calibri" pitchFamily="34" charset="0"/>
                <a:cs typeface="Calibri" pitchFamily="34" charset="0"/>
              </a:rPr>
              <a:t>                      </a:t>
            </a:r>
            <a:r>
              <a:rPr lang="ru-RU" sz="1000" dirty="0" err="1" smtClean="0">
                <a:latin typeface="Calibri" pitchFamily="34" charset="0"/>
                <a:cs typeface="Calibri" pitchFamily="34" charset="0"/>
              </a:rPr>
              <a:t>Подушевые</a:t>
            </a:r>
            <a:r>
              <a:rPr lang="ru-RU" sz="1000"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Курском муниципальном округе…………………………………………………………………………………………………………………………………………………………………………………………………….……..34                      </a:t>
            </a:r>
          </a:p>
          <a:p>
            <a:r>
              <a:rPr lang="ru-RU" sz="1000" dirty="0" smtClean="0">
                <a:latin typeface="Calibri" pitchFamily="34" charset="0"/>
                <a:cs typeface="Calibri" pitchFamily="34" charset="0"/>
              </a:rPr>
              <a:t>                      Достигнутые значения показателей для оценки эффективности деятельности органов местного самоуправления  Курского    </a:t>
            </a:r>
          </a:p>
          <a:p>
            <a:r>
              <a:rPr lang="ru-RU" sz="1000" dirty="0" smtClean="0">
                <a:latin typeface="Calibri" pitchFamily="34" charset="0"/>
                <a:cs typeface="Calibri" pitchFamily="34" charset="0"/>
              </a:rPr>
              <a:t>                      муниципального округа Ставропольского края……………………………………………………………………………………………………………………………………………….…………………35</a:t>
            </a:r>
          </a:p>
          <a:p>
            <a:r>
              <a:rPr lang="ru-RU" sz="1000" dirty="0" smtClean="0">
                <a:latin typeface="Calibri" pitchFamily="34" charset="0"/>
                <a:cs typeface="Calibri" pitchFamily="34" charset="0"/>
              </a:rPr>
              <a:t>                      Описание административно-территориального деления  Курского округа Ставропольского края…………………………………………………………….………..........36            </a:t>
            </a:r>
          </a:p>
          <a:p>
            <a:r>
              <a:rPr lang="ru-RU" sz="1000" dirty="0" smtClean="0">
                <a:latin typeface="Calibri" pitchFamily="34" charset="0"/>
                <a:cs typeface="Calibri" pitchFamily="34" charset="0"/>
              </a:rPr>
              <a:t>                      Понятия и термины………………………………………………………………………………………………………………..…………………………………………………..…………………………….…………37</a:t>
            </a:r>
          </a:p>
          <a:p>
            <a:endParaRPr lang="ru-RU" sz="1000" b="1" dirty="0" smtClean="0">
              <a:latin typeface="Calibri" pitchFamily="34" charset="0"/>
              <a:cs typeface="Calibri" pitchFamily="34" charset="0"/>
            </a:endParaRPr>
          </a:p>
          <a:p>
            <a:r>
              <a:rPr lang="ru-RU" sz="1000" b="1" dirty="0" smtClean="0">
                <a:latin typeface="Calibri" pitchFamily="34" charset="0"/>
                <a:cs typeface="Calibri" pitchFamily="34" charset="0"/>
              </a:rPr>
              <a:t>КОНТАКТНАЯ ИНФОРМАЦИЯ ДЛЯ ГРАЖДАН</a:t>
            </a:r>
            <a:endParaRPr lang="ru-RU" sz="1000" dirty="0">
              <a:latin typeface="Calibri" pitchFamily="34" charset="0"/>
              <a:cs typeface="Calibri"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СОЦИАЛЬНОЮ ПОЛИТИКУ в 2021-2025 годах</a:t>
            </a:r>
          </a:p>
        </p:txBody>
      </p:sp>
      <p:graphicFrame>
        <p:nvGraphicFramePr>
          <p:cNvPr id="3" name="Диаграмма 2"/>
          <p:cNvGraphicFramePr/>
          <p:nvPr/>
        </p:nvGraphicFramePr>
        <p:xfrm>
          <a:off x="0" y="785794"/>
          <a:ext cx="9144000" cy="35719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0" descr="http://perv-adm.ru/upload/iblock/a54/a540222e3dec86093c399a0bbd46dd45.jpg"/>
          <p:cNvPicPr>
            <a:picLocks noChangeAspect="1" noChangeArrowheads="1"/>
          </p:cNvPicPr>
          <p:nvPr/>
        </p:nvPicPr>
        <p:blipFill>
          <a:blip r:embed="rId3" cstate="print"/>
          <a:srcRect/>
          <a:stretch>
            <a:fillRect/>
          </a:stretch>
        </p:blipFill>
        <p:spPr bwMode="auto">
          <a:xfrm>
            <a:off x="7286644" y="2714620"/>
            <a:ext cx="1428728" cy="1357322"/>
          </a:xfrm>
          <a:prstGeom prst="rect">
            <a:avLst/>
          </a:prstGeom>
          <a:noFill/>
        </p:spPr>
      </p:pic>
      <p:sp>
        <p:nvSpPr>
          <p:cNvPr id="7" name="Прямоугольник 6"/>
          <p:cNvSpPr/>
          <p:nvPr/>
        </p:nvSpPr>
        <p:spPr>
          <a:xfrm>
            <a:off x="214282" y="4714884"/>
            <a:ext cx="8643998" cy="1815882"/>
          </a:xfrm>
          <a:prstGeom prst="rect">
            <a:avLst/>
          </a:prstGeom>
        </p:spPr>
        <p:txBody>
          <a:bodyPr wrap="square">
            <a:spAutoFit/>
          </a:bodyPr>
          <a:lstStyle/>
          <a:p>
            <a:pPr algn="just"/>
            <a:r>
              <a:rPr lang="ru-RU" sz="800" dirty="0" smtClean="0"/>
              <a:t>	Снижение расходов на социальную политику в 2023-2025 годах обусловлено в основном введением с 1 января 2023 года универсального пособия гражданам, имеющим детей, и беременным женщинам в целях единого подхода к назначению и осуществлению ежемесячной выплаты на ребенка до достижения им возраста 17 лет и переводом финансового обеспечения выплат данного пособия за счет средств Фонда пенсионного и социального страхования Российской Федерации.</a:t>
            </a:r>
          </a:p>
          <a:p>
            <a:pPr algn="just"/>
            <a:r>
              <a:rPr lang="ru-RU" sz="800" dirty="0" smtClean="0"/>
              <a:t>	Универсальное пособие объединит целый ряд действующих мер социальной поддержки:</a:t>
            </a:r>
          </a:p>
          <a:p>
            <a:pPr algn="just"/>
            <a:r>
              <a:rPr lang="ru-RU" sz="800" dirty="0" smtClean="0"/>
              <a:t>	• ежемесячное пособие женщине, вставшей на учет в медицинской организации в</a:t>
            </a:r>
          </a:p>
          <a:p>
            <a:pPr algn="just"/>
            <a:r>
              <a:rPr lang="ru-RU" sz="800" dirty="0" smtClean="0"/>
              <a:t>ранние сроки беременности;</a:t>
            </a:r>
          </a:p>
          <a:p>
            <a:pPr algn="just"/>
            <a:r>
              <a:rPr lang="ru-RU" sz="800" dirty="0" smtClean="0"/>
              <a:t>	• пособие по уходу за ребенком гражданам, не подлежащим обязательному социальному страхованию на случай временной нетрудоспособности и в связи с материнством;</a:t>
            </a:r>
          </a:p>
          <a:p>
            <a:pPr algn="just"/>
            <a:r>
              <a:rPr lang="ru-RU" sz="800" dirty="0" smtClean="0"/>
              <a:t>	• ежемесячную выплату в связи с рождением (усыновлением) ребенка до достижения ими возраста 3 лет;</a:t>
            </a:r>
          </a:p>
          <a:p>
            <a:pPr algn="just"/>
            <a:r>
              <a:rPr lang="ru-RU" sz="800" dirty="0" smtClean="0"/>
              <a:t>	• ежемесячную денежную выплату на ребенка в возрасте от 3 до 7 лет включительно;</a:t>
            </a:r>
          </a:p>
          <a:p>
            <a:pPr algn="just"/>
            <a:r>
              <a:rPr lang="ru-RU" sz="800" dirty="0" smtClean="0"/>
              <a:t>	• ежемесячную денежную выплату на ребенка в возрасте от 8 до 17 лет.</a:t>
            </a:r>
          </a:p>
          <a:p>
            <a:pPr algn="just"/>
            <a:r>
              <a:rPr lang="ru-RU" sz="800" dirty="0" smtClean="0"/>
              <a:t>Введение данного пособия позволит оптимизировать процесс предоставления мер социальной поддержки, упростит и сделает более удобным их получение для граждан, обеспечит более эффективное администрирование данных мер поддержки и администрирование средств, выделяемых на их обеспечение из бюджетов бюджетной системы Российской Федерации, сократить расходы бюджетов субъектов Российской Федерации</a:t>
            </a:r>
            <a:endParaRPr lang="ru-RU" sz="800" dirty="0"/>
          </a:p>
        </p:txBody>
      </p:sp>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642918"/>
          <a:ext cx="9144000"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КУЛЬТУРУ И КИНЕМАТОГРАФИЮ в 2021-2025 годах</a:t>
            </a:r>
          </a:p>
        </p:txBody>
      </p:sp>
      <p:graphicFrame>
        <p:nvGraphicFramePr>
          <p:cNvPr id="6" name="Таблица 5"/>
          <p:cNvGraphicFramePr>
            <a:graphicFrameLocks noGrp="1"/>
          </p:cNvGraphicFramePr>
          <p:nvPr/>
        </p:nvGraphicFramePr>
        <p:xfrm>
          <a:off x="214282" y="3429000"/>
          <a:ext cx="8715436" cy="1396971"/>
        </p:xfrm>
        <a:graphic>
          <a:graphicData uri="http://schemas.openxmlformats.org/drawingml/2006/table">
            <a:tbl>
              <a:tblPr/>
              <a:tblGrid>
                <a:gridCol w="2786082"/>
                <a:gridCol w="857256"/>
                <a:gridCol w="571504"/>
                <a:gridCol w="1000132"/>
                <a:gridCol w="928694"/>
                <a:gridCol w="928694"/>
                <a:gridCol w="857256"/>
                <a:gridCol w="785818"/>
              </a:tblGrid>
              <a:tr h="486762">
                <a:tc>
                  <a:txBody>
                    <a:bodyPr/>
                    <a:lstStyle/>
                    <a:p>
                      <a:pPr algn="ctr" rtl="0" fontAlgn="t"/>
                      <a:r>
                        <a:rPr lang="ru-RU" sz="900" b="0" i="0" u="none" strike="noStrike" dirty="0">
                          <a:solidFill>
                            <a:srgbClr val="000000"/>
                          </a:solidFill>
                          <a:latin typeface="Times New Roman"/>
                        </a:rPr>
                        <a:t>Наименование</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Рз</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a:solidFill>
                            <a:srgbClr val="000000"/>
                          </a:solidFill>
                          <a:latin typeface="Times New Roman"/>
                        </a:rPr>
                        <a:t>ПР</a:t>
                      </a: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2021</a:t>
                      </a:r>
                    </a:p>
                    <a:p>
                      <a:pPr algn="ctr" rtl="0" fontAlgn="t"/>
                      <a:r>
                        <a:rPr lang="ru-RU" sz="900" b="0" i="0" u="none" strike="noStrike" dirty="0" smtClean="0">
                          <a:solidFill>
                            <a:srgbClr val="000000"/>
                          </a:solidFill>
                          <a:latin typeface="Times New Roman"/>
                        </a:rPr>
                        <a:t>(факт)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2022 (уточненный)</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0" i="0" u="none" strike="noStrike" dirty="0" smtClean="0">
                          <a:solidFill>
                            <a:srgbClr val="000000"/>
                          </a:solidFill>
                          <a:latin typeface="Times New Roman"/>
                        </a:rPr>
                        <a:t>2023</a:t>
                      </a:r>
                    </a:p>
                    <a:p>
                      <a:pPr algn="ctr" rtl="0" fontAlgn="t"/>
                      <a:r>
                        <a:rPr lang="ru-RU" sz="900" b="0" i="0" u="none" strike="noStrike" dirty="0" smtClean="0">
                          <a:solidFill>
                            <a:srgbClr val="000000"/>
                          </a:solidFill>
                          <a:latin typeface="Times New Roman"/>
                        </a:rPr>
                        <a:t> (проект)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2024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0" i="0" u="none" strike="noStrike" dirty="0" smtClean="0">
                          <a:solidFill>
                            <a:srgbClr val="000000"/>
                          </a:solidFill>
                          <a:latin typeface="Times New Roman"/>
                        </a:rPr>
                        <a:t>2025 </a:t>
                      </a:r>
                    </a:p>
                    <a:p>
                      <a:pPr algn="ctr" rtl="0" fontAlgn="t"/>
                      <a:r>
                        <a:rPr lang="ru-RU" sz="900" b="0" i="0" u="none" strike="noStrike" dirty="0" smtClean="0">
                          <a:solidFill>
                            <a:srgbClr val="000000"/>
                          </a:solidFill>
                          <a:latin typeface="Times New Roman"/>
                        </a:rPr>
                        <a:t>(проект)</a:t>
                      </a:r>
                      <a:endParaRPr lang="ru-RU" sz="900" b="0" i="0" u="none" strike="noStrike" dirty="0">
                        <a:solidFill>
                          <a:srgbClr val="000000"/>
                        </a:solidFill>
                        <a:latin typeface="Times New Roman"/>
                      </a:endParaRPr>
                    </a:p>
                  </a:txBody>
                  <a:tcPr marL="8514" marR="8514" marT="85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ctr" rtl="0" fontAlgn="b"/>
                      <a:r>
                        <a:rPr lang="ru-RU" sz="900" b="0" i="0" u="none" strike="noStrike">
                          <a:solidFill>
                            <a:srgbClr val="000000"/>
                          </a:solidFill>
                          <a:latin typeface="Times New Roman"/>
                        </a:rPr>
                        <a:t>1</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5 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7 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a:solidFill>
                            <a:srgbClr val="000000"/>
                          </a:solidFill>
                          <a:latin typeface="Times New Roman"/>
                        </a:rPr>
                        <a:t>8 </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79607">
                <a:tc>
                  <a:txBody>
                    <a:bodyPr/>
                    <a:lstStyle/>
                    <a:p>
                      <a:pPr algn="l" rtl="0" fontAlgn="b"/>
                      <a:r>
                        <a:rPr lang="ru-RU" sz="900" b="1" i="0" u="none" strike="noStrike">
                          <a:solidFill>
                            <a:srgbClr val="000000"/>
                          </a:solidFill>
                          <a:latin typeface="Times New Roman"/>
                        </a:rPr>
                        <a:t>Культура и 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08</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a:solidFill>
                            <a:srgbClr val="000000"/>
                          </a:solidFill>
                          <a:latin typeface="Times New Roman"/>
                        </a:rPr>
                        <a:t>-</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139587,73</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139701,85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1" i="0" u="none" strike="noStrike" dirty="0" smtClean="0">
                          <a:solidFill>
                            <a:srgbClr val="000000"/>
                          </a:solidFill>
                          <a:latin typeface="Times New Roman"/>
                        </a:rPr>
                        <a:t>162687,05</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131474,73</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1" i="0" u="none" strike="noStrike" dirty="0" smtClean="0">
                          <a:solidFill>
                            <a:srgbClr val="000000"/>
                          </a:solidFill>
                          <a:latin typeface="Times New Roman"/>
                        </a:rPr>
                        <a:t>130837,61</a:t>
                      </a:r>
                      <a:endParaRPr lang="ru-RU" sz="900" b="1"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887">
                <a:tc>
                  <a:txBody>
                    <a:bodyPr/>
                    <a:lstStyle/>
                    <a:p>
                      <a:pPr algn="l" rtl="0" fontAlgn="b"/>
                      <a:r>
                        <a:rPr lang="ru-RU" sz="900" b="0" i="0" u="none" strike="noStrike" dirty="0">
                          <a:solidFill>
                            <a:srgbClr val="000000"/>
                          </a:solidFill>
                          <a:latin typeface="Times New Roman"/>
                        </a:rPr>
                        <a:t>Культура</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110509,23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108998,68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129905,12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98761,78</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98029,93</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34514">
                <a:tc>
                  <a:txBody>
                    <a:bodyPr/>
                    <a:lstStyle/>
                    <a:p>
                      <a:pPr algn="l" rtl="0" fontAlgn="b"/>
                      <a:r>
                        <a:rPr lang="ru-RU" sz="900" b="0" i="0" u="none" strike="noStrike">
                          <a:solidFill>
                            <a:srgbClr val="000000"/>
                          </a:solidFill>
                          <a:latin typeface="Times New Roman"/>
                        </a:rPr>
                        <a:t>Кинематография</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4690,85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5255,12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4947,71</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4998,17</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5084,28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3154">
                <a:tc>
                  <a:txBody>
                    <a:bodyPr/>
                    <a:lstStyle/>
                    <a:p>
                      <a:pPr algn="l" rtl="0" fontAlgn="b"/>
                      <a:r>
                        <a:rPr lang="ru-RU" sz="900" b="0" i="0" u="none" strike="noStrike">
                          <a:solidFill>
                            <a:srgbClr val="000000"/>
                          </a:solidFill>
                          <a:latin typeface="Times New Roman"/>
                        </a:rPr>
                        <a:t>Другие вопросы в области культуры</a:t>
                      </a: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24387,65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25448,05</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smtClean="0">
                          <a:solidFill>
                            <a:srgbClr val="000000"/>
                          </a:solidFill>
                          <a:latin typeface="Times New Roman"/>
                        </a:rPr>
                        <a:t>27834,22</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27714,78</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ru-RU" sz="900" b="0" i="0" u="none" strike="noStrike" dirty="0" smtClean="0">
                          <a:solidFill>
                            <a:srgbClr val="000000"/>
                          </a:solidFill>
                          <a:latin typeface="Times New Roman"/>
                        </a:rPr>
                        <a:t>27723,40</a:t>
                      </a:r>
                      <a:endParaRPr lang="ru-RU" sz="900" b="0" i="0" u="none" strike="noStrike" dirty="0">
                        <a:solidFill>
                          <a:srgbClr val="000000"/>
                        </a:solidFill>
                        <a:latin typeface="Times New Roman"/>
                      </a:endParaRPr>
                    </a:p>
                  </a:txBody>
                  <a:tcPr marL="8514" marR="8514" marT="8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pic>
        <p:nvPicPr>
          <p:cNvPr id="7" name="Picture 7" descr="C:\Users\Кострицкая\Desktop\Avtoklub-1.jpg.crdownload"/>
          <p:cNvPicPr>
            <a:picLocks noChangeAspect="1" noChangeArrowheads="1"/>
          </p:cNvPicPr>
          <p:nvPr/>
        </p:nvPicPr>
        <p:blipFill>
          <a:blip r:embed="rId3" cstate="print"/>
          <a:srcRect/>
          <a:stretch>
            <a:fillRect/>
          </a:stretch>
        </p:blipFill>
        <p:spPr bwMode="auto">
          <a:xfrm>
            <a:off x="285720" y="5143512"/>
            <a:ext cx="2045382" cy="1571636"/>
          </a:xfrm>
          <a:prstGeom prst="rect">
            <a:avLst/>
          </a:prstGeom>
          <a:ln>
            <a:noFill/>
          </a:ln>
          <a:effectLst>
            <a:outerShdw blurRad="292100" dist="139700" dir="2700000" algn="tl" rotWithShape="0">
              <a:srgbClr val="333333">
                <a:alpha val="65000"/>
              </a:srgbClr>
            </a:outerShdw>
          </a:effectLst>
        </p:spPr>
      </p:pic>
      <p:pic>
        <p:nvPicPr>
          <p:cNvPr id="8" name="Picture 9" descr="https://cdn.culture.ru/c/778564.jpg"/>
          <p:cNvPicPr>
            <a:picLocks noChangeAspect="1" noChangeArrowheads="1"/>
          </p:cNvPicPr>
          <p:nvPr/>
        </p:nvPicPr>
        <p:blipFill>
          <a:blip r:embed="rId4" cstate="print"/>
          <a:srcRect/>
          <a:stretch>
            <a:fillRect/>
          </a:stretch>
        </p:blipFill>
        <p:spPr bwMode="auto">
          <a:xfrm>
            <a:off x="2571736" y="5143512"/>
            <a:ext cx="3826651" cy="1600200"/>
          </a:xfrm>
          <a:prstGeom prst="rect">
            <a:avLst/>
          </a:prstGeom>
          <a:ln>
            <a:noFill/>
          </a:ln>
          <a:effectLst>
            <a:outerShdw blurRad="190500" algn="tl" rotWithShape="0">
              <a:srgbClr val="000000">
                <a:alpha val="70000"/>
              </a:srgbClr>
            </a:outerShdw>
          </a:effectLst>
        </p:spPr>
      </p:pic>
      <p:pic>
        <p:nvPicPr>
          <p:cNvPr id="9" name="Picture 11" descr="https://mrdk-kurskaya.stv.muzkult.ru/media/2019/09/15/1262980392/DSC_0120_thumb.jpg"/>
          <p:cNvPicPr>
            <a:picLocks noChangeAspect="1" noChangeArrowheads="1"/>
          </p:cNvPicPr>
          <p:nvPr/>
        </p:nvPicPr>
        <p:blipFill>
          <a:blip r:embed="rId5" cstate="print"/>
          <a:srcRect/>
          <a:stretch>
            <a:fillRect/>
          </a:stretch>
        </p:blipFill>
        <p:spPr bwMode="auto">
          <a:xfrm>
            <a:off x="6643702" y="5143512"/>
            <a:ext cx="2209800" cy="1568245"/>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71406" y="3429000"/>
          <a:ext cx="8715436" cy="1264524"/>
        </p:xfrm>
        <a:graphic>
          <a:graphicData uri="http://schemas.openxmlformats.org/drawingml/2006/table">
            <a:tbl>
              <a:tblPr/>
              <a:tblGrid>
                <a:gridCol w="2123862"/>
                <a:gridCol w="464595"/>
                <a:gridCol w="464595"/>
                <a:gridCol w="1090352"/>
                <a:gridCol w="1143008"/>
                <a:gridCol w="1143008"/>
                <a:gridCol w="1143008"/>
                <a:gridCol w="1143008"/>
              </a:tblGrid>
              <a:tr h="379850">
                <a:tc>
                  <a:txBody>
                    <a:bodyPr/>
                    <a:lstStyle/>
                    <a:p>
                      <a:pPr algn="ctr" fontAlgn="t"/>
                      <a:r>
                        <a:rPr lang="ru-RU" sz="1000" b="0" i="0" u="none" strike="noStrike" dirty="0" smtClean="0">
                          <a:solidFill>
                            <a:srgbClr val="000000"/>
                          </a:solidFill>
                          <a:latin typeface="Calibri" pitchFamily="34" charset="0"/>
                          <a:cs typeface="Calibri" pitchFamily="34" charset="0"/>
                        </a:rPr>
                        <a:t>Наименование </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Calibri" pitchFamily="34" charset="0"/>
                          <a:cs typeface="Calibri" pitchFamily="34" charset="0"/>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Calibri" pitchFamily="34" charset="0"/>
                          <a:cs typeface="Calibri" pitchFamily="34" charset="0"/>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2021</a:t>
                      </a:r>
                    </a:p>
                    <a:p>
                      <a:pPr algn="ctr" fontAlgn="t"/>
                      <a:r>
                        <a:rPr lang="ru-RU" sz="1000" b="0" i="0" u="none" strike="noStrike" dirty="0" smtClean="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2022 </a:t>
                      </a:r>
                    </a:p>
                    <a:p>
                      <a:pPr marL="0" marR="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(уточненный)</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2023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2024 </a:t>
                      </a:r>
                    </a:p>
                    <a:p>
                      <a:pPr algn="ctr" fontAlgn="t"/>
                      <a:r>
                        <a:rPr lang="ru-RU" sz="1000" b="0" i="0" u="none" strike="noStrike" dirty="0" smtClean="0">
                          <a:solidFill>
                            <a:srgbClr val="000000"/>
                          </a:solidFill>
                          <a:latin typeface="Calibri" pitchFamily="34" charset="0"/>
                          <a:cs typeface="Calibri" pitchFamily="34" charset="0"/>
                        </a:rPr>
                        <a:t>(проект)</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Calibri" pitchFamily="34" charset="0"/>
                          <a:cs typeface="Calibri" pitchFamily="34" charset="0"/>
                        </a:rPr>
                        <a:t>2025 </a:t>
                      </a:r>
                    </a:p>
                    <a:p>
                      <a:pPr algn="ctr" fontAlgn="t"/>
                      <a:r>
                        <a:rPr lang="ru-RU" sz="1000" b="0" i="0" u="none" strike="noStrike" dirty="0" smtClean="0">
                          <a:solidFill>
                            <a:srgbClr val="000000"/>
                          </a:solidFill>
                          <a:latin typeface="Calibri" pitchFamily="34" charset="0"/>
                          <a:cs typeface="Calibri" pitchFamily="34" charset="0"/>
                        </a:rPr>
                        <a:t>(проект)</a:t>
                      </a:r>
                    </a:p>
                    <a:p>
                      <a:pPr algn="ctr" fontAlgn="t"/>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Calibri" pitchFamily="34" charset="0"/>
                          <a:cs typeface="Calibri" pitchFamily="34" charset="0"/>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8</a:t>
                      </a:r>
                      <a:r>
                        <a:rPr lang="ru-RU" sz="10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9</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Calibri" pitchFamily="34" charset="0"/>
                          <a:cs typeface="Calibri" pitchFamily="34" charset="0"/>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Calibri" pitchFamily="34" charset="0"/>
                          <a:cs typeface="Calibri"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12487,59</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16096,03</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13509,52</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12947,52</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Calibri" pitchFamily="34" charset="0"/>
                          <a:cs typeface="Calibri" pitchFamily="34" charset="0"/>
                        </a:rPr>
                        <a:t>12987,05</a:t>
                      </a:r>
                      <a:endParaRPr lang="ru-RU" sz="1000" b="1"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Calibri" pitchFamily="34" charset="0"/>
                          <a:cs typeface="Calibri" pitchFamily="34" charset="0"/>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Calibri" pitchFamily="34" charset="0"/>
                          <a:cs typeface="Calibri"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4354,80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5127,84</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5578,82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5601,04</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5624,15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Массовый</a:t>
                      </a:r>
                      <a:r>
                        <a:rPr lang="ru-RU" sz="1000" b="0" i="0" u="none" strike="noStrike" baseline="0" dirty="0" smtClean="0">
                          <a:solidFill>
                            <a:srgbClr val="000000"/>
                          </a:solidFill>
                          <a:latin typeface="Calibri" pitchFamily="34" charset="0"/>
                          <a:cs typeface="Calibri" pitchFamily="34" charset="0"/>
                        </a:rPr>
                        <a:t> спорт</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2299,47</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5021,42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1033,00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733,00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Calibri" pitchFamily="34" charset="0"/>
                          <a:cs typeface="Calibri" pitchFamily="34" charset="0"/>
                        </a:rPr>
                        <a:t>Другие вопросы</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11</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05</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5833,32</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5946,77</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6897,70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6613,48</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6629,90</a:t>
                      </a:r>
                      <a:endParaRPr lang="ru-RU" sz="1000" b="0" i="0" u="none" strike="noStrike" dirty="0">
                        <a:solidFill>
                          <a:srgbClr val="000000"/>
                        </a:solidFill>
                        <a:latin typeface="Calibri" pitchFamily="34" charset="0"/>
                        <a:cs typeface="Calibri"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2021-2025 годах</a:t>
            </a:r>
          </a:p>
        </p:txBody>
      </p:sp>
      <p:sp>
        <p:nvSpPr>
          <p:cNvPr id="14" name="TextBox 3"/>
          <p:cNvSpPr txBox="1"/>
          <p:nvPr/>
        </p:nvSpPr>
        <p:spPr>
          <a:xfrm>
            <a:off x="7703820" y="85723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5" name="Диаграмма 14"/>
          <p:cNvGraphicFramePr/>
          <p:nvPr/>
        </p:nvGraphicFramePr>
        <p:xfrm>
          <a:off x="0" y="928670"/>
          <a:ext cx="9144000" cy="250033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C:\Users\Кострицкая\Desktop\презентация\волейбол7.jpg"/>
          <p:cNvPicPr>
            <a:picLocks noChangeAspect="1" noChangeArrowheads="1"/>
          </p:cNvPicPr>
          <p:nvPr/>
        </p:nvPicPr>
        <p:blipFill>
          <a:blip r:embed="rId3" cstate="print"/>
          <a:srcRect t="9324"/>
          <a:stretch>
            <a:fillRect/>
          </a:stretch>
        </p:blipFill>
        <p:spPr bwMode="auto">
          <a:xfrm>
            <a:off x="285720" y="4857760"/>
            <a:ext cx="2523350" cy="1795576"/>
          </a:xfrm>
          <a:prstGeom prst="rect">
            <a:avLst/>
          </a:prstGeom>
          <a:ln>
            <a:noFill/>
          </a:ln>
          <a:effectLst>
            <a:outerShdw blurRad="190500" algn="tl" rotWithShape="0">
              <a:srgbClr val="000000">
                <a:alpha val="70000"/>
              </a:srgbClr>
            </a:outerShdw>
          </a:effectLst>
        </p:spPr>
      </p:pic>
      <p:pic>
        <p:nvPicPr>
          <p:cNvPr id="1027" name="Picture 3" descr="C:\Users\Кострицкая\Desktop\презентация\IMG-20220822-WA0030.jpg"/>
          <p:cNvPicPr>
            <a:picLocks noChangeAspect="1" noChangeArrowheads="1"/>
          </p:cNvPicPr>
          <p:nvPr/>
        </p:nvPicPr>
        <p:blipFill>
          <a:blip r:embed="rId4" cstate="print"/>
          <a:srcRect/>
          <a:stretch>
            <a:fillRect/>
          </a:stretch>
        </p:blipFill>
        <p:spPr bwMode="auto">
          <a:xfrm>
            <a:off x="3071802" y="4857760"/>
            <a:ext cx="3016218" cy="1785950"/>
          </a:xfrm>
          <a:prstGeom prst="rect">
            <a:avLst/>
          </a:prstGeom>
          <a:ln>
            <a:noFill/>
          </a:ln>
          <a:effectLst>
            <a:outerShdw blurRad="190500" algn="tl" rotWithShape="0">
              <a:srgbClr val="000000">
                <a:alpha val="70000"/>
              </a:srgbClr>
            </a:outerShdw>
          </a:effectLst>
        </p:spPr>
      </p:pic>
      <p:pic>
        <p:nvPicPr>
          <p:cNvPr id="1028" name="Picture 4" descr="C:\Users\Кострицкая\Desktop\презентация\IMG-20221023-WA0037.jpg"/>
          <p:cNvPicPr>
            <a:picLocks noChangeAspect="1" noChangeArrowheads="1"/>
          </p:cNvPicPr>
          <p:nvPr/>
        </p:nvPicPr>
        <p:blipFill>
          <a:blip r:embed="rId5" cstate="print"/>
          <a:srcRect t="10000"/>
          <a:stretch>
            <a:fillRect/>
          </a:stretch>
        </p:blipFill>
        <p:spPr bwMode="auto">
          <a:xfrm>
            <a:off x="6286512" y="4857760"/>
            <a:ext cx="2645857" cy="1785950"/>
          </a:xfrm>
          <a:prstGeom prst="rect">
            <a:avLst/>
          </a:prstGeom>
          <a:ln>
            <a:noFill/>
          </a:ln>
          <a:effectLst>
            <a:outerShdw blurRad="190500" algn="tl" rotWithShape="0">
              <a:srgbClr val="000000">
                <a:alpha val="70000"/>
              </a:srgbClr>
            </a:outerShdw>
          </a:effectLst>
        </p:spPr>
      </p:pic>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928670"/>
          <a:ext cx="8858314" cy="5201178"/>
        </p:xfrm>
        <a:graphic>
          <a:graphicData uri="http://schemas.openxmlformats.org/drawingml/2006/table">
            <a:tbl>
              <a:tblPr/>
              <a:tblGrid>
                <a:gridCol w="285752"/>
                <a:gridCol w="285752"/>
                <a:gridCol w="2352487"/>
                <a:gridCol w="647909"/>
                <a:gridCol w="840947"/>
                <a:gridCol w="800069"/>
                <a:gridCol w="821173"/>
                <a:gridCol w="895397"/>
                <a:gridCol w="593460"/>
                <a:gridCol w="406672"/>
                <a:gridCol w="560318"/>
                <a:gridCol w="368378"/>
              </a:tblGrid>
              <a:tr h="301758">
                <a:tc rowSpan="2">
                  <a:txBody>
                    <a:bodyPr/>
                    <a:lstStyle/>
                    <a:p>
                      <a:pPr algn="ctr" fontAlgn="t"/>
                      <a:r>
                        <a:rPr lang="ru-RU" sz="900" b="0" i="0" u="none" strike="noStrike" dirty="0">
                          <a:solidFill>
                            <a:srgbClr val="000000"/>
                          </a:solidFill>
                          <a:latin typeface="Times New Roman"/>
                        </a:rPr>
                        <a:t>РЗ</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ПР</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Наименование</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2021 год отчет</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2022 год </a:t>
                      </a:r>
                      <a:endParaRPr lang="ru-RU" sz="900" b="0" i="0" u="none" strike="noStrike" dirty="0" smtClean="0">
                        <a:solidFill>
                          <a:srgbClr val="000000"/>
                        </a:solidFill>
                        <a:latin typeface="Times New Roman"/>
                      </a:endParaRPr>
                    </a:p>
                    <a:p>
                      <a:pPr algn="ctr" fontAlgn="t"/>
                      <a:r>
                        <a:rPr lang="ru-RU" sz="900" b="0" i="0" u="none" strike="noStrike" dirty="0" smtClean="0">
                          <a:solidFill>
                            <a:srgbClr val="000000"/>
                          </a:solidFill>
                          <a:latin typeface="Times New Roman"/>
                        </a:rPr>
                        <a:t>оценка</a:t>
                      </a:r>
                      <a:endParaRPr lang="ru-RU" sz="900" b="0" i="0" u="none" strike="noStrike" dirty="0">
                        <a:solidFill>
                          <a:srgbClr val="000000"/>
                        </a:solidFill>
                        <a:latin typeface="Times New Roman"/>
                      </a:endParaRP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a:solidFill>
                            <a:srgbClr val="000000"/>
                          </a:solidFill>
                          <a:latin typeface="Times New Roman"/>
                        </a:rPr>
                        <a:t>2023 год</a:t>
                      </a:r>
                    </a:p>
                  </a:txBody>
                  <a:tcPr marL="3795" marR="3795" marT="379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2024 год</a:t>
                      </a:r>
                    </a:p>
                  </a:txBody>
                  <a:tcPr marL="3795" marR="3795" marT="379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2025 год</a:t>
                      </a:r>
                    </a:p>
                  </a:txBody>
                  <a:tcPr marL="3795" marR="3795" marT="379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dirty="0">
                          <a:solidFill>
                            <a:srgbClr val="000000"/>
                          </a:solidFill>
                          <a:latin typeface="Times New Roman"/>
                        </a:rPr>
                        <a:t>отклонение 2023 года к 2021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b"/>
                      <a:r>
                        <a:rPr lang="ru-RU" sz="900" b="0" i="0" u="none" strike="noStrike">
                          <a:solidFill>
                            <a:srgbClr val="000000"/>
                          </a:solidFill>
                          <a:latin typeface="Times New Roman"/>
                        </a:rPr>
                        <a:t>отклонение 2023 года  к 2022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1160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Общегосударственные вопросы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200177,86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184119,63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203 083,38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175 041,98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179 643,04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2 905,52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101,5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18 963,75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110,3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3106">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Функционирование законодательных (представительных) органов государственной (муниципальной) власти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3239,45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3 548,22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3 654,76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3 554,76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3 554,76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415,31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06">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Функционирование законодательных (представительных) органов государственной (муниципальной) власти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1 534,57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1 646,24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1 646,24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1 646,24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1 646,24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ru-RU"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758">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95118,03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101 029,96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103 603,04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103 514,14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103 699,81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8 485,01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2 573,08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Судебная система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19,29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119,06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-115,62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758">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16652,41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18 218,09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18 776,75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18 720,70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18 735,21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2 124,34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558,66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smtClean="0">
                          <a:solidFill>
                            <a:srgbClr val="000000"/>
                          </a:solidFill>
                          <a:latin typeface="Times New Roman"/>
                        </a:rPr>
                        <a:t>Обеспечение проведения выборов и референдумов</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4 387,34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ru-RU"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ru-RU"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Резервные фонды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ru-RU"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ru-RU"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latin typeface="Calibri"/>
                        </a:rPr>
                        <a:t>2 000,00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endParaRPr lang="ru-RU"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общегосударственные вопросы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85148,68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59669,73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73 399,15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46 602,54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46 616,46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-11 749,53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13 729,42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latin typeface="Calibri"/>
                        </a:rPr>
                        <a:t>123,0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Национальная оборона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2428,22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3 611,65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4 981,07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3 110,55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dirty="0">
                          <a:solidFill>
                            <a:srgbClr val="000000"/>
                          </a:solidFill>
                          <a:latin typeface="Times New Roman"/>
                        </a:rPr>
                        <a:t>3 216,41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2 552,85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1 369,42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137,9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Мобилизационная и вневойсковая подготовка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2428,22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3 611,68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4 981,07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3 110,55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3 216,41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2 552,85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1 369,39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137,9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06">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Национальная безопасность и правоохранительная деятельность</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6081,94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7 900,02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5 276,34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5 273,65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5 280,51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-805,60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-2 623,68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66,8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3106">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5698,14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4 547,10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4 676,34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4 673,65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4 680,51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-1 021,80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82,1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129,24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102,8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Миграционная политика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2 795,44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900" b="0" i="0" u="none" strike="noStrike" dirty="0">
                        <a:solidFill>
                          <a:srgbClr val="000000"/>
                        </a:solidFill>
                        <a:latin typeface="Calibri"/>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-2 795,44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06">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национальной безопасности и правоохранительной деятельности</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383,8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557,48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600,00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600,00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600,00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216,20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156,3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42,52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Национальная экономика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257277,61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452333,37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198 394,20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147 312,69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58 232,63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-58 883,41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77,1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-253 939,17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43,9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Сельское хозяйство и рыболовство</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14427,17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7 769,84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8 568,16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8 586,10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8 604,76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-5 859,01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59,4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798,32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Транспорт</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2264,58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2 469,32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204,74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109,0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Дорожное хозяйство (дорожные фонды)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238741,37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439539,27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184 787,18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134 687,73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45 589,01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-53 954,19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77,4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-254 752,09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42,0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0"/>
            <a:ext cx="9144000" cy="646331"/>
          </a:xfrm>
          <a:prstGeom prst="rect">
            <a:avLst/>
          </a:prstGeom>
          <a:noFill/>
        </p:spPr>
        <p:txBody>
          <a:bodyPr wrap="square" rtlCol="0">
            <a:spAutoFit/>
          </a:bodyPr>
          <a:lstStyle/>
          <a:p>
            <a:pPr lvl="0" algn="ctr">
              <a:defRPr/>
            </a:pPr>
            <a:r>
              <a:rPr lang="ru-RU" sz="1200" kern="0" dirty="0" smtClean="0"/>
              <a:t>Сведения о расходной части проекта бюджета Курского муниципального округа на 2023 год и плановый период 2024 и 2025 годов в сравнении с ожидаемым исполнением за 2022 год (оценка) и отчетом за 2021 год </a:t>
            </a:r>
          </a:p>
          <a:p>
            <a:pPr lvl="0" algn="ctr">
              <a:defRPr/>
            </a:pPr>
            <a:r>
              <a:rPr lang="ru-RU" sz="1200" kern="0" dirty="0" smtClean="0"/>
              <a:t>(отчетный финансовый год) в разрезе разделов и подразделов</a:t>
            </a:r>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214290"/>
          <a:ext cx="8858314" cy="4427055"/>
        </p:xfrm>
        <a:graphic>
          <a:graphicData uri="http://schemas.openxmlformats.org/drawingml/2006/table">
            <a:tbl>
              <a:tblPr/>
              <a:tblGrid>
                <a:gridCol w="357190"/>
                <a:gridCol w="357190"/>
                <a:gridCol w="2143140"/>
                <a:gridCol w="714380"/>
                <a:gridCol w="840947"/>
                <a:gridCol w="800069"/>
                <a:gridCol w="821173"/>
                <a:gridCol w="823959"/>
                <a:gridCol w="571504"/>
                <a:gridCol w="428628"/>
                <a:gridCol w="631756"/>
                <a:gridCol w="368378"/>
              </a:tblGrid>
              <a:tr h="116062">
                <a:tc rowSpan="2">
                  <a:txBody>
                    <a:bodyPr/>
                    <a:lstStyle/>
                    <a:p>
                      <a:pPr algn="ctr" fontAlgn="t"/>
                      <a:r>
                        <a:rPr lang="ru-RU" sz="900" b="0" i="0" u="none" strike="noStrike" dirty="0">
                          <a:solidFill>
                            <a:srgbClr val="000000"/>
                          </a:solidFill>
                          <a:latin typeface="Times New Roman"/>
                        </a:rPr>
                        <a:t>РЗ</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ПР</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Наименование</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2021 год отчет</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2022 год </a:t>
                      </a:r>
                      <a:endParaRPr lang="ru-RU" sz="900" b="0" i="0" u="none" strike="noStrike" dirty="0" smtClean="0">
                        <a:solidFill>
                          <a:srgbClr val="000000"/>
                        </a:solidFill>
                        <a:latin typeface="Times New Roman"/>
                      </a:endParaRPr>
                    </a:p>
                    <a:p>
                      <a:pPr algn="ctr" fontAlgn="t"/>
                      <a:r>
                        <a:rPr lang="ru-RU" sz="900" b="0" i="0" u="none" strike="noStrike" dirty="0" smtClean="0">
                          <a:solidFill>
                            <a:srgbClr val="000000"/>
                          </a:solidFill>
                          <a:latin typeface="Times New Roman"/>
                        </a:rPr>
                        <a:t>оценка</a:t>
                      </a:r>
                      <a:endParaRPr lang="ru-RU" sz="900" b="0" i="0" u="none" strike="noStrike" dirty="0">
                        <a:solidFill>
                          <a:srgbClr val="000000"/>
                        </a:solidFill>
                        <a:latin typeface="Times New Roman"/>
                      </a:endParaRP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2023 год</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2024 год</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0" i="0" u="none" strike="noStrike" dirty="0">
                          <a:solidFill>
                            <a:srgbClr val="000000"/>
                          </a:solidFill>
                          <a:latin typeface="Times New Roman"/>
                        </a:rPr>
                        <a:t>2025 год</a:t>
                      </a:r>
                    </a:p>
                  </a:txBody>
                  <a:tcPr marL="3795" marR="3795" marT="37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dirty="0">
                          <a:solidFill>
                            <a:srgbClr val="000000"/>
                          </a:solidFill>
                          <a:latin typeface="Times New Roman"/>
                        </a:rPr>
                        <a:t>отклонение 2023 года к 2021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900" b="0" i="0" u="none" strike="noStrike" dirty="0">
                          <a:solidFill>
                            <a:srgbClr val="000000"/>
                          </a:solidFill>
                          <a:latin typeface="Times New Roman"/>
                        </a:rPr>
                        <a:t>отклонение 2023 года  к 2022 году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национальной экономики</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1844,49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2 554,94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2 569,54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1 569,54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1 569,54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725,05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139,3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14,60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100,6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Жилищно-коммунальное хозяйство</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78915,56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100 214,79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88 178,03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51 989,46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52 555,31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9 262,47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111,7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-12 036,76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88,0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Благоустройство</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78915,56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100 214,79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88 178,03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dirty="0">
                          <a:solidFill>
                            <a:srgbClr val="000000"/>
                          </a:solidFill>
                          <a:latin typeface="Times New Roman"/>
                        </a:rPr>
                        <a:t>51 989,46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52 555,31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9 262,47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111,7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-12 036,76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88,0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Охрана окружающей среды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509,99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0,00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-509,99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Другие вопросы в области охраны </a:t>
                      </a:r>
                      <a:r>
                        <a:rPr lang="ru-RU" sz="900" b="0" i="0" u="none" strike="noStrike" dirty="0" smtClean="0">
                          <a:solidFill>
                            <a:srgbClr val="000000"/>
                          </a:solidFill>
                          <a:latin typeface="Times New Roman"/>
                        </a:rPr>
                        <a:t>окружающей </a:t>
                      </a:r>
                      <a:r>
                        <a:rPr lang="ru-RU" sz="900" b="0" i="0" u="none" strike="noStrike" dirty="0">
                          <a:solidFill>
                            <a:srgbClr val="000000"/>
                          </a:solidFill>
                          <a:latin typeface="Times New Roman"/>
                        </a:rPr>
                        <a:t>среды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Calibri"/>
                        </a:rPr>
                        <a:t> </a:t>
                      </a:r>
                      <a:r>
                        <a:rPr lang="ru-RU" sz="900" b="0" i="0" u="none" strike="noStrike" dirty="0" smtClean="0">
                          <a:solidFill>
                            <a:srgbClr val="000000"/>
                          </a:solidFill>
                          <a:latin typeface="Calibri"/>
                        </a:rPr>
                        <a:t>0,00</a:t>
                      </a:r>
                      <a:endParaRPr lang="ru-RU" sz="900" b="0" i="0" u="none" strike="noStrike" dirty="0">
                        <a:solidFill>
                          <a:srgbClr val="000000"/>
                        </a:solidFill>
                        <a:latin typeface="Calibri"/>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509,99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0,00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a:solidFill>
                            <a:srgbClr val="000000"/>
                          </a:solidFill>
                          <a:latin typeface="Calibri"/>
                        </a:rPr>
                        <a:t> </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dirty="0">
                          <a:solidFill>
                            <a:srgbClr val="000000"/>
                          </a:solidFill>
                          <a:latin typeface="Times New Roman"/>
                        </a:rPr>
                        <a:t>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939600,45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1 110 548,51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1 043 822,88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1 016 370,70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1 024 764,69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104 222,43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111,1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-66 725,63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94,0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dirty="0">
                          <a:solidFill>
                            <a:srgbClr val="000000"/>
                          </a:solidFill>
                          <a:latin typeface="Times New Roman"/>
                        </a:rPr>
                        <a:t>Дошкольное 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305026,58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338 214,85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315 365,39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233 420,66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238 023,19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10 338,81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-22 849,46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Общее 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506128,64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628 822,16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581 869,02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635 237,71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637 001,84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75 740,38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-46 953,14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Дополнительное образование</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46457,86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55 006,45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59 652,84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59 615,29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59 669,56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13 194,98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4 646,39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Молодёжная политика и оздоровление детей</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13672,02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17 316,72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3 163,97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3 163,97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3 163,97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-10 508,05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-14 152,75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07</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09</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образования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68315,35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71 188,33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83 771,66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84 933,07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86 906,13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15 456,31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12 583,33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latin typeface="Calibri"/>
                        </a:rPr>
                        <a:t>117,7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Культура и кинематография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139587,73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139 701,85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162 687,05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131 474,73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130 837,61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23 099,32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116,5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22 985,20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116,5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Культура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110509,23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108 998,68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129 905,12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98 761,78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98 029,93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19 395,89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20 906,44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Кинематография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4690,85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5 255,12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4 947,71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4 998,17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5 084,28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256,86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-307,41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dirty="0" smtClean="0">
                          <a:solidFill>
                            <a:srgbClr val="000000"/>
                          </a:solidFill>
                          <a:latin typeface="Times New Roman"/>
                        </a:rPr>
                        <a:t>08</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культуры</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24387,65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25 448,05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27 834,22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27 714,78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27 723,40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3 446,57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2 386,17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latin typeface="Calibri"/>
                        </a:rPr>
                        <a:t>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Социальная политика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779555,28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779 661,71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527 727,41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357 457,63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b"/>
                      <a:r>
                        <a:rPr lang="ru-RU" sz="900" b="0" i="0" u="none" strike="noStrike">
                          <a:solidFill>
                            <a:srgbClr val="000000"/>
                          </a:solidFill>
                          <a:latin typeface="Times New Roman"/>
                        </a:rPr>
                        <a:t>326 055,32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-251 827,87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dirty="0">
                          <a:solidFill>
                            <a:srgbClr val="000000"/>
                          </a:solidFill>
                          <a:latin typeface="Calibri"/>
                        </a:rPr>
                        <a:t>-</a:t>
                      </a:r>
                      <a:r>
                        <a:rPr lang="ru-RU" sz="900" b="0" i="0" u="none" strike="noStrike" dirty="0" smtClean="0">
                          <a:solidFill>
                            <a:srgbClr val="000000"/>
                          </a:solidFill>
                          <a:latin typeface="Calibri"/>
                        </a:rPr>
                        <a:t>251 934,30</a:t>
                      </a:r>
                      <a:endParaRPr lang="ru-RU" sz="9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rtl="0" fontAlgn="b"/>
                      <a:r>
                        <a:rPr lang="ru-RU" sz="900" b="0" i="0" u="none" strike="noStrike">
                          <a:solidFill>
                            <a:srgbClr val="000000"/>
                          </a:solidFill>
                          <a:latin typeface="Calibri"/>
                        </a:rPr>
                        <a:t>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Социальное обеспечение населения</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136412,5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135 008,99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144 504,15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140 709,39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137 041,46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8 091,65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9 495,16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04</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Охрана семьи и детства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624053,15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623 641,43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362 111,06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195 636,05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167 901,71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-261 942,09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58,0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-261 530,37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06</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социальной  политики</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19089,63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21 011,29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21 112,20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21 112,19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900" b="0" i="0" u="none" strike="noStrike">
                          <a:solidFill>
                            <a:srgbClr val="000000"/>
                          </a:solidFill>
                          <a:latin typeface="Times New Roman"/>
                        </a:rPr>
                        <a:t>21 112,15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2 022,57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a:solidFill>
                            <a:srgbClr val="000000"/>
                          </a:solidFill>
                          <a:latin typeface="Calibri"/>
                        </a:rPr>
                        <a:t>100,91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900" b="0" i="0" u="none" strike="noStrike" dirty="0">
                          <a:solidFill>
                            <a:srgbClr val="000000"/>
                          </a:solidFill>
                          <a:latin typeface="Calibri"/>
                        </a:rPr>
                        <a:t>100,5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just" fontAlgn="b"/>
                      <a:r>
                        <a:rPr lang="ru-RU" sz="900" b="0" i="0" u="none" strike="noStrike">
                          <a:solidFill>
                            <a:srgbClr val="000000"/>
                          </a:solidFill>
                          <a:latin typeface="Times New Roman"/>
                        </a:rPr>
                        <a:t>Физическая культура и спорт</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12487,59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16 096,03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13 509,52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12 947,52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ru-RU" sz="900" b="0" i="0" u="none" strike="noStrike">
                          <a:solidFill>
                            <a:srgbClr val="000000"/>
                          </a:solidFill>
                          <a:latin typeface="Times New Roman"/>
                        </a:rPr>
                        <a:t>12 987,05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1 021,93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108,2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dirty="0">
                          <a:solidFill>
                            <a:srgbClr val="000000"/>
                          </a:solidFill>
                          <a:latin typeface="Calibri"/>
                        </a:rPr>
                        <a:t>-2 586,51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b"/>
                      <a:r>
                        <a:rPr lang="ru-RU" sz="900" b="0" i="0" u="none" strike="noStrike">
                          <a:solidFill>
                            <a:srgbClr val="000000"/>
                          </a:solidFill>
                          <a:latin typeface="Calibri"/>
                        </a:rPr>
                        <a:t>83,9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01</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Физическая культура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4354,8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5 127,84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5 578,82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5 601,04</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5 624,15</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1 224,02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128,1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450,98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108,8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02</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Массовый спорт</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2299,47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5 021,42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1 033,00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733,00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733,00</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-1 266,47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44,9</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-3 988,42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20,6</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062">
                <a:tc>
                  <a:txBody>
                    <a:bodyPr/>
                    <a:lstStyle/>
                    <a:p>
                      <a:pPr algn="ctr" fontAlgn="b"/>
                      <a:r>
                        <a:rPr lang="ru-RU" sz="900" b="0" i="0" u="none" strike="noStrike">
                          <a:solidFill>
                            <a:srgbClr val="000000"/>
                          </a:solidFill>
                          <a:latin typeface="Times New Roman"/>
                        </a:rPr>
                        <a:t>11</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05</a:t>
                      </a:r>
                      <a:endParaRPr lang="ru-RU" sz="900" b="0" i="0" u="none" strike="noStrike" dirty="0">
                        <a:solidFill>
                          <a:srgbClr val="000000"/>
                        </a:solidFill>
                        <a:latin typeface="Times New Roman"/>
                      </a:endParaRP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ru-RU" sz="900" b="0" i="0" u="none" strike="noStrike">
                          <a:solidFill>
                            <a:srgbClr val="000000"/>
                          </a:solidFill>
                          <a:latin typeface="Times New Roman"/>
                        </a:rPr>
                        <a:t>Другие вопросы в области физической культуры и спорта</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5833,32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5 946,77</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6 897,70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6 613,48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6 629,90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1 064,38</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118,2</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Calibri"/>
                        </a:rPr>
                        <a:t>950,93</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Calibri"/>
                        </a:rPr>
                        <a:t>116,0</a:t>
                      </a:r>
                    </a:p>
                  </a:txBody>
                  <a:tcPr marL="3795" marR="3795" marT="3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14282" y="642918"/>
            <a:ext cx="8715436"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2"/>
              </a:rPr>
              <a:t>№ 597</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мероприятиях по реализации государственной социальной политики», от 1 июня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2012 года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3"/>
              </a:rPr>
              <a:t>№ 761</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национальной стратегии действий в интересах детей на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2012-2017 годы» и от 28 декабря 2012 года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1688</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некоторых мерах по реализации государственной политики в сфере защиты детей-сирот и детей, оставшихся без попечения родителей» (далее – указы Президента РФ), формируются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01</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января 2023-2025 годов исходя из значения среднемесячного дохода 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трудовой деятельности в 2022</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году – 30556,05 рубля.</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Средства на оплату труда категорий работников бюджетной сферы, которые не подпадают под действие указов Президента РФ (далее - прочие категории работников), рассчитываются с учетом индексации с 01 июля 2022 года на 10,0 процентов.</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Расходы на выплату заработной платы работникам муниципальных организаций предусматриваются в расчетных показателях исходя из обеспечения минимального размера оплаты труда с</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01</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января 2023 года в сумме 16</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242,0</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рубля в месяц.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 определении размера фонда оплаты труда тарифы страховых взносов сохраняются на уровне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30,2 процента.</a:t>
            </a: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Расходы на оплату коммунальных услуг на 2023 год формируются с учетом коэффициента роста - 1,02, исходя из прогнозируемого роста тарифов с 01 июля 2023 года на 4,0 процента, на 2024 и 2025 годы - </a:t>
            </a:r>
            <a:r>
              <a:rPr kumimoji="0" lang="ru-RU" sz="1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 учетом коэффициента роста - 1,04 ежегодно</a:t>
            </a:r>
            <a:r>
              <a:rPr lang="ru-RU" sz="1000" dirty="0" smtClean="0">
                <a:latin typeface="Arial" pitchFamily="34" charset="0"/>
                <a:ea typeface="Calibri" pitchFamily="34" charset="0"/>
                <a:cs typeface="Arial" pitchFamily="34" charset="0"/>
              </a:rPr>
              <a:t>.</a:t>
            </a:r>
          </a:p>
          <a:p>
            <a:r>
              <a:rPr lang="ru-RU" sz="1000" dirty="0" smtClean="0"/>
              <a:t>	Расходы на оплату труда:</a:t>
            </a:r>
          </a:p>
          <a:p>
            <a:pPr algn="just"/>
            <a:r>
              <a:rPr lang="ru-RU" sz="10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в Курском муниципальном округе планируются с учетом размеров должностных окладов, утвержденных решением Совета Курского муниципального округа Ставропольского края от 26 июля 2022 г. № 415 «О размерах должностных окладов лиц, замещающих муниципальные должности органов местного самоуправления Курского муниципального округа Ставропольского края, осуществляющих свои полномочия на постоянной основе, муниципальных служащих, замещающих должности муниципальной службы в органах местного самоуправления Курского муниципального округа Ставропольского края»;</a:t>
            </a:r>
          </a:p>
          <a:p>
            <a:pPr algn="just"/>
            <a:r>
              <a:rPr lang="ru-RU" sz="10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решением Совета Курского муниципального округа Ставропольского края от 10 декабря 2020 г. № 84 «Об установлении должностных окладов работников, замещающих должности, не являющиеся должностями муниципальной службы и исполняющих обязанности по техническому обеспечению деятельности органов местного самоуправления Курского муниципального округа Ставропольского края»;</a:t>
            </a:r>
          </a:p>
          <a:p>
            <a:pPr algn="just"/>
            <a:r>
              <a:rPr lang="ru-RU" sz="1000" dirty="0" smtClean="0"/>
              <a:t>	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решением Совета Курского муниципального округа Ставропольского края от 10 декабря 2020 г. № 85 «Об утверждении Положения о системах оплаты труда работников органов местного самоуправления Курского муниципального округа Ставропольского края, осуществляющих профессиональную деятельность по профессиям рабочих».</a:t>
            </a:r>
          </a:p>
          <a:p>
            <a:pPr algn="just"/>
            <a:r>
              <a:rPr lang="ru-RU" sz="1000" dirty="0" smtClean="0"/>
              <a:t>	Расходы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Курском муниципальном округе планируются на уровне 2022</a:t>
            </a:r>
            <a:r>
              <a:rPr lang="en-US" sz="1000" dirty="0" smtClean="0"/>
              <a:t> </a:t>
            </a:r>
            <a:r>
              <a:rPr lang="ru-RU" sz="1000" dirty="0" smtClean="0"/>
              <a:t>года.</a:t>
            </a:r>
          </a:p>
          <a:p>
            <a:pPr algn="just"/>
            <a:r>
              <a:rPr lang="ru-RU" sz="1000" dirty="0" smtClean="0"/>
              <a:t>Расходы на оплату труда работников органов местного самоуправления предусматриваются с учетом индексации должностных окладов муниципальных служащих Ставропольского края с 01 июля 2022 года на 10,0 процентов.</a:t>
            </a: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endParaRPr lang="ru-RU" sz="1000" dirty="0" smtClean="0">
              <a:latin typeface="Arial" pitchFamily="34" charset="0"/>
              <a:ea typeface="Calibri"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539750" algn="l"/>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1928794" y="0"/>
            <a:ext cx="571504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 ОПЛАТА ТРУДА РАБОТНИКОВ БЮДЖЕТНОЙ СФЕРЫ </a:t>
            </a:r>
          </a:p>
          <a:p>
            <a:pPr algn="ctr"/>
            <a:r>
              <a:rPr lang="ru-RU" sz="1400" dirty="0" smtClean="0">
                <a:latin typeface="Calibri" pitchFamily="34" charset="0"/>
                <a:cs typeface="Calibri" pitchFamily="34" charset="0"/>
              </a:rPr>
              <a:t>В 2023 ГОДУ И ПЛАНОВОМ ПРИОДЕ 2024 И 2025 ГОДОВ</a:t>
            </a:r>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ИНИЦИАТИВНЫЕ ПРОЕКТЫ</a:t>
            </a:r>
          </a:p>
        </p:txBody>
      </p:sp>
      <p:pic>
        <p:nvPicPr>
          <p:cNvPr id="3" name="Рисунок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Диаграмма 4"/>
          <p:cNvGraphicFramePr/>
          <p:nvPr/>
        </p:nvGraphicFramePr>
        <p:xfrm>
          <a:off x="0" y="2071678"/>
          <a:ext cx="5643570" cy="2357454"/>
        </p:xfrm>
        <a:graphic>
          <a:graphicData uri="http://schemas.openxmlformats.org/drawingml/2006/chart">
            <c:chart xmlns:c="http://schemas.openxmlformats.org/drawingml/2006/chart" xmlns:r="http://schemas.openxmlformats.org/officeDocument/2006/relationships" r:id="rId8"/>
          </a:graphicData>
        </a:graphic>
      </p:graphicFrame>
      <p:sp>
        <p:nvSpPr>
          <p:cNvPr id="6" name="TextBox 5"/>
          <p:cNvSpPr txBox="1"/>
          <p:nvPr/>
        </p:nvSpPr>
        <p:spPr>
          <a:xfrm>
            <a:off x="142844" y="285728"/>
            <a:ext cx="7072362" cy="1938992"/>
          </a:xfrm>
          <a:prstGeom prst="rect">
            <a:avLst/>
          </a:prstGeom>
          <a:noFill/>
        </p:spPr>
        <p:txBody>
          <a:bodyPr wrap="square" rtlCol="0">
            <a:spAutoFit/>
          </a:bodyPr>
          <a:lstStyle/>
          <a:p>
            <a:pPr algn="just"/>
            <a:r>
              <a:rPr lang="ru-RU" sz="1000" dirty="0" smtClean="0"/>
              <a:t>	В целях реализации мероприятий, имеющих приоритетное значение для жителей муниципального образования или его части, по решению вопросов местного значения или иных вопросов, право решения которых предоставлено органам местного самоуправления, в местную администрацию может быть внесен инициативный проект. </a:t>
            </a:r>
          </a:p>
          <a:p>
            <a:pPr algn="just"/>
            <a:r>
              <a:rPr lang="ru-RU" sz="1000" dirty="0" smtClean="0"/>
              <a:t>	С инициативой о внесении инициативного проекта вправе выступить инициативная группа численностью не менее десяти граждан, достигших шестнадцатилетнего возраста и проживающих на территории соответствующего муниципального образования, органы территориального общественного самоуправления, староста сельского населенного пункта (далее - инициаторы проекта). Минимальная численность инициативной группы может быть уменьшена нормативным правовым актом представительного органа муниципального образования. Право выступить инициатором проекта в соответствии с нормативным правовым актом представительного органа муниципального образования может быть предоставлено также иным лицам, осуществляющим деятельность на территории соответствующего муниципального образования.</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9" cstate="print"/>
          <a:srcRect/>
          <a:stretch>
            <a:fillRect/>
          </a:stretch>
        </p:blipFill>
        <p:spPr bwMode="auto">
          <a:xfrm flipH="1">
            <a:off x="6429388" y="2714620"/>
            <a:ext cx="1295264" cy="1168342"/>
          </a:xfrm>
          <a:prstGeom prst="rect">
            <a:avLst/>
          </a:prstGeom>
          <a:noFill/>
        </p:spPr>
      </p:pic>
      <p:sp>
        <p:nvSpPr>
          <p:cNvPr id="8" name="TextBox 7"/>
          <p:cNvSpPr txBox="1"/>
          <p:nvPr>
            <p:custDataLst>
              <p:tags r:id="rId2"/>
            </p:custDataLst>
          </p:nvPr>
        </p:nvSpPr>
        <p:spPr>
          <a:xfrm>
            <a:off x="5429256" y="2428868"/>
            <a:ext cx="1428760" cy="323165"/>
          </a:xfrm>
          <a:prstGeom prst="rect">
            <a:avLst/>
          </a:prstGeom>
          <a:noFill/>
          <a:effectLst/>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края</a:t>
            </a:r>
            <a:endParaRPr lang="ru-RU" sz="10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5715008" y="3929066"/>
            <a:ext cx="1643074"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Бюджет образования</a:t>
            </a:r>
            <a:endParaRPr lang="ru-RU" sz="10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858148" y="2428868"/>
            <a:ext cx="78581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Население</a:t>
            </a:r>
            <a:endParaRPr lang="ru-RU" sz="10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643834" y="3929066"/>
            <a:ext cx="1143008" cy="323165"/>
          </a:xfrm>
          <a:prstGeom prst="rect">
            <a:avLst/>
          </a:prstGeom>
          <a:noFill/>
        </p:spPr>
        <p:txBody>
          <a:bodyPr wrap="square" rtlCol="0">
            <a:spAutoFit/>
          </a:bodyPr>
          <a:lstStyle/>
          <a:p>
            <a:pPr algn="ctr">
              <a:lnSpc>
                <a:spcPts val="1800"/>
              </a:lnSpc>
            </a:pPr>
            <a:r>
              <a:rPr lang="ru-RU" sz="1000" b="1" dirty="0" smtClean="0">
                <a:solidFill>
                  <a:schemeClr val="tx1"/>
                </a:solidFill>
                <a:latin typeface="Calibri" pitchFamily="34" charset="0"/>
                <a:cs typeface="Calibri" pitchFamily="34" charset="0"/>
              </a:rPr>
              <a:t>Организации</a:t>
            </a:r>
            <a:endParaRPr lang="ru-RU" sz="1000" b="1" dirty="0">
              <a:solidFill>
                <a:schemeClr val="tx1"/>
              </a:solidFill>
              <a:latin typeface="Calibri" pitchFamily="34" charset="0"/>
              <a:cs typeface="Calibri" pitchFamily="34" charset="0"/>
            </a:endParaRPr>
          </a:p>
        </p:txBody>
      </p:sp>
      <p:sp>
        <p:nvSpPr>
          <p:cNvPr id="13" name="Прямоугольник 12"/>
          <p:cNvSpPr/>
          <p:nvPr/>
        </p:nvSpPr>
        <p:spPr>
          <a:xfrm>
            <a:off x="142844" y="4357694"/>
            <a:ext cx="8858312" cy="2708434"/>
          </a:xfrm>
          <a:prstGeom prst="rect">
            <a:avLst/>
          </a:prstGeom>
        </p:spPr>
        <p:txBody>
          <a:bodyPr wrap="square">
            <a:spAutoFit/>
          </a:bodyPr>
          <a:lstStyle/>
          <a:p>
            <a:pPr algn="just"/>
            <a:r>
              <a:rPr lang="ru-RU" sz="1000" dirty="0" smtClean="0"/>
              <a:t>	В  проекте бюджета Курского муниципального округа Ставропольского края на 2023 год предусмотрены:</a:t>
            </a:r>
          </a:p>
          <a:p>
            <a:pPr algn="just"/>
            <a:r>
              <a:rPr lang="ru-RU" sz="1000" dirty="0" smtClean="0"/>
              <a:t>	 реализация инициативного проекта (Устройство тротуарной дорожки по ул. Руденко в ст. </a:t>
            </a:r>
            <a:r>
              <a:rPr lang="ru-RU" sz="1000" dirty="0" err="1" smtClean="0"/>
              <a:t>Галюгаевская</a:t>
            </a:r>
            <a:r>
              <a:rPr lang="ru-RU" sz="1000" dirty="0" smtClean="0"/>
              <a:t> Курского муниципального округа Ставропольского края);</a:t>
            </a:r>
          </a:p>
          <a:p>
            <a:pPr algn="just"/>
            <a:r>
              <a:rPr lang="ru-RU" sz="1000" dirty="0" smtClean="0"/>
              <a:t>	реализация инициативного проекта (Ремонт уличного освещения пешеходной зоны по ул. Ленина и парковой зоны села </a:t>
            </a:r>
            <a:r>
              <a:rPr lang="ru-RU" sz="1000" dirty="0" err="1" smtClean="0"/>
              <a:t>Ростовановское</a:t>
            </a:r>
            <a:r>
              <a:rPr lang="ru-RU" sz="1000" dirty="0" smtClean="0"/>
              <a:t> Курского муниципального округа Ставропольского края); </a:t>
            </a:r>
          </a:p>
          <a:p>
            <a:pPr algn="just"/>
            <a:r>
              <a:rPr lang="ru-RU" sz="1000" dirty="0" smtClean="0"/>
              <a:t>	реализация инициативного проекта (Устройство детской площадки в парковой зоне (2 этап) пос. Рощино Курского муниципального округа Ставропольского края);</a:t>
            </a:r>
          </a:p>
          <a:p>
            <a:pPr algn="just"/>
            <a:r>
              <a:rPr lang="ru-RU" sz="1000" dirty="0" smtClean="0"/>
              <a:t>	реализация инициативного проекта (Устройство пешеходной дорожки по ул. Кооперативная в с. Русское Курского муниципального округа Ставропольского края); </a:t>
            </a:r>
          </a:p>
          <a:p>
            <a:pPr algn="just"/>
            <a:r>
              <a:rPr lang="ru-RU" sz="1000" dirty="0" smtClean="0"/>
              <a:t>	реализация инициативного проекта (Устройство детской игровой площадки по ул. Урожайной в селе </a:t>
            </a:r>
            <a:r>
              <a:rPr lang="ru-RU" sz="1000" dirty="0" err="1" smtClean="0"/>
              <a:t>Серноводское</a:t>
            </a:r>
            <a:r>
              <a:rPr lang="ru-RU" sz="1000" dirty="0" smtClean="0"/>
              <a:t> Курского муниципального округа Ставропольского края) ; </a:t>
            </a:r>
          </a:p>
          <a:p>
            <a:pPr algn="just"/>
            <a:r>
              <a:rPr lang="ru-RU" sz="1000" dirty="0" smtClean="0"/>
              <a:t>	реализация инициативного проекта (Устройство спортивной площадки по ул. Колхозная 4а в с. </a:t>
            </a:r>
            <a:r>
              <a:rPr lang="ru-RU" sz="1000" dirty="0" err="1" smtClean="0"/>
              <a:t>Уваровское</a:t>
            </a:r>
            <a:r>
              <a:rPr lang="ru-RU" sz="1000" dirty="0" smtClean="0"/>
              <a:t> Курского муниципального округа Ставропольского края);</a:t>
            </a:r>
          </a:p>
          <a:p>
            <a:pPr algn="just"/>
            <a:r>
              <a:rPr lang="ru-RU" sz="1000" dirty="0" smtClean="0"/>
              <a:t>	реализация инициативного проекта (Устройство на стадионе открытой спортивной площадки с уличными тренажерами в селе </a:t>
            </a:r>
            <a:r>
              <a:rPr lang="ru-RU" sz="1000" dirty="0" err="1" smtClean="0"/>
              <a:t>Эдиссия</a:t>
            </a:r>
            <a:r>
              <a:rPr lang="ru-RU" sz="1000" dirty="0" smtClean="0"/>
              <a:t> Курского муниципального округа Ставропольского края).</a:t>
            </a:r>
          </a:p>
          <a:p>
            <a:pPr algn="just"/>
            <a:endParaRPr lang="ru-RU" sz="1000" dirty="0" smtClean="0"/>
          </a:p>
          <a:p>
            <a:pPr algn="just"/>
            <a:endParaRPr lang="ru-RU" sz="1000" dirty="0" smtClean="0">
              <a:latin typeface="Times New Roman" pitchFamily="18" charset="0"/>
              <a:cs typeface="Times New Roman" pitchFamily="18" charset="0"/>
            </a:endParaRPr>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Диаграмма 13"/>
          <p:cNvGraphicFramePr/>
          <p:nvPr/>
        </p:nvGraphicFramePr>
        <p:xfrm>
          <a:off x="0" y="5357826"/>
          <a:ext cx="4643470" cy="142876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ОБЕСПЕЧЕНИЕ  ЖИЛЬЕМ  МОЛОДЫХ  СЕМЕЙ</a:t>
            </a:r>
          </a:p>
        </p:txBody>
      </p:sp>
      <p:graphicFrame>
        <p:nvGraphicFramePr>
          <p:cNvPr id="3" name="Таблица 2"/>
          <p:cNvGraphicFramePr>
            <a:graphicFrameLocks noGrp="1"/>
          </p:cNvGraphicFramePr>
          <p:nvPr/>
        </p:nvGraphicFramePr>
        <p:xfrm>
          <a:off x="142844" y="1857364"/>
          <a:ext cx="3857651" cy="1164747"/>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000" b="0" i="0" u="none" strike="noStrike" dirty="0" smtClean="0">
                          <a:solidFill>
                            <a:schemeClr val="tx1"/>
                          </a:solidFill>
                          <a:latin typeface="Calibri" pitchFamily="34" charset="0"/>
                          <a:cs typeface="Calibri" pitchFamily="34" charset="0"/>
                        </a:rPr>
                        <a:t>Количество семей</a:t>
                      </a:r>
                      <a:endParaRPr lang="ru-RU" sz="1000" b="0"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chemeClr val="tx1"/>
                          </a:solidFill>
                          <a:latin typeface="Calibri" pitchFamily="34" charset="0"/>
                          <a:cs typeface="Calibri" pitchFamily="34" charset="0"/>
                        </a:rPr>
                        <a:t>2022 (оценка)</a:t>
                      </a:r>
                      <a:endParaRPr lang="ru-RU" sz="1000" b="1"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chemeClr val="tx1"/>
                          </a:solidFill>
                          <a:latin typeface="Calibri" pitchFamily="34" charset="0"/>
                          <a:cs typeface="Calibri" pitchFamily="34" charset="0"/>
                        </a:rPr>
                        <a:t>в  том числе:</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000" b="0" i="0" u="none" strike="noStrike" dirty="0" smtClean="0">
                          <a:solidFill>
                            <a:schemeClr val="tx1"/>
                          </a:solidFill>
                          <a:latin typeface="Calibri" pitchFamily="34" charset="0"/>
                          <a:cs typeface="Calibri" pitchFamily="34" charset="0"/>
                        </a:rPr>
                        <a:t>1</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000" b="1" i="0" u="none" strike="noStrike" dirty="0" smtClean="0">
                          <a:solidFill>
                            <a:schemeClr val="tx1"/>
                          </a:solidFill>
                          <a:latin typeface="Calibri" pitchFamily="34" charset="0"/>
                          <a:cs typeface="Calibri" pitchFamily="34" charset="0"/>
                        </a:rPr>
                        <a:t>67</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62738,26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5391,61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54209,74</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3136,91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3223105"/>
          <a:ext cx="3857651" cy="1634656"/>
        </p:xfrm>
        <a:graphic>
          <a:graphicData uri="http://schemas.openxmlformats.org/drawingml/2006/table">
            <a:tbl>
              <a:tblPr/>
              <a:tblGrid>
                <a:gridCol w="785818"/>
                <a:gridCol w="649586"/>
                <a:gridCol w="897129"/>
                <a:gridCol w="807416"/>
                <a:gridCol w="717702"/>
              </a:tblGrid>
              <a:tr h="241384">
                <a:tc rowSpan="3">
                  <a:txBody>
                    <a:bodyPr/>
                    <a:lstStyle/>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chemeClr val="tx1"/>
                          </a:solidFill>
                          <a:latin typeface="Calibri" pitchFamily="34" charset="0"/>
                          <a:cs typeface="Calibri" pitchFamily="34" charset="0"/>
                        </a:rPr>
                        <a:t> (прогноз)</a:t>
                      </a:r>
                      <a:endParaRPr lang="ru-RU" sz="1000" b="1" i="0" u="none" strike="noStrike" dirty="0">
                        <a:solidFill>
                          <a:schemeClr val="tx1"/>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chemeClr val="tx1"/>
                          </a:solidFill>
                          <a:latin typeface="Calibri" pitchFamily="34" charset="0"/>
                          <a:cs typeface="Calibri" pitchFamily="34" charset="0"/>
                        </a:rPr>
                        <a:t>в  том числе:</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chemeClr val="tx1"/>
                          </a:solidFill>
                          <a:latin typeface="Calibri" pitchFamily="34" charset="0"/>
                          <a:cs typeface="Calibri" pitchFamily="34" charset="0"/>
                        </a:rPr>
                        <a:t>1</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2023</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2 080,96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1 976,91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104,05</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2024</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4 535,14</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4 308,38</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226,76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92">
                <a:tc>
                  <a:txBody>
                    <a:bodyPr/>
                    <a:lstStyle/>
                    <a:p>
                      <a:pPr algn="ctr" fontAlgn="b"/>
                      <a:r>
                        <a:rPr lang="ru-RU" sz="1000" b="1" i="0" u="none" strike="noStrike" dirty="0" smtClean="0">
                          <a:solidFill>
                            <a:schemeClr val="tx1"/>
                          </a:solidFill>
                          <a:latin typeface="Calibri" pitchFamily="34" charset="0"/>
                          <a:cs typeface="Calibri" pitchFamily="34" charset="0"/>
                        </a:rPr>
                        <a:t>2025</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4 400,63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4 180,60</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220,03</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214810" y="428604"/>
          <a:ext cx="4929190" cy="1357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nvGraphicFramePr>
        <p:xfrm>
          <a:off x="4214810" y="1928802"/>
          <a:ext cx="4857784" cy="13573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4357686" y="3429000"/>
          <a:ext cx="4714908" cy="14287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3"/>
          <p:cNvSpPr txBox="1"/>
          <p:nvPr/>
        </p:nvSpPr>
        <p:spPr>
          <a:xfrm>
            <a:off x="7703820" y="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3" name="TextBox 3"/>
          <p:cNvSpPr txBox="1"/>
          <p:nvPr/>
        </p:nvSpPr>
        <p:spPr>
          <a:xfrm>
            <a:off x="4000496" y="514351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2025 год</a:t>
            </a:r>
            <a:endParaRPr lang="ru-RU" sz="1000" i="1" dirty="0">
              <a:cs typeface="Times New Roman" pitchFamily="18" charset="0"/>
            </a:endParaRPr>
          </a:p>
        </p:txBody>
      </p:sp>
      <p:sp>
        <p:nvSpPr>
          <p:cNvPr id="15" name="TextBox 3"/>
          <p:cNvSpPr txBox="1"/>
          <p:nvPr/>
        </p:nvSpPr>
        <p:spPr>
          <a:xfrm>
            <a:off x="0" y="5357826"/>
            <a:ext cx="990608"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2024 год</a:t>
            </a:r>
            <a:endParaRPr lang="ru-RU" sz="1000" i="1" dirty="0">
              <a:cs typeface="Times New Roman" pitchFamily="18" charset="0"/>
            </a:endParaRPr>
          </a:p>
        </p:txBody>
      </p:sp>
      <p:graphicFrame>
        <p:nvGraphicFramePr>
          <p:cNvPr id="16" name="Диаграмма 15"/>
          <p:cNvGraphicFramePr/>
          <p:nvPr/>
        </p:nvGraphicFramePr>
        <p:xfrm>
          <a:off x="4500530" y="5357826"/>
          <a:ext cx="4643470" cy="14287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Таблица 16"/>
          <p:cNvGraphicFramePr>
            <a:graphicFrameLocks noGrp="1"/>
          </p:cNvGraphicFramePr>
          <p:nvPr/>
        </p:nvGraphicFramePr>
        <p:xfrm>
          <a:off x="214282" y="357166"/>
          <a:ext cx="3810001" cy="1322632"/>
        </p:xfrm>
        <a:graphic>
          <a:graphicData uri="http://schemas.openxmlformats.org/drawingml/2006/table">
            <a:tbl>
              <a:tblPr/>
              <a:tblGrid>
                <a:gridCol w="776111"/>
                <a:gridCol w="641565"/>
                <a:gridCol w="840102"/>
                <a:gridCol w="843386"/>
                <a:gridCol w="708837"/>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2021 (факт)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chemeClr val="tx1"/>
                          </a:solidFill>
                          <a:latin typeface="Calibri" pitchFamily="34" charset="0"/>
                          <a:cs typeface="Calibri" pitchFamily="34" charset="0"/>
                        </a:rPr>
                        <a:t>ВСЕГО</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за счет федерального бюджета</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краевого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chemeClr val="tx1"/>
                          </a:solidFill>
                          <a:latin typeface="Calibri" pitchFamily="34" charset="0"/>
                          <a:cs typeface="Calibri" pitchFamily="34" charset="0"/>
                        </a:rPr>
                        <a:t>за счет местного бюджета</a:t>
                      </a:r>
                    </a:p>
                    <a:p>
                      <a:pPr algn="ctr" fontAlgn="b"/>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2</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3</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4</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chemeClr val="tx1"/>
                          </a:solidFill>
                          <a:latin typeface="Calibri" pitchFamily="34" charset="0"/>
                          <a:cs typeface="Calibri" pitchFamily="34" charset="0"/>
                        </a:rPr>
                        <a:t>5</a:t>
                      </a:r>
                      <a:endParaRPr lang="ru-RU" sz="1000" b="0"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chemeClr val="tx1"/>
                          </a:solidFill>
                          <a:latin typeface="Calibri" pitchFamily="34" charset="0"/>
                          <a:cs typeface="Calibri" pitchFamily="34" charset="0"/>
                        </a:rPr>
                        <a:t>7</a:t>
                      </a:r>
                      <a:endParaRPr lang="ru-RU" sz="1000" b="1" i="0" u="none" strike="noStrike"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8337,11</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6 026,36</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1462,97</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solidFill>
                            <a:schemeClr val="tx1"/>
                          </a:solidFill>
                          <a:latin typeface="Calibri" pitchFamily="34" charset="0"/>
                          <a:cs typeface="Calibri" pitchFamily="34" charset="0"/>
                        </a:rPr>
                        <a:t>847,78</a:t>
                      </a:r>
                      <a:endParaRPr lang="ru-RU" sz="1000" b="1" dirty="0">
                        <a:solidFill>
                          <a:schemeClr val="tx1"/>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0037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429132"/>
          <a:ext cx="8786874" cy="2214578"/>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142844" y="3286124"/>
            <a:ext cx="8786874" cy="1169551"/>
          </a:xfrm>
          <a:prstGeom prst="rect">
            <a:avLst/>
          </a:prstGeom>
        </p:spPr>
        <p:txBody>
          <a:bodyPr wrap="square">
            <a:spAutoFit/>
          </a:bodyPr>
          <a:lstStyle/>
          <a:p>
            <a:pPr algn="just"/>
            <a:r>
              <a:rPr lang="ru-RU" sz="1000" dirty="0" smtClean="0"/>
              <a:t>	По отрасли «Дорожное хозяйство (дорожные фонды)» расходы на осуществление дорожной деятельности в рамках муниципального дорожного фонда предусматриваются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000" dirty="0" err="1" smtClean="0"/>
              <a:t>инжекторных</a:t>
            </a:r>
            <a:r>
              <a:rPr lang="ru-RU" sz="1000" dirty="0" smtClean="0"/>
              <a:t>) двигателей, производимые на территории Российской Федерации, подлежащих зачислению в местный бюджет, а также иных доходов, определенных решением Совета Курского муниципального округа Ставропольского края от 10 декабря 2020 г. № 78 «О создании муниципального дорожного фонда Курского муниципального округа Ставропольского края». Общий объем дорожного фонда Курского муниципального округа Ставропольского края на 2023 год составил 184 787,18 тыс. рублей.</a:t>
            </a:r>
            <a:endParaRPr lang="ru-RU" sz="1000" b="1" dirty="0"/>
          </a:p>
        </p:txBody>
      </p:sp>
      <p:graphicFrame>
        <p:nvGraphicFramePr>
          <p:cNvPr id="6" name="Таблица 5"/>
          <p:cNvGraphicFramePr>
            <a:graphicFrameLocks noGrp="1"/>
          </p:cNvGraphicFramePr>
          <p:nvPr/>
        </p:nvGraphicFramePr>
        <p:xfrm>
          <a:off x="142844" y="571480"/>
          <a:ext cx="8858311" cy="2162683"/>
        </p:xfrm>
        <a:graphic>
          <a:graphicData uri="http://schemas.openxmlformats.org/drawingml/2006/table">
            <a:tbl>
              <a:tblPr/>
              <a:tblGrid>
                <a:gridCol w="5694327"/>
                <a:gridCol w="1064517"/>
                <a:gridCol w="1102537"/>
                <a:gridCol w="996930"/>
              </a:tblGrid>
              <a:tr h="174504">
                <a:tc>
                  <a:txBody>
                    <a:bodyPr/>
                    <a:lstStyle/>
                    <a:p>
                      <a:pPr algn="ctr" rtl="0" fontAlgn="ctr"/>
                      <a:r>
                        <a:rPr lang="ru-RU" sz="1000" b="1" i="0" u="none" strike="noStrike" dirty="0">
                          <a:solidFill>
                            <a:srgbClr val="000000"/>
                          </a:solidFill>
                          <a:latin typeface="Arial"/>
                        </a:rPr>
                        <a:t>наименование</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Arial"/>
                        </a:rPr>
                        <a:t>2023</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Arial"/>
                        </a:rPr>
                        <a:t>2024</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000" b="1" i="0" u="none" strike="noStrike">
                          <a:solidFill>
                            <a:srgbClr val="000000"/>
                          </a:solidFill>
                          <a:latin typeface="Arial"/>
                        </a:rPr>
                        <a:t>2025</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5">
                <a:tc>
                  <a:txBody>
                    <a:bodyPr/>
                    <a:lstStyle/>
                    <a:p>
                      <a:pPr algn="just" rtl="0" fontAlgn="ctr"/>
                      <a:r>
                        <a:rPr lang="ru-RU" sz="1000" b="1" i="0" u="none" strike="noStrike" dirty="0" smtClean="0">
                          <a:solidFill>
                            <a:srgbClr val="000000"/>
                          </a:solidFill>
                          <a:latin typeface="Times New Roman"/>
                        </a:rPr>
                        <a:t>Основное </a:t>
                      </a:r>
                      <a:r>
                        <a:rPr lang="ru-RU" sz="1000" b="1" i="0" u="none" strike="noStrike" dirty="0">
                          <a:solidFill>
                            <a:srgbClr val="000000"/>
                          </a:solidFill>
                          <a:latin typeface="Times New Roman"/>
                        </a:rPr>
                        <a:t>мероприятие «</a:t>
                      </a:r>
                      <a:r>
                        <a:rPr lang="ru-RU" sz="1000" b="1" i="0" u="none" strike="noStrike" dirty="0" smtClean="0">
                          <a:solidFill>
                            <a:srgbClr val="000000"/>
                          </a:solidFill>
                          <a:latin typeface="Times New Roman"/>
                        </a:rPr>
                        <a:t>Реализация </a:t>
                      </a:r>
                      <a:r>
                        <a:rPr lang="ru-RU" sz="1000" b="1" i="0" u="none" strike="noStrike" dirty="0">
                          <a:solidFill>
                            <a:srgbClr val="000000"/>
                          </a:solidFill>
                          <a:latin typeface="Times New Roman"/>
                        </a:rPr>
                        <a:t>регионального </a:t>
                      </a:r>
                      <a:r>
                        <a:rPr lang="ru-RU" sz="1000" b="1" i="0" u="none" strike="noStrike" dirty="0" smtClean="0">
                          <a:solidFill>
                            <a:srgbClr val="000000"/>
                          </a:solidFill>
                          <a:latin typeface="Times New Roman"/>
                        </a:rPr>
                        <a:t>проекта</a:t>
                      </a:r>
                      <a:r>
                        <a:rPr lang="ru-RU" sz="1000" b="1" i="0" u="none" strike="noStrike" dirty="0">
                          <a:solidFill>
                            <a:srgbClr val="000000"/>
                          </a:solidFill>
                          <a:latin typeface="Times New Roman"/>
                        </a:rPr>
                        <a:t>» Современная школа» </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20 292,88</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20 292,88</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20 292,88</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1">
                <a:tc>
                  <a:txBody>
                    <a:bodyPr/>
                    <a:lstStyle/>
                    <a:p>
                      <a:pPr algn="just" rtl="0" fontAlgn="ctr"/>
                      <a:r>
                        <a:rPr lang="ru-RU" sz="1000" b="0" i="0" u="none" strike="noStrike" dirty="0" smtClean="0">
                          <a:solidFill>
                            <a:srgbClr val="000000"/>
                          </a:solidFill>
                          <a:latin typeface="Times New Roman"/>
                        </a:rPr>
                        <a:t>Обеспечение функционирования </a:t>
                      </a:r>
                      <a:r>
                        <a:rPr lang="ru-RU" sz="1000" b="0" i="0" u="none" strike="noStrike" dirty="0">
                          <a:solidFill>
                            <a:srgbClr val="000000"/>
                          </a:solidFill>
                          <a:latin typeface="Times New Roman"/>
                        </a:rPr>
                        <a:t>центров образования цифрового и гуманитарного профилей «Точка роста», а также центров образования </a:t>
                      </a:r>
                      <a:r>
                        <a:rPr lang="ru-RU" sz="1000" b="0" i="0" u="none" strike="noStrike" dirty="0" err="1" smtClean="0">
                          <a:solidFill>
                            <a:srgbClr val="000000"/>
                          </a:solidFill>
                          <a:latin typeface="Times New Roman"/>
                        </a:rPr>
                        <a:t>естественно-научной</a:t>
                      </a:r>
                      <a:r>
                        <a:rPr lang="ru-RU" sz="1000" b="0" i="0" u="none" strike="noStrike" dirty="0" smtClean="0">
                          <a:solidFill>
                            <a:srgbClr val="000000"/>
                          </a:solidFill>
                          <a:latin typeface="Times New Roman"/>
                        </a:rPr>
                        <a:t> </a:t>
                      </a:r>
                      <a:r>
                        <a:rPr lang="ru-RU" sz="1000" b="0" i="0" u="none" strike="noStrike" dirty="0">
                          <a:solidFill>
                            <a:srgbClr val="000000"/>
                          </a:solidFill>
                          <a:latin typeface="Times New Roman"/>
                        </a:rPr>
                        <a:t>и технологической </a:t>
                      </a:r>
                      <a:r>
                        <a:rPr lang="ru-RU" sz="1000" b="0" i="0" u="none" strike="noStrike" dirty="0" smtClean="0">
                          <a:solidFill>
                            <a:srgbClr val="000000"/>
                          </a:solidFill>
                          <a:latin typeface="Times New Roman"/>
                        </a:rPr>
                        <a:t>направленностей </a:t>
                      </a:r>
                      <a:r>
                        <a:rPr lang="ru-RU" sz="1000" b="0" i="0" u="none" strike="noStrike" dirty="0">
                          <a:solidFill>
                            <a:srgbClr val="000000"/>
                          </a:solidFill>
                          <a:latin typeface="Times New Roman"/>
                        </a:rPr>
                        <a:t>в </a:t>
                      </a:r>
                      <a:r>
                        <a:rPr lang="ru-RU" sz="1000" b="0" i="0" u="none" strike="noStrike" dirty="0" err="1">
                          <a:solidFill>
                            <a:srgbClr val="000000"/>
                          </a:solidFill>
                          <a:latin typeface="Times New Roman"/>
                        </a:rPr>
                        <a:t>обще-образовательных</a:t>
                      </a:r>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организациях</a:t>
                      </a:r>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расположенных </a:t>
                      </a:r>
                      <a:r>
                        <a:rPr lang="ru-RU" sz="1000" b="0" i="0" u="none" strike="noStrike" dirty="0">
                          <a:solidFill>
                            <a:srgbClr val="000000"/>
                          </a:solidFill>
                          <a:latin typeface="Times New Roman"/>
                        </a:rPr>
                        <a:t>в сельской </a:t>
                      </a:r>
                      <a:r>
                        <a:rPr lang="ru-RU" sz="1000" b="0" i="0" u="none" strike="noStrike" dirty="0" err="1" smtClean="0">
                          <a:solidFill>
                            <a:srgbClr val="000000"/>
                          </a:solidFill>
                          <a:latin typeface="Times New Roman"/>
                        </a:rPr>
                        <a:t>местнои</a:t>
                      </a:r>
                      <a:r>
                        <a:rPr lang="ru-RU" sz="1000" b="0" i="0" u="none" strike="noStrike" dirty="0" smtClean="0">
                          <a:solidFill>
                            <a:srgbClr val="000000"/>
                          </a:solidFill>
                          <a:latin typeface="Times New Roman"/>
                        </a:rPr>
                        <a:t> </a:t>
                      </a:r>
                      <a:r>
                        <a:rPr lang="ru-RU" sz="1000" b="0" i="0" u="none" strike="noStrike" dirty="0">
                          <a:solidFill>
                            <a:srgbClr val="000000"/>
                          </a:solidFill>
                          <a:latin typeface="Times New Roman"/>
                        </a:rPr>
                        <a:t>и малых городах</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20 292,88</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20 292,88</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20 292,88</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5">
                <a:tc>
                  <a:txBody>
                    <a:bodyPr/>
                    <a:lstStyle/>
                    <a:p>
                      <a:pPr algn="just" rtl="0" fontAlgn="ctr"/>
                      <a:r>
                        <a:rPr lang="ru-RU" sz="1000" b="1" i="0" u="none" strike="noStrike" dirty="0" smtClean="0">
                          <a:solidFill>
                            <a:srgbClr val="000000"/>
                          </a:solidFill>
                          <a:latin typeface="Times New Roman"/>
                        </a:rPr>
                        <a:t>Основное </a:t>
                      </a:r>
                      <a:r>
                        <a:rPr lang="ru-RU" sz="1000" b="1" i="0" u="none" strike="noStrike" dirty="0">
                          <a:solidFill>
                            <a:srgbClr val="000000"/>
                          </a:solidFill>
                          <a:latin typeface="Times New Roman"/>
                        </a:rPr>
                        <a:t>мероприятие «</a:t>
                      </a:r>
                      <a:r>
                        <a:rPr lang="ru-RU" sz="1000" b="1" i="0" u="none" strike="noStrike" dirty="0" smtClean="0">
                          <a:solidFill>
                            <a:srgbClr val="000000"/>
                          </a:solidFill>
                          <a:latin typeface="Times New Roman"/>
                        </a:rPr>
                        <a:t>Реализация </a:t>
                      </a:r>
                      <a:r>
                        <a:rPr lang="ru-RU" sz="1000" b="1" i="0" u="none" strike="noStrike" dirty="0">
                          <a:solidFill>
                            <a:srgbClr val="000000"/>
                          </a:solidFill>
                          <a:latin typeface="Times New Roman"/>
                        </a:rPr>
                        <a:t>регионального </a:t>
                      </a:r>
                      <a:r>
                        <a:rPr lang="ru-RU" sz="1000" b="1" i="0" u="none" strike="noStrike" dirty="0" smtClean="0">
                          <a:solidFill>
                            <a:srgbClr val="000000"/>
                          </a:solidFill>
                          <a:latin typeface="Times New Roman"/>
                        </a:rPr>
                        <a:t>проекта </a:t>
                      </a:r>
                      <a:r>
                        <a:rPr lang="ru-RU" sz="1000" b="1" i="0" u="none" strike="noStrike" dirty="0">
                          <a:solidFill>
                            <a:srgbClr val="000000"/>
                          </a:solidFill>
                          <a:latin typeface="Times New Roman"/>
                        </a:rPr>
                        <a:t>«Финансовая поддержка </a:t>
                      </a:r>
                      <a:r>
                        <a:rPr lang="ru-RU" sz="1000" b="1" i="0" u="none" strike="noStrike" dirty="0" smtClean="0">
                          <a:solidFill>
                            <a:srgbClr val="000000"/>
                          </a:solidFill>
                          <a:latin typeface="Times New Roman"/>
                        </a:rPr>
                        <a:t>семей </a:t>
                      </a:r>
                      <a:r>
                        <a:rPr lang="ru-RU" sz="1000" b="1" i="0" u="none" strike="noStrike" dirty="0">
                          <a:solidFill>
                            <a:srgbClr val="000000"/>
                          </a:solidFill>
                          <a:latin typeface="Times New Roman"/>
                        </a:rPr>
                        <a:t>при рождении детей»</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86 171,60</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54 110,52</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19 463,04</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756">
                <a:tc>
                  <a:txBody>
                    <a:bodyPr/>
                    <a:lstStyle/>
                    <a:p>
                      <a:pPr algn="just" rtl="0" fontAlgn="ctr"/>
                      <a:r>
                        <a:rPr lang="ru-RU" sz="1000" b="0" i="0" u="none" strike="noStrike" dirty="0" smtClean="0">
                          <a:solidFill>
                            <a:srgbClr val="000000"/>
                          </a:solidFill>
                          <a:latin typeface="Times New Roman"/>
                        </a:rPr>
                        <a:t>Ежемесячная </a:t>
                      </a:r>
                      <a:r>
                        <a:rPr lang="ru-RU" sz="1000" b="0" i="0" u="none" strike="noStrike" dirty="0">
                          <a:solidFill>
                            <a:srgbClr val="000000"/>
                          </a:solidFill>
                          <a:latin typeface="Times New Roman"/>
                        </a:rPr>
                        <a:t>денежная выплата, назначаемая в случае рождения третьего ребенка или последующих детей до достижения ребенком возраста трех лет</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86 171,60</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54 110,52</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19 463,04</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305">
                <a:tc>
                  <a:txBody>
                    <a:bodyPr/>
                    <a:lstStyle/>
                    <a:p>
                      <a:pPr algn="just" rtl="0" fontAlgn="ctr"/>
                      <a:r>
                        <a:rPr lang="ru-RU" sz="1000" b="1" i="0" u="none" strike="noStrike" dirty="0">
                          <a:solidFill>
                            <a:srgbClr val="000000"/>
                          </a:solidFill>
                          <a:latin typeface="Times New Roman"/>
                        </a:rPr>
                        <a:t>Основное мероприятие «</a:t>
                      </a:r>
                      <a:r>
                        <a:rPr lang="ru-RU" sz="1000" b="1" i="0" u="none" strike="noStrike" dirty="0" smtClean="0">
                          <a:solidFill>
                            <a:srgbClr val="000000"/>
                          </a:solidFill>
                          <a:latin typeface="Times New Roman"/>
                        </a:rPr>
                        <a:t>Реализация </a:t>
                      </a:r>
                      <a:r>
                        <a:rPr lang="ru-RU" sz="1000" b="1" i="0" u="none" strike="noStrike" dirty="0">
                          <a:solidFill>
                            <a:srgbClr val="000000"/>
                          </a:solidFill>
                          <a:latin typeface="Times New Roman"/>
                        </a:rPr>
                        <a:t>регионального </a:t>
                      </a:r>
                      <a:r>
                        <a:rPr lang="ru-RU" sz="1000" b="1" i="0" u="none" strike="noStrike" dirty="0" smtClean="0">
                          <a:solidFill>
                            <a:srgbClr val="000000"/>
                          </a:solidFill>
                          <a:latin typeface="Times New Roman"/>
                        </a:rPr>
                        <a:t>проекта </a:t>
                      </a:r>
                      <a:r>
                        <a:rPr lang="ru-RU" sz="1000" b="1" i="0" u="none" strike="noStrike" dirty="0">
                          <a:solidFill>
                            <a:srgbClr val="000000"/>
                          </a:solidFill>
                          <a:latin typeface="Times New Roman"/>
                        </a:rPr>
                        <a:t>«Культурная среда»</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a:solidFill>
                            <a:srgbClr val="000000"/>
                          </a:solidFill>
                          <a:latin typeface="Times New Roman"/>
                        </a:rPr>
                        <a:t>5 000,00</a:t>
                      </a: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0,00</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0,00</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04">
                <a:tc>
                  <a:txBody>
                    <a:bodyPr/>
                    <a:lstStyle/>
                    <a:p>
                      <a:pPr algn="just" rtl="0" fontAlgn="ctr"/>
                      <a:r>
                        <a:rPr lang="ru-RU" sz="1000" b="0" i="0" u="none" strike="noStrike" dirty="0" smtClean="0">
                          <a:solidFill>
                            <a:srgbClr val="000000"/>
                          </a:solidFill>
                          <a:latin typeface="Times New Roman"/>
                        </a:rPr>
                        <a:t>Создание </a:t>
                      </a:r>
                      <a:r>
                        <a:rPr lang="ru-RU" sz="1000" b="0" i="0" u="none" strike="noStrike" dirty="0">
                          <a:solidFill>
                            <a:srgbClr val="000000"/>
                          </a:solidFill>
                          <a:latin typeface="Times New Roman"/>
                        </a:rPr>
                        <a:t>модельных муниципальных библиотек</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5000,00</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0,00</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0" i="0" u="none" strike="noStrike" dirty="0" smtClean="0">
                          <a:solidFill>
                            <a:srgbClr val="000000"/>
                          </a:solidFill>
                          <a:latin typeface="Times New Roman"/>
                        </a:rPr>
                        <a:t>0,00</a:t>
                      </a:r>
                      <a:endParaRPr lang="ru-RU" sz="1000" b="0"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04">
                <a:tc>
                  <a:txBody>
                    <a:bodyPr/>
                    <a:lstStyle/>
                    <a:p>
                      <a:pPr algn="ctr" rtl="0" fontAlgn="ctr"/>
                      <a:r>
                        <a:rPr lang="ru-RU" sz="1000" b="1" i="0" u="none" strike="noStrike" dirty="0">
                          <a:solidFill>
                            <a:srgbClr val="000000"/>
                          </a:solidFill>
                          <a:latin typeface="Times New Roman"/>
                        </a:rPr>
                        <a:t> </a:t>
                      </a:r>
                    </a:p>
                  </a:txBody>
                  <a:tcPr marL="8725" marR="8725" marT="87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111 464,48</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74 403,40</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000" b="1" i="0" u="none" strike="noStrike" dirty="0" smtClean="0">
                          <a:solidFill>
                            <a:srgbClr val="000000"/>
                          </a:solidFill>
                          <a:latin typeface="Times New Roman"/>
                        </a:rPr>
                        <a:t>39 755,92</a:t>
                      </a:r>
                      <a:endParaRPr lang="ru-RU" sz="1000" b="1" i="0" u="none" strike="noStrike" dirty="0">
                        <a:solidFill>
                          <a:srgbClr val="000000"/>
                        </a:solidFill>
                        <a:latin typeface="Times New Roman"/>
                      </a:endParaRPr>
                    </a:p>
                  </a:txBody>
                  <a:tcPr marL="8725" marR="8725" marT="87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1406"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В 2023-2025 ГОДАХ</a:t>
            </a:r>
          </a:p>
        </p:txBody>
      </p:sp>
      <p:sp>
        <p:nvSpPr>
          <p:cNvPr id="8" name="TextBox 7"/>
          <p:cNvSpPr txBox="1"/>
          <p:nvPr/>
        </p:nvSpPr>
        <p:spPr>
          <a:xfrm>
            <a:off x="8001024" y="285728"/>
            <a:ext cx="1142976"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рублей</a:t>
            </a:r>
            <a:endParaRPr lang="ru-RU" sz="1000" i="1" dirty="0">
              <a:cs typeface="Times New Roman" pitchFamily="18" charset="0"/>
            </a:endParaRPr>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6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1169551"/>
          </a:xfrm>
          <a:prstGeom prst="rect">
            <a:avLst/>
          </a:prstGeom>
          <a:noFill/>
        </p:spPr>
        <p:txBody>
          <a:bodyPr wrap="square" rtlCol="0">
            <a:spAutoFit/>
          </a:bodyPr>
          <a:lstStyle/>
          <a:p>
            <a:pPr algn="just"/>
            <a:r>
              <a:rPr lang="ru-RU" sz="1000" dirty="0" smtClean="0"/>
              <a:t>       Одним из основных направлений совершенствования межбюджетных отношений и межбюджетного регулирования в Ставропольском крае остается укрепление финансовой обеспеченности местных бюджетов и создание условий для их устойчивого и  сбалансированного исполнения.</a:t>
            </a:r>
            <a:r>
              <a:rPr lang="ru-RU" sz="1000" dirty="0" smtClean="0">
                <a:solidFill>
                  <a:schemeClr val="accent4"/>
                </a:solidFill>
              </a:rPr>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Бюджет Курского муниципального округа Ставропольского края является получателем дотации на выравнивание бюджетной обеспеченности.</a:t>
            </a:r>
          </a:p>
          <a:p>
            <a:pPr algn="just"/>
            <a:endParaRPr lang="ru-RU" sz="1000" dirty="0"/>
          </a:p>
        </p:txBody>
      </p:sp>
      <p:graphicFrame>
        <p:nvGraphicFramePr>
          <p:cNvPr id="4" name="Диаграмма 3"/>
          <p:cNvGraphicFramePr/>
          <p:nvPr/>
        </p:nvGraphicFramePr>
        <p:xfrm>
          <a:off x="0" y="1643050"/>
          <a:ext cx="4857752"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3571876"/>
            <a:ext cx="9144000" cy="400110"/>
          </a:xfrm>
          <a:prstGeom prst="rect">
            <a:avLst/>
          </a:prstGeom>
          <a:noFill/>
        </p:spPr>
        <p:txBody>
          <a:bodyPr wrap="square" rtlCol="0">
            <a:spAutoFit/>
          </a:bodyPr>
          <a:lstStyle/>
          <a:p>
            <a:pPr algn="just"/>
            <a:r>
              <a:rPr lang="ru-RU" sz="1000" dirty="0" smtClean="0">
                <a:solidFill>
                  <a:schemeClr val="accent4"/>
                </a:solidFill>
              </a:rPr>
              <a:t>     В 2023 году объем межбюджетных трансфертов из краевого бюджета составит – 1 876 897,12тыс. рублей. Основную часть в структуре межбюджетных трансфертов традиционно составят субвенции – 54,1 %, дотации – 29,0 %, субсидии – 16,5 %. 	</a:t>
            </a:r>
            <a:endParaRPr lang="ru-RU" sz="1000" dirty="0"/>
          </a:p>
        </p:txBody>
      </p:sp>
      <p:sp>
        <p:nvSpPr>
          <p:cNvPr id="6" name="TextBox 5"/>
          <p:cNvSpPr txBox="1"/>
          <p:nvPr/>
        </p:nvSpPr>
        <p:spPr>
          <a:xfrm>
            <a:off x="0" y="1357298"/>
            <a:ext cx="4643438" cy="276999"/>
          </a:xfrm>
          <a:prstGeom prst="rect">
            <a:avLst/>
          </a:prstGeom>
          <a:noFill/>
        </p:spPr>
        <p:txBody>
          <a:bodyPr wrap="square" rtlCol="0">
            <a:spAutoFit/>
          </a:bodyPr>
          <a:lstStyle/>
          <a:p>
            <a:pPr algn="ctr"/>
            <a:r>
              <a:rPr lang="ru-RU" sz="1200" dirty="0" smtClean="0"/>
              <a:t>Объем финансовой помощи в 2020-2025 годах</a:t>
            </a:r>
            <a:endParaRPr lang="ru-RU" sz="1200" dirty="0"/>
          </a:p>
        </p:txBody>
      </p:sp>
      <p:sp>
        <p:nvSpPr>
          <p:cNvPr id="9" name="TextBox 8"/>
          <p:cNvSpPr txBox="1"/>
          <p:nvPr/>
        </p:nvSpPr>
        <p:spPr>
          <a:xfrm>
            <a:off x="5000628" y="1357298"/>
            <a:ext cx="4143372" cy="461665"/>
          </a:xfrm>
          <a:prstGeom prst="rect">
            <a:avLst/>
          </a:prstGeom>
          <a:noFill/>
        </p:spPr>
        <p:txBody>
          <a:bodyPr wrap="square" rtlCol="0">
            <a:spAutoFit/>
          </a:bodyPr>
          <a:lstStyle/>
          <a:p>
            <a:pPr algn="ctr"/>
            <a:r>
              <a:rPr lang="ru-RU" sz="1200" dirty="0" smtClean="0"/>
              <a:t>Уровень расчетной бюджетной обеспеченности муниципального округа в 2023 году </a:t>
            </a:r>
            <a:endParaRPr lang="ru-RU" sz="1200" dirty="0"/>
          </a:p>
        </p:txBody>
      </p:sp>
      <p:graphicFrame>
        <p:nvGraphicFramePr>
          <p:cNvPr id="10" name="Диаграмма 9"/>
          <p:cNvGraphicFramePr/>
          <p:nvPr/>
        </p:nvGraphicFramePr>
        <p:xfrm>
          <a:off x="4857752" y="1643050"/>
          <a:ext cx="4286248" cy="19288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0" y="3929066"/>
            <a:ext cx="9144000" cy="307777"/>
          </a:xfrm>
          <a:prstGeom prst="rect">
            <a:avLst/>
          </a:prstGeom>
          <a:noFill/>
        </p:spPr>
        <p:txBody>
          <a:bodyPr wrap="square" rtlCol="0">
            <a:spAutoFit/>
          </a:bodyPr>
          <a:lstStyle/>
          <a:p>
            <a:pPr algn="ctr"/>
            <a:r>
              <a:rPr lang="ru-RU" sz="1400" dirty="0" smtClean="0">
                <a:latin typeface="Calibri" pitchFamily="34" charset="0"/>
                <a:cs typeface="Calibri" pitchFamily="34" charset="0"/>
              </a:rPr>
              <a:t>СТРУКТУРА ДОХОДОВ МЕСТНО ГО БЮДЖЕТА В 2020-2023 ГОДАХ</a:t>
            </a:r>
          </a:p>
        </p:txBody>
      </p:sp>
      <p:graphicFrame>
        <p:nvGraphicFramePr>
          <p:cNvPr id="12" name="Диаграмма 11"/>
          <p:cNvGraphicFramePr/>
          <p:nvPr/>
        </p:nvGraphicFramePr>
        <p:xfrm>
          <a:off x="142844" y="4643446"/>
          <a:ext cx="4786314" cy="20716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nvGraphicFramePr>
        <p:xfrm>
          <a:off x="4857752" y="4357694"/>
          <a:ext cx="4143404" cy="2357430"/>
        </p:xfrm>
        <a:graphic>
          <a:graphicData uri="http://schemas.openxmlformats.org/drawingml/2006/chart">
            <c:chart xmlns:c="http://schemas.openxmlformats.org/drawingml/2006/chart" xmlns:r="http://schemas.openxmlformats.org/officeDocument/2006/relationships" r:id="rId5"/>
          </a:graphicData>
        </a:graphic>
      </p:graphicFrame>
      <p:sp>
        <p:nvSpPr>
          <p:cNvPr id="14" name="Скругленный прямоугольник 13"/>
          <p:cNvSpPr/>
          <p:nvPr/>
        </p:nvSpPr>
        <p:spPr>
          <a:xfrm>
            <a:off x="3500430" y="4286256"/>
            <a:ext cx="1428760" cy="642942"/>
          </a:xfrm>
          <a:prstGeom prst="round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Доля налоговых и неналоговых доходов в объеме доходов местного бюджета, %</a:t>
            </a:r>
            <a:endParaRPr lang="ru-RU" sz="800" dirty="0">
              <a:solidFill>
                <a:schemeClr val="tx1"/>
              </a:solidFill>
            </a:endParaRPr>
          </a:p>
        </p:txBody>
      </p:sp>
      <p:sp>
        <p:nvSpPr>
          <p:cNvPr id="15" name="TextBox 14"/>
          <p:cNvSpPr txBox="1"/>
          <p:nvPr/>
        </p:nvSpPr>
        <p:spPr>
          <a:xfrm>
            <a:off x="500034" y="4714884"/>
            <a:ext cx="428628" cy="230832"/>
          </a:xfrm>
          <a:prstGeom prst="rect">
            <a:avLst/>
          </a:prstGeom>
          <a:noFill/>
        </p:spPr>
        <p:txBody>
          <a:bodyPr wrap="square" rtlCol="0">
            <a:spAutoFit/>
          </a:bodyPr>
          <a:lstStyle/>
          <a:p>
            <a:r>
              <a:rPr lang="ru-RU" sz="900" dirty="0" smtClean="0"/>
              <a:t>16,5</a:t>
            </a:r>
            <a:endParaRPr lang="ru-RU" sz="900" dirty="0"/>
          </a:p>
        </p:txBody>
      </p:sp>
      <p:sp>
        <p:nvSpPr>
          <p:cNvPr id="17" name="TextBox 16"/>
          <p:cNvSpPr txBox="1"/>
          <p:nvPr/>
        </p:nvSpPr>
        <p:spPr>
          <a:xfrm>
            <a:off x="1142976" y="4714884"/>
            <a:ext cx="428628" cy="230832"/>
          </a:xfrm>
          <a:prstGeom prst="rect">
            <a:avLst/>
          </a:prstGeom>
          <a:noFill/>
        </p:spPr>
        <p:txBody>
          <a:bodyPr wrap="square" rtlCol="0">
            <a:spAutoFit/>
          </a:bodyPr>
          <a:lstStyle/>
          <a:p>
            <a:r>
              <a:rPr lang="ru-RU" sz="900" dirty="0" smtClean="0"/>
              <a:t>15,0</a:t>
            </a:r>
            <a:endParaRPr lang="ru-RU" sz="900" dirty="0"/>
          </a:p>
        </p:txBody>
      </p:sp>
      <p:sp>
        <p:nvSpPr>
          <p:cNvPr id="18" name="TextBox 17"/>
          <p:cNvSpPr txBox="1"/>
          <p:nvPr/>
        </p:nvSpPr>
        <p:spPr>
          <a:xfrm>
            <a:off x="1714480" y="4643446"/>
            <a:ext cx="428628" cy="230832"/>
          </a:xfrm>
          <a:prstGeom prst="rect">
            <a:avLst/>
          </a:prstGeom>
          <a:noFill/>
        </p:spPr>
        <p:txBody>
          <a:bodyPr wrap="square" rtlCol="0">
            <a:spAutoFit/>
          </a:bodyPr>
          <a:lstStyle/>
          <a:p>
            <a:r>
              <a:rPr lang="ru-RU" sz="900" dirty="0" smtClean="0"/>
              <a:t>13,3</a:t>
            </a:r>
            <a:endParaRPr lang="ru-RU" sz="900" dirty="0"/>
          </a:p>
        </p:txBody>
      </p:sp>
      <p:sp>
        <p:nvSpPr>
          <p:cNvPr id="19" name="TextBox 18"/>
          <p:cNvSpPr txBox="1"/>
          <p:nvPr/>
        </p:nvSpPr>
        <p:spPr>
          <a:xfrm>
            <a:off x="2428860" y="4643446"/>
            <a:ext cx="428628" cy="230832"/>
          </a:xfrm>
          <a:prstGeom prst="rect">
            <a:avLst/>
          </a:prstGeom>
          <a:noFill/>
        </p:spPr>
        <p:txBody>
          <a:bodyPr wrap="square" rtlCol="0">
            <a:spAutoFit/>
          </a:bodyPr>
          <a:lstStyle/>
          <a:p>
            <a:r>
              <a:rPr lang="ru-RU" sz="900" dirty="0" smtClean="0"/>
              <a:t>16,5</a:t>
            </a:r>
            <a:endParaRPr lang="ru-RU" sz="900" dirty="0"/>
          </a:p>
        </p:txBody>
      </p:sp>
      <p:sp>
        <p:nvSpPr>
          <p:cNvPr id="20" name="TextBox 19"/>
          <p:cNvSpPr txBox="1"/>
          <p:nvPr/>
        </p:nvSpPr>
        <p:spPr>
          <a:xfrm>
            <a:off x="5429256" y="4714884"/>
            <a:ext cx="428628" cy="230832"/>
          </a:xfrm>
          <a:prstGeom prst="rect">
            <a:avLst/>
          </a:prstGeom>
          <a:noFill/>
        </p:spPr>
        <p:txBody>
          <a:bodyPr wrap="square" rtlCol="0">
            <a:spAutoFit/>
          </a:bodyPr>
          <a:lstStyle/>
          <a:p>
            <a:r>
              <a:rPr lang="ru-RU" sz="900" dirty="0" smtClean="0"/>
              <a:t>45,9</a:t>
            </a:r>
            <a:endParaRPr lang="ru-RU" sz="900" dirty="0"/>
          </a:p>
        </p:txBody>
      </p:sp>
      <p:sp>
        <p:nvSpPr>
          <p:cNvPr id="21" name="TextBox 20"/>
          <p:cNvSpPr txBox="1"/>
          <p:nvPr/>
        </p:nvSpPr>
        <p:spPr>
          <a:xfrm>
            <a:off x="6286512" y="4643446"/>
            <a:ext cx="428628" cy="230832"/>
          </a:xfrm>
          <a:prstGeom prst="rect">
            <a:avLst/>
          </a:prstGeom>
          <a:noFill/>
        </p:spPr>
        <p:txBody>
          <a:bodyPr wrap="square" rtlCol="0">
            <a:spAutoFit/>
          </a:bodyPr>
          <a:lstStyle/>
          <a:p>
            <a:r>
              <a:rPr lang="ru-RU" sz="900" dirty="0" smtClean="0"/>
              <a:t>42,8</a:t>
            </a:r>
            <a:endParaRPr lang="ru-RU" sz="900" dirty="0"/>
          </a:p>
        </p:txBody>
      </p:sp>
      <p:sp>
        <p:nvSpPr>
          <p:cNvPr id="22" name="TextBox 21"/>
          <p:cNvSpPr txBox="1"/>
          <p:nvPr/>
        </p:nvSpPr>
        <p:spPr>
          <a:xfrm>
            <a:off x="7072330" y="4429132"/>
            <a:ext cx="428628" cy="230832"/>
          </a:xfrm>
          <a:prstGeom prst="rect">
            <a:avLst/>
          </a:prstGeom>
          <a:noFill/>
        </p:spPr>
        <p:txBody>
          <a:bodyPr wrap="square" rtlCol="0">
            <a:spAutoFit/>
          </a:bodyPr>
          <a:lstStyle/>
          <a:p>
            <a:r>
              <a:rPr lang="ru-RU" sz="900" dirty="0" smtClean="0"/>
              <a:t>31,9</a:t>
            </a:r>
            <a:endParaRPr lang="ru-RU" sz="900" dirty="0"/>
          </a:p>
        </p:txBody>
      </p:sp>
      <p:sp>
        <p:nvSpPr>
          <p:cNvPr id="23" name="TextBox 22"/>
          <p:cNvSpPr txBox="1"/>
          <p:nvPr/>
        </p:nvSpPr>
        <p:spPr>
          <a:xfrm>
            <a:off x="7929586" y="4643446"/>
            <a:ext cx="428628" cy="230832"/>
          </a:xfrm>
          <a:prstGeom prst="rect">
            <a:avLst/>
          </a:prstGeom>
          <a:noFill/>
        </p:spPr>
        <p:txBody>
          <a:bodyPr wrap="square" rtlCol="0">
            <a:spAutoFit/>
          </a:bodyPr>
          <a:lstStyle/>
          <a:p>
            <a:r>
              <a:rPr lang="ru-RU" sz="900" dirty="0" smtClean="0"/>
              <a:t>43,1</a:t>
            </a:r>
            <a:endParaRPr lang="ru-RU" sz="900" dirty="0"/>
          </a:p>
        </p:txBody>
      </p:sp>
      <p:sp>
        <p:nvSpPr>
          <p:cNvPr id="24" name="Равнобедренный треугольник 23"/>
          <p:cNvSpPr/>
          <p:nvPr/>
        </p:nvSpPr>
        <p:spPr>
          <a:xfrm rot="16200000">
            <a:off x="3178960" y="4536289"/>
            <a:ext cx="357190" cy="142875"/>
          </a:xfrm>
          <a:prstGeom prst="triangle">
            <a:avLst>
              <a:gd name="adj" fmla="val 47859"/>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Равнобедренный треугольник 24"/>
          <p:cNvSpPr/>
          <p:nvPr/>
        </p:nvSpPr>
        <p:spPr>
          <a:xfrm rot="5400000">
            <a:off x="4893470" y="4536291"/>
            <a:ext cx="357191" cy="142876"/>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ERMINATOR\Desktop\Презентация к проекту на 2021-2024\zBg19J.png"/>
          <p:cNvPicPr>
            <a:picLocks noChangeAspect="1" noChangeArrowheads="1"/>
          </p:cNvPicPr>
          <p:nvPr/>
        </p:nvPicPr>
        <p:blipFill>
          <a:blip r:embed="rId2" cstate="print"/>
          <a:srcRect/>
          <a:stretch>
            <a:fillRect/>
          </a:stretch>
        </p:blipFill>
        <p:spPr bwMode="auto">
          <a:xfrm>
            <a:off x="0" y="0"/>
            <a:ext cx="9144064" cy="6858000"/>
          </a:xfrm>
          <a:prstGeom prst="rect">
            <a:avLst/>
          </a:prstGeom>
          <a:noFill/>
        </p:spPr>
      </p:pic>
      <p:sp>
        <p:nvSpPr>
          <p:cNvPr id="18434" name="Заголовок 1"/>
          <p:cNvSpPr>
            <a:spLocks noGrp="1"/>
          </p:cNvSpPr>
          <p:nvPr>
            <p:ph type="title"/>
          </p:nvPr>
        </p:nvSpPr>
        <p:spPr>
          <a:xfrm>
            <a:off x="0" y="3571876"/>
            <a:ext cx="1285820" cy="714380"/>
          </a:xfrm>
        </p:spPr>
        <p:txBody>
          <a:bodyPr/>
          <a:lstStyle/>
          <a:p>
            <a:pPr algn="l"/>
            <a:r>
              <a:rPr lang="ru-RU" sz="1100" b="1" dirty="0" smtClean="0">
                <a:latin typeface="Calibri" pitchFamily="34" charset="0"/>
                <a:cs typeface="Calibri" pitchFamily="34" charset="0"/>
              </a:rPr>
              <a:t>Роль гражданина</a:t>
            </a:r>
            <a:r>
              <a:rPr lang="ru-RU" sz="1100" dirty="0" smtClean="0">
                <a:latin typeface="Calibri" pitchFamily="34" charset="0"/>
                <a:cs typeface="Calibri" pitchFamily="34" charset="0"/>
              </a:rPr>
              <a:t> и его участие в бюджетном процессе:</a:t>
            </a:r>
          </a:p>
        </p:txBody>
      </p:sp>
      <p:sp>
        <p:nvSpPr>
          <p:cNvPr id="72706" name="AutoShape 2" descr="C:\Users\%D0%9A%D0%BE%D1%81%D1%82%D1%80%D0%B8%D1%86%D0%BA%D0%B0%D1%8F\Desktop\%D0%BF%D1%80%D0%B5%D0%B7%D0%B5%D0%BD%D1%82%D0%B0%D1%86%D0%B8%D1%8F\fad73190-ad7b-4ffe-a2a4-0e20e50027b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38" name="AutoShape 2" descr="https://s1.slide-share.ru/s_slide/35ff20edddc92c0bf1a9dd015e7b7264/fad73190-ad7b-4ffe-a2a4-0e20e50027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Стрелка вниз 9"/>
          <p:cNvSpPr/>
          <p:nvPr/>
        </p:nvSpPr>
        <p:spPr>
          <a:xfrm>
            <a:off x="1357290" y="4286256"/>
            <a:ext cx="2286016" cy="428628"/>
          </a:xfrm>
          <a:prstGeom prst="downArrow">
            <a:avLst>
              <a:gd name="adj1" fmla="val 91660"/>
              <a:gd name="adj2" fmla="val 78981"/>
            </a:avLst>
          </a:prstGeom>
          <a:solidFill>
            <a:schemeClr val="accent1">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smtClean="0">
              <a:solidFill>
                <a:schemeClr val="tx1"/>
              </a:solidFill>
              <a:latin typeface="Calibri" pitchFamily="34" charset="0"/>
              <a:cs typeface="Calibri" pitchFamily="34" charset="0"/>
            </a:endParaRPr>
          </a:p>
          <a:p>
            <a:pPr algn="ctr"/>
            <a:r>
              <a:rPr lang="ru-RU" sz="1000" b="1" dirty="0" smtClean="0">
                <a:solidFill>
                  <a:schemeClr val="tx1"/>
                </a:solidFill>
                <a:latin typeface="Calibri" pitchFamily="34" charset="0"/>
                <a:cs typeface="Calibri" pitchFamily="34" charset="0"/>
              </a:rPr>
              <a:t>КАК НАЛОГОПЛАТЕЛЬЩИК</a:t>
            </a:r>
            <a:endParaRPr lang="ru-RU" sz="1000" b="1" dirty="0">
              <a:solidFill>
                <a:schemeClr val="tx1"/>
              </a:solidFill>
              <a:latin typeface="Calibri" pitchFamily="34" charset="0"/>
              <a:cs typeface="Calibri" pitchFamily="34" charset="0"/>
            </a:endParaRPr>
          </a:p>
        </p:txBody>
      </p:sp>
      <p:sp>
        <p:nvSpPr>
          <p:cNvPr id="11" name="Скругленная прямоугольная выноска 10"/>
          <p:cNvSpPr/>
          <p:nvPr/>
        </p:nvSpPr>
        <p:spPr>
          <a:xfrm>
            <a:off x="7500958" y="1928802"/>
            <a:ext cx="1571636" cy="428628"/>
          </a:xfrm>
          <a:prstGeom prst="wedgeRoundRectCallout">
            <a:avLst>
              <a:gd name="adj1" fmla="val -102154"/>
              <a:gd name="adj2" fmla="val 88336"/>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Calibri" pitchFamily="34" charset="0"/>
                <a:cs typeface="Calibri" pitchFamily="34" charset="0"/>
              </a:rPr>
              <a:t>ВОЗМОЖНОСТИ ВЛИЯНИЯ ГРАЖДАНИНА НА СТРУКТУРУ СОСТАВ  БЮДЖЕТА</a:t>
            </a:r>
            <a:endParaRPr lang="ru-RU" sz="800" dirty="0">
              <a:solidFill>
                <a:schemeClr val="tx1"/>
              </a:solidFill>
              <a:latin typeface="Calibri" pitchFamily="34" charset="0"/>
              <a:cs typeface="Calibri" pitchFamily="34" charset="0"/>
            </a:endParaRPr>
          </a:p>
        </p:txBody>
      </p:sp>
      <p:sp>
        <p:nvSpPr>
          <p:cNvPr id="15" name="Прямоугольник 14"/>
          <p:cNvSpPr/>
          <p:nvPr/>
        </p:nvSpPr>
        <p:spPr>
          <a:xfrm>
            <a:off x="571472" y="6429396"/>
            <a:ext cx="3714776" cy="428604"/>
          </a:xfrm>
          <a:prstGeom prst="rect">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Calibri" pitchFamily="34" charset="0"/>
                <a:cs typeface="Calibri" pitchFamily="34" charset="0"/>
              </a:rPr>
              <a:t>Получает социальные гарантии – расходная часть бюджета (образование, социальные выплаты и др.)</a:t>
            </a:r>
            <a:endParaRPr lang="ru-RU" sz="1000" dirty="0">
              <a:solidFill>
                <a:schemeClr val="tx1"/>
              </a:solidFill>
              <a:latin typeface="Calibri" pitchFamily="34" charset="0"/>
              <a:cs typeface="Calibri" pitchFamily="34" charset="0"/>
            </a:endParaRPr>
          </a:p>
        </p:txBody>
      </p:sp>
      <p:sp>
        <p:nvSpPr>
          <p:cNvPr id="16" name="Стрелка вниз 15"/>
          <p:cNvSpPr/>
          <p:nvPr/>
        </p:nvSpPr>
        <p:spPr>
          <a:xfrm>
            <a:off x="1071538" y="5857892"/>
            <a:ext cx="2786082" cy="571504"/>
          </a:xfrm>
          <a:prstGeom prst="downArrow">
            <a:avLst>
              <a:gd name="adj1" fmla="val 91660"/>
              <a:gd name="adj2" fmla="val 78981"/>
            </a:avLst>
          </a:prstGeom>
          <a:solidFill>
            <a:schemeClr val="accent1">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sp>
        <p:nvSpPr>
          <p:cNvPr id="18" name="Прямоугольник 17"/>
          <p:cNvSpPr/>
          <p:nvPr/>
        </p:nvSpPr>
        <p:spPr>
          <a:xfrm>
            <a:off x="1071538" y="5857892"/>
            <a:ext cx="2786082" cy="400110"/>
          </a:xfrm>
          <a:prstGeom prst="rect">
            <a:avLst/>
          </a:prstGeom>
        </p:spPr>
        <p:txBody>
          <a:bodyPr wrap="square">
            <a:spAutoFit/>
          </a:bodyPr>
          <a:lstStyle/>
          <a:p>
            <a:pPr algn="ctr"/>
            <a:r>
              <a:rPr lang="ru-RU" sz="1000" dirty="0" smtClean="0">
                <a:latin typeface="Calibri" pitchFamily="34" charset="0"/>
                <a:cs typeface="Calibri" pitchFamily="34" charset="0"/>
              </a:rPr>
              <a:t>КАК ПОЛУЧАТЕЛЬ СОЦИАЛЬНЫХ </a:t>
            </a:r>
          </a:p>
          <a:p>
            <a:pPr algn="ctr"/>
            <a:r>
              <a:rPr lang="ru-RU" sz="1000" dirty="0" smtClean="0">
                <a:latin typeface="Calibri" pitchFamily="34" charset="0"/>
                <a:cs typeface="Calibri" pitchFamily="34" charset="0"/>
              </a:rPr>
              <a:t>ГАРАНТИЙ</a:t>
            </a:r>
            <a:endParaRPr lang="ru-RU" sz="1000" dirty="0">
              <a:latin typeface="Calibri" pitchFamily="34" charset="0"/>
              <a:cs typeface="Calibri" pitchFamily="34" charset="0"/>
            </a:endParaRPr>
          </a:p>
        </p:txBody>
      </p:sp>
      <p:graphicFrame>
        <p:nvGraphicFramePr>
          <p:cNvPr id="30" name="Схема 29"/>
          <p:cNvGraphicFramePr/>
          <p:nvPr/>
        </p:nvGraphicFramePr>
        <p:xfrm>
          <a:off x="5286348" y="4643446"/>
          <a:ext cx="3857652" cy="221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
          <p:cNvSpPr>
            <a:spLocks noChangeArrowheads="1"/>
          </p:cNvSpPr>
          <p:nvPr/>
        </p:nvSpPr>
        <p:spPr bwMode="auto">
          <a:xfrm>
            <a:off x="214282" y="1"/>
            <a:ext cx="8715436"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1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1000" b="0" i="0" u="none" strike="noStrike" cap="none" normalizeH="0" baseline="0" dirty="0" smtClean="0">
              <a:ln>
                <a:noFill/>
              </a:ln>
              <a:solidFill>
                <a:schemeClr val="tx1"/>
              </a:solidFill>
              <a:effectLst/>
              <a:latin typeface="Calibri" pitchFamily="34" charset="0"/>
              <a:cs typeface="Calibri" pitchFamily="34" charset="0"/>
            </a:endParaRPr>
          </a:p>
          <a:p>
            <a:pPr indent="449263" algn="just" eaLnBrk="0" hangingPunct="0">
              <a:tabLst>
                <a:tab pos="968375" algn="l"/>
              </a:tabLst>
            </a:pPr>
            <a:r>
              <a:rPr kumimoji="0" lang="ru-RU" sz="1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ru-RU" sz="1000" dirty="0" smtClean="0"/>
              <a:t>Бюджет для граждан – это упрощенная версия бюджетного документа в доступной для граждан формате. Создан для обеспечения открытости и прозрачности бюджета и бюджетного процесса для населения. Надеемся, что представление бюджета в понятной для жителей форме повысит уровень общественного участия граждан в бюджетном процессе.</a:t>
            </a:r>
          </a:p>
          <a:p>
            <a:pPr algn="just">
              <a:defRPr/>
            </a:pPr>
            <a:r>
              <a:rPr lang="ru-RU" sz="1000" dirty="0" smtClean="0"/>
              <a:t>	На интернет–ресурсе </a:t>
            </a:r>
            <a:r>
              <a:rPr lang="en-US" sz="1000" b="1" dirty="0" smtClean="0">
                <a:solidFill>
                  <a:srgbClr val="FF0000"/>
                </a:solidFill>
                <a:hlinkClick r:id="rId7"/>
              </a:rPr>
              <a:t>http://xn----ftbnedad5angewj.xn--p1ai/otkrytyy-byudzhet-dlya-grazhdan.html</a:t>
            </a:r>
            <a:r>
              <a:rPr lang="ru-RU" sz="1000" b="1" dirty="0" smtClean="0"/>
              <a:t> </a:t>
            </a:r>
            <a:r>
              <a:rPr lang="ru-RU" sz="1000" dirty="0" smtClean="0"/>
              <a:t>Вашему вниманию представлен «Бюджет для граждан», разработанный на основе Проекта решения Совета Курского муниципального округа Ставропольского края «О бюджете Курского муниципального округа Ставропольского края на 2023 год и плановый период 2024 и 2025 годов», который доходчиво раскрывает основные понятия законодательства о бюджетном процессе, содержит параметры доходной и расходной части бюджета Курского муниципального округа.</a:t>
            </a:r>
          </a:p>
          <a:p>
            <a:pPr algn="just">
              <a:defRPr/>
            </a:pPr>
            <a:r>
              <a:rPr lang="ru-RU" sz="1000" dirty="0" smtClean="0"/>
              <a:t>	«Бюджет для граждан» позволит каждому жителю района подробно изучить основные направления расходования бюджета округа по отраслям экономики и социальной сферы, источники доходов. Ваши замечания и предложения к проекту можно направлять по электронному адресу: </a:t>
            </a:r>
            <a:r>
              <a:rPr lang="ru-RU" sz="1000" dirty="0" err="1" smtClean="0"/>
              <a:t>fukursk@mail.ru</a:t>
            </a:r>
            <a:r>
              <a:rPr lang="ru-RU" sz="1000" dirty="0" smtClean="0"/>
              <a:t> </a:t>
            </a:r>
          </a:p>
        </p:txBody>
      </p:sp>
      <p:pic>
        <p:nvPicPr>
          <p:cNvPr id="71682" name="Picture 2" descr="https://konstruktortestov.ru/files/5c03/3564/4544/c8ef/3b14/5fb1/7b8d/f5ae/586868962.jpg"/>
          <p:cNvPicPr>
            <a:picLocks noChangeAspect="1" noChangeArrowheads="1"/>
          </p:cNvPicPr>
          <p:nvPr/>
        </p:nvPicPr>
        <p:blipFill>
          <a:blip r:embed="rId8" cstate="print"/>
          <a:srcRect/>
          <a:stretch>
            <a:fillRect/>
          </a:stretch>
        </p:blipFill>
        <p:spPr bwMode="auto">
          <a:xfrm>
            <a:off x="1214414" y="4786322"/>
            <a:ext cx="2500330" cy="1071538"/>
          </a:xfrm>
          <a:prstGeom prst="rect">
            <a:avLst/>
          </a:prstGeom>
          <a:noFill/>
        </p:spPr>
      </p:pic>
      <p:sp>
        <p:nvSpPr>
          <p:cNvPr id="19" name="Прямоугольник 18"/>
          <p:cNvSpPr/>
          <p:nvPr/>
        </p:nvSpPr>
        <p:spPr>
          <a:xfrm>
            <a:off x="1214414" y="4786322"/>
            <a:ext cx="1785918" cy="784830"/>
          </a:xfrm>
          <a:prstGeom prst="rect">
            <a:avLst/>
          </a:prstGeom>
        </p:spPr>
        <p:txBody>
          <a:bodyPr wrap="square">
            <a:spAutoFit/>
          </a:bodyPr>
          <a:lstStyle/>
          <a:p>
            <a:pPr algn="ctr"/>
            <a:r>
              <a:rPr lang="ru-RU" sz="900" b="1" dirty="0" smtClean="0">
                <a:latin typeface="Calibri" pitchFamily="34" charset="0"/>
                <a:cs typeface="Calibri" pitchFamily="34" charset="0"/>
              </a:rPr>
              <a:t>Помогает формировать доходную часть бюджета </a:t>
            </a:r>
          </a:p>
          <a:p>
            <a:pPr algn="ctr"/>
            <a:r>
              <a:rPr lang="ru-RU" sz="900" b="1" dirty="0" smtClean="0">
                <a:latin typeface="Calibri" pitchFamily="34" charset="0"/>
                <a:cs typeface="Calibri" pitchFamily="34" charset="0"/>
              </a:rPr>
              <a:t>(налог на доходы физических лиц, земельный налог, налог на имущество и др.)</a:t>
            </a:r>
            <a:endParaRPr lang="ru-RU" sz="900" b="1" dirty="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214282" y="142852"/>
          <a:ext cx="8644000" cy="5274460"/>
        </p:xfrm>
        <a:graphic>
          <a:graphicData uri="http://schemas.openxmlformats.org/drawingml/2006/table">
            <a:tbl>
              <a:tblPr/>
              <a:tblGrid>
                <a:gridCol w="3043921"/>
                <a:gridCol w="1204732"/>
                <a:gridCol w="1239572"/>
                <a:gridCol w="1072707"/>
                <a:gridCol w="1114882"/>
                <a:gridCol w="968186"/>
              </a:tblGrid>
              <a:tr h="283020">
                <a:tc gridSpan="6">
                  <a:txBody>
                    <a:bodyPr/>
                    <a:lstStyle/>
                    <a:p>
                      <a:pPr algn="ctr" fontAlgn="ctr"/>
                      <a:r>
                        <a:rPr lang="ru-RU" sz="1100" b="1" i="0" u="none" strike="noStrike" dirty="0">
                          <a:latin typeface="Arial" pitchFamily="34" charset="0"/>
                          <a:cs typeface="Arial" pitchFamily="34" charset="0"/>
                        </a:rPr>
                        <a:t>Сведения о планируемых (предельных) объемах муниципального долга на </a:t>
                      </a:r>
                      <a:r>
                        <a:rPr lang="ru-RU" sz="1100" b="1" i="0" u="none" strike="noStrike" dirty="0" smtClean="0">
                          <a:latin typeface="Arial" pitchFamily="34" charset="0"/>
                          <a:cs typeface="Arial" pitchFamily="34" charset="0"/>
                        </a:rPr>
                        <a:t>2023 </a:t>
                      </a:r>
                      <a:r>
                        <a:rPr lang="ru-RU" sz="1100" b="1" i="0" u="none" strike="noStrike" dirty="0">
                          <a:latin typeface="Arial" pitchFamily="34" charset="0"/>
                          <a:cs typeface="Arial" pitchFamily="34" charset="0"/>
                        </a:rPr>
                        <a:t>год и на плановый период </a:t>
                      </a:r>
                      <a:r>
                        <a:rPr lang="ru-RU" sz="1100" b="1" i="0" u="none" strike="noStrike" dirty="0" smtClean="0">
                          <a:latin typeface="Arial" pitchFamily="34" charset="0"/>
                          <a:cs typeface="Arial" pitchFamily="34" charset="0"/>
                        </a:rPr>
                        <a:t>2024 </a:t>
                      </a:r>
                      <a:r>
                        <a:rPr lang="ru-RU" sz="1100" b="1" i="0" u="none" strike="noStrike" dirty="0">
                          <a:latin typeface="Arial" pitchFamily="34" charset="0"/>
                          <a:cs typeface="Arial" pitchFamily="34" charset="0"/>
                        </a:rPr>
                        <a:t>и </a:t>
                      </a:r>
                      <a:r>
                        <a:rPr lang="ru-RU" sz="1100" b="1" i="0" u="none" strike="noStrike" dirty="0" smtClean="0">
                          <a:latin typeface="Arial" pitchFamily="34" charset="0"/>
                          <a:cs typeface="Arial" pitchFamily="34" charset="0"/>
                        </a:rPr>
                        <a:t>2025 </a:t>
                      </a:r>
                      <a:r>
                        <a:rPr lang="ru-RU" sz="1100" b="1" i="0" u="none" strike="noStrike" dirty="0">
                          <a:latin typeface="Arial" pitchFamily="34" charset="0"/>
                          <a:cs typeface="Arial" pitchFamily="34" charset="0"/>
                        </a:rPr>
                        <a:t>годов </a:t>
                      </a:r>
                      <a:r>
                        <a:rPr lang="ru-RU" sz="1100" b="1" i="0" u="none" strike="noStrike" dirty="0" smtClean="0">
                          <a:latin typeface="Arial" pitchFamily="34" charset="0"/>
                          <a:cs typeface="Arial" pitchFamily="34" charset="0"/>
                        </a:rPr>
                        <a:t>в </a:t>
                      </a:r>
                      <a:r>
                        <a:rPr lang="ru-RU" sz="1100" b="1" i="0" u="none" strike="noStrike" dirty="0">
                          <a:latin typeface="Arial" pitchFamily="34" charset="0"/>
                          <a:cs typeface="Arial" pitchFamily="34" charset="0"/>
                        </a:rPr>
                        <a:t>сравнении с ожидаемым исполнением за </a:t>
                      </a:r>
                      <a:r>
                        <a:rPr lang="ru-RU" sz="1100" b="1" i="0" u="none" strike="noStrike" dirty="0" smtClean="0">
                          <a:latin typeface="Arial" pitchFamily="34" charset="0"/>
                          <a:cs typeface="Arial" pitchFamily="34" charset="0"/>
                        </a:rPr>
                        <a:t>2022 </a:t>
                      </a:r>
                      <a:r>
                        <a:rPr lang="ru-RU" sz="1100" b="1" i="0" u="none" strike="noStrike" dirty="0">
                          <a:latin typeface="Arial" pitchFamily="34" charset="0"/>
                          <a:cs typeface="Arial" pitchFamily="34" charset="0"/>
                        </a:rPr>
                        <a:t>год и отчетом за </a:t>
                      </a:r>
                      <a:r>
                        <a:rPr lang="ru-RU" sz="1100" b="1" i="0" u="none" strike="noStrike" dirty="0" smtClean="0">
                          <a:latin typeface="Arial" pitchFamily="34" charset="0"/>
                          <a:cs typeface="Arial" pitchFamily="34" charset="0"/>
                        </a:rPr>
                        <a:t>2021 </a:t>
                      </a:r>
                      <a:r>
                        <a:rPr lang="ru-RU" sz="1100" b="1" i="0" u="none" strike="noStrike" dirty="0">
                          <a:latin typeface="Arial" pitchFamily="34" charset="0"/>
                          <a:cs typeface="Arial" pitchFamily="34" charset="0"/>
                        </a:rPr>
                        <a:t>год </a:t>
                      </a:r>
                    </a:p>
                  </a:txBody>
                  <a:tcPr marL="3881" marR="3881" marT="3881"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6265">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dirty="0">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1" i="0" u="none" strike="noStrike" dirty="0">
                        <a:solidFill>
                          <a:srgbClr val="FFFFFF"/>
                        </a:solidFill>
                        <a:latin typeface="Arial" pitchFamily="34" charset="0"/>
                        <a:cs typeface="Arial" pitchFamily="34" charset="0"/>
                      </a:endParaRPr>
                    </a:p>
                  </a:txBody>
                  <a:tcPr marL="3881" marR="3881" marT="3881" marB="0" anchor="b">
                    <a:lnL>
                      <a:noFill/>
                    </a:lnL>
                    <a:lnR>
                      <a:noFill/>
                    </a:lnR>
                    <a:lnT>
                      <a:noFill/>
                    </a:lnT>
                    <a:lnB>
                      <a:noFill/>
                    </a:lnB>
                  </a:tcPr>
                </a:tc>
                <a:tc>
                  <a:txBody>
                    <a:bodyPr/>
                    <a:lstStyle/>
                    <a:p>
                      <a:pPr algn="l"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a:noFill/>
                    </a:lnB>
                  </a:tcPr>
                </a:tc>
              </a:tr>
              <a:tr h="131316">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ru-RU" sz="1100" b="1"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ru-RU" sz="1100" b="0" i="0" u="none" strike="noStrike">
                        <a:latin typeface="Arial" pitchFamily="34" charset="0"/>
                        <a:cs typeface="Arial" pitchFamily="34" charset="0"/>
                      </a:endParaRP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ru-RU" sz="1100" b="1" i="0" u="none" strike="noStrike">
                          <a:latin typeface="Arial" pitchFamily="34" charset="0"/>
                          <a:cs typeface="Arial" pitchFamily="34" charset="0"/>
                        </a:rPr>
                        <a:t>(тыс.рублей)</a:t>
                      </a:r>
                    </a:p>
                  </a:txBody>
                  <a:tcPr marL="3881" marR="3881" marT="3881" marB="0" anchor="b">
                    <a:lnL>
                      <a:noFill/>
                    </a:lnL>
                    <a:lnR>
                      <a:noFill/>
                    </a:lnR>
                    <a:lnT>
                      <a:noFill/>
                    </a:lnT>
                    <a:lnB w="12700" cap="flat" cmpd="sng" algn="ctr">
                      <a:solidFill>
                        <a:srgbClr val="000000"/>
                      </a:solidFill>
                      <a:prstDash val="solid"/>
                      <a:round/>
                      <a:headEnd type="none" w="med" len="med"/>
                      <a:tailEnd type="none" w="med" len="med"/>
                    </a:lnB>
                  </a:tcPr>
                </a:tc>
              </a:tr>
              <a:tr h="243310">
                <a:tc>
                  <a:txBody>
                    <a:bodyPr/>
                    <a:lstStyle/>
                    <a:p>
                      <a:pPr algn="ctr" fontAlgn="ctr"/>
                      <a:r>
                        <a:rPr lang="ru-RU" sz="1100" b="1" i="0" u="none" strike="noStrike">
                          <a:latin typeface="Arial" pitchFamily="34" charset="0"/>
                          <a:cs typeface="Arial" pitchFamily="34" charset="0"/>
                        </a:rPr>
                        <a:t> </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Факт </a:t>
                      </a:r>
                      <a:r>
                        <a:rPr lang="ru-RU" sz="1100" b="1" i="0" u="none" strike="noStrike" dirty="0" smtClean="0">
                          <a:latin typeface="Arial" pitchFamily="34" charset="0"/>
                          <a:cs typeface="Arial" pitchFamily="34" charset="0"/>
                        </a:rPr>
                        <a:t>2021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smtClean="0">
                          <a:latin typeface="Arial" pitchFamily="34" charset="0"/>
                          <a:cs typeface="Arial" pitchFamily="34" charset="0"/>
                        </a:rPr>
                        <a:t>2022 год</a:t>
                      </a:r>
                      <a:r>
                        <a:rPr lang="ru-RU" sz="1100" b="1" i="0" u="none" strike="noStrike" dirty="0">
                          <a:latin typeface="Arial" pitchFamily="34" charset="0"/>
                          <a:cs typeface="Arial" pitchFamily="34" charset="0"/>
                        </a:rPr>
                        <a:t/>
                      </a:r>
                      <a:br>
                        <a:rPr lang="ru-RU" sz="1100" b="1" i="0" u="none" strike="noStrike" dirty="0">
                          <a:latin typeface="Arial" pitchFamily="34" charset="0"/>
                          <a:cs typeface="Arial" pitchFamily="34" charset="0"/>
                        </a:rPr>
                      </a:br>
                      <a:r>
                        <a:rPr lang="ru-RU" sz="1100" b="1" i="0" u="none" strike="noStrike" dirty="0">
                          <a:latin typeface="Arial" pitchFamily="34" charset="0"/>
                          <a:cs typeface="Arial" pitchFamily="34" charset="0"/>
                        </a:rPr>
                        <a:t>(оценка)</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Прогноз </a:t>
                      </a:r>
                      <a:r>
                        <a:rPr lang="ru-RU" sz="1100" b="1" i="0" u="none" strike="noStrike" dirty="0" smtClean="0">
                          <a:latin typeface="Arial" pitchFamily="34" charset="0"/>
                          <a:cs typeface="Arial" pitchFamily="34" charset="0"/>
                        </a:rPr>
                        <a:t>2023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Прогноз </a:t>
                      </a:r>
                      <a:r>
                        <a:rPr lang="ru-RU" sz="1100" b="1" i="0" u="none" strike="noStrike" dirty="0" smtClean="0">
                          <a:latin typeface="Arial" pitchFamily="34" charset="0"/>
                          <a:cs typeface="Arial" pitchFamily="34" charset="0"/>
                        </a:rPr>
                        <a:t>2024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ru-RU" sz="1100" b="1" i="0" u="none" strike="noStrike" dirty="0">
                          <a:latin typeface="Arial" pitchFamily="34" charset="0"/>
                          <a:cs typeface="Arial" pitchFamily="34" charset="0"/>
                        </a:rPr>
                        <a:t>Прогноз </a:t>
                      </a:r>
                      <a:r>
                        <a:rPr lang="ru-RU" sz="1100" b="1" i="0" u="none" strike="noStrike" dirty="0" smtClean="0">
                          <a:latin typeface="Arial" pitchFamily="34" charset="0"/>
                          <a:cs typeface="Arial" pitchFamily="34" charset="0"/>
                        </a:rPr>
                        <a:t>2025 </a:t>
                      </a:r>
                      <a:r>
                        <a:rPr lang="ru-RU" sz="1100" b="1" i="0" u="none" strike="noStrike" dirty="0">
                          <a:latin typeface="Arial" pitchFamily="34" charset="0"/>
                          <a:cs typeface="Arial" pitchFamily="34" charset="0"/>
                        </a:rPr>
                        <a:t>год</a:t>
                      </a:r>
                    </a:p>
                  </a:txBody>
                  <a:tcPr marL="3881" marR="3881" marT="38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36366">
                <a:tc>
                  <a:txBody>
                    <a:bodyPr/>
                    <a:lstStyle/>
                    <a:p>
                      <a:pPr algn="l" fontAlgn="ctr"/>
                      <a:r>
                        <a:rPr lang="ru-RU" sz="1100" b="0" i="0" u="none" strike="noStrike">
                          <a:solidFill>
                            <a:srgbClr val="000000"/>
                          </a:solidFill>
                          <a:latin typeface="Arial" pitchFamily="34" charset="0"/>
                          <a:cs typeface="Arial" pitchFamily="34" charset="0"/>
                        </a:rPr>
                        <a:t>Муниципальный внутренний долг на 01 января соответствующего года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1" i="0" u="none" strike="noStrike">
                          <a:solidFill>
                            <a:srgbClr val="000000"/>
                          </a:solidFill>
                          <a:latin typeface="Arial" pitchFamily="34" charset="0"/>
                          <a:cs typeface="Arial" pitchFamily="34" charset="0"/>
                        </a:rPr>
                        <a:t>1. Муниципальные ценные бумаги: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 привлечение средств от размещения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 погашение номинальной стоимости ценных бумаг</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1" i="0" u="none" strike="noStrike">
                          <a:solidFill>
                            <a:srgbClr val="000000"/>
                          </a:solidFill>
                          <a:latin typeface="Arial" pitchFamily="34" charset="0"/>
                          <a:cs typeface="Arial" pitchFamily="34" charset="0"/>
                        </a:rPr>
                        <a:t>2. Кредиты, полученные от кредитных организаций: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dirty="0">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124">
                <a:tc>
                  <a:txBody>
                    <a:bodyPr/>
                    <a:lstStyle/>
                    <a:p>
                      <a:pPr algn="just" fontAlgn="ctr"/>
                      <a:r>
                        <a:rPr lang="ru-RU" sz="1100" b="1" i="0" u="none" strike="noStrike">
                          <a:solidFill>
                            <a:srgbClr val="000000"/>
                          </a:solidFill>
                          <a:latin typeface="Arial" pitchFamily="34" charset="0"/>
                          <a:cs typeface="Arial" pitchFamily="34" charset="0"/>
                        </a:rPr>
                        <a:t>3. Бюджетные кредиты, привлеченные от других бюджетов бюджетной системы РФ:</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привлечение кредитов</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 погашение основной суммы долга</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l" fontAlgn="ctr"/>
                      <a:r>
                        <a:rPr lang="ru-RU" sz="1100" b="1" i="0" u="none" strike="noStrike">
                          <a:solidFill>
                            <a:srgbClr val="000000"/>
                          </a:solidFill>
                          <a:latin typeface="Arial" pitchFamily="34" charset="0"/>
                          <a:cs typeface="Arial" pitchFamily="34" charset="0"/>
                        </a:rPr>
                        <a:t>4. Муниципальные гарантии:</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l" fontAlgn="ctr"/>
                      <a:r>
                        <a:rPr lang="ru-RU" sz="1100" b="0" i="0" u="none" strike="noStrike">
                          <a:solidFill>
                            <a:srgbClr val="000000"/>
                          </a:solidFill>
                          <a:latin typeface="Arial" pitchFamily="34" charset="0"/>
                          <a:cs typeface="Arial" pitchFamily="34" charset="0"/>
                        </a:rPr>
                        <a:t>- предоставление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l" fontAlgn="ctr"/>
                      <a:r>
                        <a:rPr lang="ru-RU" sz="1100" b="0" i="0" u="none" strike="noStrike">
                          <a:solidFill>
                            <a:srgbClr val="000000"/>
                          </a:solidFill>
                          <a:latin typeface="Arial" pitchFamily="34" charset="0"/>
                          <a:cs typeface="Arial" pitchFamily="34" charset="0"/>
                        </a:rPr>
                        <a:t>- исполнение муниципальных гарантий</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124">
                <a:tc>
                  <a:txBody>
                    <a:bodyPr/>
                    <a:lstStyle/>
                    <a:p>
                      <a:pPr algn="l" fontAlgn="ctr"/>
                      <a:r>
                        <a:rPr lang="ru-RU" sz="1100" b="1" i="0" u="none" strike="noStrike">
                          <a:solidFill>
                            <a:srgbClr val="000000"/>
                          </a:solidFill>
                          <a:latin typeface="Arial" pitchFamily="34" charset="0"/>
                          <a:cs typeface="Arial" pitchFamily="34" charset="0"/>
                        </a:rPr>
                        <a:t>5. Объем иных непогашенных долговых обязательств муниципального образования </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1"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2124">
                <a:tc>
                  <a:txBody>
                    <a:bodyPr/>
                    <a:lstStyle/>
                    <a:p>
                      <a:pPr algn="just" fontAlgn="ctr"/>
                      <a:r>
                        <a:rPr lang="ru-RU" sz="1100" b="0" i="0" u="none" strike="noStrike">
                          <a:solidFill>
                            <a:srgbClr val="000000"/>
                          </a:solidFill>
                          <a:latin typeface="Arial" pitchFamily="34" charset="0"/>
                          <a:cs typeface="Arial" pitchFamily="34" charset="0"/>
                        </a:rPr>
                        <a:t>Верхний предел муниципального внутреннего долга на 31 декабря соответствующего года, всего</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265">
                <a:tc>
                  <a:txBody>
                    <a:bodyPr/>
                    <a:lstStyle/>
                    <a:p>
                      <a:pPr algn="just" fontAlgn="ctr"/>
                      <a:r>
                        <a:rPr lang="ru-RU" sz="1100" b="0" i="0" u="none" strike="noStrike">
                          <a:solidFill>
                            <a:srgbClr val="000000"/>
                          </a:solidFill>
                          <a:latin typeface="Arial" pitchFamily="34" charset="0"/>
                          <a:cs typeface="Arial" pitchFamily="34" charset="0"/>
                        </a:rPr>
                        <a:t>в том числе по муниципальным гарантиям</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100" b="0" i="0" u="none" strike="noStrike" dirty="0">
                          <a:latin typeface="Arial" pitchFamily="34" charset="0"/>
                          <a:cs typeface="Arial" pitchFamily="34" charset="0"/>
                        </a:rPr>
                        <a:t>0,00</a:t>
                      </a:r>
                    </a:p>
                  </a:txBody>
                  <a:tcPr marL="3881" marR="3881" marT="3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7166"/>
            <a:ext cx="9144000" cy="430887"/>
          </a:xfrm>
          <a:prstGeom prst="rect">
            <a:avLst/>
          </a:prstGeom>
          <a:noFill/>
        </p:spPr>
        <p:txBody>
          <a:bodyPr wrap="square" rtlCol="0">
            <a:spAutoFit/>
          </a:bodyPr>
          <a:lstStyle/>
          <a:p>
            <a:pPr algn="ctr"/>
            <a:r>
              <a:rPr lang="ru-RU" sz="1100" dirty="0" smtClean="0">
                <a:cs typeface="Times New Roman" pitchFamily="18" charset="0"/>
              </a:rPr>
              <a:t>Проект  бюджета  сформирован на основе  17 муниципальных программ Курского муниципального округа Ставропольского края. </a:t>
            </a:r>
          </a:p>
          <a:p>
            <a:pPr algn="just"/>
            <a:r>
              <a:rPr lang="ru-RU" sz="1100" dirty="0" smtClean="0">
                <a:cs typeface="Times New Roman" pitchFamily="18" charset="0"/>
              </a:rPr>
              <a:t>        Всего на выполнение этих  программ предусмотрено:</a:t>
            </a:r>
          </a:p>
        </p:txBody>
      </p:sp>
      <p:graphicFrame>
        <p:nvGraphicFramePr>
          <p:cNvPr id="7" name="Диаграмма 6"/>
          <p:cNvGraphicFramePr/>
          <p:nvPr/>
        </p:nvGraphicFramePr>
        <p:xfrm>
          <a:off x="142844" y="785794"/>
          <a:ext cx="8858312"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572396" y="857232"/>
            <a:ext cx="1440160" cy="246221"/>
          </a:xfrm>
          <a:prstGeom prst="rect">
            <a:avLst/>
          </a:prstGeom>
          <a:noFill/>
        </p:spPr>
        <p:txBody>
          <a:bodyPr wrap="square" rtlCol="0">
            <a:spAutoFit/>
          </a:bodyPr>
          <a:lstStyle/>
          <a:p>
            <a:pPr algn="ctr"/>
            <a:r>
              <a:rPr lang="ru-RU" sz="1000" i="1" dirty="0" smtClean="0">
                <a:cs typeface="Times New Roman" pitchFamily="18" charset="0"/>
              </a:rPr>
              <a:t>тыс. рублей</a:t>
            </a:r>
            <a:endParaRPr lang="ru-RU" sz="10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7 /                                            </a:t>
            </a:r>
            <a:r>
              <a:rPr lang="ru-RU" sz="1400" dirty="0" smtClean="0">
                <a:cs typeface="Times New Roman" pitchFamily="18" charset="0"/>
              </a:rPr>
              <a:t>МУНИЦИПАЛЬНЫЕ ПРОГРАММЫ</a:t>
            </a:r>
          </a:p>
        </p:txBody>
      </p:sp>
      <p:graphicFrame>
        <p:nvGraphicFramePr>
          <p:cNvPr id="9" name="Диаграмма 8"/>
          <p:cNvGraphicFramePr/>
          <p:nvPr/>
        </p:nvGraphicFramePr>
        <p:xfrm>
          <a:off x="0" y="2357430"/>
          <a:ext cx="9144000" cy="450057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3" descr="D:\Users\krdoas\Desktop\ДЛЯ ПРЕЗЕНТАЦИЙ\24.10.2018 приостановление\2.png"/>
          <p:cNvPicPr>
            <a:picLocks noChangeAspect="1" noChangeArrowheads="1"/>
          </p:cNvPicPr>
          <p:nvPr/>
        </p:nvPicPr>
        <p:blipFill>
          <a:blip r:embed="rId4" cstate="print">
            <a:biLevel thresh="50000"/>
            <a:extLst>
              <a:ext uri="{BEBA8EAE-BF5A-486C-A8C5-ECC9F3942E4B}">
                <a14:imgProps xmlns:c="http://schemas.openxmlformats.org/drawingml/2006/chart" xmlns:cdr="http://schemas.openxmlformats.org/drawingml/2006/chartDrawing" xmlns="" xmlns:a14="http://schemas.microsoft.com/office/drawing/2010/main" xmlns:lc="http://schemas.openxmlformats.org/drawingml/2006/lockedCanvas">
                  <a14:imgLayer r:embed="">
                    <a14:imgEffect>
                      <a14:brightnessContrast bright="10000"/>
                    </a14:imgEffect>
                  </a14:imgLayer>
                </a14:imgProps>
              </a:ext>
              <a:ext uri="{28A0092B-C50C-407E-A947-70E740481C1C}">
                <a14:useLocalDpi xmlns:c="http://schemas.openxmlformats.org/drawingml/2006/chart" xmlns:cdr="http://schemas.openxmlformats.org/drawingml/2006/chartDrawing" xmlns="" xmlns:a14="http://schemas.microsoft.com/office/drawing/2010/main" xmlns:lc="http://schemas.openxmlformats.org/drawingml/2006/lockedCanvas" val="0"/>
              </a:ext>
            </a:extLst>
          </a:blip>
          <a:srcRect/>
          <a:stretch>
            <a:fillRect/>
          </a:stretch>
        </p:blipFill>
        <p:spPr bwMode="auto">
          <a:xfrm>
            <a:off x="6715140" y="2928934"/>
            <a:ext cx="357190" cy="309238"/>
          </a:xfrm>
          <a:prstGeom prst="rect">
            <a:avLst/>
          </a:prstGeom>
          <a:noFill/>
          <a:extLst>
            <a:ext uri="{909E8E84-426E-40DD-AFC4-6F175D3DCCD1}">
              <a14:hiddenFill xmlns:c="http://schemas.openxmlformats.org/drawingml/2006/chart" xmlns:cdr="http://schemas.openxmlformats.org/drawingml/2006/chartDrawing" xmlns="" xmlns:a14="http://schemas.microsoft.com/office/drawing/2010/main" xmlns:lc="http://schemas.openxmlformats.org/drawingml/2006/lockedCanvas">
                <a:solidFill>
                  <a:srgbClr val="FFFFFF"/>
                </a:solidFill>
              </a14:hiddenFill>
            </a:ext>
          </a:extLst>
        </p:spPr>
      </p:pic>
      <p:pic>
        <p:nvPicPr>
          <p:cNvPr id="11" name="Picture 2" descr="Картинки по запросу theatre icon"/>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 xmlns:a14="http://schemas.microsoft.com/office/drawing/2010/main">
                  <a14:imgLayer r:embed="">
                    <a14:imgEffect>
                      <a14:brightnessContrast contrast="-69000"/>
                    </a14:imgEffect>
                  </a14:imgLayer>
                </a14:imgProps>
              </a:ext>
              <a:ext uri="{28A0092B-C50C-407E-A947-70E740481C1C}">
                <a14:useLocalDpi xmlns="" xmlns:a14="http://schemas.microsoft.com/office/drawing/2010/main" val="0"/>
              </a:ext>
            </a:extLst>
          </a:blip>
          <a:srcRect/>
          <a:stretch>
            <a:fillRect/>
          </a:stretch>
        </p:blipFill>
        <p:spPr bwMode="auto">
          <a:xfrm>
            <a:off x="7715272" y="4071942"/>
            <a:ext cx="428628" cy="428628"/>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Прямоугольник 14"/>
          <p:cNvSpPr/>
          <p:nvPr/>
        </p:nvSpPr>
        <p:spPr>
          <a:xfrm>
            <a:off x="642910" y="5857892"/>
            <a:ext cx="136800" cy="97200"/>
          </a:xfrm>
          <a:prstGeom prst="rect">
            <a:avLst/>
          </a:prstGeom>
          <a:solidFill>
            <a:schemeClr val="accent5">
              <a:lumMod val="75000"/>
            </a:schemeClr>
          </a:solidFill>
          <a:ln w="0" cap="flat" cmpd="sng" algn="ctr">
            <a:solidFill>
              <a:sysClr val="windowText" lastClr="00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0" y="1"/>
            <a:ext cx="9144000" cy="571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900" b="1" i="0" u="none" strike="noStrike" kern="0" cap="none" spc="0" normalizeH="0" baseline="0" noProof="0" dirty="0" smtClean="0">
                <a:ln>
                  <a:noFill/>
                </a:ln>
                <a:uLnTx/>
                <a:uFillTx/>
                <a:ea typeface="+mj-ea"/>
                <a:cs typeface="+mj-cs"/>
              </a:rPr>
              <a:t>Сведения о расходной части </a:t>
            </a:r>
            <a:r>
              <a:rPr lang="ru-RU" sz="900" b="1" kern="0" dirty="0" smtClean="0">
                <a:ea typeface="+mj-ea"/>
                <a:cs typeface="+mj-cs"/>
              </a:rPr>
              <a:t>проекта </a:t>
            </a:r>
            <a:r>
              <a:rPr kumimoji="0" lang="ru-RU" sz="900" b="1" i="0" u="none" strike="noStrike" kern="0" cap="none" spc="0" normalizeH="0" baseline="0" noProof="0" dirty="0" smtClean="0">
                <a:ln>
                  <a:noFill/>
                </a:ln>
                <a:uLnTx/>
                <a:uFillTx/>
                <a:ea typeface="+mj-ea"/>
                <a:cs typeface="+mj-cs"/>
              </a:rPr>
              <a:t>бюджета Курского муниципального округа на 2023 год и плановый период 2024</a:t>
            </a:r>
            <a:r>
              <a:rPr kumimoji="0" lang="ru-RU" sz="900" b="1" i="0" u="none" strike="noStrike" kern="0" cap="none" spc="0" normalizeH="0" noProof="0" dirty="0" smtClean="0">
                <a:ln>
                  <a:noFill/>
                </a:ln>
                <a:uLnTx/>
                <a:uFillTx/>
                <a:ea typeface="+mj-ea"/>
                <a:cs typeface="+mj-cs"/>
              </a:rPr>
              <a:t> и </a:t>
            </a:r>
            <a:r>
              <a:rPr kumimoji="0" lang="ru-RU" sz="900" b="1" i="0" u="none" strike="noStrike" kern="0" cap="none" spc="0" normalizeH="0" baseline="0" noProof="0" dirty="0" smtClean="0">
                <a:ln>
                  <a:noFill/>
                </a:ln>
                <a:uLnTx/>
                <a:uFillTx/>
                <a:ea typeface="+mj-ea"/>
                <a:cs typeface="+mj-cs"/>
              </a:rPr>
              <a:t>2025 годов в сравнении с ожидаемым исполнением за 2022</a:t>
            </a:r>
            <a:r>
              <a:rPr kumimoji="0" lang="ru-RU" sz="900" b="1" i="0" u="none" strike="noStrike" kern="0" cap="none" spc="0" normalizeH="0" noProof="0" dirty="0" smtClean="0">
                <a:ln>
                  <a:noFill/>
                </a:ln>
                <a:uLnTx/>
                <a:uFillTx/>
                <a:ea typeface="+mj-ea"/>
                <a:cs typeface="+mj-cs"/>
              </a:rPr>
              <a:t> </a:t>
            </a:r>
            <a:r>
              <a:rPr kumimoji="0" lang="ru-RU" sz="900" b="1" i="0" u="none" strike="noStrike" kern="0" cap="none" spc="0" normalizeH="0" baseline="0" noProof="0" dirty="0" smtClean="0">
                <a:ln>
                  <a:noFill/>
                </a:ln>
                <a:uLnTx/>
                <a:uFillTx/>
                <a:ea typeface="+mj-ea"/>
                <a:cs typeface="+mj-cs"/>
              </a:rPr>
              <a:t>год (оценка) и</a:t>
            </a:r>
            <a:r>
              <a:rPr kumimoji="0" lang="ru-RU" sz="900" b="1" i="0" u="none" strike="noStrike" kern="0" cap="none" spc="0" normalizeH="0" noProof="0" dirty="0" smtClean="0">
                <a:ln>
                  <a:noFill/>
                </a:ln>
                <a:uLnTx/>
                <a:uFillTx/>
                <a:ea typeface="+mj-ea"/>
                <a:cs typeface="+mj-cs"/>
              </a:rPr>
              <a:t> отчетом за 2021 год (отчетный финансовый год) в разрезе муниципальных программ</a:t>
            </a:r>
            <a:endParaRPr kumimoji="0" lang="ru-RU" sz="900" b="1" i="0" u="none" strike="noStrike" kern="0" cap="none" spc="0" normalizeH="0" baseline="0" noProof="0" dirty="0" smtClean="0">
              <a:ln>
                <a:noFill/>
              </a:ln>
              <a:uLnTx/>
              <a:uFillTx/>
              <a:ea typeface="+mj-ea"/>
              <a:cs typeface="+mj-cs"/>
            </a:endParaRPr>
          </a:p>
        </p:txBody>
      </p:sp>
      <p:graphicFrame>
        <p:nvGraphicFramePr>
          <p:cNvPr id="5" name="Таблица 4"/>
          <p:cNvGraphicFramePr>
            <a:graphicFrameLocks noGrp="1"/>
          </p:cNvGraphicFramePr>
          <p:nvPr/>
        </p:nvGraphicFramePr>
        <p:xfrm>
          <a:off x="142844" y="428604"/>
          <a:ext cx="8858315" cy="6330302"/>
        </p:xfrm>
        <a:graphic>
          <a:graphicData uri="http://schemas.openxmlformats.org/drawingml/2006/table">
            <a:tbl>
              <a:tblPr/>
              <a:tblGrid>
                <a:gridCol w="3143272"/>
                <a:gridCol w="857256"/>
                <a:gridCol w="714380"/>
                <a:gridCol w="667268"/>
                <a:gridCol w="736208"/>
                <a:gridCol w="668226"/>
                <a:gridCol w="563552"/>
                <a:gridCol w="365142"/>
                <a:gridCol w="635528"/>
                <a:gridCol w="507483"/>
              </a:tblGrid>
              <a:tr h="214314">
                <a:tc rowSpan="3">
                  <a:txBody>
                    <a:bodyPr/>
                    <a:lstStyle/>
                    <a:p>
                      <a:pPr algn="ctr" rtl="0" fontAlgn="ctr"/>
                      <a:r>
                        <a:rPr lang="ru-RU" sz="800" b="0" i="0" u="none" strike="noStrike" dirty="0">
                          <a:solidFill>
                            <a:srgbClr val="000000"/>
                          </a:solidFill>
                          <a:latin typeface="Calibri"/>
                        </a:rPr>
                        <a:t>наименование муниципальной программы</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2021 год </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2022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2023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2024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ru-RU" sz="800" b="0" i="0" u="none" strike="noStrike" dirty="0" smtClean="0">
                          <a:solidFill>
                            <a:srgbClr val="000000"/>
                          </a:solidFill>
                          <a:latin typeface="Calibri"/>
                        </a:rPr>
                        <a:t>2025 год</a:t>
                      </a:r>
                      <a:endParaRPr lang="ru-RU" sz="800" b="0" i="0" u="none" strike="noStrike" dirty="0">
                        <a:solidFill>
                          <a:srgbClr val="000000"/>
                        </a:solidFill>
                        <a:latin typeface="Calibri"/>
                      </a:endParaRP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b"/>
                      <a:r>
                        <a:rPr lang="ru-RU" sz="800" b="0" i="0" u="none" strike="noStrike">
                          <a:solidFill>
                            <a:srgbClr val="000000"/>
                          </a:solidFill>
                          <a:latin typeface="Calibri"/>
                        </a:rPr>
                        <a:t>отклонение 2023 года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gridSpan="2">
                  <a:txBody>
                    <a:bodyPr/>
                    <a:lstStyle/>
                    <a:p>
                      <a:pPr algn="ctr" rtl="0" fontAlgn="b"/>
                      <a:r>
                        <a:rPr lang="ru-RU" sz="800" b="0" i="0" u="none" strike="noStrike">
                          <a:solidFill>
                            <a:srgbClr val="000000"/>
                          </a:solidFill>
                          <a:latin typeface="Calibri"/>
                        </a:rPr>
                        <a:t>отклонение 2023 года</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r>
              <a:tr h="7143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rtl="0" fontAlgn="b"/>
                      <a:r>
                        <a:rPr lang="ru-RU" sz="800" b="0" i="0" u="none" strike="noStrike">
                          <a:solidFill>
                            <a:srgbClr val="000000"/>
                          </a:solidFill>
                          <a:latin typeface="Calibri"/>
                        </a:rPr>
                        <a:t>к 2021 году</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rtl="0" fontAlgn="b"/>
                      <a:r>
                        <a:rPr lang="ru-RU" sz="800" b="0" i="0" u="none" strike="noStrike">
                          <a:solidFill>
                            <a:srgbClr val="000000"/>
                          </a:solidFill>
                          <a:latin typeface="Calibri"/>
                        </a:rPr>
                        <a:t> к 2022 году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r>
              <a:tr h="158884">
                <a:tc vMerge="1">
                  <a:txBody>
                    <a:bodyPr/>
                    <a:lstStyle/>
                    <a:p>
                      <a:endParaRPr lang="ru-RU"/>
                    </a:p>
                  </a:txBody>
                  <a:tcPr/>
                </a:tc>
                <a:tc>
                  <a:txBody>
                    <a:bodyPr/>
                    <a:lstStyle/>
                    <a:p>
                      <a:pPr algn="ctr" rtl="0" fontAlgn="ctr"/>
                      <a:r>
                        <a:rPr lang="ru-RU" sz="800" b="0" i="0" u="none" strike="noStrike">
                          <a:solidFill>
                            <a:srgbClr val="000000"/>
                          </a:solidFill>
                          <a:latin typeface="Calibri"/>
                        </a:rPr>
                        <a:t>факт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оценка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 прогноз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прогноз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прогноз </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4948" marR="4948" marT="49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dirty="0">
                          <a:solidFill>
                            <a:srgbClr val="000000"/>
                          </a:solidFill>
                          <a:latin typeface="Calibri"/>
                        </a:rPr>
                        <a:t>Муниципальная программа Курского муниципального округа Ставропольского края "Развитие образования"</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892996,47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1053044,52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smtClean="0">
                          <a:solidFill>
                            <a:srgbClr val="000000"/>
                          </a:solidFill>
                          <a:latin typeface="Calibri"/>
                        </a:rPr>
                        <a:t>983881,46</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955955,19</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964597,82</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90884,99</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a:t>
                      </a:r>
                      <a:r>
                        <a:rPr lang="ru-RU" sz="800" b="0" i="0" u="none" strike="noStrike" dirty="0" smtClean="0">
                          <a:solidFill>
                            <a:srgbClr val="000000"/>
                          </a:solidFill>
                          <a:latin typeface="Calibri"/>
                        </a:rPr>
                        <a:t>69163,06</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"Социальная поддержка граждан"</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760661,84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704837,25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512433,96</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340167,61</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308650,17</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a:t>
                      </a:r>
                      <a:r>
                        <a:rPr lang="ru-RU" sz="800" b="0" i="0" u="none" strike="noStrike" dirty="0" smtClean="0">
                          <a:solidFill>
                            <a:srgbClr val="000000"/>
                          </a:solidFill>
                          <a:latin typeface="Calibri"/>
                        </a:rPr>
                        <a:t>248227,88</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a:t>
                      </a:r>
                      <a:r>
                        <a:rPr lang="ru-RU" sz="800" b="0" i="0" u="none" strike="noStrike" dirty="0" smtClean="0">
                          <a:solidFill>
                            <a:srgbClr val="000000"/>
                          </a:solidFill>
                          <a:latin typeface="Calibri"/>
                        </a:rPr>
                        <a:t>192403,29</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dirty="0">
                          <a:solidFill>
                            <a:srgbClr val="000000"/>
                          </a:solidFill>
                          <a:latin typeface="Calibri"/>
                        </a:rPr>
                        <a:t>Муниципальная программа Курского муниципального округа Ставропольского края "Сохранение и развитие культуры"</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156772,44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162194,25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185202,45</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154006,61</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153370,49</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28430,01</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23008,2</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dirty="0">
                          <a:solidFill>
                            <a:srgbClr val="000000"/>
                          </a:solidFill>
                          <a:latin typeface="Calibri"/>
                        </a:rPr>
                        <a:t>Муниципальная программа Курского муниципального округа Ставропольского края "Развитие физической культуры и спорта"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20753,03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21617,12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25699,14</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25137,14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25176,67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4946,11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4082,02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"Молодёжная политика"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2595,92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3061,85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3163,97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3163,97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3163,97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568,05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dirty="0">
                          <a:solidFill>
                            <a:srgbClr val="000000"/>
                          </a:solidFill>
                          <a:latin typeface="Calibri"/>
                        </a:rPr>
                        <a:t>Муниципальная программа Курского муниципального округа Ставропольского края "Управление имуществом"</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1706,54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2454,94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2469,54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"Управление финансами"</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37849,05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45446,91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55472,6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42855,48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42869,99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17623,55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10025,69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036">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"Защита населения и территории Курского района Ставропольского края от чрезвычайных ситуаций"</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3628,26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4547,10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4676,34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4673,65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4680,51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036">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малого и среднего бизнеса, потребительского рынка, снижение административных барьеров"</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11368,39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12515,51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13485,85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12776,03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12789,95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2117,46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970,34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036">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309775,78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511637,95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248304,68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189146,51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100613,64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-61471,1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-263333,27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"Развитие сельского хозяйства"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13784,8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7062,08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8446,88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8464,82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8483,48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-5337,92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"Межнациональные отношения и поддержка казачества"</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28541,33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36567,21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37999,74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37999,74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37999,74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9458,41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1432,53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района Ставропольского края «Энергосбережение и повышение энергетической эффективности»</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"Профилактика правонарушений"</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431,25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872,48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915,00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915,00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915,00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483,75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"Противодействие коррупции"</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55,70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55,70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55,70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55,70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"Обеспечение жильем отдельных категорий граждан"</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8337,11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62738,25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2080,96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4535,14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4400,63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-6256,15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-60657,29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58">
                <a:tc>
                  <a:txBody>
                    <a:bodyPr/>
                    <a:lstStyle/>
                    <a:p>
                      <a:pPr algn="just" rtl="0" fontAlgn="ctr"/>
                      <a:r>
                        <a:rPr lang="ru-RU" sz="800" b="0" i="0" u="none" strike="noStrike">
                          <a:solidFill>
                            <a:srgbClr val="000000"/>
                          </a:solidFill>
                          <a:latin typeface="Calibri"/>
                        </a:rPr>
                        <a:t>Муниципальная программа Курского муниципального округа Ставропольского края "Формирование современной городской среды"</a:t>
                      </a:r>
                    </a:p>
                  </a:txBody>
                  <a:tcPr marL="4948" marR="4948" marT="49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11822,2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35313,84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27129,85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smtClean="0">
                          <a:solidFill>
                            <a:srgbClr val="000000"/>
                          </a:solidFill>
                          <a:latin typeface="Calibri"/>
                        </a:rPr>
                        <a:t>0,00</a:t>
                      </a:r>
                      <a:endParaRPr lang="ru-RU" sz="8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15307,65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-8183,99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dirty="0">
                          <a:solidFill>
                            <a:srgbClr val="000000"/>
                          </a:solidFill>
                          <a:latin typeface="Calibri"/>
                        </a:rPr>
                        <a:t>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8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214422"/>
            <a:ext cx="845820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округах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a:t>
            </a:r>
            <a:r>
              <a:rPr lang="ru-RU" sz="1400" dirty="0" smtClean="0">
                <a:latin typeface="Calibri" pitchFamily="34" charset="0"/>
                <a:ea typeface="Times New Roman" pitchFamily="18" charset="0"/>
                <a:cs typeface="Calibri" pitchFamily="34" charset="0"/>
              </a:rPr>
              <a:t>;</a:t>
            </a: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400" dirty="0" smtClean="0">
              <a:latin typeface="Calibri" pitchFamily="34" charset="0"/>
              <a:cs typeface="Calibri" pitchFamily="34" charset="0"/>
            </a:endParaRPr>
          </a:p>
          <a:p>
            <a:pPr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a:t>
            </a:r>
          </a:p>
          <a:p>
            <a:pPr indent="450850" algn="just" eaLnBrk="0" hangingPunct="0">
              <a:buFont typeface="Wingdings" pitchFamily="2" charset="2"/>
              <a:buChar char="Ø"/>
            </a:pPr>
            <a:endParaRPr lang="ru-RU" sz="1400" dirty="0" smtClean="0">
              <a:latin typeface="Calibri" pitchFamily="34" charset="0"/>
              <a:cs typeface="Calibri" pitchFamily="34" charset="0"/>
            </a:endParaRPr>
          </a:p>
          <a:p>
            <a:pPr lvl="0"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от 26.05.2020 №116 по итогам 2019 года Курский муниципальный район на 33 месте с результатом 73,81 балла;</a:t>
            </a:r>
          </a:p>
          <a:p>
            <a:pPr lvl="0" indent="450850" algn="just" eaLnBrk="0" hangingPunct="0">
              <a:buFont typeface="Wingdings" pitchFamily="2" charset="2"/>
              <a:buChar char="Ø"/>
            </a:pPr>
            <a:endParaRPr lang="ru-RU" sz="1400" dirty="0" smtClean="0">
              <a:latin typeface="Calibri" pitchFamily="34" charset="0"/>
              <a:ea typeface="Times New Roman" pitchFamily="18" charset="0"/>
              <a:cs typeface="Calibri" pitchFamily="34" charset="0"/>
            </a:endParaRPr>
          </a:p>
          <a:p>
            <a:pPr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от 28.05.2021 №122 по итогам 2020 года Курский муниципальный район на 32 месте с результатом 55,34 балла;</a:t>
            </a:r>
          </a:p>
          <a:p>
            <a:pPr indent="450850" algn="just" eaLnBrk="0" hangingPunct="0">
              <a:buFont typeface="Wingdings" pitchFamily="2" charset="2"/>
              <a:buChar char="Ø"/>
            </a:pPr>
            <a:endParaRPr lang="ru-RU" sz="1400" dirty="0" smtClean="0">
              <a:latin typeface="Calibri" pitchFamily="34" charset="0"/>
              <a:ea typeface="Times New Roman" pitchFamily="18" charset="0"/>
              <a:cs typeface="Calibri" pitchFamily="34" charset="0"/>
            </a:endParaRPr>
          </a:p>
          <a:p>
            <a:pPr indent="450850" algn="just" eaLnBrk="0" hangingPunct="0">
              <a:buFont typeface="Wingdings" pitchFamily="2" charset="2"/>
              <a:buChar char="Ø"/>
            </a:pPr>
            <a:r>
              <a:rPr lang="ru-RU" sz="1400" dirty="0" smtClean="0">
                <a:latin typeface="Calibri" pitchFamily="34" charset="0"/>
                <a:ea typeface="Times New Roman" pitchFamily="18" charset="0"/>
                <a:cs typeface="Calibri" pitchFamily="34" charset="0"/>
              </a:rPr>
              <a:t> от 31.05.2022 №120 по итогам 2021 года Курский муниципальный округа на 26 месте с результатом 71,95 балла;</a:t>
            </a:r>
          </a:p>
          <a:p>
            <a:pPr lvl="0" indent="450850" algn="just" eaLnBrk="0" hangingPunct="0">
              <a:buFont typeface="Wingdings" pitchFamily="2" charset="2"/>
              <a:buChar char="Ø"/>
            </a:pPr>
            <a:endParaRPr kumimoji="0" lang="ru-RU" sz="1400" b="0" i="0" u="none" strike="noStrike" cap="none" normalizeH="0" baseline="0" dirty="0" smtClean="0">
              <a:ln>
                <a:noFill/>
              </a:ln>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b="1" dirty="0" smtClean="0">
                <a:latin typeface="Calibri" pitchFamily="34" charset="0"/>
                <a:cs typeface="Calibri" pitchFamily="34" charset="0"/>
              </a:rPr>
              <a:t>Рейтинг Курского муниципального округа Ставропольского края </a:t>
            </a:r>
          </a:p>
          <a:p>
            <a:pPr algn="ctr"/>
            <a:r>
              <a:rPr lang="ru-RU" b="1"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p>
        </p:txBody>
      </p:sp>
      <p:graphicFrame>
        <p:nvGraphicFramePr>
          <p:cNvPr id="3" name="Таблица 2"/>
          <p:cNvGraphicFramePr>
            <a:graphicFrameLocks noGrp="1"/>
          </p:cNvGraphicFramePr>
          <p:nvPr/>
        </p:nvGraphicFramePr>
        <p:xfrm>
          <a:off x="142846" y="714067"/>
          <a:ext cx="8858309" cy="4975943"/>
        </p:xfrm>
        <a:graphic>
          <a:graphicData uri="http://schemas.openxmlformats.org/drawingml/2006/table">
            <a:tbl>
              <a:tblPr firstRow="1" bandRow="1">
                <a:tableStyleId>{5C22544A-7EE6-4342-B048-85BDC9FD1C3A}</a:tableStyleId>
              </a:tblPr>
              <a:tblGrid>
                <a:gridCol w="374295"/>
                <a:gridCol w="3946833"/>
                <a:gridCol w="981383"/>
                <a:gridCol w="1185266"/>
                <a:gridCol w="1185266"/>
                <a:gridCol w="1185266"/>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за 2021</a:t>
                      </a:r>
                      <a:r>
                        <a:rPr lang="ru-RU" sz="1200" baseline="0" dirty="0" smtClean="0">
                          <a:latin typeface="Calibri" pitchFamily="34" charset="0"/>
                          <a:cs typeface="Calibri" pitchFamily="34" charset="0"/>
                        </a:rPr>
                        <a:t> </a:t>
                      </a:r>
                      <a:r>
                        <a:rPr lang="ru-RU" sz="1200" dirty="0" smtClean="0">
                          <a:latin typeface="Calibri" pitchFamily="34" charset="0"/>
                          <a:cs typeface="Calibri" pitchFamily="34" charset="0"/>
                        </a:rPr>
                        <a:t>год</a:t>
                      </a:r>
                    </a:p>
                  </a:txBody>
                  <a:tcPr/>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2022 </a:t>
                      </a:r>
                      <a:r>
                        <a:rPr lang="ru-RU" sz="1200" b="1" i="0" u="none" strike="noStrike" dirty="0">
                          <a:solidFill>
                            <a:srgbClr val="FFFFFF"/>
                          </a:solidFill>
                          <a:latin typeface="Calibri"/>
                        </a:rPr>
                        <a:t>год </a:t>
                      </a:r>
                    </a:p>
                  </a:txBody>
                  <a:tcPr marL="9525" marR="9525" marT="9525" marB="0"/>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2023 </a:t>
                      </a:r>
                      <a:r>
                        <a:rPr lang="ru-RU" sz="1200" b="1" i="0" u="none" strike="noStrike" dirty="0">
                          <a:solidFill>
                            <a:srgbClr val="FFFFFF"/>
                          </a:solidFill>
                          <a:latin typeface="Calibri"/>
                        </a:rPr>
                        <a:t>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43,09</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48,35</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41,58</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5,50</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6,50</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6,86</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36,57</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42,41</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34,72</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44,66</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51,70</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41,58</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17,37</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19,69</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19,31</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1,46</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1,85</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1,63</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2,58</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2,58</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3,01</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14,41</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14,42</a:t>
                      </a:r>
                      <a:endParaRPr lang="ru-RU" sz="1200" b="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9,76</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0,23</a:t>
                      </a:r>
                      <a:endParaRPr lang="ru-RU" sz="1200" b="0" dirty="0">
                        <a:latin typeface="Calibri" pitchFamily="34" charset="0"/>
                        <a:cs typeface="Calibri" pitchFamily="34" charset="0"/>
                      </a:endParaRPr>
                    </a:p>
                  </a:txBody>
                  <a:tcPr/>
                </a:tc>
                <a:tc>
                  <a:txBody>
                    <a:bodyPr/>
                    <a:lstStyle/>
                    <a:p>
                      <a:pPr algn="ctr"/>
                      <a:r>
                        <a:rPr lang="ru-RU" sz="1200" b="0" dirty="0" smtClean="0">
                          <a:latin typeface="Calibri" pitchFamily="34" charset="0"/>
                          <a:cs typeface="Calibri" pitchFamily="34" charset="0"/>
                        </a:rPr>
                        <a:t>0,30</a:t>
                      </a:r>
                      <a:endParaRPr lang="ru-RU" sz="1200" b="0" dirty="0">
                        <a:latin typeface="Calibri" pitchFamily="34" charset="0"/>
                        <a:cs typeface="Calibri" pitchFamily="34" charset="0"/>
                      </a:endParaRPr>
                    </a:p>
                  </a:txBody>
                  <a:tcPr/>
                </a:tc>
                <a:tc>
                  <a:txBody>
                    <a:bodyPr/>
                    <a:lstStyle/>
                    <a:p>
                      <a:pPr algn="ctr" rtl="0" fontAlgn="t"/>
                      <a:r>
                        <a:rPr lang="ru-RU" sz="1200" b="0" i="0" u="none" strike="noStrike" smtClean="0">
                          <a:solidFill>
                            <a:schemeClr val="tx1"/>
                          </a:solidFill>
                          <a:latin typeface="Calibri"/>
                        </a:rPr>
                        <a:t>0,25</a:t>
                      </a:r>
                      <a:endParaRPr lang="ru-RU" sz="1200" b="0" i="0" u="none" strike="noStrike" dirty="0">
                        <a:solidFill>
                          <a:schemeClr val="tx1"/>
                        </a:solidFill>
                        <a:latin typeface="Calibri"/>
                      </a:endParaRPr>
                    </a:p>
                  </a:txBody>
                  <a:tcPr marL="9525" marR="9525" marT="9525" marB="0"/>
                </a:tc>
              </a:tr>
            </a:tbl>
          </a:graphicData>
        </a:graphic>
      </p:graphicFrame>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838200"/>
          <a:ext cx="9144003" cy="4572000"/>
        </p:xfrm>
        <a:graphic>
          <a:graphicData uri="http://schemas.openxmlformats.org/drawingml/2006/table">
            <a:tbl>
              <a:tblPr firstRow="1" bandRow="1">
                <a:tableStyleId>{5C22544A-7EE6-4342-B048-85BDC9FD1C3A}</a:tableStyleId>
              </a:tblPr>
              <a:tblGrid>
                <a:gridCol w="2830287"/>
                <a:gridCol w="827313"/>
                <a:gridCol w="762000"/>
                <a:gridCol w="685800"/>
                <a:gridCol w="685800"/>
                <a:gridCol w="838200"/>
                <a:gridCol w="838200"/>
                <a:gridCol w="838200"/>
                <a:gridCol w="838203"/>
              </a:tblGrid>
              <a:tr h="533400">
                <a:tc>
                  <a:txBody>
                    <a:bodyPr/>
                    <a:lstStyle/>
                    <a:p>
                      <a:pPr algn="ctr"/>
                      <a:r>
                        <a:rPr lang="ru-RU" sz="1400" dirty="0" smtClean="0">
                          <a:latin typeface="Calibri" pitchFamily="34" charset="0"/>
                          <a:cs typeface="Calibri" pitchFamily="34" charset="0"/>
                        </a:rPr>
                        <a:t>Наименование показателя</a:t>
                      </a:r>
                      <a:endParaRPr lang="ru-RU" sz="14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2018</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2019</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2021</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2022*</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2023*</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2024*</a:t>
                      </a:r>
                      <a:endParaRPr lang="ru-RU" sz="1400" dirty="0">
                        <a:latin typeface="Calibri" pitchFamily="34" charset="0"/>
                        <a:cs typeface="Calibri" pitchFamily="34" charset="0"/>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a:t>
                      </a:r>
                    </a:p>
                  </a:txBody>
                  <a:tcPr/>
                </a:tc>
                <a:tc>
                  <a:txBody>
                    <a:bodyPr/>
                    <a:lstStyle/>
                    <a:p>
                      <a:pPr algn="ctr"/>
                      <a:r>
                        <a:rPr lang="ru-RU" sz="1200" dirty="0" smtClean="0">
                          <a:latin typeface="Calibri" pitchFamily="34" charset="0"/>
                          <a:cs typeface="Calibri" pitchFamily="34" charset="0"/>
                        </a:rPr>
                        <a:t>процентов</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37,58</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35,11</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30,80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30,30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27,70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37,69</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42,39</a:t>
                      </a:r>
                      <a:endParaRPr lang="ru-RU" sz="1400" dirty="0">
                        <a:latin typeface="Calibri" pitchFamily="34" charset="0"/>
                        <a:cs typeface="Calibri" pitchFamily="34" charset="0"/>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Доля просроченной кредиторской задолженности по оплате труда (включая начисления на оплату труда) муниципальных учреждений в общем объеме расходов муниципального образования на оплату труда (включая начисления на оплату труда)</a:t>
                      </a:r>
                    </a:p>
                  </a:txBody>
                  <a:tcPr/>
                </a:tc>
                <a:tc>
                  <a:txBody>
                    <a:bodyPr/>
                    <a:lstStyle/>
                    <a:p>
                      <a:pPr algn="ctr"/>
                      <a:r>
                        <a:rPr lang="ru-RU" sz="1200" dirty="0" smtClean="0">
                          <a:latin typeface="Calibri" pitchFamily="34" charset="0"/>
                          <a:cs typeface="Calibri" pitchFamily="34" charset="0"/>
                        </a:rPr>
                        <a:t>процентов</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0,00</a:t>
                      </a:r>
                      <a:endParaRPr lang="ru-RU" sz="1400" dirty="0">
                        <a:latin typeface="Calibri" pitchFamily="34" charset="0"/>
                        <a:cs typeface="Calibri" pitchFamily="34" charset="0"/>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latin typeface="Calibri" pitchFamily="34" charset="0"/>
                          <a:cs typeface="Calibri" pitchFamily="34" charset="0"/>
                        </a:rPr>
                        <a:t>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a:t>
                      </a:r>
                    </a:p>
                  </a:txBody>
                  <a:tcPr/>
                </a:tc>
                <a:tc>
                  <a:txBody>
                    <a:bodyPr/>
                    <a:lstStyle/>
                    <a:p>
                      <a:pPr algn="ctr"/>
                      <a:r>
                        <a:rPr lang="ru-RU" sz="1200" dirty="0" smtClean="0">
                          <a:latin typeface="Calibri" pitchFamily="34" charset="0"/>
                          <a:cs typeface="Calibri" pitchFamily="34" charset="0"/>
                        </a:rPr>
                        <a:t>рублей</a:t>
                      </a:r>
                      <a:endParaRPr lang="ru-RU" sz="12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692,87</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743,87</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858,81</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1716,15</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1815,72</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1815,72</a:t>
                      </a:r>
                      <a:endParaRPr lang="ru-RU" sz="1400" dirty="0">
                        <a:latin typeface="Calibri" pitchFamily="34" charset="0"/>
                        <a:cs typeface="Calibri" pitchFamily="34" charset="0"/>
                      </a:endParaRPr>
                    </a:p>
                  </a:txBody>
                  <a:tcPr/>
                </a:tc>
                <a:tc>
                  <a:txBody>
                    <a:bodyPr/>
                    <a:lstStyle/>
                    <a:p>
                      <a:pPr algn="ctr"/>
                      <a:r>
                        <a:rPr lang="ru-RU" sz="1400" dirty="0" smtClean="0">
                          <a:latin typeface="Calibri" pitchFamily="34" charset="0"/>
                          <a:cs typeface="Calibri" pitchFamily="34" charset="0"/>
                        </a:rPr>
                        <a:t>1814,59</a:t>
                      </a:r>
                      <a:endParaRPr lang="ru-RU" sz="1400" dirty="0">
                        <a:latin typeface="Calibri" pitchFamily="34" charset="0"/>
                        <a:cs typeface="Calibri" pitchFamily="34" charset="0"/>
                      </a:endParaRPr>
                    </a:p>
                  </a:txBody>
                  <a:tcPr/>
                </a:tc>
              </a:tr>
            </a:tbl>
          </a:graphicData>
        </a:graphic>
      </p:graphicFrame>
      <p:sp>
        <p:nvSpPr>
          <p:cNvPr id="4" name="TextBox 3"/>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Достигнутые значения показателей для оценки эффективности деятельности органов местного самоуправления  Курского муниципального округа Ставропольского края</a:t>
            </a:r>
          </a:p>
        </p:txBody>
      </p:sp>
      <p:sp>
        <p:nvSpPr>
          <p:cNvPr id="5" name="TextBox 4"/>
          <p:cNvSpPr txBox="1"/>
          <p:nvPr/>
        </p:nvSpPr>
        <p:spPr>
          <a:xfrm>
            <a:off x="152400" y="5638800"/>
            <a:ext cx="8839200" cy="769441"/>
          </a:xfrm>
          <a:prstGeom prst="rect">
            <a:avLst/>
          </a:prstGeom>
          <a:noFill/>
        </p:spPr>
        <p:txBody>
          <a:bodyPr wrap="square" rtlCol="0">
            <a:spAutoFit/>
          </a:bodyPr>
          <a:lstStyle/>
          <a:p>
            <a:r>
              <a:rPr lang="ru-RU" sz="1100" dirty="0" smtClean="0"/>
              <a:t>* Данные для расчета значения показателей за 2018-2020 годы формируются по итогам исполнения бюджета.</a:t>
            </a:r>
          </a:p>
          <a:p>
            <a:r>
              <a:rPr lang="ru-RU" sz="1100" dirty="0" smtClean="0"/>
              <a:t>  Данные на 2022 год (план)   формируются по состоянию на 01 марта 2022 года.</a:t>
            </a:r>
          </a:p>
          <a:p>
            <a:r>
              <a:rPr lang="ru-RU" sz="1100" dirty="0" smtClean="0"/>
              <a:t>  Плановые показатели на 2023-2024 годы берутся из решения о бюджете муниципального образования на 2022 год и плановый период 2023 и 2024 годов.</a:t>
            </a:r>
            <a:endParaRPr lang="ru-RU" sz="1100" dirty="0"/>
          </a:p>
        </p:txBody>
      </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152400" y="762000"/>
            <a:ext cx="8839200" cy="5893921"/>
          </a:xfrm>
          <a:prstGeom prst="rect">
            <a:avLst/>
          </a:prstGeom>
          <a:noFill/>
          <a:ln w="9525">
            <a:noFill/>
            <a:miter lim="800000"/>
            <a:headEnd/>
            <a:tailEnd/>
          </a:ln>
        </p:spPr>
        <p:txBody>
          <a:bodyPr wrap="square">
            <a:spAutoFit/>
          </a:bodyPr>
          <a:lstStyle/>
          <a:p>
            <a:pPr algn="just"/>
            <a:r>
              <a:rPr lang="ru-RU" sz="1400" b="1" dirty="0" smtClean="0">
                <a:latin typeface="Arial" pitchFamily="34" charset="0"/>
                <a:cs typeface="Arial" pitchFamily="34" charset="0"/>
              </a:rPr>
              <a:t>     </a:t>
            </a:r>
            <a:r>
              <a:rPr lang="ru-RU" sz="1400" b="1" dirty="0" err="1" smtClean="0">
                <a:latin typeface="Arial" pitchFamily="34" charset="0"/>
                <a:cs typeface="Arial" pitchFamily="34" charset="0"/>
              </a:rPr>
              <a:t>Ку́рский</a:t>
            </a:r>
            <a:r>
              <a:rPr lang="ru-RU" sz="1400" b="1" dirty="0" smtClean="0">
                <a:latin typeface="Arial" pitchFamily="34" charset="0"/>
                <a:cs typeface="Arial" pitchFamily="34" charset="0"/>
              </a:rPr>
              <a:t> район</a:t>
            </a:r>
            <a:r>
              <a:rPr lang="ru-RU" sz="1400" dirty="0" smtClean="0">
                <a:latin typeface="Arial" pitchFamily="34" charset="0"/>
                <a:cs typeface="Arial" pitchFamily="34" charset="0"/>
              </a:rPr>
              <a:t> — </a:t>
            </a:r>
          </a:p>
          <a:p>
            <a:pPr algn="just"/>
            <a:r>
              <a:rPr lang="ru-RU" sz="1400" dirty="0" smtClean="0">
                <a:latin typeface="Arial" pitchFamily="34" charset="0"/>
                <a:cs typeface="Arial" pitchFamily="34" charset="0"/>
              </a:rPr>
              <a:t>территориальная единица </a:t>
            </a:r>
          </a:p>
          <a:p>
            <a:pPr algn="just"/>
            <a:r>
              <a:rPr lang="ru-RU" sz="1400" dirty="0" smtClean="0">
                <a:latin typeface="Arial" pitchFamily="34" charset="0"/>
                <a:cs typeface="Arial" pitchFamily="34" charset="0"/>
              </a:rPr>
              <a:t>в Ставропольском крае России. </a:t>
            </a:r>
          </a:p>
          <a:p>
            <a:pPr algn="just"/>
            <a:r>
              <a:rPr lang="ru-RU" sz="1400" dirty="0" smtClean="0">
                <a:latin typeface="Arial" pitchFamily="34" charset="0"/>
                <a:cs typeface="Arial" pitchFamily="34" charset="0"/>
              </a:rPr>
              <a:t>В границах района образован </a:t>
            </a:r>
          </a:p>
          <a:p>
            <a:pPr algn="just"/>
            <a:r>
              <a:rPr lang="ru-RU" sz="1400" dirty="0" smtClean="0">
                <a:latin typeface="Arial" pitchFamily="34" charset="0"/>
                <a:cs typeface="Arial" pitchFamily="34" charset="0"/>
              </a:rPr>
              <a:t>Курский муниципальный </a:t>
            </a:r>
            <a:r>
              <a:rPr lang="ru-RU" sz="1200" dirty="0" smtClean="0">
                <a:latin typeface="Arial" pitchFamily="34" charset="0"/>
                <a:cs typeface="Arial" pitchFamily="34" charset="0"/>
              </a:rPr>
              <a:t>округ.</a:t>
            </a: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endParaRPr lang="ru-RU" sz="1200" dirty="0" smtClean="0">
              <a:latin typeface="Arial" pitchFamily="34" charset="0"/>
              <a:cs typeface="Arial" pitchFamily="34" charset="0"/>
            </a:endParaRPr>
          </a:p>
          <a:p>
            <a:pPr algn="just"/>
            <a:r>
              <a:rPr lang="ru-RU" sz="1200" dirty="0" smtClean="0"/>
              <a:t>                                                                                                                                  </a:t>
            </a:r>
          </a:p>
          <a:p>
            <a:pPr algn="just"/>
            <a:endParaRPr lang="ru-RU" sz="1200" dirty="0" smtClean="0"/>
          </a:p>
          <a:p>
            <a:pPr algn="just"/>
            <a:endParaRPr lang="ru-RU" sz="1200" dirty="0" smtClean="0"/>
          </a:p>
          <a:p>
            <a:pPr algn="just"/>
            <a:r>
              <a:rPr lang="ru-RU" sz="1200" dirty="0" smtClean="0"/>
              <a:t>     </a:t>
            </a:r>
          </a:p>
          <a:p>
            <a:pPr algn="just"/>
            <a:r>
              <a:rPr lang="ru-RU" sz="1200" dirty="0" smtClean="0"/>
              <a:t>             Герб                                       Флаг</a:t>
            </a:r>
            <a:endParaRPr lang="ru-RU" sz="1200" dirty="0" smtClean="0">
              <a:latin typeface="Arial" pitchFamily="34" charset="0"/>
              <a:cs typeface="Arial" pitchFamily="34" charset="0"/>
            </a:endParaRPr>
          </a:p>
          <a:p>
            <a:pPr algn="just"/>
            <a:r>
              <a:rPr lang="ru-RU" sz="1200" dirty="0" smtClean="0">
                <a:latin typeface="Arial" pitchFamily="34" charset="0"/>
                <a:cs typeface="Arial" pitchFamily="34" charset="0"/>
              </a:rPr>
              <a:t> </a:t>
            </a:r>
          </a:p>
          <a:p>
            <a:pPr algn="just"/>
            <a:r>
              <a:rPr lang="ru-RU" sz="1100" dirty="0" smtClean="0">
                <a:latin typeface="Arial" pitchFamily="34" charset="0"/>
                <a:cs typeface="Arial" pitchFamily="34" charset="0"/>
              </a:rPr>
              <a:t>     Курский район расположен в юго-восточной части Ставропольского края. Административный центр - станица Курская. Территория района занимает площадь 369,4 тысячи гектара, площадь районного центра - 678 гектаров. Расстояние от районного центра до ближайшей железнодорожной станции - 45 км, до краевого центра по железной дороге - 556 км, по автомобильной - 307 км.</a:t>
            </a:r>
          </a:p>
          <a:p>
            <a:pPr algn="just"/>
            <a:r>
              <a:rPr lang="ru-RU" sz="1100" dirty="0" smtClean="0"/>
              <a:t>     Общая протяженность границы района - 455,6 км. На юго-западе район граничит с  Кабардино-Балкарией  - 67,5 км, на северо-востоке с республикой Дагестан - 60,2 км, на востоке и юго-востоке с Чеченской республикой - 114 км, на юге с республикой Северная Осетия - Алания - 68,5 км, на западе с Кировским районом Ставропольского края - 33,2 км, на севере со </a:t>
            </a:r>
            <a:r>
              <a:rPr lang="ru-RU" sz="1100" dirty="0" err="1" smtClean="0"/>
              <a:t>Степновским</a:t>
            </a:r>
            <a:r>
              <a:rPr lang="ru-RU" sz="1100" dirty="0" smtClean="0"/>
              <a:t> и </a:t>
            </a:r>
            <a:r>
              <a:rPr lang="ru-RU" sz="1100" dirty="0" err="1" smtClean="0"/>
              <a:t>Нефтекумским</a:t>
            </a:r>
            <a:r>
              <a:rPr lang="ru-RU" sz="1100" dirty="0" smtClean="0"/>
              <a:t> районами Ставропольскою края, протяженность границ соответственно 93,5 и 18, 7 км.</a:t>
            </a:r>
          </a:p>
          <a:p>
            <a:pPr algn="just"/>
            <a:r>
              <a:rPr lang="ru-RU" sz="1100" dirty="0" smtClean="0"/>
              <a:t>     На его территории расположено 47 населенных пунктов. В районе проживают люди 62 национальностей. </a:t>
            </a:r>
          </a:p>
          <a:p>
            <a:pPr algn="just"/>
            <a:r>
              <a:rPr lang="ru-RU" sz="1100" dirty="0" smtClean="0"/>
              <a:t>     Курский район относится к зоне рискованного земледелия. На его территории в среднем выпадает 330 мм осадков в год. Засуха бывает в среднем 1 раз в 3-5 лет.</a:t>
            </a:r>
          </a:p>
          <a:p>
            <a:pPr algn="just"/>
            <a:r>
              <a:rPr lang="ru-RU" sz="1100" dirty="0" smtClean="0"/>
              <a:t>     С запада на  восток  район  пересекает  река  Кура, каналы  имени  Ленина, Большой  и  Малый Левобережные. С юга на  север пролегает </a:t>
            </a:r>
            <a:r>
              <a:rPr lang="ru-RU" sz="1100" dirty="0" err="1" smtClean="0"/>
              <a:t>Терско-Кумский</a:t>
            </a:r>
            <a:r>
              <a:rPr lang="ru-RU" sz="1100" dirty="0" smtClean="0"/>
              <a:t> канал, часть  южной  границы  района смыкается с рекой Терек. На территории района образованы 3 водохранилища - Ростовановское, Курское и Полтавское.</a:t>
            </a:r>
          </a:p>
          <a:p>
            <a:pPr algn="just"/>
            <a:r>
              <a:rPr lang="ru-RU" sz="1100" dirty="0" smtClean="0"/>
              <a:t>     Район располагает сырьевыми ресурсами для производства строительных материалов, запасами целебной минеральной воды.</a:t>
            </a:r>
            <a:endParaRPr lang="ru-RU" sz="1100" dirty="0" smtClean="0">
              <a:latin typeface="Calibri" pitchFamily="34" charset="0"/>
              <a:cs typeface="Calibri" pitchFamily="34" charset="0"/>
            </a:endParaRPr>
          </a:p>
          <a:p>
            <a:pPr algn="just"/>
            <a:r>
              <a:rPr lang="ru-RU" sz="1100" dirty="0" smtClean="0">
                <a:latin typeface="Calibri" pitchFamily="34" charset="0"/>
                <a:cs typeface="Calibri" pitchFamily="34" charset="0"/>
              </a:rPr>
              <a:t> ИСТОРИЧЕСКАЯ СПРАВКА </a:t>
            </a:r>
          </a:p>
          <a:p>
            <a:pPr algn="just"/>
            <a:r>
              <a:rPr lang="en-US" sz="1100" u="sng" dirty="0" smtClean="0">
                <a:solidFill>
                  <a:schemeClr val="tx1">
                    <a:lumMod val="85000"/>
                    <a:lumOff val="15000"/>
                  </a:schemeClr>
                </a:solidFill>
              </a:rPr>
              <a:t>http://xn----ftbnedad5angewj.xn--p1ai/istoricheskaya-spravka.html</a:t>
            </a:r>
            <a:endParaRPr lang="ru-RU" sz="1100" u="sng" dirty="0">
              <a:latin typeface="Calibri" pitchFamily="34" charset="0"/>
              <a:cs typeface="Calibri" pitchFamily="34" charset="0"/>
            </a:endParaRPr>
          </a:p>
        </p:txBody>
      </p:sp>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8" name="Рисунок 7" descr="Герб обрезанный по границам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7200" y="2057400"/>
            <a:ext cx="990600" cy="1219200"/>
          </a:xfrm>
          <a:prstGeom prst="rect">
            <a:avLst/>
          </a:prstGeom>
          <a:noFill/>
          <a:ln>
            <a:noFill/>
          </a:ln>
        </p:spPr>
      </p:pic>
      <p:pic>
        <p:nvPicPr>
          <p:cNvPr id="9" name="Рисунок 8" descr="Герб-флаг"/>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52600" y="1905000"/>
            <a:ext cx="2286000" cy="1438275"/>
          </a:xfrm>
          <a:prstGeom prst="rect">
            <a:avLst/>
          </a:prstGeom>
          <a:noFill/>
          <a:ln>
            <a:noFill/>
          </a:ln>
        </p:spPr>
      </p:pic>
      <p:pic>
        <p:nvPicPr>
          <p:cNvPr id="10" name="Picture 2" descr="1.png"/>
          <p:cNvPicPr>
            <a:picLocks noChangeAspect="1" noChangeArrowheads="1"/>
          </p:cNvPicPr>
          <p:nvPr/>
        </p:nvPicPr>
        <p:blipFill>
          <a:blip r:embed="rId4" cstate="print"/>
          <a:srcRect/>
          <a:stretch>
            <a:fillRect/>
          </a:stretch>
        </p:blipFill>
        <p:spPr bwMode="auto">
          <a:xfrm>
            <a:off x="4114800" y="457200"/>
            <a:ext cx="5029200" cy="3153899"/>
          </a:xfrm>
          <a:prstGeom prst="rect">
            <a:avLst/>
          </a:prstGeom>
          <a:ln>
            <a:noFill/>
          </a:ln>
          <a:effectLst>
            <a:softEdge rad="112500"/>
          </a:effectLst>
        </p:spPr>
      </p:pic>
      <p:sp>
        <p:nvSpPr>
          <p:cNvPr id="11" name="TextBox 10"/>
          <p:cNvSpPr txBox="1"/>
          <p:nvPr/>
        </p:nvSpPr>
        <p:spPr>
          <a:xfrm rot="21217030">
            <a:off x="7551182" y="2946726"/>
            <a:ext cx="930054" cy="184666"/>
          </a:xfrm>
          <a:prstGeom prst="rect">
            <a:avLst/>
          </a:prstGeom>
          <a:solidFill>
            <a:srgbClr val="CCFFCC"/>
          </a:solidFill>
        </p:spPr>
        <p:txBody>
          <a:bodyPr wrap="square" rtlCol="0">
            <a:spAutoFit/>
          </a:bodyPr>
          <a:lstStyle/>
          <a:p>
            <a:r>
              <a:rPr lang="ru-RU" sz="600" b="1" dirty="0" smtClean="0">
                <a:solidFill>
                  <a:srgbClr val="FF0000"/>
                </a:solidFill>
              </a:rPr>
              <a:t>КУРСКИЙ РАЙОН</a:t>
            </a:r>
            <a:endParaRPr lang="ru-RU" sz="600" b="1" dirty="0">
              <a:solidFill>
                <a:srgbClr val="FF0000"/>
              </a:solidFill>
            </a:endParaRPr>
          </a:p>
        </p:txBody>
      </p:sp>
      <p:sp>
        <p:nvSpPr>
          <p:cNvPr id="12" name="Rectangle 2"/>
          <p:cNvSpPr>
            <a:spLocks noChangeArrowheads="1"/>
          </p:cNvSpPr>
          <p:nvPr/>
        </p:nvSpPr>
        <p:spPr bwMode="auto">
          <a:xfrm>
            <a:off x="0" y="0"/>
            <a:ext cx="9144000" cy="285750"/>
          </a:xfrm>
          <a:prstGeom prst="rect">
            <a:avLst/>
          </a:prstGeom>
          <a:noFill/>
          <a:ln w="9525">
            <a:noFill/>
            <a:miter lim="800000"/>
            <a:headEnd/>
            <a:tailEnd/>
          </a:ln>
        </p:spPr>
        <p:txBody>
          <a:bodyPr anchor="ctr"/>
          <a:lstStyle/>
          <a:p>
            <a:pPr algn="ctr">
              <a:defRPr/>
            </a:pPr>
            <a:r>
              <a:rPr lang="ru-RU" sz="2300" b="1" dirty="0" smtClean="0">
                <a:solidFill>
                  <a:schemeClr val="accent1">
                    <a:lumMod val="25000"/>
                  </a:schemeClr>
                </a:solidFill>
                <a:latin typeface="Calibri" pitchFamily="34" charset="0"/>
                <a:cs typeface="Calibri" pitchFamily="34" charset="0"/>
              </a:rPr>
              <a:t>АДМИНИСТРАТИВНО-ТЕРРИТОРИАЛЬНОЕ </a:t>
            </a:r>
            <a:r>
              <a:rPr lang="ru-RU" sz="2300" b="1" dirty="0">
                <a:solidFill>
                  <a:schemeClr val="accent1">
                    <a:lumMod val="25000"/>
                  </a:schemeClr>
                </a:solidFill>
                <a:latin typeface="Calibri" pitchFamily="34" charset="0"/>
                <a:cs typeface="Calibri" pitchFamily="34" charset="0"/>
              </a:rPr>
              <a:t>ДЕЛЕНИЕ </a:t>
            </a:r>
            <a:endParaRPr lang="ru-RU" sz="2100" dirty="0">
              <a:solidFill>
                <a:schemeClr val="accent1">
                  <a:lumMod val="25000"/>
                </a:schemeClr>
              </a:solidFill>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500"/>
          </a:xfrm>
          <a:prstGeom prst="rect">
            <a:avLst/>
          </a:prstGeom>
          <a:noFill/>
          <a:ln w="9525">
            <a:noFill/>
            <a:miter lim="800000"/>
            <a:headEnd/>
            <a:tailEnd/>
          </a:ln>
        </p:spPr>
        <p:txBody>
          <a:bodyPr>
            <a:normAutofit/>
          </a:bodyPr>
          <a:lstStyle/>
          <a:p>
            <a:pPr marL="342900" indent="-342900" algn="ctr">
              <a:spcBef>
                <a:spcPct val="20000"/>
              </a:spcBef>
              <a:defRPr/>
            </a:pPr>
            <a:r>
              <a:rPr lang="ru-RU" sz="2300" u="sng" kern="0" dirty="0">
                <a:effectLst>
                  <a:outerShdw blurRad="38100" dist="38100" dir="2700000" algn="tl">
                    <a:srgbClr val="000000">
                      <a:alpha val="43137"/>
                    </a:srgbClr>
                  </a:outerShdw>
                </a:effectLst>
                <a:latin typeface="+mj-lt"/>
                <a:cs typeface="Times New Roman" pitchFamily="18" charset="0"/>
              </a:rPr>
              <a:t>ПОНЯТИЯ И ТЕРМИНЫ</a:t>
            </a:r>
            <a:endParaRPr lang="ru-RU" sz="2100" u="sng" kern="0" dirty="0">
              <a:effectLst>
                <a:outerShdw blurRad="38100" dist="38100" dir="2700000" algn="tl">
                  <a:srgbClr val="000000">
                    <a:alpha val="43137"/>
                  </a:srgbClr>
                </a:outerShdw>
              </a:effectLst>
              <a:latin typeface="+mj-lt"/>
              <a:cs typeface="Times New Roman" pitchFamily="18" charset="0"/>
            </a:endParaRPr>
          </a:p>
        </p:txBody>
      </p:sp>
      <p:sp>
        <p:nvSpPr>
          <p:cNvPr id="7171" name="Прямоугольник 6"/>
          <p:cNvSpPr>
            <a:spLocks noChangeArrowheads="1"/>
          </p:cNvSpPr>
          <p:nvPr/>
        </p:nvSpPr>
        <p:spPr bwMode="auto">
          <a:xfrm>
            <a:off x="228600" y="457200"/>
            <a:ext cx="8763000" cy="6232475"/>
          </a:xfrm>
          <a:prstGeom prst="rect">
            <a:avLst/>
          </a:prstGeom>
          <a:noFill/>
          <a:ln w="9525">
            <a:noFill/>
            <a:miter lim="800000"/>
            <a:headEnd/>
            <a:tailEnd/>
          </a:ln>
        </p:spPr>
        <p:txBody>
          <a:bodyPr wrap="square">
            <a:spAutoFit/>
          </a:bodyPr>
          <a:lstStyle/>
          <a:p>
            <a:pPr algn="just"/>
            <a:r>
              <a:rPr lang="ru-RU" sz="1050" b="1" dirty="0" smtClean="0"/>
              <a:t>	Администратор доходов бюджета</a:t>
            </a:r>
            <a:r>
              <a:rPr lang="ru-RU" sz="1050" i="1" dirty="0" smtClean="0"/>
              <a:t> </a:t>
            </a:r>
            <a:r>
              <a:rPr lang="ru-RU" sz="1050" dirty="0" smtClean="0"/>
              <a:t>-</a:t>
            </a:r>
            <a:r>
              <a:rPr lang="ru-RU" sz="1050" i="1" dirty="0" smtClean="0"/>
              <a:t> </a:t>
            </a:r>
            <a:r>
              <a:rPr lang="ru-RU" sz="1050" dirty="0" smtClean="0"/>
              <a:t>органы государственной власти,  органы местного самоуправления или местной администрации, органы управления государственным внебюджетным фондом, Центральный банк Российской Федерации, казенные учреждения,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принятие решений о возврате (зачете) излишне уплаченных (взысканных) платежей, пеней и штрафов по ним, являющихся</a:t>
            </a:r>
            <a:r>
              <a:rPr lang="en-US" sz="1050" dirty="0" smtClean="0"/>
              <a:t> </a:t>
            </a:r>
            <a:r>
              <a:rPr lang="ru-RU" sz="1050" dirty="0" smtClean="0"/>
              <a:t>доходами</a:t>
            </a:r>
            <a:r>
              <a:rPr lang="en-US" sz="1050" dirty="0" smtClean="0"/>
              <a:t> </a:t>
            </a:r>
            <a:r>
              <a:rPr lang="ru-RU" sz="1050" dirty="0" smtClean="0"/>
              <a:t>бюджетов</a:t>
            </a:r>
            <a:r>
              <a:rPr lang="en-US" sz="1050" dirty="0" smtClean="0"/>
              <a:t> </a:t>
            </a:r>
            <a:r>
              <a:rPr lang="ru-RU" sz="1050" dirty="0" smtClean="0"/>
              <a:t>бюджетной</a:t>
            </a:r>
            <a:r>
              <a:rPr lang="en-US" sz="1050" dirty="0" smtClean="0"/>
              <a:t> </a:t>
            </a:r>
            <a:r>
              <a:rPr lang="ru-RU" sz="1050" dirty="0" smtClean="0"/>
              <a:t>системы РФ, если иное не установлено Бюджетным Кодексом РФ.           </a:t>
            </a:r>
          </a:p>
          <a:p>
            <a:pPr algn="just"/>
            <a:r>
              <a:rPr lang="ru-RU" sz="1050" b="1" dirty="0" smtClean="0"/>
              <a:t>	Бюджет</a:t>
            </a:r>
            <a:r>
              <a:rPr lang="ru-RU" sz="1050"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a:r>
              <a:rPr lang="ru-RU" sz="1050" b="1" dirty="0" smtClean="0"/>
              <a:t>	Бюджетные ассигнования</a:t>
            </a:r>
            <a:r>
              <a:rPr lang="ru-RU" sz="1050" dirty="0" smtClean="0"/>
              <a:t> - это предельные объемы денежных средств, предусмотренных в соответствующем финансовом году для исполнения бюджетных обязательств.</a:t>
            </a:r>
          </a:p>
          <a:p>
            <a:pPr algn="just"/>
            <a:r>
              <a:rPr lang="ru-RU" sz="1050" b="1" dirty="0" smtClean="0"/>
              <a:t>	Бюджетная система РФ</a:t>
            </a:r>
            <a:r>
              <a:rPr lang="ru-RU" sz="1050" dirty="0" smtClean="0"/>
              <a:t> -</a:t>
            </a:r>
            <a:r>
              <a:rPr lang="en-US" sz="1050" dirty="0" smtClean="0"/>
              <a:t> </a:t>
            </a:r>
            <a:r>
              <a:rPr lang="ru-RU" sz="1050" dirty="0" smtClean="0"/>
              <a:t>совокупность</a:t>
            </a:r>
            <a:r>
              <a:rPr lang="en-US" sz="1050" dirty="0" smtClean="0"/>
              <a:t> </a:t>
            </a:r>
            <a:r>
              <a:rPr lang="ru-RU" sz="1050" dirty="0" smtClean="0"/>
              <a:t>бюджетов</a:t>
            </a:r>
            <a:r>
              <a:rPr lang="en-US" sz="1050" dirty="0" smtClean="0"/>
              <a:t> </a:t>
            </a:r>
            <a:r>
              <a:rPr lang="ru-RU" sz="1050" dirty="0" smtClean="0"/>
              <a:t>всех</a:t>
            </a:r>
            <a:r>
              <a:rPr lang="en-US" sz="1050" dirty="0" smtClean="0"/>
              <a:t> </a:t>
            </a:r>
            <a:r>
              <a:rPr lang="ru-RU" sz="1050" dirty="0" smtClean="0"/>
              <a:t>уровней</a:t>
            </a:r>
            <a:r>
              <a:rPr lang="en-US" sz="1050" dirty="0" smtClean="0"/>
              <a:t> </a:t>
            </a:r>
            <a:r>
              <a:rPr lang="ru-RU" sz="1050" dirty="0" smtClean="0"/>
              <a:t>и</a:t>
            </a:r>
            <a:r>
              <a:rPr lang="en-US" sz="1050" dirty="0" smtClean="0"/>
              <a:t> </a:t>
            </a:r>
            <a:r>
              <a:rPr lang="ru-RU" sz="1050" dirty="0" smtClean="0"/>
              <a:t>бюджетов государственных внебюджетных фондов, основанная на экономических отношениях, государственном устройстве и регулируемая законодательством Российской Федерации.</a:t>
            </a:r>
          </a:p>
          <a:p>
            <a:pPr lvl="0" algn="just"/>
            <a:r>
              <a:rPr lang="ru-RU" sz="1050" b="1" dirty="0" smtClean="0"/>
              <a:t>	Бюджетный процесс</a:t>
            </a:r>
            <a:r>
              <a:rPr lang="ru-RU" sz="1050" dirty="0" smtClean="0"/>
              <a:t>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lvl="0" algn="just"/>
            <a:r>
              <a:rPr lang="ru-RU" sz="1050" b="1" dirty="0" smtClean="0"/>
              <a:t>	Бюджетные инвестиции </a:t>
            </a:r>
            <a:r>
              <a:rPr lang="ru-RU" sz="1050" dirty="0" smtClean="0"/>
              <a:t>- бюджетные средства, направляемые на создание или увеличение за счет средств бюджета стоимости государственного (муниципального) имущества. </a:t>
            </a:r>
          </a:p>
          <a:p>
            <a:pPr lvl="0" algn="just"/>
            <a:r>
              <a:rPr lang="ru-RU" sz="1050" b="1" dirty="0" smtClean="0"/>
              <a:t>	Бюджетная</a:t>
            </a:r>
            <a:r>
              <a:rPr lang="en-US" sz="1050" dirty="0" smtClean="0"/>
              <a:t> </a:t>
            </a:r>
            <a:r>
              <a:rPr lang="ru-RU" sz="1050" b="1" dirty="0" smtClean="0"/>
              <a:t>роспись</a:t>
            </a:r>
            <a:r>
              <a:rPr lang="en-US" sz="1050" dirty="0" smtClean="0"/>
              <a:t> </a:t>
            </a:r>
            <a:r>
              <a:rPr lang="ru-RU" sz="1050" dirty="0" smtClean="0"/>
              <a:t>- документ, который составляется и ведется главным распорядителем</a:t>
            </a:r>
            <a:r>
              <a:rPr lang="en-US" sz="1050" dirty="0" smtClean="0"/>
              <a:t> </a:t>
            </a:r>
            <a:r>
              <a:rPr lang="ru-RU" sz="1050" dirty="0" smtClean="0"/>
              <a:t>бюджетных</a:t>
            </a:r>
            <a:r>
              <a:rPr lang="en-US" sz="1050" dirty="0" smtClean="0"/>
              <a:t> </a:t>
            </a:r>
            <a:r>
              <a:rPr lang="ru-RU" sz="1050" dirty="0" smtClean="0"/>
              <a:t>средств (главным администратором источников финансирования дефицита бюджета) в соответствии с</a:t>
            </a:r>
            <a:r>
              <a:rPr lang="en-US" sz="1050" dirty="0" smtClean="0"/>
              <a:t> </a:t>
            </a:r>
            <a:r>
              <a:rPr lang="ru-RU" sz="1050" dirty="0" smtClean="0"/>
              <a:t>Бюджетным</a:t>
            </a:r>
            <a:r>
              <a:rPr lang="en-US" sz="1050" dirty="0" smtClean="0"/>
              <a:t> </a:t>
            </a:r>
            <a:r>
              <a:rPr lang="ru-RU" sz="1050" dirty="0" smtClean="0"/>
              <a:t>кодексом Российской Федерации в целях исполнения бюджета по расходам (источникам финансирования дефицита бюджета).</a:t>
            </a:r>
          </a:p>
          <a:p>
            <a:pPr lvl="0" algn="just"/>
            <a:r>
              <a:rPr lang="ru-RU" sz="1050" b="1" dirty="0" smtClean="0"/>
              <a:t>	Бюджетный кредит </a:t>
            </a:r>
            <a:r>
              <a:rPr lang="ru-RU" sz="1050" dirty="0" smtClean="0"/>
              <a:t>-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lvl="0" algn="just"/>
            <a:r>
              <a:rPr lang="ru-RU" sz="1050" b="1" dirty="0" smtClean="0"/>
              <a:t>	Безвозмездные</a:t>
            </a:r>
            <a:r>
              <a:rPr lang="en-US" sz="1050" dirty="0" smtClean="0"/>
              <a:t> </a:t>
            </a:r>
            <a:r>
              <a:rPr lang="ru-RU" sz="1050" b="1" dirty="0" smtClean="0"/>
              <a:t>поступления</a:t>
            </a:r>
            <a:r>
              <a:rPr lang="ru-RU" sz="1050" dirty="0" smtClean="0"/>
              <a:t> - это поступающие в</a:t>
            </a:r>
            <a:r>
              <a:rPr lang="en-US" sz="1050" dirty="0" smtClean="0"/>
              <a:t> </a:t>
            </a:r>
            <a:r>
              <a:rPr lang="ru-RU" sz="1050" dirty="0" smtClean="0"/>
              <a:t>бюджет</a:t>
            </a:r>
            <a:r>
              <a:rPr lang="en-US" sz="1050" dirty="0" smtClean="0"/>
              <a:t> </a:t>
            </a:r>
            <a:r>
              <a:rPr lang="ru-RU" sz="1050" dirty="0" smtClean="0"/>
              <a:t>денежные средства на безвозвратной и</a:t>
            </a:r>
            <a:r>
              <a:rPr lang="en-US" sz="1050" dirty="0" smtClean="0"/>
              <a:t> </a:t>
            </a:r>
            <a:r>
              <a:rPr lang="ru-RU" sz="1050" dirty="0" smtClean="0"/>
              <a:t>безвозмездной</a:t>
            </a:r>
            <a:r>
              <a:rPr lang="en-US" sz="1050" dirty="0" smtClean="0"/>
              <a:t> </a:t>
            </a:r>
            <a:r>
              <a:rPr lang="ru-RU" sz="1050" dirty="0" smtClean="0"/>
              <a:t>основе в виде дотаций, субсидий, субвенций из других</a:t>
            </a:r>
            <a:r>
              <a:rPr lang="en-US" sz="1050" dirty="0" smtClean="0"/>
              <a:t> </a:t>
            </a:r>
            <a:r>
              <a:rPr lang="ru-RU" sz="1050" dirty="0" smtClean="0"/>
              <a:t>бюджетов</a:t>
            </a:r>
            <a:r>
              <a:rPr lang="en-US" sz="1050" dirty="0" smtClean="0"/>
              <a:t> </a:t>
            </a:r>
            <a:r>
              <a:rPr lang="ru-RU" sz="1050" dirty="0" smtClean="0"/>
              <a:t>бюджетной </a:t>
            </a:r>
            <a:r>
              <a:rPr lang="en-US" sz="1050" dirty="0" smtClean="0"/>
              <a:t> </a:t>
            </a:r>
            <a:r>
              <a:rPr lang="ru-RU" sz="1050" dirty="0" smtClean="0"/>
              <a:t>системы РФ, а также перечисления от физических и юридических лиц, международных организаций и правительств иностранных государств.</a:t>
            </a:r>
          </a:p>
          <a:p>
            <a:pPr lvl="0" algn="just"/>
            <a:r>
              <a:rPr lang="ru-RU" sz="1050" b="1" dirty="0" smtClean="0"/>
              <a:t>	Муниципальная программа</a:t>
            </a:r>
            <a:r>
              <a:rPr lang="ru-RU" sz="1050" dirty="0" smtClean="0"/>
              <a:t> </a:t>
            </a:r>
            <a:r>
              <a:rPr lang="ru-RU" sz="1050" b="1" dirty="0" smtClean="0"/>
              <a:t>-</a:t>
            </a:r>
            <a:r>
              <a:rPr lang="ru-RU" sz="1050" dirty="0" smtClean="0"/>
              <a:t>это документ муниципального планирования, представляющий собой комплекс взаимоувязанных по задачам, срокам и ресурсам мероприятий и инструментов, реализуемых органами местного самоуправления в целях достижения целей и задач социально-экономического развития муниципального образования в определенной сфере деятельности. </a:t>
            </a:r>
          </a:p>
          <a:p>
            <a:pPr lvl="0" algn="just"/>
            <a:r>
              <a:rPr lang="ru-RU" sz="1050" dirty="0" smtClean="0"/>
              <a:t>	Государственный</a:t>
            </a:r>
            <a:r>
              <a:rPr lang="ru-RU" sz="1050" b="1" dirty="0" smtClean="0"/>
              <a:t> или муниципальный долг </a:t>
            </a:r>
            <a:r>
              <a:rPr lang="ru-RU" sz="1050" dirty="0" smtClean="0"/>
              <a:t>-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принятые на себя Российской Федерацией, </a:t>
            </a:r>
          </a:p>
          <a:p>
            <a:pPr lvl="0" algn="just"/>
            <a:r>
              <a:rPr lang="ru-RU" sz="1050" dirty="0" smtClean="0"/>
              <a:t>субъектом Российской Федерации или муниципальным образованием. </a:t>
            </a:r>
          </a:p>
          <a:p>
            <a:pPr lvl="0" algn="just"/>
            <a:r>
              <a:rPr lang="ru-RU" sz="1050" b="1" dirty="0" smtClean="0"/>
              <a:t>	Дотации </a:t>
            </a:r>
            <a:r>
              <a:rPr lang="ru-RU" sz="1050" dirty="0" smtClean="0"/>
              <a:t>- межбюджетные трансферты, предоставляемые на безвозмездной </a:t>
            </a:r>
          </a:p>
          <a:p>
            <a:pPr lvl="0" algn="just"/>
            <a:r>
              <a:rPr lang="ru-RU" sz="1050" dirty="0" smtClean="0"/>
              <a:t>и безвозвратной основе без установления направлений их использования. </a:t>
            </a:r>
          </a:p>
        </p:txBody>
      </p:sp>
      <p:pic>
        <p:nvPicPr>
          <p:cNvPr id="5" name="Picture 1" descr="C:\Users\TERMINATOR\Desktop\ПРОЕКТ ПО БЮДЖЕТУ НА 2020 год\КНИГА1.jpg"/>
          <p:cNvPicPr>
            <a:picLocks noChangeAspect="1" noChangeArrowheads="1"/>
          </p:cNvPicPr>
          <p:nvPr/>
        </p:nvPicPr>
        <p:blipFill>
          <a:blip r:embed="rId2" cstate="print"/>
          <a:srcRect/>
          <a:stretch>
            <a:fillRect/>
          </a:stretch>
        </p:blipFill>
        <p:spPr bwMode="auto">
          <a:xfrm>
            <a:off x="8077200" y="6019800"/>
            <a:ext cx="762000" cy="7204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228600" y="0"/>
            <a:ext cx="8763000" cy="6717223"/>
          </a:xfrm>
          <a:prstGeom prst="rect">
            <a:avLst/>
          </a:prstGeom>
          <a:noFill/>
          <a:ln w="9525">
            <a:noFill/>
            <a:miter lim="800000"/>
            <a:headEnd/>
            <a:tailEnd/>
          </a:ln>
        </p:spPr>
        <p:txBody>
          <a:bodyPr wrap="square">
            <a:spAutoFit/>
          </a:bodyPr>
          <a:lstStyle/>
          <a:p>
            <a:pPr lvl="0" algn="just"/>
            <a:r>
              <a:rPr lang="ru-RU" sz="1050" b="1" i="1" dirty="0">
                <a:solidFill>
                  <a:srgbClr val="FF0000"/>
                </a:solidFill>
                <a:latin typeface="Arial" pitchFamily="34" charset="0"/>
                <a:cs typeface="Arial" pitchFamily="34" charset="0"/>
              </a:rPr>
              <a:t>    </a:t>
            </a:r>
            <a:r>
              <a:rPr lang="ru-RU" sz="1050" b="1" i="1" dirty="0" smtClean="0">
                <a:solidFill>
                  <a:srgbClr val="FF0000"/>
                </a:solidFill>
                <a:latin typeface="Arial" pitchFamily="34" charset="0"/>
                <a:cs typeface="Arial" pitchFamily="34" charset="0"/>
              </a:rPr>
              <a:t>	</a:t>
            </a:r>
            <a:r>
              <a:rPr lang="ru-RU" sz="1050" b="1" dirty="0" smtClean="0">
                <a:latin typeface="Arial" pitchFamily="34" charset="0"/>
                <a:cs typeface="Arial" pitchFamily="34" charset="0"/>
              </a:rPr>
              <a:t>Доходы бюджета </a:t>
            </a:r>
            <a:r>
              <a:rPr lang="ru-RU" sz="1050" dirty="0" smtClean="0">
                <a:latin typeface="Arial" pitchFamily="34" charset="0"/>
                <a:cs typeface="Arial" pitchFamily="34" charset="0"/>
              </a:rPr>
              <a:t>- поступающие в бюджет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Дефицит бюджета</a:t>
            </a:r>
            <a:r>
              <a:rPr lang="ru-RU" sz="1050" dirty="0" smtClean="0">
                <a:latin typeface="Arial" pitchFamily="34" charset="0"/>
                <a:cs typeface="Arial" pitchFamily="34" charset="0"/>
              </a:rPr>
              <a:t> - это </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превышение расходов бюджета над его доходами.</a:t>
            </a:r>
          </a:p>
          <a:p>
            <a:pPr lvl="0" algn="just"/>
            <a:r>
              <a:rPr lang="ru-RU" sz="1050" b="1" dirty="0" smtClean="0">
                <a:latin typeface="Arial" pitchFamily="34" charset="0"/>
                <a:cs typeface="Arial" pitchFamily="34" charset="0"/>
              </a:rPr>
              <a:t>	Исполнение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бюджета</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процесс, который обеспечивает полное и своевременное поступление доходов в целом и по каждому источнику, а также финансирование организаций и учреждений в пределах утвержденных по</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бюджету</a:t>
            </a:r>
            <a:r>
              <a:rPr lang="en-US" sz="1050" dirty="0" smtClean="0">
                <a:latin typeface="Arial" pitchFamily="34" charset="0"/>
                <a:cs typeface="Arial" pitchFamily="34" charset="0"/>
              </a:rPr>
              <a:t> </a:t>
            </a:r>
            <a:r>
              <a:rPr lang="ru-RU" sz="1050" dirty="0" smtClean="0">
                <a:latin typeface="Arial" pitchFamily="34" charset="0"/>
                <a:cs typeface="Arial" pitchFamily="34" charset="0"/>
              </a:rPr>
              <a:t>сумм в течение финансового года.</a:t>
            </a:r>
          </a:p>
          <a:p>
            <a:pPr lvl="0" algn="just"/>
            <a:r>
              <a:rPr lang="ru-RU" sz="1050" b="1" dirty="0" smtClean="0">
                <a:latin typeface="Arial" pitchFamily="34" charset="0"/>
                <a:cs typeface="Arial" pitchFamily="34" charset="0"/>
              </a:rPr>
              <a:t>	Консолидированный бюджет </a:t>
            </a:r>
            <a:r>
              <a:rPr lang="ru-RU" sz="1050" dirty="0" smtClean="0">
                <a:latin typeface="Arial" pitchFamily="34" charset="0"/>
                <a:cs typeface="Arial" pitchFamily="34" charset="0"/>
              </a:rPr>
              <a:t>-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a:t>
            </a:r>
          </a:p>
          <a:p>
            <a:pPr lvl="0" algn="just"/>
            <a:r>
              <a:rPr lang="ru-RU" sz="1050" b="1" dirty="0" smtClean="0">
                <a:latin typeface="Arial" pitchFamily="34" charset="0"/>
                <a:cs typeface="Arial" pitchFamily="34" charset="0"/>
              </a:rPr>
              <a:t>	Межбюджетные отношения </a:t>
            </a:r>
            <a:r>
              <a:rPr lang="ru-RU" sz="1050" dirty="0" smtClean="0">
                <a:latin typeface="Arial" pitchFamily="34" charset="0"/>
                <a:cs typeface="Arial" pitchFamily="34" charset="0"/>
              </a:rPr>
              <a:t>-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a:p>
            <a:pPr lvl="0" algn="just"/>
            <a:r>
              <a:rPr lang="ru-RU" sz="1050" b="1" dirty="0" smtClean="0">
                <a:latin typeface="Arial" pitchFamily="34" charset="0"/>
                <a:cs typeface="Arial" pitchFamily="34" charset="0"/>
              </a:rPr>
              <a:t>	Межбюджетные трансферты </a:t>
            </a:r>
            <a:r>
              <a:rPr lang="ru-RU" sz="1050" dirty="0" smtClean="0">
                <a:latin typeface="Arial" pitchFamily="34" charset="0"/>
                <a:cs typeface="Arial"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 </a:t>
            </a:r>
          </a:p>
          <a:p>
            <a:pPr lvl="0" algn="just"/>
            <a:r>
              <a:rPr lang="ru-RU" sz="1050" b="1" dirty="0" smtClean="0">
                <a:latin typeface="Arial" pitchFamily="34" charset="0"/>
                <a:cs typeface="Arial" pitchFamily="34" charset="0"/>
              </a:rPr>
              <a:t>	Местный 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форма образования и расходования денежных средств, предназначенных для финансового обеспечения задач и функций</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местного самоуправления. Это собственный бюджет каждого муниципального образования.</a:t>
            </a:r>
          </a:p>
          <a:p>
            <a:pPr lvl="0" algn="just"/>
            <a:r>
              <a:rPr lang="ru-RU" sz="1050" b="1" dirty="0" smtClean="0">
                <a:latin typeface="Arial" pitchFamily="34" charset="0"/>
                <a:cs typeface="Arial" pitchFamily="34" charset="0"/>
              </a:rPr>
              <a:t>	Налоговые доходы бюджетов</a:t>
            </a:r>
            <a:r>
              <a:rPr lang="ru-RU" sz="1050" dirty="0" smtClean="0">
                <a:latin typeface="Arial" pitchFamily="34" charset="0"/>
                <a:cs typeface="Arial" pitchFamily="34" charset="0"/>
              </a:rPr>
              <a:t> - это 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специальными налоговыми режимами, региональных налогов, местных налогов и сборов, а также пеней и штрафов по ним.</a:t>
            </a:r>
          </a:p>
          <a:p>
            <a:pPr lvl="0" algn="just"/>
            <a:r>
              <a:rPr lang="ru-RU" sz="1050" b="1" dirty="0" smtClean="0">
                <a:latin typeface="Arial" pitchFamily="34" charset="0"/>
                <a:cs typeface="Arial" pitchFamily="34" charset="0"/>
              </a:rPr>
              <a:t>	Неналоговые</a:t>
            </a:r>
            <a:r>
              <a:rPr lang="en-US" sz="1050" dirty="0" smtClean="0">
                <a:latin typeface="Arial" pitchFamily="34" charset="0"/>
                <a:cs typeface="Arial" pitchFamily="34" charset="0"/>
              </a:rPr>
              <a:t> </a:t>
            </a:r>
            <a:r>
              <a:rPr lang="ru-RU" sz="1050" b="1" dirty="0" smtClean="0">
                <a:latin typeface="Arial" pitchFamily="34" charset="0"/>
                <a:cs typeface="Arial" pitchFamily="34" charset="0"/>
              </a:rPr>
              <a:t>доходы бюджетов </a:t>
            </a:r>
            <a:r>
              <a:rPr lang="ru-RU" sz="1050" dirty="0" smtClean="0">
                <a:latin typeface="Arial" pitchFamily="34" charset="0"/>
                <a:cs typeface="Arial" pitchFamily="34" charset="0"/>
              </a:rPr>
              <a:t>-</a:t>
            </a:r>
            <a:r>
              <a:rPr lang="ru-RU" sz="1050" b="1" dirty="0" smtClean="0">
                <a:latin typeface="Arial" pitchFamily="34" charset="0"/>
                <a:cs typeface="Arial" pitchFamily="34" charset="0"/>
              </a:rPr>
              <a:t> </a:t>
            </a:r>
            <a:r>
              <a:rPr lang="ru-RU" sz="1050" dirty="0" smtClean="0">
                <a:latin typeface="Arial" pitchFamily="34" charset="0"/>
                <a:cs typeface="Arial" pitchFamily="34" charset="0"/>
              </a:rPr>
              <a:t>это</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платежи, которые классифицируются по характеру их поступления 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бюджет</a:t>
            </a:r>
            <a:r>
              <a:rPr lang="en-US" sz="1050" dirty="0" smtClean="0">
                <a:latin typeface="Arial" pitchFamily="34" charset="0"/>
                <a:cs typeface="Arial" pitchFamily="34" charset="0"/>
              </a:rPr>
              <a:t> </a:t>
            </a:r>
            <a:r>
              <a:rPr lang="ru-RU" sz="1050" dirty="0" smtClean="0">
                <a:latin typeface="Arial" pitchFamily="34" charset="0"/>
                <a:cs typeface="Arial" pitchFamily="34" charset="0"/>
              </a:rPr>
              <a:t>и включают в себя возмездные операции от прямого предоставления государством разных видов услуг, а также некоторые безвозмездные платежи в виде штрафов или иных санкций за нарушение законодательства.</a:t>
            </a:r>
          </a:p>
          <a:p>
            <a:pPr lvl="0" algn="just"/>
            <a:r>
              <a:rPr lang="ru-RU" sz="1050" b="1" dirty="0" smtClean="0">
                <a:latin typeface="Arial" pitchFamily="34" charset="0"/>
                <a:cs typeface="Arial" pitchFamily="34" charset="0"/>
              </a:rPr>
              <a:t>	Профицит бюджета </a:t>
            </a:r>
            <a:r>
              <a:rPr lang="ru-RU" sz="1050" dirty="0" smtClean="0">
                <a:latin typeface="Arial" pitchFamily="34" charset="0"/>
                <a:cs typeface="Arial" pitchFamily="34" charset="0"/>
              </a:rPr>
              <a:t>- превышение доходов бюджета над его расходами.</a:t>
            </a:r>
          </a:p>
          <a:p>
            <a:pPr lvl="0" algn="just"/>
            <a:r>
              <a:rPr lang="ru-RU" sz="1050" b="1" dirty="0" smtClean="0">
                <a:latin typeface="Arial" pitchFamily="34" charset="0"/>
                <a:cs typeface="Arial" pitchFamily="34" charset="0"/>
              </a:rPr>
              <a:t>	Расходы бюджета </a:t>
            </a:r>
            <a:r>
              <a:rPr lang="ru-RU" sz="1050" dirty="0" smtClean="0">
                <a:latin typeface="Arial" pitchFamily="34" charset="0"/>
                <a:cs typeface="Arial" pitchFamily="34" charset="0"/>
              </a:rPr>
              <a:t>-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 </a:t>
            </a:r>
          </a:p>
          <a:p>
            <a:pPr lvl="0" algn="just"/>
            <a:r>
              <a:rPr lang="ru-RU" sz="1050" b="1" dirty="0" smtClean="0">
                <a:latin typeface="Arial" pitchFamily="34" charset="0"/>
                <a:cs typeface="Arial" pitchFamily="34" charset="0"/>
              </a:rPr>
              <a:t>	Реестр расходных обязательств</a:t>
            </a:r>
            <a:r>
              <a:rPr lang="ru-RU" sz="1050" dirty="0" smtClean="0">
                <a:latin typeface="Arial" pitchFamily="34" charset="0"/>
                <a:cs typeface="Arial" pitchFamily="34" charset="0"/>
              </a:rPr>
              <a:t> - это используемый при составлении проекта бюджета свод (перечень) законов, иных нормативных правовых актов, муниципальных правовых актов, обусловливающих публичные нормативные обязательства и (или) правовые основания для иных расходных обязательств с указанием соответствующих положений (статей, частей, пунктов, подпунктов, абзацев) законов и иных нормативных правовых актов, муниципальных правовых актов с оценкой объемов бюджетных ассигнований, необходимых для исполнения включенных в реестр обязательств.</a:t>
            </a:r>
            <a:r>
              <a:rPr lang="ru-RU" sz="1050" b="1" dirty="0" smtClean="0">
                <a:latin typeface="Arial" pitchFamily="34" charset="0"/>
                <a:cs typeface="Arial" pitchFamily="34" charset="0"/>
              </a:rPr>
              <a:t>     </a:t>
            </a:r>
          </a:p>
          <a:p>
            <a:pPr lvl="0" algn="just"/>
            <a:r>
              <a:rPr lang="ru-RU" sz="1050" b="1" dirty="0" smtClean="0">
                <a:latin typeface="Arial" pitchFamily="34" charset="0"/>
                <a:cs typeface="Arial" pitchFamily="34" charset="0"/>
              </a:rPr>
              <a:t>	Сбалансированность бюджета </a:t>
            </a:r>
            <a:r>
              <a:rPr lang="ru-RU" sz="1050" dirty="0" smtClean="0">
                <a:latin typeface="Arial" pitchFamily="34" charset="0"/>
                <a:cs typeface="Arial" pitchFamily="34" charset="0"/>
              </a:rPr>
              <a:t>- один из основополагающих принципов формирования и исполнения бюджета, состоящий в количественном соответствии (равновесии) бюджетных расходов источникам их финансирования. Принцип, при котором достигается равенство между суммарной величиной бюджетных поступлений (доходов бюджета) и объёмом производимых расходов.</a:t>
            </a:r>
            <a:r>
              <a:rPr lang="en-US" sz="1050" dirty="0" smtClean="0">
                <a:latin typeface="Arial" pitchFamily="34" charset="0"/>
                <a:cs typeface="Arial" pitchFamily="34" charset="0"/>
              </a:rPr>
              <a:t> </a:t>
            </a:r>
            <a:r>
              <a:rPr lang="ru-RU" sz="1050" dirty="0" smtClean="0">
                <a:latin typeface="Arial" pitchFamily="34" charset="0"/>
                <a:cs typeface="Arial" pitchFamily="34" charset="0"/>
              </a:rPr>
              <a:t> В случае нарушения баланса возникает дефицит или профицит бюджета. </a:t>
            </a:r>
          </a:p>
          <a:p>
            <a:pPr lvl="0" algn="just"/>
            <a:r>
              <a:rPr lang="ru-RU" sz="1050" b="1" dirty="0" smtClean="0">
                <a:latin typeface="Arial" pitchFamily="34" charset="0"/>
                <a:cs typeface="Arial" pitchFamily="34" charset="0"/>
              </a:rPr>
              <a:t>	Субсидии </a:t>
            </a:r>
            <a:r>
              <a:rPr lang="ru-RU" sz="1050" dirty="0" smtClean="0">
                <a:latin typeface="Arial" pitchFamily="34" charset="0"/>
                <a:cs typeface="Arial" pitchFamily="34" charset="0"/>
              </a:rPr>
              <a:t>- это межбюджетные трансферты, предоставляемые в целях </a:t>
            </a:r>
            <a:r>
              <a:rPr lang="ru-RU" sz="1050" dirty="0" err="1" smtClean="0">
                <a:latin typeface="Arial" pitchFamily="34" charset="0"/>
                <a:cs typeface="Arial" pitchFamily="34" charset="0"/>
              </a:rPr>
              <a:t>софинансирования</a:t>
            </a:r>
            <a:r>
              <a:rPr lang="ru-RU" sz="1050" dirty="0" smtClean="0">
                <a:latin typeface="Arial" pitchFamily="34" charset="0"/>
                <a:cs typeface="Arial" pitchFamily="34" charset="0"/>
              </a:rPr>
              <a:t> расходных обязательств, возникающих при выполнении  полномочий органов местного самоуправления по вопросам местного значения.</a:t>
            </a:r>
          </a:p>
          <a:p>
            <a:pPr lvl="0" algn="just"/>
            <a:r>
              <a:rPr lang="ru-RU" sz="1050" b="1" dirty="0" smtClean="0">
                <a:latin typeface="Arial" pitchFamily="34" charset="0"/>
                <a:cs typeface="Arial" pitchFamily="34" charset="0"/>
              </a:rPr>
              <a:t>	Субвенции </a:t>
            </a:r>
            <a:r>
              <a:rPr lang="ru-RU" sz="1050" dirty="0" smtClean="0">
                <a:latin typeface="Arial" pitchFamily="34" charset="0"/>
                <a:cs typeface="Arial" pitchFamily="34" charset="0"/>
              </a:rPr>
              <a:t>- это 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полномочий Российской Федерации, субъекта Российской Федерации, переданных для осуществления органам местного самоуправления в установленном порядке.</a:t>
            </a:r>
          </a:p>
          <a:p>
            <a:pPr lvl="0" algn="just"/>
            <a:r>
              <a:rPr lang="ru-RU" sz="1050" b="1" dirty="0" smtClean="0">
                <a:latin typeface="Arial" pitchFamily="34" charset="0"/>
                <a:cs typeface="Arial" pitchFamily="34" charset="0"/>
              </a:rPr>
              <a:t>	Устойчивость бюджета </a:t>
            </a:r>
            <a:r>
              <a:rPr lang="ru-RU" sz="1050" dirty="0" smtClean="0">
                <a:latin typeface="Arial" pitchFamily="34" charset="0"/>
                <a:cs typeface="Arial" pitchFamily="34" charset="0"/>
              </a:rPr>
              <a:t>- состояние бюджета, при котором обеспечивается нормальное функционирование субъекта публичной власти, реализация всех закрепленных за ним полномочий на основе полного и своевременного финансирования предусмотренных по бюджету расходов, включая погашение и обслуживание внутреннего и внешнего </a:t>
            </a:r>
            <a:r>
              <a:rPr lang="ru-RU" sz="1050" smtClean="0">
                <a:latin typeface="Arial" pitchFamily="34" charset="0"/>
                <a:cs typeface="Arial" pitchFamily="34" charset="0"/>
              </a:rPr>
              <a:t>долга.</a:t>
            </a:r>
            <a:endParaRPr lang="ru-RU"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https://www.xn--90aiqw4a4aq.xn--p1ai/sites/default/files/images/2019/u3702/otkrytyy_byudzhet.jpg"/>
          <p:cNvPicPr>
            <a:picLocks noChangeAspect="1" noChangeArrowheads="1"/>
          </p:cNvPicPr>
          <p:nvPr/>
        </p:nvPicPr>
        <p:blipFill>
          <a:blip r:embed="rId2" cstate="print"/>
          <a:srcRect/>
          <a:stretch>
            <a:fillRect/>
          </a:stretch>
        </p:blipFill>
        <p:spPr bwMode="auto">
          <a:xfrm>
            <a:off x="785786" y="3000372"/>
            <a:ext cx="7702573" cy="338271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s://green-bridge.kz/upload/iblock/bd7/bd7072e6ed93656e0e11c7d5e026f614.jpg"/>
          <p:cNvPicPr>
            <a:picLocks noChangeAspect="1" noChangeArrowheads="1"/>
          </p:cNvPicPr>
          <p:nvPr/>
        </p:nvPicPr>
        <p:blipFill>
          <a:blip r:embed="rId2" cstate="print"/>
          <a:srcRect/>
          <a:stretch>
            <a:fillRect/>
          </a:stretch>
        </p:blipFill>
        <p:spPr bwMode="auto">
          <a:xfrm>
            <a:off x="-1" y="0"/>
            <a:ext cx="9144021" cy="6858000"/>
          </a:xfrm>
          <a:prstGeom prst="rect">
            <a:avLst/>
          </a:prstGeom>
          <a:noFill/>
        </p:spPr>
      </p:pic>
      <p:sp>
        <p:nvSpPr>
          <p:cNvPr id="4" name="Rectangle 1"/>
          <p:cNvSpPr>
            <a:spLocks noChangeArrowheads="1"/>
          </p:cNvSpPr>
          <p:nvPr/>
        </p:nvSpPr>
        <p:spPr bwMode="auto">
          <a:xfrm>
            <a:off x="1428728" y="142852"/>
            <a:ext cx="761999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sz="1400" b="1" dirty="0" smtClean="0"/>
          </a:p>
          <a:p>
            <a:pPr algn="ctr"/>
            <a:endParaRPr lang="ru-RU" sz="1400" b="1" dirty="0" smtClean="0"/>
          </a:p>
          <a:p>
            <a:pPr algn="ctr"/>
            <a:endParaRPr lang="ru-RU" sz="1400" dirty="0" smtClean="0"/>
          </a:p>
          <a:p>
            <a:pPr algn="just"/>
            <a:r>
              <a:rPr lang="ru-RU" sz="1600" dirty="0" smtClean="0">
                <a:latin typeface="Calibri" pitchFamily="34" charset="0"/>
                <a:cs typeface="Calibri" pitchFamily="34" charset="0"/>
              </a:rPr>
              <a:t>      </a:t>
            </a:r>
            <a:endParaRPr lang="ru-RU" sz="1200" dirty="0" smtClean="0">
              <a:latin typeface="Calibri" pitchFamily="34" charset="0"/>
              <a:cs typeface="Calibri" pitchFamily="34" charset="0"/>
            </a:endParaRPr>
          </a:p>
          <a:p>
            <a:pPr algn="just"/>
            <a:r>
              <a:rPr lang="ru-RU" sz="1200" dirty="0" smtClean="0">
                <a:latin typeface="Calibri" pitchFamily="34" charset="0"/>
                <a:cs typeface="Calibri" pitchFamily="34" charset="0"/>
              </a:rPr>
              <a:t>     </a:t>
            </a: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Прямоугольник 4"/>
          <p:cNvSpPr/>
          <p:nvPr/>
        </p:nvSpPr>
        <p:spPr>
          <a:xfrm rot="309502">
            <a:off x="3919208" y="1070976"/>
            <a:ext cx="4799075" cy="2292935"/>
          </a:xfrm>
          <a:prstGeom prst="rect">
            <a:avLst/>
          </a:prstGeom>
        </p:spPr>
        <p:txBody>
          <a:bodyPr wrap="square">
            <a:spAutoFit/>
          </a:bodyPr>
          <a:lstStyle/>
          <a:p>
            <a:pPr algn="just"/>
            <a:r>
              <a:rPr lang="ru-RU" sz="1100" b="1" dirty="0" smtClean="0"/>
              <a:t>     </a:t>
            </a:r>
            <a:r>
              <a:rPr lang="ru-RU" sz="1100" dirty="0" smtClean="0">
                <a:latin typeface="Calibri" pitchFamily="34" charset="0"/>
                <a:cs typeface="Calibri" pitchFamily="34" charset="0"/>
              </a:rPr>
              <a:t> </a:t>
            </a:r>
            <a:r>
              <a:rPr lang="ru-RU" sz="1100" dirty="0" smtClean="0"/>
              <a:t>Начало:   в 10-00 часов	</a:t>
            </a:r>
          </a:p>
          <a:p>
            <a:pPr algn="just"/>
            <a:r>
              <a:rPr lang="ru-RU" sz="1100" dirty="0" smtClean="0"/>
              <a:t>Место проведения:  зал заседаний  администрации  Курского муниципального округа Ставропольского края</a:t>
            </a:r>
          </a:p>
          <a:p>
            <a:pPr algn="just"/>
            <a:r>
              <a:rPr lang="ru-RU" sz="1100" b="1" dirty="0" smtClean="0"/>
              <a:t> </a:t>
            </a:r>
            <a:endParaRPr lang="ru-RU" sz="1100" dirty="0" smtClean="0"/>
          </a:p>
          <a:p>
            <a:pPr algn="just"/>
            <a:r>
              <a:rPr lang="ru-RU" sz="1100" b="1" dirty="0" smtClean="0"/>
              <a:t>      ПОВЕСТКА ПУБЛИЧНЫХ СЛУШАНИЙ</a:t>
            </a:r>
            <a:endParaRPr lang="ru-RU" sz="1100" dirty="0" smtClean="0"/>
          </a:p>
          <a:p>
            <a:pPr algn="just"/>
            <a:r>
              <a:rPr lang="ru-RU" sz="1100" dirty="0" smtClean="0"/>
              <a:t> </a:t>
            </a:r>
          </a:p>
          <a:p>
            <a:pPr algn="just"/>
            <a:r>
              <a:rPr lang="ru-RU" sz="1100" dirty="0" smtClean="0"/>
              <a:t>      Обсуждение проекта решения Совета Курского муниципального округа Ставропольского края:</a:t>
            </a:r>
          </a:p>
          <a:p>
            <a:pPr algn="just"/>
            <a:r>
              <a:rPr lang="ru-RU" sz="1100" b="1" dirty="0" smtClean="0"/>
              <a:t>1. </a:t>
            </a:r>
            <a:r>
              <a:rPr lang="ru-RU" sz="1100" dirty="0" smtClean="0"/>
              <a:t>О бюджете Курского муниципального округа Ставропольского края на 2023 год и плановый период 2024 и 2025 годов	</a:t>
            </a:r>
          </a:p>
          <a:p>
            <a:pPr algn="just"/>
            <a:r>
              <a:rPr lang="ru-RU" sz="1100" b="1" dirty="0" smtClean="0"/>
              <a:t>      Докладчик: Е.В.Мишина</a:t>
            </a:r>
            <a:r>
              <a:rPr lang="ru-RU" sz="1100" dirty="0" smtClean="0"/>
              <a:t>– начальник Финансового управления администрации Курского муниципального округа Ставропольского края.</a:t>
            </a:r>
            <a:endParaRPr lang="ru-RU" sz="1100" dirty="0"/>
          </a:p>
        </p:txBody>
      </p:sp>
      <p:pic>
        <p:nvPicPr>
          <p:cNvPr id="7" name="Picture 2" descr="https://ershichadm.admin-smolensk.ru/files/711/60a5961ce74fcc693deac25daccb1002_original-268566.jpg"/>
          <p:cNvPicPr>
            <a:picLocks noChangeAspect="1" noChangeArrowheads="1"/>
          </p:cNvPicPr>
          <p:nvPr/>
        </p:nvPicPr>
        <p:blipFill>
          <a:blip r:embed="rId3" cstate="print"/>
          <a:srcRect r="19663" b="56055"/>
          <a:stretch>
            <a:fillRect/>
          </a:stretch>
        </p:blipFill>
        <p:spPr bwMode="auto">
          <a:xfrm>
            <a:off x="0" y="0"/>
            <a:ext cx="3714744" cy="1285860"/>
          </a:xfrm>
          <a:prstGeom prst="rect">
            <a:avLst/>
          </a:prstGeom>
          <a:ln>
            <a:noFill/>
          </a:ln>
          <a:effectLst>
            <a:softEdge rad="112500"/>
          </a:effectLst>
        </p:spPr>
      </p:pic>
    </p:spTree>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https://www.swisslog.com/-/media/swisslog/images/logistics-warehouse-distribution-automation/icons/decisions.png?rev=ff362d5867844deab61f14cd12b5c08f&amp;hash=E4C507E13962AD8E92B9BF94B77EC79C"/>
          <p:cNvPicPr>
            <a:picLocks noChangeAspect="1" noChangeArrowheads="1"/>
          </p:cNvPicPr>
          <p:nvPr/>
        </p:nvPicPr>
        <p:blipFill>
          <a:blip r:embed="rId2" cstate="print">
            <a:lum bright="21000" contrast="-69000"/>
          </a:blip>
          <a:srcRect/>
          <a:stretch>
            <a:fillRect/>
          </a:stretch>
        </p:blipFill>
        <p:spPr bwMode="auto">
          <a:xfrm>
            <a:off x="1357290" y="214290"/>
            <a:ext cx="6929486" cy="4279868"/>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округа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4185761"/>
          </a:xfrm>
          <a:prstGeom prst="rect">
            <a:avLst/>
          </a:prstGeom>
        </p:spPr>
        <p:txBody>
          <a:bodyPr wrap="square">
            <a:spAutoFit/>
          </a:bodyPr>
          <a:lstStyle/>
          <a:p>
            <a:pPr algn="just">
              <a:buFont typeface="Wingdings" pitchFamily="2" charset="2"/>
              <a:buChar char="ü"/>
            </a:pPr>
            <a:r>
              <a:rPr lang="ru-RU" sz="1400" b="1" dirty="0" smtClean="0">
                <a:latin typeface="Bahnschrift SemiLight" pitchFamily="34" charset="0"/>
                <a:cs typeface="Calibri" pitchFamily="34" charset="0"/>
              </a:rPr>
              <a:t>    Первый этап бюджетного процесса</a:t>
            </a:r>
            <a:r>
              <a:rPr lang="ru-RU" sz="1400" dirty="0" smtClean="0">
                <a:latin typeface="Bahnschrift SemiLight"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Bahnschrift SemiLight" pitchFamily="34" charset="0"/>
                <a:cs typeface="Calibri" pitchFamily="34" charset="0"/>
              </a:rPr>
              <a:t>    Второй этап бюджетного процесса</a:t>
            </a:r>
            <a:r>
              <a:rPr lang="ru-RU" sz="1400" dirty="0" smtClean="0">
                <a:latin typeface="Bahnschrift SemiLight"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Bahnschrift SemiLight" pitchFamily="34" charset="0"/>
                <a:cs typeface="Calibri" pitchFamily="34" charset="0"/>
              </a:rPr>
              <a:t>    Третий этап бюджетного процесса</a:t>
            </a:r>
            <a:r>
              <a:rPr lang="ru-RU" sz="1400" dirty="0" smtClean="0">
                <a:latin typeface="Bahnschrift SemiLight"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Bahnschrift SemiLight" pitchFamily="34" charset="0"/>
                <a:cs typeface="Calibri" pitchFamily="34" charset="0"/>
              </a:rPr>
              <a:t>    Четвертый этап бюджетного процесса</a:t>
            </a:r>
            <a:r>
              <a:rPr lang="ru-RU" sz="1400" dirty="0" smtClean="0">
                <a:latin typeface="Bahnschrift SemiLight"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Bahnschrift SemiLight" pitchFamily="34" charset="0"/>
                <a:cs typeface="Calibri" pitchFamily="34" charset="0"/>
              </a:rPr>
              <a:t> </a:t>
            </a:r>
          </a:p>
          <a:p>
            <a:pPr algn="just">
              <a:buFont typeface="Wingdings" pitchFamily="2" charset="2"/>
              <a:buChar char="ü"/>
            </a:pPr>
            <a:r>
              <a:rPr lang="ru-RU" sz="1400" b="1" dirty="0" smtClean="0">
                <a:latin typeface="Bahnschrift SemiLight" pitchFamily="34" charset="0"/>
                <a:cs typeface="Calibri" pitchFamily="34" charset="0"/>
              </a:rPr>
              <a:t>    Пятый этап бюджетного процесса</a:t>
            </a:r>
            <a:r>
              <a:rPr lang="ru-RU" sz="1400" dirty="0" smtClean="0">
                <a:latin typeface="Bahnschrift SemiLight"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Bahnschrift SemiLight" pitchFamily="34" charset="0"/>
                <a:cs typeface="Calibri" pitchFamily="34" charset="0"/>
              </a:rPr>
              <a:t>    Шестой этап бюджетного процесса</a:t>
            </a:r>
            <a:r>
              <a:rPr lang="ru-RU" sz="1400" dirty="0" smtClean="0">
                <a:latin typeface="Bahnschrift SemiLight"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400" dirty="0">
              <a:latin typeface="Calibri" pitchFamily="34" charset="0"/>
              <a:cs typeface="Calibri" pitchFamily="34" charset="0"/>
            </a:endParaRPr>
          </a:p>
        </p:txBody>
      </p:sp>
      <p:pic>
        <p:nvPicPr>
          <p:cNvPr id="67586" name="Picture 2" descr="https://avatars.mds.yandex.net/get-zen_doc/4347026/pub_611bca996bccf611713f1bad_611be65b34cfa069d10ad5bf/scale_1200"/>
          <p:cNvPicPr>
            <a:picLocks noChangeAspect="1" noChangeArrowheads="1"/>
          </p:cNvPicPr>
          <p:nvPr/>
        </p:nvPicPr>
        <p:blipFill>
          <a:blip r:embed="rId3" cstate="print"/>
          <a:srcRect/>
          <a:stretch>
            <a:fillRect/>
          </a:stretch>
        </p:blipFill>
        <p:spPr bwMode="auto">
          <a:xfrm>
            <a:off x="642910" y="4429132"/>
            <a:ext cx="7858180" cy="1971094"/>
          </a:xfrm>
          <a:prstGeom prst="rect">
            <a:avLst/>
          </a:prstGeom>
          <a:noFill/>
        </p:spPr>
      </p:pic>
      <p:sp>
        <p:nvSpPr>
          <p:cNvPr id="9" name="Двойные фигурные скобки 8"/>
          <p:cNvSpPr/>
          <p:nvPr/>
        </p:nvSpPr>
        <p:spPr>
          <a:xfrm>
            <a:off x="0" y="357166"/>
            <a:ext cx="9144000" cy="4143404"/>
          </a:xfrm>
          <a:prstGeom prst="bracePair">
            <a:avLst/>
          </a:prstGeom>
          <a:noFill/>
          <a:ln>
            <a:gradFill>
              <a:gsLst>
                <a:gs pos="0">
                  <a:srgbClr val="03D4A8"/>
                </a:gs>
                <a:gs pos="25000">
                  <a:srgbClr val="21D6E0"/>
                </a:gs>
                <a:gs pos="75000">
                  <a:srgbClr val="0087E6"/>
                </a:gs>
                <a:gs pos="100000">
                  <a:srgbClr val="005CBF"/>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2057400" y="152400"/>
          <a:ext cx="6934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Выноска 3 5"/>
          <p:cNvSpPr/>
          <p:nvPr/>
        </p:nvSpPr>
        <p:spPr>
          <a:xfrm>
            <a:off x="2667000" y="228600"/>
            <a:ext cx="1295400" cy="533400"/>
          </a:xfrm>
          <a:prstGeom prst="borderCallout3">
            <a:avLst>
              <a:gd name="adj1" fmla="val 18750"/>
              <a:gd name="adj2" fmla="val 2462"/>
              <a:gd name="adj3" fmla="val 18750"/>
              <a:gd name="adj4" fmla="val -16667"/>
              <a:gd name="adj5" fmla="val 100000"/>
              <a:gd name="adj6" fmla="val -16667"/>
              <a:gd name="adj7" fmla="val 272957"/>
              <a:gd name="adj8" fmla="val 51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округа</a:t>
            </a:r>
          </a:p>
        </p:txBody>
      </p:sp>
      <p:sp>
        <p:nvSpPr>
          <p:cNvPr id="7" name="Выноска 3 6"/>
          <p:cNvSpPr/>
          <p:nvPr/>
        </p:nvSpPr>
        <p:spPr>
          <a:xfrm>
            <a:off x="381000" y="3048000"/>
            <a:ext cx="1371600" cy="533400"/>
          </a:xfrm>
          <a:prstGeom prst="borderCallout3">
            <a:avLst>
              <a:gd name="adj1" fmla="val -73735"/>
              <a:gd name="adj2" fmla="val 171975"/>
              <a:gd name="adj3" fmla="val 4710"/>
              <a:gd name="adj4" fmla="val 124734"/>
              <a:gd name="adj5" fmla="val 3538"/>
              <a:gd name="adj6" fmla="val 123999"/>
              <a:gd name="adj7" fmla="val 23935"/>
              <a:gd name="adj8" fmla="val 100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внутригородского района</a:t>
            </a:r>
          </a:p>
        </p:txBody>
      </p:sp>
      <p:sp>
        <p:nvSpPr>
          <p:cNvPr id="8" name="Прямоугольник с двумя скругленными противолежащими углами 7"/>
          <p:cNvSpPr/>
          <p:nvPr/>
        </p:nvSpPr>
        <p:spPr>
          <a:xfrm>
            <a:off x="0" y="5486400"/>
            <a:ext cx="9144000" cy="1371600"/>
          </a:xfrm>
          <a:prstGeom prst="round2Diag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0" y="5638800"/>
            <a:ext cx="9144000" cy="1077218"/>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     Местный бюджет</a:t>
            </a:r>
          </a:p>
          <a:p>
            <a:pPr algn="ctr"/>
            <a:r>
              <a:rPr lang="ru-RU" sz="1600" dirty="0" smtClean="0">
                <a:latin typeface="Times New Roman" pitchFamily="18" charset="0"/>
                <a:cs typeface="Times New Roman" pitchFamily="18" charset="0"/>
              </a:rPr>
              <a:t>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
        <p:nvSpPr>
          <p:cNvPr id="10" name="Выноска 3 9"/>
          <p:cNvSpPr/>
          <p:nvPr/>
        </p:nvSpPr>
        <p:spPr>
          <a:xfrm>
            <a:off x="762000" y="533400"/>
            <a:ext cx="1371600" cy="609600"/>
          </a:xfrm>
          <a:prstGeom prst="borderCallout3">
            <a:avLst>
              <a:gd name="adj1" fmla="val 218914"/>
              <a:gd name="adj2" fmla="val 159854"/>
              <a:gd name="adj3" fmla="val 156704"/>
              <a:gd name="adj4" fmla="val 124810"/>
              <a:gd name="adj5" fmla="val 127127"/>
              <a:gd name="adj6" fmla="val 107149"/>
              <a:gd name="adj7" fmla="val 97938"/>
              <a:gd name="adj8" fmla="val 89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района</a:t>
            </a:r>
          </a:p>
        </p:txBody>
      </p:sp>
      <p:sp>
        <p:nvSpPr>
          <p:cNvPr id="11" name="Выноска 3 10"/>
          <p:cNvSpPr/>
          <p:nvPr/>
        </p:nvSpPr>
        <p:spPr>
          <a:xfrm>
            <a:off x="381000" y="1295400"/>
            <a:ext cx="1371600" cy="609600"/>
          </a:xfrm>
          <a:prstGeom prst="borderCallout3">
            <a:avLst>
              <a:gd name="adj1" fmla="val 126472"/>
              <a:gd name="adj2" fmla="val 174584"/>
              <a:gd name="adj3" fmla="val 92169"/>
              <a:gd name="adj4" fmla="val 135663"/>
              <a:gd name="adj5" fmla="val 81777"/>
              <a:gd name="adj6" fmla="val 126529"/>
              <a:gd name="adj7" fmla="val 47357"/>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сельского поселения</a:t>
            </a:r>
          </a:p>
        </p:txBody>
      </p:sp>
      <p:sp>
        <p:nvSpPr>
          <p:cNvPr id="12" name="Выноска 3 11"/>
          <p:cNvSpPr/>
          <p:nvPr/>
        </p:nvSpPr>
        <p:spPr>
          <a:xfrm>
            <a:off x="381000" y="2057400"/>
            <a:ext cx="1371600" cy="838200"/>
          </a:xfrm>
          <a:prstGeom prst="borderCallout3">
            <a:avLst>
              <a:gd name="adj1" fmla="val 34505"/>
              <a:gd name="adj2" fmla="val 169932"/>
              <a:gd name="adj3" fmla="val 34927"/>
              <a:gd name="adj4" fmla="val 144190"/>
              <a:gd name="adj5" fmla="val 35001"/>
              <a:gd name="adj6" fmla="val 138933"/>
              <a:gd name="adj7" fmla="val 31659"/>
              <a:gd name="adj8" fmla="val 102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a:t>
            </a:r>
          </a:p>
          <a:p>
            <a:pPr algn="ctr"/>
            <a:r>
              <a:rPr lang="ru-RU" sz="1100" dirty="0" smtClean="0"/>
              <a:t>округа с внутригородским делением</a:t>
            </a:r>
          </a:p>
        </p:txBody>
      </p:sp>
      <p:sp>
        <p:nvSpPr>
          <p:cNvPr id="13" name="Выноска 3 12"/>
          <p:cNvSpPr/>
          <p:nvPr/>
        </p:nvSpPr>
        <p:spPr>
          <a:xfrm>
            <a:off x="685800" y="3733800"/>
            <a:ext cx="1371600" cy="609600"/>
          </a:xfrm>
          <a:prstGeom prst="borderCallout3">
            <a:avLst>
              <a:gd name="adj1" fmla="val -147365"/>
              <a:gd name="adj2" fmla="val 158304"/>
              <a:gd name="adj3" fmla="val -97947"/>
              <a:gd name="adj4" fmla="val 139539"/>
              <a:gd name="adj5" fmla="val -62989"/>
              <a:gd name="adj6" fmla="val 124978"/>
              <a:gd name="adj7" fmla="val 38636"/>
              <a:gd name="adj8" fmla="val 9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городского поселения</a:t>
            </a:r>
          </a:p>
        </p:txBody>
      </p:sp>
      <p:sp>
        <p:nvSpPr>
          <p:cNvPr id="14" name="Выноска 3 13"/>
          <p:cNvSpPr/>
          <p:nvPr/>
        </p:nvSpPr>
        <p:spPr>
          <a:xfrm>
            <a:off x="1752600" y="4648200"/>
            <a:ext cx="1371600" cy="609600"/>
          </a:xfrm>
          <a:prstGeom prst="borderCallout3">
            <a:avLst>
              <a:gd name="adj1" fmla="val -262481"/>
              <a:gd name="adj2" fmla="val 97839"/>
              <a:gd name="adj3" fmla="val -193877"/>
              <a:gd name="adj4" fmla="val 87601"/>
              <a:gd name="adj5" fmla="val -117059"/>
              <a:gd name="adj6" fmla="val 73815"/>
              <a:gd name="adj7" fmla="val -1480"/>
              <a:gd name="adj8" fmla="val 648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бюджет муниципального округа</a:t>
            </a:r>
          </a:p>
        </p:txBody>
      </p:sp>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800" kern="0" dirty="0" smtClean="0">
                <a:latin typeface="Times New Roman" pitchFamily="18" charset="0"/>
                <a:cs typeface="Times New Roman" pitchFamily="18" charset="0"/>
              </a:rPr>
              <a:t>Что такое </a:t>
            </a:r>
            <a:r>
              <a:rPr lang="ru-RU" sz="2800" b="1" i="1" kern="0" dirty="0" smtClean="0">
                <a:latin typeface="Times New Roman" pitchFamily="18" charset="0"/>
                <a:cs typeface="Times New Roman" pitchFamily="18" charset="0"/>
              </a:rPr>
              <a:t>доходы местного бюджета</a:t>
            </a:r>
            <a:r>
              <a:rPr lang="ru-RU" sz="2800" kern="0" dirty="0" smtClean="0">
                <a:latin typeface="Times New Roman" pitchFamily="18" charset="0"/>
                <a:cs typeface="Times New Roman" pitchFamily="18" charset="0"/>
              </a:rPr>
              <a:t>? </a:t>
            </a:r>
            <a:endParaRPr lang="ru-RU" sz="2800" b="1" kern="0" dirty="0">
              <a:latin typeface="Calibri" pitchFamily="34" charset="0"/>
              <a:ea typeface="+mj-ea"/>
              <a:cs typeface="Calibri" pitchFamily="34" charset="0"/>
            </a:endParaRPr>
          </a:p>
        </p:txBody>
      </p:sp>
      <p:sp>
        <p:nvSpPr>
          <p:cNvPr id="12" name="Rectangle 2"/>
          <p:cNvSpPr txBox="1">
            <a:spLocks noChangeArrowheads="1"/>
          </p:cNvSpPr>
          <p:nvPr/>
        </p:nvSpPr>
        <p:spPr bwMode="auto">
          <a:xfrm>
            <a:off x="0" y="609600"/>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819400" y="1143000"/>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600200"/>
            <a:ext cx="5143500" cy="2893100"/>
          </a:xfrm>
          <a:prstGeom prst="rect">
            <a:avLst/>
          </a:prstGeom>
          <a:noFill/>
        </p:spPr>
        <p:txBody>
          <a:bodyPr>
            <a:spAutoFit/>
          </a:bodyPr>
          <a:lstStyle/>
          <a:p>
            <a:pPr algn="ctr" fontAlgn="auto">
              <a:spcBef>
                <a:spcPts val="0"/>
              </a:spcBef>
              <a:spcAft>
                <a:spcPts val="0"/>
              </a:spcAft>
              <a:defRPr/>
            </a:pPr>
            <a:r>
              <a:rPr lang="ru-RU" sz="14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налог на доход физических лиц (НДФЛ</a:t>
            </a:r>
            <a:r>
              <a:rPr lang="ru-RU" sz="1400" dirty="0" smtClean="0">
                <a:latin typeface="Calibri" pitchFamily="34" charset="0"/>
                <a:cs typeface="Calibri" pitchFamily="34" charset="0"/>
              </a:rPr>
              <a:t>);</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 взимаемый с применением упрощенной</a:t>
            </a:r>
          </a:p>
          <a:p>
            <a:pPr marL="342900" indent="-342900" fontAlgn="auto">
              <a:spcBef>
                <a:spcPts val="0"/>
              </a:spcBef>
              <a:spcAft>
                <a:spcPts val="0"/>
              </a:spcAft>
              <a:defRPr/>
            </a:pPr>
            <a:r>
              <a:rPr lang="ru-RU" sz="1400" dirty="0" smtClean="0">
                <a:latin typeface="Calibri" pitchFamily="34" charset="0"/>
                <a:cs typeface="Calibri" pitchFamily="34" charset="0"/>
              </a:rPr>
              <a:t>        системы налогообложения (УСН);</a:t>
            </a:r>
            <a:endParaRPr lang="ru-RU" sz="1400" dirty="0">
              <a:latin typeface="Calibri" pitchFamily="34" charset="0"/>
              <a:cs typeface="Calibri" pitchFamily="34" charset="0"/>
            </a:endParaRP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a:t>
            </a:r>
            <a:r>
              <a:rPr lang="ru-RU" sz="1400" dirty="0">
                <a:latin typeface="Calibri" pitchFamily="34" charset="0"/>
                <a:cs typeface="Calibri" pitchFamily="34" charset="0"/>
              </a:rPr>
              <a:t>, взимаемый в связи с применением патентной системы </a:t>
            </a:r>
            <a:r>
              <a:rPr lang="ru-RU" sz="1400" dirty="0" smtClean="0">
                <a:latin typeface="Calibri" pitchFamily="34" charset="0"/>
                <a:cs typeface="Calibri" pitchFamily="34" charset="0"/>
              </a:rPr>
              <a:t>налогообложения;</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налог на имущество физических лиц;</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земельный налог;</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endParaRPr lang="ru-RU" sz="1400" dirty="0">
              <a:latin typeface="Calibri" pitchFamily="34" charset="0"/>
              <a:cs typeface="Calibri" pitchFamily="34" charset="0"/>
            </a:endParaRPr>
          </a:p>
        </p:txBody>
      </p:sp>
      <p:sp>
        <p:nvSpPr>
          <p:cNvPr id="17" name="TextBox 16"/>
          <p:cNvSpPr txBox="1"/>
          <p:nvPr/>
        </p:nvSpPr>
        <p:spPr>
          <a:xfrm>
            <a:off x="533400" y="4495800"/>
            <a:ext cx="3929062" cy="1384995"/>
          </a:xfrm>
          <a:prstGeom prst="rect">
            <a:avLst/>
          </a:prstGeom>
          <a:noFill/>
        </p:spPr>
        <p:txBody>
          <a:bodyPr>
            <a:spAutoFit/>
          </a:bodyPr>
          <a:lstStyle/>
          <a:p>
            <a:pPr marL="342900" indent="-342900" algn="ctr" fontAlgn="auto">
              <a:spcBef>
                <a:spcPts val="0"/>
              </a:spcBef>
              <a:spcAft>
                <a:spcPts val="0"/>
              </a:spcAft>
              <a:defRPr/>
            </a:pPr>
            <a:r>
              <a:rPr lang="ru-RU" sz="14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400" dirty="0">
              <a:latin typeface="Calibri" pitchFamily="34" charset="0"/>
              <a:cs typeface="Calibri" pitchFamily="34" charset="0"/>
            </a:endParaRPr>
          </a:p>
        </p:txBody>
      </p:sp>
      <p:sp>
        <p:nvSpPr>
          <p:cNvPr id="18" name="TextBox 17"/>
          <p:cNvSpPr txBox="1"/>
          <p:nvPr/>
        </p:nvSpPr>
        <p:spPr>
          <a:xfrm>
            <a:off x="4643438" y="1600200"/>
            <a:ext cx="4500562" cy="2677656"/>
          </a:xfrm>
          <a:prstGeom prst="rect">
            <a:avLst/>
          </a:prstGeom>
          <a:noFill/>
        </p:spPr>
        <p:txBody>
          <a:bodyPr>
            <a:spAutoFit/>
          </a:bodyPr>
          <a:lstStyle/>
          <a:p>
            <a:pPr algn="ctr" fontAlgn="auto">
              <a:spcBef>
                <a:spcPts val="0"/>
              </a:spcBef>
              <a:spcAft>
                <a:spcPts val="0"/>
              </a:spcAft>
              <a:defRPr/>
            </a:pPr>
            <a:r>
              <a:rPr lang="ru-RU" sz="14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доходы, получаемые в виде арендной платы </a:t>
            </a:r>
            <a:r>
              <a:rPr lang="ru-RU" sz="1400" dirty="0">
                <a:latin typeface="Calibri" pitchFamily="34" charset="0"/>
                <a:cs typeface="Calibri" pitchFamily="34" charset="0"/>
              </a:rPr>
              <a:t>за земельные участки</a:t>
            </a:r>
          </a:p>
          <a:p>
            <a:pPr marL="342900" indent="-342900" fontAlgn="auto">
              <a:spcBef>
                <a:spcPts val="0"/>
              </a:spcBef>
              <a:spcAft>
                <a:spcPts val="0"/>
              </a:spcAft>
              <a:buFont typeface="Wingdings" pitchFamily="2" charset="2"/>
              <a:buChar char="Ø"/>
              <a:defRPr/>
            </a:pPr>
            <a:r>
              <a:rPr lang="ru-RU" sz="1400" dirty="0" smtClean="0">
                <a:latin typeface="Calibri" pitchFamily="34" charset="0"/>
                <a:cs typeface="Calibri" pitchFamily="34" charset="0"/>
              </a:rPr>
              <a:t>доходы от реализации имущества и продажи земельных </a:t>
            </a:r>
            <a:r>
              <a:rPr lang="ru-RU" sz="1400" dirty="0">
                <a:latin typeface="Calibri" pitchFamily="34" charset="0"/>
                <a:cs typeface="Calibri" pitchFamily="34" charset="0"/>
              </a:rPr>
              <a:t>участков;</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400" dirty="0">
                <a:latin typeface="Calibri" pitchFamily="34" charset="0"/>
                <a:cs typeface="Calibri" pitchFamily="34" charset="0"/>
              </a:rPr>
              <a:t>штрафы, санкции, возмещение ущерба</a:t>
            </a:r>
          </a:p>
        </p:txBody>
      </p:sp>
      <p:pic>
        <p:nvPicPr>
          <p:cNvPr id="9" name="Picture 2" descr="https://yamama2.ru/wp-content/uploads/2019/10/%D0%BE%D0%B1%D0%BB%D0%BE%D0%B6%D0%BA%D0%B0-1.jpg"/>
          <p:cNvPicPr>
            <a:picLocks noChangeAspect="1" noChangeArrowheads="1"/>
          </p:cNvPicPr>
          <p:nvPr/>
        </p:nvPicPr>
        <p:blipFill>
          <a:blip r:embed="rId3" cstate="print"/>
          <a:srcRect/>
          <a:stretch>
            <a:fillRect/>
          </a:stretch>
        </p:blipFill>
        <p:spPr bwMode="auto">
          <a:xfrm>
            <a:off x="6000760" y="4357694"/>
            <a:ext cx="2761920" cy="2500306"/>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5638800" y="304800"/>
            <a:ext cx="3076604" cy="6553200"/>
          </a:xfrm>
          <a:prstGeom prst="triangle">
            <a:avLst>
              <a:gd name="adj" fmla="val 49729"/>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5" name="Скругленный прямоугольник 4"/>
          <p:cNvSpPr>
            <a:spLocks noChangeAspect="1"/>
          </p:cNvSpPr>
          <p:nvPr/>
        </p:nvSpPr>
        <p:spPr>
          <a:xfrm>
            <a:off x="762000" y="1905000"/>
            <a:ext cx="6264000" cy="716164"/>
          </a:xfrm>
          <a:prstGeom prst="roundRect">
            <a:avLst>
              <a:gd name="adj" fmla="val 50000"/>
            </a:avLst>
          </a:prstGeom>
          <a:solidFill>
            <a:srgbClr val="FFFF99"/>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2023 год и на период до 2024-2025 годов, утвержденным постановлением администрации Курского муниципального округа Ставропольского края от 18 октября 2022 года № 1208</a:t>
            </a:r>
            <a:endParaRPr lang="ru-RU" sz="1200" b="1" dirty="0" smtClean="0">
              <a:solidFill>
                <a:schemeClr val="tx1"/>
              </a:solidFill>
              <a:cs typeface="Times New Roman" pitchFamily="18" charset="0"/>
            </a:endParaRPr>
          </a:p>
        </p:txBody>
      </p:sp>
      <p:sp>
        <p:nvSpPr>
          <p:cNvPr id="6" name="Скругленный прямоугольник 5"/>
          <p:cNvSpPr>
            <a:spLocks noChangeAspect="1"/>
          </p:cNvSpPr>
          <p:nvPr/>
        </p:nvSpPr>
        <p:spPr>
          <a:xfrm>
            <a:off x="228600" y="5029200"/>
            <a:ext cx="6264000" cy="806724"/>
          </a:xfrm>
          <a:prstGeom prst="roundRect">
            <a:avLst>
              <a:gd name="adj" fmla="val 46369"/>
            </a:avLst>
          </a:prstGeom>
          <a:solidFill>
            <a:srgbClr val="FFCC99">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a:t>
            </a:r>
            <a:r>
              <a:rPr lang="ru-RU" sz="1200" dirty="0" smtClean="0">
                <a:solidFill>
                  <a:schemeClr val="tx1"/>
                </a:solidFill>
                <a:cs typeface="Times New Roman" pitchFamily="18" charset="0"/>
              </a:rPr>
              <a:t>Положение о бюджетном процессе в Курском муниципальном округе Ставропольского края, утвержденный решением Совета Курского муниципального округа Ставропольского края от 22 октября 2020 г. № 19</a:t>
            </a:r>
          </a:p>
        </p:txBody>
      </p:sp>
      <p:sp>
        <p:nvSpPr>
          <p:cNvPr id="7" name="Скругленный прямоугольник 6"/>
          <p:cNvSpPr>
            <a:spLocks noChangeAspect="1"/>
          </p:cNvSpPr>
          <p:nvPr/>
        </p:nvSpPr>
        <p:spPr>
          <a:xfrm>
            <a:off x="152400" y="5867400"/>
            <a:ext cx="6264000" cy="609600"/>
          </a:xfrm>
          <a:prstGeom prst="roundRect">
            <a:avLst>
              <a:gd name="adj" fmla="val 50000"/>
            </a:avLst>
          </a:prstGeom>
          <a:solidFill>
            <a:srgbClr val="FF5050">
              <a:alpha val="68627"/>
            </a:srgb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cs typeface="Times New Roman" pitchFamily="18" charset="0"/>
              </a:rPr>
              <a:t>Бюджетный кодекс Российской Федерации</a:t>
            </a:r>
          </a:p>
        </p:txBody>
      </p:sp>
      <p:sp>
        <p:nvSpPr>
          <p:cNvPr id="9" name="TextBox 8"/>
          <p:cNvSpPr txBox="1"/>
          <p:nvPr/>
        </p:nvSpPr>
        <p:spPr>
          <a:xfrm>
            <a:off x="990600" y="0"/>
            <a:ext cx="7056784"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СОСТАВЛЕНИЯ ПРОЕКТА БЮДЖЕТА</a:t>
            </a:r>
          </a:p>
        </p:txBody>
      </p:sp>
      <p:sp>
        <p:nvSpPr>
          <p:cNvPr id="10" name="Скругленный прямоугольник 9"/>
          <p:cNvSpPr>
            <a:spLocks noChangeAspect="1"/>
          </p:cNvSpPr>
          <p:nvPr/>
        </p:nvSpPr>
        <p:spPr>
          <a:xfrm>
            <a:off x="609600" y="3429000"/>
            <a:ext cx="6264000" cy="720000"/>
          </a:xfrm>
          <a:prstGeom prst="roundRect">
            <a:avLst>
              <a:gd name="adj" fmla="val 44065"/>
            </a:avLst>
          </a:prstGeom>
          <a:solidFill>
            <a:schemeClr val="accent5">
              <a:lumMod val="9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cs typeface="Times New Roman" pitchFamily="18" charset="0"/>
              </a:rPr>
              <a:t>   Основные направления бюджетной и налоговой политики Курского муниципального округа Ставропольского края на 2023 год и плановый период 2024 и 2025 годов, утвержденные распоряжением администрации Курского муниципального округа   от 20 сентября  2022 г. № 312-р</a:t>
            </a:r>
          </a:p>
          <a:p>
            <a:pPr>
              <a:lnSpc>
                <a:spcPts val="1000"/>
              </a:lnSpc>
            </a:pPr>
            <a:endParaRPr lang="ru-RU" sz="1200" b="1" dirty="0" smtClean="0">
              <a:solidFill>
                <a:schemeClr val="tx1">
                  <a:lumMod val="75000"/>
                  <a:lumOff val="25000"/>
                </a:schemeClr>
              </a:solidFill>
            </a:endParaRPr>
          </a:p>
        </p:txBody>
      </p:sp>
      <p:sp>
        <p:nvSpPr>
          <p:cNvPr id="11" name="Скругленный прямоугольник 10"/>
          <p:cNvSpPr>
            <a:spLocks noChangeAspect="1"/>
          </p:cNvSpPr>
          <p:nvPr/>
        </p:nvSpPr>
        <p:spPr>
          <a:xfrm>
            <a:off x="685800" y="2667000"/>
            <a:ext cx="6264000" cy="736940"/>
          </a:xfrm>
          <a:prstGeom prst="roundRect">
            <a:avLst>
              <a:gd name="adj" fmla="val 44065"/>
            </a:avLst>
          </a:prstGeom>
          <a:solidFill>
            <a:srgbClr val="99FFCC"/>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Основные направления долговой политики  Курского муниципального округа Ставропольского края на 2023 год и плановый период 2024 и 2025 годов,  утвержденные распоряжением администрации Курского муниципального округа  от 20 сентября  2022 г. № 313-р</a:t>
            </a:r>
            <a:endParaRPr lang="ru-RU" sz="1200" b="1" dirty="0" smtClean="0">
              <a:solidFill>
                <a:schemeClr val="tx1">
                  <a:lumMod val="75000"/>
                  <a:lumOff val="25000"/>
                </a:schemeClr>
              </a:solidFill>
              <a:cs typeface="Times New Roman" pitchFamily="18" charset="0"/>
            </a:endParaRPr>
          </a:p>
        </p:txBody>
      </p:sp>
      <p:sp>
        <p:nvSpPr>
          <p:cNvPr id="13" name="Скругленный прямоугольник 12"/>
          <p:cNvSpPr>
            <a:spLocks noChangeAspect="1"/>
          </p:cNvSpPr>
          <p:nvPr/>
        </p:nvSpPr>
        <p:spPr>
          <a:xfrm>
            <a:off x="457200" y="4191000"/>
            <a:ext cx="6264000" cy="806724"/>
          </a:xfrm>
          <a:prstGeom prst="roundRect">
            <a:avLst>
              <a:gd name="adj" fmla="val 46369"/>
            </a:avLst>
          </a:prstGeom>
          <a:solidFill>
            <a:srgbClr val="6699FF">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План мероприятий по подготовке и составлению проекта бюджета Курского муниципального округа Ставропольского края на 2023 год и плановый период 2024 и  2025 годов, утвержденный распоряжением администрации Курского муниципального округа Ставропольского края от 14 июня 2022 г. № 219-р</a:t>
            </a:r>
          </a:p>
        </p:txBody>
      </p:sp>
      <p:sp>
        <p:nvSpPr>
          <p:cNvPr id="14" name="Скругленный прямоугольник 13"/>
          <p:cNvSpPr>
            <a:spLocks noChangeAspect="1"/>
          </p:cNvSpPr>
          <p:nvPr/>
        </p:nvSpPr>
        <p:spPr>
          <a:xfrm>
            <a:off x="914400" y="1143000"/>
            <a:ext cx="6264000" cy="716164"/>
          </a:xfrm>
          <a:prstGeom prst="roundRect">
            <a:avLst>
              <a:gd name="adj" fmla="val 50000"/>
            </a:avLst>
          </a:prstGeom>
          <a:solidFill>
            <a:schemeClr val="accent5">
              <a:lumMod val="40000"/>
              <a:lumOff val="60000"/>
            </a:scheme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округа Ставропольского края на долгосрочный период до 2035 года, утвержденным постановлением администрации Курского муниципального района Ставропольского края от 11 ноября 2020 года № 671</a:t>
            </a:r>
            <a:endParaRPr lang="ru-RU" sz="1200" b="1" dirty="0" smtClean="0">
              <a:solidFill>
                <a:schemeClr val="tx1"/>
              </a:solidFill>
              <a:cs typeface="Times New Roman" pitchFamily="18" charset="0"/>
            </a:endParaRPr>
          </a:p>
        </p:txBody>
      </p:sp>
      <p:pic>
        <p:nvPicPr>
          <p:cNvPr id="34818" name="Picture 2" descr="https://wiki.mininuniver.ru/images/5/59/%D0%A0%D0%B8%D1%81%D1%83%D0%BD%D0%BE%D0%BA_2_%D0%90%D0%B1%D1%80%D0%B0%D0%BC%D1%8F%D0%BD.jpg"/>
          <p:cNvPicPr>
            <a:picLocks noChangeAspect="1" noChangeArrowheads="1"/>
          </p:cNvPicPr>
          <p:nvPr/>
        </p:nvPicPr>
        <p:blipFill>
          <a:blip r:embed="rId2" cstate="print"/>
          <a:srcRect/>
          <a:stretch>
            <a:fillRect/>
          </a:stretch>
        </p:blipFill>
        <p:spPr bwMode="auto">
          <a:xfrm>
            <a:off x="6934200" y="2819400"/>
            <a:ext cx="2209800" cy="40386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0" y="2643182"/>
            <a:ext cx="9144000" cy="1643074"/>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0" y="1500174"/>
            <a:ext cx="9144000" cy="1143008"/>
          </a:xfrm>
          <a:prstGeom prst="round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0" y="0"/>
            <a:ext cx="9144000" cy="1500174"/>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429520" y="142852"/>
            <a:ext cx="1714480" cy="1227816"/>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7429520" y="1500174"/>
            <a:ext cx="1714480" cy="1156026"/>
          </a:xfrm>
          <a:prstGeom prst="rect">
            <a:avLst/>
          </a:prstGeom>
          <a:ln>
            <a:noFill/>
          </a:ln>
          <a:effectLst>
            <a:softEdge rad="112500"/>
          </a:effectLst>
        </p:spPr>
      </p:pic>
      <p:sp>
        <p:nvSpPr>
          <p:cNvPr id="2" name="Прямоугольник 1"/>
          <p:cNvSpPr/>
          <p:nvPr/>
        </p:nvSpPr>
        <p:spPr>
          <a:xfrm>
            <a:off x="214282" y="0"/>
            <a:ext cx="8624918" cy="4339650"/>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100" b="1" dirty="0" smtClean="0">
                <a:latin typeface="Calibri" pitchFamily="34" charset="0"/>
                <a:cs typeface="Calibri" pitchFamily="34" charset="0"/>
              </a:rPr>
              <a:t>    </a:t>
            </a:r>
            <a:r>
              <a:rPr lang="ru-RU" sz="1100" dirty="0" smtClean="0">
                <a:latin typeface="Calibri" pitchFamily="34" charset="0"/>
                <a:cs typeface="Calibri" pitchFamily="34" charset="0"/>
              </a:rPr>
              <a:t>обеспечение сбалансированности бюджета Курского муниципального округа</a:t>
            </a:r>
          </a:p>
          <a:p>
            <a:pPr algn="just"/>
            <a:r>
              <a:rPr lang="ru-RU" sz="1100" dirty="0" smtClean="0">
                <a:latin typeface="Calibri" pitchFamily="34" charset="0"/>
                <a:cs typeface="Calibri" pitchFamily="34" charset="0"/>
              </a:rPr>
              <a:t> посредством получения необходимого объема бюджетных доходов;</a:t>
            </a:r>
          </a:p>
          <a:p>
            <a:pPr algn="just">
              <a:buFont typeface="Wingdings" pitchFamily="2" charset="2"/>
              <a:buChar char="ü"/>
            </a:pPr>
            <a:r>
              <a:rPr lang="ru-RU" sz="1100" dirty="0" smtClean="0">
                <a:latin typeface="Calibri" pitchFamily="34" charset="0"/>
                <a:cs typeface="Calibri" pitchFamily="34" charset="0"/>
              </a:rPr>
              <a:t>    повышение эффективности управления муниципальными активами;</a:t>
            </a:r>
          </a:p>
          <a:p>
            <a:pPr algn="just">
              <a:buFont typeface="Wingdings" pitchFamily="2" charset="2"/>
              <a:buChar char="ü"/>
            </a:pPr>
            <a:r>
              <a:rPr lang="ru-RU" sz="11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100" dirty="0" smtClean="0">
                <a:latin typeface="Calibri" pitchFamily="34" charset="0"/>
                <a:cs typeface="Calibri" pitchFamily="34" charset="0"/>
              </a:rPr>
              <a:t>деятельность на территории Курского района;</a:t>
            </a:r>
          </a:p>
          <a:p>
            <a:pPr algn="just">
              <a:buFont typeface="Wingdings" pitchFamily="2" charset="2"/>
              <a:buChar char="ü"/>
            </a:pPr>
            <a:r>
              <a:rPr lang="ru-RU" sz="1100" dirty="0" smtClean="0">
                <a:latin typeface="Calibri" pitchFamily="34" charset="0"/>
                <a:cs typeface="Calibri" pitchFamily="34" charset="0"/>
              </a:rPr>
              <a:t>   оценка эффективности налоговых расходов Курского муниципального округа.</a:t>
            </a:r>
          </a:p>
          <a:p>
            <a:pPr algn="just"/>
            <a:endParaRPr lang="ru-RU" sz="1100" dirty="0" smtClean="0">
              <a:latin typeface="Calibri" pitchFamily="34" charset="0"/>
              <a:cs typeface="Calibri" pitchFamily="34" charset="0"/>
            </a:endParaRPr>
          </a:p>
          <a:p>
            <a:pPr algn="just"/>
            <a:endParaRPr lang="ru-RU" sz="1100" dirty="0" smtClean="0">
              <a:latin typeface="Calibri" pitchFamily="34" charset="0"/>
              <a:cs typeface="Calibri" pitchFamily="34" charset="0"/>
            </a:endParaRPr>
          </a:p>
          <a:p>
            <a:pPr algn="just"/>
            <a:r>
              <a:rPr lang="ru-RU" sz="1100" b="1" dirty="0" smtClean="0">
                <a:latin typeface="Calibri" pitchFamily="34" charset="0"/>
                <a:cs typeface="Calibri" pitchFamily="34" charset="0"/>
              </a:rPr>
              <a:t>Основные направления бюджетной политики</a:t>
            </a:r>
            <a:endParaRPr lang="ru-RU" sz="1100" dirty="0" smtClean="0">
              <a:latin typeface="Calibri" pitchFamily="34" charset="0"/>
              <a:cs typeface="Calibri" pitchFamily="34" charset="0"/>
            </a:endParaRPr>
          </a:p>
          <a:p>
            <a:pPr>
              <a:buFont typeface="Wingdings" pitchFamily="2" charset="2"/>
              <a:buChar char="ü"/>
            </a:pPr>
            <a:r>
              <a:rPr lang="ru-RU" sz="1100" dirty="0" smtClean="0">
                <a:latin typeface="Calibri" pitchFamily="34" charset="0"/>
                <a:cs typeface="Calibri" pitchFamily="34" charset="0"/>
              </a:rPr>
              <a:t>     обеспечение долгосрочной сбалансированности и устойчивости бюджетной системы;</a:t>
            </a:r>
          </a:p>
          <a:p>
            <a:pPr>
              <a:buFont typeface="Wingdings" pitchFamily="2" charset="2"/>
              <a:buChar char="ü"/>
            </a:pPr>
            <a:r>
              <a:rPr lang="ru-RU" sz="11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1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1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endParaRPr lang="ru-RU" sz="1100" dirty="0" smtClean="0">
              <a:latin typeface="Calibri" pitchFamily="34" charset="0"/>
              <a:cs typeface="Calibri" pitchFamily="34" charset="0"/>
            </a:endParaRPr>
          </a:p>
          <a:p>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Основные направления долговой  политики</a:t>
            </a:r>
          </a:p>
          <a:p>
            <a:r>
              <a:rPr lang="ru-RU" sz="11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 и долговой устойчивости бюджета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путем поддержания объема муниципального долга </a:t>
            </a:r>
          </a:p>
          <a:p>
            <a:r>
              <a:rPr lang="ru-RU" sz="1100" dirty="0" smtClean="0">
                <a:latin typeface="Calibri" pitchFamily="34" charset="0"/>
                <a:ea typeface="Times New Roman" pitchFamily="18" charset="0"/>
                <a:cs typeface="Calibri" pitchFamily="34" charset="0"/>
              </a:rPr>
              <a:t>Курского муниципального округа Ставропольского края (далее - муниципальный долг) равного 0,00 рублям.</a:t>
            </a:r>
          </a:p>
          <a:p>
            <a:pPr algn="just"/>
            <a:r>
              <a:rPr lang="ru-RU" sz="11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100" dirty="0" smtClean="0">
                <a:latin typeface="Calibri" pitchFamily="34" charset="0"/>
                <a:cs typeface="Calibri" pitchFamily="34" charset="0"/>
              </a:rPr>
              <a:t>     поддержание объема муниципального долга в 2023 году и плановом периоде 2024 и 2025 годов равного 0,00 рублям;</a:t>
            </a:r>
          </a:p>
          <a:p>
            <a:pPr algn="just">
              <a:buFont typeface="Wingdings" pitchFamily="2" charset="2"/>
              <a:buChar char="ü"/>
            </a:pPr>
            <a:r>
              <a:rPr lang="ru-RU" sz="11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p>
          <a:p>
            <a:endParaRPr lang="ru-RU" sz="11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7500959" y="2857496"/>
            <a:ext cx="1643042" cy="1071570"/>
          </a:xfrm>
          <a:prstGeom prst="rect">
            <a:avLst/>
          </a:prstGeom>
          <a:ln>
            <a:noFill/>
          </a:ln>
          <a:effectLst>
            <a:softEdge rad="112500"/>
          </a:effectLst>
        </p:spPr>
      </p:pic>
      <p:pic>
        <p:nvPicPr>
          <p:cNvPr id="49155" name="Picture 3" descr="https://sun9-84.userapi.com/c638717/v638717486/21c72/DsDWroyzi0U.jpg"/>
          <p:cNvPicPr>
            <a:picLocks noChangeAspect="1" noChangeArrowheads="1"/>
          </p:cNvPicPr>
          <p:nvPr/>
        </p:nvPicPr>
        <p:blipFill>
          <a:blip r:embed="rId5" cstate="print"/>
          <a:srcRect r="42735"/>
          <a:stretch>
            <a:fillRect/>
          </a:stretch>
        </p:blipFill>
        <p:spPr bwMode="auto">
          <a:xfrm>
            <a:off x="4214810" y="4429132"/>
            <a:ext cx="4786346" cy="2317009"/>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282" y="571480"/>
            <a:ext cx="8786874"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Установить, что в приоритетном порядке обеспечивается осуществление расходов местного бюджета, направленных на:</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 выплату персоналу в целях обеспечения выполнения функций муниципальными органами, казенными учреждениями Курского муниципального округа Ставропольского края, а также оплату услуг по перечислению выплат персоналу;</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2) уплату налогов, сборов и иных платежей;</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 социальное обеспечение и иные выплаты населению, а также оплату услуг по перечислению, почтовому переводу (доставке, вручению) социальных выплат населению;</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 финансовое обеспечение мероприятий, связанных с профилактикой и устранением последствий распространения коронавирусной инфекции, с предотвращением влияния ухудшения геополитической и экономической ситуации на развитие отраслей экономики на территории Ставропольского края;</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5) оплату коммунальных услуг и услуг связи;</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6) приобретение лекарственных препаратов и медицинских изделий;</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7) приобретение (изготовление) продуктов питания и оплату услуг по организации питания для муниципальных учреждений Курского муниципального округа Ставропольского края;</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8) оплату договоров гражданско-правового характера, заключенных с физическими лицами, а также оплату услуг по перечислению денежных средств физическим лицам;</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9) предоставление субсидий муниципальным бюджетным учреждениям Курского муниципального округа Ставропольского края (далее - муниципальные бюджетные учреждения) на финансовое обеспечение выполнения муниципального задания на оказание муниципальных услуг (выполнение работ); </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10) социальное обеспечение и иные выплаты населению Курского муниципального округа Ставропольского края за счет субсидий муниципальным бюджетным учреждениям, предоставляемых на цели, не связанные с оказанием ими в соответствии с муниципальным заданием муниципальных услуг (выполнение работ);</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11) финансовое обеспечение мероприятий, источником финансового обеспечения которых являются средства резервного фонда Курского муниципального округа Ставропольского края (далее - резервный фонд);</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12) исполнение иных расходных обязательств Курского муниципального округа Ставропольского края, софинансирование которых осуществляется из федерального бюджета и бюджета Ставропольского края. </a:t>
            </a:r>
            <a:endParaRPr kumimoji="0" lang="ru-RU" sz="11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ПРИОРИТЕТНЫЕ НАПРАВЛЕНИЯ РАСХОДОВ КУРСКОГО МУНИЦИПАЛЬНОГО ОКРУГА СТАВРОПОЛЬСКОГО КРАЯ НА 2023 ГОД И ПЛАНОВЫЙ ПЕРИОД 2024 И 2025 ГОДОВ  </a:t>
            </a:r>
          </a:p>
        </p:txBody>
      </p:sp>
      <p:pic>
        <p:nvPicPr>
          <p:cNvPr id="4" name="Picture 4" descr="https://catherineasquithgallery.com/uploads/posts/2021-02/1613655838_104-p-fon-dlya-prezentatsii-ucheniki-112.png"/>
          <p:cNvPicPr>
            <a:picLocks noChangeAspect="1" noChangeArrowheads="1"/>
          </p:cNvPicPr>
          <p:nvPr/>
        </p:nvPicPr>
        <p:blipFill>
          <a:blip r:embed="rId2" cstate="print"/>
          <a:srcRect/>
          <a:stretch>
            <a:fillRect/>
          </a:stretch>
        </p:blipFill>
        <p:spPr bwMode="auto">
          <a:xfrm>
            <a:off x="142844" y="4857760"/>
            <a:ext cx="1143000" cy="996944"/>
          </a:xfrm>
          <a:prstGeom prst="rect">
            <a:avLst/>
          </a:prstGeom>
          <a:noFill/>
        </p:spPr>
      </p:pic>
      <p:pic>
        <p:nvPicPr>
          <p:cNvPr id="5" name="Picture 6" descr="https://redak-dobroe.ru/sites/redak-dobroe/files/articles/28328/galery/soc.jpg"/>
          <p:cNvPicPr>
            <a:picLocks noChangeAspect="1" noChangeArrowheads="1"/>
          </p:cNvPicPr>
          <p:nvPr/>
        </p:nvPicPr>
        <p:blipFill>
          <a:blip r:embed="rId3" cstate="print"/>
          <a:srcRect/>
          <a:stretch>
            <a:fillRect/>
          </a:stretch>
        </p:blipFill>
        <p:spPr bwMode="auto">
          <a:xfrm>
            <a:off x="2500298" y="4929198"/>
            <a:ext cx="1101725" cy="1101725"/>
          </a:xfrm>
          <a:prstGeom prst="ellipse">
            <a:avLst/>
          </a:prstGeom>
          <a:ln>
            <a:noFill/>
          </a:ln>
          <a:effectLst>
            <a:softEdge rad="112500"/>
          </a:effectLst>
        </p:spPr>
      </p:pic>
      <p:pic>
        <p:nvPicPr>
          <p:cNvPr id="6" name="Picture 8" descr="https://distant.sev.msu.ru/pluginfile.php/40620/course/overviewfiles/3a0c1effcc17b045e98b204870ccc63c_original.83278.jpg"/>
          <p:cNvPicPr>
            <a:picLocks noChangeAspect="1" noChangeArrowheads="1"/>
          </p:cNvPicPr>
          <p:nvPr/>
        </p:nvPicPr>
        <p:blipFill>
          <a:blip r:embed="rId4" cstate="print"/>
          <a:srcRect l="10895" r="10660"/>
          <a:stretch>
            <a:fillRect/>
          </a:stretch>
        </p:blipFill>
        <p:spPr bwMode="auto">
          <a:xfrm>
            <a:off x="1285852" y="5672667"/>
            <a:ext cx="1219200" cy="1185333"/>
          </a:xfrm>
          <a:prstGeom prst="ellipse">
            <a:avLst/>
          </a:prstGeom>
          <a:ln>
            <a:noFill/>
          </a:ln>
          <a:effectLst>
            <a:softEdge rad="112500"/>
          </a:effectLst>
        </p:spPr>
      </p:pic>
      <p:pic>
        <p:nvPicPr>
          <p:cNvPr id="7" name="Picture 16" descr="http://npt.eps74.ru/Storage/Image/PublicationItem/Image/src/325/%D0%B3%D0%BE%D1%80%D1%81%D1%80%D0%B5%D0%B4%D0%B0.png"/>
          <p:cNvPicPr>
            <a:picLocks noChangeAspect="1" noChangeArrowheads="1"/>
          </p:cNvPicPr>
          <p:nvPr/>
        </p:nvPicPr>
        <p:blipFill>
          <a:blip r:embed="rId5" cstate="print"/>
          <a:srcRect l="19389"/>
          <a:stretch>
            <a:fillRect/>
          </a:stretch>
        </p:blipFill>
        <p:spPr bwMode="auto">
          <a:xfrm>
            <a:off x="4643438" y="4786322"/>
            <a:ext cx="1219200" cy="1076787"/>
          </a:xfrm>
          <a:prstGeom prst="ellipse">
            <a:avLst/>
          </a:prstGeom>
          <a:ln>
            <a:noFill/>
          </a:ln>
          <a:effectLst>
            <a:softEdge rad="112500"/>
          </a:effectLst>
        </p:spPr>
      </p:pic>
      <p:pic>
        <p:nvPicPr>
          <p:cNvPr id="8" name="Picture 2" descr="https://ss10.rmorshansk.ru/attachments/article/1871/img1_0.jpg"/>
          <p:cNvPicPr>
            <a:picLocks noChangeAspect="1" noChangeArrowheads="1"/>
          </p:cNvPicPr>
          <p:nvPr/>
        </p:nvPicPr>
        <p:blipFill>
          <a:blip r:embed="rId6" cstate="print"/>
          <a:srcRect l="24330" t="27806" r="20058"/>
          <a:stretch>
            <a:fillRect/>
          </a:stretch>
        </p:blipFill>
        <p:spPr bwMode="auto">
          <a:xfrm>
            <a:off x="3571868" y="5638800"/>
            <a:ext cx="1252217" cy="1219200"/>
          </a:xfrm>
          <a:prstGeom prst="ellipse">
            <a:avLst/>
          </a:prstGeom>
          <a:ln>
            <a:noFill/>
          </a:ln>
          <a:effectLst>
            <a:softEdge rad="112500"/>
          </a:effectLst>
        </p:spPr>
      </p:pic>
      <p:pic>
        <p:nvPicPr>
          <p:cNvPr id="9" name="Picture 4" descr="https://fsd.multiurok.ru/html/2020/10/23/s_5f92f3a1ab57d/1546246_5.jpeg"/>
          <p:cNvPicPr>
            <a:picLocks noChangeAspect="1" noChangeArrowheads="1"/>
          </p:cNvPicPr>
          <p:nvPr/>
        </p:nvPicPr>
        <p:blipFill>
          <a:blip r:embed="rId7" cstate="print"/>
          <a:srcRect/>
          <a:stretch>
            <a:fillRect/>
          </a:stretch>
        </p:blipFill>
        <p:spPr bwMode="auto">
          <a:xfrm>
            <a:off x="6786578" y="4714884"/>
            <a:ext cx="1295400" cy="1143000"/>
          </a:xfrm>
          <a:prstGeom prst="ellipse">
            <a:avLst/>
          </a:prstGeom>
          <a:ln>
            <a:noFill/>
          </a:ln>
          <a:effectLst>
            <a:softEdge rad="112500"/>
          </a:effectLst>
        </p:spPr>
      </p:pic>
      <p:pic>
        <p:nvPicPr>
          <p:cNvPr id="10" name="Picture 6" descr="https://www.socit.ru/images/2020/09/24/%D0%BF%D0%B5%D1%80%D1%81%D0%BE%D0%BD%D0%B0-d-%D1%81-%D0%B8%D0%B0%D0%B3%D1%80%D0%B0%D0%BC%D0%BC%D0%BE%D0%B9-%D1%84%D0%B8%D0%BD%D0%B0%D0%BD%D1%81%D0%BE%D0%B2%D0%BE%D0%B9-%D0%B8-%D1%83%D0%B2%D0%B5-%D0%B8%D1%87%D0%B8%D1%82%D0%B5-%D0%B5%D0%BC-36750940.jpg"/>
          <p:cNvPicPr>
            <a:picLocks noChangeAspect="1" noChangeArrowheads="1"/>
          </p:cNvPicPr>
          <p:nvPr/>
        </p:nvPicPr>
        <p:blipFill>
          <a:blip r:embed="rId8" cstate="print"/>
          <a:srcRect/>
          <a:stretch>
            <a:fillRect/>
          </a:stretch>
        </p:blipFill>
        <p:spPr bwMode="auto">
          <a:xfrm>
            <a:off x="5572132" y="5638800"/>
            <a:ext cx="1219200" cy="1219200"/>
          </a:xfrm>
          <a:prstGeom prst="ellipse">
            <a:avLst/>
          </a:prstGeom>
          <a:ln>
            <a:noFill/>
          </a:ln>
          <a:effectLst>
            <a:softEdge rad="112500"/>
          </a:effectLst>
        </p:spPr>
      </p:pic>
      <p:pic>
        <p:nvPicPr>
          <p:cNvPr id="11" name="Picture 8" descr="https://sun6-21.userapi.com/s/v1/ig2/Hgwm7rtPUAAIVtmdsWJr0c-Z-dbVosrjymw2_eHulPzf-qrhM1MJl5M3b-72uhOEPFPeNMTpZv0ku9elHdE2kibK.jpg?size=1077x1077&amp;quality=96&amp;crop=1,40,1077,1077&amp;ava=1"/>
          <p:cNvPicPr>
            <a:picLocks noChangeAspect="1" noChangeArrowheads="1"/>
          </p:cNvPicPr>
          <p:nvPr/>
        </p:nvPicPr>
        <p:blipFill>
          <a:blip r:embed="rId9" cstate="print"/>
          <a:srcRect/>
          <a:stretch>
            <a:fillRect/>
          </a:stretch>
        </p:blipFill>
        <p:spPr bwMode="auto">
          <a:xfrm>
            <a:off x="7848600" y="5562600"/>
            <a:ext cx="1143000" cy="1143000"/>
          </a:xfrm>
          <a:prstGeom prst="ellipse">
            <a:avLst/>
          </a:prstGeom>
          <a:ln>
            <a:noFill/>
          </a:ln>
          <a:effectLst>
            <a:softEdge rad="112500"/>
          </a:effectLst>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0"/>
            <a:ext cx="8624918" cy="446276"/>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100" b="1" smtClean="0">
                <a:latin typeface="Calibri" pitchFamily="34" charset="0"/>
                <a:cs typeface="Calibri" pitchFamily="34" charset="0"/>
              </a:rPr>
              <a:t>      </a:t>
            </a:r>
            <a:endParaRPr lang="ru-RU" sz="1100" b="1" dirty="0" smtClean="0">
              <a:latin typeface="Calibri" pitchFamily="34" charset="0"/>
              <a:cs typeface="Calibri" pitchFamily="34" charset="0"/>
            </a:endParaRPr>
          </a:p>
        </p:txBody>
      </p:sp>
      <p:sp>
        <p:nvSpPr>
          <p:cNvPr id="3" name="TextBox 2"/>
          <p:cNvSpPr txBox="1"/>
          <p:nvPr/>
        </p:nvSpPr>
        <p:spPr>
          <a:xfrm>
            <a:off x="990600" y="0"/>
            <a:ext cx="7056784" cy="584775"/>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НАЛОГОВЫЕ РАСХОДЫ КУРСКОГО МУНИЦИПАЛЬНОГО ОКРУГА СТАВРОПОЛЬСКОГО КРАЯ ЗА 2021 ГОД  </a:t>
            </a:r>
          </a:p>
        </p:txBody>
      </p:sp>
      <p:graphicFrame>
        <p:nvGraphicFramePr>
          <p:cNvPr id="4" name="Диаграмма 3"/>
          <p:cNvGraphicFramePr/>
          <p:nvPr/>
        </p:nvGraphicFramePr>
        <p:xfrm>
          <a:off x="3000364" y="2928934"/>
          <a:ext cx="2857520" cy="2286016"/>
        </p:xfrm>
        <a:graphic>
          <a:graphicData uri="http://schemas.openxmlformats.org/drawingml/2006/chart">
            <c:chart xmlns:c="http://schemas.openxmlformats.org/drawingml/2006/chart" xmlns:r="http://schemas.openxmlformats.org/officeDocument/2006/relationships" r:id="rId2"/>
          </a:graphicData>
        </a:graphic>
      </p:graphicFrame>
      <p:sp>
        <p:nvSpPr>
          <p:cNvPr id="66561" name="Rectangle 1"/>
          <p:cNvSpPr>
            <a:spLocks noChangeArrowheads="1"/>
          </p:cNvSpPr>
          <p:nvPr/>
        </p:nvSpPr>
        <p:spPr bwMode="auto">
          <a:xfrm>
            <a:off x="142844" y="642918"/>
            <a:ext cx="871540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Решением</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Совета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Курского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муниципального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округа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Ставропольского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края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далее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решение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Совета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18.04.2022г. № 375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Об</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установлении</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территории</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Курского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муниципального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округа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Ставропольского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края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налоговых</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льгот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земельному</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налогу</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для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отдельных</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категорий</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налогоплательщиков</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2021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год</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освобождены</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налогообложения</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размере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100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процентов</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от</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начисленной</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суммы</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земельного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налога</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следующие</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категории</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налогоплательщиков</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4" name="Picture 4" descr="https://cspn.nso.ru/sites/cspn.nso.ru/wodby_files/files/page_164/image/cfee1df0aef1bf88281266898fc4ff19_xl.jpg"/>
          <p:cNvPicPr>
            <a:picLocks noChangeAspect="1" noChangeArrowheads="1"/>
          </p:cNvPicPr>
          <p:nvPr/>
        </p:nvPicPr>
        <p:blipFill>
          <a:blip r:embed="rId3" cstate="print"/>
          <a:srcRect/>
          <a:stretch>
            <a:fillRect/>
          </a:stretch>
        </p:blipFill>
        <p:spPr bwMode="auto">
          <a:xfrm>
            <a:off x="1000100" y="3571876"/>
            <a:ext cx="1566141" cy="1071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6566" name="Picture 6" descr="https://cf.ppt-online.org/files1/slide/n/nzoTL9Zs4g3BdCQfEl6IDPOeSJkmA5wrYbcGaV2Hq7/slide-1.jpg"/>
          <p:cNvPicPr>
            <a:picLocks noChangeAspect="1" noChangeArrowheads="1"/>
          </p:cNvPicPr>
          <p:nvPr/>
        </p:nvPicPr>
        <p:blipFill>
          <a:blip r:embed="rId4" cstate="print"/>
          <a:srcRect l="22009" t="44074" r="15266" b="4505"/>
          <a:stretch>
            <a:fillRect/>
          </a:stretch>
        </p:blipFill>
        <p:spPr bwMode="auto">
          <a:xfrm>
            <a:off x="6500826" y="3643314"/>
            <a:ext cx="1571636" cy="965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Скругленный прямоугольник 9"/>
          <p:cNvSpPr/>
          <p:nvPr/>
        </p:nvSpPr>
        <p:spPr>
          <a:xfrm>
            <a:off x="1142976" y="3071810"/>
            <a:ext cx="1428760" cy="42862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социальные</a:t>
            </a:r>
            <a:endParaRPr lang="ru-RU" sz="1200" dirty="0">
              <a:solidFill>
                <a:schemeClr val="tx1"/>
              </a:solidFill>
            </a:endParaRPr>
          </a:p>
        </p:txBody>
      </p:sp>
      <p:sp>
        <p:nvSpPr>
          <p:cNvPr id="11" name="Прямоугольник 10"/>
          <p:cNvSpPr/>
          <p:nvPr/>
        </p:nvSpPr>
        <p:spPr>
          <a:xfrm>
            <a:off x="4786282" y="1285860"/>
            <a:ext cx="4357718" cy="1785104"/>
          </a:xfrm>
          <a:prstGeom prst="rect">
            <a:avLst/>
          </a:prstGeom>
        </p:spPr>
        <p:txBody>
          <a:bodyPr wrap="square">
            <a:spAutoFit/>
          </a:bodyPr>
          <a:lstStyle/>
          <a:p>
            <a:pPr lvl="0" indent="457200" algn="just" eaLnBrk="0" hangingPunct="0"/>
            <a:r>
              <a:rPr lang="en-US" sz="1000" dirty="0" err="1" smtClean="0">
                <a:latin typeface="Arial" pitchFamily="34" charset="0"/>
                <a:ea typeface="Times New Roman" pitchFamily="18" charset="0"/>
                <a:cs typeface="Arial" pitchFamily="34" charset="0"/>
              </a:rPr>
              <a:t>органы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местного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самоуправления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отраслевые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функциональные</a:t>
            </a:r>
            <a:r>
              <a:rPr lang="en-US" sz="1000" dirty="0" smtClean="0">
                <a:latin typeface="Arial" pitchFamily="34" charset="0"/>
                <a:ea typeface="Times New Roman" pitchFamily="18" charset="0"/>
                <a:cs typeface="Arial" pitchFamily="34" charset="0"/>
              </a:rPr>
              <a:t>) и </a:t>
            </a:r>
            <a:r>
              <a:rPr lang="en-US" sz="1000" dirty="0" err="1" smtClean="0">
                <a:latin typeface="Arial" pitchFamily="34" charset="0"/>
                <a:ea typeface="Times New Roman" pitchFamily="18" charset="0"/>
                <a:cs typeface="Arial" pitchFamily="34" charset="0"/>
              </a:rPr>
              <a:t>территориальные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органы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администрации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с </a:t>
            </a:r>
            <a:r>
              <a:rPr lang="en-US" sz="1000" dirty="0" err="1" smtClean="0">
                <a:latin typeface="Arial" pitchFamily="34" charset="0"/>
                <a:ea typeface="Times New Roman" pitchFamily="18" charset="0"/>
                <a:cs typeface="Arial" pitchFamily="34" charset="0"/>
              </a:rPr>
              <a:t>правами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юридического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лица</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муниципальные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учреждения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финансируемые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из</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бюджета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 </a:t>
            </a:r>
            <a:endParaRPr lang="ru-RU" sz="1000" dirty="0" smtClean="0">
              <a:latin typeface="Arial" pitchFamily="34" charset="0"/>
              <a:ea typeface="Times New Roman" pitchFamily="18"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оборонные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спортивно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технические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организации</a:t>
            </a:r>
            <a:r>
              <a:rPr lang="en-US" sz="1000" dirty="0" smtClean="0">
                <a:latin typeface="Arial" pitchFamily="34" charset="0"/>
                <a:ea typeface="Times New Roman" pitchFamily="18" charset="0"/>
                <a:cs typeface="Arial" pitchFamily="34" charset="0"/>
              </a:rPr>
              <a:t> в </a:t>
            </a:r>
            <a:r>
              <a:rPr lang="en-US" sz="1000" dirty="0" err="1" smtClean="0">
                <a:latin typeface="Arial" pitchFamily="34" charset="0"/>
                <a:ea typeface="Times New Roman" pitchFamily="18" charset="0"/>
                <a:cs typeface="Arial" pitchFamily="34" charset="0"/>
              </a:rPr>
              <a:t>станице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Курского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муниципального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округа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Ставропольского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края</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ea typeface="Times New Roman" pitchFamily="18" charset="0"/>
              <a:cs typeface="Arial" pitchFamily="34" charset="0"/>
            </a:endParaRPr>
          </a:p>
          <a:p>
            <a:pPr lvl="0" indent="457200" algn="just" eaLnBrk="0" hangingPunct="0"/>
            <a:endParaRPr lang="ru-RU" sz="1000" dirty="0" smtClean="0">
              <a:latin typeface="Arial" pitchFamily="34" charset="0"/>
              <a:cs typeface="Arial" pitchFamily="34" charset="0"/>
            </a:endParaRPr>
          </a:p>
        </p:txBody>
      </p:sp>
      <p:sp>
        <p:nvSpPr>
          <p:cNvPr id="12" name="Прямоугольник 11"/>
          <p:cNvSpPr/>
          <p:nvPr/>
        </p:nvSpPr>
        <p:spPr>
          <a:xfrm>
            <a:off x="0" y="1428736"/>
            <a:ext cx="4572000" cy="1323439"/>
          </a:xfrm>
          <a:prstGeom prst="rect">
            <a:avLst/>
          </a:prstGeom>
        </p:spPr>
        <p:txBody>
          <a:bodyPr>
            <a:spAutoFit/>
          </a:bodyPr>
          <a:lstStyle/>
          <a:p>
            <a:pPr lvl="0" indent="457200" algn="just" eaLnBrk="0" hangingPunct="0"/>
            <a:r>
              <a:rPr lang="en-US" sz="1000" dirty="0" err="1" smtClean="0">
                <a:latin typeface="Arial" pitchFamily="34" charset="0"/>
                <a:ea typeface="Times New Roman" pitchFamily="18" charset="0"/>
                <a:cs typeface="Arial" pitchFamily="34" charset="0"/>
              </a:rPr>
              <a:t>инвалиды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участники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Великой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Отечественной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войны</a:t>
            </a:r>
            <a:r>
              <a:rPr lang="en-US" sz="1000" dirty="0" smtClean="0">
                <a:latin typeface="Arial" pitchFamily="34" charset="0"/>
                <a:ea typeface="Times New Roman" pitchFamily="18" charset="0"/>
                <a:cs typeface="Arial" pitchFamily="34" charset="0"/>
              </a:rPr>
              <a:t>, а </a:t>
            </a:r>
            <a:r>
              <a:rPr lang="en-US" sz="1000" dirty="0" err="1" smtClean="0">
                <a:latin typeface="Arial" pitchFamily="34" charset="0"/>
                <a:ea typeface="Times New Roman" pitchFamily="18" charset="0"/>
                <a:cs typeface="Arial" pitchFamily="34" charset="0"/>
              </a:rPr>
              <a:t>также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ветераны</a:t>
            </a:r>
            <a:r>
              <a:rPr lang="en-US" sz="1000" dirty="0" smtClean="0">
                <a:latin typeface="Arial" pitchFamily="34" charset="0"/>
                <a:ea typeface="Times New Roman" pitchFamily="18" charset="0"/>
                <a:cs typeface="Arial" pitchFamily="34" charset="0"/>
              </a:rPr>
              <a:t> и </a:t>
            </a:r>
            <a:r>
              <a:rPr lang="en-US" sz="1000" dirty="0" err="1" smtClean="0">
                <a:latin typeface="Arial" pitchFamily="34" charset="0"/>
                <a:ea typeface="Times New Roman" pitchFamily="18" charset="0"/>
                <a:cs typeface="Arial" pitchFamily="34" charset="0"/>
              </a:rPr>
              <a:t>инвалиды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боевых</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действий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территории</a:t>
            </a:r>
            <a:r>
              <a:rPr lang="en-US" sz="1000" dirty="0" smtClean="0">
                <a:latin typeface="Arial" pitchFamily="34" charset="0"/>
                <a:ea typeface="Times New Roman" pitchFamily="18" charset="0"/>
                <a:cs typeface="Arial" pitchFamily="34" charset="0"/>
              </a:rPr>
              <a:t> СССР и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территории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Российской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Федерации</a:t>
            </a:r>
            <a:r>
              <a:rPr lang="en-US" sz="1000" dirty="0" smtClean="0">
                <a:latin typeface="Arial" pitchFamily="34" charset="0"/>
                <a:ea typeface="Times New Roman" pitchFamily="18" charset="0"/>
                <a:cs typeface="Arial" pitchFamily="34" charset="0"/>
              </a:rPr>
              <a:t>;</a:t>
            </a:r>
            <a:endParaRPr lang="ru-RU" sz="1000" dirty="0" smtClean="0">
              <a:latin typeface="Arial" pitchFamily="34" charset="0"/>
              <a:cs typeface="Arial" pitchFamily="34" charset="0"/>
            </a:endParaRPr>
          </a:p>
          <a:p>
            <a:pPr lvl="0" indent="457200" algn="just" eaLnBrk="0" hangingPunct="0"/>
            <a:r>
              <a:rPr lang="en-US" sz="1000" dirty="0" err="1" smtClean="0">
                <a:latin typeface="Arial" pitchFamily="34" charset="0"/>
                <a:ea typeface="Times New Roman" pitchFamily="18" charset="0"/>
                <a:cs typeface="Arial" pitchFamily="34" charset="0"/>
              </a:rPr>
              <a:t>физические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лица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имеющие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право</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получение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социальной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поддержки</a:t>
            </a:r>
            <a:r>
              <a:rPr lang="en-US" sz="1000" dirty="0" smtClean="0">
                <a:latin typeface="Arial" pitchFamily="34" charset="0"/>
                <a:ea typeface="Times New Roman" pitchFamily="18" charset="0"/>
                <a:cs typeface="Arial" pitchFamily="34" charset="0"/>
              </a:rPr>
              <a:t> в </a:t>
            </a:r>
            <a:r>
              <a:rPr lang="en-US" sz="1000" dirty="0" err="1" smtClean="0">
                <a:latin typeface="Arial" pitchFamily="34" charset="0"/>
                <a:ea typeface="Times New Roman" pitchFamily="18" charset="0"/>
                <a:cs typeface="Arial" pitchFamily="34" charset="0"/>
              </a:rPr>
              <a:t>соответствии</a:t>
            </a:r>
            <a:r>
              <a:rPr lang="en-US" sz="1000" dirty="0" smtClean="0">
                <a:latin typeface="Arial" pitchFamily="34" charset="0"/>
                <a:ea typeface="Times New Roman" pitchFamily="18" charset="0"/>
                <a:cs typeface="Arial" pitchFamily="34" charset="0"/>
              </a:rPr>
              <a:t> с </a:t>
            </a:r>
            <a:r>
              <a:rPr lang="en-US" sz="1000" dirty="0" err="1" smtClean="0">
                <a:latin typeface="Arial" pitchFamily="34" charset="0"/>
                <a:ea typeface="Times New Roman" pitchFamily="18" charset="0"/>
                <a:cs typeface="Arial" pitchFamily="34" charset="0"/>
              </a:rPr>
              <a:t>Законом</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Российской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Федерации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от</a:t>
            </a:r>
            <a:r>
              <a:rPr lang="en-US" sz="1000" dirty="0" smtClean="0">
                <a:latin typeface="Arial" pitchFamily="34" charset="0"/>
                <a:ea typeface="Times New Roman" pitchFamily="18" charset="0"/>
                <a:cs typeface="Arial" pitchFamily="34" charset="0"/>
              </a:rPr>
              <a:t> 15 </a:t>
            </a:r>
            <a:r>
              <a:rPr lang="en-US" sz="1000" dirty="0" err="1" smtClean="0">
                <a:latin typeface="Arial" pitchFamily="34" charset="0"/>
                <a:ea typeface="Times New Roman" pitchFamily="18" charset="0"/>
                <a:cs typeface="Arial" pitchFamily="34" charset="0"/>
              </a:rPr>
              <a:t>мая</a:t>
            </a:r>
            <a:r>
              <a:rPr lang="en-US" sz="1000" dirty="0" smtClean="0">
                <a:latin typeface="Arial" pitchFamily="34" charset="0"/>
                <a:ea typeface="Times New Roman" pitchFamily="18" charset="0"/>
                <a:cs typeface="Arial" pitchFamily="34" charset="0"/>
              </a:rPr>
              <a:t> 1991 г. № 1244-1 «О </a:t>
            </a:r>
            <a:r>
              <a:rPr lang="en-US" sz="1000" dirty="0" err="1" smtClean="0">
                <a:latin typeface="Arial" pitchFamily="34" charset="0"/>
                <a:ea typeface="Times New Roman" pitchFamily="18" charset="0"/>
                <a:cs typeface="Arial" pitchFamily="34" charset="0"/>
              </a:rPr>
              <a:t>социальной</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защите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граждан</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подвергшихся</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воздействию</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радиации</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вследствие</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катастрофы</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на</a:t>
            </a:r>
            <a:r>
              <a:rPr lang="en-US" sz="1000" dirty="0" smtClean="0">
                <a:latin typeface="Arial" pitchFamily="34" charset="0"/>
                <a:ea typeface="Times New Roman" pitchFamily="18" charset="0"/>
                <a:cs typeface="Arial" pitchFamily="34" charset="0"/>
              </a:rPr>
              <a:t> </a:t>
            </a:r>
            <a:r>
              <a:rPr lang="en-US" sz="1000" dirty="0" err="1" smtClean="0">
                <a:latin typeface="Arial" pitchFamily="34" charset="0"/>
                <a:ea typeface="Times New Roman" pitchFamily="18" charset="0"/>
                <a:cs typeface="Arial" pitchFamily="34" charset="0"/>
              </a:rPr>
              <a:t>Чернобыльской</a:t>
            </a:r>
            <a:r>
              <a:rPr lang="en-US" sz="1000" dirty="0" smtClean="0">
                <a:latin typeface="Arial" pitchFamily="34" charset="0"/>
                <a:ea typeface="Times New Roman" pitchFamily="18" charset="0"/>
                <a:cs typeface="Arial" pitchFamily="34" charset="0"/>
              </a:rPr>
              <a:t> АЭС»;</a:t>
            </a:r>
            <a:endParaRPr lang="ru-RU" sz="1000" dirty="0" smtClean="0">
              <a:latin typeface="Arial" pitchFamily="34" charset="0"/>
              <a:cs typeface="Arial" pitchFamily="34" charset="0"/>
            </a:endParaRPr>
          </a:p>
        </p:txBody>
      </p:sp>
      <p:sp>
        <p:nvSpPr>
          <p:cNvPr id="13" name="TextBox 12"/>
          <p:cNvSpPr txBox="1"/>
          <p:nvPr/>
        </p:nvSpPr>
        <p:spPr>
          <a:xfrm>
            <a:off x="4071934" y="4000504"/>
            <a:ext cx="731419" cy="523220"/>
          </a:xfrm>
          <a:prstGeom prst="rect">
            <a:avLst/>
          </a:prstGeom>
          <a:noFill/>
        </p:spPr>
        <p:txBody>
          <a:bodyPr wrap="none" rtlCol="0">
            <a:spAutoFit/>
          </a:bodyPr>
          <a:lstStyle/>
          <a:p>
            <a:pPr algn="ctr"/>
            <a:r>
              <a:rPr lang="ru-RU" sz="1400" dirty="0" smtClean="0">
                <a:latin typeface="Calibri" pitchFamily="34" charset="0"/>
                <a:cs typeface="Calibri" pitchFamily="34" charset="0"/>
              </a:rPr>
              <a:t>тыс. </a:t>
            </a:r>
          </a:p>
          <a:p>
            <a:pPr algn="ctr"/>
            <a:r>
              <a:rPr lang="ru-RU" sz="1400" dirty="0" smtClean="0">
                <a:latin typeface="Calibri" pitchFamily="34" charset="0"/>
                <a:cs typeface="Calibri" pitchFamily="34" charset="0"/>
              </a:rPr>
              <a:t>рублей</a:t>
            </a:r>
            <a:endParaRPr lang="ru-RU" sz="1400" dirty="0">
              <a:latin typeface="Calibri" pitchFamily="34" charset="0"/>
              <a:cs typeface="Calibri" pitchFamily="34" charset="0"/>
            </a:endParaRPr>
          </a:p>
        </p:txBody>
      </p:sp>
      <p:sp>
        <p:nvSpPr>
          <p:cNvPr id="14" name="Скругленный прямоугольник 13"/>
          <p:cNvSpPr/>
          <p:nvPr/>
        </p:nvSpPr>
        <p:spPr>
          <a:xfrm>
            <a:off x="6572264" y="3071810"/>
            <a:ext cx="1428760" cy="4286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технические</a:t>
            </a:r>
            <a:endParaRPr lang="ru-RU" sz="1200" dirty="0">
              <a:solidFill>
                <a:schemeClr val="tx1"/>
              </a:solidFill>
            </a:endParaRPr>
          </a:p>
        </p:txBody>
      </p:sp>
      <p:sp>
        <p:nvSpPr>
          <p:cNvPr id="15" name="TextBox 14"/>
          <p:cNvSpPr txBox="1"/>
          <p:nvPr/>
        </p:nvSpPr>
        <p:spPr>
          <a:xfrm>
            <a:off x="857224" y="4643446"/>
            <a:ext cx="1785950" cy="646331"/>
          </a:xfrm>
          <a:prstGeom prst="rect">
            <a:avLst/>
          </a:prstGeom>
          <a:noFill/>
        </p:spPr>
        <p:txBody>
          <a:bodyPr wrap="square" rtlCol="0">
            <a:spAutoFit/>
          </a:bodyPr>
          <a:lstStyle/>
          <a:p>
            <a:pPr algn="ctr"/>
            <a:r>
              <a:rPr lang="ru-RU" sz="1200" dirty="0" smtClean="0">
                <a:latin typeface="Calibri" pitchFamily="34" charset="0"/>
                <a:cs typeface="Calibri" pitchFamily="34" charset="0"/>
              </a:rPr>
              <a:t>количество налогоплательщиков 482</a:t>
            </a:r>
            <a:endParaRPr lang="ru-RU" sz="1200" dirty="0">
              <a:latin typeface="Calibri" pitchFamily="34" charset="0"/>
              <a:cs typeface="Calibri" pitchFamily="34" charset="0"/>
            </a:endParaRPr>
          </a:p>
        </p:txBody>
      </p:sp>
      <p:sp>
        <p:nvSpPr>
          <p:cNvPr id="16" name="TextBox 15"/>
          <p:cNvSpPr txBox="1"/>
          <p:nvPr/>
        </p:nvSpPr>
        <p:spPr>
          <a:xfrm>
            <a:off x="6357950" y="4714884"/>
            <a:ext cx="1785950" cy="646331"/>
          </a:xfrm>
          <a:prstGeom prst="rect">
            <a:avLst/>
          </a:prstGeom>
          <a:noFill/>
        </p:spPr>
        <p:txBody>
          <a:bodyPr wrap="square" rtlCol="0">
            <a:spAutoFit/>
          </a:bodyPr>
          <a:lstStyle/>
          <a:p>
            <a:pPr algn="ctr"/>
            <a:r>
              <a:rPr lang="ru-RU" sz="1200" dirty="0" smtClean="0">
                <a:latin typeface="Calibri" pitchFamily="34" charset="0"/>
                <a:cs typeface="Calibri" pitchFamily="34" charset="0"/>
              </a:rPr>
              <a:t>количество налогоплательщиков </a:t>
            </a:r>
          </a:p>
          <a:p>
            <a:pPr algn="ctr"/>
            <a:r>
              <a:rPr lang="ru-RU" sz="1200" dirty="0" smtClean="0">
                <a:latin typeface="Calibri" pitchFamily="34" charset="0"/>
                <a:cs typeface="Calibri" pitchFamily="34" charset="0"/>
              </a:rPr>
              <a:t>72</a:t>
            </a:r>
            <a:endParaRPr lang="ru-RU" sz="1200" dirty="0">
              <a:latin typeface="Calibri" pitchFamily="34" charset="0"/>
              <a:cs typeface="Calibri" pitchFamily="34" charset="0"/>
            </a:endParaRPr>
          </a:p>
        </p:txBody>
      </p:sp>
      <p:sp>
        <p:nvSpPr>
          <p:cNvPr id="17" name="Прямоугольник 16"/>
          <p:cNvSpPr/>
          <p:nvPr/>
        </p:nvSpPr>
        <p:spPr>
          <a:xfrm>
            <a:off x="142844" y="5411450"/>
            <a:ext cx="8858312" cy="1323439"/>
          </a:xfrm>
          <a:prstGeom prst="rect">
            <a:avLst/>
          </a:prstGeom>
        </p:spPr>
        <p:txBody>
          <a:bodyPr wrap="square">
            <a:spAutoFit/>
          </a:bodyPr>
          <a:lstStyle/>
          <a:p>
            <a:pPr algn="just"/>
            <a:r>
              <a:rPr lang="ru-RU" sz="1000" dirty="0" smtClean="0">
                <a:latin typeface="Arial" pitchFamily="34" charset="0"/>
                <a:cs typeface="Arial" pitchFamily="34" charset="0"/>
              </a:rPr>
              <a:t>	</a:t>
            </a:r>
            <a:r>
              <a:rPr lang="en-US" sz="1000" dirty="0" err="1" smtClean="0">
                <a:latin typeface="Arial" pitchFamily="34" charset="0"/>
                <a:cs typeface="Arial" pitchFamily="34" charset="0"/>
              </a:rPr>
              <a:t>Оценка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Курского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округа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Ставропольского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края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за</a:t>
            </a:r>
            <a:r>
              <a:rPr lang="en-US" sz="1000" dirty="0" smtClean="0">
                <a:latin typeface="Arial" pitchFamily="34" charset="0"/>
                <a:cs typeface="Arial" pitchFamily="34" charset="0"/>
              </a:rPr>
              <a:t> 2021 </a:t>
            </a:r>
            <a:r>
              <a:rPr lang="en-US" sz="1000" dirty="0" err="1" smtClean="0">
                <a:latin typeface="Arial" pitchFamily="34" charset="0"/>
                <a:cs typeface="Arial" pitchFamily="34" charset="0"/>
              </a:rPr>
              <a:t>год</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проведена</a:t>
            </a:r>
            <a:r>
              <a:rPr lang="en-US" sz="1000" dirty="0" smtClean="0">
                <a:latin typeface="Arial" pitchFamily="34" charset="0"/>
                <a:cs typeface="Arial" pitchFamily="34" charset="0"/>
              </a:rPr>
              <a:t> в </a:t>
            </a:r>
            <a:r>
              <a:rPr lang="en-US" sz="1000" dirty="0" err="1" smtClean="0">
                <a:latin typeface="Arial" pitchFamily="34" charset="0"/>
                <a:cs typeface="Arial" pitchFamily="34" charset="0"/>
              </a:rPr>
              <a:t>соответствии</a:t>
            </a:r>
            <a:r>
              <a:rPr lang="en-US" sz="1000" dirty="0" smtClean="0">
                <a:latin typeface="Arial" pitchFamily="34" charset="0"/>
                <a:cs typeface="Arial" pitchFamily="34" charset="0"/>
              </a:rPr>
              <a:t> с </a:t>
            </a:r>
            <a:r>
              <a:rPr lang="en-US" sz="1000" dirty="0" err="1" smtClean="0">
                <a:latin typeface="Arial" pitchFamily="34" charset="0"/>
                <a:cs typeface="Arial" pitchFamily="34" charset="0"/>
              </a:rPr>
              <a:t>основными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положениями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постановления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Правительства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Российской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Федерации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от</a:t>
            </a:r>
            <a:r>
              <a:rPr lang="en-US" sz="1000" dirty="0" smtClean="0">
                <a:latin typeface="Arial" pitchFamily="34" charset="0"/>
                <a:cs typeface="Arial" pitchFamily="34" charset="0"/>
              </a:rPr>
              <a:t> 22.06.2019 г.  № 796 «</a:t>
            </a:r>
            <a:r>
              <a:rPr lang="en-US" sz="1000" dirty="0" err="1" smtClean="0">
                <a:latin typeface="Arial" pitchFamily="34" charset="0"/>
                <a:cs typeface="Arial" pitchFamily="34" charset="0"/>
              </a:rPr>
              <a:t>Об</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общих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требованиях</a:t>
            </a:r>
            <a:r>
              <a:rPr lang="en-US" sz="1000" dirty="0" smtClean="0">
                <a:latin typeface="Arial" pitchFamily="34" charset="0"/>
                <a:cs typeface="Arial" pitchFamily="34" charset="0"/>
              </a:rPr>
              <a:t> к </a:t>
            </a:r>
            <a:r>
              <a:rPr lang="en-US" sz="1000" dirty="0" err="1" smtClean="0">
                <a:latin typeface="Arial" pitchFamily="34" charset="0"/>
                <a:cs typeface="Arial" pitchFamily="34" charset="0"/>
              </a:rPr>
              <a:t>оценке</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субъектов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Российской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Федерации</a:t>
            </a:r>
            <a:r>
              <a:rPr lang="en-US" sz="1000" dirty="0" smtClean="0">
                <a:latin typeface="Arial" pitchFamily="34" charset="0"/>
                <a:cs typeface="Arial" pitchFamily="34" charset="0"/>
              </a:rPr>
              <a:t> и </a:t>
            </a:r>
            <a:r>
              <a:rPr lang="en-US" sz="1000" dirty="0" err="1" smtClean="0">
                <a:latin typeface="Arial" pitchFamily="34" charset="0"/>
                <a:cs typeface="Arial" pitchFamily="34" charset="0"/>
              </a:rPr>
              <a:t>муниципальных</a:t>
            </a:r>
            <a:r>
              <a:rPr lang="ru-RU" sz="1000" dirty="0" smtClean="0">
                <a:latin typeface="Arial" pitchFamily="34" charset="0"/>
                <a:cs typeface="Arial" pitchFamily="34" charset="0"/>
              </a:rPr>
              <a:t> </a:t>
            </a:r>
            <a:r>
              <a:rPr lang="en-US" sz="1000" dirty="0" err="1" smtClean="0">
                <a:latin typeface="Arial" pitchFamily="34" charset="0"/>
                <a:cs typeface="Arial" pitchFamily="34" charset="0"/>
              </a:rPr>
              <a:t>образований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Порядком</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оценки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Курского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округа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Ставропольского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края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от</a:t>
            </a:r>
            <a:r>
              <a:rPr lang="en-US" sz="1000" dirty="0" smtClean="0">
                <a:latin typeface="Arial" pitchFamily="34" charset="0"/>
                <a:cs typeface="Arial" pitchFamily="34" charset="0"/>
              </a:rPr>
              <a:t> 11.02.2022 г. № 154</a:t>
            </a:r>
            <a:r>
              <a:rPr lang="ru-RU" sz="1000" dirty="0" smtClean="0">
                <a:latin typeface="Arial" pitchFamily="34" charset="0"/>
                <a:cs typeface="Arial" pitchFamily="34" charset="0"/>
              </a:rPr>
              <a:t>.</a:t>
            </a:r>
          </a:p>
          <a:p>
            <a:pPr algn="just"/>
            <a:r>
              <a:rPr lang="ru-RU" sz="1000" dirty="0" smtClean="0">
                <a:latin typeface="Arial" pitchFamily="34" charset="0"/>
                <a:cs typeface="Arial" pitchFamily="34" charset="0"/>
              </a:rPr>
              <a:t>	</a:t>
            </a:r>
            <a:r>
              <a:rPr lang="en-US" sz="1000" dirty="0" err="1" smtClean="0">
                <a:latin typeface="Arial" pitchFamily="34" charset="0"/>
                <a:cs typeface="Arial" pitchFamily="34" charset="0"/>
              </a:rPr>
              <a:t>Оценка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проводится</a:t>
            </a:r>
            <a:r>
              <a:rPr lang="en-US" sz="1000" dirty="0" smtClean="0">
                <a:latin typeface="Arial" pitchFamily="34" charset="0"/>
                <a:cs typeface="Arial" pitchFamily="34" charset="0"/>
              </a:rPr>
              <a:t> в </a:t>
            </a:r>
            <a:r>
              <a:rPr lang="en-US" sz="1000" dirty="0" err="1" smtClean="0">
                <a:latin typeface="Arial" pitchFamily="34" charset="0"/>
                <a:cs typeface="Arial" pitchFamily="34" charset="0"/>
              </a:rPr>
              <a:t>целях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минимизации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риска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предоставления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неэффективных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Результаты</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оценки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налоговых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расходов</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учитываются</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формировании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основных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направлений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бюджетной</a:t>
            </a:r>
            <a:r>
              <a:rPr lang="en-US" sz="1000" dirty="0" smtClean="0">
                <a:latin typeface="Arial" pitchFamily="34" charset="0"/>
                <a:cs typeface="Arial" pitchFamily="34" charset="0"/>
              </a:rPr>
              <a:t> и </a:t>
            </a:r>
            <a:r>
              <a:rPr lang="en-US" sz="1000" dirty="0" err="1" smtClean="0">
                <a:latin typeface="Arial" pitchFamily="34" charset="0"/>
                <a:cs typeface="Arial" pitchFamily="34" charset="0"/>
              </a:rPr>
              <a:t>налоговой</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политики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Курского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округа</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Ставропольского</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края</a:t>
            </a:r>
            <a:r>
              <a:rPr lang="en-US" sz="1000" dirty="0" smtClean="0">
                <a:latin typeface="Arial" pitchFamily="34" charset="0"/>
                <a:cs typeface="Arial" pitchFamily="34" charset="0"/>
              </a:rPr>
              <a:t>, а </a:t>
            </a:r>
            <a:r>
              <a:rPr lang="en-US" sz="1000" dirty="0" err="1" smtClean="0">
                <a:latin typeface="Arial" pitchFamily="34" charset="0"/>
                <a:cs typeface="Arial" pitchFamily="34" charset="0"/>
              </a:rPr>
              <a:t>также</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проведении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эффективности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реализации</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муниципальных</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программ</a:t>
            </a:r>
            <a:r>
              <a:rPr lang="ru-RU" sz="1000" dirty="0" smtClean="0">
                <a:latin typeface="Arial" pitchFamily="34" charset="0"/>
                <a:cs typeface="Arial" pitchFamily="34" charset="0"/>
              </a:rPr>
              <a:t>.</a:t>
            </a:r>
            <a:endParaRPr lang="ru-RU" sz="1000" dirty="0">
              <a:latin typeface="Arial" pitchFamily="34" charset="0"/>
              <a:cs typeface="Arial" pitchFamily="34" charset="0"/>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0"/>
            <a:ext cx="8572560" cy="523220"/>
          </a:xfrm>
          <a:prstGeom prst="rect">
            <a:avLst/>
          </a:prstGeom>
          <a:noFill/>
        </p:spPr>
        <p:txBody>
          <a:bodyPr wrap="square" rtlCol="0">
            <a:spAutoFit/>
          </a:bodyPr>
          <a:lstStyle/>
          <a:p>
            <a:pPr algn="ctr"/>
            <a:r>
              <a:rPr lang="ru-RU" sz="1400" dirty="0" smtClean="0">
                <a:latin typeface="Calibri" pitchFamily="34" charset="0"/>
                <a:cs typeface="Calibri" pitchFamily="34" charset="0"/>
              </a:rPr>
              <a:t>ДЕЯТЕЛЬНОСТЬ  ОРГАНОВ  КУРСКОГО  МУНИЦИПАЛЬНОГО  ОКРУГА  </a:t>
            </a:r>
          </a:p>
          <a:p>
            <a:pPr algn="ctr"/>
            <a:r>
              <a:rPr lang="ru-RU" sz="1400" dirty="0" smtClean="0">
                <a:latin typeface="Calibri" pitchFamily="34" charset="0"/>
                <a:cs typeface="Calibri" pitchFamily="34" charset="0"/>
              </a:rPr>
              <a:t>СТАВРОПОЛЬСКОГО КРАЯ, ВЛИЯЮЩАЯ НА ИЗМЕНЕНИЕ  ДОХОДОВ  БЮДЖЕТА</a:t>
            </a:r>
          </a:p>
        </p:txBody>
      </p:sp>
      <p:sp>
        <p:nvSpPr>
          <p:cNvPr id="3" name="Rectangle 2"/>
          <p:cNvSpPr>
            <a:spLocks noChangeArrowheads="1"/>
          </p:cNvSpPr>
          <p:nvPr/>
        </p:nvSpPr>
        <p:spPr bwMode="auto">
          <a:xfrm>
            <a:off x="142844" y="714356"/>
            <a:ext cx="678661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000" dirty="0" smtClean="0"/>
              <a:t>	 В целях увеличения доходов бюджета Курского муниципального округа Ставропольского края и в рамках деятельности органов местного самоуправления, влияющей на изменение доходной части местного бюджета, принято распоряжение администрации Курского муниципального округа Ставропольского края от 07.12.2021 г. № 508-р «Об утверждении Программы оздоровления муниципальных финансов Курского муниципального округа Ставропольского края  на 2022-2024 годы», в соответствии с которым предусматриваются следующие мероприятия: </a:t>
            </a:r>
          </a:p>
          <a:p>
            <a:pPr algn="just"/>
            <a:endParaRPr lang="ru-RU" sz="1000" dirty="0" smtClean="0"/>
          </a:p>
          <a:p>
            <a:pPr algn="just"/>
            <a:r>
              <a:rPr lang="ru-RU" sz="1000" dirty="0" smtClean="0"/>
              <a:t>	Оценка эффективности льгот по местным налогам, предоставленных в соответствии с муниципальными  правовыми актами Курского муниципального округа Ставропольского края.  По результатам оценки эффективности за 2021 год, неэффективных налоговых льгот не установлено.</a:t>
            </a:r>
          </a:p>
          <a:p>
            <a:pPr algn="just"/>
            <a:r>
              <a:rPr lang="ru-RU" sz="1000" dirty="0" smtClean="0"/>
              <a:t>	Мероприятия по государственной регистрации прав на объекты недвижимого имущества, в том числе на земельные участки, которые в соответствии с законодательством Российской Федерации и законодательством Ставропольского края подлежат отнесению к муниципальной собственности Курского муниципального округа Ставропольского края, а также на земельные участки, государственная собственность на которые не разграничена, в целях вовлечения данных объектов недвижимого имущества в хозяйственный оборот.</a:t>
            </a:r>
          </a:p>
          <a:p>
            <a:pPr algn="just"/>
            <a:r>
              <a:rPr lang="ru-RU" sz="1000" dirty="0" smtClean="0"/>
              <a:t>	Мероприятия по взысканию задолженности по арендной плате за пользование имуществом, находящимся в муниципальной собственности Курского муниципального округа Ставропольского края, и рассмотрение возможности ее погашения в досудебном порядке.</a:t>
            </a:r>
          </a:p>
          <a:p>
            <a:pPr algn="just"/>
            <a:r>
              <a:rPr lang="ru-RU" sz="1000" dirty="0" smtClean="0"/>
              <a:t>	Мероприятия, направленных на актуализацию сведений об объектах недвижимого имущества, в том числе земельных участках, находящихся на территории Курского муниципального округа Ставропольского края, с целью исчисления налога на имущество физических лиц и земельного налога.</a:t>
            </a:r>
          </a:p>
          <a:p>
            <a:pPr algn="just"/>
            <a:r>
              <a:rPr lang="ru-RU" sz="1000" dirty="0" smtClean="0"/>
              <a:t>	Мероприятия по легализации «теневой» заработной платы.</a:t>
            </a:r>
          </a:p>
          <a:p>
            <a:pPr algn="just"/>
            <a:r>
              <a:rPr lang="ru-RU" sz="1000" dirty="0" smtClean="0"/>
              <a:t>	Проведение заседаний межведомственной комиссии по мобилизации налоговых и неналоговых доходов, зачисляемых в бюджет Курского муниципального округа Ставропольского края.</a:t>
            </a:r>
          </a:p>
          <a:p>
            <a:pPr algn="just"/>
            <a:r>
              <a:rPr lang="ru-RU" sz="1000" dirty="0" smtClean="0"/>
              <a:t>	Обеспечение соблюдения нормативов формирования расходов на содержание органов местного самоуправления муниципальных образований Ставропольского края, установленных постановлением  Правительства Ставропольского края.</a:t>
            </a:r>
          </a:p>
          <a:p>
            <a:pPr algn="just"/>
            <a:r>
              <a:rPr lang="ru-RU" sz="1000" dirty="0" smtClean="0"/>
              <a:t>	Мероприятия, направленных на увеличение доходов от оказания платных услуг и прочих безвозмездных поступлений муниципальных учреждений Курского муниципального округа Ставропольского края.</a:t>
            </a:r>
          </a:p>
          <a:p>
            <a:pPr algn="just"/>
            <a:r>
              <a:rPr lang="ru-RU" sz="1000" dirty="0" smtClean="0"/>
              <a:t>	Разработка и утверждение планов мероприятий по погашению просроченной кредиторской задолженности, образовавшейся на 01 января отчетного года.</a:t>
            </a:r>
          </a:p>
          <a:p>
            <a:pPr algn="just"/>
            <a:endParaRPr lang="ru-RU" sz="1000" dirty="0" smtClean="0"/>
          </a:p>
          <a:p>
            <a:pPr algn="just"/>
            <a:endParaRPr lang="ru-RU" sz="1000" dirty="0" smtClean="0"/>
          </a:p>
          <a:p>
            <a:pPr algn="just"/>
            <a:endParaRPr lang="ru-RU" sz="1000" dirty="0"/>
          </a:p>
        </p:txBody>
      </p:sp>
      <p:pic>
        <p:nvPicPr>
          <p:cNvPr id="4" name="Picture 2" descr="https://wiki.mininuniver.ru/images/5/59/%D0%A0%D0%B8%D1%81%D1%83%D0%BD%D0%BE%D0%BA_2_%D0%90%D0%B1%D1%80%D0%B0%D0%BC%D1%8F%D0%BD.jpg"/>
          <p:cNvPicPr>
            <a:picLocks noChangeAspect="1" noChangeArrowheads="1"/>
          </p:cNvPicPr>
          <p:nvPr/>
        </p:nvPicPr>
        <p:blipFill>
          <a:blip r:embed="rId2" cstate="print"/>
          <a:srcRect/>
          <a:stretch>
            <a:fillRect/>
          </a:stretch>
        </p:blipFill>
        <p:spPr bwMode="auto">
          <a:xfrm>
            <a:off x="6934200" y="642918"/>
            <a:ext cx="2209800" cy="6215082"/>
          </a:xfrm>
          <a:prstGeom prst="rect">
            <a:avLst/>
          </a:prstGeom>
          <a:ln>
            <a:noFill/>
          </a:ln>
          <a:effectLst>
            <a:softEdge rad="112500"/>
          </a:effectLst>
        </p:spPr>
      </p:pic>
    </p:spTree>
  </p:cSld>
  <p:clrMapOvr>
    <a:masterClrMapping/>
  </p:clrMapOvr>
  <p:transition>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33408</TotalTime>
  <Words>8272</Words>
  <Application>Microsoft Office PowerPoint</Application>
  <PresentationFormat>Экран (4:3)</PresentationFormat>
  <Paragraphs>2774</Paragraphs>
  <Slides>49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Оформление по умолчанию</vt:lpstr>
      <vt:lpstr>Слайд 1</vt:lpstr>
      <vt:lpstr>Слайд 2</vt:lpstr>
      <vt:lpstr>Роль гражданина и его участие в бюджетном процессе:</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Безвозмездные поступления</vt:lpstr>
      <vt:lpstr>Слайд 48</vt:lpstr>
      <vt:lpstr>Слайд 49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2712</cp:revision>
  <dcterms:created xsi:type="dcterms:W3CDTF">2012-04-17T17:49:34Z</dcterms:created>
  <dcterms:modified xsi:type="dcterms:W3CDTF">2022-12-23T07:19:56Z</dcterms:modified>
</cp:coreProperties>
</file>