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drawings/drawing2.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drawings/drawing3.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drawings/drawing4.xml" ContentType="application/vnd.openxmlformats-officedocument.drawingml.chartshapes+xml"/>
  <Override PartName="/ppt/charts/chart37.xml" ContentType="application/vnd.openxmlformats-officedocument.drawingml.chart+xml"/>
  <Override PartName="/ppt/charts/chart38.xml" ContentType="application/vnd.openxmlformats-officedocument.drawingml.chart+xml"/>
  <Override PartName="/ppt/drawings/drawing5.xml" ContentType="application/vnd.openxmlformats-officedocument.drawingml.chartshapes+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drawings/drawing6.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6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drawings/drawing7.xml" ContentType="application/vnd.openxmlformats-officedocument.drawingml.chartshapes+xml"/>
  <Override PartName="/ppt/charts/chart70.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notesMasterIdLst>
    <p:notesMasterId r:id="rId99"/>
  </p:notesMasterIdLst>
  <p:sldIdLst>
    <p:sldId id="277" r:id="rId2"/>
    <p:sldId id="421" r:id="rId3"/>
    <p:sldId id="575" r:id="rId4"/>
    <p:sldId id="346" r:id="rId5"/>
    <p:sldId id="437" r:id="rId6"/>
    <p:sldId id="468" r:id="rId7"/>
    <p:sldId id="580" r:id="rId8"/>
    <p:sldId id="581" r:id="rId9"/>
    <p:sldId id="582" r:id="rId10"/>
    <p:sldId id="583" r:id="rId11"/>
    <p:sldId id="618" r:id="rId12"/>
    <p:sldId id="620" r:id="rId13"/>
    <p:sldId id="626" r:id="rId14"/>
    <p:sldId id="631" r:id="rId15"/>
    <p:sldId id="632" r:id="rId16"/>
    <p:sldId id="556" r:id="rId17"/>
    <p:sldId id="548" r:id="rId18"/>
    <p:sldId id="423" r:id="rId19"/>
    <p:sldId id="479" r:id="rId20"/>
    <p:sldId id="480" r:id="rId21"/>
    <p:sldId id="481" r:id="rId22"/>
    <p:sldId id="514" r:id="rId23"/>
    <p:sldId id="547" r:id="rId24"/>
    <p:sldId id="433" r:id="rId25"/>
    <p:sldId id="524" r:id="rId26"/>
    <p:sldId id="527" r:id="rId27"/>
    <p:sldId id="529" r:id="rId28"/>
    <p:sldId id="528" r:id="rId29"/>
    <p:sldId id="483" r:id="rId30"/>
    <p:sldId id="515" r:id="rId31"/>
    <p:sldId id="557" r:id="rId32"/>
    <p:sldId id="558" r:id="rId33"/>
    <p:sldId id="559" r:id="rId34"/>
    <p:sldId id="560" r:id="rId35"/>
    <p:sldId id="561" r:id="rId36"/>
    <p:sldId id="562" r:id="rId37"/>
    <p:sldId id="563" r:id="rId38"/>
    <p:sldId id="564" r:id="rId39"/>
    <p:sldId id="615" r:id="rId40"/>
    <p:sldId id="616" r:id="rId41"/>
    <p:sldId id="565" r:id="rId42"/>
    <p:sldId id="607" r:id="rId43"/>
    <p:sldId id="566" r:id="rId44"/>
    <p:sldId id="567" r:id="rId45"/>
    <p:sldId id="568" r:id="rId46"/>
    <p:sldId id="605" r:id="rId47"/>
    <p:sldId id="606" r:id="rId48"/>
    <p:sldId id="569" r:id="rId49"/>
    <p:sldId id="570" r:id="rId50"/>
    <p:sldId id="619" r:id="rId51"/>
    <p:sldId id="550" r:id="rId52"/>
    <p:sldId id="488" r:id="rId53"/>
    <p:sldId id="508" r:id="rId54"/>
    <p:sldId id="574" r:id="rId55"/>
    <p:sldId id="526" r:id="rId56"/>
    <p:sldId id="530" r:id="rId57"/>
    <p:sldId id="602" r:id="rId58"/>
    <p:sldId id="572" r:id="rId59"/>
    <p:sldId id="525" r:id="rId60"/>
    <p:sldId id="516" r:id="rId61"/>
    <p:sldId id="517" r:id="rId62"/>
    <p:sldId id="519" r:id="rId63"/>
    <p:sldId id="520" r:id="rId64"/>
    <p:sldId id="521" r:id="rId65"/>
    <p:sldId id="576" r:id="rId66"/>
    <p:sldId id="522" r:id="rId67"/>
    <p:sldId id="577" r:id="rId68"/>
    <p:sldId id="578" r:id="rId69"/>
    <p:sldId id="584" r:id="rId70"/>
    <p:sldId id="601" r:id="rId71"/>
    <p:sldId id="579" r:id="rId72"/>
    <p:sldId id="489" r:id="rId73"/>
    <p:sldId id="610" r:id="rId74"/>
    <p:sldId id="611" r:id="rId75"/>
    <p:sldId id="612" r:id="rId76"/>
    <p:sldId id="613" r:id="rId77"/>
    <p:sldId id="614" r:id="rId78"/>
    <p:sldId id="490" r:id="rId79"/>
    <p:sldId id="491" r:id="rId80"/>
    <p:sldId id="384" r:id="rId81"/>
    <p:sldId id="636" r:id="rId82"/>
    <p:sldId id="427" r:id="rId83"/>
    <p:sldId id="419" r:id="rId84"/>
    <p:sldId id="420" r:id="rId85"/>
    <p:sldId id="634" r:id="rId86"/>
    <p:sldId id="435" r:id="rId87"/>
    <p:sldId id="436" r:id="rId88"/>
    <p:sldId id="595" r:id="rId89"/>
    <p:sldId id="596" r:id="rId90"/>
    <p:sldId id="598" r:id="rId91"/>
    <p:sldId id="599" r:id="rId92"/>
    <p:sldId id="600" r:id="rId93"/>
    <p:sldId id="590" r:id="rId94"/>
    <p:sldId id="587" r:id="rId95"/>
    <p:sldId id="588" r:id="rId96"/>
    <p:sldId id="589" r:id="rId97"/>
    <p:sldId id="496"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CCFF"/>
    <a:srgbClr val="0066FF"/>
    <a:srgbClr val="FF33CC"/>
    <a:srgbClr val="FF7C80"/>
    <a:srgbClr val="FF9966"/>
    <a:srgbClr val="99CCFF"/>
    <a:srgbClr val="66FFCC"/>
    <a:srgbClr val="CCE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024" autoAdjust="0"/>
    <p:restoredTop sz="97458" autoAdjust="0"/>
  </p:normalViewPr>
  <p:slideViewPr>
    <p:cSldViewPr showGuides="1">
      <p:cViewPr>
        <p:scale>
          <a:sx n="90" d="100"/>
          <a:sy n="90" d="100"/>
        </p:scale>
        <p:origin x="-348" y="359"/>
      </p:cViewPr>
      <p:guideLst>
        <p:guide orient="horz" pos="2160"/>
        <p:guide pos="2880"/>
      </p:guideLst>
    </p:cSldViewPr>
  </p:slideViewPr>
  <p:outlineViewPr>
    <p:cViewPr>
      <p:scale>
        <a:sx n="33" d="100"/>
        <a:sy n="33" d="100"/>
      </p:scale>
      <p:origin x="0" y="1301"/>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Excel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Excel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_____Microsoft_Excel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_____Microsoft_Excel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_____Microsoft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_____Microsoft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_____Microsoft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_____Microsoft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_____Microsoft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_____Microsoft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_____Microsoft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_____Microsoft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_____Microsoft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_____Microsoft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_____Microsoft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_____Microsoft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_____Microsoft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_____Microsoft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_____Microsoft_Excel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_____Microsoft_Excel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_____Microsoft_Excel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_____Microsoft_Excel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Excel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_____Microsoft_Excel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_____Microsoft_Excel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_____Microsoft_Excel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_____Microsoft_Excel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_____Microsoft_Excel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_____Microsoft_Excel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_____Microsoft_Excel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_____Microsoft_Excel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_____Microsoft_Excel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_____Microsoft_Excel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_____Microsoft_Excel68.xlsx"/></Relationships>
</file>

<file path=ppt/charts/_rels/chart6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Excel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_____Microsoft_Excel70.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2021 г.</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3.1250000000000021E-2"/>
                  <c:y val="-5.0000000000000031E-2"/>
                </c:manualLayout>
              </c:layout>
              <c:showLegendKey val="0"/>
              <c:showVal val="1"/>
              <c:showCatName val="0"/>
              <c:showSerName val="0"/>
              <c:showPercent val="0"/>
              <c:showBubbleSize val="0"/>
            </c:dLbl>
            <c:dLbl>
              <c:idx val="1"/>
              <c:layout>
                <c:manualLayout>
                  <c:x val="1.0416666666666742E-2"/>
                  <c:y val="-5.3124999999999999E-2"/>
                </c:manualLayout>
              </c:layout>
              <c:showLegendKey val="0"/>
              <c:showVal val="1"/>
              <c:showCatName val="0"/>
              <c:showSerName val="0"/>
              <c:showPercent val="0"/>
              <c:showBubbleSize val="0"/>
            </c:dLbl>
            <c:txPr>
              <a:bodyPr/>
              <a:lstStyle/>
              <a:p>
                <a:pPr>
                  <a:defRPr sz="1000"/>
                </a:pPr>
                <a:endParaRPr lang="ru-RU"/>
              </a:p>
            </c:txPr>
            <c:showLegendKey val="0"/>
            <c:showVal val="1"/>
            <c:showCatName val="0"/>
            <c:showSerName val="0"/>
            <c:showPercent val="0"/>
            <c:showBubbleSize val="0"/>
            <c:showLeaderLines val="0"/>
          </c:dLbls>
          <c:cat>
            <c:strRef>
              <c:f>Лист1!$A$2:$A$3</c:f>
              <c:strCache>
                <c:ptCount val="2"/>
                <c:pt idx="0">
                  <c:v>Родилось</c:v>
                </c:pt>
                <c:pt idx="1">
                  <c:v>Умерло</c:v>
                </c:pt>
              </c:strCache>
            </c:strRef>
          </c:cat>
          <c:val>
            <c:numRef>
              <c:f>Лист1!$B$2:$B$3</c:f>
              <c:numCache>
                <c:formatCode>General</c:formatCode>
                <c:ptCount val="2"/>
                <c:pt idx="0">
                  <c:v>404</c:v>
                </c:pt>
                <c:pt idx="1">
                  <c:v>627</c:v>
                </c:pt>
              </c:numCache>
            </c:numRef>
          </c:val>
        </c:ser>
        <c:ser>
          <c:idx val="1"/>
          <c:order val="1"/>
          <c:tx>
            <c:strRef>
              <c:f>Лист1!$C$1</c:f>
              <c:strCache>
                <c:ptCount val="1"/>
                <c:pt idx="0">
                  <c:v>2022 г.</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2.0833333333333377E-2"/>
                  <c:y val="-3.1250000000000021E-2"/>
                </c:manualLayout>
              </c:layout>
              <c:showLegendKey val="0"/>
              <c:showVal val="1"/>
              <c:showCatName val="0"/>
              <c:showSerName val="0"/>
              <c:showPercent val="0"/>
              <c:showBubbleSize val="0"/>
            </c:dLbl>
            <c:dLbl>
              <c:idx val="1"/>
              <c:layout>
                <c:manualLayout>
                  <c:x val="2.2916666666666682E-2"/>
                  <c:y val="-4.3749999999999997E-2"/>
                </c:manualLayout>
              </c:layout>
              <c:showLegendKey val="0"/>
              <c:showVal val="1"/>
              <c:showCatName val="0"/>
              <c:showSerName val="0"/>
              <c:showPercent val="0"/>
              <c:showBubbleSize val="0"/>
            </c:dLbl>
            <c:txPr>
              <a:bodyPr/>
              <a:lstStyle/>
              <a:p>
                <a:pPr>
                  <a:defRPr sz="1000"/>
                </a:pPr>
                <a:endParaRPr lang="ru-RU"/>
              </a:p>
            </c:txPr>
            <c:showLegendKey val="0"/>
            <c:showVal val="1"/>
            <c:showCatName val="0"/>
            <c:showSerName val="0"/>
            <c:showPercent val="0"/>
            <c:showBubbleSize val="0"/>
            <c:showLeaderLines val="0"/>
          </c:dLbls>
          <c:cat>
            <c:strRef>
              <c:f>Лист1!$A$2:$A$3</c:f>
              <c:strCache>
                <c:ptCount val="2"/>
                <c:pt idx="0">
                  <c:v>Родилось</c:v>
                </c:pt>
                <c:pt idx="1">
                  <c:v>Умерло</c:v>
                </c:pt>
              </c:strCache>
            </c:strRef>
          </c:cat>
          <c:val>
            <c:numRef>
              <c:f>Лист1!$C$2:$C$3</c:f>
              <c:numCache>
                <c:formatCode>General</c:formatCode>
                <c:ptCount val="2"/>
                <c:pt idx="0">
                  <c:v>348</c:v>
                </c:pt>
                <c:pt idx="1">
                  <c:v>490</c:v>
                </c:pt>
              </c:numCache>
            </c:numRef>
          </c:val>
        </c:ser>
        <c:dLbls>
          <c:showLegendKey val="0"/>
          <c:showVal val="1"/>
          <c:showCatName val="0"/>
          <c:showSerName val="0"/>
          <c:showPercent val="0"/>
          <c:showBubbleSize val="0"/>
        </c:dLbls>
        <c:gapWidth val="75"/>
        <c:shape val="cylinder"/>
        <c:axId val="237188992"/>
        <c:axId val="237190528"/>
        <c:axId val="0"/>
      </c:bar3DChart>
      <c:catAx>
        <c:axId val="237188992"/>
        <c:scaling>
          <c:orientation val="minMax"/>
        </c:scaling>
        <c:delete val="0"/>
        <c:axPos val="b"/>
        <c:majorTickMark val="none"/>
        <c:minorTickMark val="none"/>
        <c:tickLblPos val="nextTo"/>
        <c:crossAx val="237190528"/>
        <c:crosses val="autoZero"/>
        <c:auto val="1"/>
        <c:lblAlgn val="ctr"/>
        <c:lblOffset val="100"/>
        <c:noMultiLvlLbl val="0"/>
      </c:catAx>
      <c:valAx>
        <c:axId val="237190528"/>
        <c:scaling>
          <c:orientation val="minMax"/>
        </c:scaling>
        <c:delete val="0"/>
        <c:axPos val="l"/>
        <c:numFmt formatCode="General" sourceLinked="1"/>
        <c:majorTickMark val="none"/>
        <c:minorTickMark val="none"/>
        <c:tickLblPos val="nextTo"/>
        <c:crossAx val="237188992"/>
        <c:crosses val="autoZero"/>
        <c:crossBetween val="between"/>
      </c:valAx>
    </c:plotArea>
    <c:legend>
      <c:legendPos val="b"/>
      <c:layout/>
      <c:overlay val="0"/>
    </c:legend>
    <c:plotVisOnly val="1"/>
    <c:dispBlanksAs val="gap"/>
    <c:showDLblsOverMax val="0"/>
  </c:chart>
  <c:txPr>
    <a:bodyPr/>
    <a:lstStyle/>
    <a:p>
      <a:pPr>
        <a:defRPr sz="1400">
          <a:solidFill>
            <a:schemeClr val="bg1"/>
          </a:solidFill>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2021 г.</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2.999491199917945E-2"/>
                  <c:y val="-2.5195643177317414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c:f>
              <c:strCache>
                <c:ptCount val="1"/>
                <c:pt idx="0">
                  <c:v>Валовой сбор зерновых культур, тыс. тонн</c:v>
                </c:pt>
              </c:strCache>
            </c:strRef>
          </c:cat>
          <c:val>
            <c:numRef>
              <c:f>Лист1!$B$2</c:f>
              <c:numCache>
                <c:formatCode>General</c:formatCode>
                <c:ptCount val="1"/>
                <c:pt idx="0">
                  <c:v>222.4</c:v>
                </c:pt>
              </c:numCache>
            </c:numRef>
          </c:val>
        </c:ser>
        <c:ser>
          <c:idx val="1"/>
          <c:order val="1"/>
          <c:tx>
            <c:strRef>
              <c:f>Лист1!$C$1</c:f>
              <c:strCache>
                <c:ptCount val="1"/>
                <c:pt idx="0">
                  <c:v>2022 г.</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3.8564886856087784E-2"/>
                  <c:y val="-2.5195643177317414E-2"/>
                </c:manualLayout>
              </c:layout>
              <c:tx>
                <c:rich>
                  <a:bodyPr/>
                  <a:lstStyle/>
                  <a:p>
                    <a:r>
                      <a:rPr lang="ru-RU" sz="1200" dirty="0" smtClean="0"/>
                      <a:t>193,10</a:t>
                    </a:r>
                    <a:endParaRPr lang="en-US" sz="1200" dirty="0"/>
                  </a:p>
                </c:rich>
              </c:tx>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c:f>
              <c:strCache>
                <c:ptCount val="1"/>
                <c:pt idx="0">
                  <c:v>Валовой сбор зерновых культур, тыс. тонн</c:v>
                </c:pt>
              </c:strCache>
            </c:strRef>
          </c:cat>
          <c:val>
            <c:numRef>
              <c:f>Лист1!$C$2</c:f>
              <c:numCache>
                <c:formatCode>General</c:formatCode>
                <c:ptCount val="1"/>
                <c:pt idx="0">
                  <c:v>193.1</c:v>
                </c:pt>
              </c:numCache>
            </c:numRef>
          </c:val>
        </c:ser>
        <c:dLbls>
          <c:showLegendKey val="0"/>
          <c:showVal val="1"/>
          <c:showCatName val="0"/>
          <c:showSerName val="0"/>
          <c:showPercent val="0"/>
          <c:showBubbleSize val="0"/>
        </c:dLbls>
        <c:gapWidth val="150"/>
        <c:shape val="cylinder"/>
        <c:axId val="241589632"/>
        <c:axId val="241591424"/>
        <c:axId val="0"/>
      </c:bar3DChart>
      <c:catAx>
        <c:axId val="241589632"/>
        <c:scaling>
          <c:orientation val="minMax"/>
        </c:scaling>
        <c:delete val="0"/>
        <c:axPos val="l"/>
        <c:majorTickMark val="none"/>
        <c:minorTickMark val="none"/>
        <c:tickLblPos val="nextTo"/>
        <c:crossAx val="241591424"/>
        <c:crosses val="autoZero"/>
        <c:auto val="1"/>
        <c:lblAlgn val="ctr"/>
        <c:lblOffset val="100"/>
        <c:noMultiLvlLbl val="0"/>
      </c:catAx>
      <c:valAx>
        <c:axId val="241591424"/>
        <c:scaling>
          <c:orientation val="minMax"/>
        </c:scaling>
        <c:delete val="1"/>
        <c:axPos val="b"/>
        <c:numFmt formatCode="General" sourceLinked="1"/>
        <c:majorTickMark val="out"/>
        <c:minorTickMark val="none"/>
        <c:tickLblPos val="nextTo"/>
        <c:crossAx val="241589632"/>
        <c:crosses val="autoZero"/>
        <c:crossBetween val="between"/>
      </c:valAx>
    </c:plotArea>
    <c:legend>
      <c:legendPos val="t"/>
      <c:layout>
        <c:manualLayout>
          <c:xMode val="edge"/>
          <c:yMode val="edge"/>
          <c:x val="0.51415823022122231"/>
          <c:y val="0.84467763644929084"/>
          <c:w val="0.44893111778847572"/>
          <c:h val="0.1207635635216347"/>
        </c:manualLayout>
      </c:layout>
      <c:overlay val="0"/>
    </c:legend>
    <c:plotVisOnly val="1"/>
    <c:dispBlanksAs val="gap"/>
    <c:showDLblsOverMax val="0"/>
  </c:chart>
  <c:txPr>
    <a:bodyPr/>
    <a:lstStyle/>
    <a:p>
      <a:pPr>
        <a:defRPr sz="1400" b="1">
          <a:solidFill>
            <a:schemeClr val="tx1"/>
          </a:solidFill>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2021 г.</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3.125E-2"/>
                  <c:y val="-0.05"/>
                </c:manualLayout>
              </c:layout>
              <c:showLegendKey val="0"/>
              <c:showVal val="1"/>
              <c:showCatName val="0"/>
              <c:showSerName val="0"/>
              <c:showPercent val="0"/>
              <c:showBubbleSize val="0"/>
            </c:dLbl>
            <c:dLbl>
              <c:idx val="1"/>
              <c:layout>
                <c:manualLayout>
                  <c:x val="1.0416666666666742E-2"/>
                  <c:y val="-5.3124999999999999E-2"/>
                </c:manualLayout>
              </c:layout>
              <c:showLegendKey val="0"/>
              <c:showVal val="1"/>
              <c:showCatName val="0"/>
              <c:showSerName val="0"/>
              <c:showPercent val="0"/>
              <c:showBubbleSize val="0"/>
            </c:dLbl>
            <c:txPr>
              <a:bodyPr/>
              <a:lstStyle/>
              <a:p>
                <a:pPr>
                  <a:defRPr sz="1000"/>
                </a:pPr>
                <a:endParaRPr lang="ru-RU"/>
              </a:p>
            </c:txPr>
            <c:showLegendKey val="0"/>
            <c:showVal val="1"/>
            <c:showCatName val="0"/>
            <c:showSerName val="0"/>
            <c:showPercent val="0"/>
            <c:showBubbleSize val="0"/>
            <c:showLeaderLines val="0"/>
          </c:dLbls>
          <c:cat>
            <c:strRef>
              <c:f>Лист1!$A$2:$A$3</c:f>
              <c:strCache>
                <c:ptCount val="2"/>
                <c:pt idx="0">
                  <c:v>Проведено мероприятий для молодежи</c:v>
                </c:pt>
                <c:pt idx="1">
                  <c:v>Проведено спортивных мероприятий</c:v>
                </c:pt>
              </c:strCache>
            </c:strRef>
          </c:cat>
          <c:val>
            <c:numRef>
              <c:f>Лист1!$B$2:$B$3</c:f>
              <c:numCache>
                <c:formatCode>General</c:formatCode>
                <c:ptCount val="2"/>
                <c:pt idx="0">
                  <c:v>168</c:v>
                </c:pt>
                <c:pt idx="1">
                  <c:v>138</c:v>
                </c:pt>
              </c:numCache>
            </c:numRef>
          </c:val>
        </c:ser>
        <c:ser>
          <c:idx val="1"/>
          <c:order val="1"/>
          <c:tx>
            <c:strRef>
              <c:f>Лист1!$C$1</c:f>
              <c:strCache>
                <c:ptCount val="1"/>
                <c:pt idx="0">
                  <c:v>2022 г.</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2.0833333333333395E-2"/>
                  <c:y val="-3.125E-2"/>
                </c:manualLayout>
              </c:layout>
              <c:showLegendKey val="0"/>
              <c:showVal val="1"/>
              <c:showCatName val="0"/>
              <c:showSerName val="0"/>
              <c:showPercent val="0"/>
              <c:showBubbleSize val="0"/>
            </c:dLbl>
            <c:dLbl>
              <c:idx val="1"/>
              <c:layout>
                <c:manualLayout>
                  <c:x val="2.2916666666666672E-2"/>
                  <c:y val="-4.3749999999999997E-2"/>
                </c:manualLayout>
              </c:layout>
              <c:showLegendKey val="0"/>
              <c:showVal val="1"/>
              <c:showCatName val="0"/>
              <c:showSerName val="0"/>
              <c:showPercent val="0"/>
              <c:showBubbleSize val="0"/>
            </c:dLbl>
            <c:txPr>
              <a:bodyPr/>
              <a:lstStyle/>
              <a:p>
                <a:pPr>
                  <a:defRPr sz="1000"/>
                </a:pPr>
                <a:endParaRPr lang="ru-RU"/>
              </a:p>
            </c:txPr>
            <c:showLegendKey val="0"/>
            <c:showVal val="1"/>
            <c:showCatName val="0"/>
            <c:showSerName val="0"/>
            <c:showPercent val="0"/>
            <c:showBubbleSize val="0"/>
            <c:showLeaderLines val="0"/>
          </c:dLbls>
          <c:cat>
            <c:strRef>
              <c:f>Лист1!$A$2:$A$3</c:f>
              <c:strCache>
                <c:ptCount val="2"/>
                <c:pt idx="0">
                  <c:v>Проведено мероприятий для молодежи</c:v>
                </c:pt>
                <c:pt idx="1">
                  <c:v>Проведено спортивных мероприятий</c:v>
                </c:pt>
              </c:strCache>
            </c:strRef>
          </c:cat>
          <c:val>
            <c:numRef>
              <c:f>Лист1!$C$2:$C$3</c:f>
              <c:numCache>
                <c:formatCode>General</c:formatCode>
                <c:ptCount val="2"/>
                <c:pt idx="0">
                  <c:v>105</c:v>
                </c:pt>
                <c:pt idx="1">
                  <c:v>136</c:v>
                </c:pt>
              </c:numCache>
            </c:numRef>
          </c:val>
        </c:ser>
        <c:dLbls>
          <c:showLegendKey val="0"/>
          <c:showVal val="1"/>
          <c:showCatName val="0"/>
          <c:showSerName val="0"/>
          <c:showPercent val="0"/>
          <c:showBubbleSize val="0"/>
        </c:dLbls>
        <c:gapWidth val="75"/>
        <c:shape val="cylinder"/>
        <c:axId val="241724032"/>
        <c:axId val="241734016"/>
        <c:axId val="0"/>
      </c:bar3DChart>
      <c:catAx>
        <c:axId val="241724032"/>
        <c:scaling>
          <c:orientation val="minMax"/>
        </c:scaling>
        <c:delete val="0"/>
        <c:axPos val="b"/>
        <c:majorTickMark val="none"/>
        <c:minorTickMark val="none"/>
        <c:tickLblPos val="nextTo"/>
        <c:txPr>
          <a:bodyPr/>
          <a:lstStyle/>
          <a:p>
            <a:pPr>
              <a:defRPr sz="1200"/>
            </a:pPr>
            <a:endParaRPr lang="ru-RU"/>
          </a:p>
        </c:txPr>
        <c:crossAx val="241734016"/>
        <c:crosses val="autoZero"/>
        <c:auto val="1"/>
        <c:lblAlgn val="ctr"/>
        <c:lblOffset val="100"/>
        <c:noMultiLvlLbl val="0"/>
      </c:catAx>
      <c:valAx>
        <c:axId val="241734016"/>
        <c:scaling>
          <c:orientation val="minMax"/>
        </c:scaling>
        <c:delete val="0"/>
        <c:axPos val="l"/>
        <c:numFmt formatCode="General" sourceLinked="1"/>
        <c:majorTickMark val="none"/>
        <c:minorTickMark val="none"/>
        <c:tickLblPos val="nextTo"/>
        <c:txPr>
          <a:bodyPr/>
          <a:lstStyle/>
          <a:p>
            <a:pPr>
              <a:defRPr sz="1200"/>
            </a:pPr>
            <a:endParaRPr lang="ru-RU"/>
          </a:p>
        </c:txPr>
        <c:crossAx val="241724032"/>
        <c:crosses val="autoZero"/>
        <c:crossBetween val="between"/>
      </c:valAx>
    </c:plotArea>
    <c:legend>
      <c:legendPos val="b"/>
      <c:layout/>
      <c:overlay val="0"/>
      <c:txPr>
        <a:bodyPr/>
        <a:lstStyle/>
        <a:p>
          <a:pPr>
            <a:defRPr sz="1200"/>
          </a:pPr>
          <a:endParaRPr lang="ru-RU"/>
        </a:p>
      </c:txPr>
    </c:legend>
    <c:plotVisOnly val="1"/>
    <c:dispBlanksAs val="gap"/>
    <c:showDLblsOverMax val="0"/>
  </c:chart>
  <c:txPr>
    <a:bodyPr/>
    <a:lstStyle/>
    <a:p>
      <a:pPr>
        <a:defRPr sz="1400">
          <a:solidFill>
            <a:schemeClr val="tx1"/>
          </a:solidFill>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0477327669567619"/>
          <c:y val="5.7291666666666713E-2"/>
          <c:w val="0.73393286365520094"/>
          <c:h val="0.69112819881890009"/>
        </c:manualLayout>
      </c:layout>
      <c:bar3DChart>
        <c:barDir val="bar"/>
        <c:grouping val="clustered"/>
        <c:varyColors val="0"/>
        <c:ser>
          <c:idx val="0"/>
          <c:order val="0"/>
          <c:tx>
            <c:strRef>
              <c:f>Лист1!$B$1</c:f>
              <c:strCache>
                <c:ptCount val="1"/>
                <c:pt idx="0">
                  <c:v>Доходы</c:v>
                </c:pt>
              </c:strCache>
            </c:strRef>
          </c:tx>
          <c:invertIfNegative val="0"/>
          <c:cat>
            <c:strRef>
              <c:f>Лист1!$A$2:$A$3</c:f>
              <c:strCache>
                <c:ptCount val="2"/>
                <c:pt idx="0">
                  <c:v>Исполнение (2021)</c:v>
                </c:pt>
                <c:pt idx="1">
                  <c:v>Исполнение (2022)</c:v>
                </c:pt>
              </c:strCache>
            </c:strRef>
          </c:cat>
          <c:val>
            <c:numRef>
              <c:f>Лист1!$B$2:$B$3</c:f>
              <c:numCache>
                <c:formatCode>#,##0.00</c:formatCode>
                <c:ptCount val="2"/>
                <c:pt idx="0">
                  <c:v>2330851.02</c:v>
                </c:pt>
                <c:pt idx="1">
                  <c:v>2327479.86</c:v>
                </c:pt>
              </c:numCache>
            </c:numRef>
          </c:val>
        </c:ser>
        <c:ser>
          <c:idx val="1"/>
          <c:order val="1"/>
          <c:tx>
            <c:strRef>
              <c:f>Лист1!$C$1</c:f>
              <c:strCache>
                <c:ptCount val="1"/>
                <c:pt idx="0">
                  <c:v>Расходы</c:v>
                </c:pt>
              </c:strCache>
            </c:strRef>
          </c:tx>
          <c:spPr>
            <a:solidFill>
              <a:schemeClr val="tx2">
                <a:lumMod val="40000"/>
                <a:lumOff val="60000"/>
              </a:schemeClr>
            </a:solidFill>
          </c:spPr>
          <c:invertIfNegative val="0"/>
          <c:cat>
            <c:strRef>
              <c:f>Лист1!$A$2:$A$3</c:f>
              <c:strCache>
                <c:ptCount val="2"/>
                <c:pt idx="0">
                  <c:v>Исполнение (2021)</c:v>
                </c:pt>
                <c:pt idx="1">
                  <c:v>Исполнение (2022)</c:v>
                </c:pt>
              </c:strCache>
            </c:strRef>
          </c:cat>
          <c:val>
            <c:numRef>
              <c:f>Лист1!$C$2:$C$3</c:f>
              <c:numCache>
                <c:formatCode>General</c:formatCode>
                <c:ptCount val="2"/>
                <c:pt idx="0">
                  <c:v>2416112.2400000002</c:v>
                </c:pt>
                <c:pt idx="1">
                  <c:v>2444576.54</c:v>
                </c:pt>
              </c:numCache>
            </c:numRef>
          </c:val>
        </c:ser>
        <c:dLbls>
          <c:showLegendKey val="0"/>
          <c:showVal val="0"/>
          <c:showCatName val="0"/>
          <c:showSerName val="0"/>
          <c:showPercent val="0"/>
          <c:showBubbleSize val="0"/>
        </c:dLbls>
        <c:gapWidth val="150"/>
        <c:shape val="cylinder"/>
        <c:axId val="143210368"/>
        <c:axId val="143211904"/>
        <c:axId val="0"/>
      </c:bar3DChart>
      <c:catAx>
        <c:axId val="143210368"/>
        <c:scaling>
          <c:orientation val="minMax"/>
        </c:scaling>
        <c:delete val="0"/>
        <c:axPos val="l"/>
        <c:majorTickMark val="out"/>
        <c:minorTickMark val="none"/>
        <c:tickLblPos val="nextTo"/>
        <c:txPr>
          <a:bodyPr/>
          <a:lstStyle/>
          <a:p>
            <a:pPr>
              <a:defRPr sz="900"/>
            </a:pPr>
            <a:endParaRPr lang="ru-RU"/>
          </a:p>
        </c:txPr>
        <c:crossAx val="143211904"/>
        <c:crosses val="autoZero"/>
        <c:auto val="1"/>
        <c:lblAlgn val="ctr"/>
        <c:lblOffset val="100"/>
        <c:noMultiLvlLbl val="0"/>
      </c:catAx>
      <c:valAx>
        <c:axId val="143211904"/>
        <c:scaling>
          <c:orientation val="minMax"/>
        </c:scaling>
        <c:delete val="0"/>
        <c:axPos val="b"/>
        <c:majorGridlines/>
        <c:numFmt formatCode="#,##0.00" sourceLinked="1"/>
        <c:majorTickMark val="out"/>
        <c:minorTickMark val="none"/>
        <c:tickLblPos val="nextTo"/>
        <c:txPr>
          <a:bodyPr/>
          <a:lstStyle/>
          <a:p>
            <a:pPr>
              <a:defRPr sz="800"/>
            </a:pPr>
            <a:endParaRPr lang="ru-RU"/>
          </a:p>
        </c:txPr>
        <c:crossAx val="143210368"/>
        <c:crosses val="autoZero"/>
        <c:crossBetween val="between"/>
      </c:valAx>
    </c:plotArea>
    <c:legend>
      <c:legendPos val="r"/>
      <c:layout>
        <c:manualLayout>
          <c:xMode val="edge"/>
          <c:yMode val="edge"/>
          <c:x val="0.28546475440569935"/>
          <c:y val="0.87766404199475068"/>
          <c:w val="0.42529433820772405"/>
          <c:h val="7.549089566929143E-2"/>
        </c:manualLayout>
      </c:layout>
      <c:overlay val="0"/>
      <c:txPr>
        <a:bodyPr/>
        <a:lstStyle/>
        <a:p>
          <a:pPr>
            <a:defRPr sz="10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313354149696797E-2"/>
          <c:y val="0.30109375000000005"/>
          <c:w val="0.96521208683659998"/>
          <c:h val="0.69890612938088625"/>
        </c:manualLayout>
      </c:layout>
      <c:lineChart>
        <c:grouping val="standard"/>
        <c:varyColors val="0"/>
        <c:ser>
          <c:idx val="0"/>
          <c:order val="0"/>
          <c:tx>
            <c:strRef>
              <c:f>Лист1!$B$1</c:f>
              <c:strCache>
                <c:ptCount val="1"/>
                <c:pt idx="0">
                  <c:v>доходы</c:v>
                </c:pt>
              </c:strCache>
            </c:strRef>
          </c:tx>
          <c:spPr>
            <a:ln>
              <a:solidFill>
                <a:srgbClr val="0066FF"/>
              </a:solidFill>
            </a:ln>
          </c:spPr>
          <c:marker>
            <c:symbol val="circle"/>
            <c:size val="5"/>
            <c:spPr>
              <a:solidFill>
                <a:srgbClr val="FF0000"/>
              </a:solidFill>
            </c:spPr>
          </c:marker>
          <c:dLbls>
            <c:dLbl>
              <c:idx val="0"/>
              <c:layout>
                <c:manualLayout>
                  <c:x val="-6.9444444444445976E-3"/>
                  <c:y val="6.3725490196078483E-2"/>
                </c:manualLayout>
              </c:layout>
              <c:tx>
                <c:rich>
                  <a:bodyPr/>
                  <a:lstStyle/>
                  <a:p>
                    <a:r>
                      <a:rPr lang="ru-RU" dirty="0" smtClean="0">
                        <a:latin typeface="Arial" pitchFamily="34" charset="0"/>
                        <a:cs typeface="Arial" pitchFamily="34" charset="0"/>
                      </a:rPr>
                      <a:t> </a:t>
                    </a:r>
                    <a:r>
                      <a:rPr lang="en-US" dirty="0" smtClean="0">
                        <a:latin typeface="Arial" pitchFamily="34" charset="0"/>
                        <a:cs typeface="Arial" pitchFamily="34" charset="0"/>
                      </a:rPr>
                      <a:t>1214856,04</a:t>
                    </a:r>
                    <a:endParaRPr lang="en-US" dirty="0">
                      <a:latin typeface="Arial" pitchFamily="34" charset="0"/>
                      <a:cs typeface="Arial" pitchFamily="34" charset="0"/>
                    </a:endParaRPr>
                  </a:p>
                </c:rich>
              </c:tx>
              <c:showLegendKey val="0"/>
              <c:showVal val="1"/>
              <c:showCatName val="0"/>
              <c:showSerName val="0"/>
              <c:showPercent val="0"/>
              <c:showBubbleSize val="0"/>
            </c:dLbl>
            <c:dLbl>
              <c:idx val="1"/>
              <c:layout>
                <c:manualLayout>
                  <c:x val="5.5555184839183834E-3"/>
                  <c:y val="7.254893138357707E-2"/>
                </c:manualLayout>
              </c:layout>
              <c:showLegendKey val="0"/>
              <c:showVal val="1"/>
              <c:showCatName val="0"/>
              <c:showSerName val="0"/>
              <c:showPercent val="0"/>
              <c:showBubbleSize val="0"/>
            </c:dLbl>
            <c:dLbl>
              <c:idx val="2"/>
              <c:layout>
                <c:manualLayout>
                  <c:x val="-3.7500000000000006E-2"/>
                  <c:y val="-0.15196078431372864"/>
                </c:manualLayout>
              </c:layout>
              <c:showLegendKey val="0"/>
              <c:showVal val="1"/>
              <c:showCatName val="0"/>
              <c:showSerName val="0"/>
              <c:showPercent val="0"/>
              <c:showBubbleSize val="0"/>
            </c:dLbl>
            <c:dLbl>
              <c:idx val="3"/>
              <c:layout>
                <c:manualLayout>
                  <c:x val="0"/>
                  <c:y val="5.8823529411764705E-2"/>
                </c:manualLayout>
              </c:layout>
              <c:showLegendKey val="0"/>
              <c:showVal val="1"/>
              <c:showCatName val="0"/>
              <c:showSerName val="0"/>
              <c:showPercent val="0"/>
              <c:showBubbleSize val="0"/>
            </c:dLbl>
            <c:dLbl>
              <c:idx val="4"/>
              <c:layout>
                <c:manualLayout>
                  <c:x val="-5.2357268414842804E-2"/>
                  <c:y val="-0.11092425946756652"/>
                </c:manualLayout>
              </c:layout>
              <c:showLegendKey val="0"/>
              <c:showVal val="1"/>
              <c:showCatName val="0"/>
              <c:showSerName val="0"/>
              <c:showPercent val="0"/>
              <c:showBubbleSize val="0"/>
            </c:dLbl>
            <c:dLbl>
              <c:idx val="5"/>
              <c:layout>
                <c:manualLayout>
                  <c:x val="-1.8361581920904063E-2"/>
                  <c:y val="7.6190476190476197E-2"/>
                </c:manualLayout>
              </c:layout>
              <c:showLegendKey val="0"/>
              <c:showVal val="1"/>
              <c:showCatName val="0"/>
              <c:showSerName val="0"/>
              <c:showPercent val="0"/>
              <c:showBubbleSize val="0"/>
            </c:dLbl>
            <c:txPr>
              <a:bodyPr/>
              <a:lstStyle/>
              <a:p>
                <a:pPr>
                  <a:defRPr>
                    <a:latin typeface="Arial" pitchFamily="34" charset="0"/>
                    <a:cs typeface="Arial" pitchFamily="34" charset="0"/>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1353078.04</c:v>
                </c:pt>
                <c:pt idx="1">
                  <c:v>1450420.51</c:v>
                </c:pt>
                <c:pt idx="2">
                  <c:v>1572000.1800000011</c:v>
                </c:pt>
                <c:pt idx="3">
                  <c:v>2092963.75</c:v>
                </c:pt>
                <c:pt idx="4">
                  <c:v>2330851.02</c:v>
                </c:pt>
                <c:pt idx="5">
                  <c:v>2327479.86</c:v>
                </c:pt>
              </c:numCache>
            </c:numRef>
          </c:val>
          <c:smooth val="0"/>
        </c:ser>
        <c:ser>
          <c:idx val="1"/>
          <c:order val="1"/>
          <c:tx>
            <c:strRef>
              <c:f>Лист1!$C$1</c:f>
              <c:strCache>
                <c:ptCount val="1"/>
                <c:pt idx="0">
                  <c:v>расходы</c:v>
                </c:pt>
              </c:strCache>
            </c:strRef>
          </c:tx>
          <c:spPr>
            <a:ln>
              <a:solidFill>
                <a:srgbClr val="7030A0"/>
              </a:solidFill>
            </a:ln>
          </c:spPr>
          <c:marker>
            <c:symbol val="triangle"/>
            <c:size val="5"/>
            <c:spPr>
              <a:solidFill>
                <a:srgbClr val="FFFF00"/>
              </a:solidFill>
            </c:spPr>
          </c:marker>
          <c:dLbls>
            <c:dLbl>
              <c:idx val="0"/>
              <c:layout>
                <c:manualLayout>
                  <c:x val="-1.5277777777777781E-2"/>
                  <c:y val="-0.10294117647059067"/>
                </c:manualLayout>
              </c:layout>
              <c:showLegendKey val="0"/>
              <c:showVal val="1"/>
              <c:showCatName val="0"/>
              <c:showSerName val="0"/>
              <c:showPercent val="0"/>
              <c:showBubbleSize val="0"/>
            </c:dLbl>
            <c:dLbl>
              <c:idx val="1"/>
              <c:layout>
                <c:manualLayout>
                  <c:x val="-1.3818230348325121E-2"/>
                  <c:y val="-0.13067229096362937"/>
                </c:manualLayout>
              </c:layout>
              <c:showLegendKey val="0"/>
              <c:showVal val="1"/>
              <c:showCatName val="0"/>
              <c:showSerName val="0"/>
              <c:showPercent val="0"/>
              <c:showBubbleSize val="0"/>
            </c:dLbl>
            <c:dLbl>
              <c:idx val="2"/>
              <c:layout>
                <c:manualLayout>
                  <c:x val="-1.2500000000000001E-2"/>
                  <c:y val="3.9775778027746816E-2"/>
                </c:manualLayout>
              </c:layout>
              <c:showLegendKey val="0"/>
              <c:showVal val="1"/>
              <c:showCatName val="0"/>
              <c:showSerName val="0"/>
              <c:showPercent val="0"/>
              <c:showBubbleSize val="0"/>
            </c:dLbl>
            <c:dLbl>
              <c:idx val="3"/>
              <c:layout>
                <c:manualLayout>
                  <c:x val="-4.5903954802259894E-2"/>
                  <c:y val="-0.11218522684664479"/>
                </c:manualLayout>
              </c:layout>
              <c:showLegendKey val="0"/>
              <c:showVal val="1"/>
              <c:showCatName val="0"/>
              <c:showSerName val="0"/>
              <c:showPercent val="0"/>
              <c:showBubbleSize val="0"/>
            </c:dLbl>
            <c:dLbl>
              <c:idx val="4"/>
              <c:layout>
                <c:manualLayout>
                  <c:x val="1.5290519877675841E-3"/>
                  <c:y val="9.1876640419947503E-2"/>
                </c:manualLayout>
              </c:layout>
              <c:showLegendKey val="0"/>
              <c:showVal val="1"/>
              <c:showCatName val="0"/>
              <c:showSerName val="0"/>
              <c:showPercent val="0"/>
              <c:showBubbleSize val="0"/>
            </c:dLbl>
            <c:dLbl>
              <c:idx val="5"/>
              <c:layout>
                <c:manualLayout>
                  <c:x val="-4.378531073446338E-2"/>
                  <c:y val="-7.6190476190476197E-2"/>
                </c:manualLayout>
              </c:layout>
              <c:showLegendKey val="0"/>
              <c:showVal val="1"/>
              <c:showCatName val="0"/>
              <c:showSerName val="0"/>
              <c:showPercent val="0"/>
              <c:showBubbleSize val="0"/>
            </c:dLbl>
            <c:txPr>
              <a:bodyPr/>
              <a:lstStyle/>
              <a:p>
                <a:pPr>
                  <a:defRPr>
                    <a:latin typeface="Arial" pitchFamily="34" charset="0"/>
                    <a:cs typeface="Arial" pitchFamily="34" charset="0"/>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Лист1!$C$2:$C$7</c:f>
              <c:numCache>
                <c:formatCode>General</c:formatCode>
                <c:ptCount val="6"/>
                <c:pt idx="0">
                  <c:v>1337751.51</c:v>
                </c:pt>
                <c:pt idx="1">
                  <c:v>1454443.6900000011</c:v>
                </c:pt>
                <c:pt idx="2">
                  <c:v>1540621.11</c:v>
                </c:pt>
                <c:pt idx="3">
                  <c:v>1921149.1600000001</c:v>
                </c:pt>
                <c:pt idx="4">
                  <c:v>2416112.2400000002</c:v>
                </c:pt>
                <c:pt idx="5">
                  <c:v>2444576.54</c:v>
                </c:pt>
              </c:numCache>
            </c:numRef>
          </c:val>
          <c:smooth val="0"/>
        </c:ser>
        <c:dLbls>
          <c:showLegendKey val="0"/>
          <c:showVal val="0"/>
          <c:showCatName val="0"/>
          <c:showSerName val="0"/>
          <c:showPercent val="0"/>
          <c:showBubbleSize val="0"/>
        </c:dLbls>
        <c:marker val="1"/>
        <c:smooth val="0"/>
        <c:axId val="242130944"/>
        <c:axId val="242132480"/>
      </c:lineChart>
      <c:catAx>
        <c:axId val="242130944"/>
        <c:scaling>
          <c:orientation val="minMax"/>
        </c:scaling>
        <c:delete val="1"/>
        <c:axPos val="b"/>
        <c:numFmt formatCode="General" sourceLinked="1"/>
        <c:majorTickMark val="out"/>
        <c:minorTickMark val="none"/>
        <c:tickLblPos val="none"/>
        <c:crossAx val="242132480"/>
        <c:crosses val="autoZero"/>
        <c:auto val="1"/>
        <c:lblAlgn val="ctr"/>
        <c:lblOffset val="100"/>
        <c:noMultiLvlLbl val="0"/>
      </c:catAx>
      <c:valAx>
        <c:axId val="242132480"/>
        <c:scaling>
          <c:orientation val="minMax"/>
          <c:min val="1100000"/>
        </c:scaling>
        <c:delete val="1"/>
        <c:axPos val="l"/>
        <c:majorGridlines/>
        <c:numFmt formatCode="General" sourceLinked="1"/>
        <c:majorTickMark val="out"/>
        <c:minorTickMark val="none"/>
        <c:tickLblPos val="none"/>
        <c:crossAx val="242130944"/>
        <c:crosses val="autoZero"/>
        <c:crossBetween val="between"/>
      </c:valAx>
    </c:plotArea>
    <c:legend>
      <c:legendPos val="r"/>
      <c:layout>
        <c:manualLayout>
          <c:xMode val="edge"/>
          <c:yMode val="edge"/>
          <c:x val="5.800925308065305E-2"/>
          <c:y val="0.10424842164999645"/>
          <c:w val="0.47523310645491329"/>
          <c:h val="0.23927971503562054"/>
        </c:manualLayout>
      </c:layout>
      <c:overlay val="0"/>
    </c:legend>
    <c:plotVisOnly val="1"/>
    <c:dispBlanksAs val="gap"/>
    <c:showDLblsOverMax val="0"/>
  </c:chart>
  <c:spPr>
    <a:noFill/>
    <a:ln>
      <a:noFill/>
    </a:ln>
  </c:spPr>
  <c:txPr>
    <a:bodyPr/>
    <a:lstStyle/>
    <a:p>
      <a:pPr>
        <a:defRPr sz="10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073446327684287E-2"/>
          <c:y val="0.05"/>
          <c:w val="0.96892655367231662"/>
          <c:h val="0.81666666666666654"/>
        </c:manualLayout>
      </c:layout>
      <c:lineChart>
        <c:grouping val="standard"/>
        <c:varyColors val="0"/>
        <c:ser>
          <c:idx val="0"/>
          <c:order val="0"/>
          <c:tx>
            <c:strRef>
              <c:f>Лист1!$C$1</c:f>
              <c:strCache>
                <c:ptCount val="1"/>
                <c:pt idx="0">
                  <c:v>Столбец1</c:v>
                </c:pt>
              </c:strCache>
            </c:strRef>
          </c:tx>
          <c:spPr>
            <a:ln>
              <a:solidFill>
                <a:srgbClr val="009900"/>
              </a:solidFill>
            </a:ln>
          </c:spPr>
          <c:marker>
            <c:symbol val="diamond"/>
            <c:size val="5"/>
          </c:marker>
          <c:dLbls>
            <c:dLbl>
              <c:idx val="0"/>
              <c:layout>
                <c:manualLayout>
                  <c:x val="-8.3981193864528403E-2"/>
                  <c:y val="-8.3333333333333343E-2"/>
                </c:manualLayout>
              </c:layout>
              <c:showLegendKey val="0"/>
              <c:showVal val="1"/>
              <c:showCatName val="0"/>
              <c:showSerName val="0"/>
              <c:showPercent val="0"/>
              <c:showBubbleSize val="0"/>
            </c:dLbl>
            <c:dLbl>
              <c:idx val="1"/>
              <c:layout>
                <c:manualLayout>
                  <c:x val="-1.4590767897132147E-2"/>
                  <c:y val="7.5000000000000011E-2"/>
                </c:manualLayout>
              </c:layout>
              <c:showLegendKey val="0"/>
              <c:showVal val="1"/>
              <c:showCatName val="0"/>
              <c:showSerName val="0"/>
              <c:showPercent val="0"/>
              <c:showBubbleSize val="0"/>
            </c:dLbl>
            <c:dLbl>
              <c:idx val="2"/>
              <c:layout>
                <c:manualLayout>
                  <c:x val="-8.4771725781983748E-2"/>
                  <c:y val="-5.8333333333333827E-2"/>
                </c:manualLayout>
              </c:layout>
              <c:showLegendKey val="0"/>
              <c:showVal val="1"/>
              <c:showCatName val="0"/>
              <c:showSerName val="0"/>
              <c:showPercent val="0"/>
              <c:showBubbleSize val="0"/>
            </c:dLbl>
            <c:dLbl>
              <c:idx val="3"/>
              <c:layout>
                <c:manualLayout>
                  <c:x val="1.0340484962315566E-2"/>
                  <c:y val="1.4380577427821523E-2"/>
                </c:manualLayout>
              </c:layout>
              <c:showLegendKey val="0"/>
              <c:showVal val="1"/>
              <c:showCatName val="0"/>
              <c:showSerName val="0"/>
              <c:showPercent val="0"/>
              <c:showBubbleSize val="0"/>
            </c:dLbl>
            <c:dLbl>
              <c:idx val="4"/>
              <c:layout>
                <c:manualLayout>
                  <c:x val="-0.11467889908256831"/>
                  <c:y val="0"/>
                </c:manualLayout>
              </c:layout>
              <c:showLegendKey val="0"/>
              <c:showVal val="1"/>
              <c:showCatName val="0"/>
              <c:showSerName val="0"/>
              <c:showPercent val="0"/>
              <c:showBubbleSize val="0"/>
            </c:dLbl>
            <c:dLbl>
              <c:idx val="5"/>
              <c:layout>
                <c:manualLayout>
                  <c:x val="0"/>
                  <c:y val="4.1666666666666588E-2"/>
                </c:manualLayout>
              </c:layout>
              <c:showLegendKey val="0"/>
              <c:showVal val="1"/>
              <c:showCatName val="0"/>
              <c:showSerName val="0"/>
              <c:showPercent val="0"/>
              <c:showBubbleSize val="0"/>
            </c:dLbl>
            <c:txPr>
              <a:bodyPr/>
              <a:lstStyle/>
              <a:p>
                <a:pPr>
                  <a:defRPr>
                    <a:latin typeface="Arial" pitchFamily="34" charset="0"/>
                    <a:cs typeface="Arial" pitchFamily="34" charset="0"/>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15326.53</c:v>
                </c:pt>
                <c:pt idx="1">
                  <c:v>-4023.18</c:v>
                </c:pt>
                <c:pt idx="2">
                  <c:v>31379.07</c:v>
                </c:pt>
                <c:pt idx="3">
                  <c:v>171814.59</c:v>
                </c:pt>
                <c:pt idx="4">
                  <c:v>-267130.31</c:v>
                </c:pt>
                <c:pt idx="5">
                  <c:v>-117096.68000000002</c:v>
                </c:pt>
              </c:numCache>
            </c:numRef>
          </c:val>
          <c:smooth val="0"/>
        </c:ser>
        <c:ser>
          <c:idx val="1"/>
          <c:order val="1"/>
          <c:tx>
            <c:strRef>
              <c:f>Лист1!#ССЫЛКА!</c:f>
              <c:strCache>
                <c:ptCount val="1"/>
                <c:pt idx="0">
                  <c:v>#REF!</c:v>
                </c:pt>
              </c:strCache>
            </c:strRef>
          </c:tx>
          <c:spPr>
            <a:ln>
              <a:solidFill>
                <a:srgbClr val="FF0000"/>
              </a:solidFill>
              <a:miter lim="800000"/>
            </a:ln>
          </c:spPr>
          <c:marker>
            <c:symbol val="none"/>
          </c:marker>
          <c:cat>
            <c:numRef>
              <c:f>Лист1!$A$2:$A$7</c:f>
              <c:numCache>
                <c:formatCode>General</c:formatCode>
                <c:ptCount val="6"/>
                <c:pt idx="0">
                  <c:v>2017</c:v>
                </c:pt>
                <c:pt idx="1">
                  <c:v>2018</c:v>
                </c:pt>
                <c:pt idx="2">
                  <c:v>2019</c:v>
                </c:pt>
                <c:pt idx="3">
                  <c:v>2020</c:v>
                </c:pt>
                <c:pt idx="4">
                  <c:v>2021</c:v>
                </c:pt>
                <c:pt idx="5">
                  <c:v>2022</c:v>
                </c:pt>
              </c:numCache>
            </c:numRef>
          </c:cat>
          <c:val>
            <c:numRef>
              <c:f>Лист1!$C$2:$C$7</c:f>
              <c:numCache>
                <c:formatCode>General</c:formatCode>
                <c:ptCount val="6"/>
                <c:pt idx="0">
                  <c:v>0</c:v>
                </c:pt>
                <c:pt idx="1">
                  <c:v>0</c:v>
                </c:pt>
                <c:pt idx="2">
                  <c:v>0</c:v>
                </c:pt>
                <c:pt idx="3">
                  <c:v>0</c:v>
                </c:pt>
                <c:pt idx="4">
                  <c:v>0</c:v>
                </c:pt>
                <c:pt idx="5">
                  <c:v>0</c:v>
                </c:pt>
              </c:numCache>
            </c:numRef>
          </c:val>
          <c:smooth val="0"/>
        </c:ser>
        <c:dLbls>
          <c:showLegendKey val="0"/>
          <c:showVal val="0"/>
          <c:showCatName val="0"/>
          <c:showSerName val="0"/>
          <c:showPercent val="0"/>
          <c:showBubbleSize val="0"/>
        </c:dLbls>
        <c:marker val="1"/>
        <c:smooth val="0"/>
        <c:axId val="241974272"/>
        <c:axId val="241992448"/>
      </c:lineChart>
      <c:catAx>
        <c:axId val="241974272"/>
        <c:scaling>
          <c:orientation val="minMax"/>
        </c:scaling>
        <c:delete val="1"/>
        <c:axPos val="b"/>
        <c:numFmt formatCode="General" sourceLinked="1"/>
        <c:majorTickMark val="out"/>
        <c:minorTickMark val="none"/>
        <c:tickLblPos val="none"/>
        <c:crossAx val="241992448"/>
        <c:crosses val="autoZero"/>
        <c:auto val="1"/>
        <c:lblAlgn val="ctr"/>
        <c:lblOffset val="100"/>
        <c:noMultiLvlLbl val="0"/>
      </c:catAx>
      <c:valAx>
        <c:axId val="241992448"/>
        <c:scaling>
          <c:orientation val="minMax"/>
        </c:scaling>
        <c:delete val="1"/>
        <c:axPos val="l"/>
        <c:majorGridlines/>
        <c:numFmt formatCode="General" sourceLinked="1"/>
        <c:majorTickMark val="out"/>
        <c:minorTickMark val="none"/>
        <c:tickLblPos val="none"/>
        <c:crossAx val="241974272"/>
        <c:crosses val="autoZero"/>
        <c:crossBetween val="between"/>
      </c:valAx>
      <c:spPr>
        <a:noFill/>
        <a:ln>
          <a:noFill/>
        </a:ln>
      </c:spPr>
    </c:plotArea>
    <c:plotVisOnly val="1"/>
    <c:dispBlanksAs val="gap"/>
    <c:showDLblsOverMax val="0"/>
  </c:chart>
  <c:spPr>
    <a:noFill/>
    <a:ln>
      <a:noFill/>
    </a:ln>
  </c:spPr>
  <c:txPr>
    <a:bodyPr/>
    <a:lstStyle/>
    <a:p>
      <a:pPr>
        <a:defRPr sz="10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1963791457885962"/>
          <c:y val="4.5833333333334114E-2"/>
          <c:w val="0.84862972317141239"/>
          <c:h val="0.72765288713912113"/>
        </c:manualLayout>
      </c:layout>
      <c:bar3DChart>
        <c:barDir val="col"/>
        <c:grouping val="stacked"/>
        <c:varyColors val="0"/>
        <c:ser>
          <c:idx val="0"/>
          <c:order val="0"/>
          <c:tx>
            <c:strRef>
              <c:f>Лист1!$B$1</c:f>
              <c:strCache>
                <c:ptCount val="1"/>
                <c:pt idx="0">
                  <c:v>налоговые и неналоговые</c:v>
                </c:pt>
              </c:strCache>
            </c:strRef>
          </c:tx>
          <c:spPr>
            <a:solidFill>
              <a:srgbClr val="92D050"/>
            </a:solidFill>
          </c:spPr>
          <c:invertIfNegative val="0"/>
          <c:cat>
            <c:strRef>
              <c:f>Лист1!$A$2:$A$7</c:f>
              <c:strCache>
                <c:ptCount val="6"/>
                <c:pt idx="0">
                  <c:v>2017 год</c:v>
                </c:pt>
                <c:pt idx="1">
                  <c:v>2018год</c:v>
                </c:pt>
                <c:pt idx="2">
                  <c:v>2019 год </c:v>
                </c:pt>
                <c:pt idx="3">
                  <c:v>2020 год</c:v>
                </c:pt>
                <c:pt idx="4">
                  <c:v>2021 год </c:v>
                </c:pt>
                <c:pt idx="5">
                  <c:v>2022 год </c:v>
                </c:pt>
              </c:strCache>
            </c:strRef>
          </c:cat>
          <c:val>
            <c:numRef>
              <c:f>Лист1!$B$2:$B$7</c:f>
              <c:numCache>
                <c:formatCode>General</c:formatCode>
                <c:ptCount val="6"/>
                <c:pt idx="0">
                  <c:v>292390.78999999998</c:v>
                </c:pt>
                <c:pt idx="1">
                  <c:v>312368.55</c:v>
                </c:pt>
                <c:pt idx="2">
                  <c:v>342667.2200000002</c:v>
                </c:pt>
                <c:pt idx="3">
                  <c:v>345751.31</c:v>
                </c:pt>
                <c:pt idx="4">
                  <c:v>352343.8</c:v>
                </c:pt>
                <c:pt idx="5">
                  <c:v>382208.77</c:v>
                </c:pt>
              </c:numCache>
            </c:numRef>
          </c:val>
        </c:ser>
        <c:ser>
          <c:idx val="1"/>
          <c:order val="1"/>
          <c:tx>
            <c:strRef>
              <c:f>Лист1!$C$1</c:f>
              <c:strCache>
                <c:ptCount val="1"/>
                <c:pt idx="0">
                  <c:v>безвозмездные поступления</c:v>
                </c:pt>
              </c:strCache>
            </c:strRef>
          </c:tx>
          <c:spPr>
            <a:solidFill>
              <a:schemeClr val="accent4">
                <a:lumMod val="60000"/>
                <a:lumOff val="40000"/>
              </a:schemeClr>
            </a:solidFill>
          </c:spPr>
          <c:invertIfNegative val="0"/>
          <c:cat>
            <c:strRef>
              <c:f>Лист1!$A$2:$A$7</c:f>
              <c:strCache>
                <c:ptCount val="6"/>
                <c:pt idx="0">
                  <c:v>2017 год</c:v>
                </c:pt>
                <c:pt idx="1">
                  <c:v>2018год</c:v>
                </c:pt>
                <c:pt idx="2">
                  <c:v>2019 год </c:v>
                </c:pt>
                <c:pt idx="3">
                  <c:v>2020 год</c:v>
                </c:pt>
                <c:pt idx="4">
                  <c:v>2021 год </c:v>
                </c:pt>
                <c:pt idx="5">
                  <c:v>2022 год </c:v>
                </c:pt>
              </c:strCache>
            </c:strRef>
          </c:cat>
          <c:val>
            <c:numRef>
              <c:f>Лист1!$C$2:$C$7</c:f>
              <c:numCache>
                <c:formatCode>General</c:formatCode>
                <c:ptCount val="6"/>
                <c:pt idx="0">
                  <c:v>1060687.25</c:v>
                </c:pt>
                <c:pt idx="1">
                  <c:v>1138051.96</c:v>
                </c:pt>
                <c:pt idx="2">
                  <c:v>1229332.96</c:v>
                </c:pt>
                <c:pt idx="3">
                  <c:v>1747212.44</c:v>
                </c:pt>
                <c:pt idx="4">
                  <c:v>1978507.22</c:v>
                </c:pt>
                <c:pt idx="5">
                  <c:v>1945271.09</c:v>
                </c:pt>
              </c:numCache>
            </c:numRef>
          </c:val>
        </c:ser>
        <c:dLbls>
          <c:showLegendKey val="0"/>
          <c:showVal val="0"/>
          <c:showCatName val="0"/>
          <c:showSerName val="0"/>
          <c:showPercent val="0"/>
          <c:showBubbleSize val="0"/>
        </c:dLbls>
        <c:gapWidth val="150"/>
        <c:shape val="box"/>
        <c:axId val="242884608"/>
        <c:axId val="242886144"/>
        <c:axId val="0"/>
      </c:bar3DChart>
      <c:catAx>
        <c:axId val="242884608"/>
        <c:scaling>
          <c:orientation val="minMax"/>
        </c:scaling>
        <c:delete val="0"/>
        <c:axPos val="b"/>
        <c:majorTickMark val="out"/>
        <c:minorTickMark val="none"/>
        <c:tickLblPos val="nextTo"/>
        <c:txPr>
          <a:bodyPr/>
          <a:lstStyle/>
          <a:p>
            <a:pPr>
              <a:defRPr sz="900"/>
            </a:pPr>
            <a:endParaRPr lang="ru-RU"/>
          </a:p>
        </c:txPr>
        <c:crossAx val="242886144"/>
        <c:crosses val="autoZero"/>
        <c:auto val="1"/>
        <c:lblAlgn val="ctr"/>
        <c:lblOffset val="100"/>
        <c:noMultiLvlLbl val="0"/>
      </c:catAx>
      <c:valAx>
        <c:axId val="242886144"/>
        <c:scaling>
          <c:orientation val="minMax"/>
        </c:scaling>
        <c:delete val="0"/>
        <c:axPos val="l"/>
        <c:majorGridlines/>
        <c:numFmt formatCode="General" sourceLinked="1"/>
        <c:majorTickMark val="out"/>
        <c:minorTickMark val="none"/>
        <c:tickLblPos val="nextTo"/>
        <c:txPr>
          <a:bodyPr/>
          <a:lstStyle/>
          <a:p>
            <a:pPr>
              <a:defRPr sz="800"/>
            </a:pPr>
            <a:endParaRPr lang="ru-RU"/>
          </a:p>
        </c:txPr>
        <c:crossAx val="242884608"/>
        <c:crosses val="autoZero"/>
        <c:crossBetween val="between"/>
      </c:valAx>
    </c:plotArea>
    <c:legend>
      <c:legendPos val="r"/>
      <c:layout>
        <c:manualLayout>
          <c:xMode val="edge"/>
          <c:yMode val="edge"/>
          <c:x val="4.5454545454545463E-2"/>
          <c:y val="0.89598261154855663"/>
          <c:w val="0.90240308076243259"/>
          <c:h val="0.10401743051349351"/>
        </c:manualLayout>
      </c:layout>
      <c:overlay val="0"/>
      <c:txPr>
        <a:bodyPr/>
        <a:lstStyle/>
        <a:p>
          <a:pPr>
            <a:defRPr sz="1000"/>
          </a:pPr>
          <a:endParaRPr lang="ru-RU"/>
        </a:p>
      </c:txPr>
    </c:legend>
    <c:plotVisOnly val="1"/>
    <c:dispBlanksAs val="gap"/>
    <c:showDLblsOverMax val="0"/>
  </c:chart>
  <c:txPr>
    <a:bodyPr/>
    <a:lstStyle/>
    <a:p>
      <a:pPr>
        <a:defRPr sz="14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0.24146831646044614"/>
          <c:y val="0"/>
          <c:w val="0.61519610048743911"/>
          <c:h val="0.66596053505360064"/>
        </c:manualLayout>
      </c:layout>
      <c:pie3DChart>
        <c:varyColors val="1"/>
        <c:ser>
          <c:idx val="0"/>
          <c:order val="0"/>
          <c:tx>
            <c:strRef>
              <c:f>Лист1!$B$1</c:f>
              <c:strCache>
                <c:ptCount val="1"/>
                <c:pt idx="0">
                  <c:v>Продажи</c:v>
                </c:pt>
              </c:strCache>
            </c:strRef>
          </c:tx>
          <c:explosion val="22"/>
          <c:dPt>
            <c:idx val="3"/>
            <c:bubble3D val="0"/>
            <c:spPr>
              <a:solidFill>
                <a:srgbClr val="002060"/>
              </a:solidFill>
            </c:spPr>
          </c:dPt>
          <c:dPt>
            <c:idx val="13"/>
            <c:bubble3D val="0"/>
            <c:spPr>
              <a:solidFill>
                <a:schemeClr val="accent5">
                  <a:lumMod val="75000"/>
                </a:schemeClr>
              </a:solidFill>
            </c:spPr>
          </c:dPt>
          <c:dLbls>
            <c:dLbl>
              <c:idx val="0"/>
              <c:layout>
                <c:manualLayout>
                  <c:x val="4.4705533383669505E-2"/>
                  <c:y val="0.18696646252552068"/>
                </c:manualLayout>
              </c:layout>
              <c:showLegendKey val="0"/>
              <c:showVal val="1"/>
              <c:showCatName val="0"/>
              <c:showSerName val="0"/>
              <c:showPercent val="0"/>
              <c:showBubbleSize val="0"/>
            </c:dLbl>
            <c:dLbl>
              <c:idx val="1"/>
              <c:layout>
                <c:manualLayout>
                  <c:x val="8.2953740157480707E-2"/>
                  <c:y val="7.4721575996182329E-2"/>
                </c:manualLayout>
              </c:layout>
              <c:showLegendKey val="0"/>
              <c:showVal val="1"/>
              <c:showCatName val="0"/>
              <c:showSerName val="0"/>
              <c:showPercent val="0"/>
              <c:showBubbleSize val="0"/>
            </c:dLbl>
            <c:dLbl>
              <c:idx val="2"/>
              <c:layout>
                <c:manualLayout>
                  <c:x val="2.616786964129484E-2"/>
                  <c:y val="4.0450817227392029E-2"/>
                </c:manualLayout>
              </c:layout>
              <c:showLegendKey val="0"/>
              <c:showVal val="1"/>
              <c:showCatName val="0"/>
              <c:showSerName val="0"/>
              <c:showPercent val="0"/>
              <c:showBubbleSize val="0"/>
            </c:dLbl>
            <c:dLbl>
              <c:idx val="3"/>
              <c:layout>
                <c:manualLayout>
                  <c:x val="-7.1338043361018233E-2"/>
                  <c:y val="-4.8725374845385114E-3"/>
                </c:manualLayout>
              </c:layout>
              <c:showLegendKey val="0"/>
              <c:showVal val="1"/>
              <c:showCatName val="0"/>
              <c:showSerName val="0"/>
              <c:showPercent val="0"/>
              <c:showBubbleSize val="0"/>
            </c:dLbl>
            <c:dLbl>
              <c:idx val="5"/>
              <c:layout>
                <c:manualLayout>
                  <c:x val="-1.8521734440729201E-2"/>
                  <c:y val="-9.9363441638760704E-3"/>
                </c:manualLayout>
              </c:layout>
              <c:showLegendKey val="0"/>
              <c:showVal val="1"/>
              <c:showCatName val="0"/>
              <c:showSerName val="0"/>
              <c:showPercent val="0"/>
              <c:showBubbleSize val="0"/>
            </c:dLbl>
            <c:dLbl>
              <c:idx val="6"/>
              <c:layout>
                <c:manualLayout>
                  <c:x val="-5.9732319418977511E-2"/>
                  <c:y val="-3.5290524029323991E-2"/>
                </c:manualLayout>
              </c:layout>
              <c:showLegendKey val="0"/>
              <c:showVal val="1"/>
              <c:showCatName val="0"/>
              <c:showSerName val="0"/>
              <c:showPercent val="0"/>
              <c:showBubbleSize val="0"/>
            </c:dLbl>
            <c:dLbl>
              <c:idx val="7"/>
              <c:layout>
                <c:manualLayout>
                  <c:x val="-1.5355589113004721E-2"/>
                  <c:y val="-5.5158837903882913E-3"/>
                </c:manualLayout>
              </c:layout>
              <c:showLegendKey val="0"/>
              <c:showVal val="1"/>
              <c:showCatName val="0"/>
              <c:showSerName val="0"/>
              <c:showPercent val="0"/>
              <c:showBubbleSize val="0"/>
            </c:dLbl>
            <c:dLbl>
              <c:idx val="8"/>
              <c:layout>
                <c:manualLayout>
                  <c:x val="-4.4499125109361402E-2"/>
                  <c:y val="8.9435695538061626E-3"/>
                </c:manualLayout>
              </c:layout>
              <c:showLegendKey val="0"/>
              <c:showVal val="1"/>
              <c:showCatName val="0"/>
              <c:showSerName val="0"/>
              <c:showPercent val="0"/>
              <c:showBubbleSize val="0"/>
            </c:dLbl>
            <c:dLbl>
              <c:idx val="9"/>
              <c:layout>
                <c:manualLayout>
                  <c:x val="-0.10664271653543322"/>
                  <c:y val="-2.9529050345979478E-3"/>
                </c:manualLayout>
              </c:layout>
              <c:showLegendKey val="0"/>
              <c:showVal val="1"/>
              <c:showCatName val="0"/>
              <c:showSerName val="0"/>
              <c:showPercent val="0"/>
              <c:showBubbleSize val="0"/>
            </c:dLbl>
            <c:dLbl>
              <c:idx val="10"/>
              <c:layout>
                <c:manualLayout>
                  <c:x val="-3.8467410323709615E-2"/>
                  <c:y val="-3.6892895490336454E-2"/>
                </c:manualLayout>
              </c:layout>
              <c:showLegendKey val="0"/>
              <c:showVal val="1"/>
              <c:showCatName val="0"/>
              <c:showSerName val="0"/>
              <c:showPercent val="0"/>
              <c:showBubbleSize val="0"/>
            </c:dLbl>
            <c:dLbl>
              <c:idx val="11"/>
              <c:layout>
                <c:manualLayout>
                  <c:x val="-3.6173731708194477E-3"/>
                  <c:y val="-4.0096992186322421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Лист1!$A$2:$A$16</c:f>
              <c:strCache>
                <c:ptCount val="15"/>
                <c:pt idx="0">
                  <c:v>налог на доходы физических лиц</c:v>
                </c:pt>
                <c:pt idx="1">
                  <c:v>доходы от уплаты акцизов</c:v>
                </c:pt>
                <c:pt idx="2">
                  <c:v>налог, взимаемый в связи с применением упрощенной системы налообложения</c:v>
                </c:pt>
                <c:pt idx="3">
                  <c:v>единный налог на вмененный доход</c:v>
                </c:pt>
                <c:pt idx="4">
                  <c:v>единый сельскохозяйственный налог</c:v>
                </c:pt>
                <c:pt idx="5">
                  <c:v>налог, взимаемый в связи с применением патентной системы налогообложения</c:v>
                </c:pt>
                <c:pt idx="6">
                  <c:v>налог на имущество физических лиц</c:v>
                </c:pt>
                <c:pt idx="7">
                  <c:v>земельный налог</c:v>
                </c:pt>
                <c:pt idx="8">
                  <c:v>госпошлина</c:v>
                </c:pt>
                <c:pt idx="9">
                  <c:v>доходы от использования имущества, находящегося в муниципальной собственности</c:v>
                </c:pt>
                <c:pt idx="10">
                  <c:v>плата за негативное воздействие на окружающую среду</c:v>
                </c:pt>
                <c:pt idx="11">
                  <c:v>доходы от оказания платных услуг</c:v>
                </c:pt>
                <c:pt idx="12">
                  <c:v>доходы от продажи материальных и нематериальных активов</c:v>
                </c:pt>
                <c:pt idx="13">
                  <c:v>штрафы</c:v>
                </c:pt>
                <c:pt idx="14">
                  <c:v>прочие неналоговые</c:v>
                </c:pt>
              </c:strCache>
            </c:strRef>
          </c:cat>
          <c:val>
            <c:numRef>
              <c:f>Лист1!$B$2:$B$16</c:f>
              <c:numCache>
                <c:formatCode>General</c:formatCode>
                <c:ptCount val="15"/>
                <c:pt idx="0">
                  <c:v>44.8</c:v>
                </c:pt>
                <c:pt idx="1">
                  <c:v>12.7</c:v>
                </c:pt>
                <c:pt idx="2">
                  <c:v>3.9</c:v>
                </c:pt>
                <c:pt idx="3">
                  <c:v>0.1</c:v>
                </c:pt>
                <c:pt idx="4">
                  <c:v>7.8</c:v>
                </c:pt>
                <c:pt idx="5">
                  <c:v>1.1000000000000001</c:v>
                </c:pt>
                <c:pt idx="6">
                  <c:v>3.3</c:v>
                </c:pt>
                <c:pt idx="7">
                  <c:v>7.6</c:v>
                </c:pt>
                <c:pt idx="8">
                  <c:v>1.5</c:v>
                </c:pt>
                <c:pt idx="9">
                  <c:v>6.1</c:v>
                </c:pt>
                <c:pt idx="10">
                  <c:v>0.1</c:v>
                </c:pt>
                <c:pt idx="11">
                  <c:v>8</c:v>
                </c:pt>
                <c:pt idx="12">
                  <c:v>1.7</c:v>
                </c:pt>
                <c:pt idx="13">
                  <c:v>0.5</c:v>
                </c:pt>
                <c:pt idx="14">
                  <c:v>0.8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7.945960522058032E-2"/>
          <c:y val="0.6208477388602287"/>
          <c:w val="0.8267204185093423"/>
          <c:h val="0.37267874648199095"/>
        </c:manualLayout>
      </c:layout>
      <c:overlay val="0"/>
      <c:txPr>
        <a:bodyPr/>
        <a:lstStyle/>
        <a:p>
          <a:pPr>
            <a:defRPr sz="900"/>
          </a:pPr>
          <a:endParaRPr lang="ru-RU"/>
        </a:p>
      </c:txPr>
    </c:legend>
    <c:plotVisOnly val="1"/>
    <c:dispBlanksAs val="gap"/>
    <c:showDLblsOverMax val="0"/>
  </c:chart>
  <c:spPr>
    <a:noFill/>
  </c:spPr>
  <c:txPr>
    <a:bodyPr/>
    <a:lstStyle/>
    <a:p>
      <a:pPr>
        <a:defRPr sz="900">
          <a:latin typeface="Calibri" pitchFamily="34" charset="0"/>
          <a:cs typeface="Calibri" pitchFamily="34" charset="0"/>
        </a:defRPr>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4275613177663138E-2"/>
          <c:y val="5.4515854437114313E-2"/>
          <c:w val="0.84919494976920951"/>
          <c:h val="0.80367844222175222"/>
        </c:manualLayout>
      </c:layout>
      <c:bar3DChart>
        <c:barDir val="col"/>
        <c:grouping val="clustered"/>
        <c:varyColors val="0"/>
        <c:ser>
          <c:idx val="0"/>
          <c:order val="0"/>
          <c:tx>
            <c:strRef>
              <c:f>Лист1!$B$1</c:f>
              <c:strCache>
                <c:ptCount val="1"/>
                <c:pt idx="0">
                  <c:v>2021</c:v>
                </c:pt>
              </c:strCache>
            </c:strRef>
          </c:tx>
          <c:invertIfNegative val="0"/>
          <c:dLbls>
            <c:dLbl>
              <c:idx val="0"/>
              <c:layout>
                <c:manualLayout>
                  <c:x val="-2.923976608187176E-3"/>
                  <c:y val="-6.8181818181818218E-2"/>
                </c:manualLayout>
              </c:layout>
              <c:showLegendKey val="0"/>
              <c:showVal val="1"/>
              <c:showCatName val="0"/>
              <c:showSerName val="0"/>
              <c:showPercent val="0"/>
              <c:showBubbleSize val="0"/>
            </c:dLbl>
            <c:dLbl>
              <c:idx val="1"/>
              <c:layout>
                <c:manualLayout>
                  <c:x val="-1.461988304093568E-2"/>
                  <c:y val="-6.363636363636363E-2"/>
                </c:manualLayout>
              </c:layout>
              <c:showLegendKey val="0"/>
              <c:showVal val="1"/>
              <c:showCatName val="0"/>
              <c:showSerName val="0"/>
              <c:showPercent val="0"/>
              <c:showBubbleSize val="0"/>
            </c:dLbl>
            <c:dLbl>
              <c:idx val="2"/>
              <c:layout>
                <c:manualLayout>
                  <c:x val="-4.6379762874468279E-3"/>
                  <c:y val="-5.9336738313116838E-2"/>
                </c:manualLayout>
              </c:layout>
              <c:showLegendKey val="0"/>
              <c:showVal val="1"/>
              <c:showCatName val="0"/>
              <c:showSerName val="0"/>
              <c:showPercent val="0"/>
              <c:showBubbleSize val="0"/>
            </c:dLbl>
            <c:dLbl>
              <c:idx val="3"/>
              <c:layout>
                <c:manualLayout>
                  <c:x val="-2.5357950945786939E-2"/>
                  <c:y val="-4.045860821451373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Лист1!$A$2:$A$5</c:f>
              <c:strCache>
                <c:ptCount val="4"/>
                <c:pt idx="0">
                  <c:v>I  квартал</c:v>
                </c:pt>
                <c:pt idx="1">
                  <c:v>II квартал</c:v>
                </c:pt>
                <c:pt idx="2">
                  <c:v>III квартал</c:v>
                </c:pt>
                <c:pt idx="3">
                  <c:v>IV квартал</c:v>
                </c:pt>
              </c:strCache>
            </c:strRef>
          </c:cat>
          <c:val>
            <c:numRef>
              <c:f>Лист1!$B$2:$B$5</c:f>
              <c:numCache>
                <c:formatCode>General</c:formatCode>
                <c:ptCount val="4"/>
                <c:pt idx="0">
                  <c:v>62667.9</c:v>
                </c:pt>
                <c:pt idx="1">
                  <c:v>79312.989999999991</c:v>
                </c:pt>
                <c:pt idx="2">
                  <c:v>84296.35</c:v>
                </c:pt>
                <c:pt idx="3">
                  <c:v>126066.07</c:v>
                </c:pt>
              </c:numCache>
            </c:numRef>
          </c:val>
        </c:ser>
        <c:ser>
          <c:idx val="1"/>
          <c:order val="1"/>
          <c:tx>
            <c:strRef>
              <c:f>Лист1!$C$1</c:f>
              <c:strCache>
                <c:ptCount val="1"/>
                <c:pt idx="0">
                  <c:v>2022</c:v>
                </c:pt>
              </c:strCache>
            </c:strRef>
          </c:tx>
          <c:invertIfNegative val="0"/>
          <c:dLbls>
            <c:dLbl>
              <c:idx val="0"/>
              <c:layout>
                <c:manualLayout>
                  <c:x val="2.9239766081871694E-2"/>
                  <c:y val="-4.0909090909090923E-2"/>
                </c:manualLayout>
              </c:layout>
              <c:showLegendKey val="0"/>
              <c:showVal val="1"/>
              <c:showCatName val="0"/>
              <c:showSerName val="0"/>
              <c:showPercent val="0"/>
              <c:showBubbleSize val="0"/>
            </c:dLbl>
            <c:dLbl>
              <c:idx val="1"/>
              <c:layout>
                <c:manualLayout>
                  <c:x val="1.1695906432748536E-2"/>
                  <c:y val="-7.2727272727272724E-2"/>
                </c:manualLayout>
              </c:layout>
              <c:showLegendKey val="0"/>
              <c:showVal val="1"/>
              <c:showCatName val="0"/>
              <c:showSerName val="0"/>
              <c:showPercent val="0"/>
              <c:showBubbleSize val="0"/>
            </c:dLbl>
            <c:dLbl>
              <c:idx val="2"/>
              <c:layout>
                <c:manualLayout>
                  <c:x val="3.8919132953208438E-2"/>
                  <c:y val="-5.8968220188692633E-2"/>
                </c:manualLayout>
              </c:layout>
              <c:showLegendKey val="0"/>
              <c:showVal val="1"/>
              <c:showCatName val="0"/>
              <c:showSerName val="0"/>
              <c:showPercent val="0"/>
              <c:showBubbleSize val="0"/>
            </c:dLbl>
            <c:dLbl>
              <c:idx val="3"/>
              <c:layout>
                <c:manualLayout>
                  <c:x val="3.3625730994152045E-2"/>
                  <c:y val="-6.36363636363636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Лист1!$A$2:$A$5</c:f>
              <c:strCache>
                <c:ptCount val="4"/>
                <c:pt idx="0">
                  <c:v>I  квартал</c:v>
                </c:pt>
                <c:pt idx="1">
                  <c:v>II квартал</c:v>
                </c:pt>
                <c:pt idx="2">
                  <c:v>III квартал</c:v>
                </c:pt>
                <c:pt idx="3">
                  <c:v>IV квартал</c:v>
                </c:pt>
              </c:strCache>
            </c:strRef>
          </c:cat>
          <c:val>
            <c:numRef>
              <c:f>Лист1!$C$2:$C$5</c:f>
              <c:numCache>
                <c:formatCode>General</c:formatCode>
                <c:ptCount val="4"/>
                <c:pt idx="0">
                  <c:v>85709.42</c:v>
                </c:pt>
                <c:pt idx="1">
                  <c:v>76891.3</c:v>
                </c:pt>
                <c:pt idx="2">
                  <c:v>83179.070000000007</c:v>
                </c:pt>
                <c:pt idx="3">
                  <c:v>136428.93</c:v>
                </c:pt>
              </c:numCache>
            </c:numRef>
          </c:val>
        </c:ser>
        <c:dLbls>
          <c:showLegendKey val="0"/>
          <c:showVal val="0"/>
          <c:showCatName val="0"/>
          <c:showSerName val="0"/>
          <c:showPercent val="0"/>
          <c:showBubbleSize val="0"/>
        </c:dLbls>
        <c:gapWidth val="150"/>
        <c:shape val="box"/>
        <c:axId val="243825280"/>
        <c:axId val="243831168"/>
        <c:axId val="0"/>
      </c:bar3DChart>
      <c:catAx>
        <c:axId val="243825280"/>
        <c:scaling>
          <c:orientation val="minMax"/>
        </c:scaling>
        <c:delete val="0"/>
        <c:axPos val="b"/>
        <c:majorTickMark val="out"/>
        <c:minorTickMark val="none"/>
        <c:tickLblPos val="nextTo"/>
        <c:crossAx val="243831168"/>
        <c:crosses val="autoZero"/>
        <c:auto val="1"/>
        <c:lblAlgn val="ctr"/>
        <c:lblOffset val="100"/>
        <c:noMultiLvlLbl val="0"/>
      </c:catAx>
      <c:valAx>
        <c:axId val="243831168"/>
        <c:scaling>
          <c:orientation val="minMax"/>
        </c:scaling>
        <c:delete val="0"/>
        <c:axPos val="l"/>
        <c:majorGridlines/>
        <c:numFmt formatCode="General" sourceLinked="1"/>
        <c:majorTickMark val="out"/>
        <c:minorTickMark val="none"/>
        <c:tickLblPos val="nextTo"/>
        <c:crossAx val="243825280"/>
        <c:crosses val="autoZero"/>
        <c:crossBetween val="between"/>
      </c:valAx>
    </c:plotArea>
    <c:legend>
      <c:legendPos val="r"/>
      <c:layout/>
      <c:overlay val="0"/>
    </c:legend>
    <c:plotVisOnly val="1"/>
    <c:dispBlanksAs val="gap"/>
    <c:showDLblsOverMax val="0"/>
  </c:chart>
  <c:txPr>
    <a:bodyPr/>
    <a:lstStyle/>
    <a:p>
      <a:pPr>
        <a:defRPr sz="1000">
          <a:latin typeface="+mj-lt"/>
        </a:defRPr>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Лист1!$B$1</c:f>
              <c:strCache>
                <c:ptCount val="1"/>
                <c:pt idx="0">
                  <c:v>2021</c:v>
                </c:pt>
              </c:strCache>
            </c:strRef>
          </c:tx>
          <c:marker>
            <c:spPr>
              <a:solidFill>
                <a:schemeClr val="accent3">
                  <a:lumMod val="60000"/>
                  <a:lumOff val="40000"/>
                </a:schemeClr>
              </a:solidFill>
            </c:spPr>
          </c:marker>
          <c:dLbls>
            <c:dLbl>
              <c:idx val="0"/>
              <c:layout>
                <c:manualLayout>
                  <c:x val="1.5942028985507332E-2"/>
                  <c:y val="2.2221784776902891E-2"/>
                </c:manualLayout>
              </c:layout>
              <c:showLegendKey val="0"/>
              <c:showVal val="1"/>
              <c:showCatName val="0"/>
              <c:showSerName val="0"/>
              <c:showPercent val="0"/>
              <c:showBubbleSize val="0"/>
            </c:dLbl>
            <c:dLbl>
              <c:idx val="1"/>
              <c:layout>
                <c:manualLayout>
                  <c:x val="1.1594202898550725E-2"/>
                  <c:y val="1.1111111111111125E-2"/>
                </c:manualLayout>
              </c:layout>
              <c:showLegendKey val="0"/>
              <c:showVal val="1"/>
              <c:showCatName val="0"/>
              <c:showSerName val="0"/>
              <c:showPercent val="0"/>
              <c:showBubbleSize val="0"/>
            </c:dLbl>
            <c:dLbl>
              <c:idx val="2"/>
              <c:layout>
                <c:manualLayout>
                  <c:x val="-1.7391304347826063E-2"/>
                  <c:y val="-5.5555555555555455E-2"/>
                </c:manualLayout>
              </c:layout>
              <c:showLegendKey val="0"/>
              <c:showVal val="1"/>
              <c:showCatName val="0"/>
              <c:showSerName val="0"/>
              <c:showPercent val="0"/>
              <c:showBubbleSize val="0"/>
            </c:dLbl>
            <c:dLbl>
              <c:idx val="3"/>
              <c:layout>
                <c:manualLayout>
                  <c:x val="-3.9130434782608699E-2"/>
                  <c:y val="0.05"/>
                </c:manualLayout>
              </c:layout>
              <c:showLegendKey val="0"/>
              <c:showVal val="1"/>
              <c:showCatName val="0"/>
              <c:showSerName val="0"/>
              <c:showPercent val="0"/>
              <c:showBubbleSize val="0"/>
            </c:dLbl>
            <c:dLbl>
              <c:idx val="4"/>
              <c:layout>
                <c:manualLayout>
                  <c:x val="-4.3478260869565223E-2"/>
                  <c:y val="6.1111111111111123E-2"/>
                </c:manualLayout>
              </c:layout>
              <c:showLegendKey val="0"/>
              <c:showVal val="1"/>
              <c:showCatName val="0"/>
              <c:showSerName val="0"/>
              <c:showPercent val="0"/>
              <c:showBubbleSize val="0"/>
            </c:dLbl>
            <c:dLbl>
              <c:idx val="5"/>
              <c:layout>
                <c:manualLayout>
                  <c:x val="-3.0434782608695692E-2"/>
                  <c:y val="0.05"/>
                </c:manualLayout>
              </c:layout>
              <c:showLegendKey val="0"/>
              <c:showVal val="1"/>
              <c:showCatName val="0"/>
              <c:showSerName val="0"/>
              <c:showPercent val="0"/>
              <c:showBubbleSize val="0"/>
            </c:dLbl>
            <c:dLbl>
              <c:idx val="6"/>
              <c:layout>
                <c:manualLayout>
                  <c:x val="-1.7391304347826087E-2"/>
                  <c:y val="7.2222222222222424E-2"/>
                </c:manualLayout>
              </c:layout>
              <c:showLegendKey val="0"/>
              <c:showVal val="1"/>
              <c:showCatName val="0"/>
              <c:showSerName val="0"/>
              <c:showPercent val="0"/>
              <c:showBubbleSize val="0"/>
            </c:dLbl>
            <c:dLbl>
              <c:idx val="7"/>
              <c:layout>
                <c:manualLayout>
                  <c:x val="-4.3478260869565313E-3"/>
                  <c:y val="7.2222222222222118E-2"/>
                </c:manualLayout>
              </c:layout>
              <c:showLegendKey val="0"/>
              <c:showVal val="1"/>
              <c:showCatName val="0"/>
              <c:showSerName val="0"/>
              <c:showPercent val="0"/>
              <c:showBubbleSize val="0"/>
            </c:dLbl>
            <c:dLbl>
              <c:idx val="8"/>
              <c:layout>
                <c:manualLayout>
                  <c:x val="0"/>
                  <c:y val="6.1111111111111123E-2"/>
                </c:manualLayout>
              </c:layout>
              <c:showLegendKey val="0"/>
              <c:showVal val="1"/>
              <c:showCatName val="0"/>
              <c:showSerName val="0"/>
              <c:showPercent val="0"/>
              <c:showBubbleSize val="0"/>
            </c:dLbl>
            <c:dLbl>
              <c:idx val="9"/>
              <c:layout>
                <c:manualLayout>
                  <c:x val="-4.3478260869565313E-3"/>
                  <c:y val="3.888888888888889E-2"/>
                </c:manualLayout>
              </c:layout>
              <c:showLegendKey val="0"/>
              <c:showVal val="1"/>
              <c:showCatName val="0"/>
              <c:showSerName val="0"/>
              <c:showPercent val="0"/>
              <c:showBubbleSize val="0"/>
            </c:dLbl>
            <c:dLbl>
              <c:idx val="10"/>
              <c:layout>
                <c:manualLayout>
                  <c:x val="7.2463768115942472E-3"/>
                  <c:y val="1.6666666666666701E-2"/>
                </c:manualLayout>
              </c:layout>
              <c:showLegendKey val="0"/>
              <c:showVal val="1"/>
              <c:showCatName val="0"/>
              <c:showSerName val="0"/>
              <c:showPercent val="0"/>
              <c:showBubbleSize val="0"/>
            </c:dLbl>
            <c:txPr>
              <a:bodyPr/>
              <a:lstStyle/>
              <a:p>
                <a:pPr>
                  <a:defRPr sz="800"/>
                </a:pPr>
                <a:endParaRPr lang="ru-RU"/>
              </a:p>
            </c:txPr>
            <c:showLegendKey val="0"/>
            <c:showVal val="1"/>
            <c:showCatName val="0"/>
            <c:showSerName val="0"/>
            <c:showPercent val="0"/>
            <c:showBubbleSize val="0"/>
            <c:showLeaderLines val="0"/>
          </c:dLbls>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Лист1!$B$2:$B$13</c:f>
              <c:numCache>
                <c:formatCode>General</c:formatCode>
                <c:ptCount val="12"/>
                <c:pt idx="0">
                  <c:v>11314.92</c:v>
                </c:pt>
                <c:pt idx="1">
                  <c:v>16329.84</c:v>
                </c:pt>
                <c:pt idx="2">
                  <c:v>35023.14</c:v>
                </c:pt>
                <c:pt idx="3">
                  <c:v>36330.550000000003</c:v>
                </c:pt>
                <c:pt idx="4">
                  <c:v>18509.62</c:v>
                </c:pt>
                <c:pt idx="5">
                  <c:v>24472.82</c:v>
                </c:pt>
                <c:pt idx="6">
                  <c:v>28616.29</c:v>
                </c:pt>
                <c:pt idx="7">
                  <c:v>28792.34</c:v>
                </c:pt>
                <c:pt idx="8">
                  <c:v>26887.72</c:v>
                </c:pt>
                <c:pt idx="9">
                  <c:v>34209.82</c:v>
                </c:pt>
                <c:pt idx="10">
                  <c:v>37435.67</c:v>
                </c:pt>
                <c:pt idx="11">
                  <c:v>54420</c:v>
                </c:pt>
              </c:numCache>
            </c:numRef>
          </c:val>
          <c:smooth val="0"/>
        </c:ser>
        <c:ser>
          <c:idx val="1"/>
          <c:order val="1"/>
          <c:tx>
            <c:strRef>
              <c:f>Лист1!$C$1</c:f>
              <c:strCache>
                <c:ptCount val="1"/>
                <c:pt idx="0">
                  <c:v>2022</c:v>
                </c:pt>
              </c:strCache>
            </c:strRef>
          </c:tx>
          <c:marker>
            <c:spPr>
              <a:solidFill>
                <a:srgbClr val="0066FF"/>
              </a:solidFill>
            </c:spPr>
          </c:marker>
          <c:dLbls>
            <c:dLbl>
              <c:idx val="0"/>
              <c:layout>
                <c:manualLayout>
                  <c:x val="-5.2173913043478522E-2"/>
                  <c:y val="-9.4444444444444525E-2"/>
                </c:manualLayout>
              </c:layout>
              <c:showLegendKey val="0"/>
              <c:showVal val="1"/>
              <c:showCatName val="0"/>
              <c:showSerName val="0"/>
              <c:showPercent val="0"/>
              <c:showBubbleSize val="0"/>
            </c:dLbl>
            <c:dLbl>
              <c:idx val="1"/>
              <c:layout>
                <c:manualLayout>
                  <c:x val="-4.7826086956522233E-2"/>
                  <c:y val="-8.8888888888889558E-2"/>
                </c:manualLayout>
              </c:layout>
              <c:showLegendKey val="0"/>
              <c:showVal val="1"/>
              <c:showCatName val="0"/>
              <c:showSerName val="0"/>
              <c:showPercent val="0"/>
              <c:showBubbleSize val="0"/>
            </c:dLbl>
            <c:dLbl>
              <c:idx val="2"/>
              <c:layout>
                <c:manualLayout>
                  <c:x val="2.6569741373259717E-17"/>
                  <c:y val="-3.8889326334208225E-2"/>
                </c:manualLayout>
              </c:layout>
              <c:showLegendKey val="0"/>
              <c:showVal val="1"/>
              <c:showCatName val="0"/>
              <c:showSerName val="0"/>
              <c:showPercent val="0"/>
              <c:showBubbleSize val="0"/>
            </c:dLbl>
            <c:dLbl>
              <c:idx val="3"/>
              <c:layout>
                <c:manualLayout>
                  <c:x val="-4.3478260869565313E-3"/>
                  <c:y val="-6.666666666666668E-2"/>
                </c:manualLayout>
              </c:layout>
              <c:showLegendKey val="0"/>
              <c:showVal val="1"/>
              <c:showCatName val="0"/>
              <c:showSerName val="0"/>
              <c:showPercent val="0"/>
              <c:showBubbleSize val="0"/>
            </c:dLbl>
            <c:dLbl>
              <c:idx val="4"/>
              <c:layout>
                <c:manualLayout>
                  <c:x val="-1.884057971014506E-2"/>
                  <c:y val="-0.11666666666666672"/>
                </c:manualLayout>
              </c:layout>
              <c:showLegendKey val="0"/>
              <c:showVal val="1"/>
              <c:showCatName val="0"/>
              <c:showSerName val="0"/>
              <c:showPercent val="0"/>
              <c:showBubbleSize val="0"/>
            </c:dLbl>
            <c:dLbl>
              <c:idx val="5"/>
              <c:layout>
                <c:manualLayout>
                  <c:x val="-2.1739130434782612E-2"/>
                  <c:y val="-6.666666666666668E-2"/>
                </c:manualLayout>
              </c:layout>
              <c:showLegendKey val="0"/>
              <c:showVal val="1"/>
              <c:showCatName val="0"/>
              <c:showSerName val="0"/>
              <c:showPercent val="0"/>
              <c:showBubbleSize val="0"/>
            </c:dLbl>
            <c:dLbl>
              <c:idx val="6"/>
              <c:layout>
                <c:manualLayout>
                  <c:x val="-1.7391304347826087E-2"/>
                  <c:y val="-8.3333333333333343E-2"/>
                </c:manualLayout>
              </c:layout>
              <c:showLegendKey val="0"/>
              <c:showVal val="1"/>
              <c:showCatName val="0"/>
              <c:showSerName val="0"/>
              <c:showPercent val="0"/>
              <c:showBubbleSize val="0"/>
            </c:dLbl>
            <c:dLbl>
              <c:idx val="7"/>
              <c:layout>
                <c:manualLayout>
                  <c:x val="-4.3478260869565313E-3"/>
                  <c:y val="-4.4444444444444502E-2"/>
                </c:manualLayout>
              </c:layout>
              <c:showLegendKey val="0"/>
              <c:showVal val="1"/>
              <c:showCatName val="0"/>
              <c:showSerName val="0"/>
              <c:showPercent val="0"/>
              <c:showBubbleSize val="0"/>
            </c:dLbl>
            <c:dLbl>
              <c:idx val="8"/>
              <c:layout>
                <c:manualLayout>
                  <c:x val="-1.7391304347826087E-2"/>
                  <c:y val="-0.1"/>
                </c:manualLayout>
              </c:layout>
              <c:showLegendKey val="0"/>
              <c:showVal val="1"/>
              <c:showCatName val="0"/>
              <c:showSerName val="0"/>
              <c:showPercent val="0"/>
              <c:showBubbleSize val="0"/>
            </c:dLbl>
            <c:dLbl>
              <c:idx val="9"/>
              <c:layout>
                <c:manualLayout>
                  <c:x val="2.8985507246376812E-3"/>
                  <c:y val="5.5555555555555455E-2"/>
                </c:manualLayout>
              </c:layout>
              <c:showLegendKey val="0"/>
              <c:showVal val="1"/>
              <c:showCatName val="0"/>
              <c:showSerName val="0"/>
              <c:showPercent val="0"/>
              <c:showBubbleSize val="0"/>
            </c:dLbl>
            <c:dLbl>
              <c:idx val="11"/>
              <c:layout>
                <c:manualLayout>
                  <c:x val="-1.3043478260869686E-2"/>
                  <c:y val="-7.2222222222222424E-2"/>
                </c:manualLayout>
              </c:layout>
              <c:showLegendKey val="0"/>
              <c:showVal val="1"/>
              <c:showCatName val="0"/>
              <c:showSerName val="0"/>
              <c:showPercent val="0"/>
              <c:showBubbleSize val="0"/>
            </c:dLbl>
            <c:txPr>
              <a:bodyPr/>
              <a:lstStyle/>
              <a:p>
                <a:pPr>
                  <a:defRPr sz="800"/>
                </a:pPr>
                <a:endParaRPr lang="ru-RU"/>
              </a:p>
            </c:txPr>
            <c:showLegendKey val="0"/>
            <c:showVal val="1"/>
            <c:showCatName val="0"/>
            <c:showSerName val="0"/>
            <c:showPercent val="0"/>
            <c:showBubbleSize val="0"/>
            <c:showLeaderLines val="0"/>
          </c:dLbls>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Лист1!$C$2:$C$13</c:f>
              <c:numCache>
                <c:formatCode>General</c:formatCode>
                <c:ptCount val="12"/>
                <c:pt idx="0">
                  <c:v>15968.210000000006</c:v>
                </c:pt>
                <c:pt idx="1">
                  <c:v>19412.18</c:v>
                </c:pt>
                <c:pt idx="2">
                  <c:v>50329.03</c:v>
                </c:pt>
                <c:pt idx="3">
                  <c:v>24429.74</c:v>
                </c:pt>
                <c:pt idx="4">
                  <c:v>24037.37</c:v>
                </c:pt>
                <c:pt idx="5">
                  <c:v>28424.19</c:v>
                </c:pt>
                <c:pt idx="6">
                  <c:v>28401.01</c:v>
                </c:pt>
                <c:pt idx="7">
                  <c:v>28075.79</c:v>
                </c:pt>
                <c:pt idx="8">
                  <c:v>26702.27</c:v>
                </c:pt>
                <c:pt idx="9">
                  <c:v>31093.57</c:v>
                </c:pt>
                <c:pt idx="10">
                  <c:v>48431.380000000012</c:v>
                </c:pt>
                <c:pt idx="11">
                  <c:v>56904.03</c:v>
                </c:pt>
              </c:numCache>
            </c:numRef>
          </c:val>
          <c:smooth val="0"/>
        </c:ser>
        <c:dLbls>
          <c:showLegendKey val="0"/>
          <c:showVal val="0"/>
          <c:showCatName val="0"/>
          <c:showSerName val="0"/>
          <c:showPercent val="0"/>
          <c:showBubbleSize val="0"/>
        </c:dLbls>
        <c:marker val="1"/>
        <c:smooth val="0"/>
        <c:axId val="243906048"/>
        <c:axId val="243907584"/>
      </c:lineChart>
      <c:catAx>
        <c:axId val="243906048"/>
        <c:scaling>
          <c:orientation val="minMax"/>
        </c:scaling>
        <c:delete val="0"/>
        <c:axPos val="t"/>
        <c:majorTickMark val="out"/>
        <c:minorTickMark val="none"/>
        <c:tickLblPos val="nextTo"/>
        <c:crossAx val="243907584"/>
        <c:crosses val="max"/>
        <c:auto val="1"/>
        <c:lblAlgn val="ctr"/>
        <c:lblOffset val="100"/>
        <c:noMultiLvlLbl val="0"/>
      </c:catAx>
      <c:valAx>
        <c:axId val="243907584"/>
        <c:scaling>
          <c:orientation val="minMax"/>
          <c:max val="150000"/>
          <c:min val="0"/>
        </c:scaling>
        <c:delete val="1"/>
        <c:axPos val="l"/>
        <c:majorGridlines/>
        <c:numFmt formatCode="General" sourceLinked="1"/>
        <c:majorTickMark val="out"/>
        <c:minorTickMark val="none"/>
        <c:tickLblPos val="nextTo"/>
        <c:crossAx val="243906048"/>
        <c:crosses val="autoZero"/>
        <c:crossBetween val="between"/>
        <c:majorUnit val="10000"/>
        <c:minorUnit val="1000"/>
      </c:valAx>
    </c:plotArea>
    <c:legend>
      <c:legendPos val="r"/>
      <c:layout/>
      <c:overlay val="0"/>
    </c:legend>
    <c:plotVisOnly val="1"/>
    <c:dispBlanksAs val="zero"/>
    <c:showDLblsOverMax val="0"/>
  </c:chart>
  <c:txPr>
    <a:bodyPr/>
    <a:lstStyle/>
    <a:p>
      <a:pPr>
        <a:defRPr sz="1000">
          <a:solidFill>
            <a:schemeClr val="tx1"/>
          </a:solidFill>
          <a:latin typeface="+mj-lt"/>
        </a:defRPr>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ru-RU" dirty="0" smtClean="0"/>
          </a:p>
          <a:p>
            <a:pPr>
              <a:defRPr/>
            </a:pPr>
            <a:endParaRPr lang="ru-RU" dirty="0"/>
          </a:p>
        </c:rich>
      </c:tx>
      <c:layout/>
      <c:overlay val="0"/>
    </c:title>
    <c:autoTitleDeleted val="0"/>
    <c:plotArea>
      <c:layout>
        <c:manualLayout>
          <c:layoutTarget val="inner"/>
          <c:xMode val="edge"/>
          <c:yMode val="edge"/>
          <c:x val="9.5997594050743665E-2"/>
          <c:y val="0.15390726159230614"/>
          <c:w val="0.88872462817148634"/>
          <c:h val="0.69395100612424065"/>
        </c:manualLayout>
      </c:layout>
      <c:lineChart>
        <c:grouping val="standard"/>
        <c:varyColors val="0"/>
        <c:ser>
          <c:idx val="0"/>
          <c:order val="0"/>
          <c:tx>
            <c:strRef>
              <c:f>Лист1!$B$1</c:f>
              <c:strCache>
                <c:ptCount val="1"/>
                <c:pt idx="0">
                  <c:v>Столбец1</c:v>
                </c:pt>
              </c:strCache>
            </c:strRef>
          </c:tx>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292390.78999999998</c:v>
                </c:pt>
                <c:pt idx="1">
                  <c:v>312368.55</c:v>
                </c:pt>
                <c:pt idx="2">
                  <c:v>342667.2200000002</c:v>
                </c:pt>
                <c:pt idx="3">
                  <c:v>345751.31</c:v>
                </c:pt>
                <c:pt idx="4">
                  <c:v>352343.8</c:v>
                </c:pt>
                <c:pt idx="5">
                  <c:v>382208.77</c:v>
                </c:pt>
              </c:numCache>
            </c:numRef>
          </c:val>
          <c:smooth val="0"/>
        </c:ser>
        <c:dLbls>
          <c:showLegendKey val="0"/>
          <c:showVal val="0"/>
          <c:showCatName val="0"/>
          <c:showSerName val="0"/>
          <c:showPercent val="0"/>
          <c:showBubbleSize val="0"/>
        </c:dLbls>
        <c:marker val="1"/>
        <c:smooth val="0"/>
        <c:axId val="243966720"/>
        <c:axId val="243968256"/>
      </c:lineChart>
      <c:catAx>
        <c:axId val="243966720"/>
        <c:scaling>
          <c:orientation val="minMax"/>
        </c:scaling>
        <c:delete val="0"/>
        <c:axPos val="b"/>
        <c:numFmt formatCode="General" sourceLinked="1"/>
        <c:majorTickMark val="out"/>
        <c:minorTickMark val="none"/>
        <c:tickLblPos val="nextTo"/>
        <c:txPr>
          <a:bodyPr/>
          <a:lstStyle/>
          <a:p>
            <a:pPr>
              <a:defRPr b="1"/>
            </a:pPr>
            <a:endParaRPr lang="ru-RU"/>
          </a:p>
        </c:txPr>
        <c:crossAx val="243968256"/>
        <c:crosses val="autoZero"/>
        <c:auto val="1"/>
        <c:lblAlgn val="ctr"/>
        <c:lblOffset val="100"/>
        <c:noMultiLvlLbl val="0"/>
      </c:catAx>
      <c:valAx>
        <c:axId val="243968256"/>
        <c:scaling>
          <c:orientation val="minMax"/>
          <c:max val="400000"/>
          <c:min val="200000"/>
        </c:scaling>
        <c:delete val="0"/>
        <c:axPos val="l"/>
        <c:majorGridlines/>
        <c:numFmt formatCode="General" sourceLinked="1"/>
        <c:majorTickMark val="out"/>
        <c:minorTickMark val="none"/>
        <c:tickLblPos val="nextTo"/>
        <c:txPr>
          <a:bodyPr/>
          <a:lstStyle/>
          <a:p>
            <a:pPr>
              <a:defRPr sz="1000"/>
            </a:pPr>
            <a:endParaRPr lang="ru-RU"/>
          </a:p>
        </c:txPr>
        <c:crossAx val="243966720"/>
        <c:crosses val="autoZero"/>
        <c:crossBetween val="between"/>
        <c:majorUnit val="25000"/>
        <c:minorUnit val="25000"/>
      </c:valAx>
    </c:plotArea>
    <c:plotVisOnly val="1"/>
    <c:dispBlanksAs val="gap"/>
    <c:showDLblsOverMax val="0"/>
  </c:chart>
  <c:txPr>
    <a:bodyPr/>
    <a:lstStyle/>
    <a:p>
      <a:pPr>
        <a:defRPr sz="14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Ряд 1</c:v>
                </c:pt>
              </c:strCache>
            </c:strRef>
          </c:tx>
          <c:dLbls>
            <c:dLbl>
              <c:idx val="0"/>
              <c:layout>
                <c:manualLayout>
                  <c:x val="-0.12083333333333333"/>
                  <c:y val="-0.14687524606299254"/>
                </c:manualLayout>
              </c:layout>
              <c:tx>
                <c:rich>
                  <a:bodyPr/>
                  <a:lstStyle/>
                  <a:p>
                    <a:r>
                      <a:rPr lang="ru-RU" sz="1000" dirty="0" smtClean="0"/>
                      <a:t>1 291,30 млн.</a:t>
                    </a:r>
                    <a:r>
                      <a:rPr lang="ru-RU" sz="1000" baseline="0" dirty="0" smtClean="0"/>
                      <a:t> руб.</a:t>
                    </a:r>
                    <a:endParaRPr lang="en-US" sz="1000" dirty="0"/>
                  </a:p>
                </c:rich>
              </c:tx>
              <c:showLegendKey val="0"/>
              <c:showVal val="1"/>
              <c:showCatName val="0"/>
              <c:showSerName val="0"/>
              <c:showPercent val="0"/>
              <c:showBubbleSize val="0"/>
            </c:dLbl>
            <c:dLbl>
              <c:idx val="1"/>
              <c:layout>
                <c:manualLayout>
                  <c:x val="-9.7916666666666666E-2"/>
                  <c:y val="-9.0625000000000289E-2"/>
                </c:manualLayout>
              </c:layout>
              <c:tx>
                <c:rich>
                  <a:bodyPr/>
                  <a:lstStyle/>
                  <a:p>
                    <a:r>
                      <a:rPr lang="ru-RU" sz="1000" dirty="0" smtClean="0"/>
                      <a:t>1 465,30 млн.</a:t>
                    </a:r>
                    <a:r>
                      <a:rPr lang="ru-RU" sz="1000" baseline="0" dirty="0" smtClean="0"/>
                      <a:t> руб.</a:t>
                    </a:r>
                    <a:endParaRPr lang="en-US" sz="1000" dirty="0"/>
                  </a:p>
                </c:rich>
              </c:tx>
              <c:showLegendKey val="0"/>
              <c:showVal val="1"/>
              <c:showCatName val="0"/>
              <c:showSerName val="0"/>
              <c:showPercent val="0"/>
              <c:showBubbleSize val="0"/>
            </c:dLbl>
            <c:dLbl>
              <c:idx val="2"/>
              <c:layout>
                <c:manualLayout>
                  <c:x val="-2.3809523809523933E-2"/>
                  <c:y val="9.5238095238095247E-2"/>
                </c:manualLayout>
              </c:layout>
              <c:tx>
                <c:rich>
                  <a:bodyPr/>
                  <a:lstStyle/>
                  <a:p>
                    <a:r>
                      <a:rPr lang="en-US" sz="1000" smtClean="0"/>
                      <a:t>1</a:t>
                    </a:r>
                    <a:r>
                      <a:rPr lang="ru-RU" sz="1000" smtClean="0"/>
                      <a:t> </a:t>
                    </a:r>
                    <a:r>
                      <a:rPr lang="en-US" sz="1000" smtClean="0"/>
                      <a:t>684,3</a:t>
                    </a:r>
                    <a:r>
                      <a:rPr lang="ru-RU" sz="1000" smtClean="0"/>
                      <a:t>0 млн.</a:t>
                    </a:r>
                    <a:r>
                      <a:rPr lang="ru-RU" sz="1000" baseline="0" smtClean="0"/>
                      <a:t> руб.</a:t>
                    </a:r>
                    <a:endParaRPr lang="en-US" sz="1000" dirty="0"/>
                  </a:p>
                </c:rich>
              </c:tx>
              <c:showLegendKey val="0"/>
              <c:showVal val="1"/>
              <c:showCatName val="0"/>
              <c:showSerName val="0"/>
              <c:showPercent val="0"/>
              <c:showBubbleSize val="0"/>
            </c:dLbl>
            <c:txPr>
              <a:bodyPr/>
              <a:lstStyle/>
              <a:p>
                <a:pPr>
                  <a:defRPr sz="1000"/>
                </a:pPr>
                <a:endParaRPr lang="ru-RU"/>
              </a:p>
            </c:txPr>
            <c:showLegendKey val="0"/>
            <c:showVal val="1"/>
            <c:showCatName val="0"/>
            <c:showSerName val="0"/>
            <c:showPercent val="0"/>
            <c:showBubbleSize val="0"/>
            <c:showLeaderLines val="0"/>
          </c:dLbls>
          <c:cat>
            <c:strRef>
              <c:f>Лист1!$A$2:$A$4</c:f>
              <c:strCache>
                <c:ptCount val="3"/>
                <c:pt idx="0">
                  <c:v>2020 г.</c:v>
                </c:pt>
                <c:pt idx="1">
                  <c:v>2021 г.</c:v>
                </c:pt>
                <c:pt idx="2">
                  <c:v>2022 г.</c:v>
                </c:pt>
              </c:strCache>
            </c:strRef>
          </c:cat>
          <c:val>
            <c:numRef>
              <c:f>Лист1!$B$2:$B$4</c:f>
              <c:numCache>
                <c:formatCode>General</c:formatCode>
                <c:ptCount val="3"/>
                <c:pt idx="0">
                  <c:v>1164.7</c:v>
                </c:pt>
                <c:pt idx="1">
                  <c:v>1465.3</c:v>
                </c:pt>
                <c:pt idx="2">
                  <c:v>1684.3</c:v>
                </c:pt>
              </c:numCache>
            </c:numRef>
          </c:val>
          <c:smooth val="0"/>
        </c:ser>
        <c:dLbls>
          <c:showLegendKey val="0"/>
          <c:showVal val="1"/>
          <c:showCatName val="0"/>
          <c:showSerName val="0"/>
          <c:showPercent val="0"/>
          <c:showBubbleSize val="0"/>
        </c:dLbls>
        <c:marker val="1"/>
        <c:smooth val="0"/>
        <c:axId val="237235584"/>
        <c:axId val="241308800"/>
      </c:lineChart>
      <c:catAx>
        <c:axId val="237235584"/>
        <c:scaling>
          <c:orientation val="minMax"/>
        </c:scaling>
        <c:delete val="0"/>
        <c:axPos val="b"/>
        <c:numFmt formatCode="General" sourceLinked="1"/>
        <c:majorTickMark val="none"/>
        <c:minorTickMark val="none"/>
        <c:tickLblPos val="nextTo"/>
        <c:crossAx val="241308800"/>
        <c:crosses val="autoZero"/>
        <c:auto val="1"/>
        <c:lblAlgn val="ctr"/>
        <c:lblOffset val="100"/>
        <c:noMultiLvlLbl val="0"/>
      </c:catAx>
      <c:valAx>
        <c:axId val="241308800"/>
        <c:scaling>
          <c:orientation val="minMax"/>
        </c:scaling>
        <c:delete val="0"/>
        <c:axPos val="l"/>
        <c:majorGridlines/>
        <c:numFmt formatCode="General" sourceLinked="1"/>
        <c:majorTickMark val="none"/>
        <c:minorTickMark val="none"/>
        <c:tickLblPos val="nextTo"/>
        <c:crossAx val="237235584"/>
        <c:crosses val="autoZero"/>
        <c:crossBetween val="between"/>
      </c:valAx>
    </c:plotArea>
    <c:plotVisOnly val="1"/>
    <c:dispBlanksAs val="gap"/>
    <c:showDLblsOverMax val="0"/>
  </c:chart>
  <c:txPr>
    <a:bodyPr/>
    <a:lstStyle/>
    <a:p>
      <a:pPr>
        <a:defRPr sz="1400">
          <a:solidFill>
            <a:schemeClr val="bg1"/>
          </a:solidFill>
        </a:defRPr>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992816091954851"/>
          <c:y val="0"/>
        </c:manualLayout>
      </c:layout>
      <c:overlay val="0"/>
    </c:title>
    <c:autoTitleDeleted val="0"/>
    <c:plotArea>
      <c:layout>
        <c:manualLayout>
          <c:layoutTarget val="inner"/>
          <c:xMode val="edge"/>
          <c:yMode val="edge"/>
          <c:x val="6.172888949226174E-2"/>
          <c:y val="0.11142857142857172"/>
          <c:w val="0.91959294958819804"/>
          <c:h val="0.74571428571428566"/>
        </c:manualLayout>
      </c:layout>
      <c:lineChart>
        <c:grouping val="standard"/>
        <c:varyColors val="0"/>
        <c:ser>
          <c:idx val="0"/>
          <c:order val="0"/>
          <c:tx>
            <c:strRef>
              <c:f>Лист1!$B$1</c:f>
              <c:strCache>
                <c:ptCount val="1"/>
                <c:pt idx="0">
                  <c:v>налог на доходы физических лиц</c:v>
                </c:pt>
              </c:strCache>
            </c:strRef>
          </c:tx>
          <c:dLbls>
            <c:dLbl>
              <c:idx val="0"/>
              <c:layout>
                <c:manualLayout>
                  <c:x val="0"/>
                  <c:y val="8.3333333333333343E-2"/>
                </c:manualLayout>
              </c:layout>
              <c:showLegendKey val="0"/>
              <c:showVal val="1"/>
              <c:showCatName val="0"/>
              <c:showSerName val="0"/>
              <c:showPercent val="0"/>
              <c:showBubbleSize val="0"/>
            </c:dLbl>
            <c:dLbl>
              <c:idx val="1"/>
              <c:layout>
                <c:manualLayout>
                  <c:x val="-7.1839080459770114E-3"/>
                  <c:y val="6.4699874472212718E-2"/>
                </c:manualLayout>
              </c:layout>
              <c:showLegendKey val="0"/>
              <c:showVal val="1"/>
              <c:showCatName val="0"/>
              <c:showSerName val="0"/>
              <c:showPercent val="0"/>
              <c:showBubbleSize val="0"/>
            </c:dLbl>
            <c:dLbl>
              <c:idx val="2"/>
              <c:layout>
                <c:manualLayout>
                  <c:x val="-5.7471264367816334E-3"/>
                  <c:y val="6.5993951842977211E-2"/>
                </c:manualLayout>
              </c:layout>
              <c:showLegendKey val="0"/>
              <c:showVal val="1"/>
              <c:showCatName val="0"/>
              <c:showSerName val="0"/>
              <c:showPercent val="0"/>
              <c:showBubbleSize val="0"/>
            </c:dLbl>
            <c:dLbl>
              <c:idx val="3"/>
              <c:layout>
                <c:manualLayout>
                  <c:x val="5.7471264367816334E-3"/>
                  <c:y val="6.2629236562820947E-2"/>
                </c:manualLayout>
              </c:layout>
              <c:showLegendKey val="0"/>
              <c:showVal val="1"/>
              <c:showCatName val="0"/>
              <c:showSerName val="0"/>
              <c:showPercent val="0"/>
              <c:showBubbleSize val="0"/>
            </c:dLbl>
            <c:dLbl>
              <c:idx val="4"/>
              <c:layout>
                <c:manualLayout>
                  <c:x val="-3.5919540229884951E-2"/>
                  <c:y val="0.12085929476206735"/>
                </c:manualLayout>
              </c:layout>
              <c:showLegendKey val="0"/>
              <c:showVal val="1"/>
              <c:showCatName val="0"/>
              <c:showSerName val="0"/>
              <c:showPercent val="0"/>
              <c:showBubbleSize val="0"/>
            </c:dLbl>
            <c:dLbl>
              <c:idx val="5"/>
              <c:layout>
                <c:manualLayout>
                  <c:x val="0"/>
                  <c:y val="-4.3478260869565223E-2"/>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125441.48</c:v>
                </c:pt>
                <c:pt idx="1">
                  <c:v>141009.03</c:v>
                </c:pt>
                <c:pt idx="2">
                  <c:v>156674.97</c:v>
                </c:pt>
                <c:pt idx="3">
                  <c:v>173453.81</c:v>
                </c:pt>
                <c:pt idx="4">
                  <c:v>167361.53</c:v>
                </c:pt>
                <c:pt idx="5">
                  <c:v>171080.9</c:v>
                </c:pt>
              </c:numCache>
            </c:numRef>
          </c:val>
          <c:smooth val="0"/>
        </c:ser>
        <c:dLbls>
          <c:showLegendKey val="0"/>
          <c:showVal val="0"/>
          <c:showCatName val="0"/>
          <c:showSerName val="0"/>
          <c:showPercent val="0"/>
          <c:showBubbleSize val="0"/>
        </c:dLbls>
        <c:marker val="1"/>
        <c:smooth val="0"/>
        <c:axId val="243549312"/>
        <c:axId val="243550848"/>
      </c:lineChart>
      <c:catAx>
        <c:axId val="243549312"/>
        <c:scaling>
          <c:orientation val="minMax"/>
        </c:scaling>
        <c:delete val="1"/>
        <c:axPos val="b"/>
        <c:numFmt formatCode="General" sourceLinked="1"/>
        <c:majorTickMark val="out"/>
        <c:minorTickMark val="none"/>
        <c:tickLblPos val="none"/>
        <c:crossAx val="243550848"/>
        <c:crosses val="autoZero"/>
        <c:auto val="1"/>
        <c:lblAlgn val="ctr"/>
        <c:lblOffset val="100"/>
        <c:noMultiLvlLbl val="0"/>
      </c:catAx>
      <c:valAx>
        <c:axId val="243550848"/>
        <c:scaling>
          <c:orientation val="minMax"/>
        </c:scaling>
        <c:delete val="0"/>
        <c:axPos val="l"/>
        <c:majorGridlines/>
        <c:numFmt formatCode="General" sourceLinked="1"/>
        <c:majorTickMark val="out"/>
        <c:minorTickMark val="none"/>
        <c:tickLblPos val="nextTo"/>
        <c:crossAx val="243549312"/>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992816091954884"/>
          <c:y val="0"/>
        </c:manualLayout>
      </c:layout>
      <c:overlay val="0"/>
    </c:title>
    <c:autoTitleDeleted val="0"/>
    <c:plotArea>
      <c:layout>
        <c:manualLayout>
          <c:layoutTarget val="inner"/>
          <c:xMode val="edge"/>
          <c:yMode val="edge"/>
          <c:x val="6.172888949226174E-2"/>
          <c:y val="0.11142857142857172"/>
          <c:w val="0.91959294958819804"/>
          <c:h val="0.74571428571428566"/>
        </c:manualLayout>
      </c:layout>
      <c:lineChart>
        <c:grouping val="standard"/>
        <c:varyColors val="0"/>
        <c:ser>
          <c:idx val="0"/>
          <c:order val="0"/>
          <c:tx>
            <c:strRef>
              <c:f>Лист1!$B$1</c:f>
              <c:strCache>
                <c:ptCount val="1"/>
                <c:pt idx="0">
                  <c:v>доходы от уплаты акцизов </c:v>
                </c:pt>
              </c:strCache>
            </c:strRef>
          </c:tx>
          <c:spPr>
            <a:ln>
              <a:solidFill>
                <a:srgbClr val="00B050"/>
              </a:solidFill>
            </a:ln>
          </c:spPr>
          <c:marker>
            <c:symbol val="star"/>
            <c:size val="7"/>
            <c:spPr>
              <a:solidFill>
                <a:srgbClr val="92D050"/>
              </a:solidFill>
            </c:spPr>
          </c:marker>
          <c:dLbls>
            <c:dLbl>
              <c:idx val="0"/>
              <c:layout>
                <c:manualLayout>
                  <c:x val="0"/>
                  <c:y val="8.3333333333333343E-2"/>
                </c:manualLayout>
              </c:layout>
              <c:showLegendKey val="0"/>
              <c:showVal val="1"/>
              <c:showCatName val="0"/>
              <c:showSerName val="0"/>
              <c:showPercent val="0"/>
              <c:showBubbleSize val="0"/>
            </c:dLbl>
            <c:dLbl>
              <c:idx val="1"/>
              <c:layout>
                <c:manualLayout>
                  <c:x val="0"/>
                  <c:y val="3.5714285714285775E-2"/>
                </c:manualLayout>
              </c:layout>
              <c:showLegendKey val="0"/>
              <c:showVal val="1"/>
              <c:showCatName val="0"/>
              <c:showSerName val="0"/>
              <c:showPercent val="0"/>
              <c:showBubbleSize val="0"/>
            </c:dLbl>
            <c:dLbl>
              <c:idx val="2"/>
              <c:layout>
                <c:manualLayout>
                  <c:x val="-1.4367816091954019E-2"/>
                  <c:y val="9.226213910761151E-2"/>
                </c:manualLayout>
              </c:layout>
              <c:showLegendKey val="0"/>
              <c:showVal val="1"/>
              <c:showCatName val="0"/>
              <c:showSerName val="0"/>
              <c:showPercent val="0"/>
              <c:showBubbleSize val="0"/>
            </c:dLbl>
            <c:dLbl>
              <c:idx val="3"/>
              <c:layout>
                <c:manualLayout>
                  <c:x val="5.7471264367816334E-3"/>
                  <c:y val="5.3571194225721784E-2"/>
                </c:manualLayout>
              </c:layout>
              <c:showLegendKey val="0"/>
              <c:showVal val="1"/>
              <c:showCatName val="0"/>
              <c:showSerName val="0"/>
              <c:showPercent val="0"/>
              <c:showBubbleSize val="0"/>
            </c:dLbl>
            <c:dLbl>
              <c:idx val="4"/>
              <c:layout>
                <c:manualLayout>
                  <c:x val="5.7471264367817184E-3"/>
                  <c:y val="6.3491907261592304E-2"/>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30302.760000000009</c:v>
                </c:pt>
                <c:pt idx="1">
                  <c:v>32925.64</c:v>
                </c:pt>
                <c:pt idx="2">
                  <c:v>38562.560000000005</c:v>
                </c:pt>
                <c:pt idx="3">
                  <c:v>35992.61</c:v>
                </c:pt>
                <c:pt idx="4">
                  <c:v>41896.43</c:v>
                </c:pt>
                <c:pt idx="5">
                  <c:v>48455.87</c:v>
                </c:pt>
              </c:numCache>
            </c:numRef>
          </c:val>
          <c:smooth val="0"/>
        </c:ser>
        <c:dLbls>
          <c:showLegendKey val="0"/>
          <c:showVal val="0"/>
          <c:showCatName val="0"/>
          <c:showSerName val="0"/>
          <c:showPercent val="0"/>
          <c:showBubbleSize val="0"/>
        </c:dLbls>
        <c:marker val="1"/>
        <c:smooth val="0"/>
        <c:axId val="243673728"/>
        <c:axId val="243691904"/>
      </c:lineChart>
      <c:catAx>
        <c:axId val="243673728"/>
        <c:scaling>
          <c:orientation val="minMax"/>
        </c:scaling>
        <c:delete val="1"/>
        <c:axPos val="b"/>
        <c:numFmt formatCode="General" sourceLinked="1"/>
        <c:majorTickMark val="out"/>
        <c:minorTickMark val="none"/>
        <c:tickLblPos val="none"/>
        <c:crossAx val="243691904"/>
        <c:crosses val="autoZero"/>
        <c:auto val="1"/>
        <c:lblAlgn val="ctr"/>
        <c:lblOffset val="100"/>
        <c:noMultiLvlLbl val="0"/>
      </c:catAx>
      <c:valAx>
        <c:axId val="243691904"/>
        <c:scaling>
          <c:orientation val="minMax"/>
        </c:scaling>
        <c:delete val="0"/>
        <c:axPos val="l"/>
        <c:majorGridlines/>
        <c:numFmt formatCode="General" sourceLinked="1"/>
        <c:majorTickMark val="out"/>
        <c:minorTickMark val="none"/>
        <c:tickLblPos val="nextTo"/>
        <c:crossAx val="243673728"/>
        <c:crosses val="autoZero"/>
        <c:crossBetween val="between"/>
      </c:valAx>
      <c:spPr>
        <a:ln>
          <a:solidFill>
            <a:srgbClr val="FFCCCC"/>
          </a:solidFill>
        </a:ln>
      </c:spPr>
    </c:plotArea>
    <c:plotVisOnly val="1"/>
    <c:dispBlanksAs val="gap"/>
    <c:showDLblsOverMax val="0"/>
  </c:chart>
  <c:txPr>
    <a:bodyPr/>
    <a:lstStyle/>
    <a:p>
      <a:pPr>
        <a:defRPr sz="800"/>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992816091954917"/>
          <c:y val="0"/>
        </c:manualLayout>
      </c:layout>
      <c:overlay val="0"/>
    </c:title>
    <c:autoTitleDeleted val="0"/>
    <c:plotArea>
      <c:layout>
        <c:manualLayout>
          <c:layoutTarget val="inner"/>
          <c:xMode val="edge"/>
          <c:yMode val="edge"/>
          <c:x val="6.172888949226174E-2"/>
          <c:y val="0.11142857142857172"/>
          <c:w val="0.91959294958819804"/>
          <c:h val="0.74571428571428566"/>
        </c:manualLayout>
      </c:layout>
      <c:lineChart>
        <c:grouping val="standard"/>
        <c:varyColors val="0"/>
        <c:ser>
          <c:idx val="0"/>
          <c:order val="0"/>
          <c:tx>
            <c:strRef>
              <c:f>Лист1!$B$1</c:f>
              <c:strCache>
                <c:ptCount val="1"/>
                <c:pt idx="0">
                  <c:v>единый налог на вмененный доход</c:v>
                </c:pt>
              </c:strCache>
            </c:strRef>
          </c:tx>
          <c:spPr>
            <a:ln>
              <a:solidFill>
                <a:srgbClr val="7030A0"/>
              </a:solidFill>
            </a:ln>
          </c:spPr>
          <c:marker>
            <c:symbol val="triangle"/>
            <c:size val="7"/>
            <c:spPr>
              <a:solidFill>
                <a:srgbClr val="7030A0"/>
              </a:solidFill>
            </c:spPr>
          </c:marker>
          <c:dLbls>
            <c:dLbl>
              <c:idx val="0"/>
              <c:layout>
                <c:manualLayout>
                  <c:x val="-8.6206896551724223E-3"/>
                  <c:y val="0.11363636363636358"/>
                </c:manualLayout>
              </c:layout>
              <c:showLegendKey val="0"/>
              <c:showVal val="1"/>
              <c:showCatName val="0"/>
              <c:showSerName val="0"/>
              <c:showPercent val="0"/>
              <c:showBubbleSize val="0"/>
            </c:dLbl>
            <c:dLbl>
              <c:idx val="1"/>
              <c:layout>
                <c:manualLayout>
                  <c:x val="-2.442528735632184E-2"/>
                  <c:y val="9.5238095238095247E-2"/>
                </c:manualLayout>
              </c:layout>
              <c:showLegendKey val="0"/>
              <c:showVal val="1"/>
              <c:showCatName val="0"/>
              <c:showSerName val="0"/>
              <c:showPercent val="0"/>
              <c:showBubbleSize val="0"/>
            </c:dLbl>
            <c:dLbl>
              <c:idx val="2"/>
              <c:layout>
                <c:manualLayout>
                  <c:x val="-3.1609195402299332E-2"/>
                  <c:y val="0.10551956573610126"/>
                </c:manualLayout>
              </c:layout>
              <c:showLegendKey val="0"/>
              <c:showVal val="1"/>
              <c:showCatName val="0"/>
              <c:showSerName val="0"/>
              <c:showPercent val="0"/>
              <c:showBubbleSize val="0"/>
            </c:dLbl>
            <c:dLbl>
              <c:idx val="3"/>
              <c:layout>
                <c:manualLayout>
                  <c:x val="-1.2931034482758621E-2"/>
                  <c:y val="-0.11525948460987714"/>
                </c:manualLayout>
              </c:layout>
              <c:showLegendKey val="0"/>
              <c:showVal val="1"/>
              <c:showCatName val="0"/>
              <c:showSerName val="0"/>
              <c:showPercent val="0"/>
              <c:showBubbleSize val="0"/>
            </c:dLbl>
            <c:dLbl>
              <c:idx val="4"/>
              <c:layout>
                <c:manualLayout>
                  <c:x val="-2.0114942528735656E-2"/>
                  <c:y val="-0.1493503937007874"/>
                </c:manualLayout>
              </c:layout>
              <c:showLegendKey val="0"/>
              <c:showVal val="1"/>
              <c:showCatName val="0"/>
              <c:showSerName val="0"/>
              <c:showPercent val="0"/>
              <c:showBubbleSize val="0"/>
            </c:dLbl>
            <c:dLbl>
              <c:idx val="5"/>
              <c:layout>
                <c:manualLayout>
                  <c:x val="-8.6206896551724223E-3"/>
                  <c:y val="-6.0606060606060622E-2"/>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8506.2000000000007</c:v>
                </c:pt>
                <c:pt idx="1">
                  <c:v>8042.71</c:v>
                </c:pt>
                <c:pt idx="2">
                  <c:v>7457.76</c:v>
                </c:pt>
                <c:pt idx="3">
                  <c:v>6992.1900000000014</c:v>
                </c:pt>
                <c:pt idx="4">
                  <c:v>2018.27</c:v>
                </c:pt>
                <c:pt idx="5">
                  <c:v>120.34</c:v>
                </c:pt>
              </c:numCache>
            </c:numRef>
          </c:val>
          <c:smooth val="0"/>
        </c:ser>
        <c:dLbls>
          <c:showLegendKey val="0"/>
          <c:showVal val="0"/>
          <c:showCatName val="0"/>
          <c:showSerName val="0"/>
          <c:showPercent val="0"/>
          <c:showBubbleSize val="0"/>
        </c:dLbls>
        <c:marker val="1"/>
        <c:smooth val="0"/>
        <c:axId val="243724672"/>
        <c:axId val="243726208"/>
      </c:lineChart>
      <c:catAx>
        <c:axId val="243724672"/>
        <c:scaling>
          <c:orientation val="minMax"/>
        </c:scaling>
        <c:delete val="1"/>
        <c:axPos val="b"/>
        <c:numFmt formatCode="General" sourceLinked="1"/>
        <c:majorTickMark val="out"/>
        <c:minorTickMark val="none"/>
        <c:tickLblPos val="none"/>
        <c:crossAx val="243726208"/>
        <c:crosses val="autoZero"/>
        <c:auto val="1"/>
        <c:lblAlgn val="ctr"/>
        <c:lblOffset val="100"/>
        <c:noMultiLvlLbl val="0"/>
      </c:catAx>
      <c:valAx>
        <c:axId val="243726208"/>
        <c:scaling>
          <c:orientation val="minMax"/>
        </c:scaling>
        <c:delete val="0"/>
        <c:axPos val="l"/>
        <c:majorGridlines/>
        <c:numFmt formatCode="General" sourceLinked="1"/>
        <c:majorTickMark val="out"/>
        <c:minorTickMark val="none"/>
        <c:tickLblPos val="nextTo"/>
        <c:crossAx val="243724672"/>
        <c:crosses val="autoZero"/>
        <c:crossBetween val="between"/>
      </c:valAx>
    </c:plotArea>
    <c:plotVisOnly val="1"/>
    <c:dispBlanksAs val="gap"/>
    <c:showDLblsOverMax val="0"/>
  </c:chart>
  <c:txPr>
    <a:bodyPr/>
    <a:lstStyle/>
    <a:p>
      <a:pPr>
        <a:defRPr sz="800"/>
      </a:pPr>
      <a:endParaRPr lang="ru-RU"/>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992816091954917"/>
          <c:y val="0"/>
        </c:manualLayout>
      </c:layout>
      <c:overlay val="0"/>
    </c:title>
    <c:autoTitleDeleted val="0"/>
    <c:plotArea>
      <c:layout>
        <c:manualLayout>
          <c:layoutTarget val="inner"/>
          <c:xMode val="edge"/>
          <c:yMode val="edge"/>
          <c:x val="6.172888949226174E-2"/>
          <c:y val="0.11142857142857172"/>
          <c:w val="0.91959294958819804"/>
          <c:h val="0.74571428571428566"/>
        </c:manualLayout>
      </c:layout>
      <c:lineChart>
        <c:grouping val="standard"/>
        <c:varyColors val="0"/>
        <c:ser>
          <c:idx val="0"/>
          <c:order val="0"/>
          <c:tx>
            <c:strRef>
              <c:f>Лист1!$B$1</c:f>
              <c:strCache>
                <c:ptCount val="1"/>
                <c:pt idx="0">
                  <c:v>государственная пошлина</c:v>
                </c:pt>
              </c:strCache>
            </c:strRef>
          </c:tx>
          <c:spPr>
            <a:ln>
              <a:solidFill>
                <a:srgbClr val="FF9966"/>
              </a:solidFill>
            </a:ln>
          </c:spPr>
          <c:marker>
            <c:symbol val="square"/>
            <c:size val="7"/>
            <c:spPr>
              <a:solidFill>
                <a:srgbClr val="FF7C80"/>
              </a:solidFill>
            </c:spPr>
          </c:marker>
          <c:dLbls>
            <c:dLbl>
              <c:idx val="0"/>
              <c:layout>
                <c:manualLayout>
                  <c:x val="0"/>
                  <c:y val="8.3333333333333343E-2"/>
                </c:manualLayout>
              </c:layout>
              <c:showLegendKey val="0"/>
              <c:showVal val="1"/>
              <c:showCatName val="0"/>
              <c:showSerName val="0"/>
              <c:showPercent val="0"/>
              <c:showBubbleSize val="0"/>
            </c:dLbl>
            <c:dLbl>
              <c:idx val="1"/>
              <c:layout>
                <c:manualLayout>
                  <c:x val="0"/>
                  <c:y val="3.5714285714285775E-2"/>
                </c:manualLayout>
              </c:layout>
              <c:showLegendKey val="0"/>
              <c:showVal val="1"/>
              <c:showCatName val="0"/>
              <c:showSerName val="0"/>
              <c:showPercent val="0"/>
              <c:showBubbleSize val="0"/>
            </c:dLbl>
            <c:dLbl>
              <c:idx val="2"/>
              <c:layout>
                <c:manualLayout>
                  <c:x val="-5.7471264367816334E-3"/>
                  <c:y val="9.0368050584586065E-2"/>
                </c:manualLayout>
              </c:layout>
              <c:showLegendKey val="0"/>
              <c:showVal val="1"/>
              <c:showCatName val="0"/>
              <c:showSerName val="0"/>
              <c:showPercent val="0"/>
              <c:showBubbleSize val="0"/>
            </c:dLbl>
            <c:dLbl>
              <c:idx val="3"/>
              <c:layout>
                <c:manualLayout>
                  <c:x val="-1.1494252873563218E-2"/>
                  <c:y val="0.16341982820329271"/>
                </c:manualLayout>
              </c:layout>
              <c:showLegendKey val="0"/>
              <c:showVal val="1"/>
              <c:showCatName val="0"/>
              <c:showSerName val="0"/>
              <c:showPercent val="0"/>
              <c:showBubbleSize val="0"/>
            </c:dLbl>
            <c:dLbl>
              <c:idx val="4"/>
              <c:layout>
                <c:manualLayout>
                  <c:x val="-1.005747126436797E-2"/>
                  <c:y val="7.7380952380952384E-2"/>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3231.56</c:v>
                </c:pt>
                <c:pt idx="1">
                  <c:v>3856.9300000000012</c:v>
                </c:pt>
                <c:pt idx="2">
                  <c:v>5132.26</c:v>
                </c:pt>
                <c:pt idx="3">
                  <c:v>4970.1200000000044</c:v>
                </c:pt>
                <c:pt idx="4">
                  <c:v>6672.31</c:v>
                </c:pt>
                <c:pt idx="5">
                  <c:v>5686.93</c:v>
                </c:pt>
              </c:numCache>
            </c:numRef>
          </c:val>
          <c:smooth val="0"/>
        </c:ser>
        <c:dLbls>
          <c:showLegendKey val="0"/>
          <c:showVal val="0"/>
          <c:showCatName val="0"/>
          <c:showSerName val="0"/>
          <c:showPercent val="0"/>
          <c:showBubbleSize val="0"/>
        </c:dLbls>
        <c:marker val="1"/>
        <c:smooth val="0"/>
        <c:axId val="243728384"/>
        <c:axId val="243729920"/>
      </c:lineChart>
      <c:catAx>
        <c:axId val="243728384"/>
        <c:scaling>
          <c:orientation val="minMax"/>
        </c:scaling>
        <c:delete val="1"/>
        <c:axPos val="b"/>
        <c:numFmt formatCode="General" sourceLinked="1"/>
        <c:majorTickMark val="out"/>
        <c:minorTickMark val="none"/>
        <c:tickLblPos val="none"/>
        <c:crossAx val="243729920"/>
        <c:crosses val="autoZero"/>
        <c:auto val="1"/>
        <c:lblAlgn val="ctr"/>
        <c:lblOffset val="100"/>
        <c:noMultiLvlLbl val="0"/>
      </c:catAx>
      <c:valAx>
        <c:axId val="243729920"/>
        <c:scaling>
          <c:orientation val="minMax"/>
        </c:scaling>
        <c:delete val="0"/>
        <c:axPos val="l"/>
        <c:majorGridlines/>
        <c:numFmt formatCode="General" sourceLinked="1"/>
        <c:majorTickMark val="out"/>
        <c:minorTickMark val="none"/>
        <c:tickLblPos val="nextTo"/>
        <c:crossAx val="243728384"/>
        <c:crosses val="autoZero"/>
        <c:crossBetween val="between"/>
      </c:valAx>
      <c:spPr>
        <a:noFill/>
        <a:ln>
          <a:solidFill>
            <a:srgbClr val="FFCCCC"/>
          </a:solidFill>
        </a:ln>
      </c:spPr>
    </c:plotArea>
    <c:plotVisOnly val="1"/>
    <c:dispBlanksAs val="gap"/>
    <c:showDLblsOverMax val="0"/>
  </c:chart>
  <c:txPr>
    <a:bodyPr/>
    <a:lstStyle/>
    <a:p>
      <a:pPr>
        <a:defRPr sz="800"/>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992816091954884"/>
          <c:y val="0"/>
        </c:manualLayout>
      </c:layout>
      <c:overlay val="0"/>
    </c:title>
    <c:autoTitleDeleted val="0"/>
    <c:plotArea>
      <c:layout>
        <c:manualLayout>
          <c:layoutTarget val="inner"/>
          <c:xMode val="edge"/>
          <c:yMode val="edge"/>
          <c:x val="6.172888949226174E-2"/>
          <c:y val="0.11142857142857172"/>
          <c:w val="0.91959294958819804"/>
          <c:h val="0.74571428571428566"/>
        </c:manualLayout>
      </c:layout>
      <c:lineChart>
        <c:grouping val="standard"/>
        <c:varyColors val="0"/>
        <c:ser>
          <c:idx val="0"/>
          <c:order val="0"/>
          <c:tx>
            <c:strRef>
              <c:f>Лист1!$B$1</c:f>
              <c:strCache>
                <c:ptCount val="1"/>
                <c:pt idx="0">
                  <c:v>единый сельскохозяйственный налог </c:v>
                </c:pt>
              </c:strCache>
            </c:strRef>
          </c:tx>
          <c:spPr>
            <a:ln>
              <a:solidFill>
                <a:srgbClr val="FFC000"/>
              </a:solidFill>
            </a:ln>
          </c:spPr>
          <c:marker>
            <c:symbol val="x"/>
            <c:size val="7"/>
            <c:spPr>
              <a:solidFill>
                <a:srgbClr val="FFC000"/>
              </a:solidFill>
            </c:spPr>
          </c:marker>
          <c:dLbls>
            <c:dLbl>
              <c:idx val="0"/>
              <c:layout>
                <c:manualLayout>
                  <c:x val="0"/>
                  <c:y val="8.3333333333333343E-2"/>
                </c:manualLayout>
              </c:layout>
              <c:showLegendKey val="0"/>
              <c:showVal val="1"/>
              <c:showCatName val="0"/>
              <c:showSerName val="0"/>
              <c:showPercent val="0"/>
              <c:showBubbleSize val="0"/>
            </c:dLbl>
            <c:dLbl>
              <c:idx val="1"/>
              <c:layout>
                <c:manualLayout>
                  <c:x val="-1.7241379310344827E-2"/>
                  <c:y val="0.10238057742782153"/>
                </c:manualLayout>
              </c:layout>
              <c:showLegendKey val="0"/>
              <c:showVal val="1"/>
              <c:showCatName val="0"/>
              <c:showSerName val="0"/>
              <c:showPercent val="0"/>
              <c:showBubbleSize val="0"/>
            </c:dLbl>
            <c:dLbl>
              <c:idx val="2"/>
              <c:layout>
                <c:manualLayout>
                  <c:x val="-5.7471264367816334E-3"/>
                  <c:y val="0.10309501312335972"/>
                </c:manualLayout>
              </c:layout>
              <c:showLegendKey val="0"/>
              <c:showVal val="1"/>
              <c:showCatName val="0"/>
              <c:showSerName val="0"/>
              <c:showPercent val="0"/>
              <c:showBubbleSize val="0"/>
            </c:dLbl>
            <c:dLbl>
              <c:idx val="3"/>
              <c:layout>
                <c:manualLayout>
                  <c:x val="-1.1494252873563218E-2"/>
                  <c:y val="8.5238320209973795E-2"/>
                </c:manualLayout>
              </c:layout>
              <c:showLegendKey val="0"/>
              <c:showVal val="1"/>
              <c:showCatName val="0"/>
              <c:showSerName val="0"/>
              <c:showPercent val="0"/>
              <c:showBubbleSize val="0"/>
            </c:dLbl>
            <c:dLbl>
              <c:idx val="4"/>
              <c:layout>
                <c:manualLayout>
                  <c:x val="-5.3160919540229792E-2"/>
                  <c:y val="5.7381102362204686E-2"/>
                </c:manualLayout>
              </c:layout>
              <c:showLegendKey val="0"/>
              <c:showVal val="1"/>
              <c:showCatName val="0"/>
              <c:showSerName val="0"/>
              <c:showPercent val="0"/>
              <c:showBubbleSize val="0"/>
            </c:dLbl>
            <c:dLbl>
              <c:idx val="5"/>
              <c:layout>
                <c:manualLayout>
                  <c:x val="0"/>
                  <c:y val="-4.0000000000000022E-2"/>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16896.830000000002</c:v>
                </c:pt>
                <c:pt idx="1">
                  <c:v>16821.560000000001</c:v>
                </c:pt>
                <c:pt idx="2">
                  <c:v>31053.35</c:v>
                </c:pt>
                <c:pt idx="3">
                  <c:v>29540.89</c:v>
                </c:pt>
                <c:pt idx="4">
                  <c:v>15407.9</c:v>
                </c:pt>
                <c:pt idx="5">
                  <c:v>29996.07</c:v>
                </c:pt>
              </c:numCache>
            </c:numRef>
          </c:val>
          <c:smooth val="0"/>
        </c:ser>
        <c:dLbls>
          <c:showLegendKey val="0"/>
          <c:showVal val="0"/>
          <c:showCatName val="0"/>
          <c:showSerName val="0"/>
          <c:showPercent val="0"/>
          <c:showBubbleSize val="0"/>
        </c:dLbls>
        <c:marker val="1"/>
        <c:smooth val="0"/>
        <c:axId val="243792896"/>
        <c:axId val="244196096"/>
      </c:lineChart>
      <c:catAx>
        <c:axId val="243792896"/>
        <c:scaling>
          <c:orientation val="minMax"/>
        </c:scaling>
        <c:delete val="1"/>
        <c:axPos val="b"/>
        <c:numFmt formatCode="General" sourceLinked="1"/>
        <c:majorTickMark val="out"/>
        <c:minorTickMark val="none"/>
        <c:tickLblPos val="none"/>
        <c:crossAx val="244196096"/>
        <c:crosses val="autoZero"/>
        <c:auto val="1"/>
        <c:lblAlgn val="ctr"/>
        <c:lblOffset val="100"/>
        <c:noMultiLvlLbl val="0"/>
      </c:catAx>
      <c:valAx>
        <c:axId val="244196096"/>
        <c:scaling>
          <c:orientation val="minMax"/>
        </c:scaling>
        <c:delete val="0"/>
        <c:axPos val="l"/>
        <c:majorGridlines/>
        <c:numFmt formatCode="General" sourceLinked="1"/>
        <c:majorTickMark val="out"/>
        <c:minorTickMark val="none"/>
        <c:tickLblPos val="nextTo"/>
        <c:crossAx val="243792896"/>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992816091954917"/>
          <c:y val="0"/>
        </c:manualLayout>
      </c:layout>
      <c:overlay val="0"/>
    </c:title>
    <c:autoTitleDeleted val="0"/>
    <c:plotArea>
      <c:layout>
        <c:manualLayout>
          <c:layoutTarget val="inner"/>
          <c:xMode val="edge"/>
          <c:yMode val="edge"/>
          <c:x val="6.172888949226174E-2"/>
          <c:y val="0.11142857142857172"/>
          <c:w val="0.91959294958819804"/>
          <c:h val="0.74571428571428566"/>
        </c:manualLayout>
      </c:layout>
      <c:lineChart>
        <c:grouping val="standard"/>
        <c:varyColors val="0"/>
        <c:ser>
          <c:idx val="0"/>
          <c:order val="0"/>
          <c:tx>
            <c:strRef>
              <c:f>Лист1!$B$1</c:f>
              <c:strCache>
                <c:ptCount val="1"/>
                <c:pt idx="0">
                  <c:v>налог на имущество физических лиц</c:v>
                </c:pt>
              </c:strCache>
            </c:strRef>
          </c:tx>
          <c:spPr>
            <a:ln>
              <a:solidFill>
                <a:srgbClr val="00B050"/>
              </a:solidFill>
            </a:ln>
          </c:spPr>
          <c:marker>
            <c:symbol val="star"/>
            <c:size val="7"/>
            <c:spPr>
              <a:solidFill>
                <a:srgbClr val="92D050"/>
              </a:solidFill>
            </c:spPr>
          </c:marker>
          <c:dLbls>
            <c:dLbl>
              <c:idx val="0"/>
              <c:layout>
                <c:manualLayout>
                  <c:x val="0"/>
                  <c:y val="8.3333333333333343E-2"/>
                </c:manualLayout>
              </c:layout>
              <c:showLegendKey val="0"/>
              <c:showVal val="1"/>
              <c:showCatName val="0"/>
              <c:showSerName val="0"/>
              <c:showPercent val="0"/>
              <c:showBubbleSize val="0"/>
            </c:dLbl>
            <c:dLbl>
              <c:idx val="1"/>
              <c:layout>
                <c:manualLayout>
                  <c:x val="0"/>
                  <c:y val="3.5714285714285775E-2"/>
                </c:manualLayout>
              </c:layout>
              <c:showLegendKey val="0"/>
              <c:showVal val="1"/>
              <c:showCatName val="0"/>
              <c:showSerName val="0"/>
              <c:showPercent val="0"/>
              <c:showBubbleSize val="0"/>
            </c:dLbl>
            <c:dLbl>
              <c:idx val="2"/>
              <c:layout>
                <c:manualLayout>
                  <c:x val="-5.7471264367816334E-3"/>
                  <c:y val="2.9761904761904791E-2"/>
                </c:manualLayout>
              </c:layout>
              <c:showLegendKey val="0"/>
              <c:showVal val="1"/>
              <c:showCatName val="0"/>
              <c:showSerName val="0"/>
              <c:showPercent val="0"/>
              <c:showBubbleSize val="0"/>
            </c:dLbl>
            <c:dLbl>
              <c:idx val="3"/>
              <c:layout>
                <c:manualLayout>
                  <c:x val="1.2931034482758621E-2"/>
                  <c:y val="7.4404527559055134E-2"/>
                </c:manualLayout>
              </c:layout>
              <c:showLegendKey val="0"/>
              <c:showVal val="1"/>
              <c:showCatName val="0"/>
              <c:showSerName val="0"/>
              <c:showPercent val="0"/>
              <c:showBubbleSize val="0"/>
            </c:dLbl>
            <c:dLbl>
              <c:idx val="4"/>
              <c:layout>
                <c:manualLayout>
                  <c:x val="5.7471264367817184E-3"/>
                  <c:y val="1.488079615048119E-2"/>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3565.69</c:v>
                </c:pt>
                <c:pt idx="1">
                  <c:v>5284.68</c:v>
                </c:pt>
                <c:pt idx="2">
                  <c:v>6268.94</c:v>
                </c:pt>
                <c:pt idx="3">
                  <c:v>9236.2099999999555</c:v>
                </c:pt>
                <c:pt idx="4">
                  <c:v>11362.75</c:v>
                </c:pt>
                <c:pt idx="5">
                  <c:v>12581.19</c:v>
                </c:pt>
              </c:numCache>
            </c:numRef>
          </c:val>
          <c:smooth val="0"/>
        </c:ser>
        <c:dLbls>
          <c:showLegendKey val="0"/>
          <c:showVal val="0"/>
          <c:showCatName val="0"/>
          <c:showSerName val="0"/>
          <c:showPercent val="0"/>
          <c:showBubbleSize val="0"/>
        </c:dLbls>
        <c:marker val="1"/>
        <c:smooth val="0"/>
        <c:axId val="244228864"/>
        <c:axId val="244230400"/>
      </c:lineChart>
      <c:catAx>
        <c:axId val="244228864"/>
        <c:scaling>
          <c:orientation val="minMax"/>
        </c:scaling>
        <c:delete val="1"/>
        <c:axPos val="b"/>
        <c:numFmt formatCode="General" sourceLinked="1"/>
        <c:majorTickMark val="out"/>
        <c:minorTickMark val="none"/>
        <c:tickLblPos val="none"/>
        <c:crossAx val="244230400"/>
        <c:crosses val="autoZero"/>
        <c:auto val="1"/>
        <c:lblAlgn val="ctr"/>
        <c:lblOffset val="100"/>
        <c:noMultiLvlLbl val="0"/>
      </c:catAx>
      <c:valAx>
        <c:axId val="244230400"/>
        <c:scaling>
          <c:orientation val="minMax"/>
        </c:scaling>
        <c:delete val="0"/>
        <c:axPos val="l"/>
        <c:majorGridlines/>
        <c:numFmt formatCode="General" sourceLinked="1"/>
        <c:majorTickMark val="out"/>
        <c:minorTickMark val="none"/>
        <c:tickLblPos val="nextTo"/>
        <c:crossAx val="244228864"/>
        <c:crosses val="autoZero"/>
        <c:crossBetween val="between"/>
      </c:valAx>
      <c:spPr>
        <a:ln>
          <a:solidFill>
            <a:srgbClr val="FFCCCC"/>
          </a:solidFill>
        </a:ln>
      </c:spPr>
    </c:plotArea>
    <c:plotVisOnly val="1"/>
    <c:dispBlanksAs val="gap"/>
    <c:showDLblsOverMax val="0"/>
  </c:chart>
  <c:txPr>
    <a:bodyPr/>
    <a:lstStyle/>
    <a:p>
      <a:pPr>
        <a:defRPr sz="800"/>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199712643678328"/>
          <c:y val="0"/>
        </c:manualLayout>
      </c:layout>
      <c:overlay val="0"/>
    </c:title>
    <c:autoTitleDeleted val="0"/>
    <c:plotArea>
      <c:layout>
        <c:manualLayout>
          <c:layoutTarget val="inner"/>
          <c:xMode val="edge"/>
          <c:yMode val="edge"/>
          <c:x val="6.172888949226174E-2"/>
          <c:y val="0.11142857142857172"/>
          <c:w val="0.91959294958819804"/>
          <c:h val="0.61692615127654504"/>
        </c:manualLayout>
      </c:layout>
      <c:lineChart>
        <c:grouping val="standard"/>
        <c:varyColors val="0"/>
        <c:ser>
          <c:idx val="0"/>
          <c:order val="0"/>
          <c:tx>
            <c:strRef>
              <c:f>Лист1!$B$1</c:f>
              <c:strCache>
                <c:ptCount val="1"/>
                <c:pt idx="0">
                  <c:v>налог, взимаемый в связи с применением патентной системы налогообложения </c:v>
                </c:pt>
              </c:strCache>
            </c:strRef>
          </c:tx>
          <c:spPr>
            <a:ln>
              <a:solidFill>
                <a:srgbClr val="7030A0"/>
              </a:solidFill>
            </a:ln>
          </c:spPr>
          <c:marker>
            <c:symbol val="triangle"/>
            <c:size val="7"/>
            <c:spPr>
              <a:solidFill>
                <a:srgbClr val="7030A0"/>
              </a:solidFill>
            </c:spPr>
          </c:marker>
          <c:dLbls>
            <c:dLbl>
              <c:idx val="0"/>
              <c:layout>
                <c:manualLayout>
                  <c:x val="0"/>
                  <c:y val="8.3333333333333343E-2"/>
                </c:manualLayout>
              </c:layout>
              <c:showLegendKey val="0"/>
              <c:showVal val="1"/>
              <c:showCatName val="0"/>
              <c:showSerName val="0"/>
              <c:showPercent val="0"/>
              <c:showBubbleSize val="0"/>
            </c:dLbl>
            <c:dLbl>
              <c:idx val="1"/>
              <c:layout>
                <c:manualLayout>
                  <c:x val="-2.442528735632184E-2"/>
                  <c:y val="9.5238095238095247E-2"/>
                </c:manualLayout>
              </c:layout>
              <c:showLegendKey val="0"/>
              <c:showVal val="1"/>
              <c:showCatName val="0"/>
              <c:showSerName val="0"/>
              <c:showPercent val="0"/>
              <c:showBubbleSize val="0"/>
            </c:dLbl>
            <c:dLbl>
              <c:idx val="2"/>
              <c:layout>
                <c:manualLayout>
                  <c:x val="-2.442528735632184E-2"/>
                  <c:y val="-8.1348972003499567E-2"/>
                </c:manualLayout>
              </c:layout>
              <c:showLegendKey val="0"/>
              <c:showVal val="1"/>
              <c:showCatName val="0"/>
              <c:showSerName val="0"/>
              <c:showPercent val="0"/>
              <c:showBubbleSize val="0"/>
            </c:dLbl>
            <c:dLbl>
              <c:idx val="3"/>
              <c:layout>
                <c:manualLayout>
                  <c:x val="-3.017241379310345E-2"/>
                  <c:y val="8.9285714285713982E-2"/>
                </c:manualLayout>
              </c:layout>
              <c:showLegendKey val="0"/>
              <c:showVal val="1"/>
              <c:showCatName val="0"/>
              <c:showSerName val="0"/>
              <c:showPercent val="0"/>
              <c:showBubbleSize val="0"/>
            </c:dLbl>
            <c:dLbl>
              <c:idx val="4"/>
              <c:layout>
                <c:manualLayout>
                  <c:x val="-7.9022988505747474E-2"/>
                  <c:y val="5.9525371828521899E-3"/>
                </c:manualLayout>
              </c:layout>
              <c:showLegendKey val="0"/>
              <c:showVal val="1"/>
              <c:showCatName val="0"/>
              <c:showSerName val="0"/>
              <c:showPercent val="0"/>
              <c:showBubbleSize val="0"/>
            </c:dLbl>
            <c:dLbl>
              <c:idx val="5"/>
              <c:layout>
                <c:manualLayout>
                  <c:x val="0"/>
                  <c:y val="-5.5555555555555455E-2"/>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47.5</c:v>
                </c:pt>
                <c:pt idx="1">
                  <c:v>15.68</c:v>
                </c:pt>
                <c:pt idx="2">
                  <c:v>136.18</c:v>
                </c:pt>
                <c:pt idx="3">
                  <c:v>157.54</c:v>
                </c:pt>
                <c:pt idx="4">
                  <c:v>3218.3</c:v>
                </c:pt>
                <c:pt idx="5">
                  <c:v>4075.77</c:v>
                </c:pt>
              </c:numCache>
            </c:numRef>
          </c:val>
          <c:smooth val="0"/>
        </c:ser>
        <c:dLbls>
          <c:showLegendKey val="0"/>
          <c:showVal val="0"/>
          <c:showCatName val="0"/>
          <c:showSerName val="0"/>
          <c:showPercent val="0"/>
          <c:showBubbleSize val="0"/>
        </c:dLbls>
        <c:marker val="1"/>
        <c:smooth val="0"/>
        <c:axId val="244300032"/>
        <c:axId val="244301824"/>
      </c:lineChart>
      <c:catAx>
        <c:axId val="244300032"/>
        <c:scaling>
          <c:orientation val="minMax"/>
        </c:scaling>
        <c:delete val="1"/>
        <c:axPos val="b"/>
        <c:numFmt formatCode="General" sourceLinked="1"/>
        <c:majorTickMark val="out"/>
        <c:minorTickMark val="none"/>
        <c:tickLblPos val="none"/>
        <c:crossAx val="244301824"/>
        <c:crosses val="autoZero"/>
        <c:auto val="1"/>
        <c:lblAlgn val="ctr"/>
        <c:lblOffset val="100"/>
        <c:noMultiLvlLbl val="0"/>
      </c:catAx>
      <c:valAx>
        <c:axId val="244301824"/>
        <c:scaling>
          <c:orientation val="minMax"/>
        </c:scaling>
        <c:delete val="0"/>
        <c:axPos val="l"/>
        <c:majorGridlines/>
        <c:numFmt formatCode="General" sourceLinked="1"/>
        <c:majorTickMark val="out"/>
        <c:minorTickMark val="none"/>
        <c:tickLblPos val="nextTo"/>
        <c:crossAx val="244300032"/>
        <c:crosses val="autoZero"/>
        <c:crossBetween val="between"/>
      </c:valAx>
    </c:plotArea>
    <c:plotVisOnly val="1"/>
    <c:dispBlanksAs val="gap"/>
    <c:showDLblsOverMax val="0"/>
  </c:chart>
  <c:txPr>
    <a:bodyPr/>
    <a:lstStyle/>
    <a:p>
      <a:pPr>
        <a:defRPr sz="800"/>
      </a:pPr>
      <a:endParaRPr lang="ru-RU"/>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027298850574731"/>
          <c:y val="0"/>
        </c:manualLayout>
      </c:layout>
      <c:overlay val="0"/>
    </c:title>
    <c:autoTitleDeleted val="0"/>
    <c:plotArea>
      <c:layout>
        <c:manualLayout>
          <c:layoutTarget val="inner"/>
          <c:xMode val="edge"/>
          <c:yMode val="edge"/>
          <c:x val="6.172888949226174E-2"/>
          <c:y val="0.11142857142857172"/>
          <c:w val="0.91959294958819804"/>
          <c:h val="0.74571428571428566"/>
        </c:manualLayout>
      </c:layout>
      <c:lineChart>
        <c:grouping val="standard"/>
        <c:varyColors val="0"/>
        <c:ser>
          <c:idx val="0"/>
          <c:order val="0"/>
          <c:tx>
            <c:strRef>
              <c:f>Лист1!$B$1</c:f>
              <c:strCache>
                <c:ptCount val="1"/>
                <c:pt idx="0">
                  <c:v>земельный налог</c:v>
                </c:pt>
              </c:strCache>
            </c:strRef>
          </c:tx>
          <c:spPr>
            <a:ln>
              <a:solidFill>
                <a:schemeClr val="bg1">
                  <a:lumMod val="75000"/>
                </a:schemeClr>
              </a:solidFill>
            </a:ln>
          </c:spPr>
          <c:marker>
            <c:symbol val="diamond"/>
            <c:size val="7"/>
            <c:spPr>
              <a:solidFill>
                <a:schemeClr val="bg1">
                  <a:lumMod val="75000"/>
                </a:schemeClr>
              </a:solidFill>
            </c:spPr>
          </c:marker>
          <c:dLbls>
            <c:dLbl>
              <c:idx val="0"/>
              <c:layout>
                <c:manualLayout>
                  <c:x val="-3.4482758620689655E-2"/>
                  <c:y val="0.125"/>
                </c:manualLayout>
              </c:layout>
              <c:showLegendKey val="0"/>
              <c:showVal val="1"/>
              <c:showCatName val="0"/>
              <c:showSerName val="0"/>
              <c:showPercent val="0"/>
              <c:showBubbleSize val="0"/>
            </c:dLbl>
            <c:dLbl>
              <c:idx val="1"/>
              <c:layout>
                <c:manualLayout>
                  <c:x val="1.7241379310344827E-2"/>
                  <c:y val="3.5714129483814611E-2"/>
                </c:manualLayout>
              </c:layout>
              <c:showLegendKey val="0"/>
              <c:showVal val="1"/>
              <c:showCatName val="0"/>
              <c:showSerName val="0"/>
              <c:showPercent val="0"/>
              <c:showBubbleSize val="0"/>
            </c:dLbl>
            <c:dLbl>
              <c:idx val="2"/>
              <c:layout>
                <c:manualLayout>
                  <c:x val="-5.7471264367816334E-3"/>
                  <c:y val="2.9761904761904791E-2"/>
                </c:manualLayout>
              </c:layout>
              <c:showLegendKey val="0"/>
              <c:showVal val="1"/>
              <c:showCatName val="0"/>
              <c:showSerName val="0"/>
              <c:showPercent val="0"/>
              <c:showBubbleSize val="0"/>
            </c:dLbl>
            <c:dLbl>
              <c:idx val="3"/>
              <c:layout>
                <c:manualLayout>
                  <c:x val="1.2931034482758621E-2"/>
                  <c:y val="1.1904761904761921E-2"/>
                </c:manualLayout>
              </c:layout>
              <c:showLegendKey val="0"/>
              <c:showVal val="1"/>
              <c:showCatName val="0"/>
              <c:showSerName val="0"/>
              <c:showPercent val="0"/>
              <c:showBubbleSize val="0"/>
            </c:dLbl>
            <c:dLbl>
              <c:idx val="4"/>
              <c:layout>
                <c:manualLayout>
                  <c:x val="-1.0057471264367982E-2"/>
                  <c:y val="7.7380952380952384E-2"/>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39828.51</c:v>
                </c:pt>
                <c:pt idx="1">
                  <c:v>35728.129999999997</c:v>
                </c:pt>
                <c:pt idx="2">
                  <c:v>38537.160000000003</c:v>
                </c:pt>
                <c:pt idx="3">
                  <c:v>35369.56</c:v>
                </c:pt>
                <c:pt idx="4">
                  <c:v>36601.15</c:v>
                </c:pt>
                <c:pt idx="5">
                  <c:v>29173.960000000021</c:v>
                </c:pt>
              </c:numCache>
            </c:numRef>
          </c:val>
          <c:smooth val="0"/>
        </c:ser>
        <c:dLbls>
          <c:showLegendKey val="0"/>
          <c:showVal val="0"/>
          <c:showCatName val="0"/>
          <c:showSerName val="0"/>
          <c:showPercent val="0"/>
          <c:showBubbleSize val="0"/>
        </c:dLbls>
        <c:marker val="1"/>
        <c:smooth val="0"/>
        <c:axId val="244324224"/>
        <c:axId val="244325760"/>
      </c:lineChart>
      <c:catAx>
        <c:axId val="244324224"/>
        <c:scaling>
          <c:orientation val="minMax"/>
        </c:scaling>
        <c:delete val="1"/>
        <c:axPos val="b"/>
        <c:numFmt formatCode="General" sourceLinked="1"/>
        <c:majorTickMark val="out"/>
        <c:minorTickMark val="none"/>
        <c:tickLblPos val="none"/>
        <c:crossAx val="244325760"/>
        <c:crosses val="autoZero"/>
        <c:auto val="1"/>
        <c:lblAlgn val="ctr"/>
        <c:lblOffset val="100"/>
        <c:noMultiLvlLbl val="0"/>
      </c:catAx>
      <c:valAx>
        <c:axId val="244325760"/>
        <c:scaling>
          <c:orientation val="minMax"/>
        </c:scaling>
        <c:delete val="0"/>
        <c:axPos val="l"/>
        <c:majorGridlines/>
        <c:numFmt formatCode="General" sourceLinked="1"/>
        <c:majorTickMark val="out"/>
        <c:minorTickMark val="none"/>
        <c:tickLblPos val="nextTo"/>
        <c:crossAx val="244324224"/>
        <c:crosses val="autoZero"/>
        <c:crossBetween val="between"/>
      </c:valAx>
      <c:spPr>
        <a:ln>
          <a:solidFill>
            <a:srgbClr val="FFCCCC"/>
          </a:solidFill>
        </a:ln>
      </c:spPr>
    </c:plotArea>
    <c:plotVisOnly val="1"/>
    <c:dispBlanksAs val="gap"/>
    <c:showDLblsOverMax val="0"/>
  </c:chart>
  <c:txPr>
    <a:bodyPr/>
    <a:lstStyle/>
    <a:p>
      <a:pPr>
        <a:defRPr sz="800"/>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531609195402341"/>
          <c:y val="0"/>
        </c:manualLayout>
      </c:layout>
      <c:overlay val="0"/>
    </c:title>
    <c:autoTitleDeleted val="0"/>
    <c:plotArea>
      <c:layout>
        <c:manualLayout>
          <c:layoutTarget val="inner"/>
          <c:xMode val="edge"/>
          <c:yMode val="edge"/>
          <c:x val="6.172888949226174E-2"/>
          <c:y val="0.11142857142857172"/>
          <c:w val="0.91959294958819804"/>
          <c:h val="0.74571428571428566"/>
        </c:manualLayout>
      </c:layout>
      <c:lineChart>
        <c:grouping val="standard"/>
        <c:varyColors val="0"/>
        <c:ser>
          <c:idx val="0"/>
          <c:order val="0"/>
          <c:tx>
            <c:strRef>
              <c:f>Лист1!$B$1</c:f>
              <c:strCache>
                <c:ptCount val="1"/>
                <c:pt idx="0">
                  <c:v>доходы от использования имущества, находящегося в муниципальной собственности </c:v>
                </c:pt>
              </c:strCache>
            </c:strRef>
          </c:tx>
          <c:spPr>
            <a:ln>
              <a:solidFill>
                <a:srgbClr val="FF33CC"/>
              </a:solidFill>
            </a:ln>
          </c:spPr>
          <c:marker>
            <c:symbol val="square"/>
            <c:size val="5"/>
            <c:spPr>
              <a:solidFill>
                <a:srgbClr val="FF33CC"/>
              </a:solidFill>
            </c:spPr>
          </c:marker>
          <c:dLbls>
            <c:dLbl>
              <c:idx val="0"/>
              <c:layout>
                <c:manualLayout>
                  <c:x val="-4.1666666666666664E-2"/>
                  <c:y val="0.12333333333333336"/>
                </c:manualLayout>
              </c:layout>
              <c:showLegendKey val="0"/>
              <c:showVal val="1"/>
              <c:showCatName val="0"/>
              <c:showSerName val="0"/>
              <c:showPercent val="0"/>
              <c:showBubbleSize val="0"/>
            </c:dLbl>
            <c:dLbl>
              <c:idx val="1"/>
              <c:layout>
                <c:manualLayout>
                  <c:x val="-4.0229885057471264E-2"/>
                  <c:y val="8.4699737532808406E-2"/>
                </c:manualLayout>
              </c:layout>
              <c:showLegendKey val="0"/>
              <c:showVal val="1"/>
              <c:showCatName val="0"/>
              <c:showSerName val="0"/>
              <c:showPercent val="0"/>
              <c:showBubbleSize val="0"/>
            </c:dLbl>
            <c:dLbl>
              <c:idx val="2"/>
              <c:layout>
                <c:manualLayout>
                  <c:x val="-5.7471264367816317E-3"/>
                  <c:y val="8.6283464566929147E-2"/>
                </c:manualLayout>
              </c:layout>
              <c:showLegendKey val="0"/>
              <c:showVal val="1"/>
              <c:showCatName val="0"/>
              <c:showSerName val="0"/>
              <c:showPercent val="0"/>
              <c:showBubbleSize val="0"/>
            </c:dLbl>
            <c:dLbl>
              <c:idx val="3"/>
              <c:layout>
                <c:manualLayout>
                  <c:x val="-1.1494252873563218E-2"/>
                  <c:y val="8.9296062992126862E-2"/>
                </c:manualLayout>
              </c:layout>
              <c:showLegendKey val="0"/>
              <c:showVal val="1"/>
              <c:showCatName val="0"/>
              <c:showSerName val="0"/>
              <c:showPercent val="0"/>
              <c:showBubbleSize val="0"/>
            </c:dLbl>
            <c:dLbl>
              <c:idx val="4"/>
              <c:layout>
                <c:manualLayout>
                  <c:x val="7.1839080459771493E-3"/>
                  <c:y val="6.7525984251968513E-2"/>
                </c:manualLayout>
              </c:layout>
              <c:showLegendKey val="0"/>
              <c:showVal val="1"/>
              <c:showCatName val="0"/>
              <c:showSerName val="0"/>
              <c:showPercent val="0"/>
              <c:showBubbleSize val="0"/>
            </c:dLbl>
            <c:dLbl>
              <c:idx val="5"/>
              <c:layout>
                <c:manualLayout>
                  <c:x val="-3.4482758620689655E-2"/>
                  <c:y val="-0.11014488188976335"/>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23458.280000000021</c:v>
                </c:pt>
                <c:pt idx="1">
                  <c:v>24774.52</c:v>
                </c:pt>
                <c:pt idx="2">
                  <c:v>16926</c:v>
                </c:pt>
                <c:pt idx="3">
                  <c:v>21634.780000000021</c:v>
                </c:pt>
                <c:pt idx="4">
                  <c:v>24010.329999999907</c:v>
                </c:pt>
                <c:pt idx="5">
                  <c:v>23275.34</c:v>
                </c:pt>
              </c:numCache>
            </c:numRef>
          </c:val>
          <c:smooth val="0"/>
        </c:ser>
        <c:dLbls>
          <c:showLegendKey val="0"/>
          <c:showVal val="0"/>
          <c:showCatName val="0"/>
          <c:showSerName val="0"/>
          <c:showPercent val="0"/>
          <c:showBubbleSize val="0"/>
        </c:dLbls>
        <c:marker val="1"/>
        <c:smooth val="0"/>
        <c:axId val="244372224"/>
        <c:axId val="244373760"/>
      </c:lineChart>
      <c:catAx>
        <c:axId val="244372224"/>
        <c:scaling>
          <c:orientation val="minMax"/>
        </c:scaling>
        <c:delete val="1"/>
        <c:axPos val="b"/>
        <c:numFmt formatCode="General" sourceLinked="1"/>
        <c:majorTickMark val="out"/>
        <c:minorTickMark val="none"/>
        <c:tickLblPos val="none"/>
        <c:crossAx val="244373760"/>
        <c:crosses val="autoZero"/>
        <c:auto val="1"/>
        <c:lblAlgn val="ctr"/>
        <c:lblOffset val="100"/>
        <c:noMultiLvlLbl val="0"/>
      </c:catAx>
      <c:valAx>
        <c:axId val="244373760"/>
        <c:scaling>
          <c:orientation val="minMax"/>
        </c:scaling>
        <c:delete val="0"/>
        <c:axPos val="l"/>
        <c:majorGridlines/>
        <c:numFmt formatCode="General" sourceLinked="1"/>
        <c:majorTickMark val="out"/>
        <c:minorTickMark val="none"/>
        <c:tickLblPos val="nextTo"/>
        <c:crossAx val="244372224"/>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7356321839080471"/>
          <c:y val="0"/>
        </c:manualLayout>
      </c:layout>
      <c:overlay val="0"/>
    </c:title>
    <c:autoTitleDeleted val="0"/>
    <c:plotArea>
      <c:layout>
        <c:manualLayout>
          <c:layoutTarget val="inner"/>
          <c:xMode val="edge"/>
          <c:yMode val="edge"/>
          <c:x val="6.172888949226174E-2"/>
          <c:y val="0.11142857142857172"/>
          <c:w val="0.91959294958819804"/>
          <c:h val="0.74571428571428566"/>
        </c:manualLayout>
      </c:layout>
      <c:lineChart>
        <c:grouping val="standard"/>
        <c:varyColors val="0"/>
        <c:ser>
          <c:idx val="0"/>
          <c:order val="0"/>
          <c:tx>
            <c:strRef>
              <c:f>Лист1!$B$1</c:f>
              <c:strCache>
                <c:ptCount val="1"/>
                <c:pt idx="0">
                  <c:v>доходы от перечисления части прибыли, остающейся после уплаты налогов и иных обязательных платежей муниципальными унитарными предприятиями</c:v>
                </c:pt>
              </c:strCache>
            </c:strRef>
          </c:tx>
          <c:spPr>
            <a:ln>
              <a:solidFill>
                <a:srgbClr val="00B050"/>
              </a:solidFill>
            </a:ln>
          </c:spPr>
          <c:marker>
            <c:symbol val="star"/>
            <c:size val="7"/>
            <c:spPr>
              <a:solidFill>
                <a:srgbClr val="92D050"/>
              </a:solidFill>
            </c:spPr>
          </c:marker>
          <c:dLbls>
            <c:dLbl>
              <c:idx val="0"/>
              <c:layout>
                <c:manualLayout>
                  <c:x val="0"/>
                  <c:y val="8.3333333333333343E-2"/>
                </c:manualLayout>
              </c:layout>
              <c:showLegendKey val="0"/>
              <c:showVal val="1"/>
              <c:showCatName val="0"/>
              <c:showSerName val="0"/>
              <c:showPercent val="0"/>
              <c:showBubbleSize val="0"/>
            </c:dLbl>
            <c:dLbl>
              <c:idx val="1"/>
              <c:layout>
                <c:manualLayout>
                  <c:x val="0"/>
                  <c:y val="-9.8901171007470243E-2"/>
                </c:manualLayout>
              </c:layout>
              <c:showLegendKey val="0"/>
              <c:showVal val="1"/>
              <c:showCatName val="0"/>
              <c:showSerName val="0"/>
              <c:showPercent val="0"/>
              <c:showBubbleSize val="0"/>
            </c:dLbl>
            <c:dLbl>
              <c:idx val="2"/>
              <c:layout>
                <c:manualLayout>
                  <c:x val="1.4367816091954023E-3"/>
                  <c:y val="-8.0814657783161714E-2"/>
                </c:manualLayout>
              </c:layout>
              <c:showLegendKey val="0"/>
              <c:showVal val="1"/>
              <c:showCatName val="0"/>
              <c:showSerName val="0"/>
              <c:showPercent val="0"/>
              <c:showBubbleSize val="0"/>
            </c:dLbl>
            <c:dLbl>
              <c:idx val="3"/>
              <c:layout>
                <c:manualLayout>
                  <c:x val="2.1551724137930977E-2"/>
                  <c:y val="-6.8223803755299808E-2"/>
                </c:manualLayout>
              </c:layout>
              <c:showLegendKey val="0"/>
              <c:showVal val="1"/>
              <c:showCatName val="0"/>
              <c:showSerName val="0"/>
              <c:showPercent val="0"/>
              <c:showBubbleSize val="0"/>
            </c:dLbl>
            <c:dLbl>
              <c:idx val="4"/>
              <c:layout>
                <c:manualLayout>
                  <c:x val="1.4367816091954129E-2"/>
                  <c:y val="2.5030284675954056E-2"/>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542.88</c:v>
                </c:pt>
                <c:pt idx="1">
                  <c:v>283.52999999999969</c:v>
                </c:pt>
                <c:pt idx="2">
                  <c:v>577.63</c:v>
                </c:pt>
                <c:pt idx="3">
                  <c:v>181.75</c:v>
                </c:pt>
                <c:pt idx="4">
                  <c:v>1287.6499999999999</c:v>
                </c:pt>
                <c:pt idx="5">
                  <c:v>85.3</c:v>
                </c:pt>
              </c:numCache>
            </c:numRef>
          </c:val>
          <c:smooth val="0"/>
        </c:ser>
        <c:dLbls>
          <c:showLegendKey val="0"/>
          <c:showVal val="0"/>
          <c:showCatName val="0"/>
          <c:showSerName val="0"/>
          <c:showPercent val="0"/>
          <c:showBubbleSize val="0"/>
        </c:dLbls>
        <c:marker val="1"/>
        <c:smooth val="0"/>
        <c:axId val="244545792"/>
        <c:axId val="244555776"/>
      </c:lineChart>
      <c:catAx>
        <c:axId val="244545792"/>
        <c:scaling>
          <c:orientation val="minMax"/>
        </c:scaling>
        <c:delete val="1"/>
        <c:axPos val="b"/>
        <c:numFmt formatCode="General" sourceLinked="1"/>
        <c:majorTickMark val="out"/>
        <c:minorTickMark val="none"/>
        <c:tickLblPos val="none"/>
        <c:crossAx val="244555776"/>
        <c:crosses val="autoZero"/>
        <c:auto val="1"/>
        <c:lblAlgn val="ctr"/>
        <c:lblOffset val="100"/>
        <c:noMultiLvlLbl val="0"/>
      </c:catAx>
      <c:valAx>
        <c:axId val="244555776"/>
        <c:scaling>
          <c:orientation val="minMax"/>
        </c:scaling>
        <c:delete val="0"/>
        <c:axPos val="l"/>
        <c:majorGridlines/>
        <c:numFmt formatCode="General" sourceLinked="1"/>
        <c:majorTickMark val="out"/>
        <c:minorTickMark val="none"/>
        <c:tickLblPos val="nextTo"/>
        <c:crossAx val="244545792"/>
        <c:crosses val="autoZero"/>
        <c:crossBetween val="between"/>
      </c:valAx>
      <c:spPr>
        <a:ln>
          <a:solidFill>
            <a:srgbClr val="FFCCCC"/>
          </a:solidFill>
        </a:ln>
      </c:spPr>
    </c:plotArea>
    <c:plotVisOnly val="1"/>
    <c:dispBlanksAs val="gap"/>
    <c:showDLblsOverMax val="0"/>
  </c:chart>
  <c:txPr>
    <a:bodyPr/>
    <a:lstStyle/>
    <a:p>
      <a:pPr>
        <a:defRPr sz="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line3DChart>
        <c:grouping val="standard"/>
        <c:varyColors val="0"/>
        <c:ser>
          <c:idx val="0"/>
          <c:order val="0"/>
          <c:tx>
            <c:strRef>
              <c:f>Лист1!$B$1</c:f>
              <c:strCache>
                <c:ptCount val="1"/>
                <c:pt idx="0">
                  <c:v>Ряд 1</c:v>
                </c:pt>
              </c:strCache>
            </c:strRef>
          </c:tx>
          <c:spPr>
            <a:solidFill>
              <a:srgbClr val="FF0000"/>
            </a:solidFill>
          </c:spPr>
          <c:dLbls>
            <c:dLbl>
              <c:idx val="0"/>
              <c:layout>
                <c:manualLayout>
                  <c:x val="-7.8407082567332378E-2"/>
                  <c:y val="-8.924054190792062E-2"/>
                </c:manualLayout>
              </c:layout>
              <c:tx>
                <c:rich>
                  <a:bodyPr/>
                  <a:lstStyle/>
                  <a:p>
                    <a:r>
                      <a:rPr lang="ru-RU" sz="1000" dirty="0" smtClean="0"/>
                      <a:t>1 749,96 млн. руб.</a:t>
                    </a:r>
                    <a:endParaRPr lang="en-US" sz="1000" dirty="0"/>
                  </a:p>
                </c:rich>
              </c:tx>
              <c:showLegendKey val="0"/>
              <c:showVal val="1"/>
              <c:showCatName val="0"/>
              <c:showSerName val="0"/>
              <c:showPercent val="0"/>
              <c:showBubbleSize val="0"/>
            </c:dLbl>
            <c:dLbl>
              <c:idx val="1"/>
              <c:layout>
                <c:manualLayout>
                  <c:x val="-3.5203179928190123E-2"/>
                  <c:y val="-4.5972400376807596E-2"/>
                </c:manualLayout>
              </c:layout>
              <c:tx>
                <c:rich>
                  <a:bodyPr/>
                  <a:lstStyle/>
                  <a:p>
                    <a:r>
                      <a:rPr lang="ru-RU" sz="1000" dirty="0" smtClean="0"/>
                      <a:t>2 159,59 млн. руб.</a:t>
                    </a:r>
                    <a:endParaRPr lang="en-US" sz="1000" dirty="0"/>
                  </a:p>
                </c:rich>
              </c:tx>
              <c:showLegendKey val="0"/>
              <c:showVal val="1"/>
              <c:showCatName val="0"/>
              <c:showSerName val="0"/>
              <c:showPercent val="0"/>
              <c:showBubbleSize val="0"/>
            </c:dLbl>
            <c:txPr>
              <a:bodyPr/>
              <a:lstStyle/>
              <a:p>
                <a:pPr>
                  <a:defRPr sz="1000"/>
                </a:pPr>
                <a:endParaRPr lang="ru-RU"/>
              </a:p>
            </c:txPr>
            <c:showLegendKey val="0"/>
            <c:showVal val="1"/>
            <c:showCatName val="0"/>
            <c:showSerName val="0"/>
            <c:showPercent val="0"/>
            <c:showBubbleSize val="0"/>
            <c:showLeaderLines val="0"/>
          </c:dLbls>
          <c:cat>
            <c:strRef>
              <c:f>Лист1!$A$2:$A$3</c:f>
              <c:strCache>
                <c:ptCount val="2"/>
                <c:pt idx="0">
                  <c:v>2021 г.</c:v>
                </c:pt>
                <c:pt idx="1">
                  <c:v>2022 г.</c:v>
                </c:pt>
              </c:strCache>
            </c:strRef>
          </c:cat>
          <c:val>
            <c:numRef>
              <c:f>Лист1!$B$2:$B$3</c:f>
              <c:numCache>
                <c:formatCode>General</c:formatCode>
                <c:ptCount val="2"/>
                <c:pt idx="0">
                  <c:v>1749.96</c:v>
                </c:pt>
                <c:pt idx="1">
                  <c:v>2159.59</c:v>
                </c:pt>
              </c:numCache>
            </c:numRef>
          </c:val>
          <c:smooth val="0"/>
        </c:ser>
        <c:dLbls>
          <c:showLegendKey val="0"/>
          <c:showVal val="1"/>
          <c:showCatName val="0"/>
          <c:showSerName val="0"/>
          <c:showPercent val="0"/>
          <c:showBubbleSize val="0"/>
        </c:dLbls>
        <c:axId val="241362048"/>
        <c:axId val="241363584"/>
        <c:axId val="237221632"/>
      </c:line3DChart>
      <c:catAx>
        <c:axId val="241362048"/>
        <c:scaling>
          <c:orientation val="minMax"/>
        </c:scaling>
        <c:delete val="0"/>
        <c:axPos val="b"/>
        <c:majorTickMark val="none"/>
        <c:minorTickMark val="none"/>
        <c:tickLblPos val="nextTo"/>
        <c:crossAx val="241363584"/>
        <c:crosses val="autoZero"/>
        <c:auto val="1"/>
        <c:lblAlgn val="ctr"/>
        <c:lblOffset val="100"/>
        <c:noMultiLvlLbl val="0"/>
      </c:catAx>
      <c:valAx>
        <c:axId val="241363584"/>
        <c:scaling>
          <c:orientation val="minMax"/>
        </c:scaling>
        <c:delete val="0"/>
        <c:axPos val="l"/>
        <c:majorGridlines/>
        <c:numFmt formatCode="General" sourceLinked="1"/>
        <c:majorTickMark val="none"/>
        <c:minorTickMark val="none"/>
        <c:tickLblPos val="nextTo"/>
        <c:crossAx val="241362048"/>
        <c:crosses val="autoZero"/>
        <c:crossBetween val="between"/>
      </c:valAx>
      <c:serAx>
        <c:axId val="237221632"/>
        <c:scaling>
          <c:orientation val="minMax"/>
        </c:scaling>
        <c:delete val="1"/>
        <c:axPos val="b"/>
        <c:majorTickMark val="none"/>
        <c:minorTickMark val="none"/>
        <c:tickLblPos val="nextTo"/>
        <c:crossAx val="241363584"/>
        <c:crosses val="autoZero"/>
      </c:serAx>
    </c:plotArea>
    <c:plotVisOnly val="1"/>
    <c:dispBlanksAs val="gap"/>
    <c:showDLblsOverMax val="0"/>
  </c:chart>
  <c:txPr>
    <a:bodyPr/>
    <a:lstStyle/>
    <a:p>
      <a:pPr>
        <a:defRPr sz="1400">
          <a:solidFill>
            <a:schemeClr val="bg1"/>
          </a:solidFill>
        </a:defRPr>
      </a:pPr>
      <a:endParaRPr lang="ru-R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096264367816406"/>
          <c:y val="0"/>
        </c:manualLayout>
      </c:layout>
      <c:overlay val="0"/>
    </c:title>
    <c:autoTitleDeleted val="0"/>
    <c:plotArea>
      <c:layout>
        <c:manualLayout>
          <c:layoutTarget val="inner"/>
          <c:xMode val="edge"/>
          <c:yMode val="edge"/>
          <c:x val="6.172888949226174E-2"/>
          <c:y val="0.11142857142857172"/>
          <c:w val="0.91959294958819804"/>
          <c:h val="0.74571428571428566"/>
        </c:manualLayout>
      </c:layout>
      <c:lineChart>
        <c:grouping val="standard"/>
        <c:varyColors val="0"/>
        <c:ser>
          <c:idx val="0"/>
          <c:order val="0"/>
          <c:tx>
            <c:strRef>
              <c:f>Лист1!$B$1</c:f>
              <c:strCache>
                <c:ptCount val="1"/>
                <c:pt idx="0">
                  <c:v>доходы от продажи материальных и нематериальных активов </c:v>
                </c:pt>
              </c:strCache>
            </c:strRef>
          </c:tx>
          <c:spPr>
            <a:ln>
              <a:solidFill>
                <a:srgbClr val="FF9966"/>
              </a:solidFill>
            </a:ln>
          </c:spPr>
          <c:marker>
            <c:symbol val="square"/>
            <c:size val="7"/>
            <c:spPr>
              <a:solidFill>
                <a:srgbClr val="FF9966"/>
              </a:solidFill>
            </c:spPr>
          </c:marker>
          <c:dLbls>
            <c:dLbl>
              <c:idx val="0"/>
              <c:layout>
                <c:manualLayout>
                  <c:x val="-6.8965517241379309E-2"/>
                  <c:y val="5.3029706513958476E-2"/>
                </c:manualLayout>
              </c:layout>
              <c:showLegendKey val="0"/>
              <c:showVal val="1"/>
              <c:showCatName val="0"/>
              <c:showSerName val="0"/>
              <c:showPercent val="0"/>
              <c:showBubbleSize val="0"/>
            </c:dLbl>
            <c:dLbl>
              <c:idx val="1"/>
              <c:layout>
                <c:manualLayout>
                  <c:x val="-1.5804597701149427E-2"/>
                  <c:y val="-0.13095263660224291"/>
                </c:manualLayout>
              </c:layout>
              <c:showLegendKey val="0"/>
              <c:showVal val="1"/>
              <c:showCatName val="0"/>
              <c:showSerName val="0"/>
              <c:showPercent val="0"/>
              <c:showBubbleSize val="0"/>
            </c:dLbl>
            <c:dLbl>
              <c:idx val="2"/>
              <c:layout>
                <c:manualLayout>
                  <c:x val="-1.4367816091954019E-2"/>
                  <c:y val="0.12461049868766404"/>
                </c:manualLayout>
              </c:layout>
              <c:showLegendKey val="0"/>
              <c:showVal val="1"/>
              <c:showCatName val="0"/>
              <c:showSerName val="0"/>
              <c:showPercent val="0"/>
              <c:showBubbleSize val="0"/>
            </c:dLbl>
            <c:dLbl>
              <c:idx val="3"/>
              <c:layout>
                <c:manualLayout>
                  <c:x val="-1.1494252873563218E-2"/>
                  <c:y val="-0.12415590551181198"/>
                </c:manualLayout>
              </c:layout>
              <c:showLegendKey val="0"/>
              <c:showVal val="1"/>
              <c:showCatName val="0"/>
              <c:showSerName val="0"/>
              <c:showPercent val="0"/>
              <c:showBubbleSize val="0"/>
            </c:dLbl>
            <c:dLbl>
              <c:idx val="4"/>
              <c:layout>
                <c:manualLayout>
                  <c:x val="-3.5919540229884951E-2"/>
                  <c:y val="-6.1710236220472524E-2"/>
                </c:manualLayout>
              </c:layout>
              <c:showLegendKey val="0"/>
              <c:showVal val="1"/>
              <c:showCatName val="0"/>
              <c:showSerName val="0"/>
              <c:showPercent val="0"/>
              <c:showBubbleSize val="0"/>
            </c:dLbl>
            <c:dLbl>
              <c:idx val="5"/>
              <c:layout>
                <c:manualLayout>
                  <c:x val="-8.6206896551724223E-3"/>
                  <c:y val="6.9393700787402104E-2"/>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740.58</c:v>
                </c:pt>
                <c:pt idx="1">
                  <c:v>3557.79</c:v>
                </c:pt>
                <c:pt idx="2">
                  <c:v>2386.1999999999998</c:v>
                </c:pt>
                <c:pt idx="3">
                  <c:v>3330.4900000000002</c:v>
                </c:pt>
                <c:pt idx="4">
                  <c:v>3745.3100000000022</c:v>
                </c:pt>
                <c:pt idx="5">
                  <c:v>6447.24</c:v>
                </c:pt>
              </c:numCache>
            </c:numRef>
          </c:val>
          <c:smooth val="0"/>
        </c:ser>
        <c:dLbls>
          <c:showLegendKey val="0"/>
          <c:showVal val="0"/>
          <c:showCatName val="0"/>
          <c:showSerName val="0"/>
          <c:showPercent val="0"/>
          <c:showBubbleSize val="0"/>
        </c:dLbls>
        <c:marker val="1"/>
        <c:smooth val="0"/>
        <c:axId val="244891648"/>
        <c:axId val="244893184"/>
      </c:lineChart>
      <c:catAx>
        <c:axId val="244891648"/>
        <c:scaling>
          <c:orientation val="minMax"/>
        </c:scaling>
        <c:delete val="1"/>
        <c:axPos val="b"/>
        <c:numFmt formatCode="General" sourceLinked="1"/>
        <c:majorTickMark val="out"/>
        <c:minorTickMark val="none"/>
        <c:tickLblPos val="none"/>
        <c:crossAx val="244893184"/>
        <c:crosses val="autoZero"/>
        <c:auto val="1"/>
        <c:lblAlgn val="ctr"/>
        <c:lblOffset val="100"/>
        <c:noMultiLvlLbl val="0"/>
      </c:catAx>
      <c:valAx>
        <c:axId val="244893184"/>
        <c:scaling>
          <c:orientation val="minMax"/>
        </c:scaling>
        <c:delete val="0"/>
        <c:axPos val="l"/>
        <c:majorGridlines/>
        <c:numFmt formatCode="General" sourceLinked="1"/>
        <c:majorTickMark val="out"/>
        <c:minorTickMark val="none"/>
        <c:tickLblPos val="nextTo"/>
        <c:crossAx val="244891648"/>
        <c:crosses val="autoZero"/>
        <c:crossBetween val="between"/>
      </c:valAx>
      <c:spPr>
        <a:noFill/>
        <a:ln>
          <a:solidFill>
            <a:srgbClr val="FFCCCC"/>
          </a:solidFill>
        </a:ln>
      </c:spPr>
    </c:plotArea>
    <c:plotVisOnly val="1"/>
    <c:dispBlanksAs val="gap"/>
    <c:showDLblsOverMax val="0"/>
  </c:chart>
  <c:txPr>
    <a:bodyPr/>
    <a:lstStyle/>
    <a:p>
      <a:pPr>
        <a:defRPr sz="800"/>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04310344827586"/>
          <c:y val="0"/>
        </c:manualLayout>
      </c:layout>
      <c:overlay val="0"/>
    </c:title>
    <c:autoTitleDeleted val="0"/>
    <c:plotArea>
      <c:layout>
        <c:manualLayout>
          <c:layoutTarget val="inner"/>
          <c:xMode val="edge"/>
          <c:yMode val="edge"/>
          <c:x val="6.172888949226174E-2"/>
          <c:y val="0.11142857142857172"/>
          <c:w val="0.91959294958819804"/>
          <c:h val="0.74571428571428566"/>
        </c:manualLayout>
      </c:layout>
      <c:lineChart>
        <c:grouping val="standard"/>
        <c:varyColors val="0"/>
        <c:ser>
          <c:idx val="0"/>
          <c:order val="0"/>
          <c:tx>
            <c:strRef>
              <c:f>Лист1!$B$1</c:f>
              <c:strCache>
                <c:ptCount val="1"/>
                <c:pt idx="0">
                  <c:v>доходы от оказания платных услуг</c:v>
                </c:pt>
              </c:strCache>
            </c:strRef>
          </c:tx>
          <c:spPr>
            <a:ln>
              <a:solidFill>
                <a:srgbClr val="FF0000"/>
              </a:solidFill>
            </a:ln>
          </c:spPr>
          <c:marker>
            <c:symbol val="square"/>
            <c:size val="5"/>
            <c:spPr>
              <a:solidFill>
                <a:srgbClr val="FF0000"/>
              </a:solidFill>
            </c:spPr>
          </c:marker>
          <c:dLbls>
            <c:dLbl>
              <c:idx val="0"/>
              <c:layout>
                <c:manualLayout>
                  <c:x val="-7.1839080459770114E-3"/>
                  <c:y val="0.13666666666666666"/>
                </c:manualLayout>
              </c:layout>
              <c:showLegendKey val="0"/>
              <c:showVal val="1"/>
              <c:showCatName val="0"/>
              <c:showSerName val="0"/>
              <c:showPercent val="0"/>
              <c:showBubbleSize val="0"/>
            </c:dLbl>
            <c:dLbl>
              <c:idx val="1"/>
              <c:layout>
                <c:manualLayout>
                  <c:x val="-2.442528735632184E-2"/>
                  <c:y val="0.13803307086614194"/>
                </c:manualLayout>
              </c:layout>
              <c:showLegendKey val="0"/>
              <c:showVal val="1"/>
              <c:showCatName val="0"/>
              <c:showSerName val="0"/>
              <c:showPercent val="0"/>
              <c:showBubbleSize val="0"/>
            </c:dLbl>
            <c:dLbl>
              <c:idx val="2"/>
              <c:layout>
                <c:manualLayout>
                  <c:x val="-1.4367816091954019E-2"/>
                  <c:y val="0.112950656167979"/>
                </c:manualLayout>
              </c:layout>
              <c:showLegendKey val="0"/>
              <c:showVal val="1"/>
              <c:showCatName val="0"/>
              <c:showSerName val="0"/>
              <c:showPercent val="0"/>
              <c:showBubbleSize val="0"/>
            </c:dLbl>
            <c:dLbl>
              <c:idx val="3"/>
              <c:layout>
                <c:manualLayout>
                  <c:x val="-3.5919540229885055E-2"/>
                  <c:y val="8.9295538057743068E-2"/>
                </c:manualLayout>
              </c:layout>
              <c:showLegendKey val="0"/>
              <c:showVal val="1"/>
              <c:showCatName val="0"/>
              <c:showSerName val="0"/>
              <c:showPercent val="0"/>
              <c:showBubbleSize val="0"/>
            </c:dLbl>
            <c:dLbl>
              <c:idx val="4"/>
              <c:layout>
                <c:manualLayout>
                  <c:x val="-3.5919540229885055E-2"/>
                  <c:y val="8.7525984251968503E-2"/>
                </c:manualLayout>
              </c:layout>
              <c:showLegendKey val="0"/>
              <c:showVal val="1"/>
              <c:showCatName val="0"/>
              <c:showSerName val="0"/>
              <c:showPercent val="0"/>
              <c:showBubbleSize val="0"/>
            </c:dLbl>
            <c:dLbl>
              <c:idx val="5"/>
              <c:layout>
                <c:manualLayout>
                  <c:x val="-3.4482758620689655E-2"/>
                  <c:y val="-0.11014488188976335"/>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34089.46</c:v>
                </c:pt>
                <c:pt idx="1">
                  <c:v>34780.28</c:v>
                </c:pt>
                <c:pt idx="2">
                  <c:v>34183.42</c:v>
                </c:pt>
                <c:pt idx="3">
                  <c:v>22539.91</c:v>
                </c:pt>
                <c:pt idx="4">
                  <c:v>22633.07</c:v>
                </c:pt>
                <c:pt idx="5">
                  <c:v>30700.38</c:v>
                </c:pt>
              </c:numCache>
            </c:numRef>
          </c:val>
          <c:smooth val="0"/>
        </c:ser>
        <c:dLbls>
          <c:showLegendKey val="0"/>
          <c:showVal val="0"/>
          <c:showCatName val="0"/>
          <c:showSerName val="0"/>
          <c:showPercent val="0"/>
          <c:showBubbleSize val="0"/>
        </c:dLbls>
        <c:marker val="1"/>
        <c:smooth val="0"/>
        <c:axId val="244696192"/>
        <c:axId val="244697728"/>
      </c:lineChart>
      <c:catAx>
        <c:axId val="244696192"/>
        <c:scaling>
          <c:orientation val="minMax"/>
        </c:scaling>
        <c:delete val="1"/>
        <c:axPos val="b"/>
        <c:numFmt formatCode="General" sourceLinked="1"/>
        <c:majorTickMark val="out"/>
        <c:minorTickMark val="none"/>
        <c:tickLblPos val="none"/>
        <c:crossAx val="244697728"/>
        <c:crosses val="autoZero"/>
        <c:auto val="1"/>
        <c:lblAlgn val="ctr"/>
        <c:lblOffset val="100"/>
        <c:noMultiLvlLbl val="0"/>
      </c:catAx>
      <c:valAx>
        <c:axId val="244697728"/>
        <c:scaling>
          <c:orientation val="minMax"/>
        </c:scaling>
        <c:delete val="0"/>
        <c:axPos val="l"/>
        <c:majorGridlines/>
        <c:numFmt formatCode="General" sourceLinked="1"/>
        <c:majorTickMark val="out"/>
        <c:minorTickMark val="none"/>
        <c:tickLblPos val="nextTo"/>
        <c:crossAx val="244696192"/>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14942528735633"/>
          <c:y val="0"/>
        </c:manualLayout>
      </c:layout>
      <c:overlay val="0"/>
    </c:title>
    <c:autoTitleDeleted val="0"/>
    <c:plotArea>
      <c:layout>
        <c:manualLayout>
          <c:layoutTarget val="inner"/>
          <c:xMode val="edge"/>
          <c:yMode val="edge"/>
          <c:x val="6.172888949226174E-2"/>
          <c:y val="0.11142857142857172"/>
          <c:w val="0.91959294958819804"/>
          <c:h val="0.74571428571428566"/>
        </c:manualLayout>
      </c:layout>
      <c:lineChart>
        <c:grouping val="standard"/>
        <c:varyColors val="0"/>
        <c:ser>
          <c:idx val="0"/>
          <c:order val="0"/>
          <c:tx>
            <c:strRef>
              <c:f>Лист1!$B$1</c:f>
              <c:strCache>
                <c:ptCount val="1"/>
                <c:pt idx="0">
                  <c:v>плата за негативное воздействие на окружающую среду </c:v>
                </c:pt>
              </c:strCache>
            </c:strRef>
          </c:tx>
          <c:spPr>
            <a:ln>
              <a:solidFill>
                <a:srgbClr val="00B050"/>
              </a:solidFill>
            </a:ln>
          </c:spPr>
          <c:marker>
            <c:symbol val="star"/>
            <c:size val="7"/>
            <c:spPr>
              <a:solidFill>
                <a:srgbClr val="92D050"/>
              </a:solidFill>
            </c:spPr>
          </c:marker>
          <c:dLbls>
            <c:dLbl>
              <c:idx val="0"/>
              <c:layout>
                <c:manualLayout>
                  <c:x val="0"/>
                  <c:y val="8.3333333333333343E-2"/>
                </c:manualLayout>
              </c:layout>
              <c:showLegendKey val="0"/>
              <c:showVal val="1"/>
              <c:showCatName val="0"/>
              <c:showSerName val="0"/>
              <c:showPercent val="0"/>
              <c:showBubbleSize val="0"/>
            </c:dLbl>
            <c:dLbl>
              <c:idx val="1"/>
              <c:layout>
                <c:manualLayout>
                  <c:x val="8.6206896551724223E-3"/>
                  <c:y val="-6.0439632545932133E-2"/>
                </c:manualLayout>
              </c:layout>
              <c:showLegendKey val="0"/>
              <c:showVal val="1"/>
              <c:showCatName val="0"/>
              <c:showSerName val="0"/>
              <c:showPercent val="0"/>
              <c:showBubbleSize val="0"/>
            </c:dLbl>
            <c:dLbl>
              <c:idx val="2"/>
              <c:layout>
                <c:manualLayout>
                  <c:x val="-1.4367816091954019E-2"/>
                  <c:y val="9.226213910761151E-2"/>
                </c:manualLayout>
              </c:layout>
              <c:showLegendKey val="0"/>
              <c:showVal val="1"/>
              <c:showCatName val="0"/>
              <c:showSerName val="0"/>
              <c:showPercent val="0"/>
              <c:showBubbleSize val="0"/>
            </c:dLbl>
            <c:dLbl>
              <c:idx val="3"/>
              <c:layout>
                <c:manualLayout>
                  <c:x val="-2.8735632183908056E-2"/>
                  <c:y val="-0.1195058550373511"/>
                </c:manualLayout>
              </c:layout>
              <c:showLegendKey val="0"/>
              <c:showVal val="1"/>
              <c:showCatName val="0"/>
              <c:showSerName val="0"/>
              <c:showPercent val="0"/>
              <c:showBubbleSize val="0"/>
            </c:dLbl>
            <c:dLbl>
              <c:idx val="4"/>
              <c:layout>
                <c:manualLayout>
                  <c:x val="5.7471264367817184E-3"/>
                  <c:y val="6.3491907261592304E-2"/>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463.03</c:v>
                </c:pt>
                <c:pt idx="1">
                  <c:v>185.33</c:v>
                </c:pt>
                <c:pt idx="2">
                  <c:v>182.12</c:v>
                </c:pt>
                <c:pt idx="3">
                  <c:v>-174.19</c:v>
                </c:pt>
                <c:pt idx="4">
                  <c:v>206.86</c:v>
                </c:pt>
                <c:pt idx="5">
                  <c:v>149.49</c:v>
                </c:pt>
              </c:numCache>
            </c:numRef>
          </c:val>
          <c:smooth val="0"/>
        </c:ser>
        <c:dLbls>
          <c:showLegendKey val="0"/>
          <c:showVal val="0"/>
          <c:showCatName val="0"/>
          <c:showSerName val="0"/>
          <c:showPercent val="0"/>
          <c:showBubbleSize val="0"/>
        </c:dLbls>
        <c:marker val="1"/>
        <c:smooth val="0"/>
        <c:axId val="244759168"/>
        <c:axId val="244765056"/>
      </c:lineChart>
      <c:catAx>
        <c:axId val="244759168"/>
        <c:scaling>
          <c:orientation val="minMax"/>
        </c:scaling>
        <c:delete val="1"/>
        <c:axPos val="b"/>
        <c:numFmt formatCode="General" sourceLinked="1"/>
        <c:majorTickMark val="out"/>
        <c:minorTickMark val="none"/>
        <c:tickLblPos val="none"/>
        <c:crossAx val="244765056"/>
        <c:crosses val="autoZero"/>
        <c:auto val="1"/>
        <c:lblAlgn val="ctr"/>
        <c:lblOffset val="100"/>
        <c:noMultiLvlLbl val="0"/>
      </c:catAx>
      <c:valAx>
        <c:axId val="244765056"/>
        <c:scaling>
          <c:orientation val="minMax"/>
        </c:scaling>
        <c:delete val="0"/>
        <c:axPos val="l"/>
        <c:majorGridlines/>
        <c:numFmt formatCode="General" sourceLinked="1"/>
        <c:majorTickMark val="out"/>
        <c:minorTickMark val="none"/>
        <c:tickLblPos val="nextTo"/>
        <c:crossAx val="244759168"/>
        <c:crosses val="autoZero"/>
        <c:crossBetween val="between"/>
      </c:valAx>
      <c:spPr>
        <a:ln>
          <a:solidFill>
            <a:srgbClr val="FFCCCC"/>
          </a:solidFill>
        </a:ln>
      </c:spPr>
    </c:plotArea>
    <c:plotVisOnly val="1"/>
    <c:dispBlanksAs val="gap"/>
    <c:showDLblsOverMax val="0"/>
  </c:chart>
  <c:txPr>
    <a:bodyPr/>
    <a:lstStyle/>
    <a:p>
      <a:pPr>
        <a:defRPr sz="800"/>
      </a:pPr>
      <a:endParaRPr lang="ru-RU"/>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849137931034965"/>
          <c:y val="0"/>
        </c:manualLayout>
      </c:layout>
      <c:overlay val="0"/>
    </c:title>
    <c:autoTitleDeleted val="0"/>
    <c:plotArea>
      <c:layout>
        <c:manualLayout>
          <c:layoutTarget val="inner"/>
          <c:xMode val="edge"/>
          <c:yMode val="edge"/>
          <c:x val="6.172888949226174E-2"/>
          <c:y val="0.11142857142857172"/>
          <c:w val="0.91959294958819804"/>
          <c:h val="0.74571428571428566"/>
        </c:manualLayout>
      </c:layout>
      <c:lineChart>
        <c:grouping val="standard"/>
        <c:varyColors val="0"/>
        <c:ser>
          <c:idx val="0"/>
          <c:order val="0"/>
          <c:tx>
            <c:strRef>
              <c:f>Лист1!$B$1</c:f>
              <c:strCache>
                <c:ptCount val="1"/>
                <c:pt idx="0">
                  <c:v>штрафы, санкции, возмещение ущерба</c:v>
                </c:pt>
              </c:strCache>
            </c:strRef>
          </c:tx>
          <c:spPr>
            <a:ln>
              <a:solidFill>
                <a:schemeClr val="bg2">
                  <a:lumMod val="50000"/>
                </a:schemeClr>
              </a:solidFill>
            </a:ln>
          </c:spPr>
          <c:marker>
            <c:symbol val="square"/>
            <c:size val="7"/>
            <c:spPr>
              <a:solidFill>
                <a:schemeClr val="bg2">
                  <a:lumMod val="50000"/>
                </a:schemeClr>
              </a:solidFill>
            </c:spPr>
          </c:marker>
          <c:dLbls>
            <c:dLbl>
              <c:idx val="0"/>
              <c:layout>
                <c:manualLayout>
                  <c:x val="-6.8965517241379309E-2"/>
                  <c:y val="5.3029706513958476E-2"/>
                </c:manualLayout>
              </c:layout>
              <c:showLegendKey val="0"/>
              <c:showVal val="1"/>
              <c:showCatName val="0"/>
              <c:showSerName val="0"/>
              <c:showPercent val="0"/>
              <c:showBubbleSize val="0"/>
            </c:dLbl>
            <c:dLbl>
              <c:idx val="1"/>
              <c:layout>
                <c:manualLayout>
                  <c:x val="-1.5804597701149427E-2"/>
                  <c:y val="-0.13095263660224291"/>
                </c:manualLayout>
              </c:layout>
              <c:showLegendKey val="0"/>
              <c:showVal val="1"/>
              <c:showCatName val="0"/>
              <c:showSerName val="0"/>
              <c:showPercent val="0"/>
              <c:showBubbleSize val="0"/>
            </c:dLbl>
            <c:dLbl>
              <c:idx val="2"/>
              <c:layout>
                <c:manualLayout>
                  <c:x val="-1.4367816091954019E-2"/>
                  <c:y val="0.1312771653543307"/>
                </c:manualLayout>
              </c:layout>
              <c:showLegendKey val="0"/>
              <c:showVal val="1"/>
              <c:showCatName val="0"/>
              <c:showSerName val="0"/>
              <c:showPercent val="0"/>
              <c:showBubbleSize val="0"/>
            </c:dLbl>
            <c:dLbl>
              <c:idx val="3"/>
              <c:layout>
                <c:manualLayout>
                  <c:x val="4.3103448275861956E-3"/>
                  <c:y val="-6.4156430446194596E-2"/>
                </c:manualLayout>
              </c:layout>
              <c:showLegendKey val="0"/>
              <c:showVal val="1"/>
              <c:showCatName val="0"/>
              <c:showSerName val="0"/>
              <c:showPercent val="0"/>
              <c:showBubbleSize val="0"/>
            </c:dLbl>
            <c:dLbl>
              <c:idx val="4"/>
              <c:layout>
                <c:manualLayout>
                  <c:x val="-2.8735632183907052E-3"/>
                  <c:y val="-8.1710212359818651E-2"/>
                </c:manualLayout>
              </c:layout>
              <c:showLegendKey val="0"/>
              <c:showVal val="1"/>
              <c:showCatName val="0"/>
              <c:showSerName val="0"/>
              <c:showPercent val="0"/>
              <c:showBubbleSize val="0"/>
            </c:dLbl>
            <c:dLbl>
              <c:idx val="5"/>
              <c:layout>
                <c:manualLayout>
                  <c:x val="-8.6206896551724223E-3"/>
                  <c:y val="6.9393700787402104E-2"/>
                </c:manualLayout>
              </c:layout>
              <c:showLegendKey val="0"/>
              <c:showVal val="1"/>
              <c:showCatName val="0"/>
              <c:showSerName val="0"/>
              <c:showPercent val="0"/>
              <c:showBubbleSize val="0"/>
            </c:dLbl>
            <c:txPr>
              <a:bodyPr/>
              <a:lstStyle/>
              <a:p>
                <a:pPr>
                  <a:defRPr>
                    <a:latin typeface="+mj-lt"/>
                  </a:defRPr>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3528.55</c:v>
                </c:pt>
                <c:pt idx="1">
                  <c:v>4497.99</c:v>
                </c:pt>
                <c:pt idx="2">
                  <c:v>4470.5600000000004</c:v>
                </c:pt>
                <c:pt idx="3">
                  <c:v>2068.25</c:v>
                </c:pt>
                <c:pt idx="4">
                  <c:v>2182.9100000000012</c:v>
                </c:pt>
                <c:pt idx="5">
                  <c:v>2081.3300000000022</c:v>
                </c:pt>
              </c:numCache>
            </c:numRef>
          </c:val>
          <c:smooth val="0"/>
        </c:ser>
        <c:dLbls>
          <c:showLegendKey val="0"/>
          <c:showVal val="0"/>
          <c:showCatName val="0"/>
          <c:showSerName val="0"/>
          <c:showPercent val="0"/>
          <c:showBubbleSize val="0"/>
        </c:dLbls>
        <c:marker val="1"/>
        <c:smooth val="0"/>
        <c:axId val="244806016"/>
        <c:axId val="244807552"/>
      </c:lineChart>
      <c:catAx>
        <c:axId val="244806016"/>
        <c:scaling>
          <c:orientation val="minMax"/>
        </c:scaling>
        <c:delete val="1"/>
        <c:axPos val="b"/>
        <c:numFmt formatCode="General" sourceLinked="1"/>
        <c:majorTickMark val="out"/>
        <c:minorTickMark val="none"/>
        <c:tickLblPos val="none"/>
        <c:crossAx val="244807552"/>
        <c:crosses val="autoZero"/>
        <c:auto val="1"/>
        <c:lblAlgn val="ctr"/>
        <c:lblOffset val="100"/>
        <c:noMultiLvlLbl val="0"/>
      </c:catAx>
      <c:valAx>
        <c:axId val="244807552"/>
        <c:scaling>
          <c:orientation val="minMax"/>
        </c:scaling>
        <c:delete val="0"/>
        <c:axPos val="l"/>
        <c:majorGridlines/>
        <c:numFmt formatCode="General" sourceLinked="1"/>
        <c:majorTickMark val="out"/>
        <c:minorTickMark val="none"/>
        <c:tickLblPos val="nextTo"/>
        <c:crossAx val="244806016"/>
        <c:crosses val="autoZero"/>
        <c:crossBetween val="between"/>
      </c:valAx>
      <c:spPr>
        <a:noFill/>
        <a:ln>
          <a:solidFill>
            <a:srgbClr val="FFCCCC"/>
          </a:solidFill>
        </a:ln>
      </c:spPr>
    </c:plotArea>
    <c:plotVisOnly val="1"/>
    <c:dispBlanksAs val="gap"/>
    <c:showDLblsOverMax val="0"/>
  </c:chart>
  <c:txPr>
    <a:bodyPr/>
    <a:lstStyle/>
    <a:p>
      <a:pPr>
        <a:defRPr sz="800"/>
      </a:pPr>
      <a:endParaRPr lang="ru-RU"/>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400007834841542E-2"/>
          <c:y val="7.4215706589307914E-2"/>
          <c:w val="0.54142946683903315"/>
          <c:h val="0.92578429341069979"/>
        </c:manualLayout>
      </c:layout>
      <c:doughnutChart>
        <c:varyColors val="1"/>
        <c:ser>
          <c:idx val="0"/>
          <c:order val="0"/>
          <c:tx>
            <c:strRef>
              <c:f>Лист1!$B$1</c:f>
              <c:strCache>
                <c:ptCount val="1"/>
                <c:pt idx="0">
                  <c:v>Продажи</c:v>
                </c:pt>
              </c:strCache>
            </c:strRef>
          </c:tx>
          <c:explosion val="25"/>
          <c:dPt>
            <c:idx val="0"/>
            <c:bubble3D val="0"/>
            <c:explosion val="9"/>
          </c:dPt>
          <c:dPt>
            <c:idx val="1"/>
            <c:bubble3D val="0"/>
            <c:spPr>
              <a:solidFill>
                <a:srgbClr val="FF7C80"/>
              </a:solidFill>
            </c:spPr>
          </c:dPt>
          <c:dPt>
            <c:idx val="2"/>
            <c:bubble3D val="0"/>
            <c:explosion val="23"/>
          </c:dPt>
          <c:dPt>
            <c:idx val="3"/>
            <c:bubble3D val="0"/>
            <c:explosion val="10"/>
          </c:dPt>
          <c:dPt>
            <c:idx val="4"/>
            <c:bubble3D val="0"/>
            <c:spPr>
              <a:solidFill>
                <a:srgbClr val="FF0000"/>
              </a:solidFill>
            </c:spPr>
          </c:dPt>
          <c:dLbls>
            <c:dLbl>
              <c:idx val="1"/>
              <c:layout>
                <c:manualLayout>
                  <c:x val="7.5757575757575924E-3"/>
                  <c:y val="-2.5000000000000001E-2"/>
                </c:manualLayout>
              </c:layout>
              <c:showLegendKey val="0"/>
              <c:showVal val="1"/>
              <c:showCatName val="0"/>
              <c:showSerName val="0"/>
              <c:showPercent val="0"/>
              <c:showBubbleSize val="0"/>
            </c:dLbl>
            <c:dLbl>
              <c:idx val="2"/>
              <c:layout>
                <c:manualLayout>
                  <c:x val="0"/>
                  <c:y val="0.11904761904761912"/>
                </c:manualLayout>
              </c:layout>
              <c:showLegendKey val="0"/>
              <c:showVal val="1"/>
              <c:showCatName val="0"/>
              <c:showSerName val="0"/>
              <c:showPercent val="0"/>
              <c:showBubbleSize val="0"/>
            </c:dLbl>
            <c:dLbl>
              <c:idx val="3"/>
              <c:layout>
                <c:manualLayout>
                  <c:x val="2.5250536864710091E-3"/>
                  <c:y val="4.1666666666667395E-3"/>
                </c:manualLayout>
              </c:layout>
              <c:showLegendKey val="0"/>
              <c:showVal val="1"/>
              <c:showCatName val="0"/>
              <c:showSerName val="0"/>
              <c:showPercent val="0"/>
              <c:showBubbleSize val="0"/>
            </c:dLbl>
            <c:txPr>
              <a:bodyPr/>
              <a:lstStyle/>
              <a:p>
                <a:pPr>
                  <a:defRPr sz="1100"/>
                </a:pPr>
                <a:endParaRPr lang="ru-RU"/>
              </a:p>
            </c:txPr>
            <c:showLegendKey val="0"/>
            <c:showVal val="1"/>
            <c:showCatName val="0"/>
            <c:showSerName val="0"/>
            <c:showPercent val="0"/>
            <c:showBubbleSize val="0"/>
            <c:showLeaderLines val="1"/>
          </c:dLbls>
          <c:cat>
            <c:strRef>
              <c:f>Лист1!$A$2:$A$6</c:f>
              <c:strCache>
                <c:ptCount val="5"/>
                <c:pt idx="0">
                  <c:v>дотации</c:v>
                </c:pt>
                <c:pt idx="1">
                  <c:v>субсидии</c:v>
                </c:pt>
                <c:pt idx="2">
                  <c:v>инные межбюджетные трансферты</c:v>
                </c:pt>
                <c:pt idx="3">
                  <c:v>субвенции </c:v>
                </c:pt>
                <c:pt idx="4">
                  <c:v>прочие безвозмездные поступления</c:v>
                </c:pt>
              </c:strCache>
            </c:strRef>
          </c:cat>
          <c:val>
            <c:numRef>
              <c:f>Лист1!$B$2:$B$6</c:f>
              <c:numCache>
                <c:formatCode>General</c:formatCode>
                <c:ptCount val="5"/>
                <c:pt idx="0">
                  <c:v>462516</c:v>
                </c:pt>
                <c:pt idx="1">
                  <c:v>290455.06</c:v>
                </c:pt>
                <c:pt idx="2">
                  <c:v>41513.910000000003</c:v>
                </c:pt>
                <c:pt idx="3">
                  <c:v>1277363.32</c:v>
                </c:pt>
              </c:numCache>
            </c:numRef>
          </c:val>
        </c:ser>
        <c:dLbls>
          <c:showLegendKey val="0"/>
          <c:showVal val="0"/>
          <c:showCatName val="0"/>
          <c:showSerName val="0"/>
          <c:showPercent val="0"/>
          <c:showBubbleSize val="0"/>
          <c:showLeaderLines val="1"/>
        </c:dLbls>
        <c:firstSliceAng val="0"/>
        <c:holeSize val="50"/>
      </c:doughnutChart>
    </c:plotArea>
    <c:legend>
      <c:legendPos val="r"/>
      <c:legendEntry>
        <c:idx val="4"/>
        <c:delete val="1"/>
      </c:legendEntry>
      <c:layout>
        <c:manualLayout>
          <c:xMode val="edge"/>
          <c:yMode val="edge"/>
          <c:x val="0.6213964447625866"/>
          <c:y val="0.17795603674541177"/>
          <c:w val="0.36345204008589838"/>
          <c:h val="0.62742125984251973"/>
        </c:manualLayout>
      </c:layout>
      <c:overlay val="0"/>
      <c:txPr>
        <a:bodyPr/>
        <a:lstStyle/>
        <a:p>
          <a:pPr>
            <a:defRPr sz="1100"/>
          </a:pPr>
          <a:endParaRPr lang="ru-RU"/>
        </a:p>
      </c:txPr>
    </c:legend>
    <c:plotVisOnly val="1"/>
    <c:dispBlanksAs val="gap"/>
    <c:showDLblsOverMax val="0"/>
  </c:chart>
  <c:txPr>
    <a:bodyPr/>
    <a:lstStyle/>
    <a:p>
      <a:pPr>
        <a:defRPr sz="900"/>
      </a:pPr>
      <a:endParaRPr lang="ru-R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30"/>
      <c:rAngAx val="0"/>
      <c:perspective val="30"/>
    </c:view3D>
    <c:floor>
      <c:thickness val="0"/>
    </c:floor>
    <c:sideWall>
      <c:thickness val="0"/>
    </c:sideWall>
    <c:backWall>
      <c:thickness val="0"/>
    </c:backWall>
    <c:plotArea>
      <c:layout>
        <c:manualLayout>
          <c:layoutTarget val="inner"/>
          <c:xMode val="edge"/>
          <c:yMode val="edge"/>
          <c:x val="0.18534334370994437"/>
          <c:y val="0"/>
          <c:w val="0.80824971006531265"/>
          <c:h val="1"/>
        </c:manualLayout>
      </c:layout>
      <c:pie3DChart>
        <c:varyColors val="1"/>
        <c:ser>
          <c:idx val="0"/>
          <c:order val="0"/>
          <c:tx>
            <c:strRef>
              <c:f>Лист1!$B$1</c:f>
              <c:strCache>
                <c:ptCount val="1"/>
                <c:pt idx="0">
                  <c:v>Продажи</c:v>
                </c:pt>
              </c:strCache>
            </c:strRef>
          </c:tx>
          <c:explosion val="25"/>
          <c:dLbls>
            <c:dLbl>
              <c:idx val="0"/>
              <c:layout>
                <c:manualLayout>
                  <c:x val="2.3371572087972255E-2"/>
                  <c:y val="0.10110936132983345"/>
                </c:manualLayout>
              </c:layout>
              <c:showLegendKey val="1"/>
              <c:showVal val="1"/>
              <c:showCatName val="0"/>
              <c:showSerName val="0"/>
              <c:showPercent val="0"/>
              <c:showBubbleSize val="0"/>
            </c:dLbl>
            <c:dLbl>
              <c:idx val="3"/>
              <c:layout>
                <c:manualLayout>
                  <c:x val="-2.9517377138202596E-2"/>
                  <c:y val="9.1583552055993001E-2"/>
                </c:manualLayout>
              </c:layout>
              <c:showLegendKey val="1"/>
              <c:showVal val="1"/>
              <c:showCatName val="0"/>
              <c:showSerName val="0"/>
              <c:showPercent val="0"/>
              <c:showBubbleSize val="0"/>
            </c:dLbl>
            <c:dLbl>
              <c:idx val="4"/>
              <c:layout>
                <c:manualLayout>
                  <c:x val="-1.7753642863607567E-2"/>
                  <c:y val="4.2529308836395462E-2"/>
                </c:manualLayout>
              </c:layout>
              <c:showLegendKey val="1"/>
              <c:showVal val="1"/>
              <c:showCatName val="0"/>
              <c:showSerName val="0"/>
              <c:showPercent val="0"/>
              <c:showBubbleSize val="0"/>
            </c:dLbl>
            <c:dLbl>
              <c:idx val="5"/>
              <c:layout>
                <c:manualLayout>
                  <c:x val="2.896947687573536E-2"/>
                  <c:y val="-0.11810586176727975"/>
                </c:manualLayout>
              </c:layout>
              <c:showLegendKey val="1"/>
              <c:showVal val="1"/>
              <c:showCatName val="0"/>
              <c:showSerName val="0"/>
              <c:showPercent val="0"/>
              <c:showBubbleSize val="0"/>
            </c:dLbl>
            <c:dLbl>
              <c:idx val="6"/>
              <c:layout>
                <c:manualLayout>
                  <c:x val="4.5982894379581904E-2"/>
                  <c:y val="1.388690050107373E-3"/>
                </c:manualLayout>
              </c:layout>
              <c:showLegendKey val="1"/>
              <c:showVal val="1"/>
              <c:showCatName val="0"/>
              <c:showSerName val="0"/>
              <c:showPercent val="0"/>
              <c:showBubbleSize val="0"/>
            </c:dLbl>
            <c:dLbl>
              <c:idx val="7"/>
              <c:layout>
                <c:manualLayout>
                  <c:x val="1.419608109331172E-2"/>
                  <c:y val="-2.864041994750657E-2"/>
                </c:manualLayout>
              </c:layout>
              <c:showLegendKey val="1"/>
              <c:showVal val="1"/>
              <c:showCatName val="0"/>
              <c:showSerName val="0"/>
              <c:showPercent val="0"/>
              <c:showBubbleSize val="0"/>
            </c:dLbl>
            <c:txPr>
              <a:bodyPr/>
              <a:lstStyle/>
              <a:p>
                <a:pPr>
                  <a:defRPr sz="800"/>
                </a:pPr>
                <a:endParaRPr lang="ru-RU"/>
              </a:p>
            </c:txPr>
            <c:showLegendKey val="1"/>
            <c:showVal val="1"/>
            <c:showCatName val="0"/>
            <c:showSerName val="0"/>
            <c:showPercent val="0"/>
            <c:showBubbleSize val="0"/>
            <c:showLeaderLines val="1"/>
          </c:dLbls>
          <c:cat>
            <c:strRef>
              <c:f>Лист1!$A$2:$A$10</c:f>
              <c:strCache>
                <c:ptCount val="9"/>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 и кинематография</c:v>
                </c:pt>
                <c:pt idx="7">
                  <c:v>социальная политика</c:v>
                </c:pt>
                <c:pt idx="8">
                  <c:v>физическая культура и спорт</c:v>
                </c:pt>
              </c:strCache>
            </c:strRef>
          </c:cat>
          <c:val>
            <c:numRef>
              <c:f>Лист1!$B$2:$B$10</c:f>
              <c:numCache>
                <c:formatCode>General</c:formatCode>
                <c:ptCount val="9"/>
                <c:pt idx="0">
                  <c:v>8.3000000000000007</c:v>
                </c:pt>
                <c:pt idx="1">
                  <c:v>0.1</c:v>
                </c:pt>
                <c:pt idx="2">
                  <c:v>0.2</c:v>
                </c:pt>
                <c:pt idx="3">
                  <c:v>10.6</c:v>
                </c:pt>
                <c:pt idx="4">
                  <c:v>3.3</c:v>
                </c:pt>
                <c:pt idx="5">
                  <c:v>38.9</c:v>
                </c:pt>
                <c:pt idx="6">
                  <c:v>5.8</c:v>
                </c:pt>
                <c:pt idx="7">
                  <c:v>32.300000000000004</c:v>
                </c:pt>
                <c:pt idx="8">
                  <c:v>0.5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900">
          <a:latin typeface="+mj-lt"/>
        </a:defRPr>
      </a:pPr>
      <a:endParaRPr lang="ru-R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Lbls>
            <c:dLbl>
              <c:idx val="0"/>
              <c:layout>
                <c:manualLayout>
                  <c:x val="-5.0172404919973615E-2"/>
                  <c:y val="-2.8122454520771067E-2"/>
                </c:manualLayout>
              </c:layout>
              <c:showLegendKey val="0"/>
              <c:showVal val="1"/>
              <c:showCatName val="0"/>
              <c:showSerName val="0"/>
              <c:showPercent val="0"/>
              <c:showBubbleSize val="0"/>
            </c:dLbl>
            <c:dLbl>
              <c:idx val="3"/>
              <c:layout>
                <c:manualLayout>
                  <c:x val="6.0343394575678083E-2"/>
                  <c:y val="-7.4495429450629602E-3"/>
                </c:manualLayout>
              </c:layout>
              <c:showLegendKey val="0"/>
              <c:showVal val="1"/>
              <c:showCatName val="0"/>
              <c:showSerName val="0"/>
              <c:showPercent val="0"/>
              <c:showBubbleSize val="0"/>
            </c:dLbl>
            <c:dLbl>
              <c:idx val="4"/>
              <c:layout>
                <c:manualLayout>
                  <c:x val="3.9605655910658226E-2"/>
                  <c:y val="-3.4324373246447638E-3"/>
                </c:manualLayout>
              </c:layout>
              <c:showLegendKey val="0"/>
              <c:showVal val="1"/>
              <c:showCatName val="0"/>
              <c:showSerName val="0"/>
              <c:showPercent val="0"/>
              <c:showBubbleSize val="0"/>
            </c:dLbl>
            <c:dLbl>
              <c:idx val="7"/>
              <c:layout>
                <c:manualLayout>
                  <c:x val="0.11677679995882879"/>
                  <c:y val="2.6712824690017189E-2"/>
                </c:manualLayout>
              </c:layout>
              <c:showLegendKey val="0"/>
              <c:showVal val="1"/>
              <c:showCatName val="0"/>
              <c:showSerName val="0"/>
              <c:showPercent val="0"/>
              <c:showBubbleSize val="0"/>
            </c:dLbl>
            <c:dLbl>
              <c:idx val="8"/>
              <c:layout>
                <c:manualLayout>
                  <c:x val="-9.7977587360403476E-2"/>
                  <c:y val="-2.1044890940356595E-2"/>
                </c:manualLayout>
              </c:layout>
              <c:showLegendKey val="0"/>
              <c:showVal val="1"/>
              <c:showCatName val="0"/>
              <c:showSerName val="0"/>
              <c:showPercent val="0"/>
              <c:showBubbleSize val="0"/>
            </c:dLbl>
            <c:txPr>
              <a:bodyPr/>
              <a:lstStyle/>
              <a:p>
                <a:pPr>
                  <a:defRPr sz="800"/>
                </a:pPr>
                <a:endParaRPr lang="ru-RU"/>
              </a:p>
            </c:txPr>
            <c:showLegendKey val="0"/>
            <c:showVal val="1"/>
            <c:showCatName val="0"/>
            <c:showSerName val="0"/>
            <c:showPercent val="0"/>
            <c:showBubbleSize val="0"/>
            <c:showLeaderLines val="1"/>
          </c:dLbls>
          <c:cat>
            <c:numRef>
              <c:f>Лист1!$A$2:$A$10</c:f>
              <c:numCache>
                <c:formatCode>General</c:formatCode>
                <c:ptCount val="9"/>
              </c:numCache>
            </c:numRef>
          </c:cat>
          <c:val>
            <c:numRef>
              <c:f>Лист1!$B$2:$B$10</c:f>
              <c:numCache>
                <c:formatCode>General</c:formatCode>
                <c:ptCount val="9"/>
                <c:pt idx="0">
                  <c:v>7.3</c:v>
                </c:pt>
                <c:pt idx="1">
                  <c:v>0.1</c:v>
                </c:pt>
                <c:pt idx="2">
                  <c:v>0.30000000000000032</c:v>
                </c:pt>
                <c:pt idx="3">
                  <c:v>5.4</c:v>
                </c:pt>
                <c:pt idx="4">
                  <c:v>4.0999999999999996</c:v>
                </c:pt>
                <c:pt idx="5">
                  <c:v>41.7</c:v>
                </c:pt>
                <c:pt idx="6">
                  <c:v>5.5</c:v>
                </c:pt>
                <c:pt idx="7">
                  <c:v>35</c:v>
                </c:pt>
                <c:pt idx="8">
                  <c:v>0.60000000000000064</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Lbls>
            <c:dLbl>
              <c:idx val="0"/>
              <c:layout>
                <c:manualLayout>
                  <c:x val="-5.0172404919973657E-2"/>
                  <c:y val="-2.8122454520771067E-2"/>
                </c:manualLayout>
              </c:layout>
              <c:showLegendKey val="0"/>
              <c:showVal val="1"/>
              <c:showCatName val="0"/>
              <c:showSerName val="0"/>
              <c:showPercent val="0"/>
              <c:showBubbleSize val="0"/>
            </c:dLbl>
            <c:dLbl>
              <c:idx val="3"/>
              <c:layout>
                <c:manualLayout>
                  <c:x val="6.0343394575678083E-2"/>
                  <c:y val="-7.4495429450629654E-3"/>
                </c:manualLayout>
              </c:layout>
              <c:showLegendKey val="0"/>
              <c:showVal val="1"/>
              <c:showCatName val="0"/>
              <c:showSerName val="0"/>
              <c:showPercent val="0"/>
              <c:showBubbleSize val="0"/>
            </c:dLbl>
            <c:dLbl>
              <c:idx val="4"/>
              <c:layout>
                <c:manualLayout>
                  <c:x val="3.9605655910658226E-2"/>
                  <c:y val="-3.4324373246447638E-3"/>
                </c:manualLayout>
              </c:layout>
              <c:showLegendKey val="0"/>
              <c:showVal val="1"/>
              <c:showCatName val="0"/>
              <c:showSerName val="0"/>
              <c:showPercent val="0"/>
              <c:showBubbleSize val="0"/>
            </c:dLbl>
            <c:dLbl>
              <c:idx val="7"/>
              <c:layout>
                <c:manualLayout>
                  <c:x val="0.11677679995882879"/>
                  <c:y val="2.6712824690017189E-2"/>
                </c:manualLayout>
              </c:layout>
              <c:showLegendKey val="0"/>
              <c:showVal val="1"/>
              <c:showCatName val="0"/>
              <c:showSerName val="0"/>
              <c:showPercent val="0"/>
              <c:showBubbleSize val="0"/>
            </c:dLbl>
            <c:dLbl>
              <c:idx val="8"/>
              <c:layout>
                <c:manualLayout>
                  <c:x val="-9.7977587360403476E-2"/>
                  <c:y val="-2.1044890940356595E-2"/>
                </c:manualLayout>
              </c:layout>
              <c:showLegendKey val="0"/>
              <c:showVal val="1"/>
              <c:showCatName val="0"/>
              <c:showSerName val="0"/>
              <c:showPercent val="0"/>
              <c:showBubbleSize val="0"/>
            </c:dLbl>
            <c:txPr>
              <a:bodyPr/>
              <a:lstStyle/>
              <a:p>
                <a:pPr>
                  <a:defRPr sz="800"/>
                </a:pPr>
                <a:endParaRPr lang="ru-RU"/>
              </a:p>
            </c:txPr>
            <c:showLegendKey val="0"/>
            <c:showVal val="1"/>
            <c:showCatName val="0"/>
            <c:showSerName val="0"/>
            <c:showPercent val="0"/>
            <c:showBubbleSize val="0"/>
            <c:showLeaderLines val="1"/>
          </c:dLbls>
          <c:cat>
            <c:numRef>
              <c:f>Лист1!$A$2:$A$10</c:f>
              <c:numCache>
                <c:formatCode>General</c:formatCode>
                <c:ptCount val="9"/>
              </c:numCache>
            </c:numRef>
          </c:cat>
          <c:val>
            <c:numRef>
              <c:f>Лист1!$B$2:$B$10</c:f>
              <c:numCache>
                <c:formatCode>General</c:formatCode>
                <c:ptCount val="9"/>
                <c:pt idx="0">
                  <c:v>8.3000000000000007</c:v>
                </c:pt>
                <c:pt idx="1">
                  <c:v>0.1</c:v>
                </c:pt>
                <c:pt idx="2">
                  <c:v>0.30000000000000032</c:v>
                </c:pt>
                <c:pt idx="3">
                  <c:v>10.6</c:v>
                </c:pt>
                <c:pt idx="4">
                  <c:v>3.2</c:v>
                </c:pt>
                <c:pt idx="5">
                  <c:v>38.9</c:v>
                </c:pt>
                <c:pt idx="6">
                  <c:v>5.8</c:v>
                </c:pt>
                <c:pt idx="7">
                  <c:v>32.300000000000004</c:v>
                </c:pt>
                <c:pt idx="8">
                  <c:v>0.5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2663057259609032E-2"/>
          <c:y val="6.1111111111111123E-2"/>
          <c:w val="0.75447843498498168"/>
          <c:h val="0.77212029746283373"/>
        </c:manualLayout>
      </c:layout>
      <c:bar3DChart>
        <c:barDir val="col"/>
        <c:grouping val="clustered"/>
        <c:varyColors val="0"/>
        <c:ser>
          <c:idx val="0"/>
          <c:order val="0"/>
          <c:tx>
            <c:strRef>
              <c:f>Лист1!$B$1</c:f>
              <c:strCache>
                <c:ptCount val="1"/>
                <c:pt idx="0">
                  <c:v>всего расходы</c:v>
                </c:pt>
              </c:strCache>
            </c:strRef>
          </c:tx>
          <c:spPr>
            <a:solidFill>
              <a:srgbClr val="92D050"/>
            </a:solidFill>
          </c:spPr>
          <c:invertIfNegative val="0"/>
          <c:dLbls>
            <c:dLbl>
              <c:idx val="0"/>
              <c:layout>
                <c:manualLayout>
                  <c:x val="-7.285870516185477E-3"/>
                  <c:y val="-1.4109069699620887E-2"/>
                </c:manualLayout>
              </c:layout>
              <c:showLegendKey val="0"/>
              <c:showVal val="1"/>
              <c:showCatName val="0"/>
              <c:showSerName val="0"/>
              <c:showPercent val="0"/>
              <c:showBubbleSize val="0"/>
            </c:dLbl>
            <c:dLbl>
              <c:idx val="1"/>
              <c:layout>
                <c:manualLayout>
                  <c:x val="-1.3659230096238142E-4"/>
                  <c:y val="-8.5185185185185197E-2"/>
                </c:manualLayout>
              </c:layout>
              <c:showLegendKey val="0"/>
              <c:showVal val="1"/>
              <c:showCatName val="0"/>
              <c:showSerName val="0"/>
              <c:showPercent val="0"/>
              <c:showBubbleSize val="0"/>
            </c:dLbl>
            <c:dLbl>
              <c:idx val="2"/>
              <c:layout>
                <c:manualLayout>
                  <c:x val="4.8955599300087487E-3"/>
                  <c:y val="-5.2028288130650337E-2"/>
                </c:manualLayout>
              </c:layout>
              <c:showLegendKey val="0"/>
              <c:showVal val="1"/>
              <c:showCatName val="0"/>
              <c:showSerName val="0"/>
              <c:showPercent val="0"/>
              <c:showBubbleSize val="0"/>
            </c:dLbl>
            <c:dLbl>
              <c:idx val="3"/>
              <c:layout>
                <c:manualLayout>
                  <c:x val="2.7777777777778017E-3"/>
                  <c:y val="-4.3209876543209756E-2"/>
                </c:manualLayout>
              </c:layout>
              <c:tx>
                <c:rich>
                  <a:bodyPr/>
                  <a:lstStyle/>
                  <a:p>
                    <a:r>
                      <a:rPr lang="ru-RU" sz="800" smtClean="0">
                        <a:latin typeface="+mj-lt"/>
                      </a:rPr>
                      <a:t>1 699 023,52</a:t>
                    </a:r>
                    <a:endParaRPr lang="en-US" sz="800" dirty="0">
                      <a:latin typeface="+mj-lt"/>
                    </a:endParaRPr>
                  </a:p>
                </c:rich>
              </c:tx>
              <c:showLegendKey val="0"/>
              <c:showVal val="1"/>
              <c:showCatName val="0"/>
              <c:showSerName val="0"/>
              <c:showPercent val="0"/>
              <c:showBubbleSize val="0"/>
            </c:dLbl>
            <c:dLbl>
              <c:idx val="4"/>
              <c:layout>
                <c:manualLayout>
                  <c:x val="-1.2431758530183731E-2"/>
                  <c:y val="-7.8347428793623039E-2"/>
                </c:manualLayout>
              </c:layout>
              <c:showLegendKey val="0"/>
              <c:showVal val="1"/>
              <c:showCatName val="0"/>
              <c:showSerName val="0"/>
              <c:showPercent val="0"/>
              <c:showBubbleSize val="0"/>
            </c:dLbl>
            <c:dLbl>
              <c:idx val="5"/>
              <c:layout>
                <c:manualLayout>
                  <c:x val="-5.5555555555555558E-3"/>
                  <c:y val="-5.5555555555555455E-2"/>
                </c:manualLayout>
              </c:layout>
              <c:showLegendKey val="0"/>
              <c:showVal val="1"/>
              <c:showCatName val="0"/>
              <c:showSerName val="0"/>
              <c:showPercent val="0"/>
              <c:showBubbleSize val="0"/>
            </c:dLbl>
            <c:txPr>
              <a:bodyPr/>
              <a:lstStyle/>
              <a:p>
                <a:pPr>
                  <a:defRPr sz="800">
                    <a:latin typeface="+mj-lt"/>
                  </a:defRPr>
                </a:pPr>
                <a:endParaRPr lang="ru-RU"/>
              </a:p>
            </c:txPr>
            <c:showLegendKey val="0"/>
            <c:showVal val="1"/>
            <c:showCatName val="0"/>
            <c:showSerName val="0"/>
            <c:showPercent val="0"/>
            <c:showBubbleSize val="0"/>
            <c:showLeaderLines val="0"/>
          </c:dLbls>
          <c:cat>
            <c:strRef>
              <c:f>Лист1!$A$2:$A$7</c:f>
              <c:strCache>
                <c:ptCount val="6"/>
                <c:pt idx="0">
                  <c:v>2017  год (факт)</c:v>
                </c:pt>
                <c:pt idx="1">
                  <c:v>2018  год (факт)</c:v>
                </c:pt>
                <c:pt idx="2">
                  <c:v>2019 год (факт)</c:v>
                </c:pt>
                <c:pt idx="3">
                  <c:v>2020 год (факт)</c:v>
                </c:pt>
                <c:pt idx="4">
                  <c:v>2021 год (факт)</c:v>
                </c:pt>
                <c:pt idx="5">
                  <c:v>2022 год (факт)</c:v>
                </c:pt>
              </c:strCache>
            </c:strRef>
          </c:cat>
          <c:val>
            <c:numRef>
              <c:f>Лист1!$B$2:$B$7</c:f>
              <c:numCache>
                <c:formatCode>General</c:formatCode>
                <c:ptCount val="6"/>
                <c:pt idx="0">
                  <c:v>1337751.51</c:v>
                </c:pt>
                <c:pt idx="1">
                  <c:v>1454443.6900000011</c:v>
                </c:pt>
                <c:pt idx="2">
                  <c:v>1540621.11</c:v>
                </c:pt>
                <c:pt idx="3">
                  <c:v>1921149.1600000001</c:v>
                </c:pt>
                <c:pt idx="4">
                  <c:v>2416112.2400000002</c:v>
                </c:pt>
                <c:pt idx="5">
                  <c:v>2444576.54</c:v>
                </c:pt>
              </c:numCache>
            </c:numRef>
          </c:val>
        </c:ser>
        <c:ser>
          <c:idx val="1"/>
          <c:order val="1"/>
          <c:tx>
            <c:strRef>
              <c:f>Лист1!$C$1</c:f>
              <c:strCache>
                <c:ptCount val="1"/>
                <c:pt idx="0">
                  <c:v>расходы на социально-культурную сферу</c:v>
                </c:pt>
              </c:strCache>
            </c:strRef>
          </c:tx>
          <c:spPr>
            <a:solidFill>
              <a:schemeClr val="accent4">
                <a:lumMod val="60000"/>
                <a:lumOff val="40000"/>
              </a:schemeClr>
            </a:solidFill>
          </c:spPr>
          <c:invertIfNegative val="0"/>
          <c:dLbls>
            <c:dLbl>
              <c:idx val="0"/>
              <c:layout>
                <c:manualLayout>
                  <c:x val="3.0600878716796939E-2"/>
                  <c:y val="-5.1118918969362707E-2"/>
                </c:manualLayout>
              </c:layout>
              <c:showLegendKey val="0"/>
              <c:showVal val="1"/>
              <c:showCatName val="0"/>
              <c:showSerName val="0"/>
              <c:showPercent val="0"/>
              <c:showBubbleSize val="0"/>
            </c:dLbl>
            <c:dLbl>
              <c:idx val="1"/>
              <c:layout>
                <c:manualLayout>
                  <c:x val="2.6229209875444012E-2"/>
                  <c:y val="-5.5026069892107593E-2"/>
                </c:manualLayout>
              </c:layout>
              <c:showLegendKey val="0"/>
              <c:showVal val="1"/>
              <c:showCatName val="0"/>
              <c:showSerName val="0"/>
              <c:showPercent val="0"/>
              <c:showBubbleSize val="0"/>
            </c:dLbl>
            <c:dLbl>
              <c:idx val="2"/>
              <c:layout>
                <c:manualLayout>
                  <c:x val="3.2877515310586573E-2"/>
                  <c:y val="-5.1390590065130824E-2"/>
                </c:manualLayout>
              </c:layout>
              <c:showLegendKey val="0"/>
              <c:showVal val="1"/>
              <c:showCatName val="0"/>
              <c:showSerName val="0"/>
              <c:showPercent val="0"/>
              <c:showBubbleSize val="0"/>
            </c:dLbl>
            <c:dLbl>
              <c:idx val="3"/>
              <c:layout>
                <c:manualLayout>
                  <c:x val="3.2058063417596212E-2"/>
                  <c:y val="-3.6466981230272477E-2"/>
                </c:manualLayout>
              </c:layout>
              <c:tx>
                <c:rich>
                  <a:bodyPr/>
                  <a:lstStyle/>
                  <a:p>
                    <a:r>
                      <a:rPr lang="ru-RU" sz="800" dirty="0" smtClean="0">
                        <a:latin typeface="+mj-lt"/>
                      </a:rPr>
                      <a:t>1 429 430,16</a:t>
                    </a:r>
                    <a:endParaRPr lang="en-US" sz="800" dirty="0">
                      <a:latin typeface="+mj-lt"/>
                    </a:endParaRPr>
                  </a:p>
                </c:rich>
              </c:tx>
              <c:showLegendKey val="0"/>
              <c:showVal val="1"/>
              <c:showCatName val="0"/>
              <c:showSerName val="0"/>
              <c:showPercent val="0"/>
              <c:showBubbleSize val="0"/>
            </c:dLbl>
            <c:dLbl>
              <c:idx val="4"/>
              <c:layout>
                <c:manualLayout>
                  <c:x val="2.7686461067366601E-2"/>
                  <c:y val="-5.8499562554680674E-2"/>
                </c:manualLayout>
              </c:layout>
              <c:showLegendKey val="0"/>
              <c:showVal val="1"/>
              <c:showCatName val="0"/>
              <c:showSerName val="0"/>
              <c:showPercent val="0"/>
              <c:showBubbleSize val="0"/>
            </c:dLbl>
            <c:dLbl>
              <c:idx val="5"/>
              <c:layout>
                <c:manualLayout>
                  <c:x val="2.5000000000000001E-2"/>
                  <c:y val="-9.2592592592594378E-2"/>
                </c:manualLayout>
              </c:layout>
              <c:showLegendKey val="0"/>
              <c:showVal val="1"/>
              <c:showCatName val="0"/>
              <c:showSerName val="0"/>
              <c:showPercent val="0"/>
              <c:showBubbleSize val="0"/>
            </c:dLbl>
            <c:txPr>
              <a:bodyPr/>
              <a:lstStyle/>
              <a:p>
                <a:pPr>
                  <a:defRPr sz="800">
                    <a:latin typeface="+mj-lt"/>
                  </a:defRPr>
                </a:pPr>
                <a:endParaRPr lang="ru-RU"/>
              </a:p>
            </c:txPr>
            <c:showLegendKey val="0"/>
            <c:showVal val="1"/>
            <c:showCatName val="0"/>
            <c:showSerName val="0"/>
            <c:showPercent val="0"/>
            <c:showBubbleSize val="0"/>
            <c:showLeaderLines val="0"/>
          </c:dLbls>
          <c:cat>
            <c:strRef>
              <c:f>Лист1!$A$2:$A$7</c:f>
              <c:strCache>
                <c:ptCount val="6"/>
                <c:pt idx="0">
                  <c:v>2017  год (факт)</c:v>
                </c:pt>
                <c:pt idx="1">
                  <c:v>2018  год (факт)</c:v>
                </c:pt>
                <c:pt idx="2">
                  <c:v>2019 год (факт)</c:v>
                </c:pt>
                <c:pt idx="3">
                  <c:v>2020 год (факт)</c:v>
                </c:pt>
                <c:pt idx="4">
                  <c:v>2021 год (факт)</c:v>
                </c:pt>
                <c:pt idx="5">
                  <c:v>2022 год (факт)</c:v>
                </c:pt>
              </c:strCache>
            </c:strRef>
          </c:cat>
          <c:val>
            <c:numRef>
              <c:f>Лист1!$C$2:$C$7</c:f>
              <c:numCache>
                <c:formatCode>General</c:formatCode>
                <c:ptCount val="6"/>
                <c:pt idx="0">
                  <c:v>1095482.79</c:v>
                </c:pt>
                <c:pt idx="1">
                  <c:v>1188936.0900000001</c:v>
                </c:pt>
                <c:pt idx="2">
                  <c:v>1236378.1700000011</c:v>
                </c:pt>
                <c:pt idx="3">
                  <c:v>1562978.76</c:v>
                </c:pt>
                <c:pt idx="4">
                  <c:v>1871231.05</c:v>
                </c:pt>
                <c:pt idx="5">
                  <c:v>2024138.73</c:v>
                </c:pt>
              </c:numCache>
            </c:numRef>
          </c:val>
        </c:ser>
        <c:dLbls>
          <c:showLegendKey val="0"/>
          <c:showVal val="0"/>
          <c:showCatName val="0"/>
          <c:showSerName val="0"/>
          <c:showPercent val="0"/>
          <c:showBubbleSize val="0"/>
        </c:dLbls>
        <c:gapWidth val="150"/>
        <c:shape val="box"/>
        <c:axId val="246643328"/>
        <c:axId val="246669696"/>
        <c:axId val="0"/>
      </c:bar3DChart>
      <c:catAx>
        <c:axId val="246643328"/>
        <c:scaling>
          <c:orientation val="minMax"/>
        </c:scaling>
        <c:delete val="0"/>
        <c:axPos val="b"/>
        <c:majorTickMark val="out"/>
        <c:minorTickMark val="none"/>
        <c:tickLblPos val="nextTo"/>
        <c:crossAx val="246669696"/>
        <c:crosses val="autoZero"/>
        <c:auto val="1"/>
        <c:lblAlgn val="ctr"/>
        <c:lblOffset val="100"/>
        <c:noMultiLvlLbl val="0"/>
      </c:catAx>
      <c:valAx>
        <c:axId val="246669696"/>
        <c:scaling>
          <c:orientation val="minMax"/>
        </c:scaling>
        <c:delete val="0"/>
        <c:axPos val="l"/>
        <c:majorGridlines/>
        <c:numFmt formatCode="General" sourceLinked="1"/>
        <c:majorTickMark val="out"/>
        <c:minorTickMark val="none"/>
        <c:tickLblPos val="nextTo"/>
        <c:crossAx val="246643328"/>
        <c:crosses val="autoZero"/>
        <c:crossBetween val="between"/>
      </c:valAx>
    </c:plotArea>
    <c:legend>
      <c:legendPos val="r"/>
      <c:layout>
        <c:manualLayout>
          <c:xMode val="edge"/>
          <c:yMode val="edge"/>
          <c:x val="0.79085269028871463"/>
          <c:y val="0.25409983474287934"/>
          <c:w val="0.20914730971128792"/>
          <c:h val="0.30349275784971708"/>
        </c:manualLayout>
      </c:layout>
      <c:overlay val="0"/>
      <c:txPr>
        <a:bodyPr/>
        <a:lstStyle/>
        <a:p>
          <a:pPr>
            <a:defRPr sz="1000"/>
          </a:pPr>
          <a:endParaRPr lang="ru-RU"/>
        </a:p>
      </c:txPr>
    </c:legend>
    <c:plotVisOnly val="1"/>
    <c:dispBlanksAs val="gap"/>
    <c:showDLblsOverMax val="0"/>
  </c:chart>
  <c:txPr>
    <a:bodyPr/>
    <a:lstStyle/>
    <a:p>
      <a:pPr>
        <a:defRPr sz="900"/>
      </a:pPr>
      <a:endParaRPr lang="ru-RU"/>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815789473684211E-2"/>
          <c:y val="5.2173913043478522E-2"/>
          <c:w val="0.70593567251463774"/>
          <c:h val="0.81534782608695655"/>
        </c:manualLayout>
      </c:layout>
      <c:lineChart>
        <c:grouping val="standard"/>
        <c:varyColors val="0"/>
        <c:ser>
          <c:idx val="0"/>
          <c:order val="0"/>
          <c:tx>
            <c:strRef>
              <c:f>Лист1!$B$1</c:f>
              <c:strCache>
                <c:ptCount val="1"/>
                <c:pt idx="0">
                  <c:v>образование</c:v>
                </c:pt>
              </c:strCache>
            </c:strRef>
          </c:tx>
          <c:dLbls>
            <c:dLbl>
              <c:idx val="0"/>
              <c:layout>
                <c:manualLayout>
                  <c:x val="-2.0467836257309982E-2"/>
                  <c:y val="7.3913043478260873E-2"/>
                </c:manualLayout>
              </c:layout>
              <c:showLegendKey val="0"/>
              <c:showVal val="1"/>
              <c:showCatName val="0"/>
              <c:showSerName val="0"/>
              <c:showPercent val="0"/>
              <c:showBubbleSize val="0"/>
            </c:dLbl>
            <c:dLbl>
              <c:idx val="1"/>
              <c:layout>
                <c:manualLayout>
                  <c:x val="-1.4622185384721741E-3"/>
                  <c:y val="5.5310475431077512E-2"/>
                </c:manualLayout>
              </c:layout>
              <c:showLegendKey val="0"/>
              <c:showVal val="1"/>
              <c:showCatName val="0"/>
              <c:showSerName val="0"/>
              <c:showPercent val="0"/>
              <c:showBubbleSize val="0"/>
            </c:dLbl>
            <c:dLbl>
              <c:idx val="2"/>
              <c:layout>
                <c:manualLayout>
                  <c:x val="-4.3859649122807015E-3"/>
                  <c:y val="4.4303797468354431E-2"/>
                </c:manualLayout>
              </c:layout>
              <c:showLegendKey val="0"/>
              <c:showVal val="1"/>
              <c:showCatName val="0"/>
              <c:showSerName val="0"/>
              <c:showPercent val="0"/>
              <c:showBubbleSize val="0"/>
            </c:dLbl>
            <c:dLbl>
              <c:idx val="3"/>
              <c:layout>
                <c:manualLayout>
                  <c:x val="-3.5087719298245681E-2"/>
                  <c:y val="4.4303797468354431E-2"/>
                </c:manualLayout>
              </c:layout>
              <c:tx>
                <c:rich>
                  <a:bodyPr/>
                  <a:lstStyle/>
                  <a:p>
                    <a:r>
                      <a:rPr lang="ru-RU" smtClean="0"/>
                      <a:t>52,5</a:t>
                    </a:r>
                    <a:endParaRPr lang="en-US" dirty="0"/>
                  </a:p>
                </c:rich>
              </c:tx>
              <c:showLegendKey val="0"/>
              <c:showVal val="1"/>
              <c:showCatName val="0"/>
              <c:showSerName val="0"/>
              <c:showPercent val="0"/>
              <c:showBubbleSize val="0"/>
            </c:dLbl>
            <c:dLbl>
              <c:idx val="4"/>
              <c:layout>
                <c:manualLayout>
                  <c:x val="-2.9239766081871838E-3"/>
                  <c:y val="-0.10759493670886079"/>
                </c:manualLayout>
              </c:layout>
              <c:showLegendKey val="0"/>
              <c:showVal val="1"/>
              <c:showCatName val="0"/>
              <c:showSerName val="0"/>
              <c:showPercent val="0"/>
              <c:showBubbleSize val="0"/>
            </c:dLbl>
            <c:dLbl>
              <c:idx val="5"/>
              <c:layout>
                <c:manualLayout>
                  <c:x val="-7.3099415204678523E-3"/>
                  <c:y val="-8.2278481012658181E-2"/>
                </c:manualLayout>
              </c:layout>
              <c:showLegendKey val="0"/>
              <c:showVal val="1"/>
              <c:showCatName val="0"/>
              <c:showSerName val="0"/>
              <c:showPercent val="0"/>
              <c:showBubbleSize val="0"/>
            </c:dLbl>
            <c:txPr>
              <a:bodyPr/>
              <a:lstStyle/>
              <a:p>
                <a:pPr>
                  <a:defRPr>
                    <a:solidFill>
                      <a:schemeClr val="accent1">
                        <a:lumMod val="75000"/>
                      </a:schemeClr>
                    </a:solidFill>
                  </a:defRPr>
                </a:pPr>
                <a:endParaRPr lang="ru-RU"/>
              </a:p>
            </c:txPr>
            <c:showLegendKey val="0"/>
            <c:showVal val="1"/>
            <c:showCatName val="0"/>
            <c:showSerName val="0"/>
            <c:showPercent val="0"/>
            <c:showBubbleSize val="0"/>
            <c:showLeaderLines val="0"/>
          </c:dLbls>
          <c:cat>
            <c:strRef>
              <c:f>Лист1!$A$2:$A$7</c:f>
              <c:strCache>
                <c:ptCount val="6"/>
                <c:pt idx="0">
                  <c:v>2017 год </c:v>
                </c:pt>
                <c:pt idx="1">
                  <c:v>2018 год</c:v>
                </c:pt>
                <c:pt idx="2">
                  <c:v>2019 год</c:v>
                </c:pt>
                <c:pt idx="3">
                  <c:v>2020 год</c:v>
                </c:pt>
                <c:pt idx="4">
                  <c:v>2021 год</c:v>
                </c:pt>
                <c:pt idx="5">
                  <c:v>2022 год</c:v>
                </c:pt>
              </c:strCache>
            </c:strRef>
          </c:cat>
          <c:val>
            <c:numRef>
              <c:f>Лист1!$B$2:$B$7</c:f>
              <c:numCache>
                <c:formatCode>General</c:formatCode>
                <c:ptCount val="6"/>
                <c:pt idx="0">
                  <c:v>58.4</c:v>
                </c:pt>
                <c:pt idx="1">
                  <c:v>58.1</c:v>
                </c:pt>
                <c:pt idx="2">
                  <c:v>58.2</c:v>
                </c:pt>
                <c:pt idx="3">
                  <c:v>48</c:v>
                </c:pt>
                <c:pt idx="4">
                  <c:v>50.2</c:v>
                </c:pt>
                <c:pt idx="5">
                  <c:v>41.67</c:v>
                </c:pt>
              </c:numCache>
            </c:numRef>
          </c:val>
          <c:smooth val="0"/>
        </c:ser>
        <c:ser>
          <c:idx val="1"/>
          <c:order val="1"/>
          <c:tx>
            <c:strRef>
              <c:f>Лист1!$C$1</c:f>
              <c:strCache>
                <c:ptCount val="1"/>
                <c:pt idx="0">
                  <c:v>культура</c:v>
                </c:pt>
              </c:strCache>
            </c:strRef>
          </c:tx>
          <c:dLbls>
            <c:dLbl>
              <c:idx val="0"/>
              <c:layout>
                <c:manualLayout>
                  <c:x val="-4.9707602339182151E-2"/>
                  <c:y val="-7.793082826671982E-2"/>
                </c:manualLayout>
              </c:layout>
              <c:showLegendKey val="0"/>
              <c:showVal val="1"/>
              <c:showCatName val="0"/>
              <c:showSerName val="0"/>
              <c:showPercent val="0"/>
              <c:showBubbleSize val="0"/>
            </c:dLbl>
            <c:dLbl>
              <c:idx val="1"/>
              <c:layout>
                <c:manualLayout>
                  <c:x val="5.8479532163742158E-3"/>
                  <c:y val="-6.9565217391304432E-2"/>
                </c:manualLayout>
              </c:layout>
              <c:showLegendKey val="0"/>
              <c:showVal val="1"/>
              <c:showCatName val="0"/>
              <c:showSerName val="0"/>
              <c:showPercent val="0"/>
              <c:showBubbleSize val="0"/>
            </c:dLbl>
            <c:dLbl>
              <c:idx val="2"/>
              <c:layout>
                <c:manualLayout>
                  <c:x val="-1.7543859649123424E-2"/>
                  <c:y val="-0.1"/>
                </c:manualLayout>
              </c:layout>
              <c:showLegendKey val="0"/>
              <c:showVal val="1"/>
              <c:showCatName val="0"/>
              <c:showSerName val="0"/>
              <c:showPercent val="0"/>
              <c:showBubbleSize val="0"/>
            </c:dLbl>
            <c:dLbl>
              <c:idx val="3"/>
              <c:layout>
                <c:manualLayout>
                  <c:x val="-1.4621034212828842E-3"/>
                  <c:y val="-7.4738363400777483E-2"/>
                </c:manualLayout>
              </c:layout>
              <c:tx>
                <c:rich>
                  <a:bodyPr/>
                  <a:lstStyle/>
                  <a:p>
                    <a:r>
                      <a:rPr lang="ru-RU" dirty="0" smtClean="0">
                        <a:solidFill>
                          <a:schemeClr val="accent2">
                            <a:lumMod val="75000"/>
                          </a:schemeClr>
                        </a:solidFill>
                      </a:rPr>
                      <a:t>3,4</a:t>
                    </a:r>
                    <a:endParaRPr lang="en-US" dirty="0">
                      <a:solidFill>
                        <a:schemeClr val="accent2">
                          <a:lumMod val="75000"/>
                        </a:schemeClr>
                      </a:solidFill>
                    </a:endParaRPr>
                  </a:p>
                </c:rich>
              </c:tx>
              <c:showLegendKey val="0"/>
              <c:showVal val="1"/>
              <c:showCatName val="0"/>
              <c:showSerName val="0"/>
              <c:showPercent val="0"/>
              <c:showBubbleSize val="0"/>
            </c:dLbl>
            <c:dLbl>
              <c:idx val="4"/>
              <c:layout>
                <c:manualLayout>
                  <c:x val="4.3859649122807015E-3"/>
                  <c:y val="-6.3291139240506333E-2"/>
                </c:manualLayout>
              </c:layout>
              <c:showLegendKey val="0"/>
              <c:showVal val="1"/>
              <c:showCatName val="0"/>
              <c:showSerName val="0"/>
              <c:showPercent val="0"/>
              <c:showBubbleSize val="0"/>
            </c:dLbl>
            <c:txPr>
              <a:bodyPr/>
              <a:lstStyle/>
              <a:p>
                <a:pPr>
                  <a:defRPr>
                    <a:solidFill>
                      <a:schemeClr val="accent2">
                        <a:lumMod val="75000"/>
                      </a:schemeClr>
                    </a:solidFill>
                  </a:defRPr>
                </a:pPr>
                <a:endParaRPr lang="ru-RU"/>
              </a:p>
            </c:txPr>
            <c:showLegendKey val="0"/>
            <c:showVal val="1"/>
            <c:showCatName val="0"/>
            <c:showSerName val="0"/>
            <c:showPercent val="0"/>
            <c:showBubbleSize val="0"/>
            <c:showLeaderLines val="0"/>
          </c:dLbls>
          <c:cat>
            <c:strRef>
              <c:f>Лист1!$A$2:$A$7</c:f>
              <c:strCache>
                <c:ptCount val="6"/>
                <c:pt idx="0">
                  <c:v>2017 год </c:v>
                </c:pt>
                <c:pt idx="1">
                  <c:v>2018 год</c:v>
                </c:pt>
                <c:pt idx="2">
                  <c:v>2019 год</c:v>
                </c:pt>
                <c:pt idx="3">
                  <c:v>2020 год</c:v>
                </c:pt>
                <c:pt idx="4">
                  <c:v>2021 год</c:v>
                </c:pt>
                <c:pt idx="5">
                  <c:v>2022 год</c:v>
                </c:pt>
              </c:strCache>
            </c:strRef>
          </c:cat>
          <c:val>
            <c:numRef>
              <c:f>Лист1!$C$2:$C$7</c:f>
              <c:numCache>
                <c:formatCode>General</c:formatCode>
                <c:ptCount val="6"/>
                <c:pt idx="0">
                  <c:v>10.5</c:v>
                </c:pt>
                <c:pt idx="1">
                  <c:v>10.9</c:v>
                </c:pt>
                <c:pt idx="2">
                  <c:v>11.6</c:v>
                </c:pt>
                <c:pt idx="3">
                  <c:v>9.1</c:v>
                </c:pt>
                <c:pt idx="4">
                  <c:v>7.5</c:v>
                </c:pt>
                <c:pt idx="5">
                  <c:v>5.5</c:v>
                </c:pt>
              </c:numCache>
            </c:numRef>
          </c:val>
          <c:smooth val="0"/>
        </c:ser>
        <c:ser>
          <c:idx val="2"/>
          <c:order val="2"/>
          <c:tx>
            <c:strRef>
              <c:f>Лист1!$D$1</c:f>
              <c:strCache>
                <c:ptCount val="1"/>
                <c:pt idx="0">
                  <c:v>социальная политика </c:v>
                </c:pt>
              </c:strCache>
            </c:strRef>
          </c:tx>
          <c:dLbls>
            <c:dLbl>
              <c:idx val="0"/>
              <c:layout>
                <c:manualLayout>
                  <c:x val="-2.9239766081872215E-3"/>
                  <c:y val="-4.3478260869565223E-2"/>
                </c:manualLayout>
              </c:layout>
              <c:showLegendKey val="0"/>
              <c:showVal val="1"/>
              <c:showCatName val="0"/>
              <c:showSerName val="0"/>
              <c:showPercent val="0"/>
              <c:showBubbleSize val="0"/>
            </c:dLbl>
            <c:dLbl>
              <c:idx val="1"/>
              <c:layout>
                <c:manualLayout>
                  <c:x val="-1.4619883040936209E-3"/>
                  <c:y val="-3.4782608695652174E-2"/>
                </c:manualLayout>
              </c:layout>
              <c:showLegendKey val="0"/>
              <c:showVal val="1"/>
              <c:showCatName val="0"/>
              <c:showSerName val="0"/>
              <c:showPercent val="0"/>
              <c:showBubbleSize val="0"/>
            </c:dLbl>
            <c:dLbl>
              <c:idx val="2"/>
              <c:layout>
                <c:manualLayout>
                  <c:x val="0"/>
                  <c:y val="-3.4782608695652174E-2"/>
                </c:manualLayout>
              </c:layout>
              <c:showLegendKey val="0"/>
              <c:showVal val="1"/>
              <c:showCatName val="0"/>
              <c:showSerName val="0"/>
              <c:showPercent val="0"/>
              <c:showBubbleSize val="0"/>
            </c:dLbl>
            <c:dLbl>
              <c:idx val="3"/>
              <c:layout/>
              <c:tx>
                <c:rich>
                  <a:bodyPr/>
                  <a:lstStyle/>
                  <a:p>
                    <a:r>
                      <a:rPr lang="ru-RU" smtClean="0"/>
                      <a:t>43,6</a:t>
                    </a:r>
                    <a:endParaRPr lang="en-US" dirty="0"/>
                  </a:p>
                </c:rich>
              </c:tx>
              <c:showLegendKey val="0"/>
              <c:showVal val="1"/>
              <c:showCatName val="0"/>
              <c:showSerName val="0"/>
              <c:showPercent val="0"/>
              <c:showBubbleSize val="0"/>
            </c:dLbl>
            <c:dLbl>
              <c:idx val="4"/>
              <c:layout>
                <c:manualLayout>
                  <c:x val="-2.9239766081871838E-3"/>
                  <c:y val="8.8607594936708861E-2"/>
                </c:manualLayout>
              </c:layout>
              <c:showLegendKey val="0"/>
              <c:showVal val="1"/>
              <c:showCatName val="0"/>
              <c:showSerName val="0"/>
              <c:showPercent val="0"/>
              <c:showBubbleSize val="0"/>
            </c:dLbl>
            <c:dLbl>
              <c:idx val="5"/>
              <c:layout>
                <c:manualLayout>
                  <c:x val="-7.3099415204678523E-3"/>
                  <c:y val="8.2278481012658181E-2"/>
                </c:manualLayout>
              </c:layout>
              <c:showLegendKey val="0"/>
              <c:showVal val="1"/>
              <c:showCatName val="0"/>
              <c:showSerName val="0"/>
              <c:showPercent val="0"/>
              <c:showBubbleSize val="0"/>
            </c:dLbl>
            <c:txPr>
              <a:bodyPr/>
              <a:lstStyle/>
              <a:p>
                <a:pPr>
                  <a:defRPr>
                    <a:solidFill>
                      <a:schemeClr val="accent3">
                        <a:lumMod val="50000"/>
                      </a:schemeClr>
                    </a:solidFill>
                  </a:defRPr>
                </a:pPr>
                <a:endParaRPr lang="ru-RU"/>
              </a:p>
            </c:txPr>
            <c:showLegendKey val="0"/>
            <c:showVal val="1"/>
            <c:showCatName val="0"/>
            <c:showSerName val="0"/>
            <c:showPercent val="0"/>
            <c:showBubbleSize val="0"/>
            <c:showLeaderLines val="0"/>
          </c:dLbls>
          <c:cat>
            <c:strRef>
              <c:f>Лист1!$A$2:$A$7</c:f>
              <c:strCache>
                <c:ptCount val="6"/>
                <c:pt idx="0">
                  <c:v>2017 год </c:v>
                </c:pt>
                <c:pt idx="1">
                  <c:v>2018 год</c:v>
                </c:pt>
                <c:pt idx="2">
                  <c:v>2019 год</c:v>
                </c:pt>
                <c:pt idx="3">
                  <c:v>2020 год</c:v>
                </c:pt>
                <c:pt idx="4">
                  <c:v>2021 год</c:v>
                </c:pt>
                <c:pt idx="5">
                  <c:v>2022 год</c:v>
                </c:pt>
              </c:strCache>
            </c:strRef>
          </c:cat>
          <c:val>
            <c:numRef>
              <c:f>Лист1!$D$2:$D$7</c:f>
              <c:numCache>
                <c:formatCode>General</c:formatCode>
                <c:ptCount val="6"/>
                <c:pt idx="0">
                  <c:v>29.9</c:v>
                </c:pt>
                <c:pt idx="1">
                  <c:v>30.1</c:v>
                </c:pt>
                <c:pt idx="2">
                  <c:v>29.2</c:v>
                </c:pt>
                <c:pt idx="3">
                  <c:v>42.2</c:v>
                </c:pt>
                <c:pt idx="4">
                  <c:v>41.7</c:v>
                </c:pt>
                <c:pt idx="5">
                  <c:v>35</c:v>
                </c:pt>
              </c:numCache>
            </c:numRef>
          </c:val>
          <c:smooth val="0"/>
        </c:ser>
        <c:ser>
          <c:idx val="3"/>
          <c:order val="3"/>
          <c:tx>
            <c:strRef>
              <c:f>Лист1!$E$1</c:f>
              <c:strCache>
                <c:ptCount val="1"/>
                <c:pt idx="0">
                  <c:v>физическая культура и спорт</c:v>
                </c:pt>
              </c:strCache>
            </c:strRef>
          </c:tx>
          <c:dLbls>
            <c:dLbl>
              <c:idx val="0"/>
              <c:layout>
                <c:manualLayout>
                  <c:x val="-5.1169590643274865E-2"/>
                  <c:y val="3.0434565932423052E-2"/>
                </c:manualLayout>
              </c:layout>
              <c:showLegendKey val="0"/>
              <c:showVal val="1"/>
              <c:showCatName val="0"/>
              <c:showSerName val="0"/>
              <c:showPercent val="0"/>
              <c:showBubbleSize val="0"/>
            </c:dLbl>
            <c:dLbl>
              <c:idx val="1"/>
              <c:layout>
                <c:manualLayout>
                  <c:x val="-3.8011695906432719E-2"/>
                  <c:y val="-4.5515299511611824E-2"/>
                </c:manualLayout>
              </c:layout>
              <c:showLegendKey val="0"/>
              <c:showVal val="1"/>
              <c:showCatName val="0"/>
              <c:showSerName val="0"/>
              <c:showPercent val="0"/>
              <c:showBubbleSize val="0"/>
            </c:dLbl>
            <c:dLbl>
              <c:idx val="2"/>
              <c:layout>
                <c:manualLayout>
                  <c:x val="-4.8245614035087717E-2"/>
                  <c:y val="-4.9036678959435136E-2"/>
                </c:manualLayout>
              </c:layout>
              <c:showLegendKey val="0"/>
              <c:showVal val="1"/>
              <c:showCatName val="0"/>
              <c:showSerName val="0"/>
              <c:showPercent val="0"/>
              <c:showBubbleSize val="0"/>
            </c:dLbl>
            <c:dLbl>
              <c:idx val="3"/>
              <c:layout>
                <c:manualLayout>
                  <c:x val="-5.2631578947368474E-2"/>
                  <c:y val="-4.4303797468354431E-2"/>
                </c:manualLayout>
              </c:layout>
              <c:tx>
                <c:rich>
                  <a:bodyPr/>
                  <a:lstStyle/>
                  <a:p>
                    <a:r>
                      <a:rPr lang="ru-RU" smtClean="0">
                        <a:solidFill>
                          <a:schemeClr val="accent4">
                            <a:lumMod val="75000"/>
                          </a:schemeClr>
                        </a:solidFill>
                      </a:rPr>
                      <a:t>0,5</a:t>
                    </a:r>
                    <a:endParaRPr lang="en-US" dirty="0">
                      <a:solidFill>
                        <a:schemeClr val="accent4">
                          <a:lumMod val="75000"/>
                        </a:schemeClr>
                      </a:solidFill>
                    </a:endParaRPr>
                  </a:p>
                </c:rich>
              </c:tx>
              <c:showLegendKey val="0"/>
              <c:showVal val="1"/>
              <c:showCatName val="0"/>
              <c:showSerName val="0"/>
              <c:showPercent val="0"/>
              <c:showBubbleSize val="0"/>
            </c:dLbl>
            <c:dLbl>
              <c:idx val="4"/>
              <c:layout>
                <c:manualLayout>
                  <c:x val="-4.6783625730994163E-2"/>
                  <c:y val="-5.0632911392405132E-2"/>
                </c:manualLayout>
              </c:layout>
              <c:showLegendKey val="0"/>
              <c:showVal val="1"/>
              <c:showCatName val="0"/>
              <c:showSerName val="0"/>
              <c:showPercent val="0"/>
              <c:showBubbleSize val="0"/>
            </c:dLbl>
            <c:dLbl>
              <c:idx val="5"/>
              <c:layout>
                <c:manualLayout>
                  <c:x val="1.9005847953216373E-2"/>
                  <c:y val="-2.2988505747126402E-2"/>
                </c:manualLayout>
              </c:layout>
              <c:showLegendKey val="0"/>
              <c:showVal val="1"/>
              <c:showCatName val="0"/>
              <c:showSerName val="0"/>
              <c:showPercent val="0"/>
              <c:showBubbleSize val="0"/>
            </c:dLbl>
            <c:txPr>
              <a:bodyPr/>
              <a:lstStyle/>
              <a:p>
                <a:pPr>
                  <a:defRPr>
                    <a:solidFill>
                      <a:schemeClr val="accent4">
                        <a:lumMod val="75000"/>
                      </a:schemeClr>
                    </a:solidFill>
                  </a:defRPr>
                </a:pPr>
                <a:endParaRPr lang="ru-RU"/>
              </a:p>
            </c:txPr>
            <c:showLegendKey val="0"/>
            <c:showVal val="1"/>
            <c:showCatName val="0"/>
            <c:showSerName val="0"/>
            <c:showPercent val="0"/>
            <c:showBubbleSize val="0"/>
            <c:showLeaderLines val="0"/>
          </c:dLbls>
          <c:cat>
            <c:strRef>
              <c:f>Лист1!$A$2:$A$7</c:f>
              <c:strCache>
                <c:ptCount val="6"/>
                <c:pt idx="0">
                  <c:v>2017 год </c:v>
                </c:pt>
                <c:pt idx="1">
                  <c:v>2018 год</c:v>
                </c:pt>
                <c:pt idx="2">
                  <c:v>2019 год</c:v>
                </c:pt>
                <c:pt idx="3">
                  <c:v>2020 год</c:v>
                </c:pt>
                <c:pt idx="4">
                  <c:v>2021 год</c:v>
                </c:pt>
                <c:pt idx="5">
                  <c:v>2022 год</c:v>
                </c:pt>
              </c:strCache>
            </c:strRef>
          </c:cat>
          <c:val>
            <c:numRef>
              <c:f>Лист1!$E$2:$E$7</c:f>
              <c:numCache>
                <c:formatCode>General</c:formatCode>
                <c:ptCount val="6"/>
                <c:pt idx="0">
                  <c:v>1.2</c:v>
                </c:pt>
                <c:pt idx="1">
                  <c:v>0.9</c:v>
                </c:pt>
                <c:pt idx="2">
                  <c:v>1</c:v>
                </c:pt>
                <c:pt idx="3">
                  <c:v>0.70000000000000062</c:v>
                </c:pt>
                <c:pt idx="4">
                  <c:v>0.60000000000000064</c:v>
                </c:pt>
                <c:pt idx="5">
                  <c:v>0.60000000000000064</c:v>
                </c:pt>
              </c:numCache>
            </c:numRef>
          </c:val>
          <c:smooth val="0"/>
        </c:ser>
        <c:dLbls>
          <c:showLegendKey val="0"/>
          <c:showVal val="0"/>
          <c:showCatName val="0"/>
          <c:showSerName val="0"/>
          <c:showPercent val="0"/>
          <c:showBubbleSize val="0"/>
        </c:dLbls>
        <c:marker val="1"/>
        <c:smooth val="0"/>
        <c:axId val="246989184"/>
        <c:axId val="246990720"/>
      </c:lineChart>
      <c:catAx>
        <c:axId val="246989184"/>
        <c:scaling>
          <c:orientation val="minMax"/>
        </c:scaling>
        <c:delete val="0"/>
        <c:axPos val="b"/>
        <c:majorTickMark val="out"/>
        <c:minorTickMark val="none"/>
        <c:tickLblPos val="nextTo"/>
        <c:txPr>
          <a:bodyPr/>
          <a:lstStyle/>
          <a:p>
            <a:pPr>
              <a:defRPr sz="900">
                <a:latin typeface="+mj-lt"/>
              </a:defRPr>
            </a:pPr>
            <a:endParaRPr lang="ru-RU"/>
          </a:p>
        </c:txPr>
        <c:crossAx val="246990720"/>
        <c:crosses val="autoZero"/>
        <c:auto val="1"/>
        <c:lblAlgn val="ctr"/>
        <c:lblOffset val="100"/>
        <c:noMultiLvlLbl val="0"/>
      </c:catAx>
      <c:valAx>
        <c:axId val="246990720"/>
        <c:scaling>
          <c:orientation val="minMax"/>
        </c:scaling>
        <c:delete val="1"/>
        <c:axPos val="l"/>
        <c:majorGridlines/>
        <c:numFmt formatCode="General" sourceLinked="1"/>
        <c:majorTickMark val="out"/>
        <c:minorTickMark val="none"/>
        <c:tickLblPos val="none"/>
        <c:crossAx val="246989184"/>
        <c:crosses val="autoZero"/>
        <c:crossBetween val="between"/>
      </c:valAx>
    </c:plotArea>
    <c:legend>
      <c:legendPos val="r"/>
      <c:layout/>
      <c:overlay val="0"/>
    </c:legend>
    <c:plotVisOnly val="1"/>
    <c:dispBlanksAs val="gap"/>
    <c:showDLblsOverMax val="0"/>
  </c:chart>
  <c:txPr>
    <a:bodyPr/>
    <a:lstStyle/>
    <a:p>
      <a:pPr>
        <a:defRPr sz="10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0.14403465456648437"/>
          <c:y val="0.15513328849347083"/>
          <c:w val="0.82489189910583272"/>
          <c:h val="0.67289107516582314"/>
        </c:manualLayout>
      </c:layout>
      <c:line3DChart>
        <c:grouping val="standard"/>
        <c:varyColors val="0"/>
        <c:ser>
          <c:idx val="0"/>
          <c:order val="0"/>
          <c:tx>
            <c:strRef>
              <c:f>Лист1!$B$1</c:f>
              <c:strCache>
                <c:ptCount val="1"/>
                <c:pt idx="0">
                  <c:v>Ряд 1</c:v>
                </c:pt>
              </c:strCache>
            </c:strRef>
          </c:tx>
          <c:spPr>
            <a:solidFill>
              <a:srgbClr val="00B0F0"/>
            </a:solidFill>
          </c:spPr>
          <c:dLbls>
            <c:dLbl>
              <c:idx val="0"/>
              <c:layout>
                <c:manualLayout>
                  <c:x val="-7.8407082567332378E-2"/>
                  <c:y val="-8.924054190792062E-2"/>
                </c:manualLayout>
              </c:layout>
              <c:tx>
                <c:rich>
                  <a:bodyPr/>
                  <a:lstStyle/>
                  <a:p>
                    <a:r>
                      <a:rPr lang="ru-RU" sz="1000" dirty="0" smtClean="0"/>
                      <a:t>530,70 млн. руб.</a:t>
                    </a:r>
                    <a:endParaRPr lang="en-US" sz="1000" dirty="0"/>
                  </a:p>
                </c:rich>
              </c:tx>
              <c:showLegendKey val="0"/>
              <c:showVal val="1"/>
              <c:showCatName val="0"/>
              <c:showSerName val="0"/>
              <c:showPercent val="0"/>
              <c:showBubbleSize val="0"/>
            </c:dLbl>
            <c:dLbl>
              <c:idx val="1"/>
              <c:layout>
                <c:manualLayout>
                  <c:x val="-3.5203179928190109E-2"/>
                  <c:y val="-4.5972400376807596E-2"/>
                </c:manualLayout>
              </c:layout>
              <c:tx>
                <c:rich>
                  <a:bodyPr/>
                  <a:lstStyle/>
                  <a:p>
                    <a:r>
                      <a:rPr lang="ru-RU" sz="1000" dirty="0" smtClean="0"/>
                      <a:t>679,98 млн. руб.</a:t>
                    </a:r>
                    <a:endParaRPr lang="en-US" sz="1000" dirty="0"/>
                  </a:p>
                </c:rich>
              </c:tx>
              <c:showLegendKey val="0"/>
              <c:showVal val="1"/>
              <c:showCatName val="0"/>
              <c:showSerName val="0"/>
              <c:showPercent val="0"/>
              <c:showBubbleSize val="0"/>
            </c:dLbl>
            <c:txPr>
              <a:bodyPr/>
              <a:lstStyle/>
              <a:p>
                <a:pPr>
                  <a:defRPr sz="1000"/>
                </a:pPr>
                <a:endParaRPr lang="ru-RU"/>
              </a:p>
            </c:txPr>
            <c:showLegendKey val="0"/>
            <c:showVal val="1"/>
            <c:showCatName val="0"/>
            <c:showSerName val="0"/>
            <c:showPercent val="0"/>
            <c:showBubbleSize val="0"/>
            <c:showLeaderLines val="0"/>
          </c:dLbls>
          <c:cat>
            <c:strRef>
              <c:f>Лист1!$A$2:$A$3</c:f>
              <c:strCache>
                <c:ptCount val="2"/>
                <c:pt idx="0">
                  <c:v>2021 г.</c:v>
                </c:pt>
                <c:pt idx="1">
                  <c:v>2022 г.</c:v>
                </c:pt>
              </c:strCache>
            </c:strRef>
          </c:cat>
          <c:val>
            <c:numRef>
              <c:f>Лист1!$B$2:$B$3</c:f>
              <c:numCache>
                <c:formatCode>General</c:formatCode>
                <c:ptCount val="2"/>
                <c:pt idx="0">
                  <c:v>530.70000000000005</c:v>
                </c:pt>
                <c:pt idx="1">
                  <c:v>679.98</c:v>
                </c:pt>
              </c:numCache>
            </c:numRef>
          </c:val>
          <c:smooth val="0"/>
        </c:ser>
        <c:dLbls>
          <c:showLegendKey val="0"/>
          <c:showVal val="1"/>
          <c:showCatName val="0"/>
          <c:showSerName val="0"/>
          <c:showPercent val="0"/>
          <c:showBubbleSize val="0"/>
        </c:dLbls>
        <c:axId val="241414144"/>
        <c:axId val="241415680"/>
        <c:axId val="39333888"/>
      </c:line3DChart>
      <c:catAx>
        <c:axId val="241414144"/>
        <c:scaling>
          <c:orientation val="minMax"/>
        </c:scaling>
        <c:delete val="0"/>
        <c:axPos val="b"/>
        <c:majorTickMark val="none"/>
        <c:minorTickMark val="none"/>
        <c:tickLblPos val="nextTo"/>
        <c:crossAx val="241415680"/>
        <c:crosses val="autoZero"/>
        <c:auto val="1"/>
        <c:lblAlgn val="ctr"/>
        <c:lblOffset val="100"/>
        <c:noMultiLvlLbl val="0"/>
      </c:catAx>
      <c:valAx>
        <c:axId val="241415680"/>
        <c:scaling>
          <c:orientation val="minMax"/>
        </c:scaling>
        <c:delete val="0"/>
        <c:axPos val="l"/>
        <c:majorGridlines/>
        <c:numFmt formatCode="General" sourceLinked="1"/>
        <c:majorTickMark val="none"/>
        <c:minorTickMark val="none"/>
        <c:tickLblPos val="nextTo"/>
        <c:crossAx val="241414144"/>
        <c:crosses val="autoZero"/>
        <c:crossBetween val="between"/>
      </c:valAx>
      <c:serAx>
        <c:axId val="39333888"/>
        <c:scaling>
          <c:orientation val="minMax"/>
        </c:scaling>
        <c:delete val="1"/>
        <c:axPos val="b"/>
        <c:majorTickMark val="none"/>
        <c:minorTickMark val="none"/>
        <c:tickLblPos val="nextTo"/>
        <c:crossAx val="241415680"/>
        <c:crosses val="autoZero"/>
      </c:serAx>
    </c:plotArea>
    <c:plotVisOnly val="1"/>
    <c:dispBlanksAs val="gap"/>
    <c:showDLblsOverMax val="0"/>
  </c:chart>
  <c:txPr>
    <a:bodyPr/>
    <a:lstStyle/>
    <a:p>
      <a:pPr>
        <a:defRPr sz="1400">
          <a:solidFill>
            <a:schemeClr val="bg1"/>
          </a:solidFill>
        </a:defRPr>
      </a:pPr>
      <a:endParaRPr lang="ru-RU"/>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0.1324258530183727"/>
          <c:y val="6.3157894736842107E-2"/>
          <c:w val="0.8397963692038497"/>
          <c:h val="0.77647368421052665"/>
        </c:manualLayout>
      </c:layout>
      <c:bar3DChart>
        <c:barDir val="col"/>
        <c:grouping val="stacked"/>
        <c:varyColors val="0"/>
        <c:ser>
          <c:idx val="0"/>
          <c:order val="0"/>
          <c:tx>
            <c:strRef>
              <c:f>Лист1!$B$1</c:f>
              <c:strCache>
                <c:ptCount val="1"/>
                <c:pt idx="0">
                  <c:v>Ряд 1</c:v>
                </c:pt>
              </c:strCache>
            </c:strRef>
          </c:tx>
          <c:spPr>
            <a:solidFill>
              <a:srgbClr val="92D050"/>
            </a:solidFill>
          </c:spPr>
          <c:invertIfNegative val="0"/>
          <c:dLbls>
            <c:dLbl>
              <c:idx val="0"/>
              <c:layout>
                <c:manualLayout>
                  <c:x val="-3.0864197530864755E-3"/>
                  <c:y val="-0.22105263157894736"/>
                </c:manualLayout>
              </c:layout>
              <c:tx>
                <c:rich>
                  <a:bodyPr/>
                  <a:lstStyle/>
                  <a:p>
                    <a:r>
                      <a:rPr lang="en-US" sz="900" dirty="0" smtClean="0"/>
                      <a:t>639</a:t>
                    </a:r>
                    <a:r>
                      <a:rPr lang="ru-RU" sz="900" dirty="0" smtClean="0"/>
                      <a:t> </a:t>
                    </a:r>
                    <a:r>
                      <a:rPr lang="en-US" sz="900" dirty="0" smtClean="0"/>
                      <a:t>127,71</a:t>
                    </a:r>
                    <a:endParaRPr lang="en-US" sz="900" dirty="0"/>
                  </a:p>
                </c:rich>
              </c:tx>
              <c:showLegendKey val="0"/>
              <c:showVal val="1"/>
              <c:showCatName val="0"/>
              <c:showSerName val="0"/>
              <c:showPercent val="0"/>
              <c:showBubbleSize val="0"/>
            </c:dLbl>
            <c:dLbl>
              <c:idx val="1"/>
              <c:layout>
                <c:manualLayout>
                  <c:x val="-3.08641975308642E-3"/>
                  <c:y val="-0.26315789473684231"/>
                </c:manualLayout>
              </c:layout>
              <c:tx>
                <c:rich>
                  <a:bodyPr/>
                  <a:lstStyle/>
                  <a:p>
                    <a:r>
                      <a:rPr lang="en-US" sz="900" dirty="0" smtClean="0"/>
                      <a:t>690</a:t>
                    </a:r>
                    <a:r>
                      <a:rPr lang="ru-RU" sz="900" dirty="0" smtClean="0"/>
                      <a:t> </a:t>
                    </a:r>
                    <a:r>
                      <a:rPr lang="en-US" sz="900" dirty="0" smtClean="0"/>
                      <a:t>789,22</a:t>
                    </a:r>
                    <a:endParaRPr lang="en-US" sz="900" dirty="0"/>
                  </a:p>
                </c:rich>
              </c:tx>
              <c:showLegendKey val="0"/>
              <c:showVal val="1"/>
              <c:showCatName val="0"/>
              <c:showSerName val="0"/>
              <c:showPercent val="0"/>
              <c:showBubbleSize val="0"/>
            </c:dLbl>
            <c:dLbl>
              <c:idx val="2"/>
              <c:layout>
                <c:manualLayout>
                  <c:x val="3.0864197530864755E-3"/>
                  <c:y val="-0.30526315789473685"/>
                </c:manualLayout>
              </c:layout>
              <c:tx>
                <c:rich>
                  <a:bodyPr/>
                  <a:lstStyle/>
                  <a:p>
                    <a:r>
                      <a:rPr lang="en-US" sz="900" dirty="0" smtClean="0"/>
                      <a:t>719</a:t>
                    </a:r>
                    <a:r>
                      <a:rPr lang="ru-RU" sz="900" dirty="0" smtClean="0"/>
                      <a:t> </a:t>
                    </a:r>
                    <a:r>
                      <a:rPr lang="en-US" sz="900" dirty="0" smtClean="0"/>
                      <a:t>042,35</a:t>
                    </a:r>
                    <a:endParaRPr lang="en-US" sz="900" dirty="0"/>
                  </a:p>
                </c:rich>
              </c:tx>
              <c:showLegendKey val="0"/>
              <c:showVal val="1"/>
              <c:showCatName val="0"/>
              <c:showSerName val="0"/>
              <c:showPercent val="0"/>
              <c:showBubbleSize val="0"/>
            </c:dLbl>
            <c:dLbl>
              <c:idx val="3"/>
              <c:layout>
                <c:manualLayout>
                  <c:x val="-6.1728395061728392E-3"/>
                  <c:y val="-0.34210526315790007"/>
                </c:manualLayout>
              </c:layout>
              <c:tx>
                <c:rich>
                  <a:bodyPr/>
                  <a:lstStyle/>
                  <a:p>
                    <a:r>
                      <a:rPr lang="ru-RU" sz="900" dirty="0" smtClean="0"/>
                      <a:t>750 709,48</a:t>
                    </a:r>
                    <a:endParaRPr lang="en-US" sz="900" dirty="0"/>
                  </a:p>
                </c:rich>
              </c:tx>
              <c:showLegendKey val="0"/>
              <c:showVal val="1"/>
              <c:showCatName val="0"/>
              <c:showSerName val="0"/>
              <c:showPercent val="0"/>
              <c:showBubbleSize val="0"/>
            </c:dLbl>
            <c:dLbl>
              <c:idx val="4"/>
              <c:layout>
                <c:manualLayout>
                  <c:x val="1.6224188790560784E-2"/>
                  <c:y val="-0.28985507246376818"/>
                </c:manualLayout>
              </c:layout>
              <c:showLegendKey val="0"/>
              <c:showVal val="1"/>
              <c:showCatName val="0"/>
              <c:showSerName val="0"/>
              <c:showPercent val="0"/>
              <c:showBubbleSize val="0"/>
            </c:dLbl>
            <c:dLbl>
              <c:idx val="5"/>
              <c:layout>
                <c:manualLayout>
                  <c:x val="2.9498525073746309E-2"/>
                  <c:y val="-0.41304347826087295"/>
                </c:manualLayout>
              </c:layout>
              <c:showLegendKey val="0"/>
              <c:showVal val="1"/>
              <c:showCatName val="0"/>
              <c:showSerName val="0"/>
              <c:showPercent val="0"/>
              <c:showBubbleSize val="0"/>
            </c:dLbl>
            <c:txPr>
              <a:bodyPr/>
              <a:lstStyle/>
              <a:p>
                <a:pPr>
                  <a:defRPr sz="900"/>
                </a:pPr>
                <a:endParaRPr lang="ru-RU"/>
              </a:p>
            </c:txPr>
            <c:showLegendKey val="0"/>
            <c:showVal val="1"/>
            <c:showCatName val="0"/>
            <c:showSerName val="0"/>
            <c:showPercent val="0"/>
            <c:showBubbleSize val="0"/>
            <c:showLeaderLines val="0"/>
          </c:dLbls>
          <c:cat>
            <c:strRef>
              <c:f>Лист1!$A$2:$A$7</c:f>
              <c:strCache>
                <c:ptCount val="6"/>
                <c:pt idx="0">
                  <c:v>2017 год</c:v>
                </c:pt>
                <c:pt idx="1">
                  <c:v>2018 год</c:v>
                </c:pt>
                <c:pt idx="2">
                  <c:v>2019 год</c:v>
                </c:pt>
                <c:pt idx="3">
                  <c:v>2020 год</c:v>
                </c:pt>
                <c:pt idx="4">
                  <c:v>2021 год</c:v>
                </c:pt>
                <c:pt idx="5">
                  <c:v>2022 год</c:v>
                </c:pt>
              </c:strCache>
            </c:strRef>
          </c:cat>
          <c:val>
            <c:numRef>
              <c:f>Лист1!$B$2:$B$7</c:f>
              <c:numCache>
                <c:formatCode>General</c:formatCode>
                <c:ptCount val="6"/>
                <c:pt idx="0">
                  <c:v>639127.71</c:v>
                </c:pt>
                <c:pt idx="1">
                  <c:v>690789.21</c:v>
                </c:pt>
                <c:pt idx="2">
                  <c:v>719042.34000000043</c:v>
                </c:pt>
                <c:pt idx="3">
                  <c:v>750709.47</c:v>
                </c:pt>
                <c:pt idx="4" formatCode="#,##0.00">
                  <c:v>939600.45000000042</c:v>
                </c:pt>
                <c:pt idx="5" formatCode="#,##0.00">
                  <c:v>1018634.6799999961</c:v>
                </c:pt>
              </c:numCache>
            </c:numRef>
          </c:val>
        </c:ser>
        <c:dLbls>
          <c:showLegendKey val="0"/>
          <c:showVal val="0"/>
          <c:showCatName val="0"/>
          <c:showSerName val="0"/>
          <c:showPercent val="0"/>
          <c:showBubbleSize val="0"/>
        </c:dLbls>
        <c:gapWidth val="150"/>
        <c:shape val="box"/>
        <c:axId val="246760960"/>
        <c:axId val="246762496"/>
        <c:axId val="0"/>
      </c:bar3DChart>
      <c:catAx>
        <c:axId val="246760960"/>
        <c:scaling>
          <c:orientation val="minMax"/>
        </c:scaling>
        <c:delete val="0"/>
        <c:axPos val="b"/>
        <c:majorTickMark val="out"/>
        <c:minorTickMark val="none"/>
        <c:tickLblPos val="nextTo"/>
        <c:txPr>
          <a:bodyPr/>
          <a:lstStyle/>
          <a:p>
            <a:pPr>
              <a:defRPr>
                <a:latin typeface="+mn-lt"/>
              </a:defRPr>
            </a:pPr>
            <a:endParaRPr lang="ru-RU"/>
          </a:p>
        </c:txPr>
        <c:crossAx val="246762496"/>
        <c:crosses val="autoZero"/>
        <c:auto val="1"/>
        <c:lblAlgn val="ctr"/>
        <c:lblOffset val="100"/>
        <c:noMultiLvlLbl val="0"/>
      </c:catAx>
      <c:valAx>
        <c:axId val="246762496"/>
        <c:scaling>
          <c:orientation val="minMax"/>
        </c:scaling>
        <c:delete val="0"/>
        <c:axPos val="l"/>
        <c:majorGridlines/>
        <c:numFmt formatCode="General" sourceLinked="1"/>
        <c:majorTickMark val="out"/>
        <c:minorTickMark val="none"/>
        <c:tickLblPos val="nextTo"/>
        <c:txPr>
          <a:bodyPr/>
          <a:lstStyle/>
          <a:p>
            <a:pPr>
              <a:defRPr sz="900"/>
            </a:pPr>
            <a:endParaRPr lang="ru-RU"/>
          </a:p>
        </c:txPr>
        <c:crossAx val="246760960"/>
        <c:crosses val="autoZero"/>
        <c:crossBetween val="between"/>
      </c:valAx>
    </c:plotArea>
    <c:plotVisOnly val="1"/>
    <c:dispBlanksAs val="gap"/>
    <c:showDLblsOverMax val="0"/>
  </c:chart>
  <c:txPr>
    <a:bodyPr/>
    <a:lstStyle/>
    <a:p>
      <a:pPr>
        <a:defRPr sz="1000"/>
      </a:pPr>
      <a:endParaRPr lang="ru-RU"/>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28034776902888E-2"/>
          <c:y val="0.1"/>
          <c:w val="0.93452380952380965"/>
          <c:h val="0.63765944881891112"/>
        </c:manualLayout>
      </c:layout>
      <c:lineChart>
        <c:grouping val="standard"/>
        <c:varyColors val="0"/>
        <c:ser>
          <c:idx val="0"/>
          <c:order val="0"/>
          <c:tx>
            <c:strRef>
              <c:f>Лист1!$B$1</c:f>
              <c:strCache>
                <c:ptCount val="1"/>
                <c:pt idx="0">
                  <c:v>2017</c:v>
                </c:pt>
              </c:strCache>
            </c:strRef>
          </c:tx>
          <c:dLbls>
            <c:dLbl>
              <c:idx val="0"/>
              <c:layout>
                <c:manualLayout>
                  <c:x val="-9.6354166666667768E-2"/>
                  <c:y val="-0.16018518518518521"/>
                </c:manualLayout>
              </c:layout>
              <c:tx>
                <c:rich>
                  <a:bodyPr/>
                  <a:lstStyle/>
                  <a:p>
                    <a:r>
                      <a:rPr lang="ru-RU" dirty="0" smtClean="0"/>
                      <a:t> </a:t>
                    </a:r>
                    <a:r>
                      <a:rPr lang="en-US" dirty="0" smtClean="0"/>
                      <a:t>11799,64</a:t>
                    </a:r>
                    <a:endParaRPr lang="en-US" dirty="0"/>
                  </a:p>
                </c:rich>
              </c:tx>
              <c:showLegendKey val="0"/>
              <c:showVal val="1"/>
              <c:showCatName val="0"/>
              <c:showSerName val="0"/>
              <c:showPercent val="0"/>
              <c:showBubbleSize val="0"/>
            </c:dLbl>
            <c:dLbl>
              <c:idx val="1"/>
              <c:layout>
                <c:manualLayout>
                  <c:x val="-9.3750000000001402E-2"/>
                  <c:y val="0.10636628754739012"/>
                </c:manualLayout>
              </c:layout>
              <c:tx>
                <c:rich>
                  <a:bodyPr/>
                  <a:lstStyle/>
                  <a:p>
                    <a:r>
                      <a:rPr lang="ru-RU" dirty="0" smtClean="0"/>
                      <a:t> </a:t>
                    </a:r>
                    <a:r>
                      <a:rPr lang="en-US" dirty="0" smtClean="0"/>
                      <a:t>12743,07</a:t>
                    </a:r>
                    <a:endParaRPr lang="en-US" dirty="0"/>
                  </a:p>
                </c:rich>
              </c:tx>
              <c:showLegendKey val="0"/>
              <c:showVal val="1"/>
              <c:showCatName val="0"/>
              <c:showSerName val="0"/>
              <c:showPercent val="0"/>
              <c:showBubbleSize val="0"/>
            </c:dLbl>
            <c:dLbl>
              <c:idx val="2"/>
              <c:layout>
                <c:manualLayout>
                  <c:x val="-5.9895833333334134E-2"/>
                  <c:y val="0.12037037037037036"/>
                </c:manualLayout>
              </c:layout>
              <c:tx>
                <c:rich>
                  <a:bodyPr/>
                  <a:lstStyle/>
                  <a:p>
                    <a:r>
                      <a:rPr lang="en-US" smtClean="0"/>
                      <a:t>13</a:t>
                    </a:r>
                    <a:r>
                      <a:rPr lang="ru-RU" smtClean="0"/>
                      <a:t> </a:t>
                    </a:r>
                    <a:r>
                      <a:rPr lang="en-US" smtClean="0"/>
                      <a:t>263,38</a:t>
                    </a:r>
                    <a:endParaRPr lang="en-US"/>
                  </a:p>
                </c:rich>
              </c:tx>
              <c:showLegendKey val="0"/>
              <c:showVal val="1"/>
              <c:showCatName val="0"/>
              <c:showSerName val="0"/>
              <c:showPercent val="0"/>
              <c:showBubbleSize val="0"/>
            </c:dLbl>
            <c:dLbl>
              <c:idx val="3"/>
              <c:layout>
                <c:manualLayout>
                  <c:x val="-1.3020833333333514E-2"/>
                  <c:y val="0.13888888888888881"/>
                </c:manualLayout>
              </c:layout>
              <c:tx>
                <c:rich>
                  <a:bodyPr/>
                  <a:lstStyle/>
                  <a:p>
                    <a:r>
                      <a:rPr lang="ru-RU" dirty="0" smtClean="0"/>
                      <a:t>13 879,92</a:t>
                    </a:r>
                    <a:endParaRPr lang="en-US" dirty="0"/>
                  </a:p>
                </c:rich>
              </c:tx>
              <c:showLegendKey val="0"/>
              <c:showVal val="1"/>
              <c:showCatName val="0"/>
              <c:showSerName val="0"/>
              <c:showPercent val="0"/>
              <c:showBubbleSize val="0"/>
            </c:dLbl>
            <c:dLbl>
              <c:idx val="4"/>
              <c:layout>
                <c:manualLayout>
                  <c:x val="-0.10677083333333323"/>
                  <c:y val="-0.12037037037037036"/>
                </c:manualLayout>
              </c:layout>
              <c:showLegendKey val="0"/>
              <c:showVal val="1"/>
              <c:showCatName val="0"/>
              <c:showSerName val="0"/>
              <c:showPercent val="0"/>
              <c:showBubbleSize val="0"/>
            </c:dLbl>
            <c:dLbl>
              <c:idx val="5"/>
              <c:layout>
                <c:manualLayout>
                  <c:x val="-1.0416666666666666E-2"/>
                  <c:y val="0.1759259259259259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11799.64000000001</c:v>
                </c:pt>
                <c:pt idx="1">
                  <c:v>12742.6</c:v>
                </c:pt>
                <c:pt idx="2">
                  <c:v>13294.4</c:v>
                </c:pt>
                <c:pt idx="3">
                  <c:v>13494.449999999983</c:v>
                </c:pt>
                <c:pt idx="4">
                  <c:v>17368.480000000021</c:v>
                </c:pt>
                <c:pt idx="5">
                  <c:v>19371.55</c:v>
                </c:pt>
              </c:numCache>
            </c:numRef>
          </c:val>
          <c:smooth val="0"/>
        </c:ser>
        <c:dLbls>
          <c:showLegendKey val="0"/>
          <c:showVal val="0"/>
          <c:showCatName val="0"/>
          <c:showSerName val="0"/>
          <c:showPercent val="0"/>
          <c:showBubbleSize val="0"/>
        </c:dLbls>
        <c:marker val="1"/>
        <c:smooth val="0"/>
        <c:axId val="246680576"/>
        <c:axId val="246686464"/>
      </c:lineChart>
      <c:catAx>
        <c:axId val="246680576"/>
        <c:scaling>
          <c:orientation val="minMax"/>
        </c:scaling>
        <c:delete val="0"/>
        <c:axPos val="b"/>
        <c:numFmt formatCode="General" sourceLinked="1"/>
        <c:majorTickMark val="out"/>
        <c:minorTickMark val="none"/>
        <c:tickLblPos val="nextTo"/>
        <c:crossAx val="246686464"/>
        <c:crosses val="autoZero"/>
        <c:auto val="1"/>
        <c:lblAlgn val="ctr"/>
        <c:lblOffset val="100"/>
        <c:noMultiLvlLbl val="0"/>
      </c:catAx>
      <c:valAx>
        <c:axId val="246686464"/>
        <c:scaling>
          <c:orientation val="minMax"/>
        </c:scaling>
        <c:delete val="1"/>
        <c:axPos val="l"/>
        <c:majorGridlines/>
        <c:numFmt formatCode="General" sourceLinked="1"/>
        <c:majorTickMark val="out"/>
        <c:minorTickMark val="none"/>
        <c:tickLblPos val="none"/>
        <c:crossAx val="246680576"/>
        <c:crosses val="autoZero"/>
        <c:crossBetween val="between"/>
      </c:valAx>
    </c:plotArea>
    <c:plotVisOnly val="1"/>
    <c:dispBlanksAs val="gap"/>
    <c:showDLblsOverMax val="0"/>
  </c:chart>
  <c:txPr>
    <a:bodyPr/>
    <a:lstStyle/>
    <a:p>
      <a:pPr>
        <a:defRPr sz="1000">
          <a:latin typeface="Calibri" pitchFamily="34" charset="0"/>
          <a:cs typeface="Calibri" pitchFamily="34" charset="0"/>
        </a:defRPr>
      </a:pPr>
      <a:endParaRPr lang="ru-RU"/>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0302566345867"/>
          <c:y val="3.1578947368421893E-2"/>
          <c:w val="0.8664969743365416"/>
          <c:h val="0.77647368421052665"/>
        </c:manualLayout>
      </c:layout>
      <c:barChart>
        <c:barDir val="col"/>
        <c:grouping val="stacked"/>
        <c:varyColors val="0"/>
        <c:ser>
          <c:idx val="0"/>
          <c:order val="0"/>
          <c:tx>
            <c:strRef>
              <c:f>Лист1!$B$1</c:f>
              <c:strCache>
                <c:ptCount val="1"/>
                <c:pt idx="0">
                  <c:v>Ряд 1</c:v>
                </c:pt>
              </c:strCache>
            </c:strRef>
          </c:tx>
          <c:spPr>
            <a:solidFill>
              <a:srgbClr val="92D050"/>
            </a:solidFill>
          </c:spPr>
          <c:invertIfNegative val="0"/>
          <c:dLbls>
            <c:dLbl>
              <c:idx val="0"/>
              <c:layout>
                <c:manualLayout>
                  <c:x val="2.151774829524615E-17"/>
                  <c:y val="-0.22631578947368422"/>
                </c:manualLayout>
              </c:layout>
              <c:showLegendKey val="0"/>
              <c:showVal val="1"/>
              <c:showCatName val="0"/>
              <c:showSerName val="0"/>
              <c:showPercent val="0"/>
              <c:showBubbleSize val="0"/>
            </c:dLbl>
            <c:dLbl>
              <c:idx val="1"/>
              <c:layout>
                <c:manualLayout>
                  <c:x val="0"/>
                  <c:y val="-0.22105263157894736"/>
                </c:manualLayout>
              </c:layout>
              <c:showLegendKey val="0"/>
              <c:showVal val="1"/>
              <c:showCatName val="0"/>
              <c:showSerName val="0"/>
              <c:showPercent val="0"/>
              <c:showBubbleSize val="0"/>
            </c:dLbl>
            <c:dLbl>
              <c:idx val="2"/>
              <c:layout>
                <c:manualLayout>
                  <c:x val="-2.1126760563380278E-2"/>
                  <c:y val="-0.2947368421052633"/>
                </c:manualLayout>
              </c:layout>
              <c:showLegendKey val="0"/>
              <c:showVal val="1"/>
              <c:showCatName val="0"/>
              <c:showSerName val="0"/>
              <c:showPercent val="0"/>
              <c:showBubbleSize val="0"/>
            </c:dLbl>
            <c:dLbl>
              <c:idx val="3"/>
              <c:layout>
                <c:manualLayout>
                  <c:x val="-1.4084507042253521E-2"/>
                  <c:y val="-0.28421052631578952"/>
                </c:manualLayout>
              </c:layout>
              <c:showLegendKey val="0"/>
              <c:showVal val="1"/>
              <c:showCatName val="0"/>
              <c:showSerName val="0"/>
              <c:showPercent val="0"/>
              <c:showBubbleSize val="0"/>
            </c:dLbl>
            <c:dLbl>
              <c:idx val="4"/>
              <c:layout>
                <c:manualLayout>
                  <c:x val="-2.3474178403756027E-2"/>
                  <c:y val="-0.39473684210526438"/>
                </c:manualLayout>
              </c:layout>
              <c:showLegendKey val="0"/>
              <c:showVal val="1"/>
              <c:showCatName val="0"/>
              <c:showSerName val="0"/>
              <c:showPercent val="0"/>
              <c:showBubbleSize val="0"/>
            </c:dLbl>
            <c:dLbl>
              <c:idx val="5"/>
              <c:layout>
                <c:manualLayout>
                  <c:x val="-1.1737089201878007E-2"/>
                  <c:y val="-0.34210526315789636"/>
                </c:manualLayout>
              </c:layout>
              <c:showLegendKey val="0"/>
              <c:showVal val="1"/>
              <c:showCatName val="0"/>
              <c:showSerName val="0"/>
              <c:showPercent val="0"/>
              <c:showBubbleSize val="0"/>
            </c:dLbl>
            <c:txPr>
              <a:bodyPr/>
              <a:lstStyle/>
              <a:p>
                <a:pPr>
                  <a:defRPr>
                    <a:solidFill>
                      <a:schemeClr val="tx1"/>
                    </a:solidFill>
                  </a:defRPr>
                </a:pPr>
                <a:endParaRPr lang="ru-RU"/>
              </a:p>
            </c:txPr>
            <c:showLegendKey val="0"/>
            <c:showVal val="1"/>
            <c:showCatName val="0"/>
            <c:showSerName val="0"/>
            <c:showPercent val="0"/>
            <c:showBubbleSize val="0"/>
            <c:showLeaderLines val="0"/>
          </c:dLbls>
          <c:cat>
            <c:strRef>
              <c:f>Лист1!$A$2:$A$7</c:f>
              <c:strCache>
                <c:ptCount val="6"/>
                <c:pt idx="0">
                  <c:v>2017 год</c:v>
                </c:pt>
                <c:pt idx="1">
                  <c:v>2018 год</c:v>
                </c:pt>
                <c:pt idx="2">
                  <c:v>2019 год</c:v>
                </c:pt>
                <c:pt idx="3">
                  <c:v>2020 год</c:v>
                </c:pt>
                <c:pt idx="4">
                  <c:v>2021 год</c:v>
                </c:pt>
                <c:pt idx="5">
                  <c:v>2022 год</c:v>
                </c:pt>
              </c:strCache>
            </c:strRef>
          </c:cat>
          <c:val>
            <c:numRef>
              <c:f>Лист1!$B$2:$B$7</c:f>
              <c:numCache>
                <c:formatCode>General</c:formatCode>
                <c:ptCount val="6"/>
                <c:pt idx="0">
                  <c:v>147284.4</c:v>
                </c:pt>
                <c:pt idx="1">
                  <c:v>165818.46</c:v>
                </c:pt>
                <c:pt idx="2">
                  <c:v>173512.52</c:v>
                </c:pt>
                <c:pt idx="3">
                  <c:v>179516.94999999998</c:v>
                </c:pt>
                <c:pt idx="4">
                  <c:v>305026.58</c:v>
                </c:pt>
                <c:pt idx="5">
                  <c:v>244579.28</c:v>
                </c:pt>
              </c:numCache>
            </c:numRef>
          </c:val>
        </c:ser>
        <c:dLbls>
          <c:showLegendKey val="0"/>
          <c:showVal val="0"/>
          <c:showCatName val="0"/>
          <c:showSerName val="0"/>
          <c:showPercent val="0"/>
          <c:showBubbleSize val="0"/>
        </c:dLbls>
        <c:gapWidth val="150"/>
        <c:overlap val="100"/>
        <c:axId val="244441472"/>
        <c:axId val="244443008"/>
      </c:barChart>
      <c:catAx>
        <c:axId val="244441472"/>
        <c:scaling>
          <c:orientation val="minMax"/>
        </c:scaling>
        <c:delete val="0"/>
        <c:axPos val="b"/>
        <c:majorTickMark val="out"/>
        <c:minorTickMark val="none"/>
        <c:tickLblPos val="nextTo"/>
        <c:crossAx val="244443008"/>
        <c:crosses val="autoZero"/>
        <c:auto val="1"/>
        <c:lblAlgn val="ctr"/>
        <c:lblOffset val="100"/>
        <c:noMultiLvlLbl val="0"/>
      </c:catAx>
      <c:valAx>
        <c:axId val="244443008"/>
        <c:scaling>
          <c:orientation val="minMax"/>
        </c:scaling>
        <c:delete val="0"/>
        <c:axPos val="l"/>
        <c:majorGridlines/>
        <c:numFmt formatCode="General" sourceLinked="1"/>
        <c:majorTickMark val="out"/>
        <c:minorTickMark val="none"/>
        <c:tickLblPos val="nextTo"/>
        <c:txPr>
          <a:bodyPr/>
          <a:lstStyle/>
          <a:p>
            <a:pPr>
              <a:defRPr sz="900"/>
            </a:pPr>
            <a:endParaRPr lang="ru-RU"/>
          </a:p>
        </c:txPr>
        <c:crossAx val="244441472"/>
        <c:crosses val="autoZero"/>
        <c:crossBetween val="between"/>
      </c:valAx>
    </c:plotArea>
    <c:plotVisOnly val="1"/>
    <c:dispBlanksAs val="gap"/>
    <c:showDLblsOverMax val="0"/>
  </c:chart>
  <c:txPr>
    <a:bodyPr/>
    <a:lstStyle/>
    <a:p>
      <a:pPr>
        <a:defRPr sz="1000"/>
      </a:pPr>
      <a:endParaRPr lang="ru-RU"/>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80498687664042"/>
          <c:w val="0.91269841269844521"/>
          <c:h val="0.66294291338583189"/>
        </c:manualLayout>
      </c:layout>
      <c:lineChart>
        <c:grouping val="standard"/>
        <c:varyColors val="0"/>
        <c:ser>
          <c:idx val="0"/>
          <c:order val="0"/>
          <c:tx>
            <c:strRef>
              <c:f>Лист1!$B$1</c:f>
              <c:strCache>
                <c:ptCount val="1"/>
                <c:pt idx="0">
                  <c:v>2017</c:v>
                </c:pt>
              </c:strCache>
            </c:strRef>
          </c:tx>
          <c:dLbls>
            <c:dLbl>
              <c:idx val="0"/>
              <c:layout>
                <c:manualLayout>
                  <c:x val="-3.7037037037037056E-2"/>
                  <c:y val="0.12878787878787878"/>
                </c:manualLayout>
              </c:layout>
              <c:showLegendKey val="0"/>
              <c:showVal val="1"/>
              <c:showCatName val="0"/>
              <c:showSerName val="0"/>
              <c:showPercent val="0"/>
              <c:showBubbleSize val="0"/>
            </c:dLbl>
            <c:dLbl>
              <c:idx val="1"/>
              <c:layout>
                <c:manualLayout>
                  <c:x val="-1.5432098765432251E-2"/>
                  <c:y val="0.12168575518969314"/>
                </c:manualLayout>
              </c:layout>
              <c:showLegendKey val="0"/>
              <c:showVal val="1"/>
              <c:showCatName val="0"/>
              <c:showSerName val="0"/>
              <c:showPercent val="0"/>
              <c:showBubbleSize val="0"/>
            </c:dLbl>
            <c:dLbl>
              <c:idx val="2"/>
              <c:layout>
                <c:manualLayout>
                  <c:x val="-3.0864197530864296E-2"/>
                  <c:y val="9.0909090909091064E-2"/>
                </c:manualLayout>
              </c:layout>
              <c:showLegendKey val="0"/>
              <c:showVal val="1"/>
              <c:showCatName val="0"/>
              <c:showSerName val="0"/>
              <c:showPercent val="0"/>
              <c:showBubbleSize val="0"/>
            </c:dLbl>
            <c:dLbl>
              <c:idx val="3"/>
              <c:layout>
                <c:manualLayout>
                  <c:x val="6.1728395061728392E-3"/>
                  <c:y val="7.5757575757575774E-2"/>
                </c:manualLayout>
              </c:layout>
              <c:showLegendKey val="0"/>
              <c:showVal val="1"/>
              <c:showCatName val="0"/>
              <c:showSerName val="0"/>
              <c:showPercent val="0"/>
              <c:showBubbleSize val="0"/>
            </c:dLbl>
            <c:dLbl>
              <c:idx val="4"/>
              <c:layout>
                <c:manualLayout>
                  <c:x val="6.6666666666666714E-3"/>
                  <c:y val="-0.11764705882352942"/>
                </c:manualLayout>
              </c:layout>
              <c:showLegendKey val="0"/>
              <c:showVal val="1"/>
              <c:showCatName val="0"/>
              <c:showSerName val="0"/>
              <c:showPercent val="0"/>
              <c:showBubbleSize val="0"/>
            </c:dLbl>
            <c:dLbl>
              <c:idx val="5"/>
              <c:layout>
                <c:manualLayout>
                  <c:x val="-8.8888888888889531E-3"/>
                  <c:y val="8.823529411764748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2017/2018</c:v>
                </c:pt>
                <c:pt idx="1">
                  <c:v>2018/2019</c:v>
                </c:pt>
                <c:pt idx="2">
                  <c:v>2019/2020</c:v>
                </c:pt>
                <c:pt idx="3">
                  <c:v>2020/2021</c:v>
                </c:pt>
                <c:pt idx="4">
                  <c:v>2021/2022</c:v>
                </c:pt>
                <c:pt idx="5">
                  <c:v>2022/2023</c:v>
                </c:pt>
              </c:strCache>
            </c:strRef>
          </c:cat>
          <c:val>
            <c:numRef>
              <c:f>Лист1!$B$2:$B$7</c:f>
              <c:numCache>
                <c:formatCode>General</c:formatCode>
                <c:ptCount val="6"/>
                <c:pt idx="0">
                  <c:v>2385</c:v>
                </c:pt>
                <c:pt idx="1">
                  <c:v>2357</c:v>
                </c:pt>
                <c:pt idx="2">
                  <c:v>2238</c:v>
                </c:pt>
                <c:pt idx="3" formatCode="#,##0">
                  <c:v>1974</c:v>
                </c:pt>
                <c:pt idx="4" formatCode="#,##0">
                  <c:v>2048</c:v>
                </c:pt>
                <c:pt idx="5" formatCode="#,##0">
                  <c:v>1998</c:v>
                </c:pt>
              </c:numCache>
            </c:numRef>
          </c:val>
          <c:smooth val="0"/>
        </c:ser>
        <c:dLbls>
          <c:showLegendKey val="0"/>
          <c:showVal val="0"/>
          <c:showCatName val="0"/>
          <c:showSerName val="0"/>
          <c:showPercent val="0"/>
          <c:showBubbleSize val="0"/>
        </c:dLbls>
        <c:marker val="1"/>
        <c:smooth val="0"/>
        <c:axId val="247408896"/>
        <c:axId val="247410688"/>
      </c:lineChart>
      <c:catAx>
        <c:axId val="247408896"/>
        <c:scaling>
          <c:orientation val="minMax"/>
        </c:scaling>
        <c:delete val="0"/>
        <c:axPos val="b"/>
        <c:numFmt formatCode="General" sourceLinked="1"/>
        <c:majorTickMark val="out"/>
        <c:minorTickMark val="none"/>
        <c:tickLblPos val="nextTo"/>
        <c:crossAx val="247410688"/>
        <c:crosses val="autoZero"/>
        <c:auto val="1"/>
        <c:lblAlgn val="ctr"/>
        <c:lblOffset val="100"/>
        <c:noMultiLvlLbl val="0"/>
      </c:catAx>
      <c:valAx>
        <c:axId val="247410688"/>
        <c:scaling>
          <c:orientation val="minMax"/>
        </c:scaling>
        <c:delete val="1"/>
        <c:axPos val="l"/>
        <c:majorGridlines/>
        <c:numFmt formatCode="General" sourceLinked="1"/>
        <c:majorTickMark val="out"/>
        <c:minorTickMark val="none"/>
        <c:tickLblPos val="none"/>
        <c:crossAx val="247408896"/>
        <c:crosses val="autoZero"/>
        <c:crossBetween val="between"/>
      </c:valAx>
    </c:plotArea>
    <c:plotVisOnly val="1"/>
    <c:dispBlanksAs val="gap"/>
    <c:showDLblsOverMax val="0"/>
  </c:chart>
  <c:txPr>
    <a:bodyPr/>
    <a:lstStyle/>
    <a:p>
      <a:pPr>
        <a:defRPr sz="1000">
          <a:latin typeface="Calibri" pitchFamily="34" charset="0"/>
          <a:cs typeface="Calibri" pitchFamily="34" charset="0"/>
        </a:defRPr>
      </a:pPr>
      <a:endParaRPr lang="ru-RU"/>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0302566345867"/>
          <c:y val="3.1578947368421907E-2"/>
          <c:w val="0.76927475211433405"/>
          <c:h val="0.77647368421052665"/>
        </c:manualLayout>
      </c:layout>
      <c:barChart>
        <c:barDir val="col"/>
        <c:grouping val="stacked"/>
        <c:varyColors val="0"/>
        <c:ser>
          <c:idx val="0"/>
          <c:order val="0"/>
          <c:tx>
            <c:strRef>
              <c:f>Лист1!$B$1</c:f>
              <c:strCache>
                <c:ptCount val="1"/>
                <c:pt idx="0">
                  <c:v>Ряд 1</c:v>
                </c:pt>
              </c:strCache>
            </c:strRef>
          </c:tx>
          <c:spPr>
            <a:solidFill>
              <a:srgbClr val="92D050"/>
            </a:solidFill>
          </c:spPr>
          <c:invertIfNegative val="0"/>
          <c:dLbls>
            <c:dLbl>
              <c:idx val="0"/>
              <c:layout>
                <c:manualLayout>
                  <c:x val="6.94444444444451E-3"/>
                  <c:y val="-0.26315789473684231"/>
                </c:manualLayout>
              </c:layout>
              <c:showLegendKey val="0"/>
              <c:showVal val="1"/>
              <c:showCatName val="0"/>
              <c:showSerName val="0"/>
              <c:showPercent val="0"/>
              <c:showBubbleSize val="0"/>
            </c:dLbl>
            <c:dLbl>
              <c:idx val="1"/>
              <c:layout>
                <c:manualLayout>
                  <c:x val="2.3148148148148147E-3"/>
                  <c:y val="-0.30000000000000032"/>
                </c:manualLayout>
              </c:layout>
              <c:showLegendKey val="0"/>
              <c:showVal val="1"/>
              <c:showCatName val="0"/>
              <c:showSerName val="0"/>
              <c:showPercent val="0"/>
              <c:showBubbleSize val="0"/>
            </c:dLbl>
            <c:dLbl>
              <c:idx val="2"/>
              <c:layout>
                <c:manualLayout>
                  <c:x val="2.8330787009832742E-3"/>
                  <c:y val="-0.27594784522902382"/>
                </c:manualLayout>
              </c:layout>
              <c:showLegendKey val="0"/>
              <c:showVal val="1"/>
              <c:showCatName val="0"/>
              <c:showSerName val="0"/>
              <c:showPercent val="0"/>
              <c:showBubbleSize val="0"/>
            </c:dLbl>
            <c:dLbl>
              <c:idx val="3"/>
              <c:layout>
                <c:manualLayout>
                  <c:x val="-7.4626865671641824E-3"/>
                  <c:y val="-0.35500846668360192"/>
                </c:manualLayout>
              </c:layout>
              <c:showLegendKey val="0"/>
              <c:showVal val="1"/>
              <c:showCatName val="0"/>
              <c:showSerName val="0"/>
              <c:showPercent val="0"/>
              <c:showBubbleSize val="0"/>
            </c:dLbl>
            <c:dLbl>
              <c:idx val="4"/>
              <c:layout>
                <c:manualLayout>
                  <c:x val="3.4551651192863791E-4"/>
                  <c:y val="-0.32654262975192638"/>
                </c:manualLayout>
              </c:layout>
              <c:showLegendKey val="0"/>
              <c:showVal val="1"/>
              <c:showCatName val="0"/>
              <c:showSerName val="0"/>
              <c:showPercent val="0"/>
              <c:showBubbleSize val="0"/>
            </c:dLbl>
            <c:dLbl>
              <c:idx val="5"/>
              <c:layout>
                <c:manualLayout>
                  <c:x val="7.1169741841971531E-3"/>
                  <c:y val="-0.38924731182795852"/>
                </c:manualLayout>
              </c:layout>
              <c:showLegendKey val="0"/>
              <c:showVal val="1"/>
              <c:showCatName val="0"/>
              <c:showSerName val="0"/>
              <c:showPercent val="0"/>
              <c:showBubbleSize val="0"/>
            </c:dLbl>
            <c:txPr>
              <a:bodyPr/>
              <a:lstStyle/>
              <a:p>
                <a:pPr>
                  <a:defRPr sz="900"/>
                </a:pPr>
                <a:endParaRPr lang="ru-RU"/>
              </a:p>
            </c:txPr>
            <c:showLegendKey val="0"/>
            <c:showVal val="1"/>
            <c:showCatName val="0"/>
            <c:showSerName val="0"/>
            <c:showPercent val="0"/>
            <c:showBubbleSize val="0"/>
            <c:showLeaderLines val="0"/>
          </c:dLbls>
          <c:cat>
            <c:strRef>
              <c:f>Лист1!$A$2:$A$7</c:f>
              <c:strCache>
                <c:ptCount val="6"/>
                <c:pt idx="0">
                  <c:v>2017 год</c:v>
                </c:pt>
                <c:pt idx="1">
                  <c:v>2018 год</c:v>
                </c:pt>
                <c:pt idx="2">
                  <c:v>2019 год</c:v>
                </c:pt>
                <c:pt idx="3">
                  <c:v>2020 год</c:v>
                </c:pt>
                <c:pt idx="4">
                  <c:v>2021 год</c:v>
                </c:pt>
                <c:pt idx="5">
                  <c:v>2022 год</c:v>
                </c:pt>
              </c:strCache>
            </c:strRef>
          </c:cat>
          <c:val>
            <c:numRef>
              <c:f>Лист1!$B$2:$B$7</c:f>
              <c:numCache>
                <c:formatCode>General</c:formatCode>
                <c:ptCount val="6"/>
                <c:pt idx="0">
                  <c:v>384998.66</c:v>
                </c:pt>
                <c:pt idx="1">
                  <c:v>404847.61</c:v>
                </c:pt>
                <c:pt idx="2">
                  <c:v>424583.66</c:v>
                </c:pt>
                <c:pt idx="3">
                  <c:v>457347.17</c:v>
                </c:pt>
                <c:pt idx="4">
                  <c:v>506128.63999999996</c:v>
                </c:pt>
                <c:pt idx="5">
                  <c:v>630269.59</c:v>
                </c:pt>
              </c:numCache>
            </c:numRef>
          </c:val>
        </c:ser>
        <c:dLbls>
          <c:showLegendKey val="0"/>
          <c:showVal val="0"/>
          <c:showCatName val="0"/>
          <c:showSerName val="0"/>
          <c:showPercent val="0"/>
          <c:showBubbleSize val="0"/>
        </c:dLbls>
        <c:gapWidth val="150"/>
        <c:overlap val="100"/>
        <c:axId val="247456512"/>
        <c:axId val="247458048"/>
      </c:barChart>
      <c:catAx>
        <c:axId val="247456512"/>
        <c:scaling>
          <c:orientation val="minMax"/>
        </c:scaling>
        <c:delete val="0"/>
        <c:axPos val="b"/>
        <c:majorTickMark val="out"/>
        <c:minorTickMark val="none"/>
        <c:tickLblPos val="nextTo"/>
        <c:crossAx val="247458048"/>
        <c:crosses val="autoZero"/>
        <c:auto val="1"/>
        <c:lblAlgn val="ctr"/>
        <c:lblOffset val="100"/>
        <c:noMultiLvlLbl val="0"/>
      </c:catAx>
      <c:valAx>
        <c:axId val="247458048"/>
        <c:scaling>
          <c:orientation val="minMax"/>
        </c:scaling>
        <c:delete val="0"/>
        <c:axPos val="l"/>
        <c:majorGridlines/>
        <c:numFmt formatCode="General" sourceLinked="1"/>
        <c:majorTickMark val="out"/>
        <c:minorTickMark val="none"/>
        <c:tickLblPos val="nextTo"/>
        <c:txPr>
          <a:bodyPr/>
          <a:lstStyle/>
          <a:p>
            <a:pPr>
              <a:defRPr sz="900"/>
            </a:pPr>
            <a:endParaRPr lang="ru-RU"/>
          </a:p>
        </c:txPr>
        <c:crossAx val="247456512"/>
        <c:crosses val="autoZero"/>
        <c:crossBetween val="between"/>
      </c:valAx>
    </c:plotArea>
    <c:plotVisOnly val="1"/>
    <c:dispBlanksAs val="gap"/>
    <c:showDLblsOverMax val="0"/>
  </c:chart>
  <c:txPr>
    <a:bodyPr/>
    <a:lstStyle/>
    <a:p>
      <a:pPr>
        <a:defRPr sz="1000"/>
      </a:pPr>
      <a:endParaRPr lang="ru-RU"/>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4988258046691532E-2"/>
          <c:w val="0.91269841269844587"/>
          <c:h val="0.72127649909145952"/>
        </c:manualLayout>
      </c:layout>
      <c:lineChart>
        <c:grouping val="standard"/>
        <c:varyColors val="0"/>
        <c:ser>
          <c:idx val="0"/>
          <c:order val="0"/>
          <c:tx>
            <c:strRef>
              <c:f>Лист1!$B$1</c:f>
              <c:strCache>
                <c:ptCount val="1"/>
                <c:pt idx="0">
                  <c:v>2017</c:v>
                </c:pt>
              </c:strCache>
            </c:strRef>
          </c:tx>
          <c:dLbls>
            <c:dLbl>
              <c:idx val="0"/>
              <c:layout>
                <c:manualLayout>
                  <c:x val="1.4145927120022751E-17"/>
                  <c:y val="-1.5151515151515181E-2"/>
                </c:manualLayout>
              </c:layout>
              <c:showLegendKey val="0"/>
              <c:showVal val="1"/>
              <c:showCatName val="0"/>
              <c:showSerName val="0"/>
              <c:showPercent val="0"/>
              <c:showBubbleSize val="0"/>
            </c:dLbl>
            <c:dLbl>
              <c:idx val="1"/>
              <c:layout>
                <c:manualLayout>
                  <c:x val="0"/>
                  <c:y val="1.5625E-2"/>
                </c:manualLayout>
              </c:layout>
              <c:showLegendKey val="0"/>
              <c:showVal val="1"/>
              <c:showCatName val="0"/>
              <c:showSerName val="0"/>
              <c:showPercent val="0"/>
              <c:showBubbleSize val="0"/>
            </c:dLbl>
            <c:dLbl>
              <c:idx val="2"/>
              <c:layout>
                <c:manualLayout>
                  <c:x val="-1.2345679012345723E-2"/>
                  <c:y val="7.5757575757575774E-2"/>
                </c:manualLayout>
              </c:layout>
              <c:showLegendKey val="0"/>
              <c:showVal val="1"/>
              <c:showCatName val="0"/>
              <c:showSerName val="0"/>
              <c:showPercent val="0"/>
              <c:showBubbleSize val="0"/>
            </c:dLbl>
            <c:dLbl>
              <c:idx val="3"/>
              <c:layout>
                <c:manualLayout>
                  <c:x val="-2.7777777777778394E-2"/>
                  <c:y val="7.5757575757575774E-2"/>
                </c:manualLayout>
              </c:layout>
              <c:showLegendKey val="0"/>
              <c:showVal val="1"/>
              <c:showCatName val="0"/>
              <c:showSerName val="0"/>
              <c:showPercent val="0"/>
              <c:showBubbleSize val="0"/>
            </c:dLbl>
            <c:dLbl>
              <c:idx val="4"/>
              <c:layout>
                <c:manualLayout>
                  <c:x val="-6.2893081761006709E-3"/>
                  <c:y val="5.3333333333333698E-2"/>
                </c:manualLayout>
              </c:layout>
              <c:spPr/>
              <c:txPr>
                <a:bodyPr/>
                <a:lstStyle/>
                <a:p>
                  <a:pPr>
                    <a:defRPr>
                      <a:solidFill>
                        <a:schemeClr val="tx1"/>
                      </a:solidFill>
                    </a:defRPr>
                  </a:pPr>
                  <a:endParaRPr lang="ru-RU"/>
                </a:p>
              </c:txPr>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2017/2018</c:v>
                </c:pt>
                <c:pt idx="1">
                  <c:v>2018/2019</c:v>
                </c:pt>
                <c:pt idx="2">
                  <c:v>2019/2020</c:v>
                </c:pt>
                <c:pt idx="3">
                  <c:v>2020/2021</c:v>
                </c:pt>
                <c:pt idx="4">
                  <c:v>2021/2022</c:v>
                </c:pt>
                <c:pt idx="5">
                  <c:v>2022/2023</c:v>
                </c:pt>
              </c:strCache>
            </c:strRef>
          </c:cat>
          <c:val>
            <c:numRef>
              <c:f>Лист1!$B$2:$B$7</c:f>
              <c:numCache>
                <c:formatCode>General</c:formatCode>
                <c:ptCount val="6"/>
                <c:pt idx="0">
                  <c:v>6278</c:v>
                </c:pt>
                <c:pt idx="1">
                  <c:v>3647</c:v>
                </c:pt>
                <c:pt idx="2">
                  <c:v>6349</c:v>
                </c:pt>
                <c:pt idx="3">
                  <c:v>6400</c:v>
                </c:pt>
                <c:pt idx="4">
                  <c:v>6448</c:v>
                </c:pt>
                <c:pt idx="5">
                  <c:v>6503</c:v>
                </c:pt>
              </c:numCache>
            </c:numRef>
          </c:val>
          <c:smooth val="0"/>
        </c:ser>
        <c:dLbls>
          <c:showLegendKey val="0"/>
          <c:showVal val="0"/>
          <c:showCatName val="0"/>
          <c:showSerName val="0"/>
          <c:showPercent val="0"/>
          <c:showBubbleSize val="0"/>
        </c:dLbls>
        <c:marker val="1"/>
        <c:smooth val="0"/>
        <c:axId val="247151232"/>
        <c:axId val="247214464"/>
      </c:lineChart>
      <c:catAx>
        <c:axId val="247151232"/>
        <c:scaling>
          <c:orientation val="minMax"/>
        </c:scaling>
        <c:delete val="0"/>
        <c:axPos val="b"/>
        <c:numFmt formatCode="General" sourceLinked="1"/>
        <c:majorTickMark val="out"/>
        <c:minorTickMark val="none"/>
        <c:tickLblPos val="nextTo"/>
        <c:txPr>
          <a:bodyPr/>
          <a:lstStyle/>
          <a:p>
            <a:pPr>
              <a:defRPr sz="800"/>
            </a:pPr>
            <a:endParaRPr lang="ru-RU"/>
          </a:p>
        </c:txPr>
        <c:crossAx val="247214464"/>
        <c:crosses val="autoZero"/>
        <c:auto val="1"/>
        <c:lblAlgn val="ctr"/>
        <c:lblOffset val="100"/>
        <c:noMultiLvlLbl val="0"/>
      </c:catAx>
      <c:valAx>
        <c:axId val="247214464"/>
        <c:scaling>
          <c:orientation val="minMax"/>
        </c:scaling>
        <c:delete val="1"/>
        <c:axPos val="l"/>
        <c:majorGridlines/>
        <c:numFmt formatCode="General" sourceLinked="1"/>
        <c:majorTickMark val="out"/>
        <c:minorTickMark val="none"/>
        <c:tickLblPos val="none"/>
        <c:crossAx val="247151232"/>
        <c:crosses val="autoZero"/>
        <c:crossBetween val="between"/>
      </c:valAx>
    </c:plotArea>
    <c:plotVisOnly val="1"/>
    <c:dispBlanksAs val="gap"/>
    <c:showDLblsOverMax val="0"/>
  </c:chart>
  <c:txPr>
    <a:bodyPr/>
    <a:lstStyle/>
    <a:p>
      <a:pPr>
        <a:defRPr sz="1000">
          <a:latin typeface="Calibri" pitchFamily="34" charset="0"/>
          <a:cs typeface="Calibri" pitchFamily="34" charset="0"/>
        </a:defRPr>
      </a:pPr>
      <a:endParaRPr lang="ru-RU"/>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0302566345867"/>
          <c:y val="3.1578947368421935E-2"/>
          <c:w val="0.8664969743365416"/>
          <c:h val="0.77647368421052665"/>
        </c:manualLayout>
      </c:layout>
      <c:barChart>
        <c:barDir val="col"/>
        <c:grouping val="stacked"/>
        <c:varyColors val="0"/>
        <c:ser>
          <c:idx val="0"/>
          <c:order val="0"/>
          <c:tx>
            <c:strRef>
              <c:f>Лист1!$B$1</c:f>
              <c:strCache>
                <c:ptCount val="1"/>
                <c:pt idx="0">
                  <c:v>Ряд 1</c:v>
                </c:pt>
              </c:strCache>
            </c:strRef>
          </c:tx>
          <c:spPr>
            <a:solidFill>
              <a:srgbClr val="92D050"/>
            </a:solidFill>
          </c:spPr>
          <c:invertIfNegative val="0"/>
          <c:dLbls>
            <c:showLegendKey val="0"/>
            <c:showVal val="1"/>
            <c:showCatName val="0"/>
            <c:showSerName val="0"/>
            <c:showPercent val="0"/>
            <c:showBubbleSize val="0"/>
            <c:showLeaderLines val="0"/>
          </c:dLbls>
          <c:cat>
            <c:strRef>
              <c:f>Лист1!$A$2:$A$7</c:f>
              <c:strCache>
                <c:ptCount val="6"/>
                <c:pt idx="0">
                  <c:v>2017 год</c:v>
                </c:pt>
                <c:pt idx="1">
                  <c:v>2018 год</c:v>
                </c:pt>
                <c:pt idx="2">
                  <c:v>2019 год</c:v>
                </c:pt>
                <c:pt idx="3">
                  <c:v>2020 год</c:v>
                </c:pt>
                <c:pt idx="4">
                  <c:v>2021 год</c:v>
                </c:pt>
                <c:pt idx="5">
                  <c:v>2022 год</c:v>
                </c:pt>
              </c:strCache>
            </c:strRef>
          </c:cat>
          <c:val>
            <c:numRef>
              <c:f>Лист1!$B$2:$B$7</c:f>
              <c:numCache>
                <c:formatCode>General</c:formatCode>
                <c:ptCount val="6"/>
                <c:pt idx="0">
                  <c:v>34641.17</c:v>
                </c:pt>
                <c:pt idx="1">
                  <c:v>42116.52</c:v>
                </c:pt>
                <c:pt idx="2">
                  <c:v>41717.800000000003</c:v>
                </c:pt>
                <c:pt idx="3">
                  <c:v>45552.93</c:v>
                </c:pt>
                <c:pt idx="4">
                  <c:v>46457.86</c:v>
                </c:pt>
                <c:pt idx="5">
                  <c:v>55055.77</c:v>
                </c:pt>
              </c:numCache>
            </c:numRef>
          </c:val>
        </c:ser>
        <c:dLbls>
          <c:showLegendKey val="0"/>
          <c:showVal val="0"/>
          <c:showCatName val="0"/>
          <c:showSerName val="0"/>
          <c:showPercent val="0"/>
          <c:showBubbleSize val="0"/>
        </c:dLbls>
        <c:gapWidth val="150"/>
        <c:overlap val="100"/>
        <c:axId val="247252096"/>
        <c:axId val="247253632"/>
      </c:barChart>
      <c:catAx>
        <c:axId val="247252096"/>
        <c:scaling>
          <c:orientation val="minMax"/>
        </c:scaling>
        <c:delete val="0"/>
        <c:axPos val="b"/>
        <c:majorTickMark val="out"/>
        <c:minorTickMark val="none"/>
        <c:tickLblPos val="nextTo"/>
        <c:crossAx val="247253632"/>
        <c:crosses val="autoZero"/>
        <c:auto val="1"/>
        <c:lblAlgn val="ctr"/>
        <c:lblOffset val="100"/>
        <c:noMultiLvlLbl val="0"/>
      </c:catAx>
      <c:valAx>
        <c:axId val="247253632"/>
        <c:scaling>
          <c:orientation val="minMax"/>
        </c:scaling>
        <c:delete val="0"/>
        <c:axPos val="l"/>
        <c:majorGridlines/>
        <c:numFmt formatCode="General" sourceLinked="1"/>
        <c:majorTickMark val="out"/>
        <c:minorTickMark val="none"/>
        <c:tickLblPos val="nextTo"/>
        <c:txPr>
          <a:bodyPr/>
          <a:lstStyle/>
          <a:p>
            <a:pPr>
              <a:defRPr sz="900"/>
            </a:pPr>
            <a:endParaRPr lang="ru-RU"/>
          </a:p>
        </c:txPr>
        <c:crossAx val="247252096"/>
        <c:crosses val="autoZero"/>
        <c:crossBetween val="between"/>
      </c:valAx>
    </c:plotArea>
    <c:plotVisOnly val="1"/>
    <c:dispBlanksAs val="gap"/>
    <c:showDLblsOverMax val="0"/>
  </c:chart>
  <c:txPr>
    <a:bodyPr/>
    <a:lstStyle/>
    <a:p>
      <a:pPr>
        <a:defRPr sz="1000"/>
      </a:pPr>
      <a:endParaRPr lang="ru-RU"/>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5696159690565124"/>
          <c:w val="0.91269841269844654"/>
          <c:h val="0.50197817378090859"/>
        </c:manualLayout>
      </c:layout>
      <c:lineChart>
        <c:grouping val="standard"/>
        <c:varyColors val="0"/>
        <c:ser>
          <c:idx val="0"/>
          <c:order val="0"/>
          <c:tx>
            <c:strRef>
              <c:f>Лист1!$B$1</c:f>
              <c:strCache>
                <c:ptCount val="1"/>
                <c:pt idx="0">
                  <c:v>2017</c:v>
                </c:pt>
              </c:strCache>
            </c:strRef>
          </c:tx>
          <c:dLbls>
            <c:dLbl>
              <c:idx val="0"/>
              <c:layout>
                <c:manualLayout>
                  <c:x val="-4.5045045045044836E-3"/>
                  <c:y val="5.3030303030302997E-2"/>
                </c:manualLayout>
              </c:layout>
              <c:showLegendKey val="0"/>
              <c:showVal val="1"/>
              <c:showCatName val="0"/>
              <c:showSerName val="0"/>
              <c:showPercent val="0"/>
              <c:showBubbleSize val="0"/>
            </c:dLbl>
            <c:dLbl>
              <c:idx val="1"/>
              <c:layout>
                <c:manualLayout>
                  <c:x val="-1.1261261261261571E-2"/>
                  <c:y val="0.15198818897638347"/>
                </c:manualLayout>
              </c:layout>
              <c:showLegendKey val="0"/>
              <c:showVal val="1"/>
              <c:showCatName val="0"/>
              <c:showSerName val="0"/>
              <c:showPercent val="0"/>
              <c:showBubbleSize val="0"/>
            </c:dLbl>
            <c:dLbl>
              <c:idx val="2"/>
              <c:layout>
                <c:manualLayout>
                  <c:x val="-4.5045045045045053E-3"/>
                  <c:y val="0.16666666666666669"/>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300</c:v>
                </c:pt>
                <c:pt idx="1">
                  <c:v>354</c:v>
                </c:pt>
                <c:pt idx="2">
                  <c:v>368</c:v>
                </c:pt>
                <c:pt idx="3">
                  <c:v>354</c:v>
                </c:pt>
                <c:pt idx="4">
                  <c:v>154</c:v>
                </c:pt>
                <c:pt idx="5">
                  <c:v>327</c:v>
                </c:pt>
              </c:numCache>
            </c:numRef>
          </c:val>
          <c:smooth val="0"/>
        </c:ser>
        <c:dLbls>
          <c:showLegendKey val="0"/>
          <c:showVal val="0"/>
          <c:showCatName val="0"/>
          <c:showSerName val="0"/>
          <c:showPercent val="0"/>
          <c:showBubbleSize val="0"/>
        </c:dLbls>
        <c:marker val="1"/>
        <c:smooth val="0"/>
        <c:axId val="247326592"/>
        <c:axId val="247328128"/>
      </c:lineChart>
      <c:catAx>
        <c:axId val="247326592"/>
        <c:scaling>
          <c:orientation val="minMax"/>
        </c:scaling>
        <c:delete val="0"/>
        <c:axPos val="b"/>
        <c:numFmt formatCode="General" sourceLinked="1"/>
        <c:majorTickMark val="out"/>
        <c:minorTickMark val="none"/>
        <c:tickLblPos val="nextTo"/>
        <c:crossAx val="247328128"/>
        <c:crosses val="autoZero"/>
        <c:auto val="1"/>
        <c:lblAlgn val="ctr"/>
        <c:lblOffset val="100"/>
        <c:noMultiLvlLbl val="0"/>
      </c:catAx>
      <c:valAx>
        <c:axId val="247328128"/>
        <c:scaling>
          <c:orientation val="minMax"/>
        </c:scaling>
        <c:delete val="1"/>
        <c:axPos val="l"/>
        <c:majorGridlines/>
        <c:numFmt formatCode="General" sourceLinked="1"/>
        <c:majorTickMark val="out"/>
        <c:minorTickMark val="none"/>
        <c:tickLblPos val="none"/>
        <c:crossAx val="247326592"/>
        <c:crosses val="autoZero"/>
        <c:crossBetween val="between"/>
      </c:valAx>
    </c:plotArea>
    <c:plotVisOnly val="1"/>
    <c:dispBlanksAs val="gap"/>
    <c:showDLblsOverMax val="0"/>
  </c:chart>
  <c:txPr>
    <a:bodyPr/>
    <a:lstStyle/>
    <a:p>
      <a:pPr>
        <a:defRPr sz="800">
          <a:latin typeface="Calibri" pitchFamily="34" charset="0"/>
          <a:cs typeface="Calibri" pitchFamily="34" charset="0"/>
        </a:defRPr>
      </a:pPr>
      <a:endParaRPr lang="ru-RU"/>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0.13875459317585301"/>
          <c:y val="3.157894736842165E-2"/>
          <c:w val="0.83346762904635963"/>
          <c:h val="0.77115333609615377"/>
        </c:manualLayout>
      </c:layout>
      <c:bar3DChart>
        <c:barDir val="col"/>
        <c:grouping val="stacked"/>
        <c:varyColors val="0"/>
        <c:ser>
          <c:idx val="0"/>
          <c:order val="0"/>
          <c:tx>
            <c:strRef>
              <c:f>Лист1!$B$1</c:f>
              <c:strCache>
                <c:ptCount val="1"/>
                <c:pt idx="0">
                  <c:v>Ряд 1</c:v>
                </c:pt>
              </c:strCache>
            </c:strRef>
          </c:tx>
          <c:spPr>
            <a:solidFill>
              <a:srgbClr val="92D050"/>
            </a:solidFill>
          </c:spPr>
          <c:invertIfNegative val="0"/>
          <c:dLbls>
            <c:dLbl>
              <c:idx val="0"/>
              <c:layout>
                <c:manualLayout>
                  <c:x val="1.1110892388451445E-2"/>
                  <c:y val="-0.22105263157894736"/>
                </c:manualLayout>
              </c:layout>
              <c:showLegendKey val="0"/>
              <c:showVal val="1"/>
              <c:showCatName val="0"/>
              <c:showSerName val="0"/>
              <c:showPercent val="0"/>
              <c:showBubbleSize val="0"/>
            </c:dLbl>
            <c:dLbl>
              <c:idx val="1"/>
              <c:layout>
                <c:manualLayout>
                  <c:x val="-2.7777777777778494E-3"/>
                  <c:y val="-0.17894736842105519"/>
                </c:manualLayout>
              </c:layout>
              <c:showLegendKey val="0"/>
              <c:showVal val="1"/>
              <c:showCatName val="0"/>
              <c:showSerName val="0"/>
              <c:showPercent val="0"/>
              <c:showBubbleSize val="0"/>
            </c:dLbl>
            <c:dLbl>
              <c:idx val="2"/>
              <c:layout>
                <c:manualLayout>
                  <c:x val="1.6666447944007182E-2"/>
                  <c:y val="-0.25263157894736843"/>
                </c:manualLayout>
              </c:layout>
              <c:showLegendKey val="0"/>
              <c:showVal val="1"/>
              <c:showCatName val="0"/>
              <c:showSerName val="0"/>
              <c:showPercent val="0"/>
              <c:showBubbleSize val="0"/>
            </c:dLbl>
            <c:dLbl>
              <c:idx val="3"/>
              <c:layout>
                <c:manualLayout>
                  <c:x val="-2.7777777777778019E-2"/>
                  <c:y val="-0.25263199336925141"/>
                </c:manualLayout>
              </c:layout>
              <c:showLegendKey val="0"/>
              <c:showVal val="1"/>
              <c:showCatName val="0"/>
              <c:showSerName val="0"/>
              <c:showPercent val="0"/>
              <c:showBubbleSize val="0"/>
            </c:dLbl>
            <c:dLbl>
              <c:idx val="4"/>
              <c:layout>
                <c:manualLayout>
                  <c:x val="-5.5555555555555558E-3"/>
                  <c:y val="-0.30526315789473685"/>
                </c:manualLayout>
              </c:layout>
              <c:showLegendKey val="0"/>
              <c:showVal val="1"/>
              <c:showCatName val="0"/>
              <c:showSerName val="0"/>
              <c:showPercent val="0"/>
              <c:showBubbleSize val="0"/>
            </c:dLbl>
            <c:dLbl>
              <c:idx val="5"/>
              <c:layout>
                <c:manualLayout>
                  <c:x val="2.2222222222222251E-2"/>
                  <c:y val="-0.40526315789473683"/>
                </c:manualLayout>
              </c:layout>
              <c:showLegendKey val="0"/>
              <c:showVal val="1"/>
              <c:showCatName val="0"/>
              <c:showSerName val="0"/>
              <c:showPercent val="0"/>
              <c:showBubbleSize val="0"/>
            </c:dLbl>
            <c:txPr>
              <a:bodyPr/>
              <a:lstStyle/>
              <a:p>
                <a:pPr>
                  <a:defRPr sz="800">
                    <a:latin typeface="+mj-lt"/>
                  </a:defRPr>
                </a:pPr>
                <a:endParaRPr lang="ru-RU"/>
              </a:p>
            </c:txPr>
            <c:showLegendKey val="0"/>
            <c:showVal val="1"/>
            <c:showCatName val="0"/>
            <c:showSerName val="0"/>
            <c:showPercent val="0"/>
            <c:showBubbleSize val="0"/>
            <c:showLeaderLines val="0"/>
          </c:dLbls>
          <c:cat>
            <c:strRef>
              <c:f>Лист1!$A$2:$A$7</c:f>
              <c:strCache>
                <c:ptCount val="6"/>
                <c:pt idx="0">
                  <c:v>2017 год</c:v>
                </c:pt>
                <c:pt idx="1">
                  <c:v>2018 год</c:v>
                </c:pt>
                <c:pt idx="2">
                  <c:v>2019 год</c:v>
                </c:pt>
                <c:pt idx="3">
                  <c:v>2020 год</c:v>
                </c:pt>
                <c:pt idx="4">
                  <c:v>2021 год</c:v>
                </c:pt>
                <c:pt idx="5">
                  <c:v>2022 год</c:v>
                </c:pt>
              </c:strCache>
            </c:strRef>
          </c:cat>
          <c:val>
            <c:numRef>
              <c:f>Лист1!$B$2:$B$7</c:f>
              <c:numCache>
                <c:formatCode>General</c:formatCode>
                <c:ptCount val="6"/>
                <c:pt idx="0">
                  <c:v>327911.63</c:v>
                </c:pt>
                <c:pt idx="1">
                  <c:v>357877.92000000022</c:v>
                </c:pt>
                <c:pt idx="2">
                  <c:v>360904.58</c:v>
                </c:pt>
                <c:pt idx="3">
                  <c:v>659054.87</c:v>
                </c:pt>
                <c:pt idx="4">
                  <c:v>779555.27999999595</c:v>
                </c:pt>
                <c:pt idx="5">
                  <c:v>854772.81</c:v>
                </c:pt>
              </c:numCache>
            </c:numRef>
          </c:val>
        </c:ser>
        <c:dLbls>
          <c:showLegendKey val="0"/>
          <c:showVal val="0"/>
          <c:showCatName val="0"/>
          <c:showSerName val="0"/>
          <c:showPercent val="0"/>
          <c:showBubbleSize val="0"/>
        </c:dLbls>
        <c:gapWidth val="150"/>
        <c:shape val="box"/>
        <c:axId val="226607104"/>
        <c:axId val="226608640"/>
        <c:axId val="0"/>
      </c:bar3DChart>
      <c:catAx>
        <c:axId val="226607104"/>
        <c:scaling>
          <c:orientation val="minMax"/>
        </c:scaling>
        <c:delete val="0"/>
        <c:axPos val="b"/>
        <c:majorTickMark val="out"/>
        <c:minorTickMark val="none"/>
        <c:tickLblPos val="nextTo"/>
        <c:txPr>
          <a:bodyPr/>
          <a:lstStyle/>
          <a:p>
            <a:pPr>
              <a:defRPr sz="900"/>
            </a:pPr>
            <a:endParaRPr lang="ru-RU"/>
          </a:p>
        </c:txPr>
        <c:crossAx val="226608640"/>
        <c:crosses val="autoZero"/>
        <c:auto val="1"/>
        <c:lblAlgn val="ctr"/>
        <c:lblOffset val="100"/>
        <c:noMultiLvlLbl val="0"/>
      </c:catAx>
      <c:valAx>
        <c:axId val="226608640"/>
        <c:scaling>
          <c:orientation val="minMax"/>
        </c:scaling>
        <c:delete val="0"/>
        <c:axPos val="l"/>
        <c:majorGridlines/>
        <c:numFmt formatCode="General" sourceLinked="1"/>
        <c:majorTickMark val="out"/>
        <c:minorTickMark val="none"/>
        <c:tickLblPos val="nextTo"/>
        <c:txPr>
          <a:bodyPr/>
          <a:lstStyle/>
          <a:p>
            <a:pPr>
              <a:defRPr sz="900"/>
            </a:pPr>
            <a:endParaRPr lang="ru-RU"/>
          </a:p>
        </c:txPr>
        <c:crossAx val="226607104"/>
        <c:crosses val="autoZero"/>
        <c:crossBetween val="between"/>
      </c:valAx>
    </c:plotArea>
    <c:plotVisOnly val="1"/>
    <c:dispBlanksAs val="gap"/>
    <c:showDLblsOverMax val="0"/>
  </c:chart>
  <c:txPr>
    <a:bodyPr/>
    <a:lstStyle/>
    <a:p>
      <a:pPr>
        <a:defRPr sz="1000"/>
      </a:pPr>
      <a:endParaRPr lang="ru-RU"/>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4988146642959945E-2"/>
          <c:w val="0.91269841269844654"/>
          <c:h val="0.72127649909145952"/>
        </c:manualLayout>
      </c:layout>
      <c:lineChart>
        <c:grouping val="standard"/>
        <c:varyColors val="0"/>
        <c:ser>
          <c:idx val="0"/>
          <c:order val="0"/>
          <c:tx>
            <c:strRef>
              <c:f>Лист1!$B$1</c:f>
              <c:strCache>
                <c:ptCount val="1"/>
                <c:pt idx="0">
                  <c:v>2017</c:v>
                </c:pt>
              </c:strCache>
            </c:strRef>
          </c:tx>
          <c:dLbls>
            <c:dLbl>
              <c:idx val="0"/>
              <c:layout>
                <c:manualLayout>
                  <c:x val="0"/>
                  <c:y val="5.7347811362289391E-2"/>
                </c:manualLayout>
              </c:layout>
              <c:showLegendKey val="0"/>
              <c:showVal val="1"/>
              <c:showCatName val="0"/>
              <c:showSerName val="0"/>
              <c:showPercent val="0"/>
              <c:showBubbleSize val="0"/>
            </c:dLbl>
            <c:dLbl>
              <c:idx val="1"/>
              <c:layout>
                <c:manualLayout>
                  <c:x val="9.8039215686274508E-3"/>
                  <c:y val="4.3402760138853733E-2"/>
                </c:manualLayout>
              </c:layout>
              <c:showLegendKey val="0"/>
              <c:showVal val="1"/>
              <c:showCatName val="0"/>
              <c:showSerName val="0"/>
              <c:showPercent val="0"/>
              <c:showBubbleSize val="0"/>
            </c:dLbl>
            <c:dLbl>
              <c:idx val="2"/>
              <c:layout>
                <c:manualLayout>
                  <c:x val="-9.3220338983051584E-2"/>
                  <c:y val="-9.6774193548387247E-2"/>
                </c:manualLayout>
              </c:layout>
              <c:showLegendKey val="0"/>
              <c:showVal val="1"/>
              <c:showCatName val="0"/>
              <c:showSerName val="0"/>
              <c:showPercent val="0"/>
              <c:showBubbleSize val="0"/>
            </c:dLbl>
            <c:dLbl>
              <c:idx val="3"/>
              <c:layout>
                <c:manualLayout>
                  <c:x val="-3.9548022598870081E-2"/>
                  <c:y val="5.9139784946237013E-2"/>
                </c:manualLayout>
              </c:layout>
              <c:tx>
                <c:rich>
                  <a:bodyPr/>
                  <a:lstStyle/>
                  <a:p>
                    <a:r>
                      <a:rPr lang="ru-RU" sz="900" smtClean="0"/>
                      <a:t>11515,92</a:t>
                    </a:r>
                    <a:endParaRPr lang="en-US" sz="900" dirty="0"/>
                  </a:p>
                </c:rich>
              </c:tx>
              <c:showLegendKey val="0"/>
              <c:showVal val="1"/>
              <c:showCatName val="0"/>
              <c:showSerName val="0"/>
              <c:showPercent val="0"/>
              <c:showBubbleSize val="0"/>
            </c:dLbl>
            <c:dLbl>
              <c:idx val="4"/>
              <c:layout>
                <c:manualLayout>
                  <c:x val="-5.6497175141242938E-3"/>
                  <c:y val="5.9139784946237048E-2"/>
                </c:manualLayout>
              </c:layout>
              <c:showLegendKey val="0"/>
              <c:showVal val="1"/>
              <c:showCatName val="0"/>
              <c:showSerName val="0"/>
              <c:showPercent val="0"/>
              <c:showBubbleSize val="0"/>
            </c:dLbl>
            <c:dLbl>
              <c:idx val="5"/>
              <c:layout>
                <c:manualLayout>
                  <c:x val="8.4745762711865118E-3"/>
                  <c:y val="1.0752688172043012E-2"/>
                </c:manualLayout>
              </c:layout>
              <c:showLegendKey val="0"/>
              <c:showVal val="1"/>
              <c:showCatName val="0"/>
              <c:showSerName val="0"/>
              <c:showPercent val="0"/>
              <c:showBubbleSize val="0"/>
            </c:dLbl>
            <c:txPr>
              <a:bodyPr/>
              <a:lstStyle/>
              <a:p>
                <a:pPr>
                  <a:defRPr sz="900"/>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6053.9299999999994</c:v>
                </c:pt>
                <c:pt idx="1">
                  <c:v>6601.6</c:v>
                </c:pt>
                <c:pt idx="2">
                  <c:v>6672.8</c:v>
                </c:pt>
                <c:pt idx="3">
                  <c:v>12182.6</c:v>
                </c:pt>
                <c:pt idx="4">
                  <c:v>14410.1</c:v>
                </c:pt>
                <c:pt idx="5">
                  <c:v>16255.38</c:v>
                </c:pt>
              </c:numCache>
            </c:numRef>
          </c:val>
          <c:smooth val="0"/>
        </c:ser>
        <c:dLbls>
          <c:showLegendKey val="0"/>
          <c:showVal val="0"/>
          <c:showCatName val="0"/>
          <c:showSerName val="0"/>
          <c:showPercent val="0"/>
          <c:showBubbleSize val="0"/>
        </c:dLbls>
        <c:marker val="1"/>
        <c:smooth val="0"/>
        <c:axId val="226980992"/>
        <c:axId val="226982528"/>
      </c:lineChart>
      <c:catAx>
        <c:axId val="226980992"/>
        <c:scaling>
          <c:orientation val="minMax"/>
        </c:scaling>
        <c:delete val="0"/>
        <c:axPos val="b"/>
        <c:numFmt formatCode="General" sourceLinked="1"/>
        <c:majorTickMark val="out"/>
        <c:minorTickMark val="none"/>
        <c:tickLblPos val="nextTo"/>
        <c:crossAx val="226982528"/>
        <c:crosses val="autoZero"/>
        <c:auto val="1"/>
        <c:lblAlgn val="ctr"/>
        <c:lblOffset val="100"/>
        <c:noMultiLvlLbl val="0"/>
      </c:catAx>
      <c:valAx>
        <c:axId val="226982528"/>
        <c:scaling>
          <c:orientation val="minMax"/>
        </c:scaling>
        <c:delete val="1"/>
        <c:axPos val="l"/>
        <c:majorGridlines/>
        <c:numFmt formatCode="General" sourceLinked="1"/>
        <c:majorTickMark val="out"/>
        <c:minorTickMark val="none"/>
        <c:tickLblPos val="none"/>
        <c:crossAx val="226980992"/>
        <c:crosses val="autoZero"/>
        <c:crossBetween val="between"/>
      </c:valAx>
    </c:plotArea>
    <c:plotVisOnly val="1"/>
    <c:dispBlanksAs val="gap"/>
    <c:showDLblsOverMax val="0"/>
  </c:chart>
  <c:txPr>
    <a:bodyPr/>
    <a:lstStyle/>
    <a:p>
      <a:pPr>
        <a:defRPr sz="1000">
          <a:latin typeface="Calibri" pitchFamily="34" charset="0"/>
          <a:cs typeface="Calibri" pitchFamily="34"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Pt>
            <c:idx val="0"/>
            <c:invertIfNegative val="0"/>
            <c:bubble3D val="0"/>
            <c:spPr>
              <a:solidFill>
                <a:srgbClr val="FFFFCC"/>
              </a:solidFill>
            </c:spPr>
          </c:dPt>
          <c:dPt>
            <c:idx val="1"/>
            <c:invertIfNegative val="0"/>
            <c:bubble3D val="0"/>
            <c:spPr>
              <a:solidFill>
                <a:schemeClr val="accent6">
                  <a:lumMod val="60000"/>
                  <a:lumOff val="40000"/>
                </a:schemeClr>
              </a:solidFill>
            </c:spPr>
          </c:dPt>
          <c:cat>
            <c:strRef>
              <c:f>Лист1!$A$2:$A$3</c:f>
              <c:strCache>
                <c:ptCount val="2"/>
                <c:pt idx="0">
                  <c:v>2021 г.</c:v>
                </c:pt>
                <c:pt idx="1">
                  <c:v>2022 г.</c:v>
                </c:pt>
              </c:strCache>
            </c:strRef>
          </c:cat>
          <c:val>
            <c:numRef>
              <c:f>Лист1!$B$2:$B$3</c:f>
              <c:numCache>
                <c:formatCode>General</c:formatCode>
                <c:ptCount val="2"/>
                <c:pt idx="0">
                  <c:v>49.5</c:v>
                </c:pt>
                <c:pt idx="1">
                  <c:v>64.81</c:v>
                </c:pt>
              </c:numCache>
            </c:numRef>
          </c:val>
        </c:ser>
        <c:dLbls>
          <c:showLegendKey val="0"/>
          <c:showVal val="0"/>
          <c:showCatName val="0"/>
          <c:showSerName val="0"/>
          <c:showPercent val="0"/>
          <c:showBubbleSize val="0"/>
        </c:dLbls>
        <c:gapWidth val="150"/>
        <c:shape val="cylinder"/>
        <c:axId val="241460352"/>
        <c:axId val="241461888"/>
        <c:axId val="0"/>
      </c:bar3DChart>
      <c:catAx>
        <c:axId val="241460352"/>
        <c:scaling>
          <c:orientation val="minMax"/>
        </c:scaling>
        <c:delete val="0"/>
        <c:axPos val="b"/>
        <c:majorTickMark val="none"/>
        <c:minorTickMark val="none"/>
        <c:tickLblPos val="nextTo"/>
        <c:txPr>
          <a:bodyPr/>
          <a:lstStyle/>
          <a:p>
            <a:pPr>
              <a:defRPr sz="1200"/>
            </a:pPr>
            <a:endParaRPr lang="ru-RU"/>
          </a:p>
        </c:txPr>
        <c:crossAx val="241461888"/>
        <c:crosses val="autoZero"/>
        <c:auto val="1"/>
        <c:lblAlgn val="ctr"/>
        <c:lblOffset val="100"/>
        <c:noMultiLvlLbl val="0"/>
      </c:catAx>
      <c:valAx>
        <c:axId val="241461888"/>
        <c:scaling>
          <c:orientation val="minMax"/>
        </c:scaling>
        <c:delete val="0"/>
        <c:axPos val="l"/>
        <c:majorGridlines/>
        <c:numFmt formatCode="General" sourceLinked="1"/>
        <c:majorTickMark val="none"/>
        <c:minorTickMark val="none"/>
        <c:tickLblPos val="nextTo"/>
        <c:txPr>
          <a:bodyPr/>
          <a:lstStyle/>
          <a:p>
            <a:pPr>
              <a:defRPr sz="1400"/>
            </a:pPr>
            <a:endParaRPr lang="ru-RU"/>
          </a:p>
        </c:txPr>
        <c:crossAx val="241460352"/>
        <c:crosses val="autoZero"/>
        <c:crossBetween val="between"/>
      </c:valAx>
    </c:plotArea>
    <c:plotVisOnly val="1"/>
    <c:dispBlanksAs val="gap"/>
    <c:showDLblsOverMax val="0"/>
  </c:chart>
  <c:txPr>
    <a:bodyPr/>
    <a:lstStyle/>
    <a:p>
      <a:pPr>
        <a:defRPr sz="1800">
          <a:solidFill>
            <a:schemeClr val="bg1"/>
          </a:solidFill>
        </a:defRPr>
      </a:pPr>
      <a:endParaRPr lang="ru-RU"/>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Ряд 1</c:v>
                </c:pt>
              </c:strCache>
            </c:strRef>
          </c:tx>
          <c:spPr>
            <a:solidFill>
              <a:srgbClr val="92D050"/>
            </a:solidFill>
          </c:spPr>
          <c:invertIfNegative val="0"/>
          <c:dLbls>
            <c:txPr>
              <a:bodyPr/>
              <a:lstStyle/>
              <a:p>
                <a:pPr>
                  <a:defRPr sz="900" b="0">
                    <a:latin typeface="+mj-lt"/>
                  </a:defRPr>
                </a:pPr>
                <a:endParaRPr lang="ru-RU"/>
              </a:p>
            </c:txPr>
            <c:showLegendKey val="0"/>
            <c:showVal val="1"/>
            <c:showCatName val="0"/>
            <c:showSerName val="0"/>
            <c:showPercent val="0"/>
            <c:showBubbleSize val="0"/>
            <c:showLeaderLines val="0"/>
          </c:dLbls>
          <c:cat>
            <c:strRef>
              <c:f>Лист1!$A$2:$A$7</c:f>
              <c:strCache>
                <c:ptCount val="6"/>
                <c:pt idx="0">
                  <c:v>2017 год</c:v>
                </c:pt>
                <c:pt idx="1">
                  <c:v>2018 год</c:v>
                </c:pt>
                <c:pt idx="2">
                  <c:v>2019 год</c:v>
                </c:pt>
                <c:pt idx="3">
                  <c:v>2020 год</c:v>
                </c:pt>
                <c:pt idx="4">
                  <c:v>2021 год</c:v>
                </c:pt>
                <c:pt idx="5">
                  <c:v>2022 год</c:v>
                </c:pt>
              </c:strCache>
            </c:strRef>
          </c:cat>
          <c:val>
            <c:numRef>
              <c:f>Лист1!$B$2:$B$7</c:f>
              <c:numCache>
                <c:formatCode>General</c:formatCode>
                <c:ptCount val="6"/>
                <c:pt idx="0">
                  <c:v>114805.05</c:v>
                </c:pt>
                <c:pt idx="1">
                  <c:v>130195.4</c:v>
                </c:pt>
                <c:pt idx="2">
                  <c:v>143588.19</c:v>
                </c:pt>
                <c:pt idx="3">
                  <c:v>142554.41999999998</c:v>
                </c:pt>
                <c:pt idx="4">
                  <c:v>139587.73000000001</c:v>
                </c:pt>
                <c:pt idx="5">
                  <c:v>135523.51</c:v>
                </c:pt>
              </c:numCache>
            </c:numRef>
          </c:val>
        </c:ser>
        <c:dLbls>
          <c:showLegendKey val="0"/>
          <c:showVal val="0"/>
          <c:showCatName val="0"/>
          <c:showSerName val="0"/>
          <c:showPercent val="0"/>
          <c:showBubbleSize val="0"/>
        </c:dLbls>
        <c:gapWidth val="150"/>
        <c:overlap val="100"/>
        <c:axId val="226275328"/>
        <c:axId val="226276864"/>
      </c:barChart>
      <c:catAx>
        <c:axId val="226275328"/>
        <c:scaling>
          <c:orientation val="minMax"/>
        </c:scaling>
        <c:delete val="0"/>
        <c:axPos val="b"/>
        <c:majorTickMark val="out"/>
        <c:minorTickMark val="none"/>
        <c:tickLblPos val="nextTo"/>
        <c:crossAx val="226276864"/>
        <c:crosses val="autoZero"/>
        <c:auto val="1"/>
        <c:lblAlgn val="ctr"/>
        <c:lblOffset val="100"/>
        <c:noMultiLvlLbl val="0"/>
      </c:catAx>
      <c:valAx>
        <c:axId val="226276864"/>
        <c:scaling>
          <c:orientation val="minMax"/>
        </c:scaling>
        <c:delete val="0"/>
        <c:axPos val="l"/>
        <c:majorGridlines/>
        <c:numFmt formatCode="General" sourceLinked="1"/>
        <c:majorTickMark val="out"/>
        <c:minorTickMark val="none"/>
        <c:tickLblPos val="nextTo"/>
        <c:txPr>
          <a:bodyPr/>
          <a:lstStyle/>
          <a:p>
            <a:pPr>
              <a:defRPr sz="900"/>
            </a:pPr>
            <a:endParaRPr lang="ru-RU"/>
          </a:p>
        </c:txPr>
        <c:crossAx val="226275328"/>
        <c:crosses val="autoZero"/>
        <c:crossBetween val="between"/>
      </c:valAx>
    </c:plotArea>
    <c:plotVisOnly val="1"/>
    <c:dispBlanksAs val="gap"/>
    <c:showDLblsOverMax val="0"/>
  </c:chart>
  <c:txPr>
    <a:bodyPr/>
    <a:lstStyle/>
    <a:p>
      <a:pPr>
        <a:defRPr sz="1000"/>
      </a:pPr>
      <a:endParaRPr lang="ru-RU"/>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4988069673109063E-2"/>
          <c:w val="0.91269841269844654"/>
          <c:h val="0.72127649909145952"/>
        </c:manualLayout>
      </c:layout>
      <c:lineChart>
        <c:grouping val="standard"/>
        <c:varyColors val="0"/>
        <c:ser>
          <c:idx val="0"/>
          <c:order val="0"/>
          <c:tx>
            <c:strRef>
              <c:f>Лист1!$B$1</c:f>
              <c:strCache>
                <c:ptCount val="1"/>
                <c:pt idx="0">
                  <c:v>2017</c:v>
                </c:pt>
              </c:strCache>
            </c:strRef>
          </c:tx>
          <c:dLbls>
            <c:dLbl>
              <c:idx val="0"/>
              <c:layout>
                <c:manualLayout>
                  <c:x val="-5.4347826086956513E-2"/>
                  <c:y val="0.16453018372703479"/>
                </c:manualLayout>
              </c:layout>
              <c:showLegendKey val="0"/>
              <c:showVal val="1"/>
              <c:showCatName val="0"/>
              <c:showSerName val="0"/>
              <c:showPercent val="0"/>
              <c:showBubbleSize val="0"/>
            </c:dLbl>
            <c:dLbl>
              <c:idx val="1"/>
              <c:layout>
                <c:manualLayout>
                  <c:x val="-0.16304347826086971"/>
                  <c:y val="-8.9503062117235854E-2"/>
                </c:manualLayout>
              </c:layout>
              <c:showLegendKey val="0"/>
              <c:showVal val="1"/>
              <c:showCatName val="0"/>
              <c:showSerName val="0"/>
              <c:showPercent val="0"/>
              <c:showBubbleSize val="0"/>
            </c:dLbl>
            <c:dLbl>
              <c:idx val="2"/>
              <c:layout>
                <c:manualLayout>
                  <c:x val="-3.2608695652174079E-2"/>
                  <c:y val="9.8718285214348209E-2"/>
                </c:manualLayout>
              </c:layout>
              <c:showLegendKey val="0"/>
              <c:showVal val="1"/>
              <c:showCatName val="0"/>
              <c:showSerName val="0"/>
              <c:showPercent val="0"/>
              <c:showBubbleSize val="0"/>
            </c:dLbl>
            <c:dLbl>
              <c:idx val="3"/>
              <c:layout>
                <c:manualLayout>
                  <c:x val="-3.2608695652174079E-2"/>
                  <c:y val="9.1025371828521467E-2"/>
                </c:manualLayout>
              </c:layout>
              <c:showLegendKey val="0"/>
              <c:showVal val="1"/>
              <c:showCatName val="0"/>
              <c:showSerName val="0"/>
              <c:showPercent val="0"/>
              <c:showBubbleSize val="0"/>
            </c:dLbl>
            <c:dLbl>
              <c:idx val="4"/>
              <c:layout>
                <c:manualLayout>
                  <c:x val="-1.0869565217391465E-2"/>
                  <c:y val="-5.7692307692307723E-2"/>
                </c:manualLayout>
              </c:layout>
              <c:showLegendKey val="0"/>
              <c:showVal val="1"/>
              <c:showCatName val="0"/>
              <c:showSerName val="0"/>
              <c:showPercent val="0"/>
              <c:showBubbleSize val="0"/>
            </c:dLbl>
            <c:dLbl>
              <c:idx val="5"/>
              <c:layout>
                <c:manualLayout>
                  <c:x val="-7.6086956521739135E-2"/>
                  <c:y val="7.6923076923076913E-2"/>
                </c:manualLayout>
              </c:layout>
              <c:showLegendKey val="0"/>
              <c:showVal val="1"/>
              <c:showCatName val="0"/>
              <c:showSerName val="0"/>
              <c:showPercent val="0"/>
              <c:showBubbleSize val="0"/>
            </c:dLbl>
            <c:txPr>
              <a:bodyPr/>
              <a:lstStyle/>
              <a:p>
                <a:pPr>
                  <a:defRPr sz="900"/>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2119.5</c:v>
                </c:pt>
                <c:pt idx="1">
                  <c:v>2401.6</c:v>
                </c:pt>
                <c:pt idx="2">
                  <c:v>2654.8</c:v>
                </c:pt>
                <c:pt idx="3">
                  <c:v>2635.1</c:v>
                </c:pt>
                <c:pt idx="4">
                  <c:v>2580.3000000000002</c:v>
                </c:pt>
                <c:pt idx="5">
                  <c:v>2577.2799999999997</c:v>
                </c:pt>
              </c:numCache>
            </c:numRef>
          </c:val>
          <c:smooth val="0"/>
        </c:ser>
        <c:dLbls>
          <c:showLegendKey val="0"/>
          <c:showVal val="0"/>
          <c:showCatName val="0"/>
          <c:showSerName val="0"/>
          <c:showPercent val="0"/>
          <c:showBubbleSize val="0"/>
        </c:dLbls>
        <c:marker val="1"/>
        <c:smooth val="0"/>
        <c:axId val="226382976"/>
        <c:axId val="226384512"/>
      </c:lineChart>
      <c:catAx>
        <c:axId val="226382976"/>
        <c:scaling>
          <c:orientation val="minMax"/>
        </c:scaling>
        <c:delete val="0"/>
        <c:axPos val="b"/>
        <c:numFmt formatCode="General" sourceLinked="1"/>
        <c:majorTickMark val="out"/>
        <c:minorTickMark val="none"/>
        <c:tickLblPos val="nextTo"/>
        <c:crossAx val="226384512"/>
        <c:crosses val="autoZero"/>
        <c:auto val="1"/>
        <c:lblAlgn val="ctr"/>
        <c:lblOffset val="100"/>
        <c:noMultiLvlLbl val="0"/>
      </c:catAx>
      <c:valAx>
        <c:axId val="226384512"/>
        <c:scaling>
          <c:orientation val="minMax"/>
        </c:scaling>
        <c:delete val="1"/>
        <c:axPos val="l"/>
        <c:majorGridlines/>
        <c:numFmt formatCode="General" sourceLinked="1"/>
        <c:majorTickMark val="out"/>
        <c:minorTickMark val="none"/>
        <c:tickLblPos val="none"/>
        <c:crossAx val="226382976"/>
        <c:crosses val="autoZero"/>
        <c:crossBetween val="between"/>
      </c:valAx>
    </c:plotArea>
    <c:plotVisOnly val="1"/>
    <c:dispBlanksAs val="gap"/>
    <c:showDLblsOverMax val="0"/>
  </c:chart>
  <c:txPr>
    <a:bodyPr/>
    <a:lstStyle/>
    <a:p>
      <a:pPr>
        <a:defRPr sz="1000">
          <a:latin typeface="Calibri" pitchFamily="34" charset="0"/>
          <a:cs typeface="Calibri" pitchFamily="34" charset="0"/>
        </a:defRPr>
      </a:pPr>
      <a:endParaRPr lang="ru-RU"/>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Ряд 1</c:v>
                </c:pt>
              </c:strCache>
            </c:strRef>
          </c:tx>
          <c:spPr>
            <a:solidFill>
              <a:srgbClr val="92D050"/>
            </a:solidFill>
          </c:spPr>
          <c:invertIfNegative val="0"/>
          <c:dLbls>
            <c:txPr>
              <a:bodyPr/>
              <a:lstStyle/>
              <a:p>
                <a:pPr>
                  <a:defRPr sz="900"/>
                </a:pPr>
                <a:endParaRPr lang="ru-RU"/>
              </a:p>
            </c:txPr>
            <c:showLegendKey val="0"/>
            <c:showVal val="1"/>
            <c:showCatName val="0"/>
            <c:showSerName val="0"/>
            <c:showPercent val="0"/>
            <c:showBubbleSize val="0"/>
            <c:showLeaderLines val="0"/>
          </c:dLbls>
          <c:cat>
            <c:strRef>
              <c:f>Лист1!$A$2:$A$7</c:f>
              <c:strCache>
                <c:ptCount val="6"/>
                <c:pt idx="0">
                  <c:v>2017 год</c:v>
                </c:pt>
                <c:pt idx="1">
                  <c:v>2018 год</c:v>
                </c:pt>
                <c:pt idx="2">
                  <c:v>2019 год</c:v>
                </c:pt>
                <c:pt idx="3">
                  <c:v>2020 год</c:v>
                </c:pt>
                <c:pt idx="4">
                  <c:v>2021 год</c:v>
                </c:pt>
                <c:pt idx="5">
                  <c:v>2022 год</c:v>
                </c:pt>
              </c:strCache>
            </c:strRef>
          </c:cat>
          <c:val>
            <c:numRef>
              <c:f>Лист1!$B$2:$B$7</c:f>
              <c:numCache>
                <c:formatCode>General</c:formatCode>
                <c:ptCount val="6"/>
                <c:pt idx="0">
                  <c:v>13638.4</c:v>
                </c:pt>
                <c:pt idx="1">
                  <c:v>10073.56</c:v>
                </c:pt>
                <c:pt idx="2">
                  <c:v>12843.06</c:v>
                </c:pt>
                <c:pt idx="3">
                  <c:v>10660</c:v>
                </c:pt>
                <c:pt idx="4">
                  <c:v>12487.59</c:v>
                </c:pt>
                <c:pt idx="5">
                  <c:v>15207.73000000001</c:v>
                </c:pt>
              </c:numCache>
            </c:numRef>
          </c:val>
        </c:ser>
        <c:dLbls>
          <c:showLegendKey val="0"/>
          <c:showVal val="0"/>
          <c:showCatName val="0"/>
          <c:showSerName val="0"/>
          <c:showPercent val="0"/>
          <c:showBubbleSize val="0"/>
        </c:dLbls>
        <c:gapWidth val="150"/>
        <c:overlap val="100"/>
        <c:axId val="9688192"/>
        <c:axId val="9689728"/>
      </c:barChart>
      <c:catAx>
        <c:axId val="9688192"/>
        <c:scaling>
          <c:orientation val="minMax"/>
        </c:scaling>
        <c:delete val="0"/>
        <c:axPos val="b"/>
        <c:majorTickMark val="out"/>
        <c:minorTickMark val="none"/>
        <c:tickLblPos val="nextTo"/>
        <c:crossAx val="9689728"/>
        <c:crosses val="autoZero"/>
        <c:auto val="1"/>
        <c:lblAlgn val="ctr"/>
        <c:lblOffset val="100"/>
        <c:noMultiLvlLbl val="0"/>
      </c:catAx>
      <c:valAx>
        <c:axId val="9689728"/>
        <c:scaling>
          <c:orientation val="minMax"/>
        </c:scaling>
        <c:delete val="0"/>
        <c:axPos val="l"/>
        <c:majorGridlines/>
        <c:numFmt formatCode="General" sourceLinked="1"/>
        <c:majorTickMark val="out"/>
        <c:minorTickMark val="none"/>
        <c:tickLblPos val="nextTo"/>
        <c:txPr>
          <a:bodyPr/>
          <a:lstStyle/>
          <a:p>
            <a:pPr>
              <a:defRPr sz="900"/>
            </a:pPr>
            <a:endParaRPr lang="ru-RU"/>
          </a:p>
        </c:txPr>
        <c:crossAx val="9688192"/>
        <c:crosses val="autoZero"/>
        <c:crossBetween val="between"/>
      </c:valAx>
    </c:plotArea>
    <c:plotVisOnly val="1"/>
    <c:dispBlanksAs val="gap"/>
    <c:showDLblsOverMax val="0"/>
  </c:chart>
  <c:txPr>
    <a:bodyPr/>
    <a:lstStyle/>
    <a:p>
      <a:pPr>
        <a:defRPr sz="1000"/>
      </a:pPr>
      <a:endParaRPr lang="ru-RU"/>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4988069673109063E-2"/>
          <c:w val="0.91269841269844587"/>
          <c:h val="0.72127649909145952"/>
        </c:manualLayout>
      </c:layout>
      <c:lineChart>
        <c:grouping val="standard"/>
        <c:varyColors val="0"/>
        <c:ser>
          <c:idx val="0"/>
          <c:order val="0"/>
          <c:tx>
            <c:strRef>
              <c:f>Лист1!$B$1</c:f>
              <c:strCache>
                <c:ptCount val="1"/>
                <c:pt idx="0">
                  <c:v>2017</c:v>
                </c:pt>
              </c:strCache>
            </c:strRef>
          </c:tx>
          <c:dLbls>
            <c:dLbl>
              <c:idx val="0"/>
              <c:layout>
                <c:manualLayout>
                  <c:x val="-5.434782608695652E-2"/>
                  <c:y val="8.3332786526684161E-2"/>
                </c:manualLayout>
              </c:layout>
              <c:showLegendKey val="0"/>
              <c:showVal val="1"/>
              <c:showCatName val="0"/>
              <c:showSerName val="0"/>
              <c:showPercent val="0"/>
              <c:showBubbleSize val="0"/>
            </c:dLbl>
            <c:dLbl>
              <c:idx val="1"/>
              <c:layout>
                <c:manualLayout>
                  <c:x val="-7.6086956521739135E-2"/>
                  <c:y val="0.11613689736151422"/>
                </c:manualLayout>
              </c:layout>
              <c:showLegendKey val="0"/>
              <c:showVal val="1"/>
              <c:showCatName val="0"/>
              <c:showSerName val="0"/>
              <c:showPercent val="0"/>
              <c:showBubbleSize val="0"/>
            </c:dLbl>
            <c:dLbl>
              <c:idx val="2"/>
              <c:layout>
                <c:manualLayout>
                  <c:x val="-5.434782608695652E-2"/>
                  <c:y val="0.1388888888888889"/>
                </c:manualLayout>
              </c:layout>
              <c:showLegendKey val="0"/>
              <c:showVal val="1"/>
              <c:showCatName val="0"/>
              <c:showSerName val="0"/>
              <c:showPercent val="0"/>
              <c:showBubbleSize val="0"/>
            </c:dLbl>
            <c:dLbl>
              <c:idx val="3"/>
              <c:layout>
                <c:manualLayout>
                  <c:x val="-7.6086956521739135E-2"/>
                  <c:y val="0.13925473131648081"/>
                </c:manualLayout>
              </c:layout>
              <c:showLegendKey val="0"/>
              <c:showVal val="1"/>
              <c:showCatName val="0"/>
              <c:showSerName val="0"/>
              <c:showPercent val="0"/>
              <c:showBubbleSize val="0"/>
            </c:dLbl>
            <c:dLbl>
              <c:idx val="4"/>
              <c:layout>
                <c:manualLayout>
                  <c:x val="-1.0869565217391465E-2"/>
                  <c:y val="4.166666666666666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251.8</c:v>
                </c:pt>
                <c:pt idx="1">
                  <c:v>185.8</c:v>
                </c:pt>
                <c:pt idx="2">
                  <c:v>237.4</c:v>
                </c:pt>
                <c:pt idx="3">
                  <c:v>197.1</c:v>
                </c:pt>
                <c:pt idx="4">
                  <c:v>230.8</c:v>
                </c:pt>
                <c:pt idx="5">
                  <c:v>289.20999999999964</c:v>
                </c:pt>
              </c:numCache>
            </c:numRef>
          </c:val>
          <c:smooth val="0"/>
        </c:ser>
        <c:dLbls>
          <c:showLegendKey val="0"/>
          <c:showVal val="0"/>
          <c:showCatName val="0"/>
          <c:showSerName val="0"/>
          <c:showPercent val="0"/>
          <c:showBubbleSize val="0"/>
        </c:dLbls>
        <c:marker val="1"/>
        <c:smooth val="0"/>
        <c:axId val="226855168"/>
        <c:axId val="226869248"/>
      </c:lineChart>
      <c:catAx>
        <c:axId val="226855168"/>
        <c:scaling>
          <c:orientation val="minMax"/>
        </c:scaling>
        <c:delete val="0"/>
        <c:axPos val="b"/>
        <c:numFmt formatCode="General" sourceLinked="1"/>
        <c:majorTickMark val="out"/>
        <c:minorTickMark val="none"/>
        <c:tickLblPos val="nextTo"/>
        <c:crossAx val="226869248"/>
        <c:crosses val="autoZero"/>
        <c:auto val="1"/>
        <c:lblAlgn val="ctr"/>
        <c:lblOffset val="100"/>
        <c:noMultiLvlLbl val="0"/>
      </c:catAx>
      <c:valAx>
        <c:axId val="226869248"/>
        <c:scaling>
          <c:orientation val="minMax"/>
        </c:scaling>
        <c:delete val="1"/>
        <c:axPos val="l"/>
        <c:majorGridlines/>
        <c:numFmt formatCode="General" sourceLinked="1"/>
        <c:majorTickMark val="out"/>
        <c:minorTickMark val="none"/>
        <c:tickLblPos val="none"/>
        <c:crossAx val="226855168"/>
        <c:crosses val="autoZero"/>
        <c:crossBetween val="between"/>
      </c:valAx>
    </c:plotArea>
    <c:plotVisOnly val="1"/>
    <c:dispBlanksAs val="gap"/>
    <c:showDLblsOverMax val="0"/>
  </c:chart>
  <c:txPr>
    <a:bodyPr/>
    <a:lstStyle/>
    <a:p>
      <a:pPr>
        <a:defRPr sz="1000">
          <a:latin typeface="Calibri" pitchFamily="34" charset="0"/>
          <a:cs typeface="Calibri" pitchFamily="34" charset="0"/>
        </a:defRPr>
      </a:pPr>
      <a:endParaRPr lang="ru-RU"/>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39526840621817055"/>
          <c:y val="0.11241163561915188"/>
          <c:w val="0.52914475422432061"/>
          <c:h val="0.8599596624907867"/>
        </c:manualLayout>
      </c:layout>
      <c:bar3DChart>
        <c:barDir val="bar"/>
        <c:grouping val="clustered"/>
        <c:varyColors val="0"/>
        <c:ser>
          <c:idx val="0"/>
          <c:order val="0"/>
          <c:tx>
            <c:strRef>
              <c:f>Лист1!$B$1</c:f>
              <c:strCache>
                <c:ptCount val="1"/>
                <c:pt idx="0">
                  <c:v>2021</c:v>
                </c:pt>
              </c:strCache>
            </c:strRef>
          </c:tx>
          <c:spPr>
            <a:solidFill>
              <a:srgbClr val="FFC00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2.0749328505982885E-2"/>
                  <c:y val="-1.255850085912022E-2"/>
                </c:manualLayout>
              </c:layout>
              <c:showLegendKey val="0"/>
              <c:showVal val="1"/>
              <c:showCatName val="0"/>
              <c:showSerName val="0"/>
              <c:showPercent val="0"/>
              <c:showBubbleSize val="0"/>
            </c:dLbl>
            <c:dLbl>
              <c:idx val="1"/>
              <c:layout>
                <c:manualLayout>
                  <c:x val="1.3338854039560533E-2"/>
                  <c:y val="-5.0234003436480483E-3"/>
                </c:manualLayout>
              </c:layout>
              <c:showLegendKey val="0"/>
              <c:showVal val="1"/>
              <c:showCatName val="0"/>
              <c:showSerName val="0"/>
              <c:showPercent val="0"/>
              <c:showBubbleSize val="0"/>
            </c:dLbl>
            <c:dLbl>
              <c:idx val="2"/>
              <c:layout>
                <c:manualLayout>
                  <c:x val="1.0374664252991498E-2"/>
                  <c:y val="-1.2558500859120122E-2"/>
                </c:manualLayout>
              </c:layout>
              <c:showLegendKey val="0"/>
              <c:showVal val="1"/>
              <c:showCatName val="0"/>
              <c:showSerName val="0"/>
              <c:showPercent val="0"/>
              <c:showBubbleSize val="0"/>
            </c:dLbl>
            <c:dLbl>
              <c:idx val="3"/>
              <c:layout>
                <c:manualLayout>
                  <c:x val="2.0749328505982996E-2"/>
                  <c:y val="-2.5117001718240241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Лист1!$A$2:$A$5</c:f>
              <c:strCache>
                <c:ptCount val="4"/>
                <c:pt idx="0">
                  <c:v>Учителей</c:v>
                </c:pt>
                <c:pt idx="1">
                  <c:v>Педагогических работников дополнительного образования</c:v>
                </c:pt>
                <c:pt idx="2">
                  <c:v>Педагогических работников дошкольного образования</c:v>
                </c:pt>
                <c:pt idx="3">
                  <c:v>Педагогических работников общеобразовательных учреждений</c:v>
                </c:pt>
              </c:strCache>
            </c:strRef>
          </c:cat>
          <c:val>
            <c:numRef>
              <c:f>Лист1!$B$2:$B$5</c:f>
              <c:numCache>
                <c:formatCode>General</c:formatCode>
                <c:ptCount val="4"/>
                <c:pt idx="0">
                  <c:v>28484.5</c:v>
                </c:pt>
                <c:pt idx="1">
                  <c:v>28486.1</c:v>
                </c:pt>
                <c:pt idx="2">
                  <c:v>27001.4</c:v>
                </c:pt>
                <c:pt idx="3">
                  <c:v>28435.1</c:v>
                </c:pt>
              </c:numCache>
            </c:numRef>
          </c:val>
        </c:ser>
        <c:ser>
          <c:idx val="1"/>
          <c:order val="1"/>
          <c:tx>
            <c:strRef>
              <c:f>Лист1!$C$1</c:f>
              <c:strCache>
                <c:ptCount val="1"/>
                <c:pt idx="0">
                  <c:v>2022</c:v>
                </c:pt>
              </c:strCache>
            </c:strRef>
          </c:tx>
          <c:spPr>
            <a:solidFill>
              <a:srgbClr val="00B0F0"/>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0374664252991599E-2"/>
                  <c:y val="-5.0234003436480483E-3"/>
                </c:manualLayout>
              </c:layout>
              <c:showLegendKey val="0"/>
              <c:showVal val="1"/>
              <c:showCatName val="0"/>
              <c:showSerName val="0"/>
              <c:showPercent val="0"/>
              <c:showBubbleSize val="0"/>
            </c:dLbl>
            <c:dLbl>
              <c:idx val="1"/>
              <c:layout>
                <c:manualLayout>
                  <c:x val="1.3338854039560533E-2"/>
                  <c:y val="-5.0234003436480483E-3"/>
                </c:manualLayout>
              </c:layout>
              <c:showLegendKey val="0"/>
              <c:showVal val="1"/>
              <c:showCatName val="0"/>
              <c:showSerName val="0"/>
              <c:showPercent val="0"/>
              <c:showBubbleSize val="0"/>
            </c:dLbl>
            <c:dLbl>
              <c:idx val="2"/>
              <c:layout>
                <c:manualLayout>
                  <c:x val="2.3713518292551878E-2"/>
                  <c:y val="-1.7581901202768223E-2"/>
                </c:manualLayout>
              </c:layout>
              <c:showLegendKey val="0"/>
              <c:showVal val="1"/>
              <c:showCatName val="0"/>
              <c:showSerName val="0"/>
              <c:showPercent val="0"/>
              <c:showBubbleSize val="0"/>
            </c:dLbl>
            <c:dLbl>
              <c:idx val="3"/>
              <c:layout>
                <c:manualLayout>
                  <c:x val="1.0374664252991498E-2"/>
                  <c:y val="-1.758190120276822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Лист1!$A$2:$A$5</c:f>
              <c:strCache>
                <c:ptCount val="4"/>
                <c:pt idx="0">
                  <c:v>Учителей</c:v>
                </c:pt>
                <c:pt idx="1">
                  <c:v>Педагогических работников дополнительного образования</c:v>
                </c:pt>
                <c:pt idx="2">
                  <c:v>Педагогических работников дошкольного образования</c:v>
                </c:pt>
                <c:pt idx="3">
                  <c:v>Педагогических работников общеобразовательных учреждений</c:v>
                </c:pt>
              </c:strCache>
            </c:strRef>
          </c:cat>
          <c:val>
            <c:numRef>
              <c:f>Лист1!$C$2:$C$5</c:f>
              <c:numCache>
                <c:formatCode>General</c:formatCode>
                <c:ptCount val="4"/>
                <c:pt idx="0">
                  <c:v>32376.27</c:v>
                </c:pt>
                <c:pt idx="1">
                  <c:v>32376.27</c:v>
                </c:pt>
                <c:pt idx="2">
                  <c:v>31524.55</c:v>
                </c:pt>
                <c:pt idx="3">
                  <c:v>32189.74</c:v>
                </c:pt>
              </c:numCache>
            </c:numRef>
          </c:val>
        </c:ser>
        <c:dLbls>
          <c:showLegendKey val="0"/>
          <c:showVal val="1"/>
          <c:showCatName val="0"/>
          <c:showSerName val="0"/>
          <c:showPercent val="0"/>
          <c:showBubbleSize val="0"/>
        </c:dLbls>
        <c:gapWidth val="150"/>
        <c:shape val="cylinder"/>
        <c:axId val="226880896"/>
        <c:axId val="226890880"/>
        <c:axId val="0"/>
      </c:bar3DChart>
      <c:catAx>
        <c:axId val="226880896"/>
        <c:scaling>
          <c:orientation val="minMax"/>
        </c:scaling>
        <c:delete val="0"/>
        <c:axPos val="l"/>
        <c:majorTickMark val="none"/>
        <c:minorTickMark val="none"/>
        <c:tickLblPos val="nextTo"/>
        <c:crossAx val="226890880"/>
        <c:crosses val="autoZero"/>
        <c:auto val="1"/>
        <c:lblAlgn val="ctr"/>
        <c:lblOffset val="100"/>
        <c:noMultiLvlLbl val="0"/>
      </c:catAx>
      <c:valAx>
        <c:axId val="226890880"/>
        <c:scaling>
          <c:orientation val="minMax"/>
        </c:scaling>
        <c:delete val="1"/>
        <c:axPos val="b"/>
        <c:numFmt formatCode="General" sourceLinked="1"/>
        <c:majorTickMark val="out"/>
        <c:minorTickMark val="none"/>
        <c:tickLblPos val="nextTo"/>
        <c:crossAx val="226880896"/>
        <c:crosses val="autoZero"/>
        <c:crossBetween val="between"/>
      </c:valAx>
    </c:plotArea>
    <c:legend>
      <c:legendPos val="t"/>
      <c:layout>
        <c:manualLayout>
          <c:xMode val="edge"/>
          <c:yMode val="edge"/>
          <c:x val="0.7971108952413315"/>
          <c:y val="0.91425886254394484"/>
          <c:w val="0.20018107231782836"/>
          <c:h val="6.9712732698143764E-2"/>
        </c:manualLayout>
      </c:layout>
      <c:overlay val="0"/>
    </c:legend>
    <c:plotVisOnly val="1"/>
    <c:dispBlanksAs val="gap"/>
    <c:showDLblsOverMax val="0"/>
  </c:chart>
  <c:txPr>
    <a:bodyPr/>
    <a:lstStyle/>
    <a:p>
      <a:pPr>
        <a:defRPr sz="900" b="1">
          <a:solidFill>
            <a:schemeClr val="tx1"/>
          </a:solidFill>
        </a:defRPr>
      </a:pPr>
      <a:endParaRPr lang="ru-RU"/>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33959869154323413"/>
          <c:y val="0.11241163561915188"/>
          <c:w val="0.6604013084567667"/>
          <c:h val="0.85995966249078615"/>
        </c:manualLayout>
      </c:layout>
      <c:bar3DChart>
        <c:barDir val="bar"/>
        <c:grouping val="clustered"/>
        <c:varyColors val="0"/>
        <c:ser>
          <c:idx val="0"/>
          <c:order val="0"/>
          <c:tx>
            <c:strRef>
              <c:f>Лист1!$B$1</c:f>
              <c:strCache>
                <c:ptCount val="1"/>
                <c:pt idx="0">
                  <c:v>2021</c:v>
                </c:pt>
              </c:strCache>
            </c:strRef>
          </c:tx>
          <c:invertIfNegative val="0"/>
          <c:dLbls>
            <c:dLbl>
              <c:idx val="0"/>
              <c:layout>
                <c:manualLayout>
                  <c:x val="2.0749328505982885E-2"/>
                  <c:y val="-1.255850085912022E-2"/>
                </c:manualLayout>
              </c:layout>
              <c:showLegendKey val="0"/>
              <c:showVal val="1"/>
              <c:showCatName val="0"/>
              <c:showSerName val="0"/>
              <c:showPercent val="0"/>
              <c:showBubbleSize val="0"/>
            </c:dLbl>
            <c:dLbl>
              <c:idx val="1"/>
              <c:layout>
                <c:manualLayout>
                  <c:x val="1.3338854039560526E-2"/>
                  <c:y val="-5.0234003436480483E-3"/>
                </c:manualLayout>
              </c:layout>
              <c:showLegendKey val="0"/>
              <c:showVal val="1"/>
              <c:showCatName val="0"/>
              <c:showSerName val="0"/>
              <c:showPercent val="0"/>
              <c:showBubbleSize val="0"/>
            </c:dLbl>
            <c:dLbl>
              <c:idx val="2"/>
              <c:layout>
                <c:manualLayout>
                  <c:x val="1.0374664252991498E-2"/>
                  <c:y val="-1.2558500859120122E-2"/>
                </c:manualLayout>
              </c:layout>
              <c:showLegendKey val="0"/>
              <c:showVal val="1"/>
              <c:showCatName val="0"/>
              <c:showSerName val="0"/>
              <c:showPercent val="0"/>
              <c:showBubbleSize val="0"/>
            </c:dLbl>
            <c:dLbl>
              <c:idx val="3"/>
              <c:layout>
                <c:manualLayout>
                  <c:x val="2.0749328505982996E-2"/>
                  <c:y val="-2.5117001718240241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Работников учреждений культуры</c:v>
                </c:pt>
                <c:pt idx="1">
                  <c:v>Педагогических работников учреждений культуры</c:v>
                </c:pt>
              </c:strCache>
            </c:strRef>
          </c:cat>
          <c:val>
            <c:numRef>
              <c:f>Лист1!$B$2:$B$3</c:f>
              <c:numCache>
                <c:formatCode>General</c:formatCode>
                <c:ptCount val="2"/>
                <c:pt idx="0">
                  <c:v>25531.599999999962</c:v>
                </c:pt>
                <c:pt idx="1">
                  <c:v>29004.400000000001</c:v>
                </c:pt>
              </c:numCache>
            </c:numRef>
          </c:val>
        </c:ser>
        <c:ser>
          <c:idx val="1"/>
          <c:order val="1"/>
          <c:tx>
            <c:strRef>
              <c:f>Лист1!$C$1</c:f>
              <c:strCache>
                <c:ptCount val="1"/>
                <c:pt idx="0">
                  <c:v>2022</c:v>
                </c:pt>
              </c:strCache>
            </c:strRef>
          </c:tx>
          <c:invertIfNegative val="0"/>
          <c:dLbls>
            <c:dLbl>
              <c:idx val="0"/>
              <c:layout>
                <c:manualLayout>
                  <c:x val="1.0374664252991599E-2"/>
                  <c:y val="-5.0234003436480483E-3"/>
                </c:manualLayout>
              </c:layout>
              <c:showLegendKey val="0"/>
              <c:showVal val="1"/>
              <c:showCatName val="0"/>
              <c:showSerName val="0"/>
              <c:showPercent val="0"/>
              <c:showBubbleSize val="0"/>
            </c:dLbl>
            <c:dLbl>
              <c:idx val="1"/>
              <c:layout>
                <c:manualLayout>
                  <c:x val="1.3338854039560526E-2"/>
                  <c:y val="-5.0234003436480483E-3"/>
                </c:manualLayout>
              </c:layout>
              <c:showLegendKey val="0"/>
              <c:showVal val="1"/>
              <c:showCatName val="0"/>
              <c:showSerName val="0"/>
              <c:showPercent val="0"/>
              <c:showBubbleSize val="0"/>
            </c:dLbl>
            <c:dLbl>
              <c:idx val="2"/>
              <c:layout>
                <c:manualLayout>
                  <c:x val="2.3713518292551878E-2"/>
                  <c:y val="-1.7581901202768212E-2"/>
                </c:manualLayout>
              </c:layout>
              <c:showLegendKey val="0"/>
              <c:showVal val="1"/>
              <c:showCatName val="0"/>
              <c:showSerName val="0"/>
              <c:showPercent val="0"/>
              <c:showBubbleSize val="0"/>
            </c:dLbl>
            <c:dLbl>
              <c:idx val="3"/>
              <c:layout>
                <c:manualLayout>
                  <c:x val="1.0374664252991498E-2"/>
                  <c:y val="-1.758190120276821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Работников учреждений культуры</c:v>
                </c:pt>
                <c:pt idx="1">
                  <c:v>Педагогических работников учреждений культуры</c:v>
                </c:pt>
              </c:strCache>
            </c:strRef>
          </c:cat>
          <c:val>
            <c:numRef>
              <c:f>Лист1!$C$2:$C$3</c:f>
              <c:numCache>
                <c:formatCode>General</c:formatCode>
                <c:ptCount val="2"/>
                <c:pt idx="0">
                  <c:v>29832.9</c:v>
                </c:pt>
                <c:pt idx="1">
                  <c:v>30129.9</c:v>
                </c:pt>
              </c:numCache>
            </c:numRef>
          </c:val>
        </c:ser>
        <c:dLbls>
          <c:showLegendKey val="0"/>
          <c:showVal val="1"/>
          <c:showCatName val="0"/>
          <c:showSerName val="0"/>
          <c:showPercent val="0"/>
          <c:showBubbleSize val="0"/>
        </c:dLbls>
        <c:gapWidth val="150"/>
        <c:shape val="cylinder"/>
        <c:axId val="226921088"/>
        <c:axId val="226922880"/>
        <c:axId val="0"/>
      </c:bar3DChart>
      <c:catAx>
        <c:axId val="226921088"/>
        <c:scaling>
          <c:orientation val="minMax"/>
        </c:scaling>
        <c:delete val="0"/>
        <c:axPos val="l"/>
        <c:majorTickMark val="none"/>
        <c:minorTickMark val="none"/>
        <c:tickLblPos val="nextTo"/>
        <c:crossAx val="226922880"/>
        <c:crosses val="autoZero"/>
        <c:auto val="1"/>
        <c:lblAlgn val="ctr"/>
        <c:lblOffset val="100"/>
        <c:noMultiLvlLbl val="0"/>
      </c:catAx>
      <c:valAx>
        <c:axId val="226922880"/>
        <c:scaling>
          <c:orientation val="minMax"/>
        </c:scaling>
        <c:delete val="1"/>
        <c:axPos val="b"/>
        <c:numFmt formatCode="General" sourceLinked="1"/>
        <c:majorTickMark val="out"/>
        <c:minorTickMark val="none"/>
        <c:tickLblPos val="nextTo"/>
        <c:crossAx val="226921088"/>
        <c:crosses val="autoZero"/>
        <c:crossBetween val="between"/>
      </c:valAx>
    </c:plotArea>
    <c:legend>
      <c:legendPos val="t"/>
      <c:layout>
        <c:manualLayout>
          <c:xMode val="edge"/>
          <c:yMode val="edge"/>
          <c:x val="0.7971108952413315"/>
          <c:y val="0.91425886254394484"/>
          <c:w val="0.20018107231782836"/>
          <c:h val="6.9712732698143709E-2"/>
        </c:manualLayout>
      </c:layout>
      <c:overlay val="0"/>
    </c:legend>
    <c:plotVisOnly val="1"/>
    <c:dispBlanksAs val="gap"/>
    <c:showDLblsOverMax val="0"/>
  </c:chart>
  <c:txPr>
    <a:bodyPr/>
    <a:lstStyle/>
    <a:p>
      <a:pPr>
        <a:defRPr sz="900"/>
      </a:pPr>
      <a:endParaRPr lang="ru-RU"/>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0"/>
    </c:view3D>
    <c:floor>
      <c:thickness val="0"/>
    </c:floor>
    <c:sideWall>
      <c:thickness val="0"/>
    </c:sideWall>
    <c:backWall>
      <c:thickness val="0"/>
    </c:backWall>
    <c:plotArea>
      <c:layout>
        <c:manualLayout>
          <c:layoutTarget val="inner"/>
          <c:xMode val="edge"/>
          <c:yMode val="edge"/>
          <c:x val="6.0177493438320434E-2"/>
          <c:y val="2.4169526886062317E-2"/>
          <c:w val="0.59882578740158032"/>
          <c:h val="0.75543138838414425"/>
        </c:manualLayout>
      </c:layout>
      <c:bar3DChart>
        <c:barDir val="col"/>
        <c:grouping val="stacked"/>
        <c:varyColors val="0"/>
        <c:ser>
          <c:idx val="0"/>
          <c:order val="0"/>
          <c:tx>
            <c:strRef>
              <c:f>Лист1!$B$1</c:f>
              <c:strCache>
                <c:ptCount val="1"/>
                <c:pt idx="0">
                  <c:v>непрограммная часть</c:v>
                </c:pt>
              </c:strCache>
            </c:strRef>
          </c:tx>
          <c:spPr>
            <a:solidFill>
              <a:schemeClr val="accent5">
                <a:lumMod val="75000"/>
              </a:schemeClr>
            </a:solidFill>
          </c:spPr>
          <c:invertIfNegative val="0"/>
          <c:dLbls>
            <c:dLbl>
              <c:idx val="0"/>
              <c:layout>
                <c:manualLayout>
                  <c:x val="-1.3891076115485985E-3"/>
                  <c:y val="3.2397873342755241E-2"/>
                </c:manualLayout>
              </c:layout>
              <c:showLegendKey val="0"/>
              <c:showVal val="1"/>
              <c:showCatName val="0"/>
              <c:showSerName val="0"/>
              <c:showPercent val="0"/>
              <c:showBubbleSize val="0"/>
            </c:dLbl>
            <c:dLbl>
              <c:idx val="1"/>
              <c:layout>
                <c:manualLayout>
                  <c:x val="2.777777777777846E-3"/>
                  <c:y val="3.6209368059762208E-2"/>
                </c:manualLayout>
              </c:layout>
              <c:showLegendKey val="0"/>
              <c:showVal val="1"/>
              <c:showCatName val="0"/>
              <c:showSerName val="0"/>
              <c:showPercent val="0"/>
              <c:showBubbleSize val="0"/>
            </c:dLbl>
            <c:dLbl>
              <c:idx val="2"/>
              <c:layout>
                <c:manualLayout>
                  <c:x val="-1.3888888888889104E-3"/>
                  <c:y val="3.4188034188034191E-2"/>
                </c:manualLayout>
              </c:layout>
              <c:showLegendKey val="0"/>
              <c:showVal val="1"/>
              <c:showCatName val="0"/>
              <c:showSerName val="0"/>
              <c:showPercent val="0"/>
              <c:showBubbleSize val="0"/>
            </c:dLbl>
            <c:dLbl>
              <c:idx val="3"/>
              <c:layout>
                <c:manualLayout>
                  <c:x val="-2.777777777777846E-3"/>
                  <c:y val="3.8461538461538464E-2"/>
                </c:manualLayout>
              </c:layout>
              <c:showLegendKey val="0"/>
              <c:showVal val="1"/>
              <c:showCatName val="0"/>
              <c:showSerName val="0"/>
              <c:showPercent val="0"/>
              <c:showBubbleSize val="0"/>
            </c:dLbl>
            <c:dLbl>
              <c:idx val="4"/>
              <c:layout>
                <c:manualLayout>
                  <c:x val="-4.1666666666666683E-3"/>
                  <c:y val="4.2735042735042736E-2"/>
                </c:manualLayout>
              </c:layout>
              <c:showLegendKey val="0"/>
              <c:showVal val="1"/>
              <c:showCatName val="0"/>
              <c:showSerName val="0"/>
              <c:showPercent val="0"/>
              <c:showBubbleSize val="0"/>
            </c:dLbl>
            <c:dLbl>
              <c:idx val="5"/>
              <c:layout>
                <c:manualLayout>
                  <c:x val="-2.777777777777846E-3"/>
                  <c:y val="2.9914529914529909E-2"/>
                </c:manualLayout>
              </c:layout>
              <c:showLegendKey val="0"/>
              <c:showVal val="1"/>
              <c:showCatName val="0"/>
              <c:showSerName val="0"/>
              <c:showPercent val="0"/>
              <c:showBubbleSize val="0"/>
            </c:dLbl>
            <c:txPr>
              <a:bodyPr/>
              <a:lstStyle/>
              <a:p>
                <a:pPr>
                  <a:defRPr sz="900"/>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59483.59</c:v>
                </c:pt>
                <c:pt idx="1">
                  <c:v>55256.86</c:v>
                </c:pt>
                <c:pt idx="2">
                  <c:v>65009.689999999995</c:v>
                </c:pt>
                <c:pt idx="3">
                  <c:v>70379</c:v>
                </c:pt>
                <c:pt idx="4">
                  <c:v>155055.19</c:v>
                </c:pt>
                <c:pt idx="5">
                  <c:v>66711.75</c:v>
                </c:pt>
              </c:numCache>
            </c:numRef>
          </c:val>
        </c:ser>
        <c:ser>
          <c:idx val="1"/>
          <c:order val="1"/>
          <c:tx>
            <c:strRef>
              <c:f>Лист1!$C$1</c:f>
              <c:strCache>
                <c:ptCount val="1"/>
                <c:pt idx="0">
                  <c:v>программная часть</c:v>
                </c:pt>
              </c:strCache>
            </c:strRef>
          </c:tx>
          <c:spPr>
            <a:solidFill>
              <a:schemeClr val="accent1">
                <a:lumMod val="60000"/>
                <a:lumOff val="40000"/>
              </a:schemeClr>
            </a:solidFill>
          </c:spPr>
          <c:invertIfNegative val="0"/>
          <c:dLbls>
            <c:dLbl>
              <c:idx val="0"/>
              <c:layout>
                <c:manualLayout>
                  <c:x val="1.2500000000000025E-2"/>
                  <c:y val="-0.23261726899522328"/>
                </c:manualLayout>
              </c:layout>
              <c:showLegendKey val="0"/>
              <c:showVal val="1"/>
              <c:showCatName val="0"/>
              <c:showSerName val="0"/>
              <c:showPercent val="0"/>
              <c:showBubbleSize val="0"/>
            </c:dLbl>
            <c:dLbl>
              <c:idx val="1"/>
              <c:layout>
                <c:manualLayout>
                  <c:x val="8.3333333333333367E-3"/>
                  <c:y val="-0.22967225250689821"/>
                </c:manualLayout>
              </c:layout>
              <c:showLegendKey val="0"/>
              <c:showVal val="1"/>
              <c:showCatName val="0"/>
              <c:showSerName val="0"/>
              <c:showPercent val="0"/>
              <c:showBubbleSize val="0"/>
            </c:dLbl>
            <c:dLbl>
              <c:idx val="2"/>
              <c:layout>
                <c:manualLayout>
                  <c:x val="5.5555555555555558E-3"/>
                  <c:y val="-0.26923076923076938"/>
                </c:manualLayout>
              </c:layout>
              <c:tx>
                <c:rich>
                  <a:bodyPr/>
                  <a:lstStyle/>
                  <a:p>
                    <a:r>
                      <a:rPr lang="ru-RU" sz="800" dirty="0" smtClean="0"/>
                      <a:t>1687669,90</a:t>
                    </a:r>
                    <a:endParaRPr lang="en-US" sz="800" dirty="0"/>
                  </a:p>
                </c:rich>
              </c:tx>
              <c:showLegendKey val="0"/>
              <c:showVal val="1"/>
              <c:showCatName val="0"/>
              <c:showSerName val="0"/>
              <c:showPercent val="0"/>
              <c:showBubbleSize val="0"/>
            </c:dLbl>
            <c:dLbl>
              <c:idx val="3"/>
              <c:layout>
                <c:manualLayout>
                  <c:x val="1.3888888888889104E-3"/>
                  <c:y val="-0.23076923076923359"/>
                </c:manualLayout>
              </c:layout>
              <c:showLegendKey val="0"/>
              <c:showVal val="1"/>
              <c:showCatName val="0"/>
              <c:showSerName val="0"/>
              <c:showPercent val="0"/>
              <c:showBubbleSize val="0"/>
            </c:dLbl>
            <c:dLbl>
              <c:idx val="4"/>
              <c:layout>
                <c:manualLayout>
                  <c:x val="-5.5555555555555558E-3"/>
                  <c:y val="-0.29059829059829057"/>
                </c:manualLayout>
              </c:layout>
              <c:showLegendKey val="0"/>
              <c:showVal val="1"/>
              <c:showCatName val="0"/>
              <c:showSerName val="0"/>
              <c:showPercent val="0"/>
              <c:showBubbleSize val="0"/>
            </c:dLbl>
            <c:dLbl>
              <c:idx val="5"/>
              <c:layout>
                <c:manualLayout>
                  <c:x val="-4.1666666666666683E-3"/>
                  <c:y val="-0.31623965273571575"/>
                </c:manualLayout>
              </c:layout>
              <c:showLegendKey val="0"/>
              <c:showVal val="1"/>
              <c:showCatName val="0"/>
              <c:showSerName val="0"/>
              <c:showPercent val="0"/>
              <c:showBubbleSize val="0"/>
            </c:dLbl>
            <c:txPr>
              <a:bodyPr/>
              <a:lstStyle/>
              <a:p>
                <a:pPr>
                  <a:defRPr sz="800"/>
                </a:pPr>
                <a:endParaRPr lang="ru-RU"/>
              </a:p>
            </c:txPr>
            <c:showLegendKey val="0"/>
            <c:showVal val="1"/>
            <c:showCatName val="0"/>
            <c:showSerName val="0"/>
            <c:showPercent val="0"/>
            <c:showBubbleSize val="0"/>
            <c:showLeaderLines val="0"/>
          </c:dLbls>
          <c:cat>
            <c:numRef>
              <c:f>Лист1!$A$2:$A$7</c:f>
              <c:numCache>
                <c:formatCode>General</c:formatCode>
                <c:ptCount val="6"/>
                <c:pt idx="0">
                  <c:v>2017</c:v>
                </c:pt>
                <c:pt idx="1">
                  <c:v>2018</c:v>
                </c:pt>
                <c:pt idx="2">
                  <c:v>2019</c:v>
                </c:pt>
                <c:pt idx="3">
                  <c:v>2020</c:v>
                </c:pt>
                <c:pt idx="4">
                  <c:v>2021</c:v>
                </c:pt>
                <c:pt idx="5">
                  <c:v>2022</c:v>
                </c:pt>
              </c:numCache>
            </c:numRef>
          </c:cat>
          <c:val>
            <c:numRef>
              <c:f>Лист1!$C$2:$C$7</c:f>
              <c:numCache>
                <c:formatCode>General</c:formatCode>
                <c:ptCount val="6"/>
                <c:pt idx="0">
                  <c:v>1140350</c:v>
                </c:pt>
                <c:pt idx="1">
                  <c:v>1218433.92</c:v>
                </c:pt>
                <c:pt idx="2">
                  <c:v>1274635.9100000001</c:v>
                </c:pt>
                <c:pt idx="3">
                  <c:v>1687660</c:v>
                </c:pt>
                <c:pt idx="4">
                  <c:v>2261057.0499999998</c:v>
                </c:pt>
                <c:pt idx="5">
                  <c:v>2377864.79</c:v>
                </c:pt>
              </c:numCache>
            </c:numRef>
          </c:val>
        </c:ser>
        <c:dLbls>
          <c:showLegendKey val="0"/>
          <c:showVal val="0"/>
          <c:showCatName val="0"/>
          <c:showSerName val="0"/>
          <c:showPercent val="0"/>
          <c:showBubbleSize val="0"/>
        </c:dLbls>
        <c:gapWidth val="150"/>
        <c:shape val="cylinder"/>
        <c:axId val="228292864"/>
        <c:axId val="228311040"/>
        <c:axId val="0"/>
      </c:bar3DChart>
      <c:catAx>
        <c:axId val="228292864"/>
        <c:scaling>
          <c:orientation val="minMax"/>
        </c:scaling>
        <c:delete val="0"/>
        <c:axPos val="b"/>
        <c:numFmt formatCode="General" sourceLinked="1"/>
        <c:majorTickMark val="out"/>
        <c:minorTickMark val="none"/>
        <c:tickLblPos val="nextTo"/>
        <c:crossAx val="228311040"/>
        <c:crosses val="autoZero"/>
        <c:auto val="1"/>
        <c:lblAlgn val="ctr"/>
        <c:lblOffset val="100"/>
        <c:noMultiLvlLbl val="0"/>
      </c:catAx>
      <c:valAx>
        <c:axId val="228311040"/>
        <c:scaling>
          <c:orientation val="minMax"/>
        </c:scaling>
        <c:delete val="0"/>
        <c:axPos val="l"/>
        <c:majorGridlines/>
        <c:numFmt formatCode="General" sourceLinked="1"/>
        <c:majorTickMark val="out"/>
        <c:minorTickMark val="none"/>
        <c:tickLblPos val="nextTo"/>
        <c:txPr>
          <a:bodyPr/>
          <a:lstStyle/>
          <a:p>
            <a:pPr>
              <a:defRPr sz="800"/>
            </a:pPr>
            <a:endParaRPr lang="ru-RU"/>
          </a:p>
        </c:txPr>
        <c:crossAx val="228292864"/>
        <c:crosses val="autoZero"/>
        <c:crossBetween val="between"/>
        <c:majorUnit val="200000"/>
      </c:valAx>
    </c:plotArea>
    <c:legend>
      <c:legendPos val="r"/>
      <c:layout>
        <c:manualLayout>
          <c:xMode val="edge"/>
          <c:yMode val="edge"/>
          <c:x val="1.6648184601924763E-2"/>
          <c:y val="0.81959889629181681"/>
          <c:w val="0.36093263342082282"/>
          <c:h val="0.14280797561595127"/>
        </c:manualLayout>
      </c:layout>
      <c:overlay val="0"/>
    </c:legend>
    <c:plotVisOnly val="1"/>
    <c:dispBlanksAs val="gap"/>
    <c:showDLblsOverMax val="0"/>
  </c:chart>
  <c:txPr>
    <a:bodyPr/>
    <a:lstStyle/>
    <a:p>
      <a:pPr>
        <a:defRPr sz="1100">
          <a:latin typeface="Calibri" pitchFamily="34" charset="0"/>
          <a:cs typeface="Calibri" pitchFamily="34" charset="0"/>
        </a:defRPr>
      </a:pPr>
      <a:endParaRPr lang="ru-RU"/>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210"/>
      <c:rAngAx val="0"/>
      <c:perspective val="30"/>
    </c:view3D>
    <c:floor>
      <c:thickness val="0"/>
    </c:floor>
    <c:sideWall>
      <c:thickness val="0"/>
    </c:sideWall>
    <c:backWall>
      <c:thickness val="0"/>
    </c:backWall>
    <c:plotArea>
      <c:layout>
        <c:manualLayout>
          <c:layoutTarget val="inner"/>
          <c:xMode val="edge"/>
          <c:yMode val="edge"/>
          <c:x val="4.4947506561679785E-5"/>
          <c:y val="9.4383798616082093E-2"/>
          <c:w val="0.99995516185475541"/>
          <c:h val="0.90561618751144457"/>
        </c:manualLayout>
      </c:layout>
      <c:pie3DChart>
        <c:varyColors val="1"/>
        <c:ser>
          <c:idx val="0"/>
          <c:order val="0"/>
          <c:tx>
            <c:strRef>
              <c:f>Лист1!$B$1</c:f>
              <c:strCache>
                <c:ptCount val="1"/>
                <c:pt idx="0">
                  <c:v>Продажи</c:v>
                </c:pt>
              </c:strCache>
            </c:strRef>
          </c:tx>
          <c:explosion val="25"/>
          <c:dPt>
            <c:idx val="0"/>
            <c:bubble3D val="0"/>
            <c:spPr>
              <a:solidFill>
                <a:srgbClr val="92D050"/>
              </a:solidFill>
            </c:spPr>
          </c:dPt>
          <c:dPt>
            <c:idx val="1"/>
            <c:bubble3D val="0"/>
            <c:spPr>
              <a:solidFill>
                <a:schemeClr val="tx2">
                  <a:lumMod val="40000"/>
                  <a:lumOff val="60000"/>
                </a:schemeClr>
              </a:solidFill>
            </c:spPr>
          </c:dPt>
          <c:dPt>
            <c:idx val="2"/>
            <c:bubble3D val="0"/>
            <c:explosion val="40"/>
            <c:spPr>
              <a:solidFill>
                <a:srgbClr val="FF99CC"/>
              </a:solidFill>
            </c:spPr>
          </c:dPt>
          <c:dPt>
            <c:idx val="3"/>
            <c:bubble3D val="0"/>
            <c:explosion val="40"/>
            <c:spPr>
              <a:solidFill>
                <a:srgbClr val="FF0000"/>
              </a:solidFill>
            </c:spPr>
          </c:dPt>
          <c:dPt>
            <c:idx val="4"/>
            <c:bubble3D val="0"/>
            <c:explosion val="29"/>
          </c:dPt>
          <c:dPt>
            <c:idx val="5"/>
            <c:bubble3D val="0"/>
            <c:explosion val="2"/>
            <c:spPr>
              <a:solidFill>
                <a:srgbClr val="FFFF00"/>
              </a:solidFill>
            </c:spPr>
          </c:dPt>
          <c:dPt>
            <c:idx val="6"/>
            <c:bubble3D val="0"/>
            <c:spPr>
              <a:solidFill>
                <a:schemeClr val="accent4">
                  <a:lumMod val="60000"/>
                  <a:lumOff val="40000"/>
                </a:schemeClr>
              </a:solidFill>
            </c:spPr>
          </c:dPt>
          <c:dPt>
            <c:idx val="7"/>
            <c:bubble3D val="0"/>
            <c:spPr>
              <a:solidFill>
                <a:srgbClr val="FFC000"/>
              </a:solidFill>
            </c:spPr>
          </c:dPt>
          <c:dPt>
            <c:idx val="8"/>
            <c:bubble3D val="0"/>
            <c:spPr>
              <a:solidFill>
                <a:srgbClr val="00FF00"/>
              </a:solidFill>
            </c:spPr>
          </c:dPt>
          <c:dPt>
            <c:idx val="10"/>
            <c:bubble3D val="0"/>
            <c:spPr>
              <a:solidFill>
                <a:schemeClr val="accent2">
                  <a:lumMod val="20000"/>
                  <a:lumOff val="80000"/>
                </a:schemeClr>
              </a:solidFill>
            </c:spPr>
          </c:dPt>
          <c:dPt>
            <c:idx val="11"/>
            <c:bubble3D val="0"/>
            <c:explosion val="50"/>
            <c:spPr>
              <a:solidFill>
                <a:srgbClr val="FF66FF"/>
              </a:solidFill>
            </c:spPr>
          </c:dPt>
          <c:dPt>
            <c:idx val="12"/>
            <c:bubble3D val="0"/>
            <c:spPr>
              <a:solidFill>
                <a:srgbClr val="9999FF"/>
              </a:solidFill>
            </c:spPr>
          </c:dPt>
          <c:cat>
            <c:strRef>
              <c:f>Лист1!$A$2:$A$18</c:f>
              <c:strCache>
                <c:ptCount val="15"/>
                <c:pt idx="0">
                  <c:v>Развитие образования </c:v>
                </c:pt>
                <c:pt idx="1">
                  <c:v>Социальная поддержка граждан </c:v>
                </c:pt>
                <c:pt idx="2">
                  <c:v>Сохранение и развитие культуры </c:v>
                </c:pt>
                <c:pt idx="3">
                  <c:v>Развитие физической культуры и спорта </c:v>
                </c:pt>
                <c:pt idx="4">
                  <c:v>Молодежная политика </c:v>
                </c:pt>
                <c:pt idx="5">
                  <c:v>Управление имуществом </c:v>
                </c:pt>
                <c:pt idx="6">
                  <c:v>Управление финансами </c:v>
                </c:pt>
                <c:pt idx="7">
                  <c:v>Защита населения и территории Курского района от чрезвычайных ситуаций</c:v>
                </c:pt>
                <c:pt idx="8">
                  <c:v>Развитие малого и среднего бизнеса, потребительского рынка, снижение административных барьеров </c:v>
                </c:pt>
                <c:pt idx="9">
                  <c:v>Развитие коммунального хозяйства, транспортной системы и обеспечение безопасности дорожного движения </c:v>
                </c:pt>
                <c:pt idx="10">
                  <c:v>Развитие сельского хозяйства </c:v>
                </c:pt>
                <c:pt idx="11">
                  <c:v>Межнациональные отношения и поддержка казачества </c:v>
                </c:pt>
                <c:pt idx="12">
                  <c:v>Обеспечением жильем отдельных категорий граждан</c:v>
                </c:pt>
                <c:pt idx="13">
                  <c:v>Профилактика правонарушений</c:v>
                </c:pt>
                <c:pt idx="14">
                  <c:v>Формирование современной городской среды</c:v>
                </c:pt>
              </c:strCache>
            </c:strRef>
          </c:cat>
          <c:val>
            <c:numRef>
              <c:f>Лист1!$B$2:$B$18</c:f>
              <c:numCache>
                <c:formatCode>General</c:formatCode>
                <c:ptCount val="17"/>
                <c:pt idx="0">
                  <c:v>41.5</c:v>
                </c:pt>
                <c:pt idx="1">
                  <c:v>33.9</c:v>
                </c:pt>
                <c:pt idx="2">
                  <c:v>6.8</c:v>
                </c:pt>
                <c:pt idx="3">
                  <c:v>0.9</c:v>
                </c:pt>
                <c:pt idx="4">
                  <c:v>0.1</c:v>
                </c:pt>
                <c:pt idx="5">
                  <c:v>0.1</c:v>
                </c:pt>
                <c:pt idx="6">
                  <c:v>1.9000000000000001</c:v>
                </c:pt>
                <c:pt idx="7">
                  <c:v>0.2</c:v>
                </c:pt>
                <c:pt idx="8">
                  <c:v>0.5</c:v>
                </c:pt>
                <c:pt idx="9">
                  <c:v>8.3000000000000007</c:v>
                </c:pt>
                <c:pt idx="10">
                  <c:v>0.30000000000000032</c:v>
                </c:pt>
                <c:pt idx="11">
                  <c:v>1.5</c:v>
                </c:pt>
                <c:pt idx="12">
                  <c:v>2.4</c:v>
                </c:pt>
                <c:pt idx="13">
                  <c:v>0.1</c:v>
                </c:pt>
                <c:pt idx="14">
                  <c:v>1.5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100">
          <a:solidFill>
            <a:schemeClr val="tx1"/>
          </a:solidFill>
        </a:defRPr>
      </a:pPr>
      <a:endParaRPr lang="ru-RU"/>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33098579135722E-2"/>
          <c:y val="3.8647072499474688E-2"/>
          <c:w val="0.40288081973180201"/>
          <c:h val="0.94589409850074846"/>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bubble3D val="0"/>
            <c:explosion val="39"/>
            <c:spPr>
              <a:solidFill>
                <a:schemeClr val="accent1">
                  <a:lumMod val="75000"/>
                </a:schemeClr>
              </a:solidFill>
              <a:scene3d>
                <a:camera prst="orthographicFront"/>
                <a:lightRig rig="threePt" dir="t"/>
              </a:scene3d>
              <a:sp3d>
                <a:bevelT w="0"/>
                <a:bevelB h="0"/>
              </a:sp3d>
            </c:spPr>
          </c:dPt>
          <c:dPt>
            <c:idx val="1"/>
            <c:bubble3D val="0"/>
            <c:spPr>
              <a:solidFill>
                <a:srgbClr val="CC99FF"/>
              </a:solidFill>
              <a:scene3d>
                <a:camera prst="orthographicFront"/>
                <a:lightRig rig="threePt" dir="t"/>
              </a:scene3d>
              <a:sp3d>
                <a:bevelT w="0"/>
                <a:bevelB h="0"/>
              </a:sp3d>
            </c:spPr>
          </c:dPt>
          <c:dPt>
            <c:idx val="2"/>
            <c:bubble3D val="0"/>
            <c:explosion val="63"/>
            <c:spPr>
              <a:solidFill>
                <a:srgbClr val="92D050"/>
              </a:solidFill>
              <a:scene3d>
                <a:camera prst="orthographicFront"/>
                <a:lightRig rig="threePt" dir="t"/>
              </a:scene3d>
              <a:sp3d>
                <a:bevelT w="0"/>
                <a:bevelB h="0"/>
              </a:sp3d>
            </c:spPr>
          </c:dPt>
          <c:dLbls>
            <c:dLbl>
              <c:idx val="0"/>
              <c:layout>
                <c:manualLayout>
                  <c:x val="-7.4067098143047294E-2"/>
                  <c:y val="0.2933312802710043"/>
                </c:manualLayout>
              </c:layout>
              <c:showLegendKey val="0"/>
              <c:showVal val="1"/>
              <c:showCatName val="0"/>
              <c:showSerName val="0"/>
              <c:showPercent val="0"/>
              <c:showBubbleSize val="0"/>
            </c:dLbl>
            <c:dLbl>
              <c:idx val="2"/>
              <c:layout>
                <c:manualLayout>
                  <c:x val="1.5070760659592933E-2"/>
                  <c:y val="-0.17004711899768371"/>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5391.6100000000024</c:v>
                </c:pt>
                <c:pt idx="1">
                  <c:v>47797.7</c:v>
                </c:pt>
                <c:pt idx="2">
                  <c:v>2799.44</c:v>
                </c:pt>
              </c:numCache>
            </c:numRef>
          </c:val>
        </c:ser>
        <c:dLbls>
          <c:showLegendKey val="0"/>
          <c:showVal val="0"/>
          <c:showCatName val="0"/>
          <c:showSerName val="0"/>
          <c:showPercent val="0"/>
          <c:showBubbleSize val="0"/>
          <c:showLeaderLines val="1"/>
        </c:dLbls>
        <c:firstSliceAng val="87"/>
      </c:pieChart>
    </c:plotArea>
    <c:legend>
      <c:legendPos val="r"/>
      <c:overlay val="0"/>
    </c:legend>
    <c:plotVisOnly val="1"/>
    <c:dispBlanksAs val="gap"/>
    <c:showDLblsOverMax val="0"/>
  </c:chart>
  <c:txPr>
    <a:bodyPr/>
    <a:lstStyle/>
    <a:p>
      <a:pPr>
        <a:defRPr sz="900">
          <a:latin typeface="+mj-lt"/>
        </a:defRPr>
      </a:pPr>
      <a:endParaRPr lang="ru-RU"/>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33098579135722E-2"/>
          <c:y val="3.8647072499474626E-2"/>
          <c:w val="0.4028808197318014"/>
          <c:h val="0.9458940985007479"/>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bubble3D val="0"/>
            <c:explosion val="39"/>
            <c:spPr>
              <a:solidFill>
                <a:schemeClr val="accent1">
                  <a:lumMod val="75000"/>
                </a:schemeClr>
              </a:solidFill>
              <a:scene3d>
                <a:camera prst="orthographicFront"/>
                <a:lightRig rig="threePt" dir="t"/>
              </a:scene3d>
              <a:sp3d>
                <a:bevelT w="0"/>
                <a:bevelB h="0"/>
              </a:sp3d>
            </c:spPr>
          </c:dPt>
          <c:dPt>
            <c:idx val="1"/>
            <c:bubble3D val="0"/>
            <c:spPr>
              <a:solidFill>
                <a:srgbClr val="CC99FF"/>
              </a:solidFill>
              <a:scene3d>
                <a:camera prst="orthographicFront"/>
                <a:lightRig rig="threePt" dir="t"/>
              </a:scene3d>
              <a:sp3d>
                <a:bevelT w="0"/>
                <a:bevelB h="0"/>
              </a:sp3d>
            </c:spPr>
          </c:dPt>
          <c:dPt>
            <c:idx val="2"/>
            <c:bubble3D val="0"/>
            <c:explosion val="63"/>
            <c:spPr>
              <a:solidFill>
                <a:srgbClr val="92D050"/>
              </a:solidFill>
              <a:scene3d>
                <a:camera prst="orthographicFront"/>
                <a:lightRig rig="threePt" dir="t"/>
              </a:scene3d>
              <a:sp3d>
                <a:bevelT w="0"/>
                <a:bevelB h="0"/>
              </a:sp3d>
            </c:spPr>
          </c:dPt>
          <c:dLbls>
            <c:dLbl>
              <c:idx val="0"/>
              <c:layout>
                <c:manualLayout>
                  <c:x val="-7.4422301256235876E-2"/>
                  <c:y val="0.26930132179074623"/>
                </c:manualLayout>
              </c:layout>
              <c:showLegendKey val="0"/>
              <c:showVal val="1"/>
              <c:showCatName val="0"/>
              <c:showSerName val="0"/>
              <c:showPercent val="0"/>
              <c:showBubbleSize val="0"/>
            </c:dLbl>
            <c:dLbl>
              <c:idx val="2"/>
              <c:layout>
                <c:manualLayout>
                  <c:x val="7.9176215406234034E-3"/>
                  <c:y val="-0.17654616958982838"/>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2894.79</c:v>
                </c:pt>
                <c:pt idx="1">
                  <c:v>31498.89</c:v>
                </c:pt>
                <c:pt idx="2">
                  <c:v>1810.1899999999998</c:v>
                </c:pt>
              </c:numCache>
            </c:numRef>
          </c:val>
        </c:ser>
        <c:dLbls>
          <c:showLegendKey val="0"/>
          <c:showVal val="0"/>
          <c:showCatName val="0"/>
          <c:showSerName val="0"/>
          <c:showPercent val="0"/>
          <c:showBubbleSize val="0"/>
          <c:showLeaderLines val="1"/>
        </c:dLbls>
        <c:firstSliceAng val="87"/>
      </c:pieChart>
    </c:plotArea>
    <c:legend>
      <c:legendPos val="r"/>
      <c:layout>
        <c:manualLayout>
          <c:xMode val="edge"/>
          <c:yMode val="edge"/>
          <c:x val="0.68102060528011121"/>
          <c:y val="0.15522035301866471"/>
          <c:w val="0.31897939471990516"/>
          <c:h val="0.72698593259375655"/>
        </c:manualLayout>
      </c:layout>
      <c:overlay val="0"/>
    </c:legend>
    <c:plotVisOnly val="1"/>
    <c:dispBlanksAs val="gap"/>
    <c:showDLblsOverMax val="0"/>
  </c:chart>
  <c:txPr>
    <a:bodyPr/>
    <a:lstStyle/>
    <a:p>
      <a:pPr>
        <a:defRPr sz="900">
          <a:latin typeface="+mj-lt"/>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Pt>
            <c:idx val="0"/>
            <c:invertIfNegative val="0"/>
            <c:bubble3D val="0"/>
            <c:spPr>
              <a:solidFill>
                <a:srgbClr val="FFFFCC"/>
              </a:solidFill>
            </c:spPr>
          </c:dPt>
          <c:dPt>
            <c:idx val="1"/>
            <c:invertIfNegative val="0"/>
            <c:bubble3D val="0"/>
            <c:spPr>
              <a:solidFill>
                <a:schemeClr val="accent6">
                  <a:lumMod val="60000"/>
                  <a:lumOff val="40000"/>
                </a:schemeClr>
              </a:solidFill>
            </c:spPr>
          </c:dPt>
          <c:cat>
            <c:strRef>
              <c:f>Лист1!$A$2:$A$3</c:f>
              <c:strCache>
                <c:ptCount val="2"/>
                <c:pt idx="0">
                  <c:v>2021 г.</c:v>
                </c:pt>
                <c:pt idx="1">
                  <c:v>2022 г.</c:v>
                </c:pt>
              </c:strCache>
            </c:strRef>
          </c:cat>
          <c:val>
            <c:numRef>
              <c:f>Лист1!$B$2:$B$3</c:f>
              <c:numCache>
                <c:formatCode>General</c:formatCode>
                <c:ptCount val="2"/>
                <c:pt idx="0">
                  <c:v>556.35999999999899</c:v>
                </c:pt>
                <c:pt idx="1">
                  <c:v>599.6</c:v>
                </c:pt>
              </c:numCache>
            </c:numRef>
          </c:val>
        </c:ser>
        <c:dLbls>
          <c:showLegendKey val="0"/>
          <c:showVal val="0"/>
          <c:showCatName val="0"/>
          <c:showSerName val="0"/>
          <c:showPercent val="0"/>
          <c:showBubbleSize val="0"/>
        </c:dLbls>
        <c:gapWidth val="150"/>
        <c:shape val="cylinder"/>
        <c:axId val="241482752"/>
        <c:axId val="241861376"/>
        <c:axId val="0"/>
      </c:bar3DChart>
      <c:catAx>
        <c:axId val="241482752"/>
        <c:scaling>
          <c:orientation val="minMax"/>
        </c:scaling>
        <c:delete val="0"/>
        <c:axPos val="b"/>
        <c:majorTickMark val="none"/>
        <c:minorTickMark val="none"/>
        <c:tickLblPos val="nextTo"/>
        <c:txPr>
          <a:bodyPr/>
          <a:lstStyle/>
          <a:p>
            <a:pPr>
              <a:defRPr sz="1200"/>
            </a:pPr>
            <a:endParaRPr lang="ru-RU"/>
          </a:p>
        </c:txPr>
        <c:crossAx val="241861376"/>
        <c:crosses val="autoZero"/>
        <c:auto val="1"/>
        <c:lblAlgn val="ctr"/>
        <c:lblOffset val="100"/>
        <c:noMultiLvlLbl val="0"/>
      </c:catAx>
      <c:valAx>
        <c:axId val="241861376"/>
        <c:scaling>
          <c:orientation val="minMax"/>
        </c:scaling>
        <c:delete val="0"/>
        <c:axPos val="l"/>
        <c:majorGridlines/>
        <c:numFmt formatCode="General" sourceLinked="1"/>
        <c:majorTickMark val="none"/>
        <c:minorTickMark val="none"/>
        <c:tickLblPos val="nextTo"/>
        <c:txPr>
          <a:bodyPr/>
          <a:lstStyle/>
          <a:p>
            <a:pPr>
              <a:defRPr sz="1400"/>
            </a:pPr>
            <a:endParaRPr lang="ru-RU"/>
          </a:p>
        </c:txPr>
        <c:crossAx val="241482752"/>
        <c:crosses val="autoZero"/>
        <c:crossBetween val="between"/>
      </c:valAx>
    </c:plotArea>
    <c:plotVisOnly val="1"/>
    <c:dispBlanksAs val="gap"/>
    <c:showDLblsOverMax val="0"/>
  </c:chart>
  <c:txPr>
    <a:bodyPr/>
    <a:lstStyle/>
    <a:p>
      <a:pPr>
        <a:defRPr sz="1800">
          <a:solidFill>
            <a:schemeClr val="bg1"/>
          </a:solidFill>
        </a:defRPr>
      </a:pPr>
      <a:endParaRPr lang="ru-RU"/>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33098579135722E-2"/>
          <c:y val="3.8647072499474654E-2"/>
          <c:w val="0.40288081973180162"/>
          <c:h val="0.94589409850074813"/>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bubble3D val="0"/>
            <c:explosion val="39"/>
            <c:spPr>
              <a:solidFill>
                <a:schemeClr val="accent1">
                  <a:lumMod val="75000"/>
                </a:schemeClr>
              </a:solidFill>
              <a:scene3d>
                <a:camera prst="orthographicFront"/>
                <a:lightRig rig="threePt" dir="t"/>
              </a:scene3d>
              <a:sp3d>
                <a:bevelT w="0"/>
                <a:bevelB h="0"/>
              </a:sp3d>
            </c:spPr>
          </c:dPt>
          <c:dPt>
            <c:idx val="1"/>
            <c:bubble3D val="0"/>
            <c:spPr>
              <a:solidFill>
                <a:srgbClr val="CC99FF"/>
              </a:solidFill>
              <a:scene3d>
                <a:camera prst="orthographicFront"/>
                <a:lightRig rig="threePt" dir="t"/>
              </a:scene3d>
              <a:sp3d>
                <a:bevelT w="0"/>
                <a:bevelB h="0"/>
              </a:sp3d>
            </c:spPr>
          </c:dPt>
          <c:dPt>
            <c:idx val="2"/>
            <c:bubble3D val="0"/>
            <c:explosion val="63"/>
            <c:spPr>
              <a:solidFill>
                <a:srgbClr val="92D050"/>
              </a:solidFill>
              <a:scene3d>
                <a:camera prst="orthographicFront"/>
                <a:lightRig rig="threePt" dir="t"/>
              </a:scene3d>
              <a:sp3d>
                <a:bevelT w="0"/>
                <a:bevelB h="0"/>
              </a:sp3d>
            </c:spPr>
          </c:dPt>
          <c:dLbls>
            <c:dLbl>
              <c:idx val="0"/>
              <c:layout>
                <c:manualLayout>
                  <c:x val="0.26694073352014502"/>
                  <c:y val="-2.9109525963625441E-2"/>
                </c:manualLayout>
              </c:layout>
              <c:showLegendKey val="0"/>
              <c:showVal val="1"/>
              <c:showCatName val="0"/>
              <c:showSerName val="0"/>
              <c:showPercent val="0"/>
              <c:showBubbleSize val="0"/>
            </c:dLbl>
            <c:dLbl>
              <c:idx val="2"/>
              <c:layout>
                <c:manualLayout>
                  <c:x val="5.3165732123359719E-2"/>
                  <c:y val="-0.12377287937122934"/>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6026.3600000000024</c:v>
                </c:pt>
                <c:pt idx="1">
                  <c:v>2540.27</c:v>
                </c:pt>
                <c:pt idx="2">
                  <c:v>847.78000000000054</c:v>
                </c:pt>
              </c:numCache>
            </c:numRef>
          </c:val>
        </c:ser>
        <c:dLbls>
          <c:showLegendKey val="0"/>
          <c:showVal val="0"/>
          <c:showCatName val="0"/>
          <c:showSerName val="0"/>
          <c:showPercent val="0"/>
          <c:showBubbleSize val="0"/>
          <c:showLeaderLines val="1"/>
        </c:dLbls>
        <c:firstSliceAng val="87"/>
      </c:pieChart>
    </c:plotArea>
    <c:legend>
      <c:legendPos val="r"/>
      <c:overlay val="0"/>
    </c:legend>
    <c:plotVisOnly val="1"/>
    <c:dispBlanksAs val="gap"/>
    <c:showDLblsOverMax val="0"/>
  </c:chart>
  <c:txPr>
    <a:bodyPr/>
    <a:lstStyle/>
    <a:p>
      <a:pPr>
        <a:defRPr sz="900">
          <a:latin typeface="+mj-lt"/>
        </a:defRPr>
      </a:pPr>
      <a:endParaRPr lang="ru-RU"/>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9.3110986126734199E-2"/>
          <c:y val="5.4334582597979873E-2"/>
          <c:w val="0.80690119985001851"/>
          <c:h val="0.77661141090191965"/>
        </c:manualLayout>
      </c:layout>
      <c:bar3DChart>
        <c:barDir val="col"/>
        <c:grouping val="clustered"/>
        <c:varyColors val="0"/>
        <c:ser>
          <c:idx val="0"/>
          <c:order val="0"/>
          <c:tx>
            <c:strRef>
              <c:f>Лист1!$B$1</c:f>
              <c:strCache>
                <c:ptCount val="1"/>
                <c:pt idx="0">
                  <c:v>Ряд 1</c:v>
                </c:pt>
              </c:strCache>
            </c:strRef>
          </c:tx>
          <c:invertIfNegative val="0"/>
          <c:dPt>
            <c:idx val="0"/>
            <c:invertIfNegative val="0"/>
            <c:bubble3D val="0"/>
            <c:spPr>
              <a:solidFill>
                <a:schemeClr val="accent4">
                  <a:lumMod val="60000"/>
                  <a:lumOff val="40000"/>
                </a:schemeClr>
              </a:solidFill>
            </c:spPr>
          </c:dPt>
          <c:dPt>
            <c:idx val="1"/>
            <c:invertIfNegative val="0"/>
            <c:bubble3D val="0"/>
            <c:spPr>
              <a:solidFill>
                <a:schemeClr val="accent6">
                  <a:lumMod val="60000"/>
                  <a:lumOff val="40000"/>
                </a:schemeClr>
              </a:solidFill>
            </c:spPr>
          </c:dPt>
          <c:dLbls>
            <c:dLbl>
              <c:idx val="0"/>
              <c:layout>
                <c:manualLayout>
                  <c:x val="-2.7715174504420206E-2"/>
                  <c:y val="-0.13934139980973381"/>
                </c:manualLayout>
              </c:layout>
              <c:tx>
                <c:rich>
                  <a:bodyPr/>
                  <a:lstStyle/>
                  <a:p>
                    <a:r>
                      <a:rPr lang="ru-RU"/>
                      <a:t>7 семей – </a:t>
                    </a:r>
                  </a:p>
                  <a:p>
                    <a:r>
                      <a:rPr lang="en-US"/>
                      <a:t>7</a:t>
                    </a:r>
                    <a:r>
                      <a:rPr lang="ru-RU"/>
                      <a:t> </a:t>
                    </a:r>
                    <a:r>
                      <a:rPr lang="en-US"/>
                      <a:t>826,8</a:t>
                    </a:r>
                    <a:r>
                      <a:rPr lang="ru-RU"/>
                      <a:t>0 тыс. руб.</a:t>
                    </a:r>
                    <a:endParaRPr lang="en-US"/>
                  </a:p>
                </c:rich>
              </c:tx>
              <c:showLegendKey val="0"/>
              <c:showVal val="1"/>
              <c:showCatName val="0"/>
              <c:showSerName val="0"/>
              <c:showPercent val="0"/>
              <c:showBubbleSize val="0"/>
            </c:dLbl>
            <c:dLbl>
              <c:idx val="1"/>
              <c:layout>
                <c:manualLayout>
                  <c:x val="0.23505287941948433"/>
                  <c:y val="0.20190127008020914"/>
                </c:manualLayout>
              </c:layout>
              <c:tx>
                <c:rich>
                  <a:bodyPr/>
                  <a:lstStyle/>
                  <a:p>
                    <a:r>
                      <a:rPr lang="ru-RU"/>
                      <a:t>68 семей – </a:t>
                    </a:r>
                  </a:p>
                  <a:p>
                    <a:r>
                      <a:rPr lang="en-US"/>
                      <a:t>55</a:t>
                    </a:r>
                    <a:r>
                      <a:rPr lang="ru-RU"/>
                      <a:t> </a:t>
                    </a:r>
                    <a:r>
                      <a:rPr lang="en-US"/>
                      <a:t>988,75</a:t>
                    </a:r>
                    <a:r>
                      <a:rPr lang="ru-RU"/>
                      <a:t> тыс. руб.</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2021 г.</c:v>
                </c:pt>
                <c:pt idx="1">
                  <c:v>2022 г.</c:v>
                </c:pt>
              </c:strCache>
            </c:strRef>
          </c:cat>
          <c:val>
            <c:numRef>
              <c:f>Лист1!$B$2:$B$3</c:f>
              <c:numCache>
                <c:formatCode>General</c:formatCode>
                <c:ptCount val="2"/>
                <c:pt idx="0">
                  <c:v>7826.8</c:v>
                </c:pt>
                <c:pt idx="1">
                  <c:v>55988.75</c:v>
                </c:pt>
              </c:numCache>
            </c:numRef>
          </c:val>
        </c:ser>
        <c:dLbls>
          <c:showLegendKey val="0"/>
          <c:showVal val="1"/>
          <c:showCatName val="0"/>
          <c:showSerName val="0"/>
          <c:showPercent val="0"/>
          <c:showBubbleSize val="0"/>
        </c:dLbls>
        <c:gapWidth val="75"/>
        <c:shape val="cylinder"/>
        <c:axId val="250403072"/>
        <c:axId val="250404864"/>
        <c:axId val="0"/>
      </c:bar3DChart>
      <c:catAx>
        <c:axId val="250403072"/>
        <c:scaling>
          <c:orientation val="minMax"/>
        </c:scaling>
        <c:delete val="1"/>
        <c:axPos val="b"/>
        <c:majorTickMark val="none"/>
        <c:minorTickMark val="none"/>
        <c:tickLblPos val="nextTo"/>
        <c:crossAx val="250404864"/>
        <c:crosses val="autoZero"/>
        <c:auto val="1"/>
        <c:lblAlgn val="ctr"/>
        <c:lblOffset val="100"/>
        <c:noMultiLvlLbl val="0"/>
      </c:catAx>
      <c:valAx>
        <c:axId val="250404864"/>
        <c:scaling>
          <c:orientation val="minMax"/>
        </c:scaling>
        <c:delete val="0"/>
        <c:axPos val="l"/>
        <c:numFmt formatCode="General" sourceLinked="1"/>
        <c:majorTickMark val="none"/>
        <c:minorTickMark val="none"/>
        <c:tickLblPos val="nextTo"/>
        <c:crossAx val="250403072"/>
        <c:crosses val="autoZero"/>
        <c:crossBetween val="between"/>
      </c:valAx>
    </c:plotArea>
    <c:legend>
      <c:legendPos val="b"/>
      <c:overlay val="0"/>
    </c:legend>
    <c:plotVisOnly val="1"/>
    <c:dispBlanksAs val="gap"/>
    <c:showDLblsOverMax val="0"/>
  </c:chart>
  <c:txPr>
    <a:bodyPr/>
    <a:lstStyle/>
    <a:p>
      <a:pPr>
        <a:defRPr sz="900"/>
      </a:pPr>
      <a:endParaRPr lang="ru-RU"/>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краевой бюджет</c:v>
                </c:pt>
              </c:strCache>
            </c:strRef>
          </c:tx>
          <c:spPr>
            <a:solidFill>
              <a:srgbClr val="99CCFF"/>
            </a:solidFill>
          </c:spPr>
          <c:invertIfNegative val="0"/>
          <c:cat>
            <c:strRef>
              <c:f>Лист1!$A$2:$A$5</c:f>
              <c:strCache>
                <c:ptCount val="4"/>
                <c:pt idx="0">
                  <c:v>2019 (факт)</c:v>
                </c:pt>
                <c:pt idx="1">
                  <c:v>2020 (факт)</c:v>
                </c:pt>
                <c:pt idx="2">
                  <c:v>2021 (факт)</c:v>
                </c:pt>
                <c:pt idx="3">
                  <c:v>2022 (факт)</c:v>
                </c:pt>
              </c:strCache>
            </c:strRef>
          </c:cat>
          <c:val>
            <c:numRef>
              <c:f>Лист1!$B$2:$B$5</c:f>
              <c:numCache>
                <c:formatCode>General</c:formatCode>
                <c:ptCount val="4"/>
                <c:pt idx="0">
                  <c:v>11710.69</c:v>
                </c:pt>
                <c:pt idx="1">
                  <c:v>7337.57</c:v>
                </c:pt>
                <c:pt idx="2">
                  <c:v>4220.95</c:v>
                </c:pt>
                <c:pt idx="3">
                  <c:v>10349.15</c:v>
                </c:pt>
              </c:numCache>
            </c:numRef>
          </c:val>
        </c:ser>
        <c:ser>
          <c:idx val="1"/>
          <c:order val="1"/>
          <c:tx>
            <c:strRef>
              <c:f>Лист1!$C$1</c:f>
              <c:strCache>
                <c:ptCount val="1"/>
                <c:pt idx="0">
                  <c:v>бюджет МО</c:v>
                </c:pt>
              </c:strCache>
            </c:strRef>
          </c:tx>
          <c:spPr>
            <a:solidFill>
              <a:schemeClr val="accent3">
                <a:lumMod val="75000"/>
              </a:schemeClr>
            </a:solidFill>
          </c:spPr>
          <c:invertIfNegative val="0"/>
          <c:cat>
            <c:strRef>
              <c:f>Лист1!$A$2:$A$5</c:f>
              <c:strCache>
                <c:ptCount val="4"/>
                <c:pt idx="0">
                  <c:v>2019 (факт)</c:v>
                </c:pt>
                <c:pt idx="1">
                  <c:v>2020 (факт)</c:v>
                </c:pt>
                <c:pt idx="2">
                  <c:v>2021 (факт)</c:v>
                </c:pt>
                <c:pt idx="3">
                  <c:v>2022 (факт)</c:v>
                </c:pt>
              </c:strCache>
            </c:strRef>
          </c:cat>
          <c:val>
            <c:numRef>
              <c:f>Лист1!$C$2:$C$5</c:f>
              <c:numCache>
                <c:formatCode>General</c:formatCode>
                <c:ptCount val="4"/>
                <c:pt idx="0">
                  <c:v>3313.22</c:v>
                </c:pt>
                <c:pt idx="1">
                  <c:v>2654.4900000000002</c:v>
                </c:pt>
                <c:pt idx="2">
                  <c:v>1339.8799999999999</c:v>
                </c:pt>
              </c:numCache>
            </c:numRef>
          </c:val>
        </c:ser>
        <c:ser>
          <c:idx val="2"/>
          <c:order val="2"/>
          <c:tx>
            <c:strRef>
              <c:f>Лист1!$D$1</c:f>
              <c:strCache>
                <c:ptCount val="1"/>
                <c:pt idx="0">
                  <c:v>инициативные платежи</c:v>
                </c:pt>
              </c:strCache>
            </c:strRef>
          </c:tx>
          <c:spPr>
            <a:solidFill>
              <a:srgbClr val="FF5050"/>
            </a:solidFill>
          </c:spPr>
          <c:invertIfNegative val="0"/>
          <c:cat>
            <c:strRef>
              <c:f>Лист1!$A$2:$A$5</c:f>
              <c:strCache>
                <c:ptCount val="4"/>
                <c:pt idx="0">
                  <c:v>2019 (факт)</c:v>
                </c:pt>
                <c:pt idx="1">
                  <c:v>2020 (факт)</c:v>
                </c:pt>
                <c:pt idx="2">
                  <c:v>2021 (факт)</c:v>
                </c:pt>
                <c:pt idx="3">
                  <c:v>2022 (факт)</c:v>
                </c:pt>
              </c:strCache>
            </c:strRef>
          </c:cat>
          <c:val>
            <c:numRef>
              <c:f>Лист1!$D$2:$D$5</c:f>
              <c:numCache>
                <c:formatCode>General</c:formatCode>
                <c:ptCount val="4"/>
                <c:pt idx="0">
                  <c:v>1057.4000000000001</c:v>
                </c:pt>
                <c:pt idx="1">
                  <c:v>1644.83</c:v>
                </c:pt>
                <c:pt idx="2">
                  <c:v>800.88</c:v>
                </c:pt>
                <c:pt idx="3">
                  <c:v>3189.71</c:v>
                </c:pt>
              </c:numCache>
            </c:numRef>
          </c:val>
        </c:ser>
        <c:dLbls>
          <c:showLegendKey val="0"/>
          <c:showVal val="0"/>
          <c:showCatName val="0"/>
          <c:showSerName val="0"/>
          <c:showPercent val="0"/>
          <c:showBubbleSize val="0"/>
        </c:dLbls>
        <c:gapWidth val="150"/>
        <c:shape val="cylinder"/>
        <c:axId val="250466688"/>
        <c:axId val="250468224"/>
        <c:axId val="0"/>
      </c:bar3DChart>
      <c:catAx>
        <c:axId val="250466688"/>
        <c:scaling>
          <c:orientation val="minMax"/>
        </c:scaling>
        <c:delete val="0"/>
        <c:axPos val="b"/>
        <c:majorTickMark val="out"/>
        <c:minorTickMark val="none"/>
        <c:tickLblPos val="nextTo"/>
        <c:txPr>
          <a:bodyPr/>
          <a:lstStyle/>
          <a:p>
            <a:pPr>
              <a:defRPr sz="800"/>
            </a:pPr>
            <a:endParaRPr lang="ru-RU"/>
          </a:p>
        </c:txPr>
        <c:crossAx val="250468224"/>
        <c:crosses val="autoZero"/>
        <c:auto val="1"/>
        <c:lblAlgn val="ctr"/>
        <c:lblOffset val="100"/>
        <c:noMultiLvlLbl val="0"/>
      </c:catAx>
      <c:valAx>
        <c:axId val="250468224"/>
        <c:scaling>
          <c:orientation val="minMax"/>
        </c:scaling>
        <c:delete val="0"/>
        <c:axPos val="l"/>
        <c:majorGridlines/>
        <c:numFmt formatCode="General" sourceLinked="1"/>
        <c:majorTickMark val="out"/>
        <c:minorTickMark val="none"/>
        <c:tickLblPos val="nextTo"/>
        <c:txPr>
          <a:bodyPr/>
          <a:lstStyle/>
          <a:p>
            <a:pPr>
              <a:defRPr sz="800"/>
            </a:pPr>
            <a:endParaRPr lang="ru-RU"/>
          </a:p>
        </c:txPr>
        <c:crossAx val="250466688"/>
        <c:crosses val="autoZero"/>
        <c:crossBetween val="between"/>
      </c:valAx>
    </c:plotArea>
    <c:legend>
      <c:legendPos val="r"/>
      <c:layout>
        <c:manualLayout>
          <c:xMode val="edge"/>
          <c:yMode val="edge"/>
          <c:x val="0.63273158869847645"/>
          <c:y val="0.13150481189851268"/>
          <c:w val="0.28196776692143338"/>
          <c:h val="0.20282573253489194"/>
        </c:manualLayout>
      </c:layout>
      <c:overlay val="0"/>
      <c:txPr>
        <a:bodyPr/>
        <a:lstStyle/>
        <a:p>
          <a:pPr>
            <a:defRPr sz="900"/>
          </a:pPr>
          <a:endParaRPr lang="ru-RU"/>
        </a:p>
      </c:txPr>
    </c:legend>
    <c:plotVisOnly val="1"/>
    <c:dispBlanksAs val="gap"/>
    <c:showDLblsOverMax val="0"/>
  </c:chart>
  <c:txPr>
    <a:bodyPr/>
    <a:lstStyle/>
    <a:p>
      <a:pPr>
        <a:defRPr sz="1100"/>
      </a:pPr>
      <a:endParaRPr lang="ru-RU"/>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2021</a:t>
            </a:r>
            <a:r>
              <a:rPr lang="ru-RU" baseline="0" dirty="0" smtClean="0"/>
              <a:t> </a:t>
            </a:r>
            <a:r>
              <a:rPr lang="ru-RU" dirty="0" smtClean="0"/>
              <a:t>год</a:t>
            </a:r>
            <a:endParaRPr lang="ru-RU" dirty="0"/>
          </a:p>
        </c:rich>
      </c:tx>
      <c:layout>
        <c:manualLayout>
          <c:xMode val="edge"/>
          <c:yMode val="edge"/>
          <c:x val="7.4971128608923882E-2"/>
          <c:y val="0.10526315789473686"/>
        </c:manualLayout>
      </c:layout>
      <c:overlay val="0"/>
    </c:title>
    <c:autoTitleDeleted val="0"/>
    <c:plotArea>
      <c:layout/>
      <c:doughnutChart>
        <c:varyColors val="1"/>
        <c:ser>
          <c:idx val="0"/>
          <c:order val="0"/>
          <c:tx>
            <c:strRef>
              <c:f>Лист1!$B$1</c:f>
              <c:strCache>
                <c:ptCount val="1"/>
                <c:pt idx="0">
                  <c:v>2021год</c:v>
                </c:pt>
              </c:strCache>
            </c:strRef>
          </c:tx>
          <c:explosion val="7"/>
          <c:dLbls>
            <c:dLbl>
              <c:idx val="0"/>
              <c:layout>
                <c:manualLayout>
                  <c:x val="8.3333333333333343E-2"/>
                  <c:y val="-0.11363636363636365"/>
                </c:manualLayout>
              </c:layout>
              <c:showLegendKey val="0"/>
              <c:showVal val="1"/>
              <c:showCatName val="0"/>
              <c:showSerName val="0"/>
              <c:showPercent val="0"/>
              <c:showBubbleSize val="0"/>
            </c:dLbl>
            <c:dLbl>
              <c:idx val="1"/>
              <c:layout>
                <c:manualLayout>
                  <c:x val="0.05"/>
                  <c:y val="-3.7878787878788257E-3"/>
                </c:manualLayout>
              </c:layout>
              <c:showLegendKey val="0"/>
              <c:showVal val="1"/>
              <c:showCatName val="0"/>
              <c:showSerName val="0"/>
              <c:showPercent val="0"/>
              <c:showBubbleSize val="0"/>
            </c:dLbl>
            <c:dLbl>
              <c:idx val="2"/>
              <c:layout>
                <c:manualLayout>
                  <c:x val="0.10416666666666753"/>
                  <c:y val="5.4027081842043766E-2"/>
                </c:manualLayout>
              </c:layout>
              <c:showLegendKey val="0"/>
              <c:showVal val="1"/>
              <c:showCatName val="0"/>
              <c:showSerName val="0"/>
              <c:showPercent val="0"/>
              <c:showBubbleSize val="0"/>
            </c:dLbl>
            <c:txPr>
              <a:bodyPr/>
              <a:lstStyle/>
              <a:p>
                <a:pPr>
                  <a:defRPr sz="900"/>
                </a:pPr>
                <a:endParaRPr lang="ru-RU"/>
              </a:p>
            </c:txPr>
            <c:showLegendKey val="0"/>
            <c:showVal val="1"/>
            <c:showCatName val="0"/>
            <c:showSerName val="0"/>
            <c:showPercent val="0"/>
            <c:showBubbleSize val="0"/>
            <c:showLeaderLines val="1"/>
          </c:dLbls>
          <c:cat>
            <c:strRef>
              <c:f>Лист1!$A$2:$A$4</c:f>
              <c:strCache>
                <c:ptCount val="3"/>
                <c:pt idx="0">
                  <c:v>за счет средств местного бюджета </c:v>
                </c:pt>
                <c:pt idx="1">
                  <c:v>за счет поступления акцизов</c:v>
                </c:pt>
                <c:pt idx="2">
                  <c:v>за счет  средств краевого бюджета</c:v>
                </c:pt>
              </c:strCache>
            </c:strRef>
          </c:cat>
          <c:val>
            <c:numRef>
              <c:f>Лист1!$B$2:$B$4</c:f>
              <c:numCache>
                <c:formatCode>General</c:formatCode>
                <c:ptCount val="3"/>
                <c:pt idx="0">
                  <c:v>18898.280000000021</c:v>
                </c:pt>
                <c:pt idx="1">
                  <c:v>41106.18</c:v>
                </c:pt>
                <c:pt idx="2">
                  <c:v>178736.91</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9577723097112867"/>
          <c:y val="0.35340447575632533"/>
          <c:w val="0.38698129921260543"/>
          <c:h val="0.46154453907547288"/>
        </c:manualLayout>
      </c:layout>
      <c:overlay val="0"/>
    </c:legend>
    <c:plotVisOnly val="1"/>
    <c:dispBlanksAs val="gap"/>
    <c:showDLblsOverMax val="0"/>
  </c:chart>
  <c:txPr>
    <a:bodyPr/>
    <a:lstStyle/>
    <a:p>
      <a:pPr>
        <a:defRPr sz="1000">
          <a:latin typeface="Calibri" pitchFamily="34" charset="0"/>
          <a:cs typeface="Calibri" pitchFamily="34" charset="0"/>
        </a:defRPr>
      </a:pPr>
      <a:endParaRPr lang="ru-RU"/>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7.5272727272727311E-2"/>
          <c:y val="0.10714285714285714"/>
        </c:manualLayout>
      </c:layout>
      <c:overlay val="0"/>
    </c:title>
    <c:autoTitleDeleted val="0"/>
    <c:plotArea>
      <c:layout/>
      <c:doughnutChart>
        <c:varyColors val="1"/>
        <c:ser>
          <c:idx val="0"/>
          <c:order val="0"/>
          <c:tx>
            <c:strRef>
              <c:f>Лист1!$B$1</c:f>
              <c:strCache>
                <c:ptCount val="1"/>
                <c:pt idx="0">
                  <c:v>2020 год</c:v>
                </c:pt>
              </c:strCache>
            </c:strRef>
          </c:tx>
          <c:explosion val="3"/>
          <c:dLbls>
            <c:dLbl>
              <c:idx val="0"/>
              <c:layout>
                <c:manualLayout>
                  <c:x val="0.10975609756097562"/>
                  <c:y val="-7.3643410852713934E-2"/>
                </c:manualLayout>
              </c:layout>
              <c:showLegendKey val="0"/>
              <c:showVal val="1"/>
              <c:showCatName val="0"/>
              <c:showSerName val="0"/>
              <c:showPercent val="0"/>
              <c:showBubbleSize val="0"/>
            </c:dLbl>
            <c:dLbl>
              <c:idx val="2"/>
              <c:layout>
                <c:manualLayout>
                  <c:x val="-4.0650406504065054E-3"/>
                  <c:y val="2.1929824561403542E-2"/>
                </c:manualLayout>
              </c:layout>
              <c:tx>
                <c:rich>
                  <a:bodyPr/>
                  <a:lstStyle/>
                  <a:p>
                    <a:r>
                      <a:rPr lang="ru-RU" sz="900" smtClean="0"/>
                      <a:t>26974,78</a:t>
                    </a:r>
                  </a:p>
                  <a:p>
                    <a:endParaRPr lang="en-US" sz="900" dirty="0"/>
                  </a:p>
                </c:rich>
              </c:tx>
              <c:showLegendKey val="0"/>
              <c:showVal val="1"/>
              <c:showCatName val="0"/>
              <c:showSerName val="0"/>
              <c:showPercent val="0"/>
              <c:showBubbleSize val="0"/>
            </c:dLbl>
            <c:txPr>
              <a:bodyPr/>
              <a:lstStyle/>
              <a:p>
                <a:pPr>
                  <a:defRPr sz="900"/>
                </a:pPr>
                <a:endParaRPr lang="ru-RU"/>
              </a:p>
            </c:txPr>
            <c:showLegendKey val="0"/>
            <c:showVal val="1"/>
            <c:showCatName val="0"/>
            <c:showSerName val="0"/>
            <c:showPercent val="0"/>
            <c:showBubbleSize val="0"/>
            <c:showLeaderLines val="1"/>
          </c:dLbls>
          <c:cat>
            <c:strRef>
              <c:f>Лист1!$A$2:$A$4</c:f>
              <c:strCache>
                <c:ptCount val="3"/>
                <c:pt idx="0">
                  <c:v>за счет средств  местного бюджета </c:v>
                </c:pt>
                <c:pt idx="1">
                  <c:v>за счет поступления акцизов</c:v>
                </c:pt>
                <c:pt idx="2">
                  <c:v>за счет средств краевого бюджета</c:v>
                </c:pt>
              </c:strCache>
            </c:strRef>
          </c:cat>
          <c:val>
            <c:numRef>
              <c:f>Лист1!$B$2:$B$4</c:f>
              <c:numCache>
                <c:formatCode>General</c:formatCode>
                <c:ptCount val="3"/>
                <c:pt idx="0">
                  <c:v>21750.43</c:v>
                </c:pt>
                <c:pt idx="1">
                  <c:v>36217.340000000011</c:v>
                </c:pt>
                <c:pt idx="2">
                  <c:v>26974.780000000021</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8426093079828356"/>
          <c:y val="0.39423823475553926"/>
          <c:w val="0.40975257665962761"/>
          <c:h val="0.43950253311359438"/>
        </c:manualLayout>
      </c:layout>
      <c:overlay val="0"/>
    </c:legend>
    <c:plotVisOnly val="1"/>
    <c:dispBlanksAs val="gap"/>
    <c:showDLblsOverMax val="0"/>
  </c:chart>
  <c:txPr>
    <a:bodyPr/>
    <a:lstStyle/>
    <a:p>
      <a:pPr>
        <a:defRPr sz="1000">
          <a:latin typeface="Calibri" pitchFamily="34" charset="0"/>
          <a:cs typeface="Calibri" pitchFamily="34" charset="0"/>
        </a:defRPr>
      </a:pPr>
      <a:endParaRPr lang="ru-RU"/>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ru-RU" dirty="0" smtClean="0">
                <a:solidFill>
                  <a:schemeClr val="tx1"/>
                </a:solidFill>
              </a:rPr>
              <a:t>2022</a:t>
            </a:r>
            <a:r>
              <a:rPr lang="ru-RU" baseline="0" dirty="0" smtClean="0">
                <a:solidFill>
                  <a:schemeClr val="tx1"/>
                </a:solidFill>
              </a:rPr>
              <a:t> </a:t>
            </a:r>
            <a:r>
              <a:rPr lang="ru-RU" dirty="0" smtClean="0">
                <a:solidFill>
                  <a:schemeClr val="tx1"/>
                </a:solidFill>
              </a:rPr>
              <a:t>год</a:t>
            </a:r>
            <a:endParaRPr lang="ru-RU" dirty="0">
              <a:solidFill>
                <a:schemeClr val="tx1"/>
              </a:solidFill>
            </a:endParaRPr>
          </a:p>
        </c:rich>
      </c:tx>
      <c:layout>
        <c:manualLayout>
          <c:xMode val="edge"/>
          <c:yMode val="edge"/>
          <c:x val="7.4971128608923882E-2"/>
          <c:y val="0.10526315789473686"/>
        </c:manualLayout>
      </c:layout>
      <c:overlay val="0"/>
    </c:title>
    <c:autoTitleDeleted val="0"/>
    <c:plotArea>
      <c:layout/>
      <c:doughnutChart>
        <c:varyColors val="1"/>
        <c:ser>
          <c:idx val="0"/>
          <c:order val="0"/>
          <c:tx>
            <c:strRef>
              <c:f>Лист1!$B$1</c:f>
              <c:strCache>
                <c:ptCount val="1"/>
                <c:pt idx="0">
                  <c:v>2021 год</c:v>
                </c:pt>
              </c:strCache>
            </c:strRef>
          </c:tx>
          <c:dPt>
            <c:idx val="1"/>
            <c:bubble3D val="0"/>
            <c:explosion val="6"/>
          </c:dPt>
          <c:dPt>
            <c:idx val="2"/>
            <c:bubble3D val="0"/>
            <c:explosion val="10"/>
          </c:dPt>
          <c:dLbls>
            <c:dLbl>
              <c:idx val="0"/>
              <c:layout>
                <c:manualLayout>
                  <c:x val="8.3333333333333343E-2"/>
                  <c:y val="-0.11363636363636365"/>
                </c:manualLayout>
              </c:layout>
              <c:showLegendKey val="0"/>
              <c:showVal val="1"/>
              <c:showCatName val="0"/>
              <c:showSerName val="0"/>
              <c:showPercent val="0"/>
              <c:showBubbleSize val="0"/>
            </c:dLbl>
            <c:dLbl>
              <c:idx val="1"/>
              <c:layout>
                <c:manualLayout>
                  <c:x val="0.05"/>
                  <c:y val="-3.7878787878788274E-3"/>
                </c:manualLayout>
              </c:layout>
              <c:showLegendKey val="0"/>
              <c:showVal val="1"/>
              <c:showCatName val="0"/>
              <c:showSerName val="0"/>
              <c:showPercent val="0"/>
              <c:showBubbleSize val="0"/>
            </c:dLbl>
            <c:dLbl>
              <c:idx val="2"/>
              <c:layout>
                <c:manualLayout>
                  <c:x val="0.10416666666666757"/>
                  <c:y val="5.4027081842043828E-2"/>
                </c:manualLayout>
              </c:layout>
              <c:showLegendKey val="0"/>
              <c:showVal val="1"/>
              <c:showCatName val="0"/>
              <c:showSerName val="0"/>
              <c:showPercent val="0"/>
              <c:showBubbleSize val="0"/>
            </c:dLbl>
            <c:txPr>
              <a:bodyPr/>
              <a:lstStyle/>
              <a:p>
                <a:pPr>
                  <a:defRPr sz="900"/>
                </a:pPr>
                <a:endParaRPr lang="ru-RU"/>
              </a:p>
            </c:txPr>
            <c:showLegendKey val="0"/>
            <c:showVal val="1"/>
            <c:showCatName val="0"/>
            <c:showSerName val="0"/>
            <c:showPercent val="0"/>
            <c:showBubbleSize val="0"/>
            <c:showLeaderLines val="1"/>
          </c:dLbls>
          <c:cat>
            <c:strRef>
              <c:f>Лист1!$A$2:$A$4</c:f>
              <c:strCache>
                <c:ptCount val="3"/>
                <c:pt idx="0">
                  <c:v>за счет средств местного бюджета </c:v>
                </c:pt>
                <c:pt idx="1">
                  <c:v>за счет поступления акцизов</c:v>
                </c:pt>
                <c:pt idx="2">
                  <c:v>за счет  средств краевого бюджета</c:v>
                </c:pt>
              </c:strCache>
            </c:strRef>
          </c:cat>
          <c:val>
            <c:numRef>
              <c:f>Лист1!$B$2:$B$4</c:f>
              <c:numCache>
                <c:formatCode>General</c:formatCode>
                <c:ptCount val="3"/>
                <c:pt idx="0">
                  <c:v>764.95999999999947</c:v>
                </c:pt>
                <c:pt idx="1">
                  <c:v>37438.400000000001</c:v>
                </c:pt>
                <c:pt idx="2">
                  <c:v>82170.39</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9577723097112867"/>
          <c:y val="0.35340447575632544"/>
          <c:w val="0.38698129921260577"/>
          <c:h val="0.46154453907547288"/>
        </c:manualLayout>
      </c:layout>
      <c:overlay val="0"/>
    </c:legend>
    <c:plotVisOnly val="1"/>
    <c:dispBlanksAs val="gap"/>
    <c:showDLblsOverMax val="0"/>
  </c:chart>
  <c:txPr>
    <a:bodyPr/>
    <a:lstStyle/>
    <a:p>
      <a:pPr>
        <a:defRPr sz="1000">
          <a:latin typeface="Calibri" pitchFamily="34" charset="0"/>
          <a:cs typeface="Calibri" pitchFamily="34" charset="0"/>
        </a:defRPr>
      </a:pPr>
      <a:endParaRPr lang="ru-RU"/>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Дотации</c:v>
                </c:pt>
              </c:strCache>
            </c:strRef>
          </c:tx>
          <c:spPr>
            <a:solidFill>
              <a:schemeClr val="accent1">
                <a:lumMod val="20000"/>
                <a:lumOff val="80000"/>
              </a:schemeClr>
            </a:solidFill>
          </c:spPr>
          <c:invertIfNegative val="0"/>
          <c:cat>
            <c:strRef>
              <c:f>Лист1!$A$2:$A$7</c:f>
              <c:strCache>
                <c:ptCount val="6"/>
                <c:pt idx="0">
                  <c:v>2017 (отчет)</c:v>
                </c:pt>
                <c:pt idx="1">
                  <c:v>2018 (отчет)</c:v>
                </c:pt>
                <c:pt idx="2">
                  <c:v>2019 (отчет)</c:v>
                </c:pt>
                <c:pt idx="3">
                  <c:v>2020 (отчет)</c:v>
                </c:pt>
                <c:pt idx="4">
                  <c:v>2021 (отчет)</c:v>
                </c:pt>
                <c:pt idx="5">
                  <c:v>2022 (отчет)</c:v>
                </c:pt>
              </c:strCache>
            </c:strRef>
          </c:cat>
          <c:val>
            <c:numRef>
              <c:f>Лист1!$B$2:$B$7</c:f>
              <c:numCache>
                <c:formatCode>General</c:formatCode>
                <c:ptCount val="6"/>
                <c:pt idx="0">
                  <c:v>185668.75</c:v>
                </c:pt>
                <c:pt idx="1">
                  <c:v>197785.23</c:v>
                </c:pt>
                <c:pt idx="2">
                  <c:v>223703.47999999998</c:v>
                </c:pt>
                <c:pt idx="3">
                  <c:v>457085.12</c:v>
                </c:pt>
                <c:pt idx="4">
                  <c:v>455071</c:v>
                </c:pt>
                <c:pt idx="5">
                  <c:v>462516</c:v>
                </c:pt>
              </c:numCache>
            </c:numRef>
          </c:val>
        </c:ser>
        <c:ser>
          <c:idx val="1"/>
          <c:order val="1"/>
          <c:tx>
            <c:strRef>
              <c:f>Лист1!$C$1</c:f>
              <c:strCache>
                <c:ptCount val="1"/>
                <c:pt idx="0">
                  <c:v>Субсидии</c:v>
                </c:pt>
              </c:strCache>
            </c:strRef>
          </c:tx>
          <c:spPr>
            <a:solidFill>
              <a:schemeClr val="accent1">
                <a:lumMod val="60000"/>
                <a:lumOff val="40000"/>
              </a:schemeClr>
            </a:solidFill>
          </c:spPr>
          <c:invertIfNegative val="0"/>
          <c:cat>
            <c:strRef>
              <c:f>Лист1!$A$2:$A$7</c:f>
              <c:strCache>
                <c:ptCount val="6"/>
                <c:pt idx="0">
                  <c:v>2017 (отчет)</c:v>
                </c:pt>
                <c:pt idx="1">
                  <c:v>2018 (отчет)</c:v>
                </c:pt>
                <c:pt idx="2">
                  <c:v>2019 (отчет)</c:v>
                </c:pt>
                <c:pt idx="3">
                  <c:v>2020 (отчет)</c:v>
                </c:pt>
                <c:pt idx="4">
                  <c:v>2021 (отчет)</c:v>
                </c:pt>
                <c:pt idx="5">
                  <c:v>2022 (отчет)</c:v>
                </c:pt>
              </c:strCache>
            </c:strRef>
          </c:cat>
          <c:val>
            <c:numRef>
              <c:f>Лист1!$C$2:$C$7</c:f>
              <c:numCache>
                <c:formatCode>General</c:formatCode>
                <c:ptCount val="6"/>
                <c:pt idx="0">
                  <c:v>181415.93</c:v>
                </c:pt>
                <c:pt idx="1">
                  <c:v>237311.46</c:v>
                </c:pt>
                <c:pt idx="2">
                  <c:v>298990.99000000022</c:v>
                </c:pt>
                <c:pt idx="3">
                  <c:v>273952</c:v>
                </c:pt>
                <c:pt idx="4">
                  <c:v>324425.53999999998</c:v>
                </c:pt>
                <c:pt idx="5">
                  <c:v>290455.06</c:v>
                </c:pt>
              </c:numCache>
            </c:numRef>
          </c:val>
        </c:ser>
        <c:ser>
          <c:idx val="2"/>
          <c:order val="2"/>
          <c:tx>
            <c:strRef>
              <c:f>Лист1!$D$1</c:f>
              <c:strCache>
                <c:ptCount val="1"/>
                <c:pt idx="0">
                  <c:v>Субвенции</c:v>
                </c:pt>
              </c:strCache>
            </c:strRef>
          </c:tx>
          <c:spPr>
            <a:solidFill>
              <a:schemeClr val="accent1">
                <a:lumMod val="40000"/>
                <a:lumOff val="60000"/>
              </a:schemeClr>
            </a:solidFill>
          </c:spPr>
          <c:invertIfNegative val="0"/>
          <c:cat>
            <c:strRef>
              <c:f>Лист1!$A$2:$A$7</c:f>
              <c:strCache>
                <c:ptCount val="6"/>
                <c:pt idx="0">
                  <c:v>2017 (отчет)</c:v>
                </c:pt>
                <c:pt idx="1">
                  <c:v>2018 (отчет)</c:v>
                </c:pt>
                <c:pt idx="2">
                  <c:v>2019 (отчет)</c:v>
                </c:pt>
                <c:pt idx="3">
                  <c:v>2020 (отчет)</c:v>
                </c:pt>
                <c:pt idx="4">
                  <c:v>2021 (отчет)</c:v>
                </c:pt>
                <c:pt idx="5">
                  <c:v>2022 (отчет)</c:v>
                </c:pt>
              </c:strCache>
            </c:strRef>
          </c:cat>
          <c:val>
            <c:numRef>
              <c:f>Лист1!$D$2:$D$7</c:f>
              <c:numCache>
                <c:formatCode>General</c:formatCode>
                <c:ptCount val="6"/>
                <c:pt idx="0">
                  <c:v>692436.87</c:v>
                </c:pt>
                <c:pt idx="1">
                  <c:v>705557.51</c:v>
                </c:pt>
                <c:pt idx="2">
                  <c:v>698562.84000000043</c:v>
                </c:pt>
                <c:pt idx="3">
                  <c:v>997799</c:v>
                </c:pt>
                <c:pt idx="4">
                  <c:v>1167884.79</c:v>
                </c:pt>
                <c:pt idx="5">
                  <c:v>1277363.32</c:v>
                </c:pt>
              </c:numCache>
            </c:numRef>
          </c:val>
        </c:ser>
        <c:ser>
          <c:idx val="3"/>
          <c:order val="3"/>
          <c:tx>
            <c:strRef>
              <c:f>Лист1!$E$1</c:f>
              <c:strCache>
                <c:ptCount val="1"/>
                <c:pt idx="0">
                  <c:v>Иные МБТ</c:v>
                </c:pt>
              </c:strCache>
            </c:strRef>
          </c:tx>
          <c:spPr>
            <a:solidFill>
              <a:schemeClr val="accent1">
                <a:lumMod val="75000"/>
              </a:schemeClr>
            </a:solidFill>
          </c:spPr>
          <c:invertIfNegative val="0"/>
          <c:cat>
            <c:strRef>
              <c:f>Лист1!$A$2:$A$7</c:f>
              <c:strCache>
                <c:ptCount val="6"/>
                <c:pt idx="0">
                  <c:v>2017 (отчет)</c:v>
                </c:pt>
                <c:pt idx="1">
                  <c:v>2018 (отчет)</c:v>
                </c:pt>
                <c:pt idx="2">
                  <c:v>2019 (отчет)</c:v>
                </c:pt>
                <c:pt idx="3">
                  <c:v>2020 (отчет)</c:v>
                </c:pt>
                <c:pt idx="4">
                  <c:v>2021 (отчет)</c:v>
                </c:pt>
                <c:pt idx="5">
                  <c:v>2022 (отчет)</c:v>
                </c:pt>
              </c:strCache>
            </c:strRef>
          </c:cat>
          <c:val>
            <c:numRef>
              <c:f>Лист1!$E$2:$E$7</c:f>
              <c:numCache>
                <c:formatCode>General</c:formatCode>
                <c:ptCount val="6"/>
                <c:pt idx="0">
                  <c:v>2887.66</c:v>
                </c:pt>
                <c:pt idx="1">
                  <c:v>4316.1100000000024</c:v>
                </c:pt>
                <c:pt idx="2">
                  <c:v>8166.63</c:v>
                </c:pt>
                <c:pt idx="3">
                  <c:v>22870</c:v>
                </c:pt>
                <c:pt idx="4">
                  <c:v>43518.47</c:v>
                </c:pt>
                <c:pt idx="5">
                  <c:v>41513.910000000003</c:v>
                </c:pt>
              </c:numCache>
            </c:numRef>
          </c:val>
        </c:ser>
        <c:dLbls>
          <c:showLegendKey val="0"/>
          <c:showVal val="0"/>
          <c:showCatName val="0"/>
          <c:showSerName val="0"/>
          <c:showPercent val="0"/>
          <c:showBubbleSize val="0"/>
        </c:dLbls>
        <c:gapWidth val="150"/>
        <c:shape val="cylinder"/>
        <c:axId val="251132160"/>
        <c:axId val="227151872"/>
        <c:axId val="0"/>
      </c:bar3DChart>
      <c:catAx>
        <c:axId val="251132160"/>
        <c:scaling>
          <c:orientation val="minMax"/>
        </c:scaling>
        <c:delete val="0"/>
        <c:axPos val="b"/>
        <c:majorTickMark val="out"/>
        <c:minorTickMark val="none"/>
        <c:tickLblPos val="nextTo"/>
        <c:txPr>
          <a:bodyPr/>
          <a:lstStyle/>
          <a:p>
            <a:pPr>
              <a:defRPr>
                <a:solidFill>
                  <a:schemeClr val="tx1"/>
                </a:solidFill>
              </a:defRPr>
            </a:pPr>
            <a:endParaRPr lang="ru-RU"/>
          </a:p>
        </c:txPr>
        <c:crossAx val="227151872"/>
        <c:crosses val="autoZero"/>
        <c:auto val="1"/>
        <c:lblAlgn val="ctr"/>
        <c:lblOffset val="100"/>
        <c:noMultiLvlLbl val="0"/>
      </c:catAx>
      <c:valAx>
        <c:axId val="227151872"/>
        <c:scaling>
          <c:orientation val="minMax"/>
        </c:scaling>
        <c:delete val="0"/>
        <c:axPos val="l"/>
        <c:majorGridlines/>
        <c:numFmt formatCode="General" sourceLinked="1"/>
        <c:majorTickMark val="out"/>
        <c:minorTickMark val="none"/>
        <c:tickLblPos val="nextTo"/>
        <c:crossAx val="251132160"/>
        <c:crosses val="autoZero"/>
        <c:crossBetween val="between"/>
      </c:valAx>
    </c:plotArea>
    <c:legend>
      <c:legendPos val="r"/>
      <c:overlay val="0"/>
    </c:legend>
    <c:plotVisOnly val="1"/>
    <c:dispBlanksAs val="gap"/>
    <c:showDLblsOverMax val="0"/>
  </c:chart>
  <c:txPr>
    <a:bodyPr/>
    <a:lstStyle/>
    <a:p>
      <a:pPr>
        <a:defRPr sz="1000"/>
      </a:pPr>
      <a:endParaRPr lang="ru-RU"/>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налоговые и неналоговые доходы</c:v>
                </c:pt>
              </c:strCache>
            </c:strRef>
          </c:tx>
          <c:invertIfNegative val="0"/>
          <c:cat>
            <c:strRef>
              <c:f>Лист1!$A$2:$A$3</c:f>
              <c:strCache>
                <c:ptCount val="2"/>
                <c:pt idx="0">
                  <c:v>до выравнивания</c:v>
                </c:pt>
                <c:pt idx="1">
                  <c:v>после выравнивания</c:v>
                </c:pt>
              </c:strCache>
            </c:strRef>
          </c:cat>
          <c:val>
            <c:numRef>
              <c:f>Лист1!$B$2:$B$3</c:f>
              <c:numCache>
                <c:formatCode>General</c:formatCode>
                <c:ptCount val="2"/>
                <c:pt idx="0">
                  <c:v>352602</c:v>
                </c:pt>
                <c:pt idx="1">
                  <c:v>352602</c:v>
                </c:pt>
              </c:numCache>
            </c:numRef>
          </c:val>
        </c:ser>
        <c:ser>
          <c:idx val="1"/>
          <c:order val="1"/>
          <c:tx>
            <c:strRef>
              <c:f>Лист1!$C$1</c:f>
              <c:strCache>
                <c:ptCount val="1"/>
                <c:pt idx="0">
                  <c:v>дотация на выравнивание бюджетной обеспеченности</c:v>
                </c:pt>
              </c:strCache>
            </c:strRef>
          </c:tx>
          <c:invertIfNegative val="0"/>
          <c:cat>
            <c:strRef>
              <c:f>Лист1!$A$2:$A$3</c:f>
              <c:strCache>
                <c:ptCount val="2"/>
                <c:pt idx="0">
                  <c:v>до выравнивания</c:v>
                </c:pt>
                <c:pt idx="1">
                  <c:v>после выравнивания</c:v>
                </c:pt>
              </c:strCache>
            </c:strRef>
          </c:cat>
          <c:val>
            <c:numRef>
              <c:f>Лист1!$C$2:$C$3</c:f>
              <c:numCache>
                <c:formatCode>General</c:formatCode>
                <c:ptCount val="2"/>
                <c:pt idx="1">
                  <c:v>462516</c:v>
                </c:pt>
              </c:numCache>
            </c:numRef>
          </c:val>
        </c:ser>
        <c:dLbls>
          <c:showLegendKey val="0"/>
          <c:showVal val="0"/>
          <c:showCatName val="0"/>
          <c:showSerName val="0"/>
          <c:showPercent val="0"/>
          <c:showBubbleSize val="0"/>
        </c:dLbls>
        <c:gapWidth val="150"/>
        <c:shape val="box"/>
        <c:axId val="227177216"/>
        <c:axId val="227178752"/>
        <c:axId val="0"/>
      </c:bar3DChart>
      <c:catAx>
        <c:axId val="227177216"/>
        <c:scaling>
          <c:orientation val="minMax"/>
        </c:scaling>
        <c:delete val="0"/>
        <c:axPos val="b"/>
        <c:majorTickMark val="out"/>
        <c:minorTickMark val="none"/>
        <c:tickLblPos val="nextTo"/>
        <c:crossAx val="227178752"/>
        <c:crosses val="autoZero"/>
        <c:auto val="1"/>
        <c:lblAlgn val="ctr"/>
        <c:lblOffset val="100"/>
        <c:noMultiLvlLbl val="0"/>
      </c:catAx>
      <c:valAx>
        <c:axId val="227178752"/>
        <c:scaling>
          <c:orientation val="minMax"/>
        </c:scaling>
        <c:delete val="0"/>
        <c:axPos val="l"/>
        <c:majorGridlines/>
        <c:numFmt formatCode="General" sourceLinked="1"/>
        <c:majorTickMark val="out"/>
        <c:minorTickMark val="none"/>
        <c:tickLblPos val="nextTo"/>
        <c:crossAx val="227177216"/>
        <c:crosses val="autoZero"/>
        <c:crossBetween val="between"/>
      </c:valAx>
    </c:plotArea>
    <c:legend>
      <c:legendPos val="r"/>
      <c:overlay val="0"/>
      <c:txPr>
        <a:bodyPr/>
        <a:lstStyle/>
        <a:p>
          <a:pPr>
            <a:defRPr sz="1000"/>
          </a:pPr>
          <a:endParaRPr lang="ru-RU"/>
        </a:p>
      </c:txPr>
    </c:legend>
    <c:plotVisOnly val="1"/>
    <c:dispBlanksAs val="gap"/>
    <c:showDLblsOverMax val="0"/>
  </c:chart>
  <c:txPr>
    <a:bodyPr/>
    <a:lstStyle/>
    <a:p>
      <a:pPr>
        <a:defRPr sz="800"/>
      </a:pPr>
      <a:endParaRPr lang="ru-RU"/>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01061280383431E-2"/>
          <c:y val="4.8812335958005278E-2"/>
          <c:w val="0.93115690973410936"/>
          <c:h val="0.78296522309711281"/>
        </c:manualLayout>
      </c:layout>
      <c:lineChart>
        <c:grouping val="standard"/>
        <c:varyColors val="0"/>
        <c:ser>
          <c:idx val="0"/>
          <c:order val="0"/>
          <c:tx>
            <c:strRef>
              <c:f>Лист1!$B$1</c:f>
              <c:strCache>
                <c:ptCount val="1"/>
                <c:pt idx="0">
                  <c:v>Ряд 1</c:v>
                </c:pt>
              </c:strCache>
            </c:strRef>
          </c:tx>
          <c:spPr>
            <a:ln w="60325"/>
          </c:spPr>
          <c:dLbls>
            <c:dLbl>
              <c:idx val="0"/>
              <c:layout>
                <c:manualLayout>
                  <c:x val="-7.1014492753623176E-2"/>
                  <c:y val="2.1710629921259841E-2"/>
                </c:manualLayout>
              </c:layout>
              <c:showLegendKey val="0"/>
              <c:showVal val="1"/>
              <c:showCatName val="0"/>
              <c:showSerName val="0"/>
              <c:showPercent val="0"/>
              <c:showBubbleSize val="0"/>
            </c:dLbl>
            <c:dLbl>
              <c:idx val="1"/>
              <c:layout>
                <c:manualLayout>
                  <c:x val="-6.5217391304347824E-2"/>
                  <c:y val="4.8025918635170604E-2"/>
                </c:manualLayout>
              </c:layout>
              <c:showLegendKey val="0"/>
              <c:showVal val="1"/>
              <c:showCatName val="0"/>
              <c:showSerName val="0"/>
              <c:showPercent val="0"/>
              <c:showBubbleSize val="0"/>
            </c:dLbl>
            <c:dLbl>
              <c:idx val="2"/>
              <c:layout>
                <c:manualLayout>
                  <c:x val="-6.8115942028985507E-2"/>
                  <c:y val="4.2105263157894736E-2"/>
                </c:manualLayout>
              </c:layout>
              <c:showLegendKey val="0"/>
              <c:showVal val="1"/>
              <c:showCatName val="0"/>
              <c:showSerName val="0"/>
              <c:showPercent val="0"/>
              <c:showBubbleSize val="0"/>
            </c:dLbl>
            <c:dLbl>
              <c:idx val="3"/>
              <c:layout>
                <c:manualLayout>
                  <c:x val="-6.3768115942028983E-2"/>
                  <c:y val="9.6490813648293969E-2"/>
                </c:manualLayout>
              </c:layout>
              <c:showLegendKey val="0"/>
              <c:showVal val="1"/>
              <c:showCatName val="0"/>
              <c:showSerName val="0"/>
              <c:showPercent val="0"/>
              <c:showBubbleSize val="0"/>
            </c:dLbl>
            <c:dLbl>
              <c:idx val="4"/>
              <c:layout>
                <c:manualLayout>
                  <c:x val="-4.9275362318840575E-2"/>
                  <c:y val="8.9473684210526289E-2"/>
                </c:manualLayout>
              </c:layout>
              <c:spPr/>
              <c:txPr>
                <a:bodyPr/>
                <a:lstStyle/>
                <a:p>
                  <a:pPr>
                    <a:defRPr sz="1200" b="1">
                      <a:solidFill>
                        <a:srgbClr val="FF0000"/>
                      </a:solidFill>
                      <a:latin typeface="+mj-lt"/>
                    </a:defRPr>
                  </a:pPr>
                  <a:endParaRPr lang="ru-RU"/>
                </a:p>
              </c:txPr>
              <c:showLegendKey val="0"/>
              <c:showVal val="1"/>
              <c:showCatName val="0"/>
              <c:showSerName val="0"/>
              <c:showPercent val="0"/>
              <c:showBubbleSize val="0"/>
            </c:dLbl>
            <c:dLbl>
              <c:idx val="5"/>
              <c:layout>
                <c:manualLayout>
                  <c:x val="0"/>
                  <c:y val="7.8947368421052613E-2"/>
                </c:manualLayout>
              </c:layout>
              <c:showLegendKey val="0"/>
              <c:showVal val="1"/>
              <c:showCatName val="0"/>
              <c:showSerName val="0"/>
              <c:showPercent val="0"/>
              <c:showBubbleSize val="0"/>
            </c:dLbl>
            <c:dLbl>
              <c:idx val="6"/>
              <c:layout>
                <c:manualLayout>
                  <c:x val="1.1594202898550725E-2"/>
                  <c:y val="3.6842105263157891E-2"/>
                </c:manualLayout>
              </c:layout>
              <c:showLegendKey val="0"/>
              <c:showVal val="1"/>
              <c:showCatName val="0"/>
              <c:showSerName val="0"/>
              <c:showPercent val="0"/>
              <c:showBubbleSize val="0"/>
            </c:dLbl>
            <c:dLbl>
              <c:idx val="7"/>
              <c:layout>
                <c:manualLayout>
                  <c:x val="-7.246376811594203E-3"/>
                  <c:y val="-5.7017388451443572E-2"/>
                </c:manualLayout>
              </c:layout>
              <c:tx>
                <c:rich>
                  <a:bodyPr/>
                  <a:lstStyle/>
                  <a:p>
                    <a:pPr>
                      <a:defRPr sz="1400" b="1">
                        <a:solidFill>
                          <a:srgbClr val="00B050"/>
                        </a:solidFill>
                        <a:latin typeface="+mj-lt"/>
                      </a:defRPr>
                    </a:pPr>
                    <a:r>
                      <a:rPr lang="en-US" dirty="0" smtClean="0"/>
                      <a:t>78</a:t>
                    </a:r>
                    <a:r>
                      <a:rPr lang="ru-RU" dirty="0" smtClean="0"/>
                      <a:t>,00</a:t>
                    </a:r>
                    <a:endParaRPr lang="en-US" dirty="0"/>
                  </a:p>
                </c:rich>
              </c:tx>
              <c:spPr/>
              <c:showLegendKey val="0"/>
              <c:showVal val="1"/>
              <c:showCatName val="0"/>
              <c:showSerName val="0"/>
              <c:showPercent val="0"/>
              <c:showBubbleSize val="0"/>
            </c:dLbl>
            <c:txPr>
              <a:bodyPr/>
              <a:lstStyle/>
              <a:p>
                <a:pPr>
                  <a:defRPr sz="1200">
                    <a:latin typeface="+mj-lt"/>
                  </a:defRPr>
                </a:pPr>
                <a:endParaRPr lang="ru-RU"/>
              </a:p>
            </c:txPr>
            <c:showLegendKey val="0"/>
            <c:showVal val="1"/>
            <c:showCatName val="0"/>
            <c:showSerName val="0"/>
            <c:showPercent val="0"/>
            <c:showBubbleSize val="0"/>
            <c:showLeaderLines val="0"/>
          </c:dLbls>
          <c:cat>
            <c:numRef>
              <c:f>Лист1!$A$2:$A$9</c:f>
              <c:numCache>
                <c:formatCode>General</c:formatCode>
                <c:ptCount val="8"/>
                <c:pt idx="0">
                  <c:v>2015</c:v>
                </c:pt>
                <c:pt idx="1">
                  <c:v>2016</c:v>
                </c:pt>
                <c:pt idx="2">
                  <c:v>2017</c:v>
                </c:pt>
                <c:pt idx="3">
                  <c:v>2018</c:v>
                </c:pt>
                <c:pt idx="4">
                  <c:v>2019</c:v>
                </c:pt>
                <c:pt idx="5">
                  <c:v>2020</c:v>
                </c:pt>
                <c:pt idx="6">
                  <c:v>2021</c:v>
                </c:pt>
                <c:pt idx="7">
                  <c:v>2022</c:v>
                </c:pt>
              </c:numCache>
            </c:numRef>
          </c:cat>
          <c:val>
            <c:numRef>
              <c:f>Лист1!$B$2:$B$9</c:f>
              <c:numCache>
                <c:formatCode>General</c:formatCode>
                <c:ptCount val="8"/>
                <c:pt idx="0">
                  <c:v>78.34</c:v>
                </c:pt>
                <c:pt idx="1">
                  <c:v>72.37</c:v>
                </c:pt>
                <c:pt idx="2">
                  <c:v>62.61</c:v>
                </c:pt>
                <c:pt idx="3">
                  <c:v>56.67</c:v>
                </c:pt>
                <c:pt idx="4">
                  <c:v>47.74</c:v>
                </c:pt>
                <c:pt idx="5">
                  <c:v>55.34</c:v>
                </c:pt>
                <c:pt idx="6">
                  <c:v>71.95</c:v>
                </c:pt>
                <c:pt idx="7">
                  <c:v>78</c:v>
                </c:pt>
              </c:numCache>
            </c:numRef>
          </c:val>
          <c:smooth val="0"/>
        </c:ser>
        <c:dLbls>
          <c:showLegendKey val="0"/>
          <c:showVal val="0"/>
          <c:showCatName val="0"/>
          <c:showSerName val="0"/>
          <c:showPercent val="0"/>
          <c:showBubbleSize val="0"/>
        </c:dLbls>
        <c:marker val="1"/>
        <c:smooth val="0"/>
        <c:axId val="233217408"/>
        <c:axId val="227218560"/>
      </c:lineChart>
      <c:catAx>
        <c:axId val="233217408"/>
        <c:scaling>
          <c:orientation val="minMax"/>
        </c:scaling>
        <c:delete val="0"/>
        <c:axPos val="b"/>
        <c:numFmt formatCode="General" sourceLinked="1"/>
        <c:majorTickMark val="out"/>
        <c:minorTickMark val="none"/>
        <c:tickLblPos val="nextTo"/>
        <c:txPr>
          <a:bodyPr/>
          <a:lstStyle/>
          <a:p>
            <a:pPr>
              <a:defRPr sz="1600"/>
            </a:pPr>
            <a:endParaRPr lang="ru-RU"/>
          </a:p>
        </c:txPr>
        <c:crossAx val="227218560"/>
        <c:crossesAt val="0"/>
        <c:auto val="1"/>
        <c:lblAlgn val="ctr"/>
        <c:lblOffset val="100"/>
        <c:noMultiLvlLbl val="0"/>
      </c:catAx>
      <c:valAx>
        <c:axId val="227218560"/>
        <c:scaling>
          <c:orientation val="minMax"/>
          <c:max val="100"/>
          <c:min val="0"/>
        </c:scaling>
        <c:delete val="0"/>
        <c:axPos val="l"/>
        <c:majorGridlines/>
        <c:numFmt formatCode="General" sourceLinked="0"/>
        <c:majorTickMark val="out"/>
        <c:minorTickMark val="none"/>
        <c:tickLblPos val="nextTo"/>
        <c:txPr>
          <a:bodyPr/>
          <a:lstStyle/>
          <a:p>
            <a:pPr>
              <a:defRPr sz="1100"/>
            </a:pPr>
            <a:endParaRPr lang="ru-RU"/>
          </a:p>
        </c:txPr>
        <c:crossAx val="233217408"/>
        <c:crosses val="autoZero"/>
        <c:crossBetween val="between"/>
        <c:majorUnit val="10"/>
        <c:minorUnit val="10"/>
      </c:valAx>
    </c:plotArea>
    <c:plotVisOnly val="1"/>
    <c:dispBlanksAs val="gap"/>
    <c:showDLblsOverMax val="0"/>
  </c:chart>
  <c:txPr>
    <a:bodyPr/>
    <a:lstStyle/>
    <a:p>
      <a:pPr>
        <a:defRPr sz="1800"/>
      </a:pPr>
      <a:endParaRPr lang="ru-RU"/>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7766841644796"/>
          <c:y val="4.8309742532183467E-2"/>
          <c:w val="0.85059262904636856"/>
          <c:h val="0.66737610923634549"/>
        </c:manualLayout>
      </c:layout>
      <c:barChart>
        <c:barDir val="col"/>
        <c:grouping val="clustered"/>
        <c:varyColors val="0"/>
        <c:ser>
          <c:idx val="0"/>
          <c:order val="0"/>
          <c:tx>
            <c:strRef>
              <c:f>Лист1!$B$1</c:f>
              <c:strCache>
                <c:ptCount val="1"/>
                <c:pt idx="0">
                  <c:v>процент исполнения</c:v>
                </c:pt>
              </c:strCache>
            </c:strRef>
          </c:tx>
          <c:spPr>
            <a:solidFill>
              <a:schemeClr val="accent5">
                <a:lumMod val="75000"/>
              </a:schemeClr>
            </a:solidFill>
          </c:spPr>
          <c:invertIfNegative val="0"/>
          <c:dPt>
            <c:idx val="8"/>
            <c:invertIfNegative val="0"/>
            <c:bubble3D val="0"/>
            <c:spPr>
              <a:solidFill>
                <a:srgbClr val="FF0000"/>
              </a:solidFill>
            </c:spPr>
          </c:dPt>
          <c:dLbls>
            <c:dLbl>
              <c:idx val="0"/>
              <c:layout>
                <c:manualLayout>
                  <c:x val="0"/>
                  <c:y val="-7.9365079365079413E-3"/>
                </c:manualLayout>
              </c:layout>
              <c:showLegendKey val="0"/>
              <c:showVal val="1"/>
              <c:showCatName val="0"/>
              <c:showSerName val="0"/>
              <c:showPercent val="0"/>
              <c:showBubbleSize val="0"/>
            </c:dLbl>
            <c:dLbl>
              <c:idx val="8"/>
              <c:layout>
                <c:manualLayout>
                  <c:x val="-2.7777777777778555E-3"/>
                  <c:y val="-4.1666666666666664E-2"/>
                </c:manualLayout>
              </c:layout>
              <c:spPr/>
              <c:txPr>
                <a:bodyPr/>
                <a:lstStyle/>
                <a:p>
                  <a:pPr>
                    <a:defRPr sz="1800" b="1">
                      <a:latin typeface="+mj-lt"/>
                    </a:defRPr>
                  </a:pPr>
                  <a:endParaRPr lang="ru-RU"/>
                </a:p>
              </c:txPr>
              <c:showLegendKey val="0"/>
              <c:showVal val="1"/>
              <c:showCatName val="0"/>
              <c:showSerName val="0"/>
              <c:showPercent val="0"/>
              <c:showBubbleSize val="0"/>
            </c:dLbl>
            <c:dLbl>
              <c:idx val="12"/>
              <c:layout>
                <c:manualLayout>
                  <c:x val="-1.0185067526416427E-16"/>
                  <c:y val="-1.3888888888889101E-2"/>
                </c:manualLayout>
              </c:layout>
              <c:showLegendKey val="0"/>
              <c:showVal val="1"/>
              <c:showCatName val="0"/>
              <c:showSerName val="0"/>
              <c:showPercent val="0"/>
              <c:showBubbleSize val="0"/>
            </c:dLbl>
            <c:dLbl>
              <c:idx val="14"/>
              <c:layout>
                <c:manualLayout>
                  <c:x val="-2.7777777777778555E-3"/>
                  <c:y val="-1.3888888888889101E-2"/>
                </c:manualLayout>
              </c:layout>
              <c:showLegendKey val="0"/>
              <c:showVal val="1"/>
              <c:showCatName val="0"/>
              <c:showSerName val="0"/>
              <c:showPercent val="0"/>
              <c:showBubbleSize val="0"/>
            </c:dLbl>
            <c:txPr>
              <a:bodyPr/>
              <a:lstStyle/>
              <a:p>
                <a:pPr>
                  <a:defRPr sz="800" b="1">
                    <a:latin typeface="+mj-lt"/>
                  </a:defRPr>
                </a:pPr>
                <a:endParaRPr lang="ru-RU"/>
              </a:p>
            </c:txPr>
            <c:showLegendKey val="0"/>
            <c:showVal val="1"/>
            <c:showCatName val="0"/>
            <c:showSerName val="0"/>
            <c:showPercent val="0"/>
            <c:showBubbleSize val="0"/>
            <c:showLeaderLines val="0"/>
          </c:dLbls>
          <c:cat>
            <c:strRef>
              <c:f>Лист1!$A$2:$A$17</c:f>
              <c:strCache>
                <c:ptCount val="16"/>
                <c:pt idx="0">
                  <c:v>Александровский МО</c:v>
                </c:pt>
                <c:pt idx="1">
                  <c:v>Андроповский МО</c:v>
                </c:pt>
                <c:pt idx="2">
                  <c:v>Апанасенковский МО</c:v>
                </c:pt>
                <c:pt idx="3">
                  <c:v>Арзгирский МО</c:v>
                </c:pt>
                <c:pt idx="4">
                  <c:v>Буденовский МО</c:v>
                </c:pt>
                <c:pt idx="5">
                  <c:v>Грачевский МО</c:v>
                </c:pt>
                <c:pt idx="6">
                  <c:v>Кочубеевский МО</c:v>
                </c:pt>
                <c:pt idx="7">
                  <c:v>Красногвардейский МО</c:v>
                </c:pt>
                <c:pt idx="8">
                  <c:v>Курский МО</c:v>
                </c:pt>
                <c:pt idx="9">
                  <c:v>Левокумский МО</c:v>
                </c:pt>
                <c:pt idx="10">
                  <c:v>Новоселецкий МО</c:v>
                </c:pt>
                <c:pt idx="11">
                  <c:v>Предгорный МО</c:v>
                </c:pt>
                <c:pt idx="12">
                  <c:v>Степновский МО</c:v>
                </c:pt>
                <c:pt idx="13">
                  <c:v>Труновский  МО</c:v>
                </c:pt>
                <c:pt idx="14">
                  <c:v>Туркменский МО</c:v>
                </c:pt>
                <c:pt idx="15">
                  <c:v>Шпаковский МО</c:v>
                </c:pt>
              </c:strCache>
            </c:strRef>
          </c:cat>
          <c:val>
            <c:numRef>
              <c:f>Лист1!$B$2:$B$17</c:f>
              <c:numCache>
                <c:formatCode>General</c:formatCode>
                <c:ptCount val="16"/>
                <c:pt idx="0">
                  <c:v>105.1</c:v>
                </c:pt>
                <c:pt idx="1">
                  <c:v>113.3</c:v>
                </c:pt>
                <c:pt idx="2">
                  <c:v>113.7</c:v>
                </c:pt>
                <c:pt idx="3">
                  <c:v>107</c:v>
                </c:pt>
                <c:pt idx="4">
                  <c:v>106.5</c:v>
                </c:pt>
                <c:pt idx="5">
                  <c:v>108.4</c:v>
                </c:pt>
                <c:pt idx="6">
                  <c:v>100.4</c:v>
                </c:pt>
                <c:pt idx="7">
                  <c:v>107.6</c:v>
                </c:pt>
                <c:pt idx="8">
                  <c:v>108.4</c:v>
                </c:pt>
                <c:pt idx="9">
                  <c:v>110</c:v>
                </c:pt>
                <c:pt idx="10">
                  <c:v>112.9</c:v>
                </c:pt>
                <c:pt idx="11">
                  <c:v>105.4</c:v>
                </c:pt>
                <c:pt idx="12">
                  <c:v>97.5</c:v>
                </c:pt>
                <c:pt idx="13">
                  <c:v>109.6</c:v>
                </c:pt>
                <c:pt idx="14">
                  <c:v>105.6</c:v>
                </c:pt>
                <c:pt idx="15">
                  <c:v>109.5</c:v>
                </c:pt>
              </c:numCache>
            </c:numRef>
          </c:val>
        </c:ser>
        <c:dLbls>
          <c:showLegendKey val="0"/>
          <c:showVal val="0"/>
          <c:showCatName val="0"/>
          <c:showSerName val="0"/>
          <c:showPercent val="0"/>
          <c:showBubbleSize val="0"/>
        </c:dLbls>
        <c:gapWidth val="150"/>
        <c:axId val="227269632"/>
        <c:axId val="227275520"/>
      </c:barChart>
      <c:catAx>
        <c:axId val="227269632"/>
        <c:scaling>
          <c:orientation val="minMax"/>
        </c:scaling>
        <c:delete val="0"/>
        <c:axPos val="b"/>
        <c:majorTickMark val="out"/>
        <c:minorTickMark val="none"/>
        <c:tickLblPos val="nextTo"/>
        <c:txPr>
          <a:bodyPr rot="-5400000" vert="horz" anchor="t" anchorCtr="1"/>
          <a:lstStyle/>
          <a:p>
            <a:pPr>
              <a:defRPr sz="1100" b="0"/>
            </a:pPr>
            <a:endParaRPr lang="ru-RU"/>
          </a:p>
        </c:txPr>
        <c:crossAx val="227275520"/>
        <c:crosses val="autoZero"/>
        <c:auto val="1"/>
        <c:lblAlgn val="ctr"/>
        <c:lblOffset val="100"/>
        <c:noMultiLvlLbl val="0"/>
      </c:catAx>
      <c:valAx>
        <c:axId val="227275520"/>
        <c:scaling>
          <c:orientation val="minMax"/>
          <c:max val="120"/>
          <c:min val="90"/>
        </c:scaling>
        <c:delete val="0"/>
        <c:axPos val="l"/>
        <c:majorGridlines/>
        <c:numFmt formatCode="General" sourceLinked="1"/>
        <c:majorTickMark val="out"/>
        <c:minorTickMark val="none"/>
        <c:tickLblPos val="nextTo"/>
        <c:txPr>
          <a:bodyPr/>
          <a:lstStyle/>
          <a:p>
            <a:pPr>
              <a:defRPr sz="1400"/>
            </a:pPr>
            <a:endParaRPr lang="ru-RU"/>
          </a:p>
        </c:txPr>
        <c:crossAx val="227269632"/>
        <c:crosses val="autoZero"/>
        <c:crossBetween val="between"/>
        <c:majorUnit val="5"/>
        <c:minorUnit val="5"/>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Ряд 1</c:v>
                </c:pt>
              </c:strCache>
            </c:strRef>
          </c:tx>
          <c:marker>
            <c:symbol val="none"/>
          </c:marker>
          <c:dLbls>
            <c:dLbl>
              <c:idx val="0"/>
              <c:layout>
                <c:manualLayout>
                  <c:x val="-0.12522881631762733"/>
                  <c:y val="-0.10603845071554922"/>
                </c:manualLayout>
              </c:layout>
              <c:tx>
                <c:rich>
                  <a:bodyPr/>
                  <a:lstStyle/>
                  <a:p>
                    <a:r>
                      <a:rPr lang="ru-RU" sz="1000" b="1" dirty="0" smtClean="0"/>
                      <a:t>31 185,42 руб.</a:t>
                    </a:r>
                    <a:endParaRPr lang="en-US" sz="1000" dirty="0"/>
                  </a:p>
                </c:rich>
              </c:tx>
              <c:showLegendKey val="0"/>
              <c:showVal val="1"/>
              <c:showCatName val="0"/>
              <c:showSerName val="0"/>
              <c:showPercent val="0"/>
              <c:showBubbleSize val="0"/>
            </c:dLbl>
            <c:dLbl>
              <c:idx val="1"/>
              <c:layout>
                <c:manualLayout>
                  <c:x val="-0.11739801107917736"/>
                  <c:y val="-0.11441217187248753"/>
                </c:manualLayout>
              </c:layout>
              <c:tx>
                <c:rich>
                  <a:bodyPr/>
                  <a:lstStyle/>
                  <a:p>
                    <a:r>
                      <a:rPr lang="ru-RU" sz="1000" dirty="0" smtClean="0"/>
                      <a:t>32</a:t>
                    </a:r>
                    <a:r>
                      <a:rPr lang="ru-RU" sz="1000" baseline="0" dirty="0" smtClean="0"/>
                      <a:t> 484,82 </a:t>
                    </a:r>
                    <a:r>
                      <a:rPr lang="ru-RU" sz="1000" dirty="0" smtClean="0"/>
                      <a:t>руб.</a:t>
                    </a:r>
                    <a:endParaRPr lang="en-US" sz="1000" dirty="0"/>
                  </a:p>
                </c:rich>
              </c:tx>
              <c:showLegendKey val="0"/>
              <c:showVal val="1"/>
              <c:showCatName val="0"/>
              <c:showSerName val="0"/>
              <c:showPercent val="0"/>
              <c:showBubbleSize val="0"/>
            </c:dLbl>
            <c:dLbl>
              <c:idx val="2"/>
              <c:layout>
                <c:manualLayout>
                  <c:x val="-2.764414912475608E-2"/>
                  <c:y val="-4.986727041476019E-2"/>
                </c:manualLayout>
              </c:layout>
              <c:tx>
                <c:rich>
                  <a:bodyPr/>
                  <a:lstStyle/>
                  <a:p>
                    <a:r>
                      <a:rPr lang="en-US" sz="1000" dirty="0" smtClean="0"/>
                      <a:t>36</a:t>
                    </a:r>
                    <a:r>
                      <a:rPr lang="ru-RU" sz="1000" dirty="0" smtClean="0"/>
                      <a:t> </a:t>
                    </a:r>
                    <a:r>
                      <a:rPr lang="en-US" sz="1000" dirty="0" smtClean="0"/>
                      <a:t>744,7</a:t>
                    </a:r>
                    <a:r>
                      <a:rPr lang="ru-RU" sz="1000" dirty="0" smtClean="0"/>
                      <a:t>0 руб.</a:t>
                    </a:r>
                    <a:endParaRPr lang="en-US" sz="1000" dirty="0"/>
                  </a:p>
                </c:rich>
              </c:tx>
              <c:showLegendKey val="0"/>
              <c:showVal val="1"/>
              <c:showCatName val="0"/>
              <c:showSerName val="0"/>
              <c:showPercent val="0"/>
              <c:showBubbleSize val="0"/>
            </c:dLbl>
            <c:txPr>
              <a:bodyPr/>
              <a:lstStyle/>
              <a:p>
                <a:pPr>
                  <a:defRPr sz="1000"/>
                </a:pPr>
                <a:endParaRPr lang="ru-RU"/>
              </a:p>
            </c:txPr>
            <c:showLegendKey val="0"/>
            <c:showVal val="1"/>
            <c:showCatName val="0"/>
            <c:showSerName val="0"/>
            <c:showPercent val="0"/>
            <c:showBubbleSize val="0"/>
            <c:showLeaderLines val="0"/>
          </c:dLbls>
          <c:cat>
            <c:strRef>
              <c:f>Лист1!$A$2:$A$4</c:f>
              <c:strCache>
                <c:ptCount val="3"/>
                <c:pt idx="0">
                  <c:v>2020 г.</c:v>
                </c:pt>
                <c:pt idx="1">
                  <c:v>2021 г.</c:v>
                </c:pt>
                <c:pt idx="2">
                  <c:v>2022 г.</c:v>
                </c:pt>
              </c:strCache>
            </c:strRef>
          </c:cat>
          <c:val>
            <c:numRef>
              <c:f>Лист1!$B$2:$B$4</c:f>
              <c:numCache>
                <c:formatCode>General</c:formatCode>
                <c:ptCount val="3"/>
                <c:pt idx="0">
                  <c:v>31185.420000000009</c:v>
                </c:pt>
                <c:pt idx="1">
                  <c:v>32484.82</c:v>
                </c:pt>
                <c:pt idx="2">
                  <c:v>36744.699999999997</c:v>
                </c:pt>
              </c:numCache>
            </c:numRef>
          </c:val>
          <c:smooth val="0"/>
        </c:ser>
        <c:dLbls>
          <c:showLegendKey val="0"/>
          <c:showVal val="1"/>
          <c:showCatName val="0"/>
          <c:showSerName val="0"/>
          <c:showPercent val="0"/>
          <c:showBubbleSize val="0"/>
        </c:dLbls>
        <c:marker val="1"/>
        <c:smooth val="0"/>
        <c:axId val="241881472"/>
        <c:axId val="241883008"/>
      </c:lineChart>
      <c:catAx>
        <c:axId val="241881472"/>
        <c:scaling>
          <c:orientation val="minMax"/>
        </c:scaling>
        <c:delete val="0"/>
        <c:axPos val="b"/>
        <c:majorTickMark val="none"/>
        <c:minorTickMark val="none"/>
        <c:tickLblPos val="nextTo"/>
        <c:txPr>
          <a:bodyPr/>
          <a:lstStyle/>
          <a:p>
            <a:pPr>
              <a:defRPr sz="1200"/>
            </a:pPr>
            <a:endParaRPr lang="ru-RU"/>
          </a:p>
        </c:txPr>
        <c:crossAx val="241883008"/>
        <c:crosses val="autoZero"/>
        <c:auto val="1"/>
        <c:lblAlgn val="ctr"/>
        <c:lblOffset val="100"/>
        <c:noMultiLvlLbl val="0"/>
      </c:catAx>
      <c:valAx>
        <c:axId val="241883008"/>
        <c:scaling>
          <c:orientation val="minMax"/>
        </c:scaling>
        <c:delete val="0"/>
        <c:axPos val="l"/>
        <c:majorGridlines/>
        <c:numFmt formatCode="General" sourceLinked="1"/>
        <c:majorTickMark val="none"/>
        <c:minorTickMark val="none"/>
        <c:tickLblPos val="nextTo"/>
        <c:crossAx val="241881472"/>
        <c:crosses val="autoZero"/>
        <c:crossBetween val="between"/>
      </c:valAx>
    </c:plotArea>
    <c:plotVisOnly val="1"/>
    <c:dispBlanksAs val="gap"/>
    <c:showDLblsOverMax val="0"/>
  </c:chart>
  <c:txPr>
    <a:bodyPr/>
    <a:lstStyle/>
    <a:p>
      <a:pPr>
        <a:defRPr sz="1400">
          <a:solidFill>
            <a:schemeClr val="bg1"/>
          </a:solidFill>
        </a:defRPr>
      </a:pPr>
      <a:endParaRPr lang="ru-RU"/>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7660797148561277E-2"/>
          <c:y val="0.88149503370902171"/>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0687795587055883E-2"/>
          <c:y val="0.23995004921259844"/>
          <c:w val="0.9829420919367321"/>
          <c:h val="0.73500516732283461"/>
        </c:manualLayout>
      </c:layout>
      <c:pie3DChart>
        <c:varyColors val="1"/>
        <c:ser>
          <c:idx val="0"/>
          <c:order val="0"/>
          <c:tx>
            <c:strRef>
              <c:f>Лист1!$B$1</c:f>
              <c:strCache>
                <c:ptCount val="1"/>
                <c:pt idx="0">
                  <c:v>Обращения граждан</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plosion val="17"/>
          <c:dPt>
            <c:idx val="1"/>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Лист1!$A$2:$A$4</c:f>
              <c:strCache>
                <c:ptCount val="3"/>
                <c:pt idx="0">
                  <c:v>Телефон доверия администрации</c:v>
                </c:pt>
                <c:pt idx="1">
                  <c:v>Письменные</c:v>
                </c:pt>
                <c:pt idx="2">
                  <c:v>Личный прием</c:v>
                </c:pt>
              </c:strCache>
            </c:strRef>
          </c:cat>
          <c:val>
            <c:numRef>
              <c:f>Лист1!$B$2:$B$4</c:f>
              <c:numCache>
                <c:formatCode>General</c:formatCode>
                <c:ptCount val="3"/>
                <c:pt idx="0">
                  <c:v>30</c:v>
                </c:pt>
                <c:pt idx="1">
                  <c:v>247</c:v>
                </c:pt>
                <c:pt idx="2">
                  <c:v>61</c:v>
                </c:pt>
              </c:numCache>
            </c:numRef>
          </c:val>
        </c:ser>
        <c:dLbls>
          <c:showLegendKey val="0"/>
          <c:showVal val="0"/>
          <c:showCatName val="0"/>
          <c:showSerName val="0"/>
          <c:showPercent val="1"/>
          <c:showBubbleSize val="0"/>
          <c:showLeaderLines val="0"/>
        </c:dLbls>
      </c:pie3DChart>
    </c:plotArea>
    <c:legend>
      <c:legendPos val="t"/>
      <c:overlay val="0"/>
    </c:legend>
    <c:plotVisOnly val="1"/>
    <c:dispBlanksAs val="zero"/>
    <c:showDLblsOverMax val="0"/>
  </c:chart>
  <c:txPr>
    <a:bodyPr/>
    <a:lstStyle/>
    <a:p>
      <a:pPr>
        <a:defRPr sz="1600">
          <a:solidFill>
            <a:schemeClr val="tx1"/>
          </a:solidFill>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Ряд 1</c:v>
                </c:pt>
              </c:strCache>
            </c:strRef>
          </c:tx>
          <c:spPr>
            <a:ln>
              <a:solidFill>
                <a:srgbClr val="FF0000"/>
              </a:solidFill>
            </a:ln>
          </c:spPr>
          <c:marker>
            <c:symbol val="none"/>
          </c:marker>
          <c:dLbls>
            <c:dLbl>
              <c:idx val="0"/>
              <c:layout>
                <c:manualLayout>
                  <c:x val="-7.5028151297690054E-2"/>
                  <c:y val="-6.5637014967723672E-2"/>
                </c:manualLayout>
              </c:layout>
              <c:tx>
                <c:rich>
                  <a:bodyPr/>
                  <a:lstStyle/>
                  <a:p>
                    <a:r>
                      <a:rPr lang="ru-RU" sz="1000" b="1" dirty="0" smtClean="0"/>
                      <a:t>11,9</a:t>
                    </a:r>
                    <a:r>
                      <a:rPr lang="ru-RU" sz="1000" b="1" baseline="0" dirty="0" smtClean="0"/>
                      <a:t> %</a:t>
                    </a:r>
                    <a:endParaRPr lang="en-US" sz="1000" dirty="0"/>
                  </a:p>
                </c:rich>
              </c:tx>
              <c:showLegendKey val="0"/>
              <c:showVal val="1"/>
              <c:showCatName val="0"/>
              <c:showSerName val="0"/>
              <c:showPercent val="0"/>
              <c:showBubbleSize val="0"/>
            </c:dLbl>
            <c:dLbl>
              <c:idx val="1"/>
              <c:layout>
                <c:manualLayout>
                  <c:x val="-1.5907130846101861E-2"/>
                  <c:y val="-4.2618575635150271E-2"/>
                </c:manualLayout>
              </c:layout>
              <c:tx>
                <c:rich>
                  <a:bodyPr/>
                  <a:lstStyle/>
                  <a:p>
                    <a:r>
                      <a:rPr lang="ru-RU" sz="1000" dirty="0" smtClean="0"/>
                      <a:t>2,2</a:t>
                    </a:r>
                    <a:r>
                      <a:rPr lang="ru-RU" sz="1000" baseline="0" dirty="0" smtClean="0"/>
                      <a:t> %</a:t>
                    </a:r>
                    <a:endParaRPr lang="en-US" sz="1000" dirty="0"/>
                  </a:p>
                </c:rich>
              </c:tx>
              <c:showLegendKey val="0"/>
              <c:showVal val="1"/>
              <c:showCatName val="0"/>
              <c:showSerName val="0"/>
              <c:showPercent val="0"/>
              <c:showBubbleSize val="0"/>
            </c:dLbl>
            <c:txPr>
              <a:bodyPr/>
              <a:lstStyle/>
              <a:p>
                <a:pPr>
                  <a:defRPr sz="1000"/>
                </a:pPr>
                <a:endParaRPr lang="ru-RU"/>
              </a:p>
            </c:txPr>
            <c:showLegendKey val="0"/>
            <c:showVal val="1"/>
            <c:showCatName val="0"/>
            <c:showSerName val="0"/>
            <c:showPercent val="0"/>
            <c:showBubbleSize val="0"/>
            <c:showLeaderLines val="0"/>
          </c:dLbls>
          <c:cat>
            <c:strRef>
              <c:f>Лист1!$A$2:$A$4</c:f>
              <c:strCache>
                <c:ptCount val="3"/>
                <c:pt idx="0">
                  <c:v>2020 г.</c:v>
                </c:pt>
                <c:pt idx="1">
                  <c:v>2021 г.</c:v>
                </c:pt>
                <c:pt idx="2">
                  <c:v>2022 г.</c:v>
                </c:pt>
              </c:strCache>
            </c:strRef>
          </c:cat>
          <c:val>
            <c:numRef>
              <c:f>Лист1!$B$2:$B$4</c:f>
              <c:numCache>
                <c:formatCode>General</c:formatCode>
                <c:ptCount val="3"/>
                <c:pt idx="0">
                  <c:v>11.870000000000006</c:v>
                </c:pt>
                <c:pt idx="1">
                  <c:v>2.17</c:v>
                </c:pt>
                <c:pt idx="2">
                  <c:v>0.8</c:v>
                </c:pt>
              </c:numCache>
            </c:numRef>
          </c:val>
          <c:smooth val="0"/>
        </c:ser>
        <c:dLbls>
          <c:showLegendKey val="0"/>
          <c:showVal val="1"/>
          <c:showCatName val="0"/>
          <c:showSerName val="0"/>
          <c:showPercent val="0"/>
          <c:showBubbleSize val="0"/>
        </c:dLbls>
        <c:marker val="1"/>
        <c:smooth val="0"/>
        <c:axId val="241530368"/>
        <c:axId val="241531904"/>
      </c:lineChart>
      <c:catAx>
        <c:axId val="241530368"/>
        <c:scaling>
          <c:orientation val="minMax"/>
        </c:scaling>
        <c:delete val="0"/>
        <c:axPos val="b"/>
        <c:majorTickMark val="none"/>
        <c:minorTickMark val="none"/>
        <c:tickLblPos val="nextTo"/>
        <c:txPr>
          <a:bodyPr/>
          <a:lstStyle/>
          <a:p>
            <a:pPr>
              <a:defRPr sz="1200"/>
            </a:pPr>
            <a:endParaRPr lang="ru-RU"/>
          </a:p>
        </c:txPr>
        <c:crossAx val="241531904"/>
        <c:crosses val="autoZero"/>
        <c:auto val="1"/>
        <c:lblAlgn val="ctr"/>
        <c:lblOffset val="100"/>
        <c:noMultiLvlLbl val="0"/>
      </c:catAx>
      <c:valAx>
        <c:axId val="241531904"/>
        <c:scaling>
          <c:orientation val="minMax"/>
        </c:scaling>
        <c:delete val="0"/>
        <c:axPos val="l"/>
        <c:majorGridlines/>
        <c:numFmt formatCode="General" sourceLinked="1"/>
        <c:majorTickMark val="none"/>
        <c:minorTickMark val="none"/>
        <c:tickLblPos val="nextTo"/>
        <c:crossAx val="241530368"/>
        <c:crosses val="autoZero"/>
        <c:crossBetween val="between"/>
      </c:valAx>
    </c:plotArea>
    <c:plotVisOnly val="1"/>
    <c:dispBlanksAs val="gap"/>
    <c:showDLblsOverMax val="0"/>
  </c:chart>
  <c:txPr>
    <a:bodyPr/>
    <a:lstStyle/>
    <a:p>
      <a:pPr>
        <a:defRPr sz="1400">
          <a:solidFill>
            <a:schemeClr val="bg1"/>
          </a:solidFill>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57583310449518665"/>
          <c:y val="0.14190101237345329"/>
          <c:w val="0.40709884865617579"/>
          <c:h val="0.80266841644794429"/>
        </c:manualLayout>
      </c:layout>
      <c:bar3DChart>
        <c:barDir val="bar"/>
        <c:grouping val="clustered"/>
        <c:varyColors val="0"/>
        <c:ser>
          <c:idx val="0"/>
          <c:order val="0"/>
          <c:tx>
            <c:strRef>
              <c:f>Лист1!$B$1</c:f>
              <c:strCache>
                <c:ptCount val="1"/>
                <c:pt idx="0">
                  <c:v>2021 г.</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5.3090835986946708E-2"/>
                  <c:y val="-2.0786380878315153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c:f>
              <c:strCache>
                <c:ptCount val="1"/>
                <c:pt idx="0">
                  <c:v>Производство мяса, тонн</c:v>
                </c:pt>
              </c:strCache>
            </c:strRef>
          </c:cat>
          <c:val>
            <c:numRef>
              <c:f>Лист1!$B$2</c:f>
              <c:numCache>
                <c:formatCode>#,##0.00</c:formatCode>
                <c:ptCount val="1"/>
                <c:pt idx="0">
                  <c:v>7.5</c:v>
                </c:pt>
              </c:numCache>
            </c:numRef>
          </c:val>
        </c:ser>
        <c:ser>
          <c:idx val="1"/>
          <c:order val="1"/>
          <c:tx>
            <c:strRef>
              <c:f>Лист1!$C$1</c:f>
              <c:strCache>
                <c:ptCount val="1"/>
                <c:pt idx="0">
                  <c:v>2022 г.</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0.15537297366644673"/>
                  <c:y val="-3.0234771812780895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c:f>
              <c:strCache>
                <c:ptCount val="1"/>
                <c:pt idx="0">
                  <c:v>Производство мяса, тонн</c:v>
                </c:pt>
              </c:strCache>
            </c:strRef>
          </c:cat>
          <c:val>
            <c:numRef>
              <c:f>Лист1!$C$2</c:f>
              <c:numCache>
                <c:formatCode>#,##0.00</c:formatCode>
                <c:ptCount val="1"/>
                <c:pt idx="0">
                  <c:v>7.7</c:v>
                </c:pt>
              </c:numCache>
            </c:numRef>
          </c:val>
        </c:ser>
        <c:dLbls>
          <c:showLegendKey val="0"/>
          <c:showVal val="1"/>
          <c:showCatName val="0"/>
          <c:showSerName val="0"/>
          <c:showPercent val="0"/>
          <c:showBubbleSize val="0"/>
        </c:dLbls>
        <c:gapWidth val="150"/>
        <c:shape val="cylinder"/>
        <c:axId val="241680768"/>
        <c:axId val="241682304"/>
        <c:axId val="0"/>
      </c:bar3DChart>
      <c:catAx>
        <c:axId val="241680768"/>
        <c:scaling>
          <c:orientation val="minMax"/>
        </c:scaling>
        <c:delete val="0"/>
        <c:axPos val="l"/>
        <c:majorTickMark val="none"/>
        <c:minorTickMark val="none"/>
        <c:tickLblPos val="nextTo"/>
        <c:crossAx val="241682304"/>
        <c:crosses val="autoZero"/>
        <c:auto val="1"/>
        <c:lblAlgn val="ctr"/>
        <c:lblOffset val="100"/>
        <c:noMultiLvlLbl val="0"/>
      </c:catAx>
      <c:valAx>
        <c:axId val="241682304"/>
        <c:scaling>
          <c:orientation val="minMax"/>
        </c:scaling>
        <c:delete val="1"/>
        <c:axPos val="b"/>
        <c:numFmt formatCode="#,##0.00" sourceLinked="1"/>
        <c:majorTickMark val="out"/>
        <c:minorTickMark val="none"/>
        <c:tickLblPos val="nextTo"/>
        <c:crossAx val="241680768"/>
        <c:crosses val="autoZero"/>
        <c:crossBetween val="between"/>
      </c:valAx>
    </c:plotArea>
    <c:legend>
      <c:legendPos val="t"/>
      <c:layout>
        <c:manualLayout>
          <c:xMode val="edge"/>
          <c:yMode val="edge"/>
          <c:x val="0.59893652671801756"/>
          <c:y val="0.82137798181154364"/>
          <c:w val="0.32960546209241742"/>
          <c:h val="0.1276645384614469"/>
        </c:manualLayout>
      </c:layout>
      <c:overlay val="0"/>
    </c:legend>
    <c:plotVisOnly val="1"/>
    <c:dispBlanksAs val="gap"/>
    <c:showDLblsOverMax val="0"/>
  </c:chart>
  <c:txPr>
    <a:bodyPr/>
    <a:lstStyle/>
    <a:p>
      <a:pPr>
        <a:defRPr sz="1400" b="1">
          <a:solidFill>
            <a:schemeClr val="tx1"/>
          </a:solidFill>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66D2E-4062-42EC-8E06-5B51B1ACF1EC}"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ru-RU"/>
        </a:p>
      </dgm:t>
    </dgm:pt>
    <dgm:pt modelId="{734CE3CE-F06D-4B23-AF33-35124ED4F4FE}">
      <dgm:prSet phldrT="[Текст]" custT="1"/>
      <dgm:spPr/>
      <dgm:t>
        <a:bodyPr/>
        <a:lstStyle/>
        <a:p>
          <a:r>
            <a:rPr lang="ru-RU" sz="1200" dirty="0" smtClean="0">
              <a:solidFill>
                <a:schemeClr val="bg2">
                  <a:lumMod val="90000"/>
                </a:schemeClr>
              </a:solidFill>
            </a:rPr>
            <a:t>Бюджетная система Российской Федерации</a:t>
          </a:r>
          <a:endParaRPr lang="ru-RU" sz="1200" dirty="0">
            <a:solidFill>
              <a:schemeClr val="bg2">
                <a:lumMod val="90000"/>
              </a:schemeClr>
            </a:solidFill>
          </a:endParaRPr>
        </a:p>
      </dgm:t>
    </dgm:pt>
    <dgm:pt modelId="{6851E8EB-513E-45A5-B1E2-B8D7B86D7E51}" type="parTrans" cxnId="{E07BE58D-F623-4CA0-9443-4FAA77D8DB0F}">
      <dgm:prSet/>
      <dgm:spPr/>
      <dgm:t>
        <a:bodyPr/>
        <a:lstStyle/>
        <a:p>
          <a:endParaRPr lang="ru-RU" sz="1200">
            <a:solidFill>
              <a:schemeClr val="bg2">
                <a:lumMod val="90000"/>
              </a:schemeClr>
            </a:solidFill>
          </a:endParaRPr>
        </a:p>
      </dgm:t>
    </dgm:pt>
    <dgm:pt modelId="{CDCBDEBC-847B-4199-91EF-ECC587D6E4FD}" type="sibTrans" cxnId="{E07BE58D-F623-4CA0-9443-4FAA77D8DB0F}">
      <dgm:prSet/>
      <dgm:spPr/>
      <dgm:t>
        <a:bodyPr/>
        <a:lstStyle/>
        <a:p>
          <a:endParaRPr lang="ru-RU" sz="1200">
            <a:solidFill>
              <a:schemeClr val="bg2">
                <a:lumMod val="90000"/>
              </a:schemeClr>
            </a:solidFill>
          </a:endParaRPr>
        </a:p>
      </dgm:t>
    </dgm:pt>
    <dgm:pt modelId="{07BE1861-A753-4FD7-9E84-3C5C8DD16ECE}">
      <dgm:prSet phldrT="[Текст]" custT="1"/>
      <dgm:spPr/>
      <dgm:t>
        <a:bodyPr/>
        <a:lstStyle/>
        <a:p>
          <a:r>
            <a:rPr lang="ru-RU" sz="1200" dirty="0" smtClean="0">
              <a:solidFill>
                <a:schemeClr val="bg2">
                  <a:lumMod val="90000"/>
                </a:schemeClr>
              </a:solidFill>
            </a:rPr>
            <a:t>Федеральный бюджет</a:t>
          </a:r>
          <a:endParaRPr lang="ru-RU" sz="1200" dirty="0">
            <a:solidFill>
              <a:schemeClr val="bg2">
                <a:lumMod val="90000"/>
              </a:schemeClr>
            </a:solidFill>
          </a:endParaRPr>
        </a:p>
      </dgm:t>
    </dgm:pt>
    <dgm:pt modelId="{23AEFB1C-87B5-4784-A548-F162B41FB0EF}" type="parTrans" cxnId="{0245C70C-EE15-4A48-8FDA-8178ED1326C4}">
      <dgm:prSet/>
      <dgm:spPr/>
      <dgm:t>
        <a:bodyPr/>
        <a:lstStyle/>
        <a:p>
          <a:endParaRPr lang="ru-RU" sz="1200">
            <a:solidFill>
              <a:schemeClr val="bg2">
                <a:lumMod val="90000"/>
              </a:schemeClr>
            </a:solidFill>
          </a:endParaRPr>
        </a:p>
      </dgm:t>
    </dgm:pt>
    <dgm:pt modelId="{DE9FE86E-820A-470E-8BA2-39A48A2A7407}" type="sibTrans" cxnId="{0245C70C-EE15-4A48-8FDA-8178ED1326C4}">
      <dgm:prSet/>
      <dgm:spPr/>
      <dgm:t>
        <a:bodyPr/>
        <a:lstStyle/>
        <a:p>
          <a:endParaRPr lang="ru-RU" sz="1200">
            <a:solidFill>
              <a:schemeClr val="bg2">
                <a:lumMod val="90000"/>
              </a:schemeClr>
            </a:solidFill>
          </a:endParaRPr>
        </a:p>
      </dgm:t>
    </dgm:pt>
    <dgm:pt modelId="{B306646C-1832-48A6-A171-E05FEED0820E}">
      <dgm:prSet phldrT="[Текст]" custT="1"/>
      <dgm:spPr/>
      <dgm:t>
        <a:bodyPr/>
        <a:lstStyle/>
        <a:p>
          <a:pPr algn="ctr"/>
          <a:r>
            <a:rPr lang="ru-RU" sz="1200" dirty="0" smtClean="0">
              <a:solidFill>
                <a:schemeClr val="bg2">
                  <a:lumMod val="90000"/>
                </a:schemeClr>
              </a:solidFill>
            </a:rPr>
            <a:t>Бюджеты государственных внебюджетных фондов</a:t>
          </a:r>
          <a:endParaRPr lang="ru-RU" sz="1200" dirty="0">
            <a:solidFill>
              <a:schemeClr val="bg2">
                <a:lumMod val="90000"/>
              </a:schemeClr>
            </a:solidFill>
          </a:endParaRPr>
        </a:p>
      </dgm:t>
    </dgm:pt>
    <dgm:pt modelId="{4801EAEA-A721-4684-9759-036A3A82AE3D}" type="parTrans" cxnId="{9F13ECFB-8056-4CC0-8BE3-2C16C306A500}">
      <dgm:prSet/>
      <dgm:spPr/>
      <dgm:t>
        <a:bodyPr/>
        <a:lstStyle/>
        <a:p>
          <a:endParaRPr lang="ru-RU" sz="1200">
            <a:solidFill>
              <a:schemeClr val="bg2">
                <a:lumMod val="90000"/>
              </a:schemeClr>
            </a:solidFill>
          </a:endParaRPr>
        </a:p>
      </dgm:t>
    </dgm:pt>
    <dgm:pt modelId="{C88D8442-690B-44D3-97A8-25E3826F3FFD}" type="sibTrans" cxnId="{9F13ECFB-8056-4CC0-8BE3-2C16C306A500}">
      <dgm:prSet/>
      <dgm:spPr/>
      <dgm:t>
        <a:bodyPr/>
        <a:lstStyle/>
        <a:p>
          <a:endParaRPr lang="ru-RU" sz="1200">
            <a:solidFill>
              <a:schemeClr val="bg2">
                <a:lumMod val="90000"/>
              </a:schemeClr>
            </a:solidFill>
          </a:endParaRPr>
        </a:p>
      </dgm:t>
    </dgm:pt>
    <dgm:pt modelId="{3A9300ED-E8DE-49F2-8E71-56E2EC151C3A}">
      <dgm:prSet phldrT="[Текст]" custT="1"/>
      <dgm:spPr/>
      <dgm:t>
        <a:bodyPr/>
        <a:lstStyle/>
        <a:p>
          <a:r>
            <a:rPr lang="ru-RU" sz="1200" dirty="0" smtClean="0">
              <a:solidFill>
                <a:schemeClr val="bg2">
                  <a:lumMod val="90000"/>
                </a:schemeClr>
              </a:solidFill>
            </a:rPr>
            <a:t>Бюджеты субъектов</a:t>
          </a:r>
          <a:endParaRPr lang="ru-RU" sz="1200" dirty="0">
            <a:solidFill>
              <a:schemeClr val="bg2">
                <a:lumMod val="90000"/>
              </a:schemeClr>
            </a:solidFill>
          </a:endParaRPr>
        </a:p>
      </dgm:t>
    </dgm:pt>
    <dgm:pt modelId="{FBCA2F67-1F23-4118-89F8-110CBE0B3D08}" type="parTrans" cxnId="{88746285-2E0A-480D-A718-722A1F95A827}">
      <dgm:prSet/>
      <dgm:spPr/>
      <dgm:t>
        <a:bodyPr/>
        <a:lstStyle/>
        <a:p>
          <a:endParaRPr lang="ru-RU" sz="1200">
            <a:solidFill>
              <a:schemeClr val="bg2">
                <a:lumMod val="90000"/>
              </a:schemeClr>
            </a:solidFill>
          </a:endParaRPr>
        </a:p>
      </dgm:t>
    </dgm:pt>
    <dgm:pt modelId="{5E3B0D77-B7B2-40BF-BDBA-6E6F43D7B7D2}" type="sibTrans" cxnId="{88746285-2E0A-480D-A718-722A1F95A827}">
      <dgm:prSet/>
      <dgm:spPr/>
      <dgm:t>
        <a:bodyPr/>
        <a:lstStyle/>
        <a:p>
          <a:endParaRPr lang="ru-RU" sz="1200">
            <a:solidFill>
              <a:schemeClr val="bg2">
                <a:lumMod val="90000"/>
              </a:schemeClr>
            </a:solidFill>
          </a:endParaRPr>
        </a:p>
      </dgm:t>
    </dgm:pt>
    <dgm:pt modelId="{FB3D5695-911D-4251-B3E7-8C9608A22033}">
      <dgm:prSet phldrT="[Текст]" custT="1"/>
      <dgm:spPr/>
      <dgm:t>
        <a:bodyPr/>
        <a:lstStyle/>
        <a:p>
          <a:r>
            <a:rPr lang="ru-RU" sz="1200" dirty="0" smtClean="0">
              <a:solidFill>
                <a:schemeClr val="bg2">
                  <a:lumMod val="90000"/>
                </a:schemeClr>
              </a:solidFill>
            </a:rPr>
            <a:t>местные бюджеты</a:t>
          </a:r>
          <a:endParaRPr lang="ru-RU" sz="1200" dirty="0">
            <a:solidFill>
              <a:schemeClr val="bg2">
                <a:lumMod val="90000"/>
              </a:schemeClr>
            </a:solidFill>
          </a:endParaRPr>
        </a:p>
      </dgm:t>
    </dgm:pt>
    <dgm:pt modelId="{CC0B759C-63DF-4513-9A6B-A9CB2BE98D8C}" type="parTrans" cxnId="{32F074B1-97F2-4EF2-B3C1-4E12E7AB103E}">
      <dgm:prSet/>
      <dgm:spPr/>
      <dgm:t>
        <a:bodyPr/>
        <a:lstStyle/>
        <a:p>
          <a:endParaRPr lang="ru-RU" sz="1200">
            <a:solidFill>
              <a:schemeClr val="bg2">
                <a:lumMod val="90000"/>
              </a:schemeClr>
            </a:solidFill>
          </a:endParaRPr>
        </a:p>
      </dgm:t>
    </dgm:pt>
    <dgm:pt modelId="{07B7C249-4070-4299-AFA1-A7E93B6F1327}" type="sibTrans" cxnId="{32F074B1-97F2-4EF2-B3C1-4E12E7AB103E}">
      <dgm:prSet/>
      <dgm:spPr/>
      <dgm:t>
        <a:bodyPr/>
        <a:lstStyle/>
        <a:p>
          <a:endParaRPr lang="ru-RU" sz="1200">
            <a:solidFill>
              <a:schemeClr val="bg2">
                <a:lumMod val="90000"/>
              </a:schemeClr>
            </a:solidFill>
          </a:endParaRPr>
        </a:p>
      </dgm:t>
    </dgm:pt>
    <dgm:pt modelId="{9A81F517-5168-463E-9FA2-A159A2BD768D}">
      <dgm:prSet phldrT="[Текст]" custT="1"/>
      <dgm:spPr/>
      <dgm:t>
        <a:bodyPr/>
        <a:lstStyle/>
        <a:p>
          <a:r>
            <a:rPr lang="ru-RU" sz="1200" dirty="0" smtClean="0">
              <a:solidFill>
                <a:schemeClr val="bg2">
                  <a:lumMod val="90000"/>
                </a:schemeClr>
              </a:solidFill>
            </a:rPr>
            <a:t>Бюджеты территориальных государственных внебюджетных фондов</a:t>
          </a:r>
          <a:endParaRPr lang="ru-RU" sz="1200" dirty="0">
            <a:solidFill>
              <a:schemeClr val="bg2">
                <a:lumMod val="90000"/>
              </a:schemeClr>
            </a:solidFill>
          </a:endParaRPr>
        </a:p>
      </dgm:t>
    </dgm:pt>
    <dgm:pt modelId="{CDB70C46-C0FC-4C31-B8EB-08FFA8B92C6A}" type="parTrans" cxnId="{EBECD1D6-5119-4E09-BC17-0AC80DCFFCCC}">
      <dgm:prSet/>
      <dgm:spPr/>
      <dgm:t>
        <a:bodyPr/>
        <a:lstStyle/>
        <a:p>
          <a:endParaRPr lang="ru-RU" sz="1200">
            <a:solidFill>
              <a:schemeClr val="bg2">
                <a:lumMod val="90000"/>
              </a:schemeClr>
            </a:solidFill>
          </a:endParaRPr>
        </a:p>
      </dgm:t>
    </dgm:pt>
    <dgm:pt modelId="{F37248AF-A444-4805-8395-FD4EA5378E66}" type="sibTrans" cxnId="{EBECD1D6-5119-4E09-BC17-0AC80DCFFCCC}">
      <dgm:prSet/>
      <dgm:spPr/>
      <dgm:t>
        <a:bodyPr/>
        <a:lstStyle/>
        <a:p>
          <a:endParaRPr lang="ru-RU" sz="1200">
            <a:solidFill>
              <a:schemeClr val="bg2">
                <a:lumMod val="90000"/>
              </a:schemeClr>
            </a:solidFill>
          </a:endParaRPr>
        </a:p>
      </dgm:t>
    </dgm:pt>
    <dgm:pt modelId="{5758BC72-58EC-47CF-A666-13A1A5C819E4}" type="pres">
      <dgm:prSet presAssocID="{9DF66D2E-4062-42EC-8E06-5B51B1ACF1EC}" presName="Name0" presStyleCnt="0">
        <dgm:presLayoutVars>
          <dgm:chMax val="1"/>
          <dgm:dir/>
          <dgm:animLvl val="ctr"/>
          <dgm:resizeHandles val="exact"/>
        </dgm:presLayoutVars>
      </dgm:prSet>
      <dgm:spPr/>
      <dgm:t>
        <a:bodyPr/>
        <a:lstStyle/>
        <a:p>
          <a:endParaRPr lang="ru-RU"/>
        </a:p>
      </dgm:t>
    </dgm:pt>
    <dgm:pt modelId="{4396302B-EBEC-480D-A021-AF0B319D1566}" type="pres">
      <dgm:prSet presAssocID="{734CE3CE-F06D-4B23-AF33-35124ED4F4FE}" presName="centerShape" presStyleLbl="node0" presStyleIdx="0" presStyleCnt="1"/>
      <dgm:spPr/>
      <dgm:t>
        <a:bodyPr/>
        <a:lstStyle/>
        <a:p>
          <a:endParaRPr lang="ru-RU"/>
        </a:p>
      </dgm:t>
    </dgm:pt>
    <dgm:pt modelId="{E34D9C82-0885-4288-8E87-F0E84D3481D8}" type="pres">
      <dgm:prSet presAssocID="{07BE1861-A753-4FD7-9E84-3C5C8DD16ECE}" presName="node" presStyleLbl="node1" presStyleIdx="0" presStyleCnt="5" custScaleX="157159" custScaleY="115045">
        <dgm:presLayoutVars>
          <dgm:bulletEnabled val="1"/>
        </dgm:presLayoutVars>
      </dgm:prSet>
      <dgm:spPr/>
      <dgm:t>
        <a:bodyPr/>
        <a:lstStyle/>
        <a:p>
          <a:endParaRPr lang="ru-RU"/>
        </a:p>
      </dgm:t>
    </dgm:pt>
    <dgm:pt modelId="{4F94054A-83D8-4548-92BE-56151ED0E556}" type="pres">
      <dgm:prSet presAssocID="{07BE1861-A753-4FD7-9E84-3C5C8DD16ECE}" presName="dummy" presStyleCnt="0"/>
      <dgm:spPr/>
    </dgm:pt>
    <dgm:pt modelId="{B9EB4CBC-DC17-45BB-B6D9-E33B1BCCCFAB}" type="pres">
      <dgm:prSet presAssocID="{DE9FE86E-820A-470E-8BA2-39A48A2A7407}" presName="sibTrans" presStyleLbl="sibTrans2D1" presStyleIdx="0" presStyleCnt="5"/>
      <dgm:spPr/>
      <dgm:t>
        <a:bodyPr/>
        <a:lstStyle/>
        <a:p>
          <a:endParaRPr lang="ru-RU"/>
        </a:p>
      </dgm:t>
    </dgm:pt>
    <dgm:pt modelId="{E3DDBC63-8E44-4E95-B5E5-B773D6322897}" type="pres">
      <dgm:prSet presAssocID="{B306646C-1832-48A6-A171-E05FEED0820E}" presName="node" presStyleLbl="node1" presStyleIdx="1" presStyleCnt="5" custScaleX="111464">
        <dgm:presLayoutVars>
          <dgm:bulletEnabled val="1"/>
        </dgm:presLayoutVars>
      </dgm:prSet>
      <dgm:spPr/>
      <dgm:t>
        <a:bodyPr/>
        <a:lstStyle/>
        <a:p>
          <a:endParaRPr lang="ru-RU"/>
        </a:p>
      </dgm:t>
    </dgm:pt>
    <dgm:pt modelId="{1CB5A357-BBDF-4F06-8E33-8A2C335CDC6B}" type="pres">
      <dgm:prSet presAssocID="{B306646C-1832-48A6-A171-E05FEED0820E}" presName="dummy" presStyleCnt="0"/>
      <dgm:spPr/>
    </dgm:pt>
    <dgm:pt modelId="{16122B01-F90B-4828-802A-0F6103C05245}" type="pres">
      <dgm:prSet presAssocID="{C88D8442-690B-44D3-97A8-25E3826F3FFD}" presName="sibTrans" presStyleLbl="sibTrans2D1" presStyleIdx="1" presStyleCnt="5"/>
      <dgm:spPr/>
      <dgm:t>
        <a:bodyPr/>
        <a:lstStyle/>
        <a:p>
          <a:endParaRPr lang="ru-RU"/>
        </a:p>
      </dgm:t>
    </dgm:pt>
    <dgm:pt modelId="{010A674D-F1F5-41B4-9F53-79530C1FAED9}" type="pres">
      <dgm:prSet presAssocID="{3A9300ED-E8DE-49F2-8E71-56E2EC151C3A}" presName="node" presStyleLbl="node1" presStyleIdx="2" presStyleCnt="5">
        <dgm:presLayoutVars>
          <dgm:bulletEnabled val="1"/>
        </dgm:presLayoutVars>
      </dgm:prSet>
      <dgm:spPr/>
      <dgm:t>
        <a:bodyPr/>
        <a:lstStyle/>
        <a:p>
          <a:endParaRPr lang="ru-RU"/>
        </a:p>
      </dgm:t>
    </dgm:pt>
    <dgm:pt modelId="{FFDED49E-D95F-42E7-8E08-0E65B74D20FB}" type="pres">
      <dgm:prSet presAssocID="{3A9300ED-E8DE-49F2-8E71-56E2EC151C3A}" presName="dummy" presStyleCnt="0"/>
      <dgm:spPr/>
    </dgm:pt>
    <dgm:pt modelId="{0A9330BE-20E3-4613-9932-DE6137B8A58C}" type="pres">
      <dgm:prSet presAssocID="{5E3B0D77-B7B2-40BF-BDBA-6E6F43D7B7D2}" presName="sibTrans" presStyleLbl="sibTrans2D1" presStyleIdx="2" presStyleCnt="5"/>
      <dgm:spPr/>
      <dgm:t>
        <a:bodyPr/>
        <a:lstStyle/>
        <a:p>
          <a:endParaRPr lang="ru-RU"/>
        </a:p>
      </dgm:t>
    </dgm:pt>
    <dgm:pt modelId="{740B099B-E67C-4616-825E-F704AF7D9F42}" type="pres">
      <dgm:prSet presAssocID="{9A81F517-5168-463E-9FA2-A159A2BD768D}" presName="node" presStyleLbl="node1" presStyleIdx="3" presStyleCnt="5" custScaleX="107190" custRadScaleRad="100337" custRadScaleInc="3900">
        <dgm:presLayoutVars>
          <dgm:bulletEnabled val="1"/>
        </dgm:presLayoutVars>
      </dgm:prSet>
      <dgm:spPr/>
      <dgm:t>
        <a:bodyPr/>
        <a:lstStyle/>
        <a:p>
          <a:endParaRPr lang="ru-RU"/>
        </a:p>
      </dgm:t>
    </dgm:pt>
    <dgm:pt modelId="{21A04255-EBE8-4B07-9EFE-22495E066E56}" type="pres">
      <dgm:prSet presAssocID="{9A81F517-5168-463E-9FA2-A159A2BD768D}" presName="dummy" presStyleCnt="0"/>
      <dgm:spPr/>
    </dgm:pt>
    <dgm:pt modelId="{50866A34-7F13-4456-BFE5-9C4F30148E1C}" type="pres">
      <dgm:prSet presAssocID="{F37248AF-A444-4805-8395-FD4EA5378E66}" presName="sibTrans" presStyleLbl="sibTrans2D1" presStyleIdx="3" presStyleCnt="5"/>
      <dgm:spPr/>
      <dgm:t>
        <a:bodyPr/>
        <a:lstStyle/>
        <a:p>
          <a:endParaRPr lang="ru-RU"/>
        </a:p>
      </dgm:t>
    </dgm:pt>
    <dgm:pt modelId="{05D87BE7-941A-48DA-8A10-83D8F4090984}" type="pres">
      <dgm:prSet presAssocID="{FB3D5695-911D-4251-B3E7-8C9608A22033}" presName="node" presStyleLbl="node1" presStyleIdx="4" presStyleCnt="5" custScaleX="109800">
        <dgm:presLayoutVars>
          <dgm:bulletEnabled val="1"/>
        </dgm:presLayoutVars>
      </dgm:prSet>
      <dgm:spPr/>
      <dgm:t>
        <a:bodyPr/>
        <a:lstStyle/>
        <a:p>
          <a:endParaRPr lang="ru-RU"/>
        </a:p>
      </dgm:t>
    </dgm:pt>
    <dgm:pt modelId="{D9C81AEF-5B35-4988-8E80-25274A0FDFC9}" type="pres">
      <dgm:prSet presAssocID="{FB3D5695-911D-4251-B3E7-8C9608A22033}" presName="dummy" presStyleCnt="0"/>
      <dgm:spPr/>
    </dgm:pt>
    <dgm:pt modelId="{6B902388-4A31-4CAC-AEEE-6A46F4619090}" type="pres">
      <dgm:prSet presAssocID="{07B7C249-4070-4299-AFA1-A7E93B6F1327}" presName="sibTrans" presStyleLbl="sibTrans2D1" presStyleIdx="4" presStyleCnt="5"/>
      <dgm:spPr/>
      <dgm:t>
        <a:bodyPr/>
        <a:lstStyle/>
        <a:p>
          <a:endParaRPr lang="ru-RU"/>
        </a:p>
      </dgm:t>
    </dgm:pt>
  </dgm:ptLst>
  <dgm:cxnLst>
    <dgm:cxn modelId="{88746285-2E0A-480D-A718-722A1F95A827}" srcId="{734CE3CE-F06D-4B23-AF33-35124ED4F4FE}" destId="{3A9300ED-E8DE-49F2-8E71-56E2EC151C3A}" srcOrd="2" destOrd="0" parTransId="{FBCA2F67-1F23-4118-89F8-110CBE0B3D08}" sibTransId="{5E3B0D77-B7B2-40BF-BDBA-6E6F43D7B7D2}"/>
    <dgm:cxn modelId="{9F13ECFB-8056-4CC0-8BE3-2C16C306A500}" srcId="{734CE3CE-F06D-4B23-AF33-35124ED4F4FE}" destId="{B306646C-1832-48A6-A171-E05FEED0820E}" srcOrd="1" destOrd="0" parTransId="{4801EAEA-A721-4684-9759-036A3A82AE3D}" sibTransId="{C88D8442-690B-44D3-97A8-25E3826F3FFD}"/>
    <dgm:cxn modelId="{249EE7A3-C788-45D2-922D-306971DC69E7}" type="presOf" srcId="{734CE3CE-F06D-4B23-AF33-35124ED4F4FE}" destId="{4396302B-EBEC-480D-A021-AF0B319D1566}" srcOrd="0" destOrd="0" presId="urn:microsoft.com/office/officeart/2005/8/layout/radial6"/>
    <dgm:cxn modelId="{0245C70C-EE15-4A48-8FDA-8178ED1326C4}" srcId="{734CE3CE-F06D-4B23-AF33-35124ED4F4FE}" destId="{07BE1861-A753-4FD7-9E84-3C5C8DD16ECE}" srcOrd="0" destOrd="0" parTransId="{23AEFB1C-87B5-4784-A548-F162B41FB0EF}" sibTransId="{DE9FE86E-820A-470E-8BA2-39A48A2A7407}"/>
    <dgm:cxn modelId="{FEB3F9E6-5039-4629-833C-B83CA33B0C7C}" type="presOf" srcId="{07BE1861-A753-4FD7-9E84-3C5C8DD16ECE}" destId="{E34D9C82-0885-4288-8E87-F0E84D3481D8}" srcOrd="0" destOrd="0" presId="urn:microsoft.com/office/officeart/2005/8/layout/radial6"/>
    <dgm:cxn modelId="{1BCE12A7-B545-45A2-BEC7-A4243E0F7A17}" type="presOf" srcId="{3A9300ED-E8DE-49F2-8E71-56E2EC151C3A}" destId="{010A674D-F1F5-41B4-9F53-79530C1FAED9}" srcOrd="0" destOrd="0" presId="urn:microsoft.com/office/officeart/2005/8/layout/radial6"/>
    <dgm:cxn modelId="{4829C128-BE51-442C-B863-A98D94A564B0}" type="presOf" srcId="{9A81F517-5168-463E-9FA2-A159A2BD768D}" destId="{740B099B-E67C-4616-825E-F704AF7D9F42}" srcOrd="0" destOrd="0" presId="urn:microsoft.com/office/officeart/2005/8/layout/radial6"/>
    <dgm:cxn modelId="{E07BE58D-F623-4CA0-9443-4FAA77D8DB0F}" srcId="{9DF66D2E-4062-42EC-8E06-5B51B1ACF1EC}" destId="{734CE3CE-F06D-4B23-AF33-35124ED4F4FE}" srcOrd="0" destOrd="0" parTransId="{6851E8EB-513E-45A5-B1E2-B8D7B86D7E51}" sibTransId="{CDCBDEBC-847B-4199-91EF-ECC587D6E4FD}"/>
    <dgm:cxn modelId="{64CA5E46-0311-4802-9127-97C923772FEE}" type="presOf" srcId="{C88D8442-690B-44D3-97A8-25E3826F3FFD}" destId="{16122B01-F90B-4828-802A-0F6103C05245}" srcOrd="0" destOrd="0" presId="urn:microsoft.com/office/officeart/2005/8/layout/radial6"/>
    <dgm:cxn modelId="{EBECD1D6-5119-4E09-BC17-0AC80DCFFCCC}" srcId="{734CE3CE-F06D-4B23-AF33-35124ED4F4FE}" destId="{9A81F517-5168-463E-9FA2-A159A2BD768D}" srcOrd="3" destOrd="0" parTransId="{CDB70C46-C0FC-4C31-B8EB-08FFA8B92C6A}" sibTransId="{F37248AF-A444-4805-8395-FD4EA5378E66}"/>
    <dgm:cxn modelId="{F5C05F75-4F9A-43CF-9EE6-984A36C4A894}" type="presOf" srcId="{FB3D5695-911D-4251-B3E7-8C9608A22033}" destId="{05D87BE7-941A-48DA-8A10-83D8F4090984}" srcOrd="0" destOrd="0" presId="urn:microsoft.com/office/officeart/2005/8/layout/radial6"/>
    <dgm:cxn modelId="{32F074B1-97F2-4EF2-B3C1-4E12E7AB103E}" srcId="{734CE3CE-F06D-4B23-AF33-35124ED4F4FE}" destId="{FB3D5695-911D-4251-B3E7-8C9608A22033}" srcOrd="4" destOrd="0" parTransId="{CC0B759C-63DF-4513-9A6B-A9CB2BE98D8C}" sibTransId="{07B7C249-4070-4299-AFA1-A7E93B6F1327}"/>
    <dgm:cxn modelId="{C783D00D-2BEE-4068-8401-0DED33EA95A6}" type="presOf" srcId="{5E3B0D77-B7B2-40BF-BDBA-6E6F43D7B7D2}" destId="{0A9330BE-20E3-4613-9932-DE6137B8A58C}" srcOrd="0" destOrd="0" presId="urn:microsoft.com/office/officeart/2005/8/layout/radial6"/>
    <dgm:cxn modelId="{49009BCA-B681-4E0C-A249-0492D3AAE2A2}" type="presOf" srcId="{07B7C249-4070-4299-AFA1-A7E93B6F1327}" destId="{6B902388-4A31-4CAC-AEEE-6A46F4619090}" srcOrd="0" destOrd="0" presId="urn:microsoft.com/office/officeart/2005/8/layout/radial6"/>
    <dgm:cxn modelId="{E75797D0-79D2-4F26-AAB3-4584F5233B2C}" type="presOf" srcId="{9DF66D2E-4062-42EC-8E06-5B51B1ACF1EC}" destId="{5758BC72-58EC-47CF-A666-13A1A5C819E4}" srcOrd="0" destOrd="0" presId="urn:microsoft.com/office/officeart/2005/8/layout/radial6"/>
    <dgm:cxn modelId="{DDB3E0FC-14FF-4EF2-88CE-513F934E8F55}" type="presOf" srcId="{B306646C-1832-48A6-A171-E05FEED0820E}" destId="{E3DDBC63-8E44-4E95-B5E5-B773D6322897}" srcOrd="0" destOrd="0" presId="urn:microsoft.com/office/officeart/2005/8/layout/radial6"/>
    <dgm:cxn modelId="{90CE100F-C7C5-4D60-9D3D-A48E8863FDDE}" type="presOf" srcId="{F37248AF-A444-4805-8395-FD4EA5378E66}" destId="{50866A34-7F13-4456-BFE5-9C4F30148E1C}" srcOrd="0" destOrd="0" presId="urn:microsoft.com/office/officeart/2005/8/layout/radial6"/>
    <dgm:cxn modelId="{4332B101-1A4F-4318-88C7-E3D8EDDAF30D}" type="presOf" srcId="{DE9FE86E-820A-470E-8BA2-39A48A2A7407}" destId="{B9EB4CBC-DC17-45BB-B6D9-E33B1BCCCFAB}" srcOrd="0" destOrd="0" presId="urn:microsoft.com/office/officeart/2005/8/layout/radial6"/>
    <dgm:cxn modelId="{08B23F3C-23BA-4B55-8E56-EB2F53CD2BB0}" type="presParOf" srcId="{5758BC72-58EC-47CF-A666-13A1A5C819E4}" destId="{4396302B-EBEC-480D-A021-AF0B319D1566}" srcOrd="0" destOrd="0" presId="urn:microsoft.com/office/officeart/2005/8/layout/radial6"/>
    <dgm:cxn modelId="{D1A33DB1-5BFF-4376-B5DA-739D9A58932C}" type="presParOf" srcId="{5758BC72-58EC-47CF-A666-13A1A5C819E4}" destId="{E34D9C82-0885-4288-8E87-F0E84D3481D8}" srcOrd="1" destOrd="0" presId="urn:microsoft.com/office/officeart/2005/8/layout/radial6"/>
    <dgm:cxn modelId="{3604CA94-FB79-415E-B981-AD25BBF41D80}" type="presParOf" srcId="{5758BC72-58EC-47CF-A666-13A1A5C819E4}" destId="{4F94054A-83D8-4548-92BE-56151ED0E556}" srcOrd="2" destOrd="0" presId="urn:microsoft.com/office/officeart/2005/8/layout/radial6"/>
    <dgm:cxn modelId="{4AC7A31F-959E-4FE9-A2AF-AC91F679CAE9}" type="presParOf" srcId="{5758BC72-58EC-47CF-A666-13A1A5C819E4}" destId="{B9EB4CBC-DC17-45BB-B6D9-E33B1BCCCFAB}" srcOrd="3" destOrd="0" presId="urn:microsoft.com/office/officeart/2005/8/layout/radial6"/>
    <dgm:cxn modelId="{58C6F949-28FC-4AAE-9AB7-CECD176854B5}" type="presParOf" srcId="{5758BC72-58EC-47CF-A666-13A1A5C819E4}" destId="{E3DDBC63-8E44-4E95-B5E5-B773D6322897}" srcOrd="4" destOrd="0" presId="urn:microsoft.com/office/officeart/2005/8/layout/radial6"/>
    <dgm:cxn modelId="{6C0B7BA4-442B-47D4-B75F-1D1EA04476A8}" type="presParOf" srcId="{5758BC72-58EC-47CF-A666-13A1A5C819E4}" destId="{1CB5A357-BBDF-4F06-8E33-8A2C335CDC6B}" srcOrd="5" destOrd="0" presId="urn:microsoft.com/office/officeart/2005/8/layout/radial6"/>
    <dgm:cxn modelId="{0450CA47-355E-48A6-A959-C707476EB71F}" type="presParOf" srcId="{5758BC72-58EC-47CF-A666-13A1A5C819E4}" destId="{16122B01-F90B-4828-802A-0F6103C05245}" srcOrd="6" destOrd="0" presId="urn:microsoft.com/office/officeart/2005/8/layout/radial6"/>
    <dgm:cxn modelId="{F6992EA2-28F4-423F-B919-53A12B9064AA}" type="presParOf" srcId="{5758BC72-58EC-47CF-A666-13A1A5C819E4}" destId="{010A674D-F1F5-41B4-9F53-79530C1FAED9}" srcOrd="7" destOrd="0" presId="urn:microsoft.com/office/officeart/2005/8/layout/radial6"/>
    <dgm:cxn modelId="{492A168E-BA70-4EB4-8D41-4F0EC8402B42}" type="presParOf" srcId="{5758BC72-58EC-47CF-A666-13A1A5C819E4}" destId="{FFDED49E-D95F-42E7-8E08-0E65B74D20FB}" srcOrd="8" destOrd="0" presId="urn:microsoft.com/office/officeart/2005/8/layout/radial6"/>
    <dgm:cxn modelId="{06CED8D4-3423-4299-9FDC-7C7C5635CE1D}" type="presParOf" srcId="{5758BC72-58EC-47CF-A666-13A1A5C819E4}" destId="{0A9330BE-20E3-4613-9932-DE6137B8A58C}" srcOrd="9" destOrd="0" presId="urn:microsoft.com/office/officeart/2005/8/layout/radial6"/>
    <dgm:cxn modelId="{44036501-F067-4CF8-A846-47D1C2E98AF6}" type="presParOf" srcId="{5758BC72-58EC-47CF-A666-13A1A5C819E4}" destId="{740B099B-E67C-4616-825E-F704AF7D9F42}" srcOrd="10" destOrd="0" presId="urn:microsoft.com/office/officeart/2005/8/layout/radial6"/>
    <dgm:cxn modelId="{5B0B465D-5401-40FF-9A66-29E3449AAE30}" type="presParOf" srcId="{5758BC72-58EC-47CF-A666-13A1A5C819E4}" destId="{21A04255-EBE8-4B07-9EFE-22495E066E56}" srcOrd="11" destOrd="0" presId="urn:microsoft.com/office/officeart/2005/8/layout/radial6"/>
    <dgm:cxn modelId="{5CF81E85-61B8-4576-BA68-BB56A867CF94}" type="presParOf" srcId="{5758BC72-58EC-47CF-A666-13A1A5C819E4}" destId="{50866A34-7F13-4456-BFE5-9C4F30148E1C}" srcOrd="12" destOrd="0" presId="urn:microsoft.com/office/officeart/2005/8/layout/radial6"/>
    <dgm:cxn modelId="{8136DF60-B8E4-4335-83F4-961AD8EEC1D8}" type="presParOf" srcId="{5758BC72-58EC-47CF-A666-13A1A5C819E4}" destId="{05D87BE7-941A-48DA-8A10-83D8F4090984}" srcOrd="13" destOrd="0" presId="urn:microsoft.com/office/officeart/2005/8/layout/radial6"/>
    <dgm:cxn modelId="{EC18EC7D-A546-4D23-BBDD-1A188CB47DBE}" type="presParOf" srcId="{5758BC72-58EC-47CF-A666-13A1A5C819E4}" destId="{D9C81AEF-5B35-4988-8E80-25274A0FDFC9}" srcOrd="14" destOrd="0" presId="urn:microsoft.com/office/officeart/2005/8/layout/radial6"/>
    <dgm:cxn modelId="{A8576C42-0BC9-4725-9561-D03F5B27A559}" type="presParOf" srcId="{5758BC72-58EC-47CF-A666-13A1A5C819E4}" destId="{6B902388-4A31-4CAC-AEEE-6A46F4619090}" srcOrd="15"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6.xml.rels><?xml version="1.0" encoding="UTF-8" standalone="yes"?>
<Relationships xmlns="http://schemas.openxmlformats.org/package/2006/relationships"><Relationship Id="rId3" Type="http://schemas.openxmlformats.org/officeDocument/2006/relationships/image" Target="../media/image59.png"/><Relationship Id="rId2" Type="http://schemas.microsoft.com/office/2007/relationships/hdphoto" Target="../media/hdphoto1.wdp"/><Relationship Id="rId1" Type="http://schemas.openxmlformats.org/officeDocument/2006/relationships/image" Target="../media/image58.png"/><Relationship Id="rId6" Type="http://schemas.microsoft.com/office/2007/relationships/hdphoto" Target="../media/hdphoto3.wdp"/><Relationship Id="rId5" Type="http://schemas.openxmlformats.org/officeDocument/2006/relationships/image" Target="../media/image60.png"/><Relationship Id="rId4" Type="http://schemas.microsoft.com/office/2007/relationships/hdphoto" Target="../media/hdphoto2.wdp"/></Relationships>
</file>

<file path=ppt/drawings/drawing1.xml><?xml version="1.0" encoding="utf-8"?>
<c:userShapes xmlns:c="http://schemas.openxmlformats.org/drawingml/2006/chart">
  <cdr:relSizeAnchor xmlns:cdr="http://schemas.openxmlformats.org/drawingml/2006/chartDrawing">
    <cdr:from>
      <cdr:x>0.60169</cdr:x>
      <cdr:y>0.17143</cdr:y>
    </cdr:from>
    <cdr:to>
      <cdr:x>0.76271</cdr:x>
      <cdr:y>0.28571</cdr:y>
    </cdr:to>
    <cdr:sp macro="" textlink="">
      <cdr:nvSpPr>
        <cdr:cNvPr id="2" name="TextBox 1"/>
        <cdr:cNvSpPr txBox="1"/>
      </cdr:nvSpPr>
      <cdr:spPr>
        <a:xfrm xmlns:a="http://schemas.openxmlformats.org/drawingml/2006/main">
          <a:off x="5410200" y="457200"/>
          <a:ext cx="14478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000" dirty="0"/>
            <a:t>д</a:t>
          </a:r>
          <a:r>
            <a:rPr lang="ru-RU" sz="1000" dirty="0" smtClean="0"/>
            <a:t>ефицит/профицит</a:t>
          </a:r>
          <a:endParaRPr lang="ru-RU" sz="1000" dirty="0"/>
        </a:p>
      </cdr:txBody>
    </cdr:sp>
  </cdr:relSizeAnchor>
  <cdr:relSizeAnchor xmlns:cdr="http://schemas.openxmlformats.org/drawingml/2006/chartDrawing">
    <cdr:from>
      <cdr:x>0.5678</cdr:x>
      <cdr:y>0.22857</cdr:y>
    </cdr:from>
    <cdr:to>
      <cdr:x>0.60169</cdr:x>
      <cdr:y>0.22917</cdr:y>
    </cdr:to>
    <cdr:sp macro="" textlink="">
      <cdr:nvSpPr>
        <cdr:cNvPr id="6" name="Прямая соединительная линия 5"/>
        <cdr:cNvSpPr/>
      </cdr:nvSpPr>
      <cdr:spPr>
        <a:xfrm xmlns:a="http://schemas.openxmlformats.org/drawingml/2006/main">
          <a:off x="5105400" y="609600"/>
          <a:ext cx="304800" cy="1588"/>
        </a:xfrm>
        <a:prstGeom xmlns:a="http://schemas.openxmlformats.org/drawingml/2006/main" prst="line">
          <a:avLst/>
        </a:prstGeom>
        <a:ln xmlns:a="http://schemas.openxmlformats.org/drawingml/2006/main" w="25400">
          <a:solidFill>
            <a:schemeClr val="accent5">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0.26724</cdr:x>
      <cdr:y>0.85714</cdr:y>
    </cdr:from>
    <cdr:to>
      <cdr:x>0.31897</cdr:x>
      <cdr:y>0.98566</cdr:y>
    </cdr:to>
    <cdr:sp macro="" textlink="">
      <cdr:nvSpPr>
        <cdr:cNvPr id="2" name="TextBox 7"/>
        <cdr:cNvSpPr txBox="1"/>
      </cdr:nvSpPr>
      <cdr:spPr>
        <a:xfrm xmlns:a="http://schemas.openxmlformats.org/drawingml/2006/main">
          <a:off x="2362188" y="1436909"/>
          <a:ext cx="45725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ru-RU" sz="800" b="1" dirty="0" smtClean="0">
              <a:latin typeface="Calibri"/>
            </a:rPr>
            <a:t>2018</a:t>
          </a:r>
          <a:endParaRPr lang="ru-RU" sz="800" b="1" dirty="0">
            <a:latin typeface="Calibri"/>
          </a:endParaRPr>
        </a:p>
      </cdr:txBody>
    </cdr:sp>
  </cdr:relSizeAnchor>
  <cdr:relSizeAnchor xmlns:cdr="http://schemas.openxmlformats.org/drawingml/2006/chartDrawing">
    <cdr:from>
      <cdr:x>0.43103</cdr:x>
      <cdr:y>0.85714</cdr:y>
    </cdr:from>
    <cdr:to>
      <cdr:x>0.48276</cdr:x>
      <cdr:y>0.98566</cdr:y>
    </cdr:to>
    <cdr:sp macro="" textlink="">
      <cdr:nvSpPr>
        <cdr:cNvPr id="3" name="TextBox 7"/>
        <cdr:cNvSpPr txBox="1"/>
      </cdr:nvSpPr>
      <cdr:spPr>
        <a:xfrm xmlns:a="http://schemas.openxmlformats.org/drawingml/2006/main">
          <a:off x="3809960" y="1436909"/>
          <a:ext cx="45725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ru-RU" sz="800" b="1" dirty="0" smtClean="0">
              <a:latin typeface="Calibri"/>
            </a:rPr>
            <a:t>2019</a:t>
          </a:r>
          <a:endParaRPr lang="ru-RU" sz="800" b="1" dirty="0">
            <a:latin typeface="Calibri"/>
          </a:endParaRPr>
        </a:p>
      </cdr:txBody>
    </cdr:sp>
  </cdr:relSizeAnchor>
  <cdr:relSizeAnchor xmlns:cdr="http://schemas.openxmlformats.org/drawingml/2006/chartDrawing">
    <cdr:from>
      <cdr:x>0.57759</cdr:x>
      <cdr:y>0.85714</cdr:y>
    </cdr:from>
    <cdr:to>
      <cdr:x>0.62931</cdr:x>
      <cdr:y>0.98566</cdr:y>
    </cdr:to>
    <cdr:sp macro="" textlink="">
      <cdr:nvSpPr>
        <cdr:cNvPr id="4" name="TextBox 7"/>
        <cdr:cNvSpPr txBox="1"/>
      </cdr:nvSpPr>
      <cdr:spPr>
        <a:xfrm xmlns:a="http://schemas.openxmlformats.org/drawingml/2006/main">
          <a:off x="5105434" y="1436909"/>
          <a:ext cx="457163"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ru-RU" sz="800" b="1" dirty="0" smtClean="0">
              <a:latin typeface="Calibri"/>
            </a:rPr>
            <a:t>2020</a:t>
          </a:r>
          <a:endParaRPr lang="ru-RU" sz="800" b="1" dirty="0">
            <a:latin typeface="Calibri"/>
          </a:endParaRPr>
        </a:p>
      </cdr:txBody>
    </cdr:sp>
  </cdr:relSizeAnchor>
  <cdr:relSizeAnchor xmlns:cdr="http://schemas.openxmlformats.org/drawingml/2006/chartDrawing">
    <cdr:from>
      <cdr:x>0.75862</cdr:x>
      <cdr:y>0.85714</cdr:y>
    </cdr:from>
    <cdr:to>
      <cdr:x>0.81034</cdr:x>
      <cdr:y>0.98566</cdr:y>
    </cdr:to>
    <cdr:sp macro="" textlink="">
      <cdr:nvSpPr>
        <cdr:cNvPr id="5" name="TextBox 7"/>
        <cdr:cNvSpPr txBox="1"/>
      </cdr:nvSpPr>
      <cdr:spPr>
        <a:xfrm xmlns:a="http://schemas.openxmlformats.org/drawingml/2006/main">
          <a:off x="6705594" y="1436909"/>
          <a:ext cx="457163"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ru-RU" sz="800" b="1" dirty="0" smtClean="0">
              <a:latin typeface="Calibri"/>
            </a:rPr>
            <a:t>2021</a:t>
          </a:r>
          <a:endParaRPr lang="ru-RU" sz="800" b="1" dirty="0">
            <a:latin typeface="Calibri"/>
          </a:endParaRPr>
        </a:p>
      </cdr:txBody>
    </cdr:sp>
  </cdr:relSizeAnchor>
  <cdr:relSizeAnchor xmlns:cdr="http://schemas.openxmlformats.org/drawingml/2006/chartDrawing">
    <cdr:from>
      <cdr:x>0.89655</cdr:x>
      <cdr:y>0.85714</cdr:y>
    </cdr:from>
    <cdr:to>
      <cdr:x>0.94828</cdr:x>
      <cdr:y>0.98566</cdr:y>
    </cdr:to>
    <cdr:sp macro="" textlink="">
      <cdr:nvSpPr>
        <cdr:cNvPr id="6" name="TextBox 7"/>
        <cdr:cNvSpPr txBox="1"/>
      </cdr:nvSpPr>
      <cdr:spPr>
        <a:xfrm xmlns:a="http://schemas.openxmlformats.org/drawingml/2006/main">
          <a:off x="7924785" y="1436909"/>
          <a:ext cx="45725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ru-RU" sz="800" b="1" dirty="0" smtClean="0">
              <a:latin typeface="Calibri"/>
            </a:rPr>
            <a:t>2022</a:t>
          </a:r>
          <a:endParaRPr lang="ru-RU" sz="800" b="1" dirty="0">
            <a:latin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0.26724</cdr:x>
      <cdr:y>0.85714</cdr:y>
    </cdr:from>
    <cdr:to>
      <cdr:x>0.31897</cdr:x>
      <cdr:y>0.97495</cdr:y>
    </cdr:to>
    <cdr:sp macro="" textlink="">
      <cdr:nvSpPr>
        <cdr:cNvPr id="2" name="TextBox 7"/>
        <cdr:cNvSpPr txBox="1"/>
      </cdr:nvSpPr>
      <cdr:spPr>
        <a:xfrm xmlns:a="http://schemas.openxmlformats.org/drawingml/2006/main">
          <a:off x="2362188" y="1567538"/>
          <a:ext cx="45725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ru-RU" sz="800" b="1" dirty="0" smtClean="0">
              <a:latin typeface="Calibri"/>
            </a:rPr>
            <a:t>2018</a:t>
          </a:r>
          <a:endParaRPr lang="ru-RU" sz="800" b="1" dirty="0">
            <a:latin typeface="Calibri"/>
          </a:endParaRPr>
        </a:p>
      </cdr:txBody>
    </cdr:sp>
  </cdr:relSizeAnchor>
  <cdr:relSizeAnchor xmlns:cdr="http://schemas.openxmlformats.org/drawingml/2006/chartDrawing">
    <cdr:from>
      <cdr:x>0.43103</cdr:x>
      <cdr:y>0.85714</cdr:y>
    </cdr:from>
    <cdr:to>
      <cdr:x>0.48276</cdr:x>
      <cdr:y>0.97495</cdr:y>
    </cdr:to>
    <cdr:sp macro="" textlink="">
      <cdr:nvSpPr>
        <cdr:cNvPr id="3" name="TextBox 7"/>
        <cdr:cNvSpPr txBox="1"/>
      </cdr:nvSpPr>
      <cdr:spPr>
        <a:xfrm xmlns:a="http://schemas.openxmlformats.org/drawingml/2006/main">
          <a:off x="3809960" y="1567538"/>
          <a:ext cx="45725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ru-RU" sz="800" b="1" dirty="0" smtClean="0">
              <a:latin typeface="Calibri"/>
            </a:rPr>
            <a:t>2019</a:t>
          </a:r>
          <a:endParaRPr lang="ru-RU" sz="800" b="1" dirty="0">
            <a:latin typeface="Calibri"/>
          </a:endParaRPr>
        </a:p>
      </cdr:txBody>
    </cdr:sp>
  </cdr:relSizeAnchor>
  <cdr:relSizeAnchor xmlns:cdr="http://schemas.openxmlformats.org/drawingml/2006/chartDrawing">
    <cdr:from>
      <cdr:x>0.57759</cdr:x>
      <cdr:y>0.85714</cdr:y>
    </cdr:from>
    <cdr:to>
      <cdr:x>0.62931</cdr:x>
      <cdr:y>0.97495</cdr:y>
    </cdr:to>
    <cdr:sp macro="" textlink="">
      <cdr:nvSpPr>
        <cdr:cNvPr id="4" name="TextBox 7"/>
        <cdr:cNvSpPr txBox="1"/>
      </cdr:nvSpPr>
      <cdr:spPr>
        <a:xfrm xmlns:a="http://schemas.openxmlformats.org/drawingml/2006/main">
          <a:off x="5105434" y="1567538"/>
          <a:ext cx="457163"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ru-RU" sz="800" b="1" dirty="0" smtClean="0">
              <a:latin typeface="Calibri"/>
            </a:rPr>
            <a:t>2020</a:t>
          </a:r>
          <a:endParaRPr lang="ru-RU" sz="800" b="1" dirty="0">
            <a:latin typeface="Calibri"/>
          </a:endParaRPr>
        </a:p>
      </cdr:txBody>
    </cdr:sp>
  </cdr:relSizeAnchor>
  <cdr:relSizeAnchor xmlns:cdr="http://schemas.openxmlformats.org/drawingml/2006/chartDrawing">
    <cdr:from>
      <cdr:x>0.75862</cdr:x>
      <cdr:y>0.85714</cdr:y>
    </cdr:from>
    <cdr:to>
      <cdr:x>0.81034</cdr:x>
      <cdr:y>0.97495</cdr:y>
    </cdr:to>
    <cdr:sp macro="" textlink="">
      <cdr:nvSpPr>
        <cdr:cNvPr id="5" name="TextBox 7"/>
        <cdr:cNvSpPr txBox="1"/>
      </cdr:nvSpPr>
      <cdr:spPr>
        <a:xfrm xmlns:a="http://schemas.openxmlformats.org/drawingml/2006/main">
          <a:off x="6705594" y="1567538"/>
          <a:ext cx="457163"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ru-RU" sz="800" b="1" dirty="0" smtClean="0">
              <a:latin typeface="Calibri"/>
            </a:rPr>
            <a:t>2021</a:t>
          </a:r>
          <a:endParaRPr lang="ru-RU" sz="800" b="1" dirty="0">
            <a:latin typeface="Calibri"/>
          </a:endParaRPr>
        </a:p>
      </cdr:txBody>
    </cdr:sp>
  </cdr:relSizeAnchor>
  <cdr:relSizeAnchor xmlns:cdr="http://schemas.openxmlformats.org/drawingml/2006/chartDrawing">
    <cdr:from>
      <cdr:x>0.89655</cdr:x>
      <cdr:y>0.85714</cdr:y>
    </cdr:from>
    <cdr:to>
      <cdr:x>0.94828</cdr:x>
      <cdr:y>0.97495</cdr:y>
    </cdr:to>
    <cdr:sp macro="" textlink="">
      <cdr:nvSpPr>
        <cdr:cNvPr id="6" name="TextBox 7"/>
        <cdr:cNvSpPr txBox="1"/>
      </cdr:nvSpPr>
      <cdr:spPr>
        <a:xfrm xmlns:a="http://schemas.openxmlformats.org/drawingml/2006/main">
          <a:off x="7924785" y="1567538"/>
          <a:ext cx="45725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ru-RU" sz="800" b="1" dirty="0" smtClean="0">
              <a:latin typeface="Calibri"/>
            </a:rPr>
            <a:t>2022</a:t>
          </a:r>
          <a:endParaRPr lang="ru-RU" sz="800" b="1" dirty="0">
            <a:latin typeface="Calibri"/>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0.77419</cdr:y>
    </cdr:from>
    <cdr:to>
      <cdr:x>0.1875</cdr:x>
      <cdr:y>0.86539</cdr:y>
    </cdr:to>
    <cdr:sp macro="" textlink="">
      <cdr:nvSpPr>
        <cdr:cNvPr id="2" name="TextBox 9"/>
        <cdr:cNvSpPr txBox="1"/>
      </cdr:nvSpPr>
      <cdr:spPr>
        <a:xfrm xmlns:a="http://schemas.openxmlformats.org/drawingml/2006/main">
          <a:off x="0" y="1828800"/>
          <a:ext cx="685800" cy="2154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ru-RU" sz="800" dirty="0" smtClean="0">
              <a:latin typeface="Calibri"/>
            </a:rPr>
            <a:t>2022 год</a:t>
          </a:r>
          <a:endParaRPr lang="ru-RU" sz="800" dirty="0">
            <a:latin typeface="Calibri"/>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0.90054</cdr:x>
      <cdr:y>0.13333</cdr:y>
    </cdr:from>
    <cdr:to>
      <cdr:x>0.99671</cdr:x>
      <cdr:y>0.23431</cdr:y>
    </cdr:to>
    <cdr:sp macro="" textlink="">
      <cdr:nvSpPr>
        <cdr:cNvPr id="2" name="TextBox 26"/>
        <cdr:cNvSpPr txBox="1"/>
      </cdr:nvSpPr>
      <cdr:spPr>
        <a:xfrm xmlns:a="http://schemas.openxmlformats.org/drawingml/2006/main">
          <a:off x="8054463" y="304800"/>
          <a:ext cx="86018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ru-RU" sz="900" dirty="0" smtClean="0">
              <a:latin typeface="Calibri" pitchFamily="34" charset="0"/>
              <a:cs typeface="Calibri" pitchFamily="34" charset="0"/>
            </a:rPr>
            <a:t>тыс. рублей</a:t>
          </a:r>
          <a:endParaRPr lang="ru-RU" sz="900" dirty="0">
            <a:latin typeface="Calibri" pitchFamily="34" charset="0"/>
            <a:cs typeface="Calibri"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0.18644</cdr:x>
      <cdr:y>0.36957</cdr:y>
    </cdr:from>
    <cdr:to>
      <cdr:x>0.26066</cdr:x>
      <cdr:y>0.44844</cdr:y>
    </cdr:to>
    <cdr:pic>
      <cdr:nvPicPr>
        <cdr:cNvPr id="45" name="Picture 3" descr="D:\Users\krdoas\Pictures\учебник.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biLevel thresh="50000"/>
          <a:extLst>
            <a:ext uri="{BEBA8EAE-BF5A-486C-A8C5-ECC9F3942E4B}">
              <a14:imgProps xmlns:a14="http://schemas.microsoft.com/office/drawing/2010/main">
                <a14:imgLayer r:embed="rId2">
                  <a14:imgEffect>
                    <a14:brightnessContrast bright="-66000"/>
                  </a14:imgEffect>
                </a14:imgLayer>
              </a14:imgProps>
            </a:ext>
          </a:extLst>
        </a:blip>
        <a:srcRect xmlns:a="http://schemas.openxmlformats.org/drawingml/2006/main" r="62010" b="10032"/>
        <a:stretch xmlns:a="http://schemas.openxmlformats.org/drawingml/2006/main">
          <a:fillRect/>
        </a:stretch>
      </cdr:blipFill>
      <cdr:spPr bwMode="auto">
        <a:xfrm xmlns:a="http://schemas.openxmlformats.org/drawingml/2006/main">
          <a:off x="838200" y="1295400"/>
          <a:ext cx="333678" cy="276455"/>
        </a:xfrm>
        <a:prstGeom xmlns:a="http://schemas.openxmlformats.org/drawingml/2006/main" prst="rect">
          <a:avLst/>
        </a:prstGeom>
        <a:noFill xmlns:a="http://schemas.openxmlformats.org/drawingml/2006/main"/>
      </cdr:spPr>
    </cdr:pic>
  </cdr:relSizeAnchor>
  <cdr:relSizeAnchor xmlns:cdr="http://schemas.openxmlformats.org/drawingml/2006/chartDrawing">
    <cdr:from>
      <cdr:x>0.83051</cdr:x>
      <cdr:y>0.52174</cdr:y>
    </cdr:from>
    <cdr:to>
      <cdr:x>0.93051</cdr:x>
      <cdr:y>0.66126</cdr:y>
    </cdr:to>
    <cdr:pic>
      <cdr:nvPicPr>
        <cdr:cNvPr id="55" name="Picture 2" descr="Картинки по запросу theatre icon"/>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cstate="print">
          <a:duotone>
            <a:srgbClr val="808080">
              <a:shade val="45000"/>
              <a:satMod val="135000"/>
            </a:srgbClr>
            <a:prstClr val="white"/>
          </a:duotone>
          <a:extLst>
            <a:ext uri="{BEBA8EAE-BF5A-486C-A8C5-ECC9F3942E4B}">
              <a14:imgProps xmlns:a14="http://schemas.microsoft.com/office/drawing/2010/main">
                <a14:imgLayer r:embed="rId4">
                  <a14:imgEffect>
                    <a14:brightnessContrast contrast="-69000"/>
                  </a14:imgEffect>
                </a14:imgLayer>
              </a14:imgProps>
            </a:ex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733800" y="1828800"/>
          <a:ext cx="449580" cy="489045"/>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0.66102</cdr:x>
      <cdr:y>0.32609</cdr:y>
    </cdr:from>
    <cdr:to>
      <cdr:x>0.72769</cdr:x>
      <cdr:y>0.40662</cdr:y>
    </cdr:to>
    <cdr:pic>
      <cdr:nvPicPr>
        <cdr:cNvPr id="56" name="Picture 3" descr="D:\Users\krdoas\Desktop\ДЛЯ ПРЕЗЕНТАЦИЙ\24.10.2018 приостановление\2.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5" cstate="print">
          <a:biLevel thresh="50000"/>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971800" y="1143000"/>
          <a:ext cx="299735" cy="282274"/>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7.xml><?xml version="1.0" encoding="utf-8"?>
<c:userShapes xmlns:c="http://schemas.openxmlformats.org/drawingml/2006/chart">
  <cdr:relSizeAnchor xmlns:cdr="http://schemas.openxmlformats.org/drawingml/2006/chartDrawing">
    <cdr:from>
      <cdr:x>0.55</cdr:x>
      <cdr:y>0.71429</cdr:y>
    </cdr:from>
    <cdr:to>
      <cdr:x>0.58333</cdr:x>
      <cdr:y>0.96429</cdr:y>
    </cdr:to>
    <cdr:sp macro="" textlink="">
      <cdr:nvSpPr>
        <cdr:cNvPr id="2" name="TextBox 1"/>
        <cdr:cNvSpPr txBox="1"/>
      </cdr:nvSpPr>
      <cdr:spPr>
        <a:xfrm xmlns:a="http://schemas.openxmlformats.org/drawingml/2006/main" rot="16200000">
          <a:off x="4381485" y="5219715"/>
          <a:ext cx="1600200" cy="304770"/>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noFill/>
        </a:ln>
      </cdr:spPr>
      <cdr:txBody>
        <a:bodyPr xmlns:a="http://schemas.openxmlformats.org/drawingml/2006/main" wrap="square" rtlCol="0"/>
        <a:lstStyle xmlns:a="http://schemas.openxmlformats.org/drawingml/2006/main"/>
        <a:p xmlns:a="http://schemas.openxmlformats.org/drawingml/2006/main">
          <a:r>
            <a:rPr lang="ru-RU" sz="1600" dirty="0" smtClean="0"/>
            <a:t>КУРСКИЙ МО</a:t>
          </a:r>
          <a:endParaRPr lang="ru-RU"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38216D9-44A1-4ACE-B3D6-2FAD348BC494}" type="datetimeFigureOut">
              <a:rPr lang="ru-RU"/>
              <a:pPr>
                <a:defRPr/>
              </a:pPr>
              <a:t>05.06.2023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771DF00-A12A-4155-94DF-6477ECFCE242}" type="slidenum">
              <a:rPr lang="ru-RU"/>
              <a:pPr>
                <a:defRPr/>
              </a:pPr>
              <a:t>‹#›</a:t>
            </a:fld>
            <a:endParaRPr lang="ru-RU"/>
          </a:p>
        </p:txBody>
      </p:sp>
    </p:spTree>
    <p:extLst>
      <p:ext uri="{BB962C8B-B14F-4D97-AF65-F5344CB8AC3E}">
        <p14:creationId xmlns:p14="http://schemas.microsoft.com/office/powerpoint/2010/main" val="3446234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4</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67</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68</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69</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70</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71</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4DAB3-7315-4FCB-B001-E6690EAFEBF0}" type="slidenum">
              <a:rPr lang="ru-RU" smtClean="0"/>
              <a:pPr fontAlgn="base">
                <a:spcBef>
                  <a:spcPct val="0"/>
                </a:spcBef>
                <a:spcAft>
                  <a:spcPct val="0"/>
                </a:spcAft>
                <a:defRPr/>
              </a:pPr>
              <a:t>89</a:t>
            </a:fld>
            <a:endParaRPr lang="ru-R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71D755-6B29-4872-8AF5-C16BA71823AD}" type="slidenum">
              <a:rPr lang="ru-RU" smtClean="0"/>
              <a:pPr/>
              <a:t>90</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96649-AAF9-454E-94F5-79E1EBF90AFE}" type="slidenum">
              <a:rPr lang="ru-RU" smtClean="0"/>
              <a:pPr fontAlgn="base">
                <a:spcBef>
                  <a:spcPct val="0"/>
                </a:spcBef>
                <a:spcAft>
                  <a:spcPct val="0"/>
                </a:spcAft>
                <a:defRPr/>
              </a:pPr>
              <a:t>96</a:t>
            </a:fld>
            <a:endParaRPr lang="ru-RU" smtClean="0"/>
          </a:p>
        </p:txBody>
      </p:sp>
      <p:sp>
        <p:nvSpPr>
          <p:cNvPr id="65539" name="Rectangle 2"/>
          <p:cNvSpPr>
            <a:spLocks noGrp="1" noRot="1" noChangeAspect="1" noChangeArrowheads="1" noTextEdit="1"/>
          </p:cNvSpPr>
          <p:nvPr>
            <p:ph type="sldImg"/>
          </p:nvPr>
        </p:nvSpPr>
        <p:spPr bwMode="auto">
          <a:xfrm>
            <a:off x="1146175" y="685800"/>
            <a:ext cx="4573588" cy="3429000"/>
          </a:xfrm>
          <a:noFill/>
          <a:ln>
            <a:solidFill>
              <a:srgbClr val="000000"/>
            </a:solidFill>
            <a:miter lim="800000"/>
            <a:headEnd/>
            <a:tailEnd/>
          </a:ln>
        </p:spPr>
      </p:sp>
      <p:sp>
        <p:nvSpPr>
          <p:cNvPr id="655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57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59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61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62</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63</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64</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65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771DF00-A12A-4155-94DF-6477ECFCE242}" type="slidenum">
              <a:rPr lang="ru-RU" smtClean="0"/>
              <a:pPr>
                <a:defRPr/>
              </a:pPr>
              <a:t>66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0BD308BF-6E0F-43C6-9375-BC28A218708C}" type="datetimeFigureOut">
              <a:rPr lang="en-US" smtClean="0"/>
              <a:pPr>
                <a:defRPr/>
              </a:pPr>
              <a:t>6/5/2023</a:t>
            </a:fld>
            <a:endParaRPr lang="en-US"/>
          </a:p>
        </p:txBody>
      </p:sp>
      <p:sp>
        <p:nvSpPr>
          <p:cNvPr id="19" name="Нижний колонтитул 18"/>
          <p:cNvSpPr>
            <a:spLocks noGrp="1"/>
          </p:cNvSpPr>
          <p:nvPr>
            <p:ph type="ftr" sz="quarter" idx="11"/>
          </p:nvPr>
        </p:nvSpPr>
        <p:spPr/>
        <p:txBody>
          <a:bodyPr/>
          <a:lstStyle/>
          <a:p>
            <a:pPr>
              <a:defRPr/>
            </a:pPr>
            <a:endParaRPr lang="en-US"/>
          </a:p>
        </p:txBody>
      </p:sp>
      <p:sp>
        <p:nvSpPr>
          <p:cNvPr id="27" name="Номер слайда 26"/>
          <p:cNvSpPr>
            <a:spLocks noGrp="1"/>
          </p:cNvSpPr>
          <p:nvPr>
            <p:ph type="sldNum" sz="quarter" idx="12"/>
          </p:nvPr>
        </p:nvSpPr>
        <p:spPr/>
        <p:txBody>
          <a:bodyPr/>
          <a:lstStyle/>
          <a:p>
            <a:pPr>
              <a:defRPr/>
            </a:pPr>
            <a:fld id="{2C58EA7F-73FB-4C33-B775-4036487F7F8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BD308BF-6E0F-43C6-9375-BC28A218708C}" type="datetimeFigureOut">
              <a:rPr lang="en-US" smtClean="0"/>
              <a:pPr>
                <a:defRPr/>
              </a:pPr>
              <a:t>6/5/2023</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2C58EA7F-73FB-4C33-B775-4036487F7F8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BD308BF-6E0F-43C6-9375-BC28A218708C}" type="datetimeFigureOut">
              <a:rPr lang="en-US" smtClean="0"/>
              <a:pPr>
                <a:defRPr/>
              </a:pPr>
              <a:t>6/5/2023</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2C58EA7F-73FB-4C33-B775-4036487F7F81}"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31EB613B-8A83-48B4-9916-DB1CD946DE7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10242" name="Picture 2" descr="D:\Users\krdoas\Desktop\ДЛЯ ПРЕЗЕНТАЦИЙ\15.03.2018 ППМИ\фон.png"/>
          <p:cNvPicPr>
            <a:picLocks noChangeAspect="1" noChangeArrowheads="1"/>
          </p:cNvPicPr>
          <p:nvPr userDrawn="1"/>
        </p:nvPicPr>
        <p:blipFill>
          <a:blip r:embed="rId2" cstate="print">
            <a:lum bright="69000" contrast="-86000"/>
            <a:extLst>
              <a:ext uri="{28A0092B-C50C-407E-A947-70E740481C1C}">
                <a14:useLocalDpi xmlns:a14="http://schemas.microsoft.com/office/drawing/2010/main"/>
              </a:ext>
            </a:extLst>
          </a:blip>
          <a:srcRect/>
          <a:stretch>
            <a:fillRect/>
          </a:stretch>
        </p:blipFill>
        <p:spPr bwMode="auto">
          <a:xfrm>
            <a:off x="0" y="0"/>
            <a:ext cx="9176046" cy="6858000"/>
          </a:xfrm>
          <a:prstGeom prst="rect">
            <a:avLst/>
          </a:prstGeom>
          <a:noFill/>
        </p:spPr>
      </p:pic>
      <p:sp>
        <p:nvSpPr>
          <p:cNvPr id="10" name="Заголовок 1"/>
          <p:cNvSpPr>
            <a:spLocks noGrp="1"/>
          </p:cNvSpPr>
          <p:nvPr>
            <p:ph type="title" hasCustomPrompt="1"/>
          </p:nvPr>
        </p:nvSpPr>
        <p:spPr>
          <a:xfrm>
            <a:off x="0" y="202630"/>
            <a:ext cx="9144000" cy="778098"/>
          </a:xfrm>
        </p:spPr>
        <p:txBody>
          <a:bodyPr>
            <a:normAutofit/>
          </a:bodyPr>
          <a:lstStyle>
            <a:lvl1pPr>
              <a:defRPr kumimoji="0" lang="ru-RU" sz="3200" b="1" i="0" u="none" strike="noStrike" kern="1200" cap="none" spc="0" normalizeH="0" baseline="0" noProof="0">
                <a:ln>
                  <a:noFill/>
                </a:ln>
                <a:solidFill>
                  <a:srgbClr val="0070C0"/>
                </a:solidFill>
                <a:effectLst/>
                <a:uLnTx/>
                <a:uFillTx/>
                <a:latin typeface="Candara" pitchFamily="34" charset="0"/>
                <a:ea typeface="Tahoma" pitchFamily="34" charset="0"/>
                <a:cs typeface="Tahoma"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mtClean="0"/>
              <a:t>ОБРАЗЕЦ</a:t>
            </a:r>
            <a:r>
              <a:rPr lang="en-US" smtClean="0"/>
              <a:t> </a:t>
            </a:r>
            <a:r>
              <a:rPr lang="ru-RU" smtClean="0"/>
              <a:t>ЗАГОЛОВКА</a:t>
            </a:r>
            <a:endParaRPr lang="ru-RU"/>
          </a:p>
        </p:txBody>
      </p:sp>
      <p:sp>
        <p:nvSpPr>
          <p:cNvPr id="11" name="Номер слайда 5"/>
          <p:cNvSpPr>
            <a:spLocks noGrp="1"/>
          </p:cNvSpPr>
          <p:nvPr>
            <p:ph type="sldNum" sz="quarter" idx="12"/>
          </p:nvPr>
        </p:nvSpPr>
        <p:spPr>
          <a:xfrm>
            <a:off x="8388424" y="6448251"/>
            <a:ext cx="720080" cy="365125"/>
          </a:xfrm>
        </p:spPr>
        <p:txBody>
          <a:bodyPr/>
          <a:lstStyle>
            <a:lvl1pPr algn="ctr">
              <a:defRPr kumimoji="0" lang="ru-RU" sz="2400" b="1" i="0" u="none" strike="noStrike" kern="1200" cap="none" spc="0" normalizeH="0" baseline="0" noProof="0" smtClean="0">
                <a:ln>
                  <a:noFill/>
                </a:ln>
                <a:solidFill>
                  <a:srgbClr val="0070C0"/>
                </a:solidFill>
                <a:effectLst/>
                <a:uLnTx/>
                <a:uFillTx/>
                <a:latin typeface="Candara" pitchFamily="34" charset="0"/>
                <a:ea typeface="Tahoma" pitchFamily="34" charset="0"/>
                <a:cs typeface="Tahoma" pitchFamily="34" charset="0"/>
              </a:defRPr>
            </a:lvl1pPr>
          </a:lstStyle>
          <a:p>
            <a:fld id="{26666E84-CA21-407A-9098-B0529236DD86}"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grpSp>
        <p:nvGrpSpPr>
          <p:cNvPr id="2" name="Группа 6"/>
          <p:cNvGrpSpPr>
            <a:grpSpLocks/>
          </p:cNvGrpSpPr>
          <p:nvPr userDrawn="1"/>
        </p:nvGrpSpPr>
        <p:grpSpPr bwMode="auto">
          <a:xfrm>
            <a:off x="419100" y="-315913"/>
            <a:ext cx="8616950" cy="1497013"/>
            <a:chOff x="202958" y="-11723"/>
            <a:chExt cx="8617514" cy="1352491"/>
          </a:xfrm>
        </p:grpSpPr>
        <p:sp>
          <p:nvSpPr>
            <p:cNvPr id="3" name="Скругленный прямоугольник 2"/>
            <p:cNvSpPr/>
            <p:nvPr/>
          </p:nvSpPr>
          <p:spPr>
            <a:xfrm>
              <a:off x="610973" y="189071"/>
              <a:ext cx="8209499" cy="1151697"/>
            </a:xfrm>
            <a:prstGeom prst="roundRect">
              <a:avLst/>
            </a:prstGeom>
            <a:no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a:p>
          </p:txBody>
        </p:sp>
        <p:sp>
          <p:nvSpPr>
            <p:cNvPr id="4" name="Скругленный прямоугольник 3"/>
            <p:cNvSpPr/>
            <p:nvPr/>
          </p:nvSpPr>
          <p:spPr>
            <a:xfrm>
              <a:off x="202958" y="-11723"/>
              <a:ext cx="8568299" cy="1341017"/>
            </a:xfrm>
            <a:prstGeom prst="round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a:p>
          </p:txBody>
        </p:sp>
      </p:grpSp>
      <p:grpSp>
        <p:nvGrpSpPr>
          <p:cNvPr id="5" name="Группа 9"/>
          <p:cNvGrpSpPr>
            <a:grpSpLocks/>
          </p:cNvGrpSpPr>
          <p:nvPr userDrawn="1"/>
        </p:nvGrpSpPr>
        <p:grpSpPr bwMode="auto">
          <a:xfrm>
            <a:off x="0" y="-84138"/>
            <a:ext cx="9144000" cy="200026"/>
            <a:chOff x="0" y="-11723"/>
            <a:chExt cx="9144000" cy="200363"/>
          </a:xfrm>
        </p:grpSpPr>
        <p:sp>
          <p:nvSpPr>
            <p:cNvPr id="6" name="Прямоугольник 5"/>
            <p:cNvSpPr/>
            <p:nvPr/>
          </p:nvSpPr>
          <p:spPr>
            <a:xfrm>
              <a:off x="0" y="-11723"/>
              <a:ext cx="5651500" cy="2003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Прямоугольник 6"/>
            <p:cNvSpPr/>
            <p:nvPr/>
          </p:nvSpPr>
          <p:spPr>
            <a:xfrm>
              <a:off x="5651500" y="-11723"/>
              <a:ext cx="3492500" cy="2003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grpSp>
        <p:nvGrpSpPr>
          <p:cNvPr id="8" name="Группа 12"/>
          <p:cNvGrpSpPr>
            <a:grpSpLocks/>
          </p:cNvGrpSpPr>
          <p:nvPr userDrawn="1"/>
        </p:nvGrpSpPr>
        <p:grpSpPr bwMode="auto">
          <a:xfrm>
            <a:off x="1588" y="6451600"/>
            <a:ext cx="9142412" cy="406400"/>
            <a:chOff x="1343" y="6451068"/>
            <a:chExt cx="9142657" cy="406932"/>
          </a:xfrm>
        </p:grpSpPr>
        <p:sp>
          <p:nvSpPr>
            <p:cNvPr id="9" name="Прямоугольник 8"/>
            <p:cNvSpPr/>
            <p:nvPr/>
          </p:nvSpPr>
          <p:spPr>
            <a:xfrm>
              <a:off x="1343" y="6451068"/>
              <a:ext cx="3275100" cy="4069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3276443" y="6451068"/>
              <a:ext cx="3491007" cy="406932"/>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Прямоугольник 10"/>
            <p:cNvSpPr/>
            <p:nvPr/>
          </p:nvSpPr>
          <p:spPr>
            <a:xfrm>
              <a:off x="6732523" y="6451068"/>
              <a:ext cx="2411477" cy="4069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sp>
        <p:nvSpPr>
          <p:cNvPr id="12" name="TextBox 11"/>
          <p:cNvSpPr txBox="1"/>
          <p:nvPr userDrawn="1"/>
        </p:nvSpPr>
        <p:spPr>
          <a:xfrm>
            <a:off x="179388" y="6453188"/>
            <a:ext cx="3097212" cy="400050"/>
          </a:xfrm>
          <a:prstGeom prst="rect">
            <a:avLst/>
          </a:prstGeom>
          <a:noFill/>
        </p:spPr>
        <p:txBody>
          <a:bodyPr>
            <a:spAutoFit/>
          </a:bodyPr>
          <a:lstStyle/>
          <a:p>
            <a:pPr algn="r" fontAlgn="auto">
              <a:lnSpc>
                <a:spcPts val="2400"/>
              </a:lnSpc>
              <a:spcBef>
                <a:spcPts val="0"/>
              </a:spcBef>
              <a:spcAft>
                <a:spcPts val="0"/>
              </a:spcAft>
              <a:defRPr/>
            </a:pPr>
            <a:r>
              <a:rPr lang="ru-RU" b="1" dirty="0">
                <a:solidFill>
                  <a:schemeClr val="accent5">
                    <a:lumMod val="90000"/>
                  </a:schemeClr>
                </a:solidFill>
                <a:latin typeface="Garamond" pitchFamily="18" charset="0"/>
                <a:cs typeface="+mn-cs"/>
              </a:rPr>
              <a:t>Министерство финансов</a:t>
            </a:r>
          </a:p>
        </p:txBody>
      </p:sp>
      <p:sp>
        <p:nvSpPr>
          <p:cNvPr id="13" name="TextBox 12"/>
          <p:cNvSpPr txBox="1"/>
          <p:nvPr userDrawn="1"/>
        </p:nvSpPr>
        <p:spPr>
          <a:xfrm>
            <a:off x="3194050" y="6446838"/>
            <a:ext cx="3095625" cy="400050"/>
          </a:xfrm>
          <a:prstGeom prst="rect">
            <a:avLst/>
          </a:prstGeom>
          <a:noFill/>
        </p:spPr>
        <p:txBody>
          <a:bodyPr>
            <a:spAutoFit/>
          </a:bodyPr>
          <a:lstStyle/>
          <a:p>
            <a:pPr fontAlgn="auto">
              <a:lnSpc>
                <a:spcPts val="2400"/>
              </a:lnSpc>
              <a:spcBef>
                <a:spcPts val="0"/>
              </a:spcBef>
              <a:spcAft>
                <a:spcPts val="0"/>
              </a:spcAft>
              <a:defRPr/>
            </a:pPr>
            <a:r>
              <a:rPr lang="ru-RU" b="1" dirty="0">
                <a:solidFill>
                  <a:schemeClr val="accent6">
                    <a:lumMod val="75000"/>
                  </a:schemeClr>
                </a:solidFill>
                <a:latin typeface="Garamond" pitchFamily="18" charset="0"/>
                <a:cs typeface="+mn-cs"/>
              </a:rPr>
              <a:t>Ставропольского края</a:t>
            </a:r>
          </a:p>
        </p:txBody>
      </p:sp>
      <p:sp>
        <p:nvSpPr>
          <p:cNvPr id="14" name="Дата 3"/>
          <p:cNvSpPr>
            <a:spLocks noGrp="1"/>
          </p:cNvSpPr>
          <p:nvPr>
            <p:ph type="dt" sz="half" idx="10"/>
          </p:nvPr>
        </p:nvSpPr>
        <p:spPr/>
        <p:txBody>
          <a:bodyPr/>
          <a:lstStyle>
            <a:lvl1pPr>
              <a:defRPr/>
            </a:lvl1pPr>
          </a:lstStyle>
          <a:p>
            <a:pPr>
              <a:defRPr/>
            </a:pPr>
            <a:fld id="{B8555A1D-6C8E-4876-82FB-D8F3502C94A7}" type="datetimeFigureOut">
              <a:rPr lang="ru-RU"/>
              <a:pPr>
                <a:defRPr/>
              </a:pPr>
              <a:t>05.06.2023</a:t>
            </a:fld>
            <a:endParaRPr lang="ru-RU"/>
          </a:p>
        </p:txBody>
      </p:sp>
      <p:sp>
        <p:nvSpPr>
          <p:cNvPr id="15" name="Номер слайда 5"/>
          <p:cNvSpPr>
            <a:spLocks noGrp="1"/>
          </p:cNvSpPr>
          <p:nvPr>
            <p:ph type="sldNum" sz="quarter" idx="11"/>
          </p:nvPr>
        </p:nvSpPr>
        <p:spPr/>
        <p:txBody>
          <a:bodyPr/>
          <a:lstStyle>
            <a:lvl1pPr>
              <a:defRPr/>
            </a:lvl1pPr>
          </a:lstStyle>
          <a:p>
            <a:pPr>
              <a:defRPr/>
            </a:pPr>
            <a:fld id="{A6412CAC-252A-41AC-B80C-C8AF02F10D4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BD308BF-6E0F-43C6-9375-BC28A218708C}" type="datetimeFigureOut">
              <a:rPr lang="en-US" smtClean="0"/>
              <a:pPr>
                <a:defRPr/>
              </a:pPr>
              <a:t>6/5/2023</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2C58EA7F-73FB-4C33-B775-4036487F7F8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0BD308BF-6E0F-43C6-9375-BC28A218708C}" type="datetimeFigureOut">
              <a:rPr lang="en-US" smtClean="0"/>
              <a:pPr>
                <a:defRPr/>
              </a:pPr>
              <a:t>6/5/2023</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2C58EA7F-73FB-4C33-B775-4036487F7F8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0BD308BF-6E0F-43C6-9375-BC28A218708C}" type="datetimeFigureOut">
              <a:rPr lang="en-US" smtClean="0"/>
              <a:pPr>
                <a:defRPr/>
              </a:pPr>
              <a:t>6/5/2023</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2C58EA7F-73FB-4C33-B775-4036487F7F8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0BD308BF-6E0F-43C6-9375-BC28A218708C}" type="datetimeFigureOut">
              <a:rPr lang="en-US" smtClean="0"/>
              <a:pPr>
                <a:defRPr/>
              </a:pPr>
              <a:t>6/5/2023</a:t>
            </a:fld>
            <a:endParaRPr lang="en-US"/>
          </a:p>
        </p:txBody>
      </p:sp>
      <p:sp>
        <p:nvSpPr>
          <p:cNvPr id="8" name="Нижний колонтитул 7"/>
          <p:cNvSpPr>
            <a:spLocks noGrp="1"/>
          </p:cNvSpPr>
          <p:nvPr>
            <p:ph type="ftr" sz="quarter" idx="11"/>
          </p:nvPr>
        </p:nvSpPr>
        <p:spPr/>
        <p:txBody>
          <a:bodyPr/>
          <a:lstStyle/>
          <a:p>
            <a:pPr>
              <a:defRPr/>
            </a:pPr>
            <a:endParaRPr lang="en-US"/>
          </a:p>
        </p:txBody>
      </p:sp>
      <p:sp>
        <p:nvSpPr>
          <p:cNvPr id="9" name="Номер слайда 8"/>
          <p:cNvSpPr>
            <a:spLocks noGrp="1"/>
          </p:cNvSpPr>
          <p:nvPr>
            <p:ph type="sldNum" sz="quarter" idx="12"/>
          </p:nvPr>
        </p:nvSpPr>
        <p:spPr/>
        <p:txBody>
          <a:bodyPr/>
          <a:lstStyle/>
          <a:p>
            <a:pPr>
              <a:defRPr/>
            </a:pPr>
            <a:fld id="{2C58EA7F-73FB-4C33-B775-4036487F7F8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0BD308BF-6E0F-43C6-9375-BC28A218708C}" type="datetimeFigureOut">
              <a:rPr lang="en-US" smtClean="0"/>
              <a:pPr>
                <a:defRPr/>
              </a:pPr>
              <a:t>6/5/2023</a:t>
            </a:fld>
            <a:endParaRPr lang="en-US"/>
          </a:p>
        </p:txBody>
      </p:sp>
      <p:sp>
        <p:nvSpPr>
          <p:cNvPr id="4" name="Нижний колонтитул 3"/>
          <p:cNvSpPr>
            <a:spLocks noGrp="1"/>
          </p:cNvSpPr>
          <p:nvPr>
            <p:ph type="ftr" sz="quarter" idx="11"/>
          </p:nvPr>
        </p:nvSpPr>
        <p:spPr/>
        <p:txBody>
          <a:bodyPr/>
          <a:lstStyle/>
          <a:p>
            <a:pPr>
              <a:defRPr/>
            </a:pPr>
            <a:endParaRPr lang="en-US"/>
          </a:p>
        </p:txBody>
      </p:sp>
      <p:sp>
        <p:nvSpPr>
          <p:cNvPr id="5" name="Номер слайда 4"/>
          <p:cNvSpPr>
            <a:spLocks noGrp="1"/>
          </p:cNvSpPr>
          <p:nvPr>
            <p:ph type="sldNum" sz="quarter" idx="12"/>
          </p:nvPr>
        </p:nvSpPr>
        <p:spPr/>
        <p:txBody>
          <a:bodyPr/>
          <a:lstStyle/>
          <a:p>
            <a:pPr>
              <a:defRPr/>
            </a:pPr>
            <a:fld id="{2C58EA7F-73FB-4C33-B775-4036487F7F8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0BD308BF-6E0F-43C6-9375-BC28A218708C}" type="datetimeFigureOut">
              <a:rPr lang="en-US" smtClean="0"/>
              <a:pPr>
                <a:defRPr/>
              </a:pPr>
              <a:t>6/5/2023</a:t>
            </a:fld>
            <a:endParaRPr lang="en-US"/>
          </a:p>
        </p:txBody>
      </p:sp>
      <p:sp>
        <p:nvSpPr>
          <p:cNvPr id="3" name="Нижний колонтитул 2"/>
          <p:cNvSpPr>
            <a:spLocks noGrp="1"/>
          </p:cNvSpPr>
          <p:nvPr>
            <p:ph type="ftr" sz="quarter" idx="11"/>
          </p:nvPr>
        </p:nvSpPr>
        <p:spPr/>
        <p:txBody>
          <a:bodyPr/>
          <a:lstStyle/>
          <a:p>
            <a:pPr>
              <a:defRPr/>
            </a:pPr>
            <a:endParaRPr lang="en-US"/>
          </a:p>
        </p:txBody>
      </p:sp>
      <p:sp>
        <p:nvSpPr>
          <p:cNvPr id="4" name="Номер слайда 3"/>
          <p:cNvSpPr>
            <a:spLocks noGrp="1"/>
          </p:cNvSpPr>
          <p:nvPr>
            <p:ph type="sldNum" sz="quarter" idx="12"/>
          </p:nvPr>
        </p:nvSpPr>
        <p:spPr/>
        <p:txBody>
          <a:bodyPr/>
          <a:lstStyle/>
          <a:p>
            <a:pPr>
              <a:defRPr/>
            </a:pPr>
            <a:fld id="{2C58EA7F-73FB-4C33-B775-4036487F7F8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0BD308BF-6E0F-43C6-9375-BC28A218708C}" type="datetimeFigureOut">
              <a:rPr lang="en-US" smtClean="0"/>
              <a:pPr>
                <a:defRPr/>
              </a:pPr>
              <a:t>6/5/2023</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2C58EA7F-73FB-4C33-B775-4036487F7F8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0BD308BF-6E0F-43C6-9375-BC28A218708C}" type="datetimeFigureOut">
              <a:rPr lang="en-US" smtClean="0"/>
              <a:pPr>
                <a:defRPr/>
              </a:pPr>
              <a:t>6/5/2023</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a:xfrm>
            <a:off x="8077200" y="6356350"/>
            <a:ext cx="609600" cy="365125"/>
          </a:xfrm>
        </p:spPr>
        <p:txBody>
          <a:bodyPr/>
          <a:lstStyle/>
          <a:p>
            <a:pPr>
              <a:defRPr/>
            </a:pPr>
            <a:fld id="{2C58EA7F-73FB-4C33-B775-4036487F7F81}" type="slidenum">
              <a:rPr lang="en-US" smtClean="0"/>
              <a:pPr>
                <a:defRPr/>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BD308BF-6E0F-43C6-9375-BC28A218708C}" type="datetimeFigureOut">
              <a:rPr lang="en-US" smtClean="0"/>
              <a:pPr>
                <a:defRPr/>
              </a:pPr>
              <a:t>6/5/2023</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C58EA7F-73FB-4C33-B775-4036487F7F81}" type="slidenum">
              <a:rPr lang="en-US" smtClean="0"/>
              <a:pPr>
                <a:defRPr/>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chart" Target="../charts/char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chart" Target="../charts/chart32.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chart" Target="../charts/chart37.xml"/><Relationship Id="rId4" Type="http://schemas.openxmlformats.org/officeDocument/2006/relationships/chart" Target="../charts/chart3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chart" Target="../charts/chart41.xml"/><Relationship Id="rId4" Type="http://schemas.openxmlformats.org/officeDocument/2006/relationships/chart" Target="../charts/chart40.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chart" Target="../charts/chart43.xml"/></Relationships>
</file>

<file path=ppt/slides/_rels/slide3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chart" Target="../charts/chart45.xml"/></Relationships>
</file>

<file path=ppt/slides/_rels/slide3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1082;&#1091;&#1088;&#1089;&#1082;&#1080;&#1081;-&#1086;&#1082;&#1088;&#1091;&#1075;.&#1088;&#1092;/otkrytyy-byudzhet-dlya-grazhdan.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chart" Target="../charts/chart47.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chart" Target="../charts/chart49.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chart" Target="../charts/chart50.xml"/><Relationship Id="rId7"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chart" Target="../charts/chart51.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chart" Target="../charts/chart5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chart" Target="../charts/chart55.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chart" Target="../charts/chart5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3.jpeg"/><Relationship Id="rId7" Type="http://schemas.openxmlformats.org/officeDocument/2006/relationships/image" Target="../media/image6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 Id="rId9" Type="http://schemas.openxmlformats.org/officeDocument/2006/relationships/image" Target="../media/image67.jpeg"/></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59.xml.rels><?xml version="1.0" encoding="UTF-8" standalone="yes"?>
<Relationships xmlns="http://schemas.openxmlformats.org/package/2006/relationships"><Relationship Id="rId8" Type="http://schemas.openxmlformats.org/officeDocument/2006/relationships/chart" Target="../charts/chart61.xml"/><Relationship Id="rId3" Type="http://schemas.openxmlformats.org/officeDocument/2006/relationships/image" Target="../media/image3.jpeg"/><Relationship Id="rId7" Type="http://schemas.openxmlformats.org/officeDocument/2006/relationships/image" Target="../media/image7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60.xml"/><Relationship Id="rId5" Type="http://schemas.openxmlformats.org/officeDocument/2006/relationships/chart" Target="../charts/chart59.xml"/><Relationship Id="rId4" Type="http://schemas.openxmlformats.org/officeDocument/2006/relationships/chart" Target="../charts/chart5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image" Target="../media/image7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chart" Target="../charts/chart62.xml"/><Relationship Id="rId5" Type="http://schemas.openxmlformats.org/officeDocument/2006/relationships/tags" Target="../tags/tag5.xml"/><Relationship Id="rId10" Type="http://schemas.openxmlformats.org/officeDocument/2006/relationships/image" Target="../media/image74.png"/><Relationship Id="rId4" Type="http://schemas.openxmlformats.org/officeDocument/2006/relationships/tags" Target="../tags/tag4.xml"/><Relationship Id="rId9" Type="http://schemas.openxmlformats.org/officeDocument/2006/relationships/image" Target="../media/image73.png"/></Relationships>
</file>

<file path=ppt/slides/_rels/slide6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8.jpeg"/><Relationship Id="rId4" Type="http://schemas.openxmlformats.org/officeDocument/2006/relationships/image" Target="../media/image77.jpeg"/></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1.jpeg"/><Relationship Id="rId4" Type="http://schemas.openxmlformats.org/officeDocument/2006/relationships/image" Target="../media/image80.jpeg"/></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4.jpeg"/><Relationship Id="rId4" Type="http://schemas.openxmlformats.org/officeDocument/2006/relationships/image" Target="../media/image83.jpeg"/></Relationships>
</file>

<file path=ppt/slides/_rels/slide6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87.jpeg"/><Relationship Id="rId4" Type="http://schemas.openxmlformats.org/officeDocument/2006/relationships/image" Target="../media/image86.jpeg"/></Relationships>
</file>

<file path=ppt/slides/_rels/slide6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90.jpeg"/><Relationship Id="rId4" Type="http://schemas.openxmlformats.org/officeDocument/2006/relationships/image" Target="../media/image89.jpeg"/></Relationships>
</file>

<file path=ppt/slides/_rels/slide6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3.jpeg"/><Relationship Id="rId4" Type="http://schemas.openxmlformats.org/officeDocument/2006/relationships/image" Target="../media/image92.jpeg"/></Relationships>
</file>

<file path=ppt/slides/_rels/slide6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96.jpeg"/><Relationship Id="rId4" Type="http://schemas.openxmlformats.org/officeDocument/2006/relationships/image" Target="../media/image95.jpeg"/></Relationships>
</file>

<file path=ppt/slides/_rels/slide6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99.jpeg"/><Relationship Id="rId4" Type="http://schemas.openxmlformats.org/officeDocument/2006/relationships/image" Target="../media/image98.jpeg"/></Relationships>
</file>

<file path=ppt/slides/_rels/slide6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02.jpeg"/><Relationship Id="rId4" Type="http://schemas.openxmlformats.org/officeDocument/2006/relationships/image" Target="../media/image10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05.jpeg"/><Relationship Id="rId4" Type="http://schemas.openxmlformats.org/officeDocument/2006/relationships/image" Target="../media/image104.jpeg"/></Relationships>
</file>

<file path=ppt/slides/_rels/slide7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08.jpeg"/><Relationship Id="rId4" Type="http://schemas.openxmlformats.org/officeDocument/2006/relationships/image" Target="../media/image107.jpeg"/></Relationships>
</file>

<file path=ppt/slides/_rels/slide7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chart" Target="../charts/chart65.xml"/><Relationship Id="rId4" Type="http://schemas.openxmlformats.org/officeDocument/2006/relationships/chart" Target="../charts/chart64.xml"/></Relationships>
</file>

<file path=ppt/slides/_rels/slide7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s>
</file>

<file path=ppt/slides/_rels/slide74.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png"/></Relationships>
</file>

<file path=ppt/slides/_rels/slide75.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21.jpeg"/><Relationship Id="rId5" Type="http://schemas.openxmlformats.org/officeDocument/2006/relationships/image" Target="../media/image120.jpeg"/><Relationship Id="rId4" Type="http://schemas.openxmlformats.org/officeDocument/2006/relationships/image" Target="../media/image119.jpeg"/></Relationships>
</file>

<file path=ppt/slides/_rels/slide76.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24.jpeg"/><Relationship Id="rId4" Type="http://schemas.openxmlformats.org/officeDocument/2006/relationships/image" Target="../media/image123.jpeg"/></Relationships>
</file>

<file path=ppt/slides/_rels/slide7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7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chart" Target="../charts/chart67.xml"/></Relationships>
</file>

<file path=ppt/slides/_rels/slide79.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0.jpeg"/></Relationships>
</file>

<file path=ppt/slides/_rels/slide86.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4.jpeg"/><Relationship Id="rId7" Type="http://schemas.openxmlformats.org/officeDocument/2006/relationships/image" Target="../media/image13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37.jpeg"/><Relationship Id="rId5" Type="http://schemas.openxmlformats.org/officeDocument/2006/relationships/image" Target="../media/image136.gif"/><Relationship Id="rId4" Type="http://schemas.openxmlformats.org/officeDocument/2006/relationships/image" Target="../media/image135.jpeg"/></Relationships>
</file>

<file path=ppt/slides/_rels/slide9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40.png"/></Relationships>
</file>

<file path=ppt/slides/_rels/slide93.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9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7.png"/></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7" name="Прямоугольник с двумя скругленными противолежащими углами 6"/>
          <p:cNvSpPr/>
          <p:nvPr/>
        </p:nvSpPr>
        <p:spPr>
          <a:xfrm>
            <a:off x="1143000" y="228600"/>
            <a:ext cx="6477000" cy="685800"/>
          </a:xfrm>
          <a:prstGeom prst="round2DiagRect">
            <a:avLst/>
          </a:prstGeom>
          <a:blipFill dpi="0" rotWithShape="1">
            <a:blip r:embed="rId3" cstate="print">
              <a:alphaModFix amt="48000"/>
              <a:extLst>
                <a:ext uri="{28A0092B-C50C-407E-A947-70E740481C1C}">
                  <a14:useLocalDpi xmlns:a14="http://schemas.microsoft.com/office/drawing/2010/main"/>
                </a:ext>
              </a:extLst>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8" name="TextBox 1"/>
          <p:cNvSpPr txBox="1">
            <a:spLocks noChangeArrowheads="1"/>
          </p:cNvSpPr>
          <p:nvPr/>
        </p:nvSpPr>
        <p:spPr bwMode="auto">
          <a:xfrm>
            <a:off x="0" y="304800"/>
            <a:ext cx="9144000" cy="3539430"/>
          </a:xfrm>
          <a:prstGeom prst="rect">
            <a:avLst/>
          </a:prstGeom>
          <a:noFill/>
          <a:ln w="9525">
            <a:noFill/>
            <a:miter lim="800000"/>
            <a:headEnd/>
            <a:tailEnd/>
          </a:ln>
        </p:spPr>
        <p:txBody>
          <a:bodyPr wrap="square">
            <a:spAutoFit/>
          </a:bodyPr>
          <a:lstStyle/>
          <a:p>
            <a:pPr algn="ctr"/>
            <a:r>
              <a:rPr lang="ru-RU"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БЮДЖЕТ ДЛЯ ГРАЖДАН </a:t>
            </a:r>
          </a:p>
          <a:p>
            <a:pPr algn="ctr"/>
            <a:endParaRPr lang="ru-RU"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endParaRPr>
          </a:p>
          <a:p>
            <a:pPr algn="ctr"/>
            <a:r>
              <a:rPr lang="ru-RU"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к проекту решения Совета Курского муниципального округа Ставропольского края «Об </a:t>
            </a:r>
            <a:r>
              <a:rPr lang="ru-RU" sz="3200" b="1" dirty="0">
                <a:solidFill>
                  <a:srgbClr val="C00000"/>
                </a:solidFill>
                <a:effectLst>
                  <a:outerShdw blurRad="38100" dist="38100" dir="2700000" algn="tl">
                    <a:srgbClr val="000000">
                      <a:alpha val="43137"/>
                    </a:srgbClr>
                  </a:outerShdw>
                </a:effectLst>
                <a:latin typeface="Calibri" pitchFamily="34" charset="0"/>
                <a:cs typeface="Calibri" pitchFamily="34" charset="0"/>
              </a:rPr>
              <a:t>исполнении бюджета</a:t>
            </a:r>
          </a:p>
          <a:p>
            <a:pPr algn="ctr"/>
            <a:r>
              <a:rPr lang="ru-RU" sz="3200" b="1" dirty="0">
                <a:solidFill>
                  <a:srgbClr val="C00000"/>
                </a:solidFill>
                <a:effectLst>
                  <a:outerShdw blurRad="38100" dist="38100" dir="2700000" algn="tl">
                    <a:srgbClr val="000000">
                      <a:alpha val="43137"/>
                    </a:srgbClr>
                  </a:outerShdw>
                </a:effectLst>
                <a:latin typeface="Calibri" pitchFamily="34" charset="0"/>
                <a:cs typeface="Calibri" pitchFamily="34" charset="0"/>
              </a:rPr>
              <a:t>Курского муниципального </a:t>
            </a:r>
            <a:r>
              <a:rPr lang="ru-RU"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округа</a:t>
            </a:r>
            <a:endParaRPr lang="ru-RU" sz="3200" b="1"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a:p>
            <a:pPr algn="ctr"/>
            <a:r>
              <a:rPr lang="ru-RU" sz="3200" b="1" dirty="0">
                <a:solidFill>
                  <a:srgbClr val="C00000"/>
                </a:solidFill>
                <a:effectLst>
                  <a:outerShdw blurRad="38100" dist="38100" dir="2700000" algn="tl">
                    <a:srgbClr val="000000">
                      <a:alpha val="43137"/>
                    </a:srgbClr>
                  </a:outerShdw>
                </a:effectLst>
                <a:latin typeface="Calibri" pitchFamily="34" charset="0"/>
                <a:cs typeface="Calibri" pitchFamily="34" charset="0"/>
              </a:rPr>
              <a:t>Ставропольского края за </a:t>
            </a:r>
            <a:r>
              <a:rPr lang="ru-RU"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2022 год»</a:t>
            </a:r>
            <a:endParaRPr lang="ru-RU" sz="3200" b="1"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4099" name="Picture 4" descr="C:\Users\СУФД\Desktop\2453456\Coat_of_Arms_of_Kurskiy_ray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159452" cy="1371600"/>
          </a:xfrm>
          <a:prstGeom prst="rect">
            <a:avLst/>
          </a:prstGeom>
          <a:noFill/>
          <a:ln w="9525">
            <a:noFill/>
            <a:miter lim="800000"/>
            <a:headEnd/>
            <a:tailEnd/>
          </a:ln>
        </p:spPr>
      </p:pic>
      <p:sp>
        <p:nvSpPr>
          <p:cNvPr id="9" name="TextBox 1"/>
          <p:cNvSpPr txBox="1">
            <a:spLocks noChangeArrowheads="1"/>
          </p:cNvSpPr>
          <p:nvPr/>
        </p:nvSpPr>
        <p:spPr bwMode="auto">
          <a:xfrm>
            <a:off x="0" y="6273225"/>
            <a:ext cx="9144000" cy="584775"/>
          </a:xfrm>
          <a:prstGeom prst="rect">
            <a:avLst/>
          </a:prstGeom>
          <a:noFill/>
          <a:ln w="9525">
            <a:noFill/>
            <a:miter lim="800000"/>
            <a:headEnd/>
            <a:tailEnd/>
          </a:ln>
        </p:spPr>
        <p:txBody>
          <a:bodyPr wrap="square">
            <a:spAutoFit/>
          </a:bodyPr>
          <a:lstStyle/>
          <a:p>
            <a:pPr algn="ctr"/>
            <a:r>
              <a:rPr lang="ru-RU" sz="1600" b="1" spc="300" dirty="0" smtClean="0">
                <a:latin typeface="Calibri" pitchFamily="34" charset="0"/>
                <a:cs typeface="Calibri" pitchFamily="34" charset="0"/>
              </a:rPr>
              <a:t>Ст. Курская</a:t>
            </a:r>
          </a:p>
          <a:p>
            <a:pPr algn="ctr"/>
            <a:r>
              <a:rPr lang="ru-RU" sz="1600" b="1" spc="300" dirty="0" smtClean="0">
                <a:latin typeface="Calibri" pitchFamily="34" charset="0"/>
                <a:cs typeface="Calibri" pitchFamily="34" charset="0"/>
              </a:rPr>
              <a:t>2023</a:t>
            </a:r>
            <a:endParaRPr lang="ru-RU" sz="1600" b="1" spc="300" dirty="0">
              <a:latin typeface="Calibri" pitchFamily="34" charset="0"/>
              <a:cs typeface="Calibri" pitchFamily="34" charset="0"/>
            </a:endParaRPr>
          </a:p>
        </p:txBody>
      </p:sp>
      <p:pic>
        <p:nvPicPr>
          <p:cNvPr id="1026" name="Picture 2" descr="C:\Users\TERMINATOR\Desktop\ПРОЕКТ ПО БЮДЖЕТУ НА 2020 год\КАРТА РАЙОНА-1.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0" y="3733800"/>
            <a:ext cx="4579089" cy="2590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28600" y="228600"/>
          <a:ext cx="8686801" cy="6540754"/>
        </p:xfrm>
        <a:graphic>
          <a:graphicData uri="http://schemas.openxmlformats.org/drawingml/2006/table">
            <a:tbl>
              <a:tblPr/>
              <a:tblGrid>
                <a:gridCol w="2223091"/>
                <a:gridCol w="766995"/>
                <a:gridCol w="616621"/>
                <a:gridCol w="616621"/>
                <a:gridCol w="616621"/>
                <a:gridCol w="616621"/>
                <a:gridCol w="616621"/>
                <a:gridCol w="616621"/>
                <a:gridCol w="616621"/>
                <a:gridCol w="690184"/>
                <a:gridCol w="690184"/>
              </a:tblGrid>
              <a:tr h="49581">
                <a:tc>
                  <a:txBody>
                    <a:bodyPr/>
                    <a:lstStyle/>
                    <a:p>
                      <a:pPr algn="ctr">
                        <a:lnSpc>
                          <a:spcPct val="115000"/>
                        </a:lnSpc>
                        <a:spcAft>
                          <a:spcPts val="0"/>
                        </a:spcAft>
                      </a:pPr>
                      <a:r>
                        <a:rPr lang="ru-RU" sz="900" dirty="0">
                          <a:latin typeface="+mj-lt"/>
                          <a:ea typeface="Times New Roman"/>
                          <a:cs typeface="Times New Roman"/>
                        </a:rPr>
                        <a:t>1</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2</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3</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4</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5</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6</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7</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8</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9</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10</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11</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gridSpan="11">
                  <a:txBody>
                    <a:bodyPr/>
                    <a:lstStyle/>
                    <a:p>
                      <a:pPr algn="just">
                        <a:lnSpc>
                          <a:spcPct val="115000"/>
                        </a:lnSpc>
                        <a:spcAft>
                          <a:spcPts val="0"/>
                        </a:spcAft>
                      </a:pPr>
                      <a:r>
                        <a:rPr lang="ru-RU" sz="900" b="1" dirty="0">
                          <a:solidFill>
                            <a:srgbClr val="000000"/>
                          </a:solidFill>
                          <a:latin typeface="+mj-lt"/>
                          <a:ea typeface="Times New Roman"/>
                          <a:cs typeface="Times New Roman"/>
                        </a:rPr>
                        <a:t>Труд и занятость</a:t>
                      </a:r>
                      <a:endParaRPr lang="ru-RU" sz="900" b="1" dirty="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594">
                <a:tc>
                  <a:txBody>
                    <a:bodyPr/>
                    <a:lstStyle/>
                    <a:p>
                      <a:pPr algn="just"/>
                      <a:r>
                        <a:rPr lang="ru-RU" sz="900">
                          <a:latin typeface="+mj-lt"/>
                          <a:ea typeface="Times New Roman"/>
                        </a:rPr>
                        <a:t>Численность рабочей силы</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тыс. чел.</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31,469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31,539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31,600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30,971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31,284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30,971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31,284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31,033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31,347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1">
                <a:tc>
                  <a:txBody>
                    <a:bodyPr/>
                    <a:lstStyle/>
                    <a:p>
                      <a:pPr algn="just"/>
                      <a:r>
                        <a:rPr lang="ru-RU" sz="900">
                          <a:latin typeface="+mj-lt"/>
                          <a:ea typeface="Times New Roman"/>
                        </a:rPr>
                        <a:t>Численность трудовых ресурсов – всего, в том числе:</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тыс. чел.</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32,901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33,017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33,080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32,446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32,762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32,449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32,764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32,513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32,828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1">
                <a:tc>
                  <a:txBody>
                    <a:bodyPr/>
                    <a:lstStyle/>
                    <a:p>
                      <a:pPr algn="just"/>
                      <a:r>
                        <a:rPr lang="ru-RU" sz="900">
                          <a:latin typeface="+mj-lt"/>
                          <a:ea typeface="Times New Roman"/>
                        </a:rPr>
                        <a:t>трудоспособное население в трудоспособном возрасте</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тыс. чел.</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31,469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31,539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31,600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30,971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31,284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30,971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31,284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31,033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31,347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160">
                <a:tc>
                  <a:txBody>
                    <a:bodyPr/>
                    <a:lstStyle/>
                    <a:p>
                      <a:pPr algn="just"/>
                      <a:r>
                        <a:rPr lang="ru-RU" sz="900" dirty="0">
                          <a:latin typeface="+mj-lt"/>
                          <a:ea typeface="Times New Roman"/>
                        </a:rPr>
                        <a:t>численность лиц старше трудоспособного возраста и подростков, занятых в экономике, в том числе:</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тыс. чел.</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1,432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1,478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1,480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1,475</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1,478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1,478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1,480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1,480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1,481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1">
                <a:tc>
                  <a:txBody>
                    <a:bodyPr/>
                    <a:lstStyle/>
                    <a:p>
                      <a:pPr algn="just"/>
                      <a:r>
                        <a:rPr lang="ru-RU" sz="900">
                          <a:latin typeface="+mj-lt"/>
                          <a:ea typeface="Times New Roman"/>
                        </a:rPr>
                        <a:t>пенсионеры старше трудоспособного возраста</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тыс. чел.</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1,432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1,478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1,480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1,475</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1,478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1,478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1,480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1,480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1,481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a:txBody>
                    <a:bodyPr/>
                    <a:lstStyle/>
                    <a:p>
                      <a:pPr algn="just"/>
                      <a:r>
                        <a:rPr lang="ru-RU" sz="900">
                          <a:latin typeface="+mj-lt"/>
                          <a:ea typeface="Times New Roman"/>
                        </a:rPr>
                        <a:t>Среднегодовая численность занятых в экономике (по данным баланса трудовых ресурсов)</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тыс. чел.</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35,476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35,157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35,200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34,841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35,552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35,189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35,908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35,541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36,267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a:txBody>
                    <a:bodyPr/>
                    <a:lstStyle/>
                    <a:p>
                      <a:pPr algn="just"/>
                      <a:r>
                        <a:rPr lang="ru-RU" sz="900">
                          <a:solidFill>
                            <a:srgbClr val="000000"/>
                          </a:solidFill>
                          <a:latin typeface="+mj-lt"/>
                          <a:ea typeface="Times New Roman"/>
                        </a:rPr>
                        <a:t>Среднесписочная численность работников организаций (без внешних совместителей)</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тыс. чел.</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5,248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5,183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5,147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5,252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5,198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5,305</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5,250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5,358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74">
                <a:tc>
                  <a:txBody>
                    <a:bodyPr/>
                    <a:lstStyle/>
                    <a:p>
                      <a:pPr algn="just"/>
                      <a:r>
                        <a:rPr lang="ru-RU" sz="900" dirty="0">
                          <a:latin typeface="+mj-lt"/>
                          <a:ea typeface="Times New Roman"/>
                        </a:rPr>
                        <a:t>Номинальная начисленная среднемесячная заработная плата работников организаций</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рублей</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31115,80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32819,60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33100,00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32762,38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33431,00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33090,01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33765,31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33420,90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34102,96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058">
                <a:tc>
                  <a:txBody>
                    <a:bodyPr/>
                    <a:lstStyle/>
                    <a:p>
                      <a:pPr algn="just"/>
                      <a:r>
                        <a:rPr lang="ru-RU" sz="900" dirty="0" smtClean="0">
                          <a:latin typeface="+mj-lt"/>
                          <a:ea typeface="Times New Roman"/>
                        </a:rPr>
                        <a:t>Уровень </a:t>
                      </a:r>
                      <a:r>
                        <a:rPr lang="ru-RU" sz="900" dirty="0">
                          <a:latin typeface="+mj-lt"/>
                          <a:ea typeface="Times New Roman"/>
                        </a:rPr>
                        <a:t>зарегистрированной безработицы (на конец года)</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11,870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2,170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2,100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1,512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1,260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0,907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0,756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0,544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0,454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74">
                <a:tc>
                  <a:txBody>
                    <a:bodyPr/>
                    <a:lstStyle/>
                    <a:p>
                      <a:pPr algn="just"/>
                      <a:r>
                        <a:rPr lang="ru-RU" sz="900" dirty="0">
                          <a:latin typeface="+mj-lt"/>
                          <a:ea typeface="Times New Roman"/>
                        </a:rPr>
                        <a:t>Численность безработных, зарегистрированных в государственных учреждениях службы занятости населения (на конец года)</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тыс. чел.</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3,907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0,714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0,610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0,439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0,366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0,264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0,220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0,158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0,132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74">
                <a:tc>
                  <a:txBody>
                    <a:bodyPr/>
                    <a:lstStyle/>
                    <a:p>
                      <a:pPr algn="just"/>
                      <a:r>
                        <a:rPr lang="ru-RU" sz="900" dirty="0">
                          <a:latin typeface="+mj-lt"/>
                          <a:ea typeface="Times New Roman"/>
                        </a:rPr>
                        <a:t>Фонд заработной платы работников организаций</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err="1">
                          <a:latin typeface="+mj-lt"/>
                          <a:ea typeface="Times New Roman"/>
                        </a:rPr>
                        <a:t>млн</a:t>
                      </a:r>
                      <a:r>
                        <a:rPr lang="ru-RU" sz="900" dirty="0">
                          <a:latin typeface="+mj-lt"/>
                          <a:ea typeface="Times New Roman"/>
                        </a:rPr>
                        <a:t>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1959,620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2041,250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2154,000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2132,029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2175,540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2153,349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2197,295</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2174,883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2219,268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74">
                <a:tc>
                  <a:txBody>
                    <a:bodyPr/>
                    <a:lstStyle/>
                    <a:p>
                      <a:pPr algn="just"/>
                      <a:r>
                        <a:rPr lang="ru-RU" sz="900">
                          <a:latin typeface="+mj-lt"/>
                          <a:ea typeface="Times New Roman"/>
                        </a:rPr>
                        <a:t>Темп роста фонда заработной платы работников организаций</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 г/</a:t>
                      </a:r>
                      <a:r>
                        <a:rPr lang="ru-RU" sz="900" dirty="0" err="1">
                          <a:latin typeface="+mj-lt"/>
                          <a:ea typeface="Times New Roman"/>
                        </a:rPr>
                        <a:t>г</a:t>
                      </a:r>
                      <a:endParaRPr lang="ru-RU" sz="900" dirty="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104,300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104,200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105,500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98,980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101,000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101,000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101,000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101,000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101,000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
                <a:tc gridSpan="11">
                  <a:txBody>
                    <a:bodyPr/>
                    <a:lstStyle/>
                    <a:p>
                      <a:pPr algn="just"/>
                      <a:r>
                        <a:rPr lang="ru-RU" sz="900" b="1" dirty="0">
                          <a:latin typeface="+mj-lt"/>
                          <a:ea typeface="Times New Roman"/>
                        </a:rPr>
                        <a:t>Финансы организаций</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74">
                <a:tc>
                  <a:txBody>
                    <a:bodyPr/>
                    <a:lstStyle/>
                    <a:p>
                      <a:pPr algn="just"/>
                      <a:r>
                        <a:rPr lang="ru-RU" sz="900">
                          <a:latin typeface="+mj-lt"/>
                          <a:ea typeface="Times New Roman"/>
                        </a:rPr>
                        <a:t>Темп роста прибыли прибыльных организаций для целей бухгалтерского учета</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 г/г</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80,300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228,400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101,000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99,970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102,010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100,969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103,030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101,979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104,060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716">
                <a:tc gridSpan="11">
                  <a:txBody>
                    <a:bodyPr/>
                    <a:lstStyle/>
                    <a:p>
                      <a:pPr algn="just">
                        <a:lnSpc>
                          <a:spcPct val="115000"/>
                        </a:lnSpc>
                        <a:spcAft>
                          <a:spcPts val="0"/>
                        </a:spcAft>
                      </a:pPr>
                      <a:r>
                        <a:rPr lang="ru-RU" sz="900" b="1" dirty="0">
                          <a:solidFill>
                            <a:srgbClr val="000000"/>
                          </a:solidFill>
                          <a:latin typeface="+mj-lt"/>
                          <a:ea typeface="Times New Roman"/>
                          <a:cs typeface="Times New Roman"/>
                        </a:rPr>
                        <a:t>Развитие социальной сферы</a:t>
                      </a:r>
                      <a:endParaRPr lang="ru-RU" sz="900" b="1" dirty="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74">
                <a:tc>
                  <a:txBody>
                    <a:bodyPr/>
                    <a:lstStyle/>
                    <a:p>
                      <a:pPr algn="just"/>
                      <a:r>
                        <a:rPr lang="ru-RU" sz="900">
                          <a:solidFill>
                            <a:srgbClr val="000000"/>
                          </a:solidFill>
                          <a:latin typeface="+mj-lt"/>
                          <a:ea typeface="Times New Roman"/>
                        </a:rPr>
                        <a:t>Численность детей в дошкольных образовательных учреждениях</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чел.</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1974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2048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2102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2156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2201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2178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2223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2200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2245</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779">
                <a:tc>
                  <a:txBody>
                    <a:bodyPr/>
                    <a:lstStyle/>
                    <a:p>
                      <a:pPr algn="just"/>
                      <a:r>
                        <a:rPr lang="ru-RU" sz="900">
                          <a:solidFill>
                            <a:srgbClr val="000000"/>
                          </a:solidFill>
                          <a:latin typeface="+mj-lt"/>
                          <a:ea typeface="Times New Roman"/>
                        </a:rPr>
                        <a:t>Обеспеченность:</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dirty="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dirty="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dirty="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74">
                <a:tc>
                  <a:txBody>
                    <a:bodyPr/>
                    <a:lstStyle/>
                    <a:p>
                      <a:pPr algn="just"/>
                      <a:r>
                        <a:rPr lang="ru-RU" sz="900">
                          <a:solidFill>
                            <a:srgbClr val="000000"/>
                          </a:solidFill>
                          <a:latin typeface="+mj-lt"/>
                          <a:ea typeface="Times New Roman"/>
                        </a:rPr>
                        <a:t>больничными койками на 10 000 человек населения</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коек</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51,2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51,2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51,2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51,2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51,2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51,2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51,2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51,2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51,2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74">
                <a:tc>
                  <a:txBody>
                    <a:bodyPr/>
                    <a:lstStyle/>
                    <a:p>
                      <a:pPr algn="just"/>
                      <a:r>
                        <a:rPr lang="ru-RU" sz="900">
                          <a:solidFill>
                            <a:srgbClr val="000000"/>
                          </a:solidFill>
                          <a:latin typeface="+mj-lt"/>
                          <a:ea typeface="Times New Roman"/>
                        </a:rPr>
                        <a:t>общедоступными  библиотеками</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err="1">
                          <a:solidFill>
                            <a:srgbClr val="000000"/>
                          </a:solidFill>
                          <a:latin typeface="+mj-lt"/>
                          <a:ea typeface="Times New Roman"/>
                        </a:rPr>
                        <a:t>учр</a:t>
                      </a:r>
                      <a:r>
                        <a:rPr lang="ru-RU" sz="900" dirty="0">
                          <a:solidFill>
                            <a:srgbClr val="000000"/>
                          </a:solidFill>
                          <a:latin typeface="+mj-lt"/>
                          <a:ea typeface="Times New Roman"/>
                        </a:rPr>
                        <a:t>. на 100 тыс.насел.</a:t>
                      </a:r>
                      <a:endParaRPr lang="ru-RU" sz="900" dirty="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49,9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49,9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49,9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49,9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49,9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74">
                <a:tc>
                  <a:txBody>
                    <a:bodyPr/>
                    <a:lstStyle/>
                    <a:p>
                      <a:pPr algn="just"/>
                      <a:r>
                        <a:rPr lang="ru-RU" sz="900">
                          <a:solidFill>
                            <a:srgbClr val="000000"/>
                          </a:solidFill>
                          <a:latin typeface="+mj-lt"/>
                          <a:ea typeface="Times New Roman"/>
                        </a:rPr>
                        <a:t>учреждениями культурно-досугово-го типа</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учр. на 100 тыс.насел.</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53,6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53,6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53,6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53,6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74">
                <a:tc>
                  <a:txBody>
                    <a:bodyPr/>
                    <a:lstStyle/>
                    <a:p>
                      <a:pPr algn="just"/>
                      <a:r>
                        <a:rPr lang="ru-RU" sz="900">
                          <a:solidFill>
                            <a:srgbClr val="000000"/>
                          </a:solidFill>
                          <a:latin typeface="+mj-lt"/>
                          <a:ea typeface="Times New Roman"/>
                        </a:rPr>
                        <a:t>дошкольными образовательными учреждениями</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мест на 1000 дет.в воз. 1-6 лет</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586,4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614,2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615</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611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618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612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619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613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620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7" name="Прямоугольник 6"/>
          <p:cNvSpPr/>
          <p:nvPr/>
        </p:nvSpPr>
        <p:spPr>
          <a:xfrm>
            <a:off x="457200" y="0"/>
            <a:ext cx="4267200" cy="369332"/>
          </a:xfrm>
          <a:prstGeom prst="rect">
            <a:avLst/>
          </a:prstGeom>
        </p:spPr>
        <p:txBody>
          <a:bodyPr wrap="square">
            <a:spAutoFit/>
          </a:bodyPr>
          <a:lstStyle/>
          <a:p>
            <a:pPr algn="ctr"/>
            <a:r>
              <a:rPr lang="ru-RU" b="1" dirty="0" smtClean="0">
                <a:solidFill>
                  <a:prstClr val="black"/>
                </a:solidFill>
                <a:effectLst>
                  <a:outerShdw blurRad="38100" dist="38100" dir="2700000" algn="tl">
                    <a:srgbClr val="000000">
                      <a:alpha val="43137"/>
                    </a:srgbClr>
                  </a:outerShdw>
                </a:effectLst>
              </a:rPr>
              <a:t>Демографическая ситуация</a:t>
            </a:r>
            <a:endParaRPr lang="ru-RU" b="1" dirty="0">
              <a:solidFill>
                <a:prstClr val="black"/>
              </a:solidFill>
              <a:effectLst>
                <a:outerShdw blurRad="38100" dist="38100" dir="2700000" algn="tl">
                  <a:srgbClr val="000000">
                    <a:alpha val="43137"/>
                  </a:srgbClr>
                </a:outerShdw>
              </a:effectLst>
            </a:endParaRPr>
          </a:p>
        </p:txBody>
      </p:sp>
      <p:graphicFrame>
        <p:nvGraphicFramePr>
          <p:cNvPr id="2" name="Диаграмма 1"/>
          <p:cNvGraphicFramePr/>
          <p:nvPr>
            <p:extLst>
              <p:ext uri="{D42A27DB-BD31-4B8C-83A1-F6EECF244321}">
                <p14:modId xmlns:p14="http://schemas.microsoft.com/office/powerpoint/2010/main" val="4109765517"/>
              </p:ext>
            </p:extLst>
          </p:nvPr>
        </p:nvGraphicFramePr>
        <p:xfrm>
          <a:off x="0" y="0"/>
          <a:ext cx="48006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extLst>
              <p:ext uri="{D42A27DB-BD31-4B8C-83A1-F6EECF244321}">
                <p14:modId xmlns:p14="http://schemas.microsoft.com/office/powerpoint/2010/main" val="3863806687"/>
              </p:ext>
            </p:extLst>
          </p:nvPr>
        </p:nvGraphicFramePr>
        <p:xfrm>
          <a:off x="228600" y="3657600"/>
          <a:ext cx="4267200" cy="2667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381000" y="3276600"/>
            <a:ext cx="4114800" cy="369332"/>
          </a:xfrm>
          <a:prstGeom prst="rect">
            <a:avLst/>
          </a:prstGeom>
          <a:effectLst>
            <a:outerShdw blurRad="50800" dist="38100" dir="8100000" algn="tr" rotWithShape="0">
              <a:prstClr val="black">
                <a:alpha val="40000"/>
              </a:prstClr>
            </a:outerShdw>
          </a:effectLst>
        </p:spPr>
        <p:txBody>
          <a:bodyPr wrap="square">
            <a:spAutoFit/>
          </a:bodyPr>
          <a:lstStyle/>
          <a:p>
            <a:pPr algn="ctr"/>
            <a:r>
              <a:rPr lang="ru-RU" b="1" dirty="0">
                <a:solidFill>
                  <a:prstClr val="black"/>
                </a:solidFill>
              </a:rPr>
              <a:t>Инвестиции</a:t>
            </a:r>
          </a:p>
        </p:txBody>
      </p:sp>
      <p:graphicFrame>
        <p:nvGraphicFramePr>
          <p:cNvPr id="12" name="Диаграмма 11"/>
          <p:cNvGraphicFramePr/>
          <p:nvPr>
            <p:extLst>
              <p:ext uri="{D42A27DB-BD31-4B8C-83A1-F6EECF244321}">
                <p14:modId xmlns:p14="http://schemas.microsoft.com/office/powerpoint/2010/main" val="1595286595"/>
              </p:ext>
            </p:extLst>
          </p:nvPr>
        </p:nvGraphicFramePr>
        <p:xfrm>
          <a:off x="4953000" y="4368800"/>
          <a:ext cx="4038600" cy="2489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Прямоугольник 12"/>
          <p:cNvSpPr/>
          <p:nvPr/>
        </p:nvSpPr>
        <p:spPr>
          <a:xfrm>
            <a:off x="5029200" y="3429000"/>
            <a:ext cx="4114800" cy="923330"/>
          </a:xfrm>
          <a:prstGeom prst="rect">
            <a:avLst/>
          </a:prstGeom>
          <a:effectLst>
            <a:outerShdw blurRad="50800" dist="38100" dir="8100000" algn="tr" rotWithShape="0">
              <a:prstClr val="black">
                <a:alpha val="40000"/>
              </a:prstClr>
            </a:outerShdw>
          </a:effectLst>
        </p:spPr>
        <p:txBody>
          <a:bodyPr wrap="square">
            <a:spAutoFit/>
          </a:bodyPr>
          <a:lstStyle/>
          <a:p>
            <a:r>
              <a:rPr lang="ru-RU" b="1" dirty="0" smtClean="0">
                <a:solidFill>
                  <a:prstClr val="black"/>
                </a:solidFill>
              </a:rPr>
              <a:t>Отгружено товаров собственного производства, выполнено работ и услуг собственными силами</a:t>
            </a:r>
            <a:endParaRPr lang="ru-RU" b="1" dirty="0">
              <a:solidFill>
                <a:prstClr val="black"/>
              </a:solidFill>
            </a:endParaRPr>
          </a:p>
        </p:txBody>
      </p:sp>
      <p:graphicFrame>
        <p:nvGraphicFramePr>
          <p:cNvPr id="14" name="Диаграмма 13"/>
          <p:cNvGraphicFramePr/>
          <p:nvPr>
            <p:extLst>
              <p:ext uri="{D42A27DB-BD31-4B8C-83A1-F6EECF244321}">
                <p14:modId xmlns:p14="http://schemas.microsoft.com/office/powerpoint/2010/main" val="2560765836"/>
              </p:ext>
            </p:extLst>
          </p:nvPr>
        </p:nvGraphicFramePr>
        <p:xfrm>
          <a:off x="4648200" y="533400"/>
          <a:ext cx="4495800" cy="2664296"/>
        </p:xfrm>
        <a:graphic>
          <a:graphicData uri="http://schemas.openxmlformats.org/drawingml/2006/chart">
            <c:chart xmlns:c="http://schemas.openxmlformats.org/drawingml/2006/chart" xmlns:r="http://schemas.openxmlformats.org/officeDocument/2006/relationships" r:id="rId6"/>
          </a:graphicData>
        </a:graphic>
      </p:graphicFrame>
      <p:sp>
        <p:nvSpPr>
          <p:cNvPr id="15" name="Прямоугольник 14"/>
          <p:cNvSpPr/>
          <p:nvPr/>
        </p:nvSpPr>
        <p:spPr>
          <a:xfrm>
            <a:off x="5562600" y="304800"/>
            <a:ext cx="3581400" cy="369332"/>
          </a:xfrm>
          <a:prstGeom prst="rect">
            <a:avLst/>
          </a:prstGeom>
          <a:effectLst>
            <a:outerShdw blurRad="50800" dist="38100" dir="8100000" algn="tr" rotWithShape="0">
              <a:prstClr val="black">
                <a:alpha val="40000"/>
              </a:prstClr>
            </a:outerShdw>
          </a:effectLst>
        </p:spPr>
        <p:txBody>
          <a:bodyPr wrap="square">
            <a:spAutoFit/>
          </a:bodyPr>
          <a:lstStyle/>
          <a:p>
            <a:r>
              <a:rPr lang="ru-RU" b="1" dirty="0" smtClean="0">
                <a:solidFill>
                  <a:prstClr val="black"/>
                </a:solidFill>
              </a:rPr>
              <a:t>Розничный товарооборот</a:t>
            </a:r>
            <a:endParaRPr lang="ru-RU" b="1" dirty="0">
              <a:solidFill>
                <a:prstClr val="black"/>
              </a:solidFill>
            </a:endParaRPr>
          </a:p>
        </p:txBody>
      </p:sp>
    </p:spTree>
    <p:extLst>
      <p:ext uri="{BB962C8B-B14F-4D97-AF65-F5344CB8AC3E}">
        <p14:creationId xmlns:p14="http://schemas.microsoft.com/office/powerpoint/2010/main" val="3867534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20"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graphicFrame>
        <p:nvGraphicFramePr>
          <p:cNvPr id="8" name="Диаграмма 7"/>
          <p:cNvGraphicFramePr/>
          <p:nvPr>
            <p:extLst>
              <p:ext uri="{D42A27DB-BD31-4B8C-83A1-F6EECF244321}">
                <p14:modId xmlns:p14="http://schemas.microsoft.com/office/powerpoint/2010/main" val="1716929616"/>
              </p:ext>
            </p:extLst>
          </p:nvPr>
        </p:nvGraphicFramePr>
        <p:xfrm>
          <a:off x="228600" y="533400"/>
          <a:ext cx="3733800" cy="2968104"/>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1066800" y="990600"/>
            <a:ext cx="1224136" cy="400110"/>
          </a:xfrm>
          <a:prstGeom prst="rect">
            <a:avLst/>
          </a:prstGeom>
        </p:spPr>
        <p:txBody>
          <a:bodyPr wrap="square">
            <a:spAutoFit/>
          </a:bodyPr>
          <a:lstStyle/>
          <a:p>
            <a:pPr algn="ctr"/>
            <a:r>
              <a:rPr lang="ru-RU" sz="1000" b="1" dirty="0" smtClean="0">
                <a:solidFill>
                  <a:prstClr val="black"/>
                </a:solidFill>
              </a:rPr>
              <a:t>49,50</a:t>
            </a:r>
          </a:p>
          <a:p>
            <a:pPr algn="ctr"/>
            <a:r>
              <a:rPr lang="ru-RU" sz="1000" b="1" dirty="0" smtClean="0">
                <a:solidFill>
                  <a:prstClr val="black"/>
                </a:solidFill>
              </a:rPr>
              <a:t>млн. руб.</a:t>
            </a:r>
            <a:endParaRPr lang="ru-RU" sz="1000" b="1" dirty="0">
              <a:solidFill>
                <a:prstClr val="black"/>
              </a:solidFill>
            </a:endParaRPr>
          </a:p>
        </p:txBody>
      </p:sp>
      <p:sp>
        <p:nvSpPr>
          <p:cNvPr id="10" name="Прямоугольник 9"/>
          <p:cNvSpPr/>
          <p:nvPr/>
        </p:nvSpPr>
        <p:spPr>
          <a:xfrm>
            <a:off x="2667000" y="685800"/>
            <a:ext cx="1224136" cy="400110"/>
          </a:xfrm>
          <a:prstGeom prst="rect">
            <a:avLst/>
          </a:prstGeom>
        </p:spPr>
        <p:txBody>
          <a:bodyPr wrap="square">
            <a:spAutoFit/>
          </a:bodyPr>
          <a:lstStyle/>
          <a:p>
            <a:pPr algn="ctr"/>
            <a:r>
              <a:rPr lang="ru-RU" sz="1000" b="1" dirty="0" smtClean="0">
                <a:solidFill>
                  <a:prstClr val="black"/>
                </a:solidFill>
              </a:rPr>
              <a:t>64,81 </a:t>
            </a:r>
          </a:p>
          <a:p>
            <a:pPr algn="ctr"/>
            <a:r>
              <a:rPr lang="ru-RU" sz="1000" b="1" dirty="0" smtClean="0">
                <a:solidFill>
                  <a:prstClr val="black"/>
                </a:solidFill>
              </a:rPr>
              <a:t>млн. руб.</a:t>
            </a:r>
            <a:endParaRPr lang="ru-RU" sz="1000" b="1" dirty="0">
              <a:solidFill>
                <a:prstClr val="black"/>
              </a:solidFill>
            </a:endParaRPr>
          </a:p>
        </p:txBody>
      </p:sp>
      <p:sp>
        <p:nvSpPr>
          <p:cNvPr id="11" name="Прямоугольник 10"/>
          <p:cNvSpPr/>
          <p:nvPr/>
        </p:nvSpPr>
        <p:spPr>
          <a:xfrm>
            <a:off x="228600" y="0"/>
            <a:ext cx="3600400" cy="646331"/>
          </a:xfrm>
          <a:prstGeom prst="rect">
            <a:avLst/>
          </a:prstGeom>
          <a:effectLst>
            <a:outerShdw blurRad="50800" dist="38100" dir="8100000" algn="tr" rotWithShape="0">
              <a:prstClr val="black">
                <a:alpha val="40000"/>
              </a:prstClr>
            </a:outerShdw>
          </a:effectLst>
        </p:spPr>
        <p:txBody>
          <a:bodyPr wrap="square">
            <a:spAutoFit/>
          </a:bodyPr>
          <a:lstStyle/>
          <a:p>
            <a:pPr algn="ctr"/>
            <a:r>
              <a:rPr lang="ru-RU" b="1" dirty="0" smtClean="0">
                <a:solidFill>
                  <a:prstClr val="black"/>
                </a:solidFill>
              </a:rPr>
              <a:t>Оборот общественного питания</a:t>
            </a:r>
            <a:endParaRPr lang="ru-RU" b="1" dirty="0">
              <a:solidFill>
                <a:prstClr val="black"/>
              </a:solidFill>
            </a:endParaRPr>
          </a:p>
        </p:txBody>
      </p:sp>
      <p:graphicFrame>
        <p:nvGraphicFramePr>
          <p:cNvPr id="12" name="Диаграмма 11"/>
          <p:cNvGraphicFramePr/>
          <p:nvPr>
            <p:extLst>
              <p:ext uri="{D42A27DB-BD31-4B8C-83A1-F6EECF244321}">
                <p14:modId xmlns:p14="http://schemas.microsoft.com/office/powerpoint/2010/main" val="1934228341"/>
              </p:ext>
            </p:extLst>
          </p:nvPr>
        </p:nvGraphicFramePr>
        <p:xfrm>
          <a:off x="5257800" y="685800"/>
          <a:ext cx="362555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3" name="Прямоугольник 12"/>
          <p:cNvSpPr/>
          <p:nvPr/>
        </p:nvSpPr>
        <p:spPr>
          <a:xfrm>
            <a:off x="5334000" y="0"/>
            <a:ext cx="3528392" cy="646331"/>
          </a:xfrm>
          <a:prstGeom prst="rect">
            <a:avLst/>
          </a:prstGeom>
          <a:effectLst>
            <a:outerShdw blurRad="50800" dist="38100" dir="8100000" algn="tr" rotWithShape="0">
              <a:prstClr val="black">
                <a:alpha val="40000"/>
              </a:prstClr>
            </a:outerShdw>
          </a:effectLst>
        </p:spPr>
        <p:txBody>
          <a:bodyPr wrap="square">
            <a:spAutoFit/>
          </a:bodyPr>
          <a:lstStyle/>
          <a:p>
            <a:pPr algn="ctr"/>
            <a:r>
              <a:rPr lang="ru-RU" b="1" dirty="0" smtClean="0">
                <a:solidFill>
                  <a:prstClr val="black"/>
                </a:solidFill>
              </a:rPr>
              <a:t>Населению оказано платных услуг</a:t>
            </a:r>
            <a:endParaRPr lang="ru-RU" b="1" dirty="0">
              <a:solidFill>
                <a:prstClr val="black"/>
              </a:solidFill>
            </a:endParaRPr>
          </a:p>
        </p:txBody>
      </p:sp>
      <p:sp>
        <p:nvSpPr>
          <p:cNvPr id="14" name="Прямоугольник 13"/>
          <p:cNvSpPr/>
          <p:nvPr/>
        </p:nvSpPr>
        <p:spPr>
          <a:xfrm>
            <a:off x="6172200" y="1600200"/>
            <a:ext cx="1224136" cy="400110"/>
          </a:xfrm>
          <a:prstGeom prst="rect">
            <a:avLst/>
          </a:prstGeom>
        </p:spPr>
        <p:txBody>
          <a:bodyPr wrap="square">
            <a:spAutoFit/>
          </a:bodyPr>
          <a:lstStyle/>
          <a:p>
            <a:pPr algn="ctr"/>
            <a:r>
              <a:rPr lang="ru-RU" sz="1000" b="1" dirty="0" smtClean="0">
                <a:solidFill>
                  <a:prstClr val="black"/>
                </a:solidFill>
              </a:rPr>
              <a:t>556,36 </a:t>
            </a:r>
          </a:p>
          <a:p>
            <a:pPr algn="ctr"/>
            <a:r>
              <a:rPr lang="ru-RU" sz="1000" b="1" dirty="0" smtClean="0">
                <a:solidFill>
                  <a:prstClr val="black"/>
                </a:solidFill>
              </a:rPr>
              <a:t>млн. руб.</a:t>
            </a:r>
            <a:endParaRPr lang="ru-RU" sz="1000" b="1" dirty="0">
              <a:solidFill>
                <a:prstClr val="black"/>
              </a:solidFill>
            </a:endParaRPr>
          </a:p>
        </p:txBody>
      </p:sp>
      <p:sp>
        <p:nvSpPr>
          <p:cNvPr id="15" name="Прямоугольник 14"/>
          <p:cNvSpPr/>
          <p:nvPr/>
        </p:nvSpPr>
        <p:spPr>
          <a:xfrm>
            <a:off x="7620000" y="533400"/>
            <a:ext cx="1224136" cy="400110"/>
          </a:xfrm>
          <a:prstGeom prst="rect">
            <a:avLst/>
          </a:prstGeom>
        </p:spPr>
        <p:txBody>
          <a:bodyPr wrap="square">
            <a:spAutoFit/>
          </a:bodyPr>
          <a:lstStyle/>
          <a:p>
            <a:pPr algn="ctr"/>
            <a:r>
              <a:rPr lang="ru-RU" sz="1000" b="1" dirty="0" smtClean="0">
                <a:solidFill>
                  <a:prstClr val="black"/>
                </a:solidFill>
              </a:rPr>
              <a:t>599,60 </a:t>
            </a:r>
          </a:p>
          <a:p>
            <a:pPr algn="ctr"/>
            <a:r>
              <a:rPr lang="ru-RU" sz="1000" b="1" dirty="0" smtClean="0">
                <a:solidFill>
                  <a:prstClr val="black"/>
                </a:solidFill>
              </a:rPr>
              <a:t>млн. руб.</a:t>
            </a:r>
            <a:endParaRPr lang="ru-RU" sz="1000" b="1" dirty="0">
              <a:solidFill>
                <a:prstClr val="black"/>
              </a:solidFill>
            </a:endParaRPr>
          </a:p>
        </p:txBody>
      </p:sp>
      <p:graphicFrame>
        <p:nvGraphicFramePr>
          <p:cNvPr id="16" name="Диаграмма 15"/>
          <p:cNvGraphicFramePr/>
          <p:nvPr>
            <p:extLst>
              <p:ext uri="{D42A27DB-BD31-4B8C-83A1-F6EECF244321}">
                <p14:modId xmlns:p14="http://schemas.microsoft.com/office/powerpoint/2010/main" val="2520665805"/>
              </p:ext>
            </p:extLst>
          </p:nvPr>
        </p:nvGraphicFramePr>
        <p:xfrm>
          <a:off x="84559" y="3673872"/>
          <a:ext cx="4563642" cy="30317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Диаграмма 16"/>
          <p:cNvGraphicFramePr/>
          <p:nvPr>
            <p:extLst>
              <p:ext uri="{D42A27DB-BD31-4B8C-83A1-F6EECF244321}">
                <p14:modId xmlns:p14="http://schemas.microsoft.com/office/powerpoint/2010/main" val="1608032024"/>
              </p:ext>
            </p:extLst>
          </p:nvPr>
        </p:nvGraphicFramePr>
        <p:xfrm>
          <a:off x="4895528" y="3886200"/>
          <a:ext cx="4248472" cy="2819400"/>
        </p:xfrm>
        <a:graphic>
          <a:graphicData uri="http://schemas.openxmlformats.org/drawingml/2006/chart">
            <c:chart xmlns:c="http://schemas.openxmlformats.org/drawingml/2006/chart" xmlns:r="http://schemas.openxmlformats.org/officeDocument/2006/relationships" r:id="rId6"/>
          </a:graphicData>
        </a:graphic>
      </p:graphicFrame>
      <p:sp>
        <p:nvSpPr>
          <p:cNvPr id="18" name="Прямоугольник 17"/>
          <p:cNvSpPr/>
          <p:nvPr/>
        </p:nvSpPr>
        <p:spPr>
          <a:xfrm>
            <a:off x="5410200" y="3505200"/>
            <a:ext cx="3600400" cy="369332"/>
          </a:xfrm>
          <a:prstGeom prst="rect">
            <a:avLst/>
          </a:prstGeom>
          <a:effectLst>
            <a:outerShdw blurRad="50800" dist="38100" dir="8100000" algn="tr" rotWithShape="0">
              <a:prstClr val="black">
                <a:alpha val="40000"/>
              </a:prstClr>
            </a:outerShdw>
          </a:effectLst>
        </p:spPr>
        <p:txBody>
          <a:bodyPr wrap="square">
            <a:spAutoFit/>
          </a:bodyPr>
          <a:lstStyle/>
          <a:p>
            <a:pPr algn="ctr"/>
            <a:r>
              <a:rPr lang="ru-RU" b="1" dirty="0" smtClean="0">
                <a:solidFill>
                  <a:prstClr val="black"/>
                </a:solidFill>
              </a:rPr>
              <a:t>Уровень безработицы</a:t>
            </a:r>
            <a:endParaRPr lang="ru-RU" b="1" dirty="0">
              <a:solidFill>
                <a:prstClr val="black"/>
              </a:solidFill>
            </a:endParaRPr>
          </a:p>
        </p:txBody>
      </p:sp>
      <p:sp>
        <p:nvSpPr>
          <p:cNvPr id="19" name="Прямоугольник 18"/>
          <p:cNvSpPr/>
          <p:nvPr/>
        </p:nvSpPr>
        <p:spPr>
          <a:xfrm>
            <a:off x="381000" y="3429000"/>
            <a:ext cx="4248472" cy="369332"/>
          </a:xfrm>
          <a:prstGeom prst="rect">
            <a:avLst/>
          </a:prstGeom>
          <a:effectLst>
            <a:outerShdw blurRad="50800" dist="38100" dir="8100000" algn="tr" rotWithShape="0">
              <a:prstClr val="black">
                <a:alpha val="40000"/>
              </a:prstClr>
            </a:outerShdw>
          </a:effectLst>
        </p:spPr>
        <p:txBody>
          <a:bodyPr wrap="square">
            <a:spAutoFit/>
          </a:bodyPr>
          <a:lstStyle/>
          <a:p>
            <a:pPr algn="ctr"/>
            <a:r>
              <a:rPr lang="ru-RU" b="1" dirty="0" smtClean="0">
                <a:solidFill>
                  <a:prstClr val="black"/>
                </a:solidFill>
              </a:rPr>
              <a:t>Среднемесячная заработная плата</a:t>
            </a:r>
            <a:endParaRPr lang="ru-RU" b="1" dirty="0">
              <a:solidFill>
                <a:prstClr val="black"/>
              </a:solidFill>
            </a:endParaRPr>
          </a:p>
        </p:txBody>
      </p:sp>
    </p:spTree>
    <p:extLst>
      <p:ext uri="{BB962C8B-B14F-4D97-AF65-F5344CB8AC3E}">
        <p14:creationId xmlns:p14="http://schemas.microsoft.com/office/powerpoint/2010/main" val="2785970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graphicFrame>
        <p:nvGraphicFramePr>
          <p:cNvPr id="4" name="Диаграмма 3"/>
          <p:cNvGraphicFramePr/>
          <p:nvPr>
            <p:extLst>
              <p:ext uri="{D42A27DB-BD31-4B8C-83A1-F6EECF244321}">
                <p14:modId xmlns:p14="http://schemas.microsoft.com/office/powerpoint/2010/main" val="2764897640"/>
              </p:ext>
            </p:extLst>
          </p:nvPr>
        </p:nvGraphicFramePr>
        <p:xfrm>
          <a:off x="3962400" y="0"/>
          <a:ext cx="5029201"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extLst>
              <p:ext uri="{D42A27DB-BD31-4B8C-83A1-F6EECF244321}">
                <p14:modId xmlns:p14="http://schemas.microsoft.com/office/powerpoint/2010/main" val="3490671616"/>
              </p:ext>
            </p:extLst>
          </p:nvPr>
        </p:nvGraphicFramePr>
        <p:xfrm>
          <a:off x="0" y="0"/>
          <a:ext cx="4267200" cy="2971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extLst>
              <p:ext uri="{D42A27DB-BD31-4B8C-83A1-F6EECF244321}">
                <p14:modId xmlns:p14="http://schemas.microsoft.com/office/powerpoint/2010/main" val="2576870861"/>
              </p:ext>
            </p:extLst>
          </p:nvPr>
        </p:nvGraphicFramePr>
        <p:xfrm>
          <a:off x="1981200" y="3911600"/>
          <a:ext cx="5410200" cy="2946400"/>
        </p:xfrm>
        <a:graphic>
          <a:graphicData uri="http://schemas.openxmlformats.org/drawingml/2006/chart">
            <c:chart xmlns:c="http://schemas.openxmlformats.org/drawingml/2006/chart" xmlns:r="http://schemas.openxmlformats.org/officeDocument/2006/relationships" r:id="rId5"/>
          </a:graphicData>
        </a:graphic>
      </p:graphicFrame>
      <p:sp>
        <p:nvSpPr>
          <p:cNvPr id="8" name="Прямоугольник 7"/>
          <p:cNvSpPr/>
          <p:nvPr/>
        </p:nvSpPr>
        <p:spPr>
          <a:xfrm>
            <a:off x="381000" y="3581400"/>
            <a:ext cx="8115944" cy="369332"/>
          </a:xfrm>
          <a:prstGeom prst="rect">
            <a:avLst/>
          </a:prstGeom>
          <a:effectLst>
            <a:outerShdw blurRad="50800" dist="38100" dir="8100000" algn="tr" rotWithShape="0">
              <a:prstClr val="black">
                <a:alpha val="40000"/>
              </a:prstClr>
            </a:outerShdw>
          </a:effectLst>
        </p:spPr>
        <p:txBody>
          <a:bodyPr wrap="square">
            <a:spAutoFit/>
          </a:bodyPr>
          <a:lstStyle/>
          <a:p>
            <a:r>
              <a:rPr lang="ru-RU" b="1" dirty="0" smtClean="0">
                <a:solidFill>
                  <a:prstClr val="black"/>
                </a:solidFill>
              </a:rPr>
              <a:t>Молодежная политика, спорт</a:t>
            </a:r>
            <a:endParaRPr lang="ru-RU" b="1" dirty="0">
              <a:solidFill>
                <a:prstClr val="blac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 y="2057400"/>
            <a:ext cx="4230027" cy="454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48200" y="2057400"/>
            <a:ext cx="4236624" cy="457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52400" y="457200"/>
            <a:ext cx="8839200" cy="1600438"/>
          </a:xfrm>
          <a:prstGeom prst="rect">
            <a:avLst/>
          </a:prstGeom>
        </p:spPr>
        <p:txBody>
          <a:bodyPr wrap="square">
            <a:spAutoFit/>
          </a:bodyPr>
          <a:lstStyle/>
          <a:p>
            <a:pPr algn="just"/>
            <a:r>
              <a:rPr lang="ru-RU" sz="1400" dirty="0" smtClean="0"/>
              <a:t>	Строительство </a:t>
            </a:r>
            <a:r>
              <a:rPr lang="ru-RU" sz="1400" dirty="0"/>
              <a:t>нового здания </a:t>
            </a:r>
            <a:r>
              <a:rPr lang="ru-RU" sz="1400" dirty="0" smtClean="0"/>
              <a:t>поликлиники ГБУЗ СК «Курская РБ»</a:t>
            </a:r>
          </a:p>
          <a:p>
            <a:pPr algn="just"/>
            <a:endParaRPr lang="ru-RU" sz="1400" dirty="0" smtClean="0"/>
          </a:p>
          <a:p>
            <a:pPr algn="just"/>
            <a:r>
              <a:rPr lang="ru-RU" sz="1400" dirty="0" smtClean="0"/>
              <a:t>	Продолжаются активные работы по строительству нового здания поликлиники, работы начались 24 июня 2022 года, на их проведение были выделены средства в размере более 0,5 млрд. рублей.  Проект реализуется за счет средств региональной  программы «Модернизация первичного звена здравоохранения» национального проекта «Здравоохранение». Срок ввода объекта в эксплуатацию 30.10.2023 г.</a:t>
            </a:r>
            <a:endParaRPr lang="ru-RU" sz="1400" dirty="0"/>
          </a:p>
        </p:txBody>
      </p:sp>
      <p:sp>
        <p:nvSpPr>
          <p:cNvPr id="7" name="Прямоугольник 6"/>
          <p:cNvSpPr/>
          <p:nvPr/>
        </p:nvSpPr>
        <p:spPr>
          <a:xfrm>
            <a:off x="152400" y="0"/>
            <a:ext cx="5867400" cy="369332"/>
          </a:xfrm>
          <a:prstGeom prst="rect">
            <a:avLst/>
          </a:prstGeom>
          <a:effectLst>
            <a:outerShdw blurRad="50800" dist="38100" dir="8100000" algn="tr" rotWithShape="0">
              <a:prstClr val="black">
                <a:alpha val="40000"/>
              </a:prstClr>
            </a:outerShdw>
          </a:effectLst>
        </p:spPr>
        <p:txBody>
          <a:bodyPr wrap="square">
            <a:spAutoFit/>
          </a:bodyPr>
          <a:lstStyle/>
          <a:p>
            <a:r>
              <a:rPr lang="ru-RU" b="1" dirty="0" smtClean="0">
                <a:solidFill>
                  <a:prstClr val="black"/>
                </a:solidFill>
              </a:rPr>
              <a:t>Здравоохранение</a:t>
            </a:r>
            <a:endParaRPr lang="ru-RU" b="1" dirty="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34000" y="762000"/>
            <a:ext cx="2949581" cy="249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User\AppData\Local\Temp\7zO8688B3F0\Амбулатория ст. Стодеревская.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762000"/>
            <a:ext cx="335280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1000" y="152400"/>
            <a:ext cx="3886199" cy="584775"/>
          </a:xfrm>
          <a:prstGeom prst="rect">
            <a:avLst/>
          </a:prstGeom>
        </p:spPr>
        <p:txBody>
          <a:bodyPr wrap="square">
            <a:spAutoFit/>
          </a:bodyPr>
          <a:lstStyle/>
          <a:p>
            <a:pPr algn="ctr"/>
            <a:r>
              <a:rPr lang="ru-RU" sz="1600" dirty="0" smtClean="0"/>
              <a:t>Проведены ремонтные </a:t>
            </a:r>
            <a:r>
              <a:rPr lang="ru-RU" sz="1600" dirty="0"/>
              <a:t>работы </a:t>
            </a:r>
            <a:r>
              <a:rPr lang="ru-RU" sz="1600" dirty="0" smtClean="0"/>
              <a:t>амбулатории </a:t>
            </a:r>
            <a:r>
              <a:rPr lang="ru-RU" sz="1600" dirty="0"/>
              <a:t>в станице </a:t>
            </a:r>
            <a:r>
              <a:rPr lang="ru-RU" sz="1600" dirty="0" err="1"/>
              <a:t>Стодеревской</a:t>
            </a:r>
            <a:endParaRPr lang="ru-RU" sz="1600" dirty="0"/>
          </a:p>
        </p:txBody>
      </p:sp>
      <p:sp>
        <p:nvSpPr>
          <p:cNvPr id="7" name="Прямоугольник 6"/>
          <p:cNvSpPr/>
          <p:nvPr/>
        </p:nvSpPr>
        <p:spPr>
          <a:xfrm>
            <a:off x="4572000" y="152400"/>
            <a:ext cx="4572000" cy="584775"/>
          </a:xfrm>
          <a:prstGeom prst="rect">
            <a:avLst/>
          </a:prstGeom>
        </p:spPr>
        <p:txBody>
          <a:bodyPr wrap="square">
            <a:spAutoFit/>
          </a:bodyPr>
          <a:lstStyle/>
          <a:p>
            <a:pPr algn="ctr"/>
            <a:r>
              <a:rPr lang="ru-RU" sz="1600" dirty="0" smtClean="0"/>
              <a:t>Проведены </a:t>
            </a:r>
            <a:r>
              <a:rPr lang="ru-RU" sz="1600" dirty="0"/>
              <a:t>ремонтные работы </a:t>
            </a:r>
            <a:r>
              <a:rPr lang="ru-RU" sz="1600" dirty="0" smtClean="0"/>
              <a:t>амбулатории </a:t>
            </a:r>
            <a:r>
              <a:rPr lang="ru-RU" sz="1600" dirty="0"/>
              <a:t>в </a:t>
            </a:r>
            <a:r>
              <a:rPr lang="ru-RU" sz="1600" dirty="0" smtClean="0"/>
              <a:t>п. Пролетарский</a:t>
            </a:r>
            <a:endParaRPr lang="ru-RU" sz="1600" dirty="0"/>
          </a:p>
        </p:txBody>
      </p:sp>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799" y="4343400"/>
            <a:ext cx="4004733" cy="225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72200" y="3886200"/>
            <a:ext cx="2084330" cy="285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0" y="3657600"/>
            <a:ext cx="4191000" cy="584775"/>
          </a:xfrm>
          <a:prstGeom prst="rect">
            <a:avLst/>
          </a:prstGeom>
        </p:spPr>
        <p:txBody>
          <a:bodyPr wrap="square">
            <a:spAutoFit/>
          </a:bodyPr>
          <a:lstStyle/>
          <a:p>
            <a:pPr algn="ctr"/>
            <a:r>
              <a:rPr lang="ru-RU" sz="1600" dirty="0" smtClean="0"/>
              <a:t>Проведены </a:t>
            </a:r>
            <a:r>
              <a:rPr lang="ru-RU" sz="1600" dirty="0"/>
              <a:t>ремонтные работы </a:t>
            </a:r>
            <a:r>
              <a:rPr lang="ru-RU" sz="1600" dirty="0" smtClean="0"/>
              <a:t>фельдшерского пункта в х. Березкин</a:t>
            </a:r>
            <a:endParaRPr lang="ru-RU" sz="1600" dirty="0"/>
          </a:p>
        </p:txBody>
      </p:sp>
      <p:sp>
        <p:nvSpPr>
          <p:cNvPr id="11" name="Прямоугольник 10"/>
          <p:cNvSpPr/>
          <p:nvPr/>
        </p:nvSpPr>
        <p:spPr>
          <a:xfrm>
            <a:off x="5100864" y="3352800"/>
            <a:ext cx="4043136" cy="584775"/>
          </a:xfrm>
          <a:prstGeom prst="rect">
            <a:avLst/>
          </a:prstGeom>
        </p:spPr>
        <p:txBody>
          <a:bodyPr wrap="square">
            <a:spAutoFit/>
          </a:bodyPr>
          <a:lstStyle/>
          <a:p>
            <a:pPr algn="ctr"/>
            <a:r>
              <a:rPr lang="ru-RU" sz="1600" dirty="0" smtClean="0"/>
              <a:t>Проведены </a:t>
            </a:r>
            <a:r>
              <a:rPr lang="ru-RU" sz="1600" dirty="0"/>
              <a:t>ремонтные работы </a:t>
            </a:r>
            <a:r>
              <a:rPr lang="ru-RU" sz="1600" dirty="0" smtClean="0"/>
              <a:t>фельдшерского пункта в х. Зайцев</a:t>
            </a:r>
            <a:endParaRPr lang="ru-RU"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6" name="Пятиугольник 5"/>
          <p:cNvSpPr/>
          <p:nvPr/>
        </p:nvSpPr>
        <p:spPr>
          <a:xfrm>
            <a:off x="0" y="0"/>
            <a:ext cx="7772400" cy="381000"/>
          </a:xfrm>
          <a:prstGeom prst="homePlate">
            <a:avLst/>
          </a:prstGeom>
          <a:gradFill flip="none" rotWithShape="1">
            <a:gsLst>
              <a:gs pos="0">
                <a:schemeClr val="bg2">
                  <a:lumMod val="9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p>
        </p:txBody>
      </p:sp>
      <p:sp>
        <p:nvSpPr>
          <p:cNvPr id="2" name="Прямоугольник 1"/>
          <p:cNvSpPr/>
          <p:nvPr/>
        </p:nvSpPr>
        <p:spPr>
          <a:xfrm>
            <a:off x="0" y="381000"/>
            <a:ext cx="9144000" cy="584775"/>
          </a:xfrm>
          <a:prstGeom prst="rect">
            <a:avLst/>
          </a:prstGeom>
        </p:spPr>
        <p:txBody>
          <a:bodyPr wrap="square">
            <a:spAutoFit/>
          </a:bodyPr>
          <a:lstStyle/>
          <a:p>
            <a:pPr algn="ctr"/>
            <a:r>
              <a:rPr lang="ru-RU" sz="1600" b="1" dirty="0" smtClean="0">
                <a:latin typeface="Calibri" pitchFamily="34" charset="0"/>
                <a:cs typeface="Calibri" pitchFamily="34" charset="0"/>
              </a:rPr>
              <a:t>Реализация основных направлений бюджетной политики </a:t>
            </a:r>
          </a:p>
          <a:p>
            <a:pPr algn="ctr"/>
            <a:r>
              <a:rPr lang="ru-RU" sz="1600" b="1" dirty="0" smtClean="0">
                <a:latin typeface="Calibri" pitchFamily="34" charset="0"/>
                <a:cs typeface="Calibri" pitchFamily="34" charset="0"/>
              </a:rPr>
              <a:t>Курского муниципального округа Ставропольского края</a:t>
            </a:r>
            <a:endParaRPr lang="ru-RU" sz="1600" b="1" dirty="0">
              <a:latin typeface="Calibri" pitchFamily="34" charset="0"/>
              <a:cs typeface="Calibri" pitchFamily="34" charset="0"/>
            </a:endParaRPr>
          </a:p>
        </p:txBody>
      </p:sp>
      <p:sp>
        <p:nvSpPr>
          <p:cNvPr id="3" name="Прямоугольник 2"/>
          <p:cNvSpPr/>
          <p:nvPr/>
        </p:nvSpPr>
        <p:spPr>
          <a:xfrm>
            <a:off x="152400" y="914399"/>
            <a:ext cx="8839200" cy="5909310"/>
          </a:xfrm>
          <a:prstGeom prst="rect">
            <a:avLst/>
          </a:prstGeom>
        </p:spPr>
        <p:txBody>
          <a:bodyPr wrap="square">
            <a:spAutoFit/>
          </a:bodyPr>
          <a:lstStyle/>
          <a:p>
            <a:r>
              <a:rPr lang="ru-RU" sz="1050" dirty="0" smtClean="0">
                <a:latin typeface="Calibri" pitchFamily="34" charset="0"/>
                <a:cs typeface="Calibri" pitchFamily="34" charset="0"/>
              </a:rPr>
              <a:t>     Целями бюджетной политики Курского муниципального округа (далее - бюджетная политика) в 2022 году и плановом периоде 2023 и 2024 годов являлись: </a:t>
            </a:r>
          </a:p>
          <a:p>
            <a:pPr>
              <a:buFont typeface="Wingdings" pitchFamily="2" charset="2"/>
              <a:buChar char="v"/>
            </a:pPr>
            <a:r>
              <a:rPr lang="ru-RU" sz="1050" dirty="0" smtClean="0">
                <a:latin typeface="Calibri" pitchFamily="34" charset="0"/>
                <a:cs typeface="Calibri" pitchFamily="34" charset="0"/>
              </a:rPr>
              <a:t>      улучшение качества жизни людей; </a:t>
            </a:r>
          </a:p>
          <a:p>
            <a:pPr>
              <a:buFont typeface="Wingdings" pitchFamily="2" charset="2"/>
              <a:buChar char="v"/>
            </a:pPr>
            <a:r>
              <a:rPr lang="ru-RU" sz="1050" dirty="0" smtClean="0">
                <a:latin typeface="Calibri" pitchFamily="34" charset="0"/>
                <a:cs typeface="Calibri" pitchFamily="34" charset="0"/>
              </a:rPr>
              <a:t>      адресное решение социальных проблем; </a:t>
            </a:r>
          </a:p>
          <a:p>
            <a:pPr>
              <a:buFont typeface="Wingdings" pitchFamily="2" charset="2"/>
              <a:buChar char="v"/>
            </a:pPr>
            <a:r>
              <a:rPr lang="ru-RU" sz="1050" dirty="0" smtClean="0">
                <a:latin typeface="Calibri" pitchFamily="34" charset="0"/>
                <a:cs typeface="Calibri" pitchFamily="34" charset="0"/>
              </a:rPr>
              <a:t>      повышение качества государственных и муниципальных услуг; </a:t>
            </a:r>
          </a:p>
          <a:p>
            <a:pPr>
              <a:buFont typeface="Wingdings" pitchFamily="2" charset="2"/>
              <a:buChar char="v"/>
            </a:pPr>
            <a:r>
              <a:rPr lang="ru-RU" sz="1050" dirty="0" smtClean="0">
                <a:latin typeface="Calibri" pitchFamily="34" charset="0"/>
                <a:cs typeface="Calibri" pitchFamily="34" charset="0"/>
              </a:rPr>
              <a:t>      создание условий для модернизации экономики и повышения ее конкурентоспособности.</a:t>
            </a:r>
            <a:endParaRPr lang="ru-RU" sz="1050" dirty="0" smtClean="0">
              <a:solidFill>
                <a:srgbClr val="FF0000"/>
              </a:solidFill>
              <a:latin typeface="Calibri" pitchFamily="34" charset="0"/>
              <a:cs typeface="Calibri" pitchFamily="34" charset="0"/>
            </a:endParaRPr>
          </a:p>
          <a:p>
            <a:pPr algn="just"/>
            <a:r>
              <a:rPr lang="ru-RU" sz="1050" dirty="0" smtClean="0">
                <a:latin typeface="+mj-lt"/>
                <a:cs typeface="Calibri" pitchFamily="34" charset="0"/>
              </a:rPr>
              <a:t>       Реализация бюджетной политики в отчетном финансовом году осуществлялась с учетом  заключенного между Министерством финансов Ставропольского края и администрацией Курского муниципального округа Ставропольского края Соглашения от 15 февраля 2022 г. N 9-10-22­С «О мерах по </a:t>
            </a:r>
            <a:r>
              <a:rPr lang="ru-RU" sz="1050" dirty="0" err="1" smtClean="0">
                <a:latin typeface="+mj-lt"/>
                <a:cs typeface="Calibri" pitchFamily="34" charset="0"/>
              </a:rPr>
              <a:t>социально-экномическому</a:t>
            </a:r>
            <a:r>
              <a:rPr lang="ru-RU" sz="1050" dirty="0" smtClean="0">
                <a:latin typeface="+mj-lt"/>
                <a:cs typeface="Calibri" pitchFamily="34" charset="0"/>
              </a:rPr>
              <a:t> развитию муниципальных образований Ставропольского края», </a:t>
            </a:r>
            <a:r>
              <a:rPr lang="ru-RU" sz="1050" dirty="0" smtClean="0">
                <a:latin typeface="+mj-lt"/>
              </a:rPr>
              <a:t>Предметом настоящего Соглашения является осуществление в 2022 году органами местного самоуправления Курского муниципального округа Ставропольского края, являющегося в 2022 году получателем дотации на выравнивание бюджетной обеспеченности, предусмотренной статьей 9 Закона Ставропольского края «О межбюджетных отношениях в Ставропольском крае», мер по социально-экономическому развитию и финансовому оздоровлению муниципальных финансов муниципального образования края.</a:t>
            </a:r>
            <a:r>
              <a:rPr lang="ru-RU" sz="1050" dirty="0" smtClean="0">
                <a:latin typeface="+mj-lt"/>
                <a:cs typeface="Calibri" pitchFamily="34" charset="0"/>
              </a:rPr>
              <a:t> Все условия и показатели Соглашения выполнены: </a:t>
            </a:r>
          </a:p>
          <a:p>
            <a:pPr algn="just">
              <a:buFont typeface="Wingdings" pitchFamily="2" charset="2"/>
              <a:buChar char="v"/>
            </a:pPr>
            <a:r>
              <a:rPr lang="ru-RU" sz="1050" dirty="0" smtClean="0">
                <a:latin typeface="Calibri" pitchFamily="34" charset="0"/>
                <a:cs typeface="Calibri" pitchFamily="34" charset="0"/>
              </a:rPr>
              <a:t>      проведение оценки эффективности налоговых льгот и иных налоговых преференций, предоставляемых в соответствии с муниципальными правовыми актами; </a:t>
            </a:r>
          </a:p>
          <a:p>
            <a:pPr algn="just">
              <a:buFont typeface="Wingdings" pitchFamily="2" charset="2"/>
              <a:buChar char="v"/>
            </a:pPr>
            <a:r>
              <a:rPr lang="ru-RU" sz="1050" dirty="0" smtClean="0">
                <a:latin typeface="Calibri" pitchFamily="34" charset="0"/>
                <a:cs typeface="Calibri" pitchFamily="34" charset="0"/>
              </a:rPr>
              <a:t>     обеспечение поступлений по налоговым и неналоговым доходам в бюджет округа в 2022 году в объеме -  382 208,77 тыс. рублей; </a:t>
            </a:r>
          </a:p>
          <a:p>
            <a:pPr algn="just">
              <a:buFont typeface="Wingdings" pitchFamily="2" charset="2"/>
              <a:buChar char="v"/>
            </a:pPr>
            <a:r>
              <a:rPr lang="ru-RU" sz="1050" dirty="0" smtClean="0">
                <a:latin typeface="Calibri" pitchFamily="34" charset="0"/>
                <a:cs typeface="Calibri" pitchFamily="34" charset="0"/>
              </a:rPr>
              <a:t>     соблюдение нормативов формирования расходов на содержание органов местного самоуправления Курского муниципального округа, устанавливаемых Правительством Ставропольского края  факт  - 15,83 при нормативе – 19,57;</a:t>
            </a:r>
          </a:p>
          <a:p>
            <a:pPr algn="just">
              <a:buFont typeface="Wingdings" pitchFamily="2" charset="2"/>
              <a:buChar char="v"/>
            </a:pPr>
            <a:r>
              <a:rPr lang="ru-RU" sz="1050" dirty="0" smtClean="0">
                <a:latin typeface="Calibri" pitchFamily="34" charset="0"/>
                <a:cs typeface="Calibri" pitchFamily="34" charset="0"/>
              </a:rPr>
              <a:t> сохранение достигнутых в 2018 году соотношений оплаты труда отдельных категорий работников учреждений бюджетной сферы, определенных указами Президента Российской Федерации от 7 мая 2012 года № 597 «О мероприятиях по реализации государственной социальной политики»,    от 1 июня 2012 года № 761 «О Национальной стратегии действий в интересах детей на 2012-2017 годы» и от 28 декабря 2012 года № 1688 «О некоторых мерах по реализации государственной политики в сфере защиты детей-сирот и детей, оставшихся без попечения родителей», к показателю среднемесячной начисленной заработной платы наемных работников в организациях, у индивидуальных предпринимателей и физических лиц (среднемесячный доход от трудовой деятельности) по Ставропольскому краю. Средняя заработная плата: педагогических работников (без учета учителей) – 30 055,43 руб.; учителей общеобразовательных учреждений – 32 376,27 руб.; педагогических работников дошкольных образовательных учреждений –31 524,55 руб.; педагогических работников учреждений дополнительного образования детей – 32 376,67 руб.; работников учреждений культуры – 29 832,90 руб. Достижение показателей  по оплате труда отдельных категорий работников муниципальных учреждений бюджетной сферы в  2022 году осуществляется по  данным </a:t>
            </a:r>
            <a:r>
              <a:rPr lang="ru-RU" sz="1050" dirty="0" err="1" smtClean="0">
                <a:latin typeface="Calibri" pitchFamily="34" charset="0"/>
                <a:cs typeface="Calibri" pitchFamily="34" charset="0"/>
              </a:rPr>
              <a:t>Северо-Кавказстата</a:t>
            </a:r>
            <a:r>
              <a:rPr lang="ru-RU" sz="1050" dirty="0" smtClean="0">
                <a:latin typeface="Calibri" pitchFamily="34" charset="0"/>
                <a:cs typeface="Calibri" pitchFamily="34" charset="0"/>
              </a:rPr>
              <a:t> по итогам 2022 года;</a:t>
            </a:r>
          </a:p>
          <a:p>
            <a:pPr algn="just">
              <a:buFont typeface="Wingdings" pitchFamily="2" charset="2"/>
              <a:buChar char="v"/>
            </a:pPr>
            <a:r>
              <a:rPr lang="ru-RU" sz="1050" dirty="0" smtClean="0">
                <a:latin typeface="Calibri" pitchFamily="34" charset="0"/>
                <a:cs typeface="Calibri" pitchFamily="34" charset="0"/>
              </a:rPr>
              <a:t> </a:t>
            </a:r>
            <a:r>
              <a:rPr lang="ru-RU" sz="1050" dirty="0" err="1" smtClean="0">
                <a:latin typeface="Calibri" pitchFamily="34" charset="0"/>
                <a:cs typeface="Calibri" pitchFamily="34" charset="0"/>
              </a:rPr>
              <a:t>неустановление</a:t>
            </a:r>
            <a:r>
              <a:rPr lang="ru-RU" sz="1050" dirty="0" smtClean="0">
                <a:latin typeface="Calibri" pitchFamily="34" charset="0"/>
                <a:cs typeface="Calibri" pitchFamily="34" charset="0"/>
              </a:rPr>
              <a:t> в 2022 году новых расходных обязательств муниципального образования края, не связанных с решением вопросов, отнесенных Конституцией Российской Федерации, федеральными законами и законами Ставропольского края к полномочиям органов местного самоуправления муниципального образования края;</a:t>
            </a:r>
          </a:p>
          <a:p>
            <a:pPr algn="just">
              <a:buFont typeface="Wingdings" pitchFamily="2" charset="2"/>
              <a:buChar char="v"/>
            </a:pPr>
            <a:r>
              <a:rPr lang="ru-RU" sz="1050" dirty="0" smtClean="0">
                <a:latin typeface="Calibri" pitchFamily="34" charset="0"/>
                <a:cs typeface="Calibri" pitchFamily="34" charset="0"/>
              </a:rPr>
              <a:t> обеспечение реализации программы оздоровления муниципальных финансов, утверждаемой правовым актом муниципального образования края, предусматривающей осуществление мероприятий по:</a:t>
            </a:r>
          </a:p>
          <a:p>
            <a:pPr algn="just">
              <a:buFont typeface="Wingdings" pitchFamily="2" charset="2"/>
              <a:buChar char="v"/>
            </a:pPr>
            <a:r>
              <a:rPr lang="ru-RU" sz="1050" dirty="0" smtClean="0">
                <a:latin typeface="Calibri" pitchFamily="34" charset="0"/>
                <a:cs typeface="Calibri" pitchFamily="34" charset="0"/>
              </a:rPr>
              <a:t>     увеличению роста налоговых и неналоговых доходов бюджета муниципального образования края – 9 918,00 тыс. рублей;</a:t>
            </a:r>
          </a:p>
          <a:p>
            <a:r>
              <a:rPr lang="ru-RU" sz="1050" dirty="0" smtClean="0">
                <a:latin typeface="Calibri" pitchFamily="34" charset="0"/>
                <a:cs typeface="Calibri" pitchFamily="34" charset="0"/>
              </a:rPr>
              <a:t>     оптимизации расходов бюджета муниципального образования края – 6 782,00 тыс. рублей;</a:t>
            </a:r>
          </a:p>
          <a:p>
            <a:r>
              <a:rPr lang="ru-RU" sz="1050" dirty="0" smtClean="0">
                <a:latin typeface="Calibri" pitchFamily="34" charset="0"/>
                <a:cs typeface="Calibri" pitchFamily="34" charset="0"/>
              </a:rPr>
              <a:t>     управлению муниципальным долгом и сокращению расходов по обслуживанию муниципального долга - муниципальный долг  0,00 тыс. рублей.</a:t>
            </a:r>
            <a:r>
              <a:rPr lang="ru-RU" sz="1050" dirty="0" smtClean="0"/>
              <a:t>   </a:t>
            </a:r>
            <a:endParaRPr lang="ru-RU" sz="1050" dirty="0" smtClean="0">
              <a:latin typeface="Calibri" pitchFamily="34" charset="0"/>
              <a:cs typeface="Calibri" pitchFamily="34" charset="0"/>
            </a:endParaRPr>
          </a:p>
        </p:txBody>
      </p:sp>
      <p:pic>
        <p:nvPicPr>
          <p:cNvPr id="1026" name="Picture 2" descr="C:\Users\TERMINATOR\Desktop\ПРОЕКТ ПО БЮДЖЕТУ НА 2020 год\БЮДЖЕТНАЯ ПОЛИТИКА.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1066800"/>
            <a:ext cx="1747261" cy="914400"/>
          </a:xfrm>
          <a:prstGeom prst="ellipse">
            <a:avLst/>
          </a:prstGeom>
          <a:ln>
            <a:noFill/>
          </a:ln>
          <a:effectLst>
            <a:softEdge rad="112500"/>
          </a:effectLst>
        </p:spPr>
      </p:pic>
      <p:sp>
        <p:nvSpPr>
          <p:cNvPr id="7" name="Прямоугольник 6"/>
          <p:cNvSpPr/>
          <p:nvPr/>
        </p:nvSpPr>
        <p:spPr>
          <a:xfrm>
            <a:off x="0" y="0"/>
            <a:ext cx="1322606" cy="369332"/>
          </a:xfrm>
          <a:prstGeom prst="rect">
            <a:avLst/>
          </a:prstGeom>
        </p:spPr>
        <p:txBody>
          <a:bodyPr wrap="none">
            <a:spAutoFit/>
          </a:bodyPr>
          <a:lstStyle/>
          <a:p>
            <a:r>
              <a:rPr lang="ru-RU" b="1" dirty="0" smtClean="0"/>
              <a:t>Раздел 2. </a:t>
            </a:r>
            <a:endParaRPr lang="ru-RU" dirty="0"/>
          </a:p>
        </p:txBody>
      </p:sp>
      <p:sp>
        <p:nvSpPr>
          <p:cNvPr id="69634" name="AutoShape 2" descr="https://1.bp.blogspot.com/-qduSAFwnQH8/XawKKVi-bQI/AAAAAAAAAw4/HrXhkrg1ln8os-48QGrU6zYg_i_oSqBgACNcBGAsYHQ/s1600/%25D0%25A0%25D0%25B0%25D0%25B7%25D0%25B2%25D0%25B8%25D1%2582%25D0%25B8%25D0%25B5%2B%25D0%25BE%25D0%25B1%25D1%2589%25D0%25B5%25D1%2581%25D1%2582%25D0%25B2%25D0%25B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9" name="Пятиугольник 8"/>
          <p:cNvSpPr/>
          <p:nvPr/>
        </p:nvSpPr>
        <p:spPr>
          <a:xfrm>
            <a:off x="0" y="4191000"/>
            <a:ext cx="7772400" cy="533400"/>
          </a:xfrm>
          <a:prstGeom prst="homePlate">
            <a:avLst/>
          </a:prstGeom>
          <a:gradFill flip="none" rotWithShape="1">
            <a:gsLst>
              <a:gs pos="0">
                <a:schemeClr val="bg2">
                  <a:lumMod val="9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ятиугольник 7"/>
          <p:cNvSpPr/>
          <p:nvPr/>
        </p:nvSpPr>
        <p:spPr>
          <a:xfrm>
            <a:off x="0" y="0"/>
            <a:ext cx="7772400" cy="533400"/>
          </a:xfrm>
          <a:prstGeom prst="homePlate">
            <a:avLst/>
          </a:prstGeom>
          <a:gradFill flip="none" rotWithShape="1">
            <a:gsLst>
              <a:gs pos="0">
                <a:schemeClr val="bg2">
                  <a:lumMod val="9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52400" y="533400"/>
            <a:ext cx="8839200" cy="3808735"/>
          </a:xfrm>
          <a:prstGeom prst="rect">
            <a:avLst/>
          </a:prstGeom>
        </p:spPr>
        <p:txBody>
          <a:bodyPr wrap="square">
            <a:spAutoFit/>
          </a:bodyPr>
          <a:lstStyle/>
          <a:p>
            <a:pPr algn="just"/>
            <a:r>
              <a:rPr lang="ru-RU" sz="1050" dirty="0" smtClean="0">
                <a:solidFill>
                  <a:srgbClr val="FF0000"/>
                </a:solidFill>
                <a:latin typeface="Calibri" pitchFamily="34" charset="0"/>
                <a:cs typeface="Calibri" pitchFamily="34" charset="0"/>
              </a:rPr>
              <a:t>     </a:t>
            </a:r>
            <a:r>
              <a:rPr lang="ru-RU" sz="1050" dirty="0" smtClean="0">
                <a:latin typeface="Calibri" pitchFamily="34" charset="0"/>
                <a:cs typeface="Calibri" pitchFamily="34" charset="0"/>
              </a:rPr>
              <a:t>Целями налоговой политики Курского муниципального округа в 2022 году и плановом периоде 2023 и 2024 годов (далее - налоговая политика) являлись: </a:t>
            </a:r>
          </a:p>
          <a:p>
            <a:pPr algn="just">
              <a:buFont typeface="Wingdings" pitchFamily="2" charset="2"/>
              <a:buChar char="Ø"/>
            </a:pPr>
            <a:r>
              <a:rPr lang="ru-RU" sz="1050" dirty="0" smtClean="0">
                <a:latin typeface="Calibri" pitchFamily="34" charset="0"/>
                <a:cs typeface="Calibri" pitchFamily="34" charset="0"/>
              </a:rPr>
              <a:t>     обеспечение сбалансированности консолидированного бюджета Курского муниципального округа посредством получения необходимого объема бюджетных доходов;</a:t>
            </a:r>
          </a:p>
          <a:p>
            <a:pPr algn="just">
              <a:buFont typeface="Wingdings" pitchFamily="2" charset="2"/>
              <a:buChar char="Ø"/>
            </a:pPr>
            <a:r>
              <a:rPr lang="ru-RU" sz="1050" dirty="0" smtClean="0">
                <a:latin typeface="Calibri" pitchFamily="34" charset="0"/>
                <a:cs typeface="Calibri" pitchFamily="34" charset="0"/>
              </a:rPr>
              <a:t>      поддержка инвестиционной активности хозяйствующих субъектов, осуществляющих деятельность на территории Курского  муниципального округа Ставропольского края. </a:t>
            </a:r>
          </a:p>
          <a:p>
            <a:pPr algn="just"/>
            <a:r>
              <a:rPr lang="ru-RU" sz="1050" dirty="0" smtClean="0">
                <a:latin typeface="Calibri" pitchFamily="34" charset="0"/>
                <a:cs typeface="Calibri" pitchFamily="34" charset="0"/>
              </a:rPr>
              <a:t>     Рост производства промышленной продукции, потребительских товаров и продукции сельскохозяйственного производства в Ставропольском крае позволяет ежегодно увеличивать налоговый потенциал Курского муниципального округа. За 2017 - 2021 годы по налоговым и неналоговым доходам бюджета Курского муниципального округа отмечается ежегодная положительная динамика поступлений. Так, объем налоговых и неналоговых доходов консолидированного бюджета Курского муниципального района в 2017 году – 292  390,78 тыс. рублей, в 2018 году –  312 368,55 тыс. рублей, в 2019 году –  342 667,22 тыс. рублей, в 2020 году- 345 751,31 тыс. рублей и бюджета Курского муниципального округа в 2021 году- 352 343,80 тыс. рублей, в 2022 году – 382 208,77 тыс. рублей.</a:t>
            </a:r>
          </a:p>
          <a:p>
            <a:pPr algn="just"/>
            <a:r>
              <a:rPr lang="ru-RU" sz="1050" dirty="0" smtClean="0">
                <a:latin typeface="+mj-lt"/>
              </a:rPr>
              <a:t>     Для увеличения налогового потенциала округа, своевременного поступления  в бюджет собственных доходов, недопущения образования текущей задолженности и погашения имеющейся,  а также для обеспечения реализации программы оздоровления муниципальных финансов, Финансовым управлением ежемесячно проводился анализ ожидаемого поступления налоговых и неналоговых доходов в местный бюджет, готовился материал для проведения комиссий по мобилизации налоговых и неналоговых доходов, зачисляемых в местный бюджет, с целью выявления выпадающих доходов и не допущения превышения, установленного Постановлением Правительства Ставропольского края от 30.11.2021 № 612-п (в редакции от 22.07.2022 № 413-п и от 26.12.2022 № 826-п), Норматива формирования расходов на содержание органов местного самоуправления муниципальных образований Ставропольского края.      </a:t>
            </a:r>
          </a:p>
          <a:p>
            <a:pPr algn="just"/>
            <a:r>
              <a:rPr lang="ru-RU" sz="1050" dirty="0" smtClean="0">
                <a:latin typeface="+mj-lt"/>
              </a:rPr>
              <a:t>     В результате проводимых мероприятий увеличение роста налоговых и неналоговых доходов бюджета Курского муниципального округа составило – 9 918,25 тыс. руб.</a:t>
            </a:r>
          </a:p>
          <a:p>
            <a:pPr algn="just"/>
            <a:r>
              <a:rPr lang="ru-RU" sz="1050" dirty="0" smtClean="0">
                <a:latin typeface="+mj-lt"/>
              </a:rPr>
              <a:t>      Объем собственных доходов в сравнении с прошлым годом увеличился на 29 864,97 тыс. руб. или на 8,5 %. </a:t>
            </a:r>
          </a:p>
          <a:p>
            <a:endParaRPr lang="ru-RU" sz="1050" dirty="0" smtClean="0">
              <a:latin typeface="Calibri" pitchFamily="34" charset="0"/>
              <a:cs typeface="Calibri" pitchFamily="34" charset="0"/>
            </a:endParaRPr>
          </a:p>
        </p:txBody>
      </p:sp>
      <p:sp>
        <p:nvSpPr>
          <p:cNvPr id="3" name="Прямоугольник 2"/>
          <p:cNvSpPr/>
          <p:nvPr/>
        </p:nvSpPr>
        <p:spPr>
          <a:xfrm>
            <a:off x="0" y="1"/>
            <a:ext cx="9144000" cy="523220"/>
          </a:xfrm>
          <a:prstGeom prst="rect">
            <a:avLst/>
          </a:prstGeom>
        </p:spPr>
        <p:txBody>
          <a:bodyPr wrap="square">
            <a:spAutoFit/>
          </a:bodyPr>
          <a:lstStyle/>
          <a:p>
            <a:pPr algn="ctr"/>
            <a:r>
              <a:rPr lang="ru-RU" sz="1400" b="1" dirty="0" smtClean="0">
                <a:latin typeface="Calibri" pitchFamily="34" charset="0"/>
                <a:cs typeface="Calibri" pitchFamily="34" charset="0"/>
              </a:rPr>
              <a:t>Реализация основных направлений налоговой политики </a:t>
            </a:r>
          </a:p>
          <a:p>
            <a:pPr algn="ctr"/>
            <a:r>
              <a:rPr lang="ru-RU" sz="1400" b="1" dirty="0" smtClean="0">
                <a:latin typeface="Calibri" pitchFamily="34" charset="0"/>
                <a:cs typeface="Calibri" pitchFamily="34" charset="0"/>
              </a:rPr>
              <a:t>Курского муниципального округа Ставропольского края</a:t>
            </a:r>
            <a:endParaRPr lang="ru-RU" sz="1400" b="1" dirty="0">
              <a:latin typeface="Calibri" pitchFamily="34" charset="0"/>
              <a:cs typeface="Calibri" pitchFamily="34" charset="0"/>
            </a:endParaRPr>
          </a:p>
        </p:txBody>
      </p:sp>
      <p:sp>
        <p:nvSpPr>
          <p:cNvPr id="5" name="Прямоугольник 4"/>
          <p:cNvSpPr/>
          <p:nvPr/>
        </p:nvSpPr>
        <p:spPr>
          <a:xfrm>
            <a:off x="152400" y="4724400"/>
            <a:ext cx="8839200" cy="2123658"/>
          </a:xfrm>
          <a:prstGeom prst="rect">
            <a:avLst/>
          </a:prstGeom>
        </p:spPr>
        <p:txBody>
          <a:bodyPr wrap="square">
            <a:spAutoFit/>
          </a:bodyPr>
          <a:lstStyle/>
          <a:p>
            <a:pPr lvl="0" indent="450850" algn="just"/>
            <a:r>
              <a:rPr lang="ru-RU" sz="1100" dirty="0" smtClean="0">
                <a:latin typeface="Calibri" pitchFamily="34" charset="0"/>
                <a:ea typeface="Times New Roman" pitchFamily="18" charset="0"/>
                <a:cs typeface="Calibri" pitchFamily="34" charset="0"/>
              </a:rPr>
              <a:t>Долговая политика направлена на обеспечение сбалансированности и долговой устойчивости бюджета Курского муниципального округа Ставропольского края (далее - местный бюджет) путем поддержания объема муниципального долга Курского муниципального района Ставропольского края (далее - муниципальный долг) равного 0,00 рублям.</a:t>
            </a:r>
          </a:p>
          <a:p>
            <a:pPr algn="just"/>
            <a:r>
              <a:rPr lang="ru-RU" sz="1100" dirty="0" smtClean="0">
                <a:latin typeface="Calibri" pitchFamily="34" charset="0"/>
                <a:cs typeface="Calibri" pitchFamily="34" charset="0"/>
              </a:rPr>
              <a:t>       Основной целью и задачей долговой политики являются:</a:t>
            </a:r>
          </a:p>
          <a:p>
            <a:pPr algn="just">
              <a:buFont typeface="Wingdings" pitchFamily="2" charset="2"/>
              <a:buChar char="Ø"/>
            </a:pPr>
            <a:r>
              <a:rPr lang="ru-RU" sz="1100" dirty="0" smtClean="0">
                <a:latin typeface="Calibri" pitchFamily="34" charset="0"/>
                <a:cs typeface="Calibri" pitchFamily="34" charset="0"/>
              </a:rPr>
              <a:t>     поддержание объема муниципального долга в 2022 году и плановом периоде 2023 и 2024 годов равного 0,00 рублям;</a:t>
            </a:r>
          </a:p>
          <a:p>
            <a:pPr algn="just">
              <a:buFont typeface="Wingdings" pitchFamily="2" charset="2"/>
              <a:buChar char="Ø"/>
            </a:pPr>
            <a:r>
              <a:rPr lang="ru-RU" sz="1100" dirty="0" smtClean="0">
                <a:latin typeface="Calibri" pitchFamily="34" charset="0"/>
                <a:cs typeface="Calibri" pitchFamily="34" charset="0"/>
              </a:rPr>
              <a:t>     обеспечение объема расходов местного бюджета, не превышающего объема доходов местного бюджета.</a:t>
            </a:r>
          </a:p>
          <a:p>
            <a:pPr algn="just"/>
            <a:r>
              <a:rPr lang="ru-RU" sz="1100" dirty="0" smtClean="0">
                <a:latin typeface="Calibri" pitchFamily="34" charset="0"/>
                <a:cs typeface="Calibri" pitchFamily="34" charset="0"/>
              </a:rPr>
              <a:t>       По состоянию на 01.01.2023 г. местный бюджет долговых обязательств не имеет. </a:t>
            </a:r>
          </a:p>
          <a:p>
            <a:pPr algn="just"/>
            <a:r>
              <a:rPr lang="ru-RU" sz="1100" dirty="0" smtClean="0">
                <a:latin typeface="Calibri" pitchFamily="34" charset="0"/>
                <a:cs typeface="Calibri" pitchFamily="34" charset="0"/>
              </a:rPr>
              <a:t>     Достижение цели и решение задачи долговой политики осуществляется путем поддержания объема муниципального долга равного 0,00 рублям, в рамках которого предполагается проведение мероприятий, направленных на рост доходной и оптимизацию расходной частей местного бюджета.</a:t>
            </a:r>
          </a:p>
          <a:p>
            <a:pPr algn="just"/>
            <a:r>
              <a:rPr lang="ru-RU" sz="1100" dirty="0" smtClean="0">
                <a:latin typeface="Calibri" pitchFamily="34" charset="0"/>
                <a:cs typeface="Calibri" pitchFamily="34" charset="0"/>
              </a:rPr>
              <a:t>     Реализация основных направлений долговой политики будет способствовать дальнейшему сохранению долговой устойчивости местного бюджета.</a:t>
            </a:r>
          </a:p>
        </p:txBody>
      </p:sp>
      <p:sp>
        <p:nvSpPr>
          <p:cNvPr id="6" name="Прямоугольник 5"/>
          <p:cNvSpPr/>
          <p:nvPr/>
        </p:nvSpPr>
        <p:spPr>
          <a:xfrm>
            <a:off x="0" y="4191000"/>
            <a:ext cx="9144000" cy="523220"/>
          </a:xfrm>
          <a:prstGeom prst="rect">
            <a:avLst/>
          </a:prstGeom>
        </p:spPr>
        <p:txBody>
          <a:bodyPr wrap="square">
            <a:spAutoFit/>
          </a:bodyPr>
          <a:lstStyle/>
          <a:p>
            <a:pPr algn="ctr"/>
            <a:r>
              <a:rPr lang="ru-RU" sz="1400" b="1" dirty="0" smtClean="0">
                <a:latin typeface="Calibri" pitchFamily="34" charset="0"/>
                <a:cs typeface="Calibri" pitchFamily="34" charset="0"/>
              </a:rPr>
              <a:t>Реализация основных направлений долговой политики </a:t>
            </a:r>
          </a:p>
          <a:p>
            <a:pPr algn="ctr"/>
            <a:r>
              <a:rPr lang="ru-RU" sz="1400" b="1" dirty="0" smtClean="0">
                <a:latin typeface="Calibri" pitchFamily="34" charset="0"/>
                <a:cs typeface="Calibri" pitchFamily="34" charset="0"/>
              </a:rPr>
              <a:t>Курского муниципального округа Ставропольского края</a:t>
            </a:r>
            <a:endParaRPr lang="ru-RU" sz="1400" b="1" dirty="0">
              <a:latin typeface="Calibri" pitchFamily="34" charset="0"/>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8" name="Пятиугольник 7"/>
          <p:cNvSpPr/>
          <p:nvPr/>
        </p:nvSpPr>
        <p:spPr>
          <a:xfrm>
            <a:off x="0" y="0"/>
            <a:ext cx="8991600" cy="76200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0" y="0"/>
            <a:ext cx="8839200" cy="584775"/>
          </a:xfrm>
          <a:prstGeom prst="rect">
            <a:avLst/>
          </a:prstGeom>
          <a:noFill/>
        </p:spPr>
        <p:txBody>
          <a:bodyPr wrap="square" rtlCol="0">
            <a:spAutoFit/>
          </a:bodyPr>
          <a:lstStyle/>
          <a:p>
            <a:pPr algn="ctr"/>
            <a:r>
              <a:rPr lang="ru-RU" sz="1600" b="1" dirty="0" smtClean="0"/>
              <a:t>Раздел 3.   </a:t>
            </a:r>
            <a:r>
              <a:rPr lang="ru-RU" sz="1600" dirty="0" smtClean="0"/>
              <a:t>ОСНОВНЫЕ ХАРАКТЕРИСТИКИ БЮДЖЕТА КУРСКОГО МУНИЦИПАЛЬНОГО ОКРУГА СТАВРОПОЛЬСКОГО КРАЯ ЗА 2022 ГОД В СРАВНЕНИИ С 2021 ГОДОМ</a:t>
            </a:r>
            <a:endParaRPr lang="ru-RU" sz="1600" dirty="0"/>
          </a:p>
        </p:txBody>
      </p:sp>
      <p:sp>
        <p:nvSpPr>
          <p:cNvPr id="14" name="TextBox 13"/>
          <p:cNvSpPr txBox="1"/>
          <p:nvPr/>
        </p:nvSpPr>
        <p:spPr>
          <a:xfrm>
            <a:off x="152400" y="5288340"/>
            <a:ext cx="8839200" cy="830997"/>
          </a:xfrm>
          <a:prstGeom prst="rect">
            <a:avLst/>
          </a:prstGeom>
          <a:noFill/>
        </p:spPr>
        <p:txBody>
          <a:bodyPr wrap="square" rtlCol="0">
            <a:spAutoFit/>
          </a:bodyPr>
          <a:lstStyle/>
          <a:p>
            <a:pPr algn="just"/>
            <a:r>
              <a:rPr lang="ru-RU" sz="1200" dirty="0" smtClean="0"/>
              <a:t>     Общий объем поступивших доходов отчетного года меньше значения соответствующего периода прошлого года на     3 371,16 тыс. руб. или 0,14%. </a:t>
            </a:r>
          </a:p>
          <a:p>
            <a:pPr algn="just"/>
            <a:r>
              <a:rPr lang="ru-RU" sz="1200" dirty="0" smtClean="0"/>
              <a:t>     Объем собственных доходов в сравнении с прошлым годом увеличился на 29 864,97 тыс. руб. или на 8,48 %. </a:t>
            </a:r>
          </a:p>
          <a:p>
            <a:pPr algn="just"/>
            <a:r>
              <a:rPr lang="ru-RU" sz="1200" dirty="0" smtClean="0"/>
              <a:t>     В сравнении с 2021 годом объем расходов местного бюджета увеличился на 28 464,30тыс. руб. или на 1,18%.</a:t>
            </a:r>
            <a:endParaRPr lang="ru-RU" sz="1200" dirty="0">
              <a:latin typeface="+mj-lt"/>
              <a:cs typeface="Calibri" pitchFamily="34" charset="0"/>
            </a:endParaRPr>
          </a:p>
        </p:txBody>
      </p:sp>
      <p:graphicFrame>
        <p:nvGraphicFramePr>
          <p:cNvPr id="7" name="Диаграмма 6"/>
          <p:cNvGraphicFramePr/>
          <p:nvPr/>
        </p:nvGraphicFramePr>
        <p:xfrm>
          <a:off x="304800" y="2743200"/>
          <a:ext cx="57912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5867400" y="3581400"/>
            <a:ext cx="3124200" cy="1015663"/>
          </a:xfrm>
          <a:prstGeom prst="rect">
            <a:avLst/>
          </a:prstGeom>
        </p:spPr>
        <p:txBody>
          <a:bodyPr wrap="square">
            <a:spAutoFit/>
          </a:bodyPr>
          <a:lstStyle/>
          <a:p>
            <a:r>
              <a:rPr lang="ru-RU" sz="1200" dirty="0" smtClean="0"/>
              <a:t>Исполнение местного бюджета за 2022 год выглядит следующим образом: по доходам  2 327 479,86 тыс. руб. или 82,81%, по расходам  </a:t>
            </a:r>
            <a:r>
              <a:rPr lang="ru-RU" sz="1200" dirty="0" smtClean="0">
                <a:solidFill>
                  <a:srgbClr val="000000"/>
                </a:solidFill>
                <a:latin typeface="Arial"/>
              </a:rPr>
              <a:t>2 444 576,54</a:t>
            </a:r>
          </a:p>
          <a:p>
            <a:r>
              <a:rPr lang="ru-RU" sz="1200" dirty="0" smtClean="0"/>
              <a:t>тыс. руб. или 81,63%. </a:t>
            </a:r>
            <a:endParaRPr lang="ru-RU" sz="1200" dirty="0"/>
          </a:p>
        </p:txBody>
      </p:sp>
      <p:graphicFrame>
        <p:nvGraphicFramePr>
          <p:cNvPr id="12" name="Содержимое 11"/>
          <p:cNvGraphicFramePr>
            <a:graphicFrameLocks noGrp="1"/>
          </p:cNvGraphicFramePr>
          <p:nvPr>
            <p:ph idx="1"/>
          </p:nvPr>
        </p:nvGraphicFramePr>
        <p:xfrm>
          <a:off x="228600" y="829616"/>
          <a:ext cx="8686797" cy="1693568"/>
        </p:xfrm>
        <a:graphic>
          <a:graphicData uri="http://schemas.openxmlformats.org/drawingml/2006/table">
            <a:tbl>
              <a:tblPr/>
              <a:tblGrid>
                <a:gridCol w="2209800"/>
                <a:gridCol w="838200"/>
                <a:gridCol w="838200"/>
                <a:gridCol w="914400"/>
                <a:gridCol w="914400"/>
                <a:gridCol w="914400"/>
                <a:gridCol w="685800"/>
                <a:gridCol w="838200"/>
                <a:gridCol w="533397"/>
              </a:tblGrid>
              <a:tr h="515065">
                <a:tc>
                  <a:txBody>
                    <a:bodyPr/>
                    <a:lstStyle/>
                    <a:p>
                      <a:pPr algn="ctr" rtl="0" fontAlgn="t"/>
                      <a:r>
                        <a:rPr lang="ru-RU" sz="1000" b="1" i="0" u="none" strike="noStrike" dirty="0">
                          <a:solidFill>
                            <a:srgbClr val="FFFFFF"/>
                          </a:solidFill>
                          <a:latin typeface="Arial"/>
                        </a:rPr>
                        <a:t>Наименование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D9E8"/>
                    </a:solidFill>
                  </a:tcPr>
                </a:tc>
                <a:tc gridSpan="2">
                  <a:txBody>
                    <a:bodyPr/>
                    <a:lstStyle/>
                    <a:p>
                      <a:pPr algn="ctr" rtl="0" fontAlgn="t"/>
                      <a:r>
                        <a:rPr lang="ru-RU" sz="1000" b="1" i="0" u="none" strike="noStrike">
                          <a:solidFill>
                            <a:srgbClr val="FFFFFF"/>
                          </a:solidFill>
                          <a:latin typeface="Arial"/>
                        </a:rPr>
                        <a:t>2021 год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D9E8"/>
                    </a:solidFill>
                  </a:tcPr>
                </a:tc>
                <a:tc hMerge="1">
                  <a:txBody>
                    <a:bodyPr/>
                    <a:lstStyle/>
                    <a:p>
                      <a:endParaRPr lang="ru-RU"/>
                    </a:p>
                  </a:txBody>
                  <a:tcPr/>
                </a:tc>
                <a:tc gridSpan="2">
                  <a:txBody>
                    <a:bodyPr/>
                    <a:lstStyle/>
                    <a:p>
                      <a:pPr algn="ctr" rtl="0" fontAlgn="t"/>
                      <a:r>
                        <a:rPr lang="ru-RU" sz="1000" b="1" i="0" u="none" strike="noStrike">
                          <a:solidFill>
                            <a:srgbClr val="FFFFFF"/>
                          </a:solidFill>
                          <a:latin typeface="Arial"/>
                        </a:rPr>
                        <a:t>2022 год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D9E8"/>
                    </a:solidFill>
                  </a:tcPr>
                </a:tc>
                <a:tc hMerge="1">
                  <a:txBody>
                    <a:bodyPr/>
                    <a:lstStyle/>
                    <a:p>
                      <a:endParaRPr lang="ru-RU"/>
                    </a:p>
                  </a:txBody>
                  <a:tcPr/>
                </a:tc>
                <a:tc gridSpan="2">
                  <a:txBody>
                    <a:bodyPr/>
                    <a:lstStyle/>
                    <a:p>
                      <a:pPr algn="ctr" rtl="0" fontAlgn="t"/>
                      <a:r>
                        <a:rPr lang="ru-RU" sz="1000" b="1" i="0" u="none" strike="noStrike">
                          <a:solidFill>
                            <a:srgbClr val="FFFFFF"/>
                          </a:solidFill>
                          <a:latin typeface="Arial"/>
                        </a:rPr>
                        <a:t>Отклонение исполнения  к плану 2022 года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D9E8"/>
                    </a:solidFill>
                  </a:tcPr>
                </a:tc>
                <a:tc hMerge="1">
                  <a:txBody>
                    <a:bodyPr/>
                    <a:lstStyle/>
                    <a:p>
                      <a:endParaRPr lang="ru-RU"/>
                    </a:p>
                  </a:txBody>
                  <a:tcPr/>
                </a:tc>
                <a:tc gridSpan="2">
                  <a:txBody>
                    <a:bodyPr/>
                    <a:lstStyle/>
                    <a:p>
                      <a:pPr algn="ctr" rtl="0" fontAlgn="t"/>
                      <a:r>
                        <a:rPr lang="ru-RU" sz="1000" b="1" i="0" u="none" strike="noStrike">
                          <a:solidFill>
                            <a:srgbClr val="FFFFFF"/>
                          </a:solidFill>
                          <a:latin typeface="Arial"/>
                        </a:rPr>
                        <a:t>Отклонение исполнения 2022 к 2021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D9E8"/>
                    </a:solidFill>
                  </a:tcPr>
                </a:tc>
                <a:tc hMerge="1">
                  <a:txBody>
                    <a:bodyPr/>
                    <a:lstStyle/>
                    <a:p>
                      <a:endParaRPr lang="ru-RU"/>
                    </a:p>
                  </a:txBody>
                  <a:tcPr/>
                </a:tc>
              </a:tr>
              <a:tr h="326208">
                <a:tc>
                  <a:txBody>
                    <a:bodyPr/>
                    <a:lstStyle/>
                    <a:p>
                      <a:pPr algn="ctr" rtl="0" fontAlgn="t"/>
                      <a:r>
                        <a:rPr lang="ru-RU" sz="1000" b="0" i="0" u="none" strike="noStrike">
                          <a:solidFill>
                            <a:srgbClr val="000000"/>
                          </a:solidFill>
                          <a:latin typeface="Arial"/>
                        </a:rPr>
                        <a:t>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r>
                        <a:rPr lang="ru-RU" sz="1000" b="0" i="0" u="none" strike="noStrike">
                          <a:solidFill>
                            <a:srgbClr val="000000"/>
                          </a:solidFill>
                          <a:latin typeface="Arial"/>
                        </a:rPr>
                        <a:t>План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r>
                        <a:rPr lang="ru-RU" sz="1000" b="0" i="0" u="none" strike="noStrike">
                          <a:solidFill>
                            <a:srgbClr val="000000"/>
                          </a:solidFill>
                          <a:latin typeface="Arial"/>
                        </a:rPr>
                        <a:t>Исполнение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r>
                        <a:rPr lang="ru-RU" sz="1000" b="0" i="0" u="none" strike="noStrike">
                          <a:solidFill>
                            <a:srgbClr val="000000"/>
                          </a:solidFill>
                          <a:latin typeface="Arial"/>
                        </a:rPr>
                        <a:t>План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r>
                        <a:rPr lang="ru-RU" sz="1000" b="0" i="0" u="none" strike="noStrike">
                          <a:solidFill>
                            <a:srgbClr val="000000"/>
                          </a:solidFill>
                          <a:latin typeface="Arial"/>
                        </a:rPr>
                        <a:t>Исполнение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r>
                        <a:rPr lang="ru-RU" sz="1000" b="0" i="0" u="none" strike="noStrike">
                          <a:solidFill>
                            <a:srgbClr val="000000"/>
                          </a:solidFill>
                          <a:latin typeface="Arial"/>
                        </a:rPr>
                        <a:t>абс.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r>
                        <a:rPr lang="ru-RU" sz="1000" b="0" i="0" u="none" strike="noStrike">
                          <a:solidFill>
                            <a:srgbClr val="000000"/>
                          </a:solidFill>
                          <a:latin typeface="Arial"/>
                        </a:rPr>
                        <a:t>%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r>
                        <a:rPr lang="ru-RU" sz="1000" b="0" i="0" u="none" strike="noStrike">
                          <a:solidFill>
                            <a:srgbClr val="000000"/>
                          </a:solidFill>
                          <a:latin typeface="Arial"/>
                        </a:rPr>
                        <a:t>абс.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r>
                        <a:rPr lang="ru-RU" sz="1000" b="0" i="0" u="none" strike="noStrike">
                          <a:solidFill>
                            <a:srgbClr val="000000"/>
                          </a:solidFill>
                          <a:latin typeface="Arial"/>
                        </a:rPr>
                        <a:t>%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r>
              <a:tr h="157911">
                <a:tc>
                  <a:txBody>
                    <a:bodyPr/>
                    <a:lstStyle/>
                    <a:p>
                      <a:pPr algn="l" rtl="0" fontAlgn="t"/>
                      <a:r>
                        <a:rPr lang="ru-RU" sz="1000" b="1" i="0" u="none" strike="noStrike" dirty="0">
                          <a:solidFill>
                            <a:srgbClr val="000000"/>
                          </a:solidFill>
                          <a:latin typeface="Arial"/>
                        </a:rPr>
                        <a:t>Доходы</a:t>
                      </a:r>
                      <a:r>
                        <a:rPr lang="ru-RU" sz="1000" b="0" i="0" u="none" strike="noStrike" dirty="0">
                          <a:solidFill>
                            <a:srgbClr val="000000"/>
                          </a:solidFill>
                          <a:latin typeface="Arial"/>
                        </a:rPr>
                        <a:t>, из них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1" i="0" u="none" strike="noStrike" dirty="0">
                          <a:solidFill>
                            <a:srgbClr val="000000"/>
                          </a:solidFill>
                          <a:latin typeface="Arial"/>
                        </a:rPr>
                        <a:t>2 482 024,56</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1" i="0" u="none" strike="noStrike" dirty="0">
                          <a:solidFill>
                            <a:srgbClr val="000000"/>
                          </a:solidFill>
                          <a:latin typeface="Arial"/>
                        </a:rPr>
                        <a:t>2 330 851,02</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1" i="0" u="none" strike="noStrike" dirty="0">
                          <a:solidFill>
                            <a:srgbClr val="000000"/>
                          </a:solidFill>
                          <a:latin typeface="Arial"/>
                        </a:rPr>
                        <a:t>2 810 694,40</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1" i="0" u="none" strike="noStrike" dirty="0">
                          <a:solidFill>
                            <a:srgbClr val="000000"/>
                          </a:solidFill>
                          <a:latin typeface="Arial"/>
                        </a:rPr>
                        <a:t>2 327 479,86</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1" i="0" u="none" strike="noStrike" dirty="0">
                          <a:solidFill>
                            <a:srgbClr val="000000"/>
                          </a:solidFill>
                          <a:latin typeface="Arial"/>
                        </a:rPr>
                        <a:t>-483 214,54</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1" i="0" u="none" strike="noStrike" dirty="0">
                          <a:solidFill>
                            <a:srgbClr val="000000"/>
                          </a:solidFill>
                          <a:latin typeface="Arial"/>
                        </a:rPr>
                        <a:t>82,81</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1" i="0" u="none" strike="noStrike" dirty="0">
                          <a:solidFill>
                            <a:srgbClr val="000000"/>
                          </a:solidFill>
                          <a:latin typeface="Arial"/>
                        </a:rPr>
                        <a:t>-3 371,16</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1" i="0" u="none" strike="noStrike" dirty="0">
                          <a:solidFill>
                            <a:srgbClr val="000000"/>
                          </a:solidFill>
                          <a:latin typeface="Arial"/>
                        </a:rPr>
                        <a:t>99,86</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r>
              <a:tr h="149327">
                <a:tc>
                  <a:txBody>
                    <a:bodyPr/>
                    <a:lstStyle/>
                    <a:p>
                      <a:pPr algn="l" rtl="0" fontAlgn="t"/>
                      <a:r>
                        <a:rPr lang="ru-RU" sz="1000" b="0" i="0" u="none" strike="noStrike">
                          <a:solidFill>
                            <a:srgbClr val="000000"/>
                          </a:solidFill>
                          <a:latin typeface="Arial"/>
                        </a:rPr>
                        <a:t>Налоговые и неналоговые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rtl="0" fontAlgn="t"/>
                      <a:r>
                        <a:rPr lang="ru-RU" sz="1000" b="0" i="0" u="none" strike="noStrike">
                          <a:solidFill>
                            <a:srgbClr val="000000"/>
                          </a:solidFill>
                          <a:latin typeface="Arial"/>
                        </a:rPr>
                        <a:t>327 040,28</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rtl="0" fontAlgn="t"/>
                      <a:r>
                        <a:rPr lang="ru-RU" sz="1000" b="0" i="0" u="none" strike="noStrike">
                          <a:solidFill>
                            <a:srgbClr val="000000"/>
                          </a:solidFill>
                          <a:latin typeface="Arial"/>
                        </a:rPr>
                        <a:t>352 343,80</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rtl="0" fontAlgn="t"/>
                      <a:r>
                        <a:rPr lang="ru-RU" sz="1000" b="0" i="0" u="none" strike="noStrike">
                          <a:solidFill>
                            <a:srgbClr val="000000"/>
                          </a:solidFill>
                          <a:latin typeface="Arial"/>
                        </a:rPr>
                        <a:t>352 602,00</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rtl="0" fontAlgn="t"/>
                      <a:r>
                        <a:rPr lang="ru-RU" sz="1000" b="0" i="0" u="none" strike="noStrike">
                          <a:solidFill>
                            <a:srgbClr val="000000"/>
                          </a:solidFill>
                          <a:latin typeface="Arial"/>
                        </a:rPr>
                        <a:t>382 208,77</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rtl="0" fontAlgn="t"/>
                      <a:r>
                        <a:rPr lang="ru-RU" sz="1000" b="0" i="0" u="none" strike="noStrike">
                          <a:solidFill>
                            <a:srgbClr val="000000"/>
                          </a:solidFill>
                          <a:latin typeface="Arial"/>
                        </a:rPr>
                        <a:t>29 606,77</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108,40</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29 864,97</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dirty="0">
                          <a:solidFill>
                            <a:srgbClr val="000000"/>
                          </a:solidFill>
                          <a:latin typeface="Arial"/>
                        </a:rPr>
                        <a:t>108,48</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r>
              <a:tr h="185465">
                <a:tc>
                  <a:txBody>
                    <a:bodyPr/>
                    <a:lstStyle/>
                    <a:p>
                      <a:pPr algn="l" rtl="0" fontAlgn="t"/>
                      <a:r>
                        <a:rPr lang="ru-RU" sz="1000" b="0" i="0" u="none" strike="noStrike" dirty="0">
                          <a:solidFill>
                            <a:srgbClr val="000000"/>
                          </a:solidFill>
                          <a:latin typeface="Arial"/>
                        </a:rPr>
                        <a:t>Безвозмездные поступления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2 154 984,28</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1 978 507,22</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2 458 092,40</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1 945 271,09</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-512 821,31</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79,14</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-33 236,13</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98,32</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r>
              <a:tr h="183878">
                <a:tc>
                  <a:txBody>
                    <a:bodyPr/>
                    <a:lstStyle/>
                    <a:p>
                      <a:pPr algn="l" rtl="0" fontAlgn="t"/>
                      <a:r>
                        <a:rPr lang="ru-RU" sz="1000" b="1" i="0" u="none" strike="noStrike" dirty="0">
                          <a:solidFill>
                            <a:srgbClr val="000000"/>
                          </a:solidFill>
                          <a:latin typeface="Arial"/>
                        </a:rPr>
                        <a:t>Расходы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rtl="0" fontAlgn="t"/>
                      <a:r>
                        <a:rPr lang="ru-RU" sz="1000" b="1" i="0" u="none" strike="noStrike" dirty="0">
                          <a:solidFill>
                            <a:srgbClr val="000000"/>
                          </a:solidFill>
                          <a:latin typeface="Arial"/>
                        </a:rPr>
                        <a:t>2 749 154,87</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rtl="0" fontAlgn="t"/>
                      <a:r>
                        <a:rPr lang="ru-RU" sz="1000" b="1" i="0" u="none" strike="noStrike" dirty="0">
                          <a:solidFill>
                            <a:srgbClr val="000000"/>
                          </a:solidFill>
                          <a:latin typeface="Arial"/>
                        </a:rPr>
                        <a:t>2 416 112,24</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rtl="0" fontAlgn="t"/>
                      <a:r>
                        <a:rPr lang="ru-RU" sz="1000" b="1" i="0" u="none" strike="noStrike" dirty="0">
                          <a:solidFill>
                            <a:srgbClr val="000000"/>
                          </a:solidFill>
                          <a:latin typeface="Arial"/>
                        </a:rPr>
                        <a:t>2 994 628,77</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rtl="0" fontAlgn="t"/>
                      <a:r>
                        <a:rPr lang="ru-RU" sz="1000" b="1" i="0" u="none" strike="noStrike" dirty="0">
                          <a:solidFill>
                            <a:srgbClr val="000000"/>
                          </a:solidFill>
                          <a:latin typeface="Arial"/>
                        </a:rPr>
                        <a:t>2 444 576,54</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rtl="0" fontAlgn="t"/>
                      <a:r>
                        <a:rPr lang="ru-RU" sz="1000" b="1" i="0" u="none" strike="noStrike" dirty="0">
                          <a:solidFill>
                            <a:srgbClr val="000000"/>
                          </a:solidFill>
                          <a:latin typeface="Arial"/>
                        </a:rPr>
                        <a:t>-550 052,23</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1" i="0" u="none" strike="noStrike" dirty="0">
                          <a:solidFill>
                            <a:srgbClr val="000000"/>
                          </a:solidFill>
                          <a:latin typeface="Arial"/>
                        </a:rPr>
                        <a:t>81,63</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1" i="0" u="none" strike="noStrike" dirty="0">
                          <a:solidFill>
                            <a:srgbClr val="000000"/>
                          </a:solidFill>
                          <a:latin typeface="Arial"/>
                        </a:rPr>
                        <a:t>28 464,30</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1" i="0" u="none" strike="noStrike" dirty="0">
                          <a:solidFill>
                            <a:srgbClr val="000000"/>
                          </a:solidFill>
                          <a:latin typeface="Arial"/>
                        </a:rPr>
                        <a:t>101,18</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r>
              <a:tr h="152400">
                <a:tc>
                  <a:txBody>
                    <a:bodyPr/>
                    <a:lstStyle/>
                    <a:p>
                      <a:pPr algn="l" rtl="0" fontAlgn="t"/>
                      <a:r>
                        <a:rPr lang="ru-RU" sz="1000" b="0" i="0" u="none" strike="noStrike">
                          <a:solidFill>
                            <a:srgbClr val="000000"/>
                          </a:solidFill>
                          <a:latin typeface="Arial"/>
                        </a:rPr>
                        <a:t>Дефицит «-» Профицит «+» </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-267 130,31</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-85 261,22</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-183 934,37</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-117 096,68</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66 837,69</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63,66</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a:solidFill>
                            <a:srgbClr val="000000"/>
                          </a:solidFill>
                          <a:latin typeface="Arial"/>
                        </a:rPr>
                        <a:t>-31 835,46</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rtl="0" fontAlgn="t"/>
                      <a:r>
                        <a:rPr lang="ru-RU" sz="1000" b="0" i="0" u="none" strike="noStrike" dirty="0">
                          <a:solidFill>
                            <a:srgbClr val="000000"/>
                          </a:solidFill>
                          <a:latin typeface="Arial"/>
                        </a:rPr>
                        <a:t>137,34</a:t>
                      </a:r>
                    </a:p>
                  </a:txBody>
                  <a:tcPr marL="8584" marR="8584" marT="8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8685" name="AutoShape 2" descr="https://avatars.mds.yandex.net/get-pdb/404799/faadcf83-c60c-4839-a31c-ffc6f8e83d8d/s1200?webp=fals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6" name="TextBox 15"/>
          <p:cNvSpPr txBox="1"/>
          <p:nvPr/>
        </p:nvSpPr>
        <p:spPr>
          <a:xfrm>
            <a:off x="0" y="0"/>
            <a:ext cx="9144000" cy="523220"/>
          </a:xfrm>
          <a:prstGeom prst="rect">
            <a:avLst/>
          </a:prstGeom>
          <a:noFill/>
        </p:spPr>
        <p:txBody>
          <a:bodyPr wrap="square" rtlCol="0">
            <a:spAutoFit/>
          </a:bodyPr>
          <a:lstStyle/>
          <a:p>
            <a:pPr algn="ctr"/>
            <a:r>
              <a:rPr lang="ru-RU" sz="1400" dirty="0" smtClean="0"/>
              <a:t>ДИНАМИКА ДОХОДОВ, РАСХОДОВ И ДЕФИЦИТА/ПРОФИЦИТА МЕСТНОГО БЮДЖЕТА </a:t>
            </a:r>
          </a:p>
          <a:p>
            <a:pPr algn="ctr"/>
            <a:r>
              <a:rPr lang="ru-RU" sz="1400" dirty="0" smtClean="0"/>
              <a:t>ЗА 2017-2022 ГОДЫ</a:t>
            </a:r>
            <a:endParaRPr lang="ru-RU" sz="1400" dirty="0"/>
          </a:p>
        </p:txBody>
      </p:sp>
      <p:graphicFrame>
        <p:nvGraphicFramePr>
          <p:cNvPr id="17" name="Таблица 16"/>
          <p:cNvGraphicFramePr>
            <a:graphicFrameLocks noGrp="1"/>
          </p:cNvGraphicFramePr>
          <p:nvPr/>
        </p:nvGraphicFramePr>
        <p:xfrm>
          <a:off x="152401" y="609600"/>
          <a:ext cx="8839198" cy="1135635"/>
        </p:xfrm>
        <a:graphic>
          <a:graphicData uri="http://schemas.openxmlformats.org/drawingml/2006/table">
            <a:tbl>
              <a:tblPr/>
              <a:tblGrid>
                <a:gridCol w="1379545"/>
                <a:gridCol w="1140888"/>
                <a:gridCol w="1228649"/>
                <a:gridCol w="1203917"/>
                <a:gridCol w="1253381"/>
                <a:gridCol w="1140888"/>
                <a:gridCol w="1491930"/>
              </a:tblGrid>
              <a:tr h="186752">
                <a:tc>
                  <a:txBody>
                    <a:bodyPr/>
                    <a:lstStyle/>
                    <a:p>
                      <a:pPr algn="ctr" rtl="0" fontAlgn="t"/>
                      <a:r>
                        <a:rPr lang="ru-RU" sz="1200" b="1" i="0" u="none" strike="noStrike" dirty="0">
                          <a:solidFill>
                            <a:srgbClr val="FFFFFF"/>
                          </a:solidFill>
                          <a:latin typeface="Calibri"/>
                        </a:rPr>
                        <a:t>наименование </a:t>
                      </a: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t"/>
                      <a:r>
                        <a:rPr lang="ru-RU" sz="1200" b="1" i="0" u="none" strike="noStrike" dirty="0">
                          <a:solidFill>
                            <a:srgbClr val="FFFFFF"/>
                          </a:solidFill>
                          <a:latin typeface="Calibri"/>
                        </a:rPr>
                        <a:t>2017</a:t>
                      </a: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t"/>
                      <a:r>
                        <a:rPr lang="ru-RU" sz="1200" b="1" i="0" u="none" strike="noStrike">
                          <a:solidFill>
                            <a:srgbClr val="FFFFFF"/>
                          </a:solidFill>
                          <a:latin typeface="Calibri"/>
                        </a:rPr>
                        <a:t>2018</a:t>
                      </a: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t"/>
                      <a:r>
                        <a:rPr lang="ru-RU" sz="1200" b="1" i="0" u="none" strike="noStrike" dirty="0">
                          <a:solidFill>
                            <a:srgbClr val="FFFFFF"/>
                          </a:solidFill>
                          <a:latin typeface="Calibri"/>
                        </a:rPr>
                        <a:t>2019</a:t>
                      </a: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t"/>
                      <a:r>
                        <a:rPr lang="ru-RU" sz="1200" b="1" i="0" u="none" strike="noStrike" dirty="0" smtClean="0">
                          <a:solidFill>
                            <a:srgbClr val="FFFFFF"/>
                          </a:solidFill>
                          <a:latin typeface="Calibri"/>
                        </a:rPr>
                        <a:t>2020</a:t>
                      </a:r>
                      <a:endParaRPr lang="ru-RU" sz="1200" b="1" i="0" u="none" strike="noStrike" dirty="0">
                        <a:solidFill>
                          <a:srgbClr val="FFFFFF"/>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t"/>
                      <a:r>
                        <a:rPr lang="ru-RU" sz="1200" b="1" i="0" u="none" strike="noStrike" dirty="0" smtClean="0">
                          <a:solidFill>
                            <a:srgbClr val="FFFFFF"/>
                          </a:solidFill>
                          <a:latin typeface="Calibri"/>
                        </a:rPr>
                        <a:t>2021</a:t>
                      </a:r>
                      <a:endParaRPr lang="ru-RU" sz="1200" b="1" i="0" u="none" strike="noStrike" dirty="0">
                        <a:solidFill>
                          <a:srgbClr val="FFFFFF"/>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t"/>
                      <a:r>
                        <a:rPr lang="ru-RU" sz="1200" b="1" i="0" u="none" strike="noStrike" dirty="0" smtClean="0">
                          <a:solidFill>
                            <a:srgbClr val="FFFFFF"/>
                          </a:solidFill>
                          <a:latin typeface="Calibri"/>
                        </a:rPr>
                        <a:t>2022</a:t>
                      </a:r>
                      <a:endParaRPr lang="ru-RU" sz="1200" b="1" i="0" u="none" strike="noStrike" dirty="0">
                        <a:solidFill>
                          <a:srgbClr val="FFFFFF"/>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86752">
                <a:tc>
                  <a:txBody>
                    <a:bodyPr/>
                    <a:lstStyle/>
                    <a:p>
                      <a:pPr algn="ctr" fontAlgn="t"/>
                      <a:r>
                        <a:rPr lang="ru-RU" sz="1200" b="0" i="0" u="none" strike="noStrike">
                          <a:solidFill>
                            <a:srgbClr val="000000"/>
                          </a:solidFill>
                          <a:latin typeface="Calibri"/>
                        </a:rPr>
                        <a:t> </a:t>
                      </a: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r>
                        <a:rPr lang="ru-RU" sz="1200" b="0" i="0" u="none" strike="noStrike" dirty="0">
                          <a:solidFill>
                            <a:srgbClr val="000000"/>
                          </a:solidFill>
                          <a:latin typeface="Calibri"/>
                        </a:rPr>
                        <a:t> </a:t>
                      </a: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r>
                        <a:rPr lang="ru-RU" sz="1200" b="0" i="0" u="none" strike="noStrike">
                          <a:solidFill>
                            <a:srgbClr val="000000"/>
                          </a:solidFill>
                          <a:latin typeface="Calibri"/>
                        </a:rPr>
                        <a:t> </a:t>
                      </a: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r>
                        <a:rPr lang="ru-RU" sz="1200" b="0" i="0" u="none" strike="noStrike">
                          <a:solidFill>
                            <a:srgbClr val="000000"/>
                          </a:solidFill>
                          <a:latin typeface="Calibri"/>
                        </a:rPr>
                        <a:t> </a:t>
                      </a: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endParaRPr lang="ru-RU" sz="1200" b="0" i="0" u="none" strike="noStrike">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endParaRPr lang="ru-RU" sz="1200" b="0" i="0" u="none" strike="noStrike">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t"/>
                      <a:endParaRPr lang="ru-RU" sz="1200" b="0" i="0" u="none" strike="noStrike">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r>
              <a:tr h="186752">
                <a:tc>
                  <a:txBody>
                    <a:bodyPr/>
                    <a:lstStyle/>
                    <a:p>
                      <a:pPr algn="l" rtl="0" fontAlgn="t"/>
                      <a:r>
                        <a:rPr lang="ru-RU" sz="1200" b="0" i="0" u="none" strike="noStrike" dirty="0">
                          <a:solidFill>
                            <a:srgbClr val="000000"/>
                          </a:solidFill>
                          <a:latin typeface="Calibri"/>
                        </a:rPr>
                        <a:t>Доходы</a:t>
                      </a: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t"/>
                      <a:r>
                        <a:rPr lang="ru-RU" sz="1200" b="0" i="0" u="none" strike="noStrike" dirty="0" smtClean="0">
                          <a:solidFill>
                            <a:srgbClr val="000000"/>
                          </a:solidFill>
                          <a:latin typeface="Calibri"/>
                        </a:rPr>
                        <a:t>1 353 078,04</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t"/>
                      <a:r>
                        <a:rPr lang="ru-RU" sz="1200" b="0" i="0" u="none" strike="noStrike" dirty="0">
                          <a:solidFill>
                            <a:srgbClr val="000000"/>
                          </a:solidFill>
                          <a:latin typeface="Calibri"/>
                        </a:rPr>
                        <a:t> 1 </a:t>
                      </a:r>
                      <a:r>
                        <a:rPr lang="ru-RU" sz="1200" b="0" i="0" u="none" strike="noStrike" dirty="0" smtClean="0">
                          <a:solidFill>
                            <a:srgbClr val="000000"/>
                          </a:solidFill>
                          <a:latin typeface="Calibri"/>
                        </a:rPr>
                        <a:t>450 420,51</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t"/>
                      <a:r>
                        <a:rPr lang="ru-RU" sz="1200" b="0" i="0" u="none" strike="noStrike" dirty="0">
                          <a:solidFill>
                            <a:srgbClr val="000000"/>
                          </a:solidFill>
                          <a:latin typeface="Calibri"/>
                        </a:rPr>
                        <a:t>       1 </a:t>
                      </a:r>
                      <a:r>
                        <a:rPr lang="ru-RU" sz="1200" b="0" i="0" u="none" strike="noStrike" dirty="0" smtClean="0">
                          <a:solidFill>
                            <a:srgbClr val="000000"/>
                          </a:solidFill>
                          <a:latin typeface="Calibri"/>
                        </a:rPr>
                        <a:t>572 000,18</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a:rPr>
                        <a:t>2 092 963,75</a:t>
                      </a: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t"/>
                      <a:r>
                        <a:rPr lang="ru-RU" sz="1200" b="0" i="0" u="none" strike="noStrike" dirty="0" smtClean="0">
                          <a:solidFill>
                            <a:srgbClr val="000000"/>
                          </a:solidFill>
                          <a:latin typeface="Calibri"/>
                        </a:rPr>
                        <a:t>2 330 851,02</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t"/>
                      <a:r>
                        <a:rPr lang="ru-RU" sz="1200" b="0" i="0" u="none" strike="noStrike" dirty="0" smtClean="0">
                          <a:solidFill>
                            <a:srgbClr val="000000"/>
                          </a:solidFill>
                          <a:latin typeface="Calibri"/>
                        </a:rPr>
                        <a:t>2 327 479,86</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r>
              <a:tr h="186752">
                <a:tc>
                  <a:txBody>
                    <a:bodyPr/>
                    <a:lstStyle/>
                    <a:p>
                      <a:pPr algn="l" rtl="0" fontAlgn="t"/>
                      <a:r>
                        <a:rPr lang="ru-RU" sz="1200" b="0" i="0" u="none" strike="noStrike">
                          <a:solidFill>
                            <a:srgbClr val="000000"/>
                          </a:solidFill>
                          <a:latin typeface="Calibri"/>
                        </a:rPr>
                        <a:t>Расходы </a:t>
                      </a: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fontAlgn="t"/>
                      <a:r>
                        <a:rPr lang="ru-RU" sz="1200" b="0" i="0" u="none" strike="noStrike" dirty="0">
                          <a:solidFill>
                            <a:srgbClr val="000000"/>
                          </a:solidFill>
                          <a:latin typeface="Calibri"/>
                        </a:rPr>
                        <a:t>     </a:t>
                      </a:r>
                      <a:r>
                        <a:rPr lang="ru-RU" sz="1200" b="0" i="0" u="none" strike="noStrike" dirty="0" smtClean="0">
                          <a:solidFill>
                            <a:srgbClr val="000000"/>
                          </a:solidFill>
                          <a:latin typeface="Calibri"/>
                        </a:rPr>
                        <a:t>1 337 751,51</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fontAlgn="t"/>
                      <a:r>
                        <a:rPr lang="ru-RU" sz="1200" b="0" i="0" u="none" strike="noStrike" dirty="0">
                          <a:solidFill>
                            <a:srgbClr val="000000"/>
                          </a:solidFill>
                          <a:latin typeface="Calibri"/>
                        </a:rPr>
                        <a:t> </a:t>
                      </a:r>
                      <a:r>
                        <a:rPr lang="ru-RU" sz="1200" b="0" i="0" u="none" strike="noStrike" dirty="0" smtClean="0">
                          <a:solidFill>
                            <a:srgbClr val="000000"/>
                          </a:solidFill>
                          <a:latin typeface="Calibri"/>
                        </a:rPr>
                        <a:t>1 454 443,69</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fontAlgn="t"/>
                      <a:r>
                        <a:rPr lang="ru-RU" sz="1200" b="0" i="0" u="none" strike="noStrike" dirty="0">
                          <a:solidFill>
                            <a:srgbClr val="000000"/>
                          </a:solidFill>
                          <a:latin typeface="Calibri"/>
                        </a:rPr>
                        <a:t>       1 </a:t>
                      </a:r>
                      <a:r>
                        <a:rPr lang="ru-RU" sz="1200" b="0" i="0" u="none" strike="noStrike" dirty="0" smtClean="0">
                          <a:solidFill>
                            <a:srgbClr val="000000"/>
                          </a:solidFill>
                          <a:latin typeface="Calibri"/>
                        </a:rPr>
                        <a:t>540 621,11</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a:rPr>
                        <a:t>1 921 149,16</a:t>
                      </a: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fontAlgn="t"/>
                      <a:r>
                        <a:rPr lang="ru-RU" sz="1200" b="0" i="0" u="none" strike="noStrike" dirty="0" smtClean="0">
                          <a:solidFill>
                            <a:srgbClr val="000000"/>
                          </a:solidFill>
                          <a:latin typeface="Calibri"/>
                        </a:rPr>
                        <a:t>2 416 112,24</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fontAlgn="t"/>
                      <a:r>
                        <a:rPr lang="ru-RU" sz="1200" b="0" i="0" u="none" strike="noStrike" dirty="0" smtClean="0">
                          <a:solidFill>
                            <a:srgbClr val="000000"/>
                          </a:solidFill>
                          <a:latin typeface="Calibri"/>
                        </a:rPr>
                        <a:t>2 444 576,54</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r>
              <a:tr h="362239">
                <a:tc>
                  <a:txBody>
                    <a:bodyPr/>
                    <a:lstStyle/>
                    <a:p>
                      <a:pPr algn="l" rtl="0" fontAlgn="t"/>
                      <a:r>
                        <a:rPr lang="ru-RU" sz="1200" b="0" i="0" u="none" strike="noStrike" dirty="0">
                          <a:solidFill>
                            <a:srgbClr val="000000"/>
                          </a:solidFill>
                          <a:latin typeface="Calibri"/>
                        </a:rPr>
                        <a:t>Дефицит «-» /Профицит «+» </a:t>
                      </a: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t"/>
                      <a:r>
                        <a:rPr lang="ru-RU" sz="1200" b="0" i="0" u="none" strike="noStrike" dirty="0">
                          <a:solidFill>
                            <a:srgbClr val="000000"/>
                          </a:solidFill>
                          <a:latin typeface="Calibri"/>
                        </a:rPr>
                        <a:t>            </a:t>
                      </a:r>
                      <a:r>
                        <a:rPr lang="ru-RU" sz="1200" b="0" i="0" u="none" strike="noStrike" dirty="0" smtClean="0">
                          <a:solidFill>
                            <a:srgbClr val="000000"/>
                          </a:solidFill>
                          <a:latin typeface="Calibri"/>
                        </a:rPr>
                        <a:t>15 326,53</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t"/>
                      <a:r>
                        <a:rPr lang="ru-RU" sz="1200" b="0" i="0" u="none" strike="noStrike" dirty="0" smtClean="0">
                          <a:solidFill>
                            <a:srgbClr val="000000"/>
                          </a:solidFill>
                          <a:latin typeface="Calibri"/>
                        </a:rPr>
                        <a:t>-4 023,18</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t"/>
                      <a:r>
                        <a:rPr lang="ru-RU" sz="1200" b="0" i="0" u="none" strike="noStrike" dirty="0">
                          <a:solidFill>
                            <a:srgbClr val="000000"/>
                          </a:solidFill>
                          <a:latin typeface="Calibri"/>
                        </a:rPr>
                        <a:t>           </a:t>
                      </a:r>
                      <a:r>
                        <a:rPr lang="ru-RU" sz="1200" b="0" i="0" u="none" strike="noStrike" dirty="0" smtClean="0">
                          <a:solidFill>
                            <a:srgbClr val="000000"/>
                          </a:solidFill>
                          <a:latin typeface="Calibri"/>
                        </a:rPr>
                        <a:t>31 379,07</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t"/>
                      <a:r>
                        <a:rPr lang="ru-RU" sz="1200" b="0" i="0" u="none" strike="noStrike" dirty="0" smtClean="0">
                          <a:solidFill>
                            <a:srgbClr val="000000"/>
                          </a:solidFill>
                          <a:latin typeface="Calibri"/>
                        </a:rPr>
                        <a:t>171 814,59</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t"/>
                      <a:r>
                        <a:rPr lang="ru-RU" sz="1200" b="0" i="0" u="none" strike="noStrike" dirty="0" smtClean="0">
                          <a:solidFill>
                            <a:srgbClr val="000000"/>
                          </a:solidFill>
                          <a:latin typeface="Calibri"/>
                        </a:rPr>
                        <a:t>-85 261,22</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t"/>
                      <a:r>
                        <a:rPr lang="ru-RU" sz="1200" b="0" i="0" u="none" strike="noStrike" dirty="0" smtClean="0">
                          <a:solidFill>
                            <a:srgbClr val="000000"/>
                          </a:solidFill>
                          <a:latin typeface="Calibri"/>
                        </a:rPr>
                        <a:t>-117 096,68</a:t>
                      </a:r>
                      <a:endParaRPr lang="ru-RU" sz="1200" b="0" i="0" u="none" strike="noStrike" dirty="0">
                        <a:solidFill>
                          <a:srgbClr val="000000"/>
                        </a:solidFill>
                        <a:latin typeface="Calibri"/>
                      </a:endParaRPr>
                    </a:p>
                  </a:txBody>
                  <a:tcPr marL="7671" marR="7671" marT="76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r>
            </a:tbl>
          </a:graphicData>
        </a:graphic>
      </p:graphicFrame>
      <p:graphicFrame>
        <p:nvGraphicFramePr>
          <p:cNvPr id="18" name="Диаграмма 17"/>
          <p:cNvGraphicFramePr/>
          <p:nvPr/>
        </p:nvGraphicFramePr>
        <p:xfrm>
          <a:off x="0" y="1981200"/>
          <a:ext cx="83058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Диаграмма 19"/>
          <p:cNvGraphicFramePr/>
          <p:nvPr/>
        </p:nvGraphicFramePr>
        <p:xfrm>
          <a:off x="0" y="4724400"/>
          <a:ext cx="8305800" cy="152400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533400" y="6248400"/>
            <a:ext cx="762000" cy="338554"/>
          </a:xfrm>
          <a:prstGeom prst="rect">
            <a:avLst/>
          </a:prstGeom>
          <a:noFill/>
        </p:spPr>
        <p:txBody>
          <a:bodyPr wrap="square" rtlCol="0">
            <a:spAutoFit/>
          </a:bodyPr>
          <a:lstStyle/>
          <a:p>
            <a:r>
              <a:rPr lang="ru-RU" sz="1600" dirty="0" smtClean="0">
                <a:latin typeface="Calibri" pitchFamily="34" charset="0"/>
                <a:cs typeface="Calibri" pitchFamily="34" charset="0"/>
              </a:rPr>
              <a:t>2017</a:t>
            </a:r>
            <a:endParaRPr lang="ru-RU" sz="1600" dirty="0">
              <a:latin typeface="Calibri" pitchFamily="34" charset="0"/>
              <a:cs typeface="Calibri" pitchFamily="34" charset="0"/>
            </a:endParaRPr>
          </a:p>
        </p:txBody>
      </p:sp>
      <p:sp>
        <p:nvSpPr>
          <p:cNvPr id="22" name="TextBox 21"/>
          <p:cNvSpPr txBox="1"/>
          <p:nvPr/>
        </p:nvSpPr>
        <p:spPr>
          <a:xfrm>
            <a:off x="1981200" y="6248400"/>
            <a:ext cx="762000" cy="338554"/>
          </a:xfrm>
          <a:prstGeom prst="rect">
            <a:avLst/>
          </a:prstGeom>
          <a:noFill/>
        </p:spPr>
        <p:txBody>
          <a:bodyPr wrap="square" rtlCol="0">
            <a:spAutoFit/>
          </a:bodyPr>
          <a:lstStyle/>
          <a:p>
            <a:r>
              <a:rPr lang="ru-RU" sz="1600" dirty="0" smtClean="0">
                <a:latin typeface="Calibri" pitchFamily="34" charset="0"/>
                <a:cs typeface="Calibri" pitchFamily="34" charset="0"/>
              </a:rPr>
              <a:t>2018</a:t>
            </a:r>
            <a:endParaRPr lang="ru-RU" sz="1600" dirty="0">
              <a:latin typeface="Calibri" pitchFamily="34" charset="0"/>
              <a:cs typeface="Calibri" pitchFamily="34" charset="0"/>
            </a:endParaRPr>
          </a:p>
        </p:txBody>
      </p:sp>
      <p:sp>
        <p:nvSpPr>
          <p:cNvPr id="23" name="TextBox 22"/>
          <p:cNvSpPr txBox="1"/>
          <p:nvPr/>
        </p:nvSpPr>
        <p:spPr>
          <a:xfrm>
            <a:off x="3352800" y="6248400"/>
            <a:ext cx="762000" cy="338554"/>
          </a:xfrm>
          <a:prstGeom prst="rect">
            <a:avLst/>
          </a:prstGeom>
          <a:noFill/>
        </p:spPr>
        <p:txBody>
          <a:bodyPr wrap="square" rtlCol="0">
            <a:spAutoFit/>
          </a:bodyPr>
          <a:lstStyle/>
          <a:p>
            <a:r>
              <a:rPr lang="ru-RU" sz="1600" dirty="0" smtClean="0">
                <a:latin typeface="Calibri" pitchFamily="34" charset="0"/>
                <a:cs typeface="Calibri" pitchFamily="34" charset="0"/>
              </a:rPr>
              <a:t>2019</a:t>
            </a:r>
            <a:endParaRPr lang="ru-RU" sz="1600" dirty="0">
              <a:latin typeface="Calibri" pitchFamily="34" charset="0"/>
              <a:cs typeface="Calibri" pitchFamily="34" charset="0"/>
            </a:endParaRPr>
          </a:p>
        </p:txBody>
      </p:sp>
      <p:sp>
        <p:nvSpPr>
          <p:cNvPr id="24" name="TextBox 23"/>
          <p:cNvSpPr txBox="1"/>
          <p:nvPr/>
        </p:nvSpPr>
        <p:spPr>
          <a:xfrm>
            <a:off x="4648200" y="6248400"/>
            <a:ext cx="762000" cy="338554"/>
          </a:xfrm>
          <a:prstGeom prst="rect">
            <a:avLst/>
          </a:prstGeom>
          <a:noFill/>
        </p:spPr>
        <p:txBody>
          <a:bodyPr wrap="square" rtlCol="0">
            <a:spAutoFit/>
          </a:bodyPr>
          <a:lstStyle/>
          <a:p>
            <a:r>
              <a:rPr lang="ru-RU" sz="1600" dirty="0" smtClean="0">
                <a:latin typeface="Calibri" pitchFamily="34" charset="0"/>
                <a:cs typeface="Calibri" pitchFamily="34" charset="0"/>
              </a:rPr>
              <a:t>2020</a:t>
            </a:r>
            <a:endParaRPr lang="ru-RU" sz="1600" dirty="0">
              <a:latin typeface="Calibri" pitchFamily="34" charset="0"/>
              <a:cs typeface="Calibri" pitchFamily="34" charset="0"/>
            </a:endParaRPr>
          </a:p>
        </p:txBody>
      </p:sp>
      <p:sp>
        <p:nvSpPr>
          <p:cNvPr id="25" name="TextBox 24"/>
          <p:cNvSpPr txBox="1"/>
          <p:nvPr/>
        </p:nvSpPr>
        <p:spPr>
          <a:xfrm>
            <a:off x="6019800" y="6248400"/>
            <a:ext cx="762000" cy="338554"/>
          </a:xfrm>
          <a:prstGeom prst="rect">
            <a:avLst/>
          </a:prstGeom>
          <a:noFill/>
        </p:spPr>
        <p:txBody>
          <a:bodyPr wrap="square" rtlCol="0">
            <a:spAutoFit/>
          </a:bodyPr>
          <a:lstStyle/>
          <a:p>
            <a:r>
              <a:rPr lang="ru-RU" sz="1600" dirty="0" smtClean="0">
                <a:latin typeface="Calibri" pitchFamily="34" charset="0"/>
                <a:cs typeface="Calibri" pitchFamily="34" charset="0"/>
              </a:rPr>
              <a:t>2021</a:t>
            </a:r>
            <a:endParaRPr lang="ru-RU" sz="1600" dirty="0">
              <a:latin typeface="Calibri" pitchFamily="34" charset="0"/>
              <a:cs typeface="Calibri" pitchFamily="34" charset="0"/>
            </a:endParaRPr>
          </a:p>
        </p:txBody>
      </p:sp>
      <p:sp>
        <p:nvSpPr>
          <p:cNvPr id="12" name="TextBox 11"/>
          <p:cNvSpPr txBox="1"/>
          <p:nvPr/>
        </p:nvSpPr>
        <p:spPr>
          <a:xfrm>
            <a:off x="7315200" y="6248400"/>
            <a:ext cx="762000" cy="338554"/>
          </a:xfrm>
          <a:prstGeom prst="rect">
            <a:avLst/>
          </a:prstGeom>
          <a:noFill/>
        </p:spPr>
        <p:txBody>
          <a:bodyPr wrap="square" rtlCol="0">
            <a:spAutoFit/>
          </a:bodyPr>
          <a:lstStyle/>
          <a:p>
            <a:r>
              <a:rPr lang="ru-RU" sz="1600" dirty="0" smtClean="0">
                <a:latin typeface="Calibri" pitchFamily="34" charset="0"/>
                <a:cs typeface="Calibri" pitchFamily="34" charset="0"/>
              </a:rPr>
              <a:t>2022</a:t>
            </a:r>
            <a:endParaRPr lang="ru-RU" sz="1600" dirty="0">
              <a:latin typeface="Calibri" pitchFamily="34" charset="0"/>
              <a:cs typeface="Calibri" pitchFamily="34" charset="0"/>
            </a:endParaRPr>
          </a:p>
        </p:txBody>
      </p:sp>
      <p:sp>
        <p:nvSpPr>
          <p:cNvPr id="14" name="TextBox 13"/>
          <p:cNvSpPr txBox="1"/>
          <p:nvPr/>
        </p:nvSpPr>
        <p:spPr>
          <a:xfrm>
            <a:off x="8458200" y="3429000"/>
            <a:ext cx="533400" cy="400110"/>
          </a:xfrm>
          <a:prstGeom prst="rect">
            <a:avLst/>
          </a:prstGeom>
          <a:noFill/>
        </p:spPr>
        <p:txBody>
          <a:bodyPr wrap="square" rtlCol="0">
            <a:spAutoFit/>
          </a:bodyPr>
          <a:lstStyle/>
          <a:p>
            <a:r>
              <a:rPr lang="ru-RU" sz="1000" b="1" dirty="0" smtClean="0"/>
              <a:t>2022/2017</a:t>
            </a:r>
            <a:endParaRPr lang="ru-RU" sz="1000" b="1" dirty="0"/>
          </a:p>
        </p:txBody>
      </p:sp>
      <p:cxnSp>
        <p:nvCxnSpPr>
          <p:cNvPr id="19" name="Прямая со стрелкой 18"/>
          <p:cNvCxnSpPr/>
          <p:nvPr/>
        </p:nvCxnSpPr>
        <p:spPr>
          <a:xfrm rot="5400000" flipH="1" flipV="1">
            <a:off x="8230394" y="2742406"/>
            <a:ext cx="304800" cy="1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534400" y="2514600"/>
            <a:ext cx="609600" cy="400110"/>
          </a:xfrm>
          <a:prstGeom prst="rect">
            <a:avLst/>
          </a:prstGeom>
          <a:noFill/>
        </p:spPr>
        <p:txBody>
          <a:bodyPr wrap="square" rtlCol="0">
            <a:spAutoFit/>
          </a:bodyPr>
          <a:lstStyle/>
          <a:p>
            <a:r>
              <a:rPr lang="ru-RU" sz="1000" dirty="0" smtClean="0"/>
              <a:t>в 1,8 раза</a:t>
            </a:r>
            <a:endParaRPr lang="ru-RU" sz="1000" dirty="0"/>
          </a:p>
        </p:txBody>
      </p:sp>
      <p:cxnSp>
        <p:nvCxnSpPr>
          <p:cNvPr id="29" name="Прямая со стрелкой 28"/>
          <p:cNvCxnSpPr/>
          <p:nvPr/>
        </p:nvCxnSpPr>
        <p:spPr>
          <a:xfrm rot="5400000" flipH="1" flipV="1">
            <a:off x="8230394" y="3123406"/>
            <a:ext cx="304800" cy="1588"/>
          </a:xfrm>
          <a:prstGeom prst="straightConnector1">
            <a:avLst/>
          </a:prstGeom>
          <a:ln w="1905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534400" y="2971800"/>
            <a:ext cx="609600" cy="400110"/>
          </a:xfrm>
          <a:prstGeom prst="rect">
            <a:avLst/>
          </a:prstGeom>
          <a:noFill/>
        </p:spPr>
        <p:txBody>
          <a:bodyPr wrap="square" rtlCol="0">
            <a:spAutoFit/>
          </a:bodyPr>
          <a:lstStyle/>
          <a:p>
            <a:r>
              <a:rPr lang="ru-RU" sz="1000" dirty="0" smtClean="0"/>
              <a:t>в 1,8 раза</a:t>
            </a:r>
            <a:endParaRPr lang="ru-RU" sz="1000" dirty="0"/>
          </a:p>
        </p:txBody>
      </p:sp>
      <p:sp>
        <p:nvSpPr>
          <p:cNvPr id="31" name="Прямоугольник 30"/>
          <p:cNvSpPr/>
          <p:nvPr/>
        </p:nvSpPr>
        <p:spPr>
          <a:xfrm>
            <a:off x="0" y="2133600"/>
            <a:ext cx="1044645" cy="276999"/>
          </a:xfrm>
          <a:prstGeom prst="rect">
            <a:avLst/>
          </a:prstGeom>
        </p:spPr>
        <p:txBody>
          <a:bodyPr wrap="none">
            <a:spAutoFit/>
          </a:bodyPr>
          <a:lstStyle/>
          <a:p>
            <a:r>
              <a:rPr lang="ru-RU" sz="1200" dirty="0" smtClean="0">
                <a:latin typeface="Calibri" pitchFamily="34" charset="0"/>
                <a:cs typeface="Calibri" pitchFamily="34" charset="0"/>
              </a:rPr>
              <a:t>(тыс. рублей)</a:t>
            </a:r>
            <a:endParaRPr lang="ru-RU"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Rectangle 1"/>
          <p:cNvSpPr>
            <a:spLocks noChangeArrowheads="1"/>
          </p:cNvSpPr>
          <p:nvPr/>
        </p:nvSpPr>
        <p:spPr bwMode="auto">
          <a:xfrm>
            <a:off x="457200" y="2362200"/>
            <a:ext cx="8382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ru-RU" b="1" dirty="0" smtClean="0">
              <a:solidFill>
                <a:schemeClr val="accent1">
                  <a:lumMod val="50000"/>
                </a:schemeClr>
              </a:solidFill>
              <a:latin typeface="+mj-lt"/>
            </a:endParaRPr>
          </a:p>
          <a:p>
            <a:pPr algn="ctr"/>
            <a:r>
              <a:rPr lang="ru-RU" b="1" dirty="0" smtClean="0">
                <a:solidFill>
                  <a:schemeClr val="accent1">
                    <a:lumMod val="50000"/>
                  </a:schemeClr>
                </a:solidFill>
                <a:latin typeface="+mj-lt"/>
              </a:rPr>
              <a:t>ПОВЕСТКА </a:t>
            </a:r>
          </a:p>
          <a:p>
            <a:pPr algn="ctr"/>
            <a:endParaRPr lang="ru-RU" b="1" dirty="0" smtClean="0">
              <a:solidFill>
                <a:schemeClr val="accent1">
                  <a:lumMod val="50000"/>
                </a:schemeClr>
              </a:solidFill>
              <a:latin typeface="+mj-lt"/>
            </a:endParaRPr>
          </a:p>
          <a:p>
            <a:pPr algn="ctr"/>
            <a:r>
              <a:rPr lang="ru-RU" dirty="0" smtClean="0">
                <a:solidFill>
                  <a:schemeClr val="accent1">
                    <a:lumMod val="50000"/>
                  </a:schemeClr>
                </a:solidFill>
                <a:latin typeface="+mj-lt"/>
              </a:rPr>
              <a:t>         Начало</a:t>
            </a:r>
            <a:r>
              <a:rPr lang="ru-RU" b="1" dirty="0" smtClean="0">
                <a:solidFill>
                  <a:schemeClr val="accent1">
                    <a:lumMod val="50000"/>
                  </a:schemeClr>
                </a:solidFill>
                <a:latin typeface="+mj-lt"/>
              </a:rPr>
              <a:t>: 25.05.2023 в 10-00 часов</a:t>
            </a:r>
            <a:r>
              <a:rPr lang="ru-RU" dirty="0" smtClean="0">
                <a:solidFill>
                  <a:schemeClr val="accent1">
                    <a:lumMod val="50000"/>
                  </a:schemeClr>
                </a:solidFill>
                <a:latin typeface="+mj-lt"/>
              </a:rPr>
              <a:t>	</a:t>
            </a:r>
          </a:p>
          <a:p>
            <a:pPr algn="ctr"/>
            <a:r>
              <a:rPr lang="ru-RU" dirty="0" smtClean="0">
                <a:solidFill>
                  <a:schemeClr val="accent1">
                    <a:lumMod val="50000"/>
                  </a:schemeClr>
                </a:solidFill>
                <a:latin typeface="+mj-lt"/>
              </a:rPr>
              <a:t>      Место проведения: зал заседаний администрации Курского муниципального округа Ставропольского края </a:t>
            </a:r>
          </a:p>
          <a:p>
            <a:pPr algn="ctr"/>
            <a:r>
              <a:rPr lang="ru-RU" dirty="0" smtClean="0">
                <a:solidFill>
                  <a:schemeClr val="accent1">
                    <a:lumMod val="50000"/>
                  </a:schemeClr>
                </a:solidFill>
                <a:latin typeface="+mj-lt"/>
              </a:rPr>
              <a:t>по адресу: ст. Курская, пер. Школьный,12</a:t>
            </a:r>
          </a:p>
          <a:p>
            <a:pPr algn="ctr"/>
            <a:r>
              <a:rPr lang="ru-RU" dirty="0" smtClean="0">
                <a:solidFill>
                  <a:schemeClr val="accent1">
                    <a:lumMod val="50000"/>
                  </a:schemeClr>
                </a:solidFill>
                <a:latin typeface="+mj-lt"/>
              </a:rPr>
              <a:t> </a:t>
            </a:r>
          </a:p>
          <a:p>
            <a:pPr algn="ctr"/>
            <a:r>
              <a:rPr lang="ru-RU" dirty="0" smtClean="0">
                <a:solidFill>
                  <a:schemeClr val="accent1">
                    <a:lumMod val="50000"/>
                  </a:schemeClr>
                </a:solidFill>
                <a:latin typeface="+mj-lt"/>
              </a:rPr>
              <a:t>     </a:t>
            </a:r>
            <a:r>
              <a:rPr lang="ru-RU" b="1" dirty="0" smtClean="0">
                <a:solidFill>
                  <a:schemeClr val="accent1">
                    <a:lumMod val="50000"/>
                  </a:schemeClr>
                </a:solidFill>
                <a:latin typeface="+mj-lt"/>
              </a:rPr>
              <a:t>1. Об исполнении  бюджета Курского муниципального округа </a:t>
            </a:r>
          </a:p>
          <a:p>
            <a:pPr algn="ctr"/>
            <a:r>
              <a:rPr lang="ru-RU" b="1" dirty="0" smtClean="0">
                <a:solidFill>
                  <a:schemeClr val="accent1">
                    <a:lumMod val="50000"/>
                  </a:schemeClr>
                </a:solidFill>
                <a:latin typeface="+mj-lt"/>
              </a:rPr>
              <a:t>Ставропольского края за 20</a:t>
            </a:r>
            <a:r>
              <a:rPr lang="en-US" b="1" dirty="0" smtClean="0">
                <a:solidFill>
                  <a:schemeClr val="accent1">
                    <a:lumMod val="50000"/>
                  </a:schemeClr>
                </a:solidFill>
                <a:latin typeface="+mj-lt"/>
              </a:rPr>
              <a:t>2</a:t>
            </a:r>
            <a:r>
              <a:rPr lang="ru-RU" b="1" dirty="0" smtClean="0">
                <a:solidFill>
                  <a:schemeClr val="accent1">
                    <a:lumMod val="50000"/>
                  </a:schemeClr>
                </a:solidFill>
                <a:latin typeface="+mj-lt"/>
              </a:rPr>
              <a:t>2 год</a:t>
            </a:r>
          </a:p>
          <a:p>
            <a:pPr algn="ctr"/>
            <a:endParaRPr lang="ru-RU" b="1" dirty="0" smtClean="0">
              <a:solidFill>
                <a:schemeClr val="accent1">
                  <a:lumMod val="50000"/>
                </a:schemeClr>
              </a:solidFill>
              <a:latin typeface="+mj-lt"/>
            </a:endParaRPr>
          </a:p>
          <a:p>
            <a:r>
              <a:rPr lang="ru-RU" sz="1600" dirty="0" smtClean="0">
                <a:solidFill>
                  <a:schemeClr val="accent1">
                    <a:lumMod val="50000"/>
                  </a:schemeClr>
                </a:solidFill>
                <a:latin typeface="+mj-lt"/>
              </a:rPr>
              <a:t>Докладчик:</a:t>
            </a:r>
          </a:p>
          <a:p>
            <a:r>
              <a:rPr lang="ru-RU" sz="1600" b="1" dirty="0" smtClean="0">
                <a:solidFill>
                  <a:schemeClr val="accent1">
                    <a:lumMod val="50000"/>
                  </a:schemeClr>
                </a:solidFill>
                <a:latin typeface="+mj-lt"/>
              </a:rPr>
              <a:t>Е.В. Мишина </a:t>
            </a:r>
            <a:r>
              <a:rPr lang="ru-RU" sz="1600" dirty="0" smtClean="0">
                <a:solidFill>
                  <a:schemeClr val="accent1">
                    <a:lumMod val="50000"/>
                  </a:schemeClr>
                </a:solidFill>
                <a:latin typeface="+mj-lt"/>
              </a:rPr>
              <a:t>– начальник Финансового управления администрации Курского муниципального округа Ставропольского края  </a:t>
            </a:r>
          </a:p>
          <a:p>
            <a:pPr lvl="0" indent="227013" algn="ctr">
              <a:tabLst>
                <a:tab pos="3084513" algn="ctr"/>
              </a:tabLst>
            </a:pPr>
            <a:endParaRPr kumimoji="0" lang="ru-RU" b="0" i="0" u="none" strike="noStrike" cap="none" normalizeH="0" baseline="0" dirty="0" smtClean="0">
              <a:ln>
                <a:noFill/>
              </a:ln>
              <a:solidFill>
                <a:schemeClr val="accent1">
                  <a:lumMod val="50000"/>
                </a:schemeClr>
              </a:solidFill>
              <a:effectLst/>
              <a:latin typeface="+mj-lt"/>
              <a:cs typeface="Calibri" pitchFamily="34" charset="0"/>
            </a:endParaRPr>
          </a:p>
        </p:txBody>
      </p:sp>
      <p:pic>
        <p:nvPicPr>
          <p:cNvPr id="5" name="Picture 4" descr="C:\Users\СУФД\Desktop\2453456\Coat_of_Arms_of_Kurskiy_ray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159452" cy="1371600"/>
          </a:xfrm>
          <a:prstGeom prst="rect">
            <a:avLst/>
          </a:prstGeom>
          <a:noFill/>
          <a:ln w="9525">
            <a:noFill/>
            <a:miter lim="800000"/>
            <a:headEnd/>
            <a:tailEnd/>
          </a:ln>
        </p:spPr>
      </p:pic>
      <p:pic>
        <p:nvPicPr>
          <p:cNvPr id="92162" name="Picture 2" descr="https://ershichadm.admin-smolensk.ru/files/711/60a5961ce74fcc693deac25daccb1002_original-26856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9067" y="0"/>
            <a:ext cx="4334933" cy="2438400"/>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3" name="Пятиугольник 42"/>
          <p:cNvSpPr/>
          <p:nvPr/>
        </p:nvSpPr>
        <p:spPr>
          <a:xfrm>
            <a:off x="0" y="0"/>
            <a:ext cx="8534400" cy="457200"/>
          </a:xfrm>
          <a:prstGeom prst="homePlate">
            <a:avLst/>
          </a:prstGeom>
          <a:gradFill flip="none" rotWithShape="1">
            <a:gsLst>
              <a:gs pos="0">
                <a:srgbClr val="5E9EFF"/>
              </a:gs>
              <a:gs pos="39999">
                <a:srgbClr val="85C2FF"/>
              </a:gs>
              <a:gs pos="70000">
                <a:srgbClr val="C4D6EB"/>
              </a:gs>
              <a:gs pos="100000">
                <a:srgbClr val="FFEBFA"/>
              </a:gs>
            </a:gsLst>
            <a:lin ang="135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152400" y="1066800"/>
            <a:ext cx="2743200" cy="1981200"/>
          </a:xfrm>
          <a:prstGeom prst="ellipse">
            <a:avLst/>
          </a:prstGeom>
          <a:gradFill>
            <a:gsLst>
              <a:gs pos="0">
                <a:srgbClr val="5E9EFF"/>
              </a:gs>
              <a:gs pos="39999">
                <a:srgbClr val="85C2FF"/>
              </a:gs>
              <a:gs pos="70000">
                <a:srgbClr val="C4D6EB"/>
              </a:gs>
              <a:gs pos="100000">
                <a:srgbClr val="FFEBFA"/>
              </a:gs>
            </a:gsLst>
            <a:lin ang="13500000" scaled="0"/>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1295400" y="2057400"/>
            <a:ext cx="990600" cy="99060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1295400" y="1066800"/>
            <a:ext cx="990600" cy="99060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0" y="0"/>
            <a:ext cx="8534400" cy="338554"/>
          </a:xfrm>
          <a:prstGeom prst="rect">
            <a:avLst/>
          </a:prstGeom>
          <a:noFill/>
        </p:spPr>
        <p:txBody>
          <a:bodyPr wrap="square" rtlCol="0">
            <a:spAutoFit/>
          </a:bodyPr>
          <a:lstStyle/>
          <a:p>
            <a:r>
              <a:rPr lang="ru-RU" sz="1600" b="1" dirty="0" smtClean="0"/>
              <a:t>Раздел 4</a:t>
            </a:r>
            <a:r>
              <a:rPr lang="ru-RU" sz="1400" dirty="0" smtClean="0"/>
              <a:t>. ИНФОРМАЦИЯ О ДОХОДАХ БЮДЖЕТА КУРСКОГО МУНИЦИПАЛЬНОГО ОКРУГА  </a:t>
            </a:r>
            <a:endParaRPr lang="ru-RU" sz="1400" dirty="0"/>
          </a:p>
        </p:txBody>
      </p:sp>
      <p:sp>
        <p:nvSpPr>
          <p:cNvPr id="4" name="TextBox 3"/>
          <p:cNvSpPr txBox="1"/>
          <p:nvPr/>
        </p:nvSpPr>
        <p:spPr>
          <a:xfrm>
            <a:off x="0" y="533400"/>
            <a:ext cx="7239000" cy="461665"/>
          </a:xfrm>
          <a:prstGeom prst="rect">
            <a:avLst/>
          </a:prstGeom>
          <a:noFill/>
        </p:spPr>
        <p:txBody>
          <a:bodyPr wrap="square" rtlCol="0">
            <a:spAutoFit/>
          </a:bodyPr>
          <a:lstStyle/>
          <a:p>
            <a:pPr algn="ctr"/>
            <a:r>
              <a:rPr lang="ru-RU" sz="1200" dirty="0" smtClean="0"/>
              <a:t>СТРУКТУРА ДОХОДОВ БЮДЖЕТА КУРСКОГО МУНИЦИПАЛЬНОГО ОКРУГА СТАВРОПОЛЬСКОГО КРАЯ ЗА 2022 ГОД</a:t>
            </a:r>
            <a:endParaRPr lang="ru-RU" sz="1200" dirty="0"/>
          </a:p>
        </p:txBody>
      </p:sp>
      <p:sp>
        <p:nvSpPr>
          <p:cNvPr id="5" name="TextBox 4"/>
          <p:cNvSpPr txBox="1"/>
          <p:nvPr/>
        </p:nvSpPr>
        <p:spPr>
          <a:xfrm>
            <a:off x="4800600" y="914400"/>
            <a:ext cx="4190999" cy="3231654"/>
          </a:xfrm>
          <a:prstGeom prst="rect">
            <a:avLst/>
          </a:prstGeom>
          <a:noFill/>
        </p:spPr>
        <p:txBody>
          <a:bodyPr wrap="square" rtlCol="0">
            <a:spAutoFit/>
          </a:bodyPr>
          <a:lstStyle/>
          <a:p>
            <a:r>
              <a:rPr lang="ru-RU" sz="1200" dirty="0" smtClean="0">
                <a:latin typeface="Calibri" pitchFamily="34" charset="0"/>
                <a:cs typeface="Calibri" pitchFamily="34" charset="0"/>
              </a:rPr>
              <a:t> </a:t>
            </a:r>
            <a:r>
              <a:rPr lang="ru-RU" sz="1200" dirty="0" smtClean="0">
                <a:latin typeface="+mj-lt"/>
              </a:rPr>
              <a:t>Исполнение местного бюджета за 2022 год выглядит следующим образом: по доходам 2 327 479,86 тыс. руб. или 82,81% </a:t>
            </a:r>
            <a:r>
              <a:rPr lang="ru-RU" sz="1200" dirty="0" smtClean="0">
                <a:latin typeface="Calibri" pitchFamily="34" charset="0"/>
                <a:cs typeface="Calibri" pitchFamily="34" charset="0"/>
              </a:rPr>
              <a:t>: </a:t>
            </a:r>
          </a:p>
          <a:p>
            <a:pPr>
              <a:buFont typeface="Wingdings" pitchFamily="2" charset="2"/>
              <a:buChar char="ü"/>
            </a:pPr>
            <a:r>
              <a:rPr lang="ru-RU" sz="1200" dirty="0" smtClean="0">
                <a:latin typeface="Calibri" pitchFamily="34" charset="0"/>
                <a:cs typeface="Calibri" pitchFamily="34" charset="0"/>
              </a:rPr>
              <a:t> </a:t>
            </a:r>
            <a:r>
              <a:rPr lang="ru-RU" sz="1200" dirty="0" smtClean="0">
                <a:latin typeface="+mj-lt"/>
              </a:rPr>
              <a:t>налоговые и неналоговые доходы составляют 382 208,77 тыс. руб. или 16,4% </a:t>
            </a:r>
            <a:r>
              <a:rPr lang="ru-RU" sz="1200" dirty="0" smtClean="0">
                <a:latin typeface="Calibri" pitchFamily="34" charset="0"/>
                <a:cs typeface="Calibri" pitchFamily="34" charset="0"/>
              </a:rPr>
              <a:t>в общем объеме доходов бюджета Курского муниципального округа за отчетный период или 108,40 процента к годовым  плановым назначениям;</a:t>
            </a:r>
          </a:p>
          <a:p>
            <a:pPr>
              <a:buFont typeface="Wingdings" pitchFamily="2" charset="2"/>
              <a:buChar char="ü"/>
            </a:pPr>
            <a:r>
              <a:rPr lang="ru-RU" sz="1200" dirty="0" smtClean="0">
                <a:latin typeface="Calibri" pitchFamily="34" charset="0"/>
                <a:cs typeface="Calibri" pitchFamily="34" charset="0"/>
              </a:rPr>
              <a:t> </a:t>
            </a:r>
            <a:r>
              <a:rPr lang="ru-RU" sz="1200" dirty="0" smtClean="0">
                <a:latin typeface="+mj-lt"/>
              </a:rPr>
              <a:t>безвозмездные поступления    1 945 271,09 тыс. руб. или 83,6 % </a:t>
            </a:r>
            <a:r>
              <a:rPr lang="ru-RU" sz="1200" dirty="0" smtClean="0">
                <a:latin typeface="Calibri" pitchFamily="34" charset="0"/>
                <a:cs typeface="Calibri" pitchFamily="34" charset="0"/>
              </a:rPr>
              <a:t>в общем объеме доходов бюджета Курского муниципального округа Ставропольского края за отчетный период или 79,14 процента к годовым плановым назначениям.</a:t>
            </a:r>
          </a:p>
          <a:p>
            <a:pPr>
              <a:buFont typeface="Wingdings" pitchFamily="2" charset="2"/>
              <a:buChar char="ü"/>
            </a:pPr>
            <a:endParaRPr lang="ru-RU" sz="1200" dirty="0" smtClean="0">
              <a:latin typeface="Calibri" pitchFamily="34" charset="0"/>
              <a:cs typeface="Calibri" pitchFamily="34" charset="0"/>
            </a:endParaRPr>
          </a:p>
          <a:p>
            <a:pPr>
              <a:buFont typeface="Wingdings" pitchFamily="2" charset="2"/>
              <a:buChar char="ü"/>
            </a:pPr>
            <a:endParaRPr lang="ru-RU" sz="1200" dirty="0" smtClean="0">
              <a:latin typeface="Calibri" pitchFamily="34" charset="0"/>
              <a:cs typeface="Calibri" pitchFamily="34" charset="0"/>
            </a:endParaRPr>
          </a:p>
          <a:p>
            <a:endParaRPr lang="ru-RU" sz="1200" dirty="0" smtClean="0">
              <a:latin typeface="Calibri" pitchFamily="34" charset="0"/>
              <a:cs typeface="Calibri" pitchFamily="34" charset="0"/>
            </a:endParaRPr>
          </a:p>
          <a:p>
            <a:endParaRPr lang="ru-RU" sz="1200" dirty="0" smtClean="0">
              <a:latin typeface="Calibri" pitchFamily="34" charset="0"/>
              <a:cs typeface="Calibri" pitchFamily="34" charset="0"/>
            </a:endParaRPr>
          </a:p>
          <a:p>
            <a:endParaRPr lang="ru-RU" sz="1200" dirty="0">
              <a:latin typeface="Calibri" pitchFamily="34" charset="0"/>
              <a:cs typeface="Calibri" pitchFamily="34" charset="0"/>
            </a:endParaRPr>
          </a:p>
        </p:txBody>
      </p:sp>
      <p:sp>
        <p:nvSpPr>
          <p:cNvPr id="6" name="Прямоугольник 5"/>
          <p:cNvSpPr/>
          <p:nvPr/>
        </p:nvSpPr>
        <p:spPr>
          <a:xfrm>
            <a:off x="7924800" y="685800"/>
            <a:ext cx="1044645" cy="276999"/>
          </a:xfrm>
          <a:prstGeom prst="rect">
            <a:avLst/>
          </a:prstGeom>
        </p:spPr>
        <p:txBody>
          <a:bodyPr wrap="none">
            <a:spAutoFit/>
          </a:bodyPr>
          <a:lstStyle/>
          <a:p>
            <a:r>
              <a:rPr lang="ru-RU" sz="1200" dirty="0" smtClean="0">
                <a:latin typeface="Calibri" pitchFamily="34" charset="0"/>
                <a:cs typeface="Calibri" pitchFamily="34" charset="0"/>
              </a:rPr>
              <a:t>(тыс. рублей)</a:t>
            </a:r>
            <a:endParaRPr lang="ru-RU" sz="1200" dirty="0"/>
          </a:p>
        </p:txBody>
      </p:sp>
      <p:sp>
        <p:nvSpPr>
          <p:cNvPr id="9" name="Прямоугольник 8"/>
          <p:cNvSpPr/>
          <p:nvPr/>
        </p:nvSpPr>
        <p:spPr>
          <a:xfrm>
            <a:off x="1752600" y="1066800"/>
            <a:ext cx="2971800" cy="990600"/>
          </a:xfrm>
          <a:prstGeom prst="rect">
            <a:avLst/>
          </a:prstGeom>
          <a:gradFill>
            <a:gsLst>
              <a:gs pos="0">
                <a:srgbClr val="5E9EFF"/>
              </a:gs>
              <a:gs pos="39999">
                <a:srgbClr val="85C2FF"/>
              </a:gs>
              <a:gs pos="70000">
                <a:srgbClr val="C4D6EB"/>
              </a:gs>
              <a:gs pos="100000">
                <a:srgbClr val="FFEBFA"/>
              </a:gs>
            </a:gsLst>
            <a:lin ang="13500000" scaled="0"/>
          </a:gra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752600" y="1371600"/>
            <a:ext cx="1905000" cy="338554"/>
          </a:xfrm>
          <a:prstGeom prst="rect">
            <a:avLst/>
          </a:prstGeom>
          <a:noFill/>
        </p:spPr>
        <p:txBody>
          <a:bodyPr wrap="square" rtlCol="0">
            <a:spAutoFit/>
          </a:bodyPr>
          <a:lstStyle/>
          <a:p>
            <a:pPr algn="ctr"/>
            <a:r>
              <a:rPr lang="ru-RU" sz="800" dirty="0" smtClean="0"/>
              <a:t>НАЛОГОВЫЕ И НЕ НАЛОГОВЫЕ ДОХОДЫ</a:t>
            </a:r>
            <a:endParaRPr lang="ru-RU" sz="800" dirty="0"/>
          </a:p>
        </p:txBody>
      </p:sp>
      <p:sp>
        <p:nvSpPr>
          <p:cNvPr id="12" name="Скругленный прямоугольник 11"/>
          <p:cNvSpPr/>
          <p:nvPr/>
        </p:nvSpPr>
        <p:spPr>
          <a:xfrm>
            <a:off x="3733800" y="1143000"/>
            <a:ext cx="914400" cy="152400"/>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t"/>
            <a:r>
              <a:rPr lang="ru-RU" sz="900" dirty="0" smtClean="0">
                <a:solidFill>
                  <a:srgbClr val="000000"/>
                </a:solidFill>
                <a:latin typeface="Calibri"/>
              </a:rPr>
              <a:t>352 602,00</a:t>
            </a:r>
            <a:endParaRPr lang="ru-RU" sz="900" dirty="0">
              <a:solidFill>
                <a:srgbClr val="000000"/>
              </a:solidFill>
              <a:latin typeface="Calibri"/>
            </a:endParaRPr>
          </a:p>
        </p:txBody>
      </p:sp>
      <p:sp>
        <p:nvSpPr>
          <p:cNvPr id="13" name="Скругленный прямоугольник 12"/>
          <p:cNvSpPr/>
          <p:nvPr/>
        </p:nvSpPr>
        <p:spPr>
          <a:xfrm>
            <a:off x="3733800" y="1371600"/>
            <a:ext cx="914400" cy="152400"/>
          </a:xfrm>
          <a:prstGeom prst="round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t"/>
            <a:r>
              <a:rPr lang="ru-RU" sz="900" dirty="0" smtClean="0">
                <a:solidFill>
                  <a:srgbClr val="000000"/>
                </a:solidFill>
                <a:latin typeface="Calibri"/>
              </a:rPr>
              <a:t>382 208,77</a:t>
            </a:r>
            <a:endParaRPr lang="ru-RU" sz="900" dirty="0">
              <a:solidFill>
                <a:srgbClr val="000000"/>
              </a:solidFill>
              <a:latin typeface="Calibri"/>
            </a:endParaRPr>
          </a:p>
        </p:txBody>
      </p:sp>
      <p:sp>
        <p:nvSpPr>
          <p:cNvPr id="14" name="Скругленный прямоугольник 13"/>
          <p:cNvSpPr/>
          <p:nvPr/>
        </p:nvSpPr>
        <p:spPr>
          <a:xfrm>
            <a:off x="3733800" y="1600200"/>
            <a:ext cx="914400" cy="1524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tx1"/>
                </a:solidFill>
                <a:latin typeface="+mj-lt"/>
                <a:cs typeface="Arial" pitchFamily="34" charset="0"/>
              </a:rPr>
              <a:t>(108,40%)</a:t>
            </a:r>
            <a:endParaRPr lang="ru-RU" sz="900" dirty="0">
              <a:solidFill>
                <a:schemeClr val="tx1"/>
              </a:solidFill>
              <a:latin typeface="+mj-lt"/>
              <a:cs typeface="Arial" pitchFamily="34" charset="0"/>
            </a:endParaRPr>
          </a:p>
        </p:txBody>
      </p:sp>
      <p:sp>
        <p:nvSpPr>
          <p:cNvPr id="15" name="Скругленный прямоугольник 14"/>
          <p:cNvSpPr/>
          <p:nvPr/>
        </p:nvSpPr>
        <p:spPr>
          <a:xfrm>
            <a:off x="3733800" y="1828800"/>
            <a:ext cx="914400" cy="152400"/>
          </a:xfrm>
          <a:prstGeom prst="roundRect">
            <a:avLst/>
          </a:prstGeom>
          <a:solidFill>
            <a:schemeClr val="tx2">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 </a:t>
            </a:r>
            <a:r>
              <a:rPr lang="ru-RU" sz="900" dirty="0" smtClean="0">
                <a:solidFill>
                  <a:srgbClr val="000000"/>
                </a:solidFill>
                <a:latin typeface="Calibri"/>
              </a:rPr>
              <a:t>29 606,77</a:t>
            </a:r>
          </a:p>
          <a:p>
            <a:pPr algn="ctr"/>
            <a:endParaRPr lang="ru-RU" sz="900" dirty="0">
              <a:solidFill>
                <a:schemeClr val="tx1"/>
              </a:solidFill>
            </a:endParaRPr>
          </a:p>
        </p:txBody>
      </p:sp>
      <p:sp>
        <p:nvSpPr>
          <p:cNvPr id="16" name="Прямоугольник 15"/>
          <p:cNvSpPr/>
          <p:nvPr/>
        </p:nvSpPr>
        <p:spPr>
          <a:xfrm>
            <a:off x="1752600" y="2057400"/>
            <a:ext cx="2971800" cy="990600"/>
          </a:xfrm>
          <a:prstGeom prst="rect">
            <a:avLst/>
          </a:prstGeom>
          <a:gradFill>
            <a:gsLst>
              <a:gs pos="0">
                <a:srgbClr val="5E9EFF"/>
              </a:gs>
              <a:gs pos="39999">
                <a:srgbClr val="85C2FF"/>
              </a:gs>
              <a:gs pos="70000">
                <a:srgbClr val="C4D6EB"/>
              </a:gs>
              <a:gs pos="100000">
                <a:srgbClr val="FFEBFA"/>
              </a:gs>
            </a:gsLst>
            <a:lin ang="13500000" scaled="0"/>
          </a:gra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1752600" y="2286000"/>
            <a:ext cx="1905000" cy="338554"/>
          </a:xfrm>
          <a:prstGeom prst="rect">
            <a:avLst/>
          </a:prstGeom>
          <a:noFill/>
        </p:spPr>
        <p:txBody>
          <a:bodyPr wrap="square" rtlCol="0">
            <a:spAutoFit/>
          </a:bodyPr>
          <a:lstStyle/>
          <a:p>
            <a:pPr algn="ctr"/>
            <a:r>
              <a:rPr lang="ru-RU" sz="800" dirty="0" smtClean="0"/>
              <a:t>БЕЗВОЗМЕЗДНЫЕ ПОСТУПЛЕНИЯ</a:t>
            </a:r>
            <a:endParaRPr lang="ru-RU" sz="800" dirty="0"/>
          </a:p>
        </p:txBody>
      </p:sp>
      <p:sp>
        <p:nvSpPr>
          <p:cNvPr id="19" name="Скругленный прямоугольник 18"/>
          <p:cNvSpPr/>
          <p:nvPr/>
        </p:nvSpPr>
        <p:spPr>
          <a:xfrm>
            <a:off x="3733800" y="2133600"/>
            <a:ext cx="914400" cy="152400"/>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t"/>
            <a:r>
              <a:rPr lang="ru-RU" sz="900" dirty="0" smtClean="0">
                <a:solidFill>
                  <a:srgbClr val="000000"/>
                </a:solidFill>
                <a:latin typeface="Calibri"/>
              </a:rPr>
              <a:t>2 458 092,40</a:t>
            </a:r>
            <a:endParaRPr lang="ru-RU" sz="900" dirty="0">
              <a:solidFill>
                <a:srgbClr val="000000"/>
              </a:solidFill>
              <a:latin typeface="Calibri"/>
            </a:endParaRPr>
          </a:p>
        </p:txBody>
      </p:sp>
      <p:sp>
        <p:nvSpPr>
          <p:cNvPr id="20" name="Скругленный прямоугольник 19"/>
          <p:cNvSpPr/>
          <p:nvPr/>
        </p:nvSpPr>
        <p:spPr>
          <a:xfrm>
            <a:off x="3733800" y="2362200"/>
            <a:ext cx="914400" cy="152400"/>
          </a:xfrm>
          <a:prstGeom prst="round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ru-RU" sz="900" dirty="0" smtClean="0">
                <a:solidFill>
                  <a:srgbClr val="000000"/>
                </a:solidFill>
                <a:latin typeface="Calibri"/>
              </a:rPr>
              <a:t>1 945 271,09</a:t>
            </a:r>
            <a:endParaRPr lang="ru-RU" sz="900" dirty="0">
              <a:solidFill>
                <a:srgbClr val="000000"/>
              </a:solidFill>
              <a:latin typeface="Calibri"/>
            </a:endParaRPr>
          </a:p>
        </p:txBody>
      </p:sp>
      <p:sp>
        <p:nvSpPr>
          <p:cNvPr id="21" name="Скругленный прямоугольник 20"/>
          <p:cNvSpPr/>
          <p:nvPr/>
        </p:nvSpPr>
        <p:spPr>
          <a:xfrm>
            <a:off x="3733800" y="2590800"/>
            <a:ext cx="914400" cy="1524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tx1"/>
                </a:solidFill>
                <a:latin typeface="+mj-lt"/>
                <a:cs typeface="Arial" pitchFamily="34" charset="0"/>
              </a:rPr>
              <a:t>(79,14%)</a:t>
            </a:r>
            <a:endParaRPr lang="ru-RU" sz="900" dirty="0">
              <a:solidFill>
                <a:schemeClr val="tx1"/>
              </a:solidFill>
              <a:latin typeface="+mj-lt"/>
              <a:cs typeface="Arial" pitchFamily="34" charset="0"/>
            </a:endParaRPr>
          </a:p>
        </p:txBody>
      </p:sp>
      <p:sp>
        <p:nvSpPr>
          <p:cNvPr id="22" name="Скругленный прямоугольник 21"/>
          <p:cNvSpPr/>
          <p:nvPr/>
        </p:nvSpPr>
        <p:spPr>
          <a:xfrm>
            <a:off x="3733800" y="2819400"/>
            <a:ext cx="914400" cy="152400"/>
          </a:xfrm>
          <a:prstGeom prst="roundRect">
            <a:avLst/>
          </a:prstGeom>
          <a:solidFill>
            <a:schemeClr val="tx2">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tx1"/>
                </a:solidFill>
              </a:rPr>
              <a:t> </a:t>
            </a:r>
            <a:r>
              <a:rPr lang="ru-RU" sz="900" dirty="0" smtClean="0">
                <a:solidFill>
                  <a:srgbClr val="000000"/>
                </a:solidFill>
                <a:latin typeface="Calibri"/>
              </a:rPr>
              <a:t>- 512 821,31</a:t>
            </a:r>
            <a:endParaRPr lang="ru-RU" sz="900" dirty="0">
              <a:solidFill>
                <a:schemeClr val="tx1"/>
              </a:solidFill>
            </a:endParaRPr>
          </a:p>
        </p:txBody>
      </p:sp>
      <p:sp>
        <p:nvSpPr>
          <p:cNvPr id="26" name="Скругленный прямоугольник 25"/>
          <p:cNvSpPr/>
          <p:nvPr/>
        </p:nvSpPr>
        <p:spPr>
          <a:xfrm>
            <a:off x="381000" y="1676400"/>
            <a:ext cx="838200" cy="152400"/>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t"/>
            <a:r>
              <a:rPr lang="ru-RU" sz="900" dirty="0" smtClean="0">
                <a:solidFill>
                  <a:srgbClr val="000000"/>
                </a:solidFill>
                <a:latin typeface="Calibri"/>
              </a:rPr>
              <a:t>2 810 694,40</a:t>
            </a:r>
            <a:endParaRPr lang="ru-RU" sz="900" dirty="0">
              <a:solidFill>
                <a:srgbClr val="000000"/>
              </a:solidFill>
              <a:latin typeface="Calibri"/>
            </a:endParaRPr>
          </a:p>
        </p:txBody>
      </p:sp>
      <p:sp>
        <p:nvSpPr>
          <p:cNvPr id="27" name="Скругленный прямоугольник 26"/>
          <p:cNvSpPr/>
          <p:nvPr/>
        </p:nvSpPr>
        <p:spPr>
          <a:xfrm>
            <a:off x="381000" y="1905000"/>
            <a:ext cx="838200" cy="152400"/>
          </a:xfrm>
          <a:prstGeom prst="roundRect">
            <a:avLst/>
          </a:prstGeom>
          <a:solidFill>
            <a:srgbClr val="92D05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t"/>
            <a:r>
              <a:rPr lang="ru-RU" sz="900" dirty="0" smtClean="0">
                <a:solidFill>
                  <a:srgbClr val="000000"/>
                </a:solidFill>
                <a:latin typeface="Calibri"/>
              </a:rPr>
              <a:t>2 327 479,86</a:t>
            </a:r>
            <a:endParaRPr lang="ru-RU" sz="900" dirty="0">
              <a:solidFill>
                <a:srgbClr val="000000"/>
              </a:solidFill>
              <a:latin typeface="Calibri"/>
            </a:endParaRPr>
          </a:p>
        </p:txBody>
      </p:sp>
      <p:sp>
        <p:nvSpPr>
          <p:cNvPr id="28" name="Скругленный прямоугольник 27"/>
          <p:cNvSpPr/>
          <p:nvPr/>
        </p:nvSpPr>
        <p:spPr>
          <a:xfrm>
            <a:off x="381000" y="2133600"/>
            <a:ext cx="838200" cy="1524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tx1"/>
                </a:solidFill>
                <a:latin typeface="+mj-lt"/>
                <a:cs typeface="Arial" pitchFamily="34" charset="0"/>
              </a:rPr>
              <a:t>(82,81%)</a:t>
            </a:r>
            <a:endParaRPr lang="ru-RU" sz="900" dirty="0">
              <a:solidFill>
                <a:schemeClr val="tx1"/>
              </a:solidFill>
              <a:latin typeface="+mj-lt"/>
              <a:cs typeface="Arial" pitchFamily="34" charset="0"/>
            </a:endParaRPr>
          </a:p>
        </p:txBody>
      </p:sp>
      <p:sp>
        <p:nvSpPr>
          <p:cNvPr id="29" name="Скругленный прямоугольник 28"/>
          <p:cNvSpPr/>
          <p:nvPr/>
        </p:nvSpPr>
        <p:spPr>
          <a:xfrm>
            <a:off x="381000" y="2362200"/>
            <a:ext cx="838200" cy="152400"/>
          </a:xfrm>
          <a:prstGeom prst="roundRect">
            <a:avLst/>
          </a:prstGeom>
          <a:solidFill>
            <a:schemeClr val="tx2">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chemeClr val="tx1"/>
              </a:solidFill>
            </a:endParaRPr>
          </a:p>
          <a:p>
            <a:pPr algn="ctr"/>
            <a:r>
              <a:rPr lang="ru-RU" sz="900" dirty="0" smtClean="0">
                <a:solidFill>
                  <a:schemeClr val="tx1"/>
                </a:solidFill>
                <a:latin typeface="Calibri"/>
              </a:rPr>
              <a:t>- 483 214,54</a:t>
            </a:r>
            <a:endParaRPr lang="ru-RU" sz="900" dirty="0" smtClean="0">
              <a:solidFill>
                <a:srgbClr val="000000"/>
              </a:solidFill>
              <a:latin typeface="Calibri"/>
            </a:endParaRPr>
          </a:p>
          <a:p>
            <a:pPr algn="ctr"/>
            <a:endParaRPr lang="ru-RU" sz="900" dirty="0">
              <a:solidFill>
                <a:schemeClr val="tx1"/>
              </a:solidFill>
            </a:endParaRPr>
          </a:p>
        </p:txBody>
      </p:sp>
      <p:sp>
        <p:nvSpPr>
          <p:cNvPr id="30" name="TextBox 29"/>
          <p:cNvSpPr txBox="1"/>
          <p:nvPr/>
        </p:nvSpPr>
        <p:spPr>
          <a:xfrm rot="16200000">
            <a:off x="1299805" y="1443395"/>
            <a:ext cx="542211" cy="246221"/>
          </a:xfrm>
          <a:prstGeom prst="rect">
            <a:avLst/>
          </a:prstGeom>
          <a:noFill/>
        </p:spPr>
        <p:txBody>
          <a:bodyPr wrap="square" rtlCol="0">
            <a:spAutoFit/>
          </a:bodyPr>
          <a:lstStyle/>
          <a:p>
            <a:r>
              <a:rPr lang="ru-RU" sz="1000" dirty="0" smtClean="0"/>
              <a:t>16,4% </a:t>
            </a:r>
            <a:endParaRPr lang="ru-RU" sz="1000" dirty="0"/>
          </a:p>
        </p:txBody>
      </p:sp>
      <p:sp>
        <p:nvSpPr>
          <p:cNvPr id="31" name="TextBox 30"/>
          <p:cNvSpPr txBox="1"/>
          <p:nvPr/>
        </p:nvSpPr>
        <p:spPr>
          <a:xfrm rot="16200000">
            <a:off x="1299805" y="2433995"/>
            <a:ext cx="542211" cy="246221"/>
          </a:xfrm>
          <a:prstGeom prst="rect">
            <a:avLst/>
          </a:prstGeom>
          <a:noFill/>
        </p:spPr>
        <p:txBody>
          <a:bodyPr wrap="square" rtlCol="0">
            <a:spAutoFit/>
          </a:bodyPr>
          <a:lstStyle/>
          <a:p>
            <a:r>
              <a:rPr lang="ru-RU" sz="1000" dirty="0" smtClean="0"/>
              <a:t>83,6% </a:t>
            </a:r>
            <a:endParaRPr lang="ru-RU" sz="1000" dirty="0"/>
          </a:p>
        </p:txBody>
      </p:sp>
      <p:sp>
        <p:nvSpPr>
          <p:cNvPr id="32" name="Скругленный прямоугольник 31"/>
          <p:cNvSpPr/>
          <p:nvPr/>
        </p:nvSpPr>
        <p:spPr>
          <a:xfrm>
            <a:off x="304800" y="3200400"/>
            <a:ext cx="76200" cy="76200"/>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chemeClr val="tx1"/>
              </a:solidFill>
            </a:endParaRPr>
          </a:p>
        </p:txBody>
      </p:sp>
      <p:sp>
        <p:nvSpPr>
          <p:cNvPr id="33" name="TextBox 32"/>
          <p:cNvSpPr txBox="1"/>
          <p:nvPr/>
        </p:nvSpPr>
        <p:spPr>
          <a:xfrm>
            <a:off x="457200" y="3124200"/>
            <a:ext cx="685800" cy="215444"/>
          </a:xfrm>
          <a:prstGeom prst="rect">
            <a:avLst/>
          </a:prstGeom>
          <a:noFill/>
        </p:spPr>
        <p:txBody>
          <a:bodyPr wrap="square" rtlCol="0">
            <a:spAutoFit/>
          </a:bodyPr>
          <a:lstStyle/>
          <a:p>
            <a:r>
              <a:rPr lang="ru-RU" sz="800" dirty="0" smtClean="0">
                <a:solidFill>
                  <a:schemeClr val="accent4">
                    <a:lumMod val="50000"/>
                  </a:schemeClr>
                </a:solidFill>
              </a:rPr>
              <a:t>План года</a:t>
            </a:r>
            <a:endParaRPr lang="ru-RU" sz="800" dirty="0">
              <a:solidFill>
                <a:schemeClr val="accent4">
                  <a:lumMod val="50000"/>
                </a:schemeClr>
              </a:solidFill>
            </a:endParaRPr>
          </a:p>
        </p:txBody>
      </p:sp>
      <p:sp>
        <p:nvSpPr>
          <p:cNvPr id="34" name="TextBox 33"/>
          <p:cNvSpPr txBox="1"/>
          <p:nvPr/>
        </p:nvSpPr>
        <p:spPr>
          <a:xfrm>
            <a:off x="1524000" y="3124200"/>
            <a:ext cx="1600200" cy="215444"/>
          </a:xfrm>
          <a:prstGeom prst="rect">
            <a:avLst/>
          </a:prstGeom>
          <a:noFill/>
        </p:spPr>
        <p:txBody>
          <a:bodyPr wrap="square" rtlCol="0">
            <a:spAutoFit/>
          </a:bodyPr>
          <a:lstStyle/>
          <a:p>
            <a:r>
              <a:rPr lang="ru-RU" sz="800" dirty="0" smtClean="0">
                <a:solidFill>
                  <a:schemeClr val="accent3">
                    <a:lumMod val="50000"/>
                  </a:schemeClr>
                </a:solidFill>
              </a:rPr>
              <a:t>Фактическое исполнение</a:t>
            </a:r>
            <a:endParaRPr lang="ru-RU" sz="800" dirty="0">
              <a:solidFill>
                <a:schemeClr val="accent3">
                  <a:lumMod val="50000"/>
                </a:schemeClr>
              </a:solidFill>
            </a:endParaRPr>
          </a:p>
        </p:txBody>
      </p:sp>
      <p:sp>
        <p:nvSpPr>
          <p:cNvPr id="35" name="Скругленный прямоугольник 34"/>
          <p:cNvSpPr/>
          <p:nvPr/>
        </p:nvSpPr>
        <p:spPr>
          <a:xfrm>
            <a:off x="1447800" y="3200400"/>
            <a:ext cx="76200" cy="76200"/>
          </a:xfrm>
          <a:prstGeom prst="round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chemeClr val="tx1"/>
              </a:solidFill>
            </a:endParaRPr>
          </a:p>
        </p:txBody>
      </p:sp>
      <p:sp>
        <p:nvSpPr>
          <p:cNvPr id="36" name="TextBox 35"/>
          <p:cNvSpPr txBox="1"/>
          <p:nvPr/>
        </p:nvSpPr>
        <p:spPr>
          <a:xfrm>
            <a:off x="3352800" y="3124200"/>
            <a:ext cx="990600" cy="215444"/>
          </a:xfrm>
          <a:prstGeom prst="rect">
            <a:avLst/>
          </a:prstGeom>
          <a:noFill/>
        </p:spPr>
        <p:txBody>
          <a:bodyPr wrap="square" rtlCol="0">
            <a:spAutoFit/>
          </a:bodyPr>
          <a:lstStyle/>
          <a:p>
            <a:r>
              <a:rPr lang="ru-RU" sz="800" dirty="0" smtClean="0">
                <a:solidFill>
                  <a:schemeClr val="accent6">
                    <a:lumMod val="50000"/>
                  </a:schemeClr>
                </a:solidFill>
              </a:rPr>
              <a:t>% Исполнение</a:t>
            </a:r>
            <a:endParaRPr lang="ru-RU" sz="800" dirty="0">
              <a:solidFill>
                <a:schemeClr val="accent6">
                  <a:lumMod val="50000"/>
                </a:schemeClr>
              </a:solidFill>
            </a:endParaRPr>
          </a:p>
        </p:txBody>
      </p:sp>
      <p:sp>
        <p:nvSpPr>
          <p:cNvPr id="37" name="TextBox 36"/>
          <p:cNvSpPr txBox="1"/>
          <p:nvPr/>
        </p:nvSpPr>
        <p:spPr>
          <a:xfrm>
            <a:off x="4648200" y="3124200"/>
            <a:ext cx="914400" cy="215444"/>
          </a:xfrm>
          <a:prstGeom prst="rect">
            <a:avLst/>
          </a:prstGeom>
          <a:noFill/>
        </p:spPr>
        <p:txBody>
          <a:bodyPr wrap="square" rtlCol="0">
            <a:spAutoFit/>
          </a:bodyPr>
          <a:lstStyle/>
          <a:p>
            <a:r>
              <a:rPr lang="ru-RU" sz="800" dirty="0" smtClean="0">
                <a:solidFill>
                  <a:schemeClr val="accent1">
                    <a:lumMod val="50000"/>
                  </a:schemeClr>
                </a:solidFill>
              </a:rPr>
              <a:t>Отклонение</a:t>
            </a:r>
            <a:endParaRPr lang="ru-RU" sz="800" dirty="0">
              <a:solidFill>
                <a:schemeClr val="accent1">
                  <a:lumMod val="50000"/>
                </a:schemeClr>
              </a:solidFill>
            </a:endParaRPr>
          </a:p>
        </p:txBody>
      </p:sp>
      <p:sp>
        <p:nvSpPr>
          <p:cNvPr id="38" name="Скругленный прямоугольник 37"/>
          <p:cNvSpPr/>
          <p:nvPr/>
        </p:nvSpPr>
        <p:spPr>
          <a:xfrm>
            <a:off x="4495800" y="3200400"/>
            <a:ext cx="76200" cy="76200"/>
          </a:xfrm>
          <a:prstGeom prst="roundRect">
            <a:avLst/>
          </a:prstGeom>
          <a:solidFill>
            <a:schemeClr val="tx2">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chemeClr val="tx1"/>
              </a:solidFill>
            </a:endParaRPr>
          </a:p>
        </p:txBody>
      </p:sp>
      <p:sp>
        <p:nvSpPr>
          <p:cNvPr id="39" name="Скругленный прямоугольник 38"/>
          <p:cNvSpPr/>
          <p:nvPr/>
        </p:nvSpPr>
        <p:spPr>
          <a:xfrm>
            <a:off x="3276600" y="3200400"/>
            <a:ext cx="76200" cy="762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chemeClr val="tx1"/>
              </a:solidFill>
            </a:endParaRPr>
          </a:p>
        </p:txBody>
      </p:sp>
      <p:sp>
        <p:nvSpPr>
          <p:cNvPr id="40" name="TextBox 39"/>
          <p:cNvSpPr txBox="1"/>
          <p:nvPr/>
        </p:nvSpPr>
        <p:spPr>
          <a:xfrm>
            <a:off x="0" y="3352800"/>
            <a:ext cx="9144000" cy="523220"/>
          </a:xfrm>
          <a:prstGeom prst="rect">
            <a:avLst/>
          </a:prstGeom>
          <a:noFill/>
        </p:spPr>
        <p:txBody>
          <a:bodyPr wrap="square" rtlCol="0">
            <a:spAutoFit/>
          </a:bodyPr>
          <a:lstStyle/>
          <a:p>
            <a:pPr algn="ctr"/>
            <a:r>
              <a:rPr lang="ru-RU" sz="1400" dirty="0" smtClean="0"/>
              <a:t>ДОХОДЫ БЮДЖЕТА КУРСКОГО МУНИЦИПАЛЬНОГО ОКРУГА</a:t>
            </a:r>
          </a:p>
          <a:p>
            <a:pPr algn="ctr"/>
            <a:r>
              <a:rPr lang="ru-RU" sz="1400" dirty="0" smtClean="0"/>
              <a:t>СТАВРОПОЛЬСКОГО КРАЯ ЗА 2017-2022 ГОДЫ</a:t>
            </a:r>
            <a:endParaRPr lang="ru-RU" sz="1400" dirty="0"/>
          </a:p>
        </p:txBody>
      </p:sp>
      <p:graphicFrame>
        <p:nvGraphicFramePr>
          <p:cNvPr id="41" name="Диаграмма 40"/>
          <p:cNvGraphicFramePr/>
          <p:nvPr/>
        </p:nvGraphicFramePr>
        <p:xfrm>
          <a:off x="228600" y="3733800"/>
          <a:ext cx="46482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p:cNvSpPr txBox="1"/>
          <p:nvPr/>
        </p:nvSpPr>
        <p:spPr>
          <a:xfrm>
            <a:off x="4953000" y="3810000"/>
            <a:ext cx="4191000" cy="2862322"/>
          </a:xfrm>
          <a:prstGeom prst="rect">
            <a:avLst/>
          </a:prstGeom>
          <a:noFill/>
        </p:spPr>
        <p:txBody>
          <a:bodyPr wrap="square" rtlCol="0">
            <a:spAutoFit/>
          </a:bodyPr>
          <a:lstStyle/>
          <a:p>
            <a:pPr algn="just"/>
            <a:r>
              <a:rPr lang="ru-RU" sz="1200" dirty="0" smtClean="0">
                <a:latin typeface="Calibri" pitchFamily="34" charset="0"/>
                <a:cs typeface="Calibri" pitchFamily="34" charset="0"/>
              </a:rPr>
              <a:t> </a:t>
            </a:r>
          </a:p>
          <a:p>
            <a:pPr algn="just"/>
            <a:r>
              <a:rPr lang="ru-RU" sz="1200" dirty="0" smtClean="0">
                <a:latin typeface="Calibri" pitchFamily="34" charset="0"/>
                <a:cs typeface="Calibri" pitchFamily="34" charset="0"/>
              </a:rPr>
              <a:t>    В структуре налоговых и неналоговых доходов наибольший удельный вес имеют:  </a:t>
            </a:r>
          </a:p>
          <a:p>
            <a:pPr algn="just">
              <a:buFont typeface="Wingdings" pitchFamily="2" charset="2"/>
              <a:buChar char="ü"/>
            </a:pPr>
            <a:r>
              <a:rPr lang="ru-RU" sz="1200" dirty="0" smtClean="0">
                <a:latin typeface="Calibri" pitchFamily="34" charset="0"/>
                <a:cs typeface="Calibri" pitchFamily="34" charset="0"/>
              </a:rPr>
              <a:t> 44,8% - налог на доходы физических лиц; </a:t>
            </a:r>
          </a:p>
          <a:p>
            <a:pPr algn="just">
              <a:buFont typeface="Wingdings" pitchFamily="2" charset="2"/>
              <a:buChar char="ü"/>
            </a:pPr>
            <a:r>
              <a:rPr lang="ru-RU" sz="1200" dirty="0" smtClean="0">
                <a:latin typeface="Calibri" pitchFamily="34" charset="0"/>
                <a:cs typeface="Calibri" pitchFamily="34" charset="0"/>
              </a:rPr>
              <a:t> 12,7%  - доходы от уплаты акцизов;</a:t>
            </a:r>
          </a:p>
          <a:p>
            <a:pPr algn="just">
              <a:buFont typeface="Wingdings" pitchFamily="2" charset="2"/>
              <a:buChar char="ü"/>
            </a:pPr>
            <a:r>
              <a:rPr lang="ru-RU" sz="1200" dirty="0" smtClean="0">
                <a:latin typeface="Calibri" pitchFamily="34" charset="0"/>
                <a:cs typeface="Calibri" pitchFamily="34" charset="0"/>
              </a:rPr>
              <a:t> 8,0% - доходы от оказания платных услуг;</a:t>
            </a:r>
          </a:p>
          <a:p>
            <a:pPr algn="just">
              <a:buFont typeface="Wingdings" pitchFamily="2" charset="2"/>
              <a:buChar char="ü"/>
            </a:pPr>
            <a:r>
              <a:rPr lang="ru-RU" sz="1200" dirty="0" smtClean="0">
                <a:latin typeface="Calibri" pitchFamily="34" charset="0"/>
                <a:cs typeface="Calibri" pitchFamily="34" charset="0"/>
              </a:rPr>
              <a:t>7,8%  - единый сельскохозяйственный налог;</a:t>
            </a:r>
          </a:p>
          <a:p>
            <a:pPr algn="just">
              <a:buFont typeface="Wingdings" pitchFamily="2" charset="2"/>
              <a:buChar char="ü"/>
            </a:pPr>
            <a:r>
              <a:rPr lang="ru-RU" sz="1200" dirty="0" smtClean="0">
                <a:latin typeface="Calibri" pitchFamily="34" charset="0"/>
                <a:cs typeface="Calibri" pitchFamily="34" charset="0"/>
              </a:rPr>
              <a:t> 7,6% - земельный налог.</a:t>
            </a:r>
          </a:p>
          <a:p>
            <a:pPr algn="just">
              <a:buFont typeface="Wingdings" pitchFamily="2" charset="2"/>
              <a:buChar char="ü"/>
            </a:pPr>
            <a:endParaRPr lang="ru-RU" sz="1200" dirty="0" smtClean="0">
              <a:latin typeface="Calibri" pitchFamily="34" charset="0"/>
              <a:cs typeface="Calibri" pitchFamily="34" charset="0"/>
            </a:endParaRPr>
          </a:p>
          <a:p>
            <a:pPr algn="just"/>
            <a:r>
              <a:rPr lang="ru-RU" sz="1200" dirty="0" smtClean="0">
                <a:latin typeface="Calibri" pitchFamily="34" charset="0"/>
                <a:cs typeface="Calibri" pitchFamily="34" charset="0"/>
              </a:rPr>
              <a:t>     Доля безвозмездных поступлений остается стабильно высокой – 83,6%; в сравнении с 2021 годом доля уменьшилась на 1,3%. В структуре безвозмездных поступлений за 2022 год основная доля – 54,9% или                1 945 271,09 тыс. рублей приходится на субвенции.</a:t>
            </a:r>
          </a:p>
          <a:p>
            <a:pPr algn="just"/>
            <a:endParaRPr lang="ru-RU" sz="1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ятиугольник 4"/>
          <p:cNvSpPr/>
          <p:nvPr/>
        </p:nvSpPr>
        <p:spPr>
          <a:xfrm>
            <a:off x="0" y="0"/>
            <a:ext cx="8991600" cy="76200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0" y="0"/>
            <a:ext cx="9144000" cy="738664"/>
          </a:xfrm>
          <a:prstGeom prst="rect">
            <a:avLst/>
          </a:prstGeom>
          <a:noFill/>
        </p:spPr>
        <p:txBody>
          <a:bodyPr wrap="square" rtlCol="0">
            <a:spAutoFit/>
          </a:bodyPr>
          <a:lstStyle/>
          <a:p>
            <a:r>
              <a:rPr lang="ru-RU" sz="1400" dirty="0" smtClean="0"/>
              <a:t>ОБЪЕМ И СТРУКТУРА НАЛОГОВЫХ И НЕНАЛОГОВЫХ ДОХОДОВ, А ТАКЖЕ МЕЖБЮДЖЕТНЫХ ТРАНСФЕРТОВ, ПОСТУПАЮЩИХ В БЮДЖЕТ КУРСКОГО МУНИЦИПАЛЬНОГО ОКРУГА СТАВРО-ПОЛЬСКОГО КРАЯ, СВЕДЕНИЯ О ПЛАНИРУЕМЫХ И ФАКТИЧЕСКИХ ЗНАЧЕНИЯХ ЗА 2022 ГОД </a:t>
            </a:r>
            <a:endParaRPr lang="ru-RU" sz="1400" dirty="0"/>
          </a:p>
        </p:txBody>
      </p:sp>
      <p:graphicFrame>
        <p:nvGraphicFramePr>
          <p:cNvPr id="7" name="Таблица 6"/>
          <p:cNvGraphicFramePr>
            <a:graphicFrameLocks noGrp="1"/>
          </p:cNvGraphicFramePr>
          <p:nvPr/>
        </p:nvGraphicFramePr>
        <p:xfrm>
          <a:off x="152400" y="914400"/>
          <a:ext cx="8763002" cy="5168744"/>
        </p:xfrm>
        <a:graphic>
          <a:graphicData uri="http://schemas.openxmlformats.org/drawingml/2006/table">
            <a:tbl>
              <a:tblPr/>
              <a:tblGrid>
                <a:gridCol w="3962400"/>
                <a:gridCol w="762000"/>
                <a:gridCol w="838200"/>
                <a:gridCol w="762000"/>
                <a:gridCol w="685800"/>
                <a:gridCol w="685800"/>
                <a:gridCol w="685800"/>
                <a:gridCol w="381002"/>
              </a:tblGrid>
              <a:tr h="146795">
                <a:tc rowSpan="3">
                  <a:txBody>
                    <a:bodyPr/>
                    <a:lstStyle/>
                    <a:p>
                      <a:pPr algn="ctr" rtl="0" fontAlgn="ctr"/>
                      <a:r>
                        <a:rPr lang="ru-RU" sz="900" b="0" i="0" u="none" strike="noStrike" dirty="0">
                          <a:solidFill>
                            <a:srgbClr val="000000"/>
                          </a:solidFill>
                          <a:latin typeface="Calibri"/>
                        </a:rPr>
                        <a:t>источники доходов</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rtl="0" fontAlgn="b"/>
                      <a:r>
                        <a:rPr lang="ru-RU" sz="900" b="0" i="0" u="none" strike="noStrike">
                          <a:solidFill>
                            <a:srgbClr val="000000"/>
                          </a:solidFill>
                          <a:latin typeface="Calibri"/>
                        </a:rPr>
                        <a:t>2022 год</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gridSpan="2">
                  <a:txBody>
                    <a:bodyPr/>
                    <a:lstStyle/>
                    <a:p>
                      <a:pPr algn="ctr" rtl="0" fontAlgn="t"/>
                      <a:r>
                        <a:rPr lang="ru-RU" sz="900" b="1" i="0" u="none" strike="noStrike">
                          <a:solidFill>
                            <a:srgbClr val="000000"/>
                          </a:solidFill>
                          <a:latin typeface="Calibri"/>
                        </a:rPr>
                        <a:t>выполнение первоначального плана года/№ 306 от 09.12.2021 </a:t>
                      </a:r>
                    </a:p>
                  </a:txBody>
                  <a:tcPr marL="2384" marR="2384" marT="2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rowSpan="2" hMerge="1">
                  <a:txBody>
                    <a:bodyPr/>
                    <a:lstStyle/>
                    <a:p>
                      <a:endParaRPr lang="ru-RU"/>
                    </a:p>
                  </a:txBody>
                  <a:tcPr/>
                </a:tc>
                <a:tc rowSpan="2" gridSpan="2">
                  <a:txBody>
                    <a:bodyPr/>
                    <a:lstStyle/>
                    <a:p>
                      <a:pPr algn="ctr" rtl="0" fontAlgn="t"/>
                      <a:r>
                        <a:rPr lang="ru-RU" sz="900" b="1" i="0" u="none" strike="noStrike">
                          <a:solidFill>
                            <a:srgbClr val="000000"/>
                          </a:solidFill>
                          <a:latin typeface="Calibri"/>
                        </a:rPr>
                        <a:t>выполнение уточненного плана года/№ 465 от 08.12.2022</a:t>
                      </a:r>
                    </a:p>
                  </a:txBody>
                  <a:tcPr marL="2384" marR="2384" marT="2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rowSpan="2" hMerge="1">
                  <a:txBody>
                    <a:bodyPr/>
                    <a:lstStyle/>
                    <a:p>
                      <a:endParaRPr lang="ru-RU"/>
                    </a:p>
                  </a:txBody>
                  <a:tcPr/>
                </a:tc>
              </a:tr>
              <a:tr h="38889">
                <a:tc vMerge="1">
                  <a:txBody>
                    <a:bodyPr/>
                    <a:lstStyle/>
                    <a:p>
                      <a:endParaRPr lang="ru-RU"/>
                    </a:p>
                  </a:txBody>
                  <a:tcPr/>
                </a:tc>
                <a:tc rowSpan="2">
                  <a:txBody>
                    <a:bodyPr/>
                    <a:lstStyle/>
                    <a:p>
                      <a:pPr algn="ctr" rtl="0" fontAlgn="ctr"/>
                      <a:r>
                        <a:rPr lang="ru-RU" sz="900" b="0" i="0" u="none" strike="noStrike">
                          <a:solidFill>
                            <a:srgbClr val="000000"/>
                          </a:solidFill>
                          <a:latin typeface="Calibri"/>
                        </a:rPr>
                        <a:t>первоначальный план № 306 от 09.12.2021</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rowSpan="2">
                  <a:txBody>
                    <a:bodyPr/>
                    <a:lstStyle/>
                    <a:p>
                      <a:pPr algn="ctr" rtl="0" fontAlgn="t"/>
                      <a:r>
                        <a:rPr lang="ru-RU" sz="900" b="0" i="0" u="none" strike="noStrike">
                          <a:solidFill>
                            <a:srgbClr val="000000"/>
                          </a:solidFill>
                          <a:latin typeface="Calibri"/>
                        </a:rPr>
                        <a:t>уточненный план № 465 от 08.12.2022</a:t>
                      </a:r>
                    </a:p>
                  </a:txBody>
                  <a:tcPr marL="2384" marR="2384" marT="2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rowSpan="2">
                  <a:txBody>
                    <a:bodyPr/>
                    <a:lstStyle/>
                    <a:p>
                      <a:pPr algn="ctr" rtl="0" fontAlgn="t"/>
                      <a:r>
                        <a:rPr lang="ru-RU" sz="900" b="0" i="0" u="none" strike="noStrike">
                          <a:solidFill>
                            <a:srgbClr val="000000"/>
                          </a:solidFill>
                          <a:latin typeface="Calibri"/>
                        </a:rPr>
                        <a:t>отчет год </a:t>
                      </a:r>
                    </a:p>
                  </a:txBody>
                  <a:tcPr marL="2384" marR="2384" marT="2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r>
              <a:tr h="13523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900" b="1" i="0" u="none" strike="noStrike">
                          <a:solidFill>
                            <a:srgbClr val="000000"/>
                          </a:solidFill>
                          <a:latin typeface="Calibri"/>
                        </a:rPr>
                        <a:t>абс. сумма</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ru-RU" sz="900" b="1" i="0" u="none" strike="noStrike">
                          <a:solidFill>
                            <a:srgbClr val="000000"/>
                          </a:solidFill>
                          <a:latin typeface="Calibri"/>
                        </a:rPr>
                        <a:t>%</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ru-RU" sz="900" b="1" i="0" u="none" strike="noStrike">
                          <a:solidFill>
                            <a:srgbClr val="000000"/>
                          </a:solidFill>
                          <a:latin typeface="Calibri"/>
                        </a:rPr>
                        <a:t>абс. сумма</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ru-RU" sz="900" b="1" i="0" u="none" strike="noStrike">
                          <a:solidFill>
                            <a:srgbClr val="000000"/>
                          </a:solidFill>
                          <a:latin typeface="Calibri"/>
                        </a:rPr>
                        <a:t>%</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200177">
                <a:tc>
                  <a:txBody>
                    <a:bodyPr/>
                    <a:lstStyle/>
                    <a:p>
                      <a:pPr algn="l" rtl="0" fontAlgn="b"/>
                      <a:r>
                        <a:rPr lang="ru-RU" sz="900" b="1" i="0" u="none" strike="noStrike">
                          <a:solidFill>
                            <a:srgbClr val="000000"/>
                          </a:solidFill>
                          <a:latin typeface="Calibri"/>
                        </a:rPr>
                        <a:t>НАЛОГОВЫЕ ДОХОДЫ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dirty="0">
                          <a:solidFill>
                            <a:srgbClr val="000000"/>
                          </a:solidFill>
                          <a:latin typeface="Calibri"/>
                        </a:rPr>
                        <a:t>300 136,23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a:solidFill>
                            <a:srgbClr val="000000"/>
                          </a:solidFill>
                          <a:latin typeface="Calibri"/>
                        </a:rPr>
                        <a:t>297 854,57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a:solidFill>
                            <a:srgbClr val="000000"/>
                          </a:solidFill>
                          <a:latin typeface="Calibri"/>
                        </a:rPr>
                        <a:t>316 273,58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a:solidFill>
                            <a:srgbClr val="000000"/>
                          </a:solidFill>
                          <a:latin typeface="Calibri"/>
                        </a:rPr>
                        <a:t>16 137,35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a:solidFill>
                            <a:srgbClr val="000000"/>
                          </a:solidFill>
                          <a:latin typeface="Calibri"/>
                        </a:rPr>
                        <a:t>105,38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a:solidFill>
                            <a:srgbClr val="000000"/>
                          </a:solidFill>
                          <a:latin typeface="Calibri"/>
                        </a:rPr>
                        <a:t>18 419,01</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a:solidFill>
                            <a:srgbClr val="000000"/>
                          </a:solidFill>
                          <a:latin typeface="Calibri"/>
                        </a:rPr>
                        <a:t>106,18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r>
              <a:tr h="163477">
                <a:tc>
                  <a:txBody>
                    <a:bodyPr/>
                    <a:lstStyle/>
                    <a:p>
                      <a:pPr algn="l" rtl="0" fontAlgn="b"/>
                      <a:r>
                        <a:rPr lang="ru-RU" sz="900" b="0" i="0" u="none" strike="noStrike">
                          <a:solidFill>
                            <a:srgbClr val="000000"/>
                          </a:solidFill>
                          <a:latin typeface="Calibri"/>
                        </a:rPr>
                        <a:t>налог на доходы физических лиц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a:rPr>
                        <a:t>187 797,00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172 297,00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171 080,90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-16 716,10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91,10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-1 216,10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99,29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097">
                <a:tc>
                  <a:txBody>
                    <a:bodyPr/>
                    <a:lstStyle/>
                    <a:p>
                      <a:pPr algn="l" rtl="0" fontAlgn="b"/>
                      <a:r>
                        <a:rPr lang="ru-RU" sz="900" b="0" i="0" u="none" strike="noStrike">
                          <a:solidFill>
                            <a:srgbClr val="000000"/>
                          </a:solidFill>
                          <a:latin typeface="Calibri"/>
                        </a:rPr>
                        <a:t>доходы от уплаты акцизов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a:rPr>
                        <a:t>37 438,40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37 438,40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48 455,87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11 017,47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129,43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11 017,47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129,43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034">
                <a:tc>
                  <a:txBody>
                    <a:bodyPr/>
                    <a:lstStyle/>
                    <a:p>
                      <a:pPr algn="l" rtl="0" fontAlgn="b"/>
                      <a:r>
                        <a:rPr lang="ru-RU" sz="900" b="0" i="0" u="none" strike="noStrike">
                          <a:solidFill>
                            <a:srgbClr val="000000"/>
                          </a:solidFill>
                          <a:latin typeface="Calibri"/>
                        </a:rPr>
                        <a:t>налог, взимаемый в связи с применением упрощенной системы налогообложения</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9 035,00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13 870,78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15 102,55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6 067,55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167,16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1 231,77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108,88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77">
                <a:tc>
                  <a:txBody>
                    <a:bodyPr/>
                    <a:lstStyle/>
                    <a:p>
                      <a:pPr algn="l" rtl="0" fontAlgn="b"/>
                      <a:r>
                        <a:rPr lang="ru-RU" sz="900" b="0" i="0" u="none" strike="noStrike">
                          <a:solidFill>
                            <a:srgbClr val="000000"/>
                          </a:solidFill>
                          <a:latin typeface="Calibri"/>
                        </a:rPr>
                        <a:t>единый налог на вмененный доход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166,00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a:rPr>
                        <a:t>103,24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120,34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-45,66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72,49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17,10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116,56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77">
                <a:tc>
                  <a:txBody>
                    <a:bodyPr/>
                    <a:lstStyle/>
                    <a:p>
                      <a:pPr algn="l" rtl="0" fontAlgn="b"/>
                      <a:r>
                        <a:rPr lang="ru-RU" sz="900" b="0" i="0" u="none" strike="noStrike">
                          <a:solidFill>
                            <a:srgbClr val="000000"/>
                          </a:solidFill>
                          <a:latin typeface="Calibri"/>
                        </a:rPr>
                        <a:t>единый сельскохозяйственный налог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13 887,00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a:rPr>
                        <a:t>29 387,00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29 996,07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16 109,07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216,00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609,07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102,07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576">
                <a:tc>
                  <a:txBody>
                    <a:bodyPr/>
                    <a:lstStyle/>
                    <a:p>
                      <a:pPr algn="l" rtl="0" fontAlgn="b"/>
                      <a:r>
                        <a:rPr lang="ru-RU" sz="900" b="0" i="0" u="none" strike="noStrike">
                          <a:solidFill>
                            <a:srgbClr val="000000"/>
                          </a:solidFill>
                          <a:latin typeface="Calibri"/>
                        </a:rPr>
                        <a:t>налог, взимаемый в связи с применением патентной системы налогообложения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2344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a:rPr>
                        <a:t>2 344,00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4 075,77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1 731,77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173,88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1 731,77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173,88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77">
                <a:tc>
                  <a:txBody>
                    <a:bodyPr/>
                    <a:lstStyle/>
                    <a:p>
                      <a:pPr algn="l" rtl="0" fontAlgn="b"/>
                      <a:r>
                        <a:rPr lang="ru-RU" sz="900" b="0" i="0" u="none" strike="noStrike">
                          <a:solidFill>
                            <a:srgbClr val="000000"/>
                          </a:solidFill>
                          <a:latin typeface="Calibri"/>
                        </a:rPr>
                        <a:t>налог на имущество физических лиц</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9 463,00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a:rPr>
                        <a:t>9 463,00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12 581,19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3 118,19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132,95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3 118,19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132,95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097">
                <a:tc>
                  <a:txBody>
                    <a:bodyPr/>
                    <a:lstStyle/>
                    <a:p>
                      <a:pPr algn="l" rtl="0" fontAlgn="b"/>
                      <a:r>
                        <a:rPr lang="ru-RU" sz="900" b="0" i="0" u="none" strike="noStrike">
                          <a:solidFill>
                            <a:srgbClr val="000000"/>
                          </a:solidFill>
                          <a:latin typeface="Calibri"/>
                        </a:rPr>
                        <a:t>земельный налог</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35 171,83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28 117,15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a:rPr>
                        <a:t>29 173,96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-5 997,87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82,95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1 056,81</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103,76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097">
                <a:tc>
                  <a:txBody>
                    <a:bodyPr/>
                    <a:lstStyle/>
                    <a:p>
                      <a:pPr algn="l" rtl="0" fontAlgn="b"/>
                      <a:r>
                        <a:rPr lang="ru-RU" sz="900" b="0" i="0" u="none" strike="noStrike">
                          <a:solidFill>
                            <a:srgbClr val="000000"/>
                          </a:solidFill>
                          <a:latin typeface="Calibri"/>
                        </a:rPr>
                        <a:t>государственная пошлина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4 834,00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4 834,00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5 686,93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852,93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117,64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852,93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117,64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097">
                <a:tc>
                  <a:txBody>
                    <a:bodyPr/>
                    <a:lstStyle/>
                    <a:p>
                      <a:pPr algn="l" rtl="0" fontAlgn="b"/>
                      <a:r>
                        <a:rPr lang="ru-RU" sz="900" b="1" i="0" u="none" strike="noStrike">
                          <a:solidFill>
                            <a:srgbClr val="000000"/>
                          </a:solidFill>
                          <a:latin typeface="Calibri"/>
                        </a:rPr>
                        <a:t>НЕНАЛОГОВЫЕ ДОХОДЫ</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a:solidFill>
                            <a:srgbClr val="000000"/>
                          </a:solidFill>
                          <a:latin typeface="Calibri"/>
                        </a:rPr>
                        <a:t>46 462,29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a:solidFill>
                            <a:srgbClr val="000000"/>
                          </a:solidFill>
                          <a:latin typeface="Calibri"/>
                        </a:rPr>
                        <a:t>54 747,43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a:solidFill>
                            <a:srgbClr val="000000"/>
                          </a:solidFill>
                          <a:latin typeface="Calibri"/>
                        </a:rPr>
                        <a:t>65 935,19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a:solidFill>
                            <a:srgbClr val="000000"/>
                          </a:solidFill>
                          <a:latin typeface="Calibri"/>
                        </a:rPr>
                        <a:t>19 472,90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rtl="0" fontAlgn="b"/>
                      <a:r>
                        <a:rPr lang="ru-RU" sz="900" b="1" i="0" u="none" strike="noStrike">
                          <a:solidFill>
                            <a:srgbClr val="000000"/>
                          </a:solidFill>
                          <a:latin typeface="Calibri"/>
                        </a:rPr>
                        <a:t>141,91</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rtl="0" fontAlgn="b"/>
                      <a:r>
                        <a:rPr lang="ru-RU" sz="900" b="1" i="0" u="none" strike="noStrike">
                          <a:solidFill>
                            <a:srgbClr val="000000"/>
                          </a:solidFill>
                          <a:latin typeface="Calibri"/>
                        </a:rPr>
                        <a:t>11 187,76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rtl="0" fontAlgn="b"/>
                      <a:r>
                        <a:rPr lang="ru-RU" sz="900" b="1" i="0" u="none" strike="noStrike">
                          <a:solidFill>
                            <a:srgbClr val="000000"/>
                          </a:solidFill>
                          <a:latin typeface="Calibri"/>
                        </a:rPr>
                        <a:t>120,44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66726">
                <a:tc rowSpan="2">
                  <a:txBody>
                    <a:bodyPr/>
                    <a:lstStyle/>
                    <a:p>
                      <a:pPr algn="l" rtl="0" fontAlgn="b"/>
                      <a:r>
                        <a:rPr lang="ru-RU" sz="900" b="0" i="0" u="none" strike="noStrike">
                          <a:solidFill>
                            <a:srgbClr val="000000"/>
                          </a:solidFill>
                          <a:latin typeface="Calibri"/>
                        </a:rPr>
                        <a:t>доходы от использования имущества, находящегося в муниципальной собственности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ru-RU" sz="900" b="0" i="0" u="none" strike="noStrike">
                          <a:solidFill>
                            <a:srgbClr val="000000"/>
                          </a:solidFill>
                          <a:latin typeface="Calibri"/>
                        </a:rPr>
                        <a:t>22 888,84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ru-RU" sz="900" b="0" i="0" u="none" strike="noStrike">
                          <a:solidFill>
                            <a:srgbClr val="000000"/>
                          </a:solidFill>
                          <a:latin typeface="Calibri"/>
                        </a:rPr>
                        <a:t>17 425,69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ru-RU" sz="900" b="0" i="0" u="none" strike="noStrike" dirty="0">
                          <a:solidFill>
                            <a:srgbClr val="000000"/>
                          </a:solidFill>
                          <a:latin typeface="Calibri"/>
                        </a:rPr>
                        <a:t>23 281,34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ru-RU" sz="900" b="1" i="0" u="none" strike="noStrike">
                          <a:solidFill>
                            <a:srgbClr val="000000"/>
                          </a:solidFill>
                          <a:latin typeface="Calibri"/>
                        </a:rPr>
                        <a:t>392,50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ru-RU" sz="900" b="1" i="0" u="none" strike="noStrike">
                          <a:solidFill>
                            <a:srgbClr val="000000"/>
                          </a:solidFill>
                          <a:latin typeface="Calibri"/>
                        </a:rPr>
                        <a:t>101,71</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ru-RU" sz="900" b="1" i="0" u="none" strike="noStrike">
                          <a:solidFill>
                            <a:srgbClr val="000000"/>
                          </a:solidFill>
                          <a:latin typeface="Calibri"/>
                        </a:rPr>
                        <a:t>5 855,65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077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b"/>
                      <a:r>
                        <a:rPr lang="ru-RU" sz="900" b="1" i="0" u="none" strike="noStrike">
                          <a:solidFill>
                            <a:srgbClr val="000000"/>
                          </a:solidFill>
                          <a:latin typeface="Calibri"/>
                        </a:rPr>
                        <a:t>133,60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0088">
                <a:tc rowSpan="2">
                  <a:txBody>
                    <a:bodyPr/>
                    <a:lstStyle/>
                    <a:p>
                      <a:pPr algn="l" rtl="0" fontAlgn="b"/>
                      <a:r>
                        <a:rPr lang="ru-RU" sz="900" b="0" i="0" u="none" strike="noStrike">
                          <a:solidFill>
                            <a:srgbClr val="000000"/>
                          </a:solidFill>
                          <a:latin typeface="Calibri"/>
                        </a:rPr>
                        <a:t>доходы от перечисления части прибыли, остающейся после уплаты налогов и иных обязательных платежей муниципальными унитарными предприятиями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ru-RU" sz="900" b="0" i="0" u="none" strike="noStrike">
                          <a:solidFill>
                            <a:srgbClr val="000000"/>
                          </a:solidFill>
                          <a:latin typeface="Calibri"/>
                        </a:rPr>
                        <a:t>45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ru-RU" sz="900" b="0" i="0" u="none" strike="noStrike">
                          <a:solidFill>
                            <a:srgbClr val="000000"/>
                          </a:solidFill>
                          <a:latin typeface="Calibri"/>
                        </a:rPr>
                        <a:t>85,30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ru-RU" sz="900" b="0" i="0" u="none" strike="noStrike" dirty="0">
                          <a:solidFill>
                            <a:srgbClr val="000000"/>
                          </a:solidFill>
                          <a:latin typeface="Calibri"/>
                        </a:rPr>
                        <a:t>85,30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ru-RU" sz="900" b="1" i="0" u="none" strike="noStrike">
                          <a:solidFill>
                            <a:srgbClr val="000000"/>
                          </a:solidFill>
                          <a:latin typeface="Calibri"/>
                        </a:rPr>
                        <a:t>40,30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ru-RU" sz="900" b="1" i="0" u="none" strike="noStrike">
                          <a:solidFill>
                            <a:srgbClr val="000000"/>
                          </a:solidFill>
                          <a:latin typeface="Calibri"/>
                        </a:rPr>
                        <a:t>189,56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ru-RU" sz="900" b="1" i="0" u="none" strike="noStrike">
                          <a:solidFill>
                            <a:srgbClr val="000000"/>
                          </a:solidFill>
                          <a:latin typeface="Calibri"/>
                        </a:rPr>
                        <a:t>0,00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890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b"/>
                      <a:r>
                        <a:rPr lang="ru-RU" sz="900" b="1" i="0" u="none" strike="noStrike">
                          <a:solidFill>
                            <a:srgbClr val="000000"/>
                          </a:solidFill>
                          <a:latin typeface="Calibri"/>
                        </a:rPr>
                        <a:t>100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1912">
                <a:tc>
                  <a:txBody>
                    <a:bodyPr/>
                    <a:lstStyle/>
                    <a:p>
                      <a:pPr algn="l" rtl="0" fontAlgn="b"/>
                      <a:r>
                        <a:rPr lang="ru-RU" sz="900" b="0" i="0" u="none" strike="noStrike">
                          <a:solidFill>
                            <a:srgbClr val="000000"/>
                          </a:solidFill>
                          <a:latin typeface="Calibri"/>
                        </a:rPr>
                        <a:t>плата за негативное воздействие на окружающую среду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126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126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149,49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23,49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118,64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23,49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118,64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77">
                <a:tc>
                  <a:txBody>
                    <a:bodyPr/>
                    <a:lstStyle/>
                    <a:p>
                      <a:pPr algn="l" rtl="0" fontAlgn="b"/>
                      <a:r>
                        <a:rPr lang="ru-RU" sz="900" b="0" i="0" u="none" strike="noStrike">
                          <a:solidFill>
                            <a:srgbClr val="000000"/>
                          </a:solidFill>
                          <a:latin typeface="Calibri"/>
                        </a:rPr>
                        <a:t>доходы от оказания платных услуг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20 200,00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27 173,98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a:rPr>
                        <a:t>30 700,38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10 500,38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151,98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3 526,40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112,98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691">
                <a:tc>
                  <a:txBody>
                    <a:bodyPr/>
                    <a:lstStyle/>
                    <a:p>
                      <a:pPr algn="l" rtl="0" fontAlgn="b"/>
                      <a:r>
                        <a:rPr lang="ru-RU" sz="900" b="0" i="0" u="none" strike="noStrike">
                          <a:solidFill>
                            <a:srgbClr val="000000"/>
                          </a:solidFill>
                          <a:latin typeface="Calibri"/>
                        </a:rPr>
                        <a:t>доходы от продажи материальных и нематериальных активов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565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5 987,85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6 447,24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Calibri"/>
                        </a:rPr>
                        <a:t>5 882,24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1141,10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459,39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107,67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547">
                <a:tc>
                  <a:txBody>
                    <a:bodyPr/>
                    <a:lstStyle/>
                    <a:p>
                      <a:pPr algn="l" rtl="0" fontAlgn="b"/>
                      <a:r>
                        <a:rPr lang="ru-RU" sz="900" b="0" i="0" u="none" strike="noStrike">
                          <a:solidFill>
                            <a:srgbClr val="000000"/>
                          </a:solidFill>
                          <a:latin typeface="Calibri"/>
                        </a:rPr>
                        <a:t>штрафы, санкции, возмещение ущерба</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759,7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759,70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2 081,33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Calibri"/>
                        </a:rPr>
                        <a:t>1 321,63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273,97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1 321,63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273,97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77">
                <a:tc>
                  <a:txBody>
                    <a:bodyPr/>
                    <a:lstStyle/>
                    <a:p>
                      <a:pPr algn="l" rtl="0" fontAlgn="b"/>
                      <a:r>
                        <a:rPr lang="ru-RU" sz="900" b="0" i="0" u="none" strike="noStrike">
                          <a:solidFill>
                            <a:srgbClr val="000000"/>
                          </a:solidFill>
                          <a:latin typeface="Calibri"/>
                        </a:rPr>
                        <a:t>прочие неналоговые доходы</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                           -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                       -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0,4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Calibri"/>
                        </a:rPr>
                        <a:t>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097">
                <a:tc>
                  <a:txBody>
                    <a:bodyPr/>
                    <a:lstStyle/>
                    <a:p>
                      <a:pPr algn="l" rtl="0" fontAlgn="b"/>
                      <a:r>
                        <a:rPr lang="ru-RU" sz="900" b="0" i="0" u="none" strike="noStrike">
                          <a:solidFill>
                            <a:srgbClr val="000000"/>
                          </a:solidFill>
                          <a:latin typeface="Calibri"/>
                        </a:rPr>
                        <a:t>инициативные платежи</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1877,75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3188,91</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3189,71</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Calibri"/>
                        </a:rPr>
                        <a:t>1 311,96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169,87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0,80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100,03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77">
                <a:tc>
                  <a:txBody>
                    <a:bodyPr/>
                    <a:lstStyle/>
                    <a:p>
                      <a:pPr algn="l" rtl="0" fontAlgn="b"/>
                      <a:r>
                        <a:rPr lang="ru-RU" sz="900" b="1" i="0" u="none" strike="noStrike">
                          <a:solidFill>
                            <a:srgbClr val="000000"/>
                          </a:solidFill>
                          <a:latin typeface="Calibri"/>
                        </a:rPr>
                        <a:t>БЕЗВОЗМЕЗДНЫЕ ПОСТУПЛЕНИЯ</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a:solidFill>
                            <a:srgbClr val="000000"/>
                          </a:solidFill>
                          <a:latin typeface="Calibri"/>
                        </a:rPr>
                        <a:t>2 006 539,01</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a:solidFill>
                            <a:srgbClr val="000000"/>
                          </a:solidFill>
                          <a:latin typeface="Calibri"/>
                        </a:rPr>
                        <a:t>2 458 092,40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a:solidFill>
                            <a:srgbClr val="000000"/>
                          </a:solidFill>
                          <a:latin typeface="Calibri"/>
                        </a:rPr>
                        <a:t>1 945 271,09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b"/>
                      <a:r>
                        <a:rPr lang="ru-RU" sz="900" b="1" i="0" u="none" strike="noStrike" dirty="0">
                          <a:solidFill>
                            <a:srgbClr val="000000"/>
                          </a:solidFill>
                          <a:latin typeface="Calibri"/>
                        </a:rPr>
                        <a:t>-61 267,92</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rtl="0" fontAlgn="b"/>
                      <a:r>
                        <a:rPr lang="ru-RU" sz="900" b="1" i="0" u="none" strike="noStrike">
                          <a:solidFill>
                            <a:srgbClr val="000000"/>
                          </a:solidFill>
                          <a:latin typeface="Calibri"/>
                        </a:rPr>
                        <a:t>96,95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rtl="0" fontAlgn="b"/>
                      <a:r>
                        <a:rPr lang="ru-RU" sz="900" b="1" i="0" u="none" strike="noStrike">
                          <a:solidFill>
                            <a:srgbClr val="000000"/>
                          </a:solidFill>
                          <a:latin typeface="Calibri"/>
                        </a:rPr>
                        <a:t>-512 821,31</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rtl="0" fontAlgn="b"/>
                      <a:r>
                        <a:rPr lang="ru-RU" sz="900" b="1" i="0" u="none" strike="noStrike">
                          <a:solidFill>
                            <a:srgbClr val="000000"/>
                          </a:solidFill>
                          <a:latin typeface="Calibri"/>
                        </a:rPr>
                        <a:t>79,14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66726">
                <a:tc>
                  <a:txBody>
                    <a:bodyPr/>
                    <a:lstStyle/>
                    <a:p>
                      <a:pPr algn="l" rtl="0" fontAlgn="b"/>
                      <a:r>
                        <a:rPr lang="ru-RU" sz="900" b="0" i="0" u="none" strike="noStrike">
                          <a:solidFill>
                            <a:srgbClr val="000000"/>
                          </a:solidFill>
                          <a:latin typeface="Calibri"/>
                        </a:rPr>
                        <a:t>Дотации</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462 516,00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462 516,00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462 516,00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Calibri"/>
                        </a:rPr>
                        <a:t>0,00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100,00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0,00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100,00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26">
                <a:tc>
                  <a:txBody>
                    <a:bodyPr/>
                    <a:lstStyle/>
                    <a:p>
                      <a:pPr algn="l" rtl="0" fontAlgn="b"/>
                      <a:r>
                        <a:rPr lang="ru-RU" sz="900" b="0" i="0" u="none" strike="noStrike">
                          <a:solidFill>
                            <a:srgbClr val="000000"/>
                          </a:solidFill>
                          <a:latin typeface="Calibri"/>
                        </a:rPr>
                        <a:t>Субсидии</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441 031,60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806 887,61</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290 455,06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Calibri"/>
                        </a:rPr>
                        <a:t>-150 576,54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65,86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-516 432,55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36,00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26">
                <a:tc>
                  <a:txBody>
                    <a:bodyPr/>
                    <a:lstStyle/>
                    <a:p>
                      <a:pPr algn="l" rtl="0" fontAlgn="b"/>
                      <a:r>
                        <a:rPr lang="ru-RU" sz="900" b="0" i="0" u="none" strike="noStrike">
                          <a:solidFill>
                            <a:srgbClr val="000000"/>
                          </a:solidFill>
                          <a:latin typeface="Calibri"/>
                        </a:rPr>
                        <a:t>Субвенции</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1 101 913,29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1 274 883,27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1 277 363,32</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Calibri"/>
                        </a:rPr>
                        <a:t>175 450,03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115,92</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2 480,05</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100,19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77">
                <a:tc>
                  <a:txBody>
                    <a:bodyPr/>
                    <a:lstStyle/>
                    <a:p>
                      <a:pPr algn="l" rtl="0" fontAlgn="b"/>
                      <a:r>
                        <a:rPr lang="ru-RU" sz="900" b="0" i="0" u="none" strike="noStrike">
                          <a:solidFill>
                            <a:srgbClr val="000000"/>
                          </a:solidFill>
                          <a:latin typeface="Calibri"/>
                        </a:rPr>
                        <a:t>Иные межбюджетные трансферты</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1 078,12</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40 359,90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41 513,91</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40 435,79</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Calibri"/>
                        </a:rPr>
                        <a:t>3850,58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1 154,01</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102,86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996">
                <a:tc>
                  <a:txBody>
                    <a:bodyPr/>
                    <a:lstStyle/>
                    <a:p>
                      <a:pPr algn="l" rtl="0" fontAlgn="b"/>
                      <a:r>
                        <a:rPr lang="ru-RU" sz="900" b="0" i="0" u="none" strike="noStrike">
                          <a:solidFill>
                            <a:srgbClr val="000000"/>
                          </a:solidFill>
                          <a:latin typeface="Calibri"/>
                        </a:rPr>
                        <a:t>Возврат остатков субсидий, субвенций и иных межбюджетных трансфертов, имеющих целевое назначение прошлых лет</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                           -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-126 554,38</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-126 577,20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Calibri"/>
                        </a:rPr>
                        <a:t>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-22,82</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a:rPr>
                        <a:t>100,02</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26">
                <a:tc>
                  <a:txBody>
                    <a:bodyPr/>
                    <a:lstStyle/>
                    <a:p>
                      <a:pPr algn="l" rtl="0" fontAlgn="b"/>
                      <a:r>
                        <a:rPr lang="ru-RU" sz="900" b="1" i="0" u="none" strike="noStrike">
                          <a:solidFill>
                            <a:srgbClr val="000000"/>
                          </a:solidFill>
                          <a:latin typeface="Calibri"/>
                        </a:rPr>
                        <a:t>ИТОГО:</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7B6"/>
                    </a:solidFill>
                  </a:tcPr>
                </a:tc>
                <a:tc>
                  <a:txBody>
                    <a:bodyPr/>
                    <a:lstStyle/>
                    <a:p>
                      <a:pPr algn="ctr" rtl="0" fontAlgn="b"/>
                      <a:r>
                        <a:rPr lang="ru-RU" sz="900" b="1" i="0" u="none" strike="noStrike">
                          <a:solidFill>
                            <a:srgbClr val="000000"/>
                          </a:solidFill>
                          <a:latin typeface="Calibri"/>
                        </a:rPr>
                        <a:t>2 353 137,53</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7B6"/>
                    </a:solidFill>
                  </a:tcPr>
                </a:tc>
                <a:tc>
                  <a:txBody>
                    <a:bodyPr/>
                    <a:lstStyle/>
                    <a:p>
                      <a:pPr algn="ctr" rtl="0" fontAlgn="b"/>
                      <a:r>
                        <a:rPr lang="ru-RU" sz="900" b="1" i="0" u="none" strike="noStrike">
                          <a:solidFill>
                            <a:srgbClr val="000000"/>
                          </a:solidFill>
                          <a:latin typeface="Calibri"/>
                        </a:rPr>
                        <a:t>2 810 694,40</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7B6"/>
                    </a:solidFill>
                  </a:tcPr>
                </a:tc>
                <a:tc>
                  <a:txBody>
                    <a:bodyPr/>
                    <a:lstStyle/>
                    <a:p>
                      <a:pPr algn="ctr" rtl="0" fontAlgn="b"/>
                      <a:r>
                        <a:rPr lang="ru-RU" sz="900" b="1" i="0" u="none" strike="noStrike">
                          <a:solidFill>
                            <a:srgbClr val="000000"/>
                          </a:solidFill>
                          <a:latin typeface="Calibri"/>
                        </a:rPr>
                        <a:t>2 327 479,86</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7B6"/>
                    </a:solidFill>
                  </a:tcPr>
                </a:tc>
                <a:tc>
                  <a:txBody>
                    <a:bodyPr/>
                    <a:lstStyle/>
                    <a:p>
                      <a:pPr algn="ctr" rtl="0" fontAlgn="b"/>
                      <a:r>
                        <a:rPr lang="ru-RU" sz="900" b="1" i="0" u="none" strike="noStrike">
                          <a:solidFill>
                            <a:srgbClr val="000000"/>
                          </a:solidFill>
                          <a:latin typeface="Calibri"/>
                        </a:rPr>
                        <a:t>-25 657,67</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rtl="0" fontAlgn="b"/>
                      <a:r>
                        <a:rPr lang="ru-RU" sz="900" b="1" i="0" u="none" strike="noStrike" dirty="0">
                          <a:solidFill>
                            <a:srgbClr val="000000"/>
                          </a:solidFill>
                          <a:latin typeface="Calibri"/>
                        </a:rPr>
                        <a:t>98,91</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rtl="0" fontAlgn="b"/>
                      <a:r>
                        <a:rPr lang="ru-RU" sz="900" b="1" i="0" u="none" strike="noStrike" dirty="0">
                          <a:solidFill>
                            <a:srgbClr val="000000"/>
                          </a:solidFill>
                          <a:latin typeface="Calibri"/>
                        </a:rPr>
                        <a:t>-483 214,54</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rtl="0" fontAlgn="b"/>
                      <a:r>
                        <a:rPr lang="ru-RU" sz="900" b="1" i="0" u="none" strike="noStrike" dirty="0">
                          <a:solidFill>
                            <a:srgbClr val="000000"/>
                          </a:solidFill>
                          <a:latin typeface="Calibri"/>
                        </a:rPr>
                        <a:t>82,81</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86017" name="Rectangle 1"/>
          <p:cNvSpPr>
            <a:spLocks noChangeArrowheads="1"/>
          </p:cNvSpPr>
          <p:nvPr/>
        </p:nvSpPr>
        <p:spPr bwMode="auto">
          <a:xfrm>
            <a:off x="76200" y="0"/>
            <a:ext cx="37338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000" dirty="0" smtClean="0"/>
              <a:t>         Поступление налога на доходы физических лиц в 2022 году составляет 171 080,90 тыс. руб. или 99,29% от плановых назначений. К отчету 2021 года  наблюдается  рост – 2,22% или 3 719,37 тыс. руб. в абсолютной сумме, рост за счет повышения оплаты труда  работникам бюджетной сферы.</a:t>
            </a:r>
          </a:p>
          <a:p>
            <a:pPr algn="just"/>
            <a:r>
              <a:rPr lang="ru-RU" sz="1000" dirty="0" smtClean="0"/>
              <a:t>         Доходы от уплаты акцизов по подакцизным товарам (продукции), производимым на территории Российской Федерации поступили в отчетном периоде в сумме 48 455,87 тыс. руб., что выше  плановых назначений на         11 017,47 тыс. руб. или на 29,43%, в сравнении с прошлым годом увеличение на 15,66% или на 6 559,44 тыс. руб. за счет увеличения объемов реализации.</a:t>
            </a:r>
          </a:p>
          <a:p>
            <a:pPr algn="just"/>
            <a:r>
              <a:rPr lang="ru-RU" sz="1000" dirty="0" smtClean="0"/>
              <a:t>        Поступление налога, взимаемого в связи с применением упрощенной системы налогообложения, составляет 15 102,55 тыс. руб. или 108,88% от плановых назначений, в сравнении с поступлением за 2021 год рост на 16,75% или 2 167,28 тыс. рублей причиной роста данного вида дохода является внесение изменений в налоговое законодательство.</a:t>
            </a:r>
          </a:p>
          <a:p>
            <a:r>
              <a:rPr lang="ru-RU" sz="1000" dirty="0" smtClean="0"/>
              <a:t>       Поступление единого сельскохозяйственного налога составляет        29 996,07 тыс. руб. или 102,07%, в сравнении с 2021 годом увеличение составляет 14 588,17 тыс. руб. или 94,68%,  увеличение за счет поступления недоимки за предыдущие налоговые периоды, начисления МРИ ФНС России №1 и № 14  пеней и штрафов по результатам камеральных проверок.</a:t>
            </a:r>
            <a:r>
              <a:rPr lang="ru-RU" sz="1000" dirty="0" smtClean="0">
                <a:solidFill>
                  <a:srgbClr val="FF0000"/>
                </a:solidFill>
                <a:latin typeface="Arial" pitchFamily="34" charset="0"/>
                <a:cs typeface="Arial" pitchFamily="34" charset="0"/>
              </a:rPr>
              <a:t> </a:t>
            </a:r>
            <a:endParaRPr lang="ru-RU" sz="1000" dirty="0" smtClean="0"/>
          </a:p>
          <a:p>
            <a:r>
              <a:rPr lang="ru-RU" sz="1000" dirty="0" smtClean="0"/>
              <a:t>        Поступление земельного налога с физических лиц составляет 26 704,98 тыс. руб. или 103,76% от плановых назначений, в сравнении с прошлым годом увеличение на 85,62 тыс. руб. или 0,32%.</a:t>
            </a:r>
            <a:endParaRPr lang="ru-RU" sz="1000" dirty="0" smtClean="0">
              <a:solidFill>
                <a:srgbClr val="FF0000"/>
              </a:solidFill>
              <a:latin typeface="Arial" pitchFamily="34" charset="0"/>
              <a:cs typeface="Arial" pitchFamily="34" charset="0"/>
            </a:endParaRPr>
          </a:p>
          <a:p>
            <a:pPr algn="just"/>
            <a:r>
              <a:rPr lang="ru-RU" sz="1000" dirty="0" smtClean="0"/>
              <a:t>       Доходы, полученные от использования имущества, находящегося в муниципальной собственности составляют 23 275,34 тыс. руб. или 133,57% от назначенных сумм. В сравнении с соответствующим периодом прошлого года уменьшение на 734,99 тыс. руб. в связи с перерасчетом арендной платы в сторону уменьшения (на основании вступивших в силу решений судов).</a:t>
            </a:r>
            <a:r>
              <a:rPr lang="ru-RU" sz="1000" dirty="0" smtClean="0">
                <a:solidFill>
                  <a:srgbClr val="FF0000"/>
                </a:solidFill>
                <a:latin typeface="Arial" pitchFamily="34" charset="0"/>
                <a:cs typeface="Arial" pitchFamily="34" charset="0"/>
              </a:rPr>
              <a:t>     </a:t>
            </a:r>
            <a:r>
              <a:rPr lang="ru-RU" sz="1000" dirty="0" smtClean="0"/>
              <a:t> </a:t>
            </a:r>
          </a:p>
          <a:p>
            <a:pPr algn="just"/>
            <a:r>
              <a:rPr lang="ru-RU" sz="1000" dirty="0" smtClean="0"/>
              <a:t>       Доходы от оказания платных услуг составляют 30 700,38 тыс. руб. или 112,98% от плановых назначений, в сравнении с соответствующим периодом прошлого года увеличение на 8 067,31 тыс. руб. в связи со снятием ограничительных мер.</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Диаграмма 11"/>
          <p:cNvGraphicFramePr/>
          <p:nvPr/>
        </p:nvGraphicFramePr>
        <p:xfrm>
          <a:off x="3657600" y="0"/>
          <a:ext cx="54864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extBox 1"/>
          <p:cNvSpPr txBox="1"/>
          <p:nvPr/>
        </p:nvSpPr>
        <p:spPr>
          <a:xfrm>
            <a:off x="0" y="0"/>
            <a:ext cx="9144000" cy="738664"/>
          </a:xfrm>
          <a:prstGeom prst="rect">
            <a:avLst/>
          </a:prstGeom>
          <a:noFill/>
        </p:spPr>
        <p:txBody>
          <a:bodyPr wrap="square" rtlCol="0">
            <a:spAutoFit/>
          </a:bodyPr>
          <a:lstStyle/>
          <a:p>
            <a:pPr algn="ctr"/>
            <a:r>
              <a:rPr lang="ru-RU" sz="1400" dirty="0" smtClean="0"/>
              <a:t>ПОМЕСЯЧНАЯ И ПОКВАРТАЛЬНАЯ ДИНАМИКА ПОСТУПЛЕНИЯ НАЛОГОВЫХ И НЕНАЛОГОВЫХ ДОХОДОВ В БЮДЖЕТ КУРСКОГО МУНИЦИПАЛЬНОГО ОКРУГА СТАВРОПОЛЬСКОГО КРАЯ </a:t>
            </a:r>
          </a:p>
          <a:p>
            <a:pPr algn="ctr"/>
            <a:r>
              <a:rPr lang="ru-RU" sz="1400" dirty="0" smtClean="0"/>
              <a:t>В  2022 ГОДУ К 2021 ГОДУ </a:t>
            </a:r>
            <a:endParaRPr lang="ru-RU" sz="1400" dirty="0"/>
          </a:p>
        </p:txBody>
      </p:sp>
      <p:sp>
        <p:nvSpPr>
          <p:cNvPr id="60417" name="Rectangle 1"/>
          <p:cNvSpPr>
            <a:spLocks noChangeArrowheads="1"/>
          </p:cNvSpPr>
          <p:nvPr/>
        </p:nvSpPr>
        <p:spPr bwMode="auto">
          <a:xfrm>
            <a:off x="152400" y="3124200"/>
            <a:ext cx="8763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kumimoji="0" lang="ru-RU" sz="110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ru-RU" sz="1100" dirty="0" smtClean="0">
                <a:latin typeface="+mj-lt"/>
                <a:ea typeface="Times New Roman" pitchFamily="18" charset="0"/>
                <a:cs typeface="Times New Roman" pitchFamily="18" charset="0"/>
              </a:rPr>
              <a:t>В </a:t>
            </a:r>
            <a:r>
              <a:rPr lang="en-US" sz="1100" dirty="0" smtClean="0">
                <a:latin typeface="+mj-lt"/>
                <a:ea typeface="Times New Roman" pitchFamily="18" charset="0"/>
                <a:cs typeface="Times New Roman" pitchFamily="18" charset="0"/>
              </a:rPr>
              <a:t>I</a:t>
            </a:r>
            <a:r>
              <a:rPr lang="ru-RU" sz="1100" dirty="0" smtClean="0">
                <a:latin typeface="+mj-lt"/>
                <a:ea typeface="Times New Roman" pitchFamily="18" charset="0"/>
                <a:cs typeface="Times New Roman" pitchFamily="18" charset="0"/>
              </a:rPr>
              <a:t> квартале 2022 года  по сравнению с аналогичным периодом 2021 года наблюдается рост поступлений по налоговым и неналоговым доходам на 23 041,52 тыс.  рублей, в основном за счет поступления в 2022 году недоимки за предыдущие налоговые периоды по единому сельскохозяйственному налогу, а также начислений МРИ ФНС России №1 и № 14  пеней и штрафов по результатам камеральных проверок</a:t>
            </a:r>
            <a:r>
              <a:rPr lang="ru-RU" sz="1100" dirty="0" smtClean="0"/>
              <a:t>.</a:t>
            </a:r>
            <a:endParaRPr kumimoji="0" lang="ru-RU" sz="110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100" i="0" u="none" strike="noStrike" cap="none" normalizeH="0" baseline="0" dirty="0" smtClean="0">
              <a:ln>
                <a:noFill/>
              </a:ln>
              <a:solidFill>
                <a:schemeClr val="tx1"/>
              </a:solidFill>
              <a:effectLst/>
              <a:latin typeface="+mj-lt"/>
              <a:cs typeface="Arial" pitchFamily="34" charset="0"/>
            </a:endParaRPr>
          </a:p>
        </p:txBody>
      </p:sp>
      <p:graphicFrame>
        <p:nvGraphicFramePr>
          <p:cNvPr id="8" name="Диаграмма 7"/>
          <p:cNvGraphicFramePr/>
          <p:nvPr/>
        </p:nvGraphicFramePr>
        <p:xfrm>
          <a:off x="76200" y="4038600"/>
          <a:ext cx="88392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458200" y="4572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graphicFrame>
        <p:nvGraphicFramePr>
          <p:cNvPr id="7" name="Диаграмма 6"/>
          <p:cNvGraphicFramePr/>
          <p:nvPr/>
        </p:nvGraphicFramePr>
        <p:xfrm>
          <a:off x="152400" y="685800"/>
          <a:ext cx="8763000" cy="2286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8" name="Пятиугольник 7"/>
          <p:cNvSpPr/>
          <p:nvPr/>
        </p:nvSpPr>
        <p:spPr>
          <a:xfrm>
            <a:off x="0" y="0"/>
            <a:ext cx="8991600" cy="53340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 двумя скругленными противолежащими углами 6"/>
          <p:cNvSpPr/>
          <p:nvPr/>
        </p:nvSpPr>
        <p:spPr>
          <a:xfrm>
            <a:off x="228600" y="3276600"/>
            <a:ext cx="8763000" cy="3200400"/>
          </a:xfrm>
          <a:prstGeom prst="round2DiagRect">
            <a:avLst/>
          </a:prstGeom>
          <a:gradFill>
            <a:gsLst>
              <a:gs pos="0">
                <a:srgbClr val="5E9EFF"/>
              </a:gs>
              <a:gs pos="39999">
                <a:srgbClr val="85C2FF"/>
              </a:gs>
              <a:gs pos="70000">
                <a:srgbClr val="C4D6EB"/>
              </a:gs>
              <a:gs pos="100000">
                <a:srgbClr val="FFEBFA"/>
              </a:gs>
            </a:gsLst>
            <a:lin ang="135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57200" y="3276600"/>
            <a:ext cx="8382000" cy="430887"/>
          </a:xfrm>
          <a:prstGeom prst="rect">
            <a:avLst/>
          </a:prstGeom>
          <a:noFill/>
        </p:spPr>
        <p:txBody>
          <a:bodyPr wrap="square" rtlCol="0">
            <a:spAutoFit/>
          </a:bodyPr>
          <a:lstStyle/>
          <a:p>
            <a:pPr algn="ctr"/>
            <a:r>
              <a:rPr lang="ru-RU" sz="1100" dirty="0" smtClean="0"/>
              <a:t>ДИНАМИКА ПОСТУПЛЕНИЯ НАЛОГОВЫХ И НЕНАЛОГОВЫХ ДОХОДОВ БЮДЖЕТА  КУРСКОГО МУНИЦИПАЛЬНОГО ОКРУГА СТАВРОПОЛЬСКОГО КРАЯ ЗА 2017-2022 ГОДЫ</a:t>
            </a:r>
            <a:endParaRPr lang="ru-RU" sz="1100" dirty="0"/>
          </a:p>
        </p:txBody>
      </p:sp>
      <p:sp>
        <p:nvSpPr>
          <p:cNvPr id="3" name="Прямоугольник 2"/>
          <p:cNvSpPr/>
          <p:nvPr/>
        </p:nvSpPr>
        <p:spPr>
          <a:xfrm>
            <a:off x="152400" y="533400"/>
            <a:ext cx="8839200" cy="2877711"/>
          </a:xfrm>
          <a:prstGeom prst="rect">
            <a:avLst/>
          </a:prstGeom>
        </p:spPr>
        <p:txBody>
          <a:bodyPr wrap="square">
            <a:spAutoFit/>
          </a:bodyPr>
          <a:lstStyle/>
          <a:p>
            <a:pPr algn="just"/>
            <a:r>
              <a:rPr lang="ru-RU" sz="1250" dirty="0" smtClean="0">
                <a:latin typeface="+mj-lt"/>
                <a:cs typeface="Calibri" pitchFamily="34" charset="0"/>
              </a:rPr>
              <a:t>         </a:t>
            </a:r>
            <a:r>
              <a:rPr lang="ru-RU" sz="1250" dirty="0" smtClean="0">
                <a:latin typeface="+mj-lt"/>
              </a:rPr>
              <a:t>Доля налоговых и неналоговых доходов в общем объеме доходов, поступивших в бюджет, составила 16,4 процентов или              382 208,77 тыс. рублей. Годовые плановые назначения по поступлению налоговых и неналоговых доходов в бюджет при плане 352 602,00 тыс. рублей исполнены на 108,40 процента .</a:t>
            </a:r>
          </a:p>
          <a:p>
            <a:pPr algn="just"/>
            <a:r>
              <a:rPr lang="ru-RU" sz="1250" dirty="0" smtClean="0">
                <a:latin typeface="+mj-lt"/>
              </a:rPr>
              <a:t>         </a:t>
            </a:r>
            <a:r>
              <a:rPr lang="ru-RU" sz="1400" dirty="0" smtClean="0"/>
              <a:t> </a:t>
            </a:r>
            <a:r>
              <a:rPr lang="ru-RU" sz="1250" dirty="0" smtClean="0">
                <a:latin typeface="+mj-lt"/>
              </a:rPr>
              <a:t>Для увеличения налогового потенциала округа, своевременного поступления  в бюджет собственных доходов, недопущения образования текущей задолженности и погашения имеющейся,  а также для обеспечения реализации программы оздоровления муниципальных финансов, Финансовым управлением ежемесячно проводился анализ ожидаемого поступления налоговых и неналоговых доходов в местный бюджет, готовился материал для проведения комиссий по мобилизации налоговых и неналоговых доходов, зачисляемых в местный бюджет, с целью выявления выпадающих доходов и не допущения превышения, утвержденного постановлением Правительства Ставропольского края от 30.11.2021 № 612-п (в редакции от 22.07.2022 № 413-п и от 26.12.2022 № 826-п), Норматива формирования расходов на содержание органов местного самоуправления муниципальных образований Ставропольского края. </a:t>
            </a:r>
          </a:p>
          <a:p>
            <a:pPr algn="just"/>
            <a:r>
              <a:rPr lang="ru-RU" sz="1250" dirty="0" smtClean="0">
                <a:latin typeface="+mj-lt"/>
              </a:rPr>
              <a:t>В результате проводимых мероприятий увеличение роста налоговых и неналоговых доходов  бюджета  Курского муниципального округа   составило – 9 918,25 тыс. рублей (в том числе оплата задолженности по единому сельскохозяйственному налогу за 2021 г. – 6 000,00 тыс. рублей ИП Оганесян).</a:t>
            </a:r>
            <a:endParaRPr lang="ru-RU" sz="1250" dirty="0">
              <a:latin typeface="+mj-lt"/>
            </a:endParaRPr>
          </a:p>
        </p:txBody>
      </p:sp>
      <p:sp>
        <p:nvSpPr>
          <p:cNvPr id="4" name="TextBox 3"/>
          <p:cNvSpPr txBox="1"/>
          <p:nvPr/>
        </p:nvSpPr>
        <p:spPr>
          <a:xfrm>
            <a:off x="0" y="0"/>
            <a:ext cx="8077200" cy="523220"/>
          </a:xfrm>
          <a:prstGeom prst="rect">
            <a:avLst/>
          </a:prstGeom>
          <a:noFill/>
        </p:spPr>
        <p:txBody>
          <a:bodyPr wrap="square" rtlCol="0">
            <a:spAutoFit/>
          </a:bodyPr>
          <a:lstStyle/>
          <a:p>
            <a:pPr algn="ctr"/>
            <a:r>
              <a:rPr lang="ru-RU" sz="1400" dirty="0" smtClean="0"/>
              <a:t>ОБЕСПЕЧЕНИЕ РОСТА НАЛОГОВЫХ И НЕНАЛОГОВЫХ ДОХОДОВ БЮДЖЕТА  КУРСКОГО МУНИЦИПАЛЬНОГО ОКРУГА СТАВРОПОЛЬСКОГО КРАЯ ЗА 2017-2022 ГОДЫ  </a:t>
            </a:r>
            <a:endParaRPr lang="ru-RU" sz="1400" dirty="0"/>
          </a:p>
        </p:txBody>
      </p:sp>
      <p:graphicFrame>
        <p:nvGraphicFramePr>
          <p:cNvPr id="5" name="Диаграмма 4"/>
          <p:cNvGraphicFramePr/>
          <p:nvPr/>
        </p:nvGraphicFramePr>
        <p:xfrm>
          <a:off x="228600" y="3276600"/>
          <a:ext cx="87630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28600" y="34290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extBox 1"/>
          <p:cNvSpPr txBox="1"/>
          <p:nvPr/>
        </p:nvSpPr>
        <p:spPr>
          <a:xfrm>
            <a:off x="381000" y="0"/>
            <a:ext cx="8382000" cy="461665"/>
          </a:xfrm>
          <a:prstGeom prst="rect">
            <a:avLst/>
          </a:prstGeom>
          <a:noFill/>
        </p:spPr>
        <p:txBody>
          <a:bodyPr wrap="square" rtlCol="0">
            <a:spAutoFit/>
          </a:bodyPr>
          <a:lstStyle/>
          <a:p>
            <a:pPr algn="ctr"/>
            <a:r>
              <a:rPr lang="ru-RU" sz="1200" dirty="0" smtClean="0"/>
              <a:t>ДИНАМИКА ПОСТУПЛЕНИЯ </a:t>
            </a:r>
            <a:r>
              <a:rPr lang="ru-RU" sz="1200" b="1" dirty="0" smtClean="0"/>
              <a:t>НАЛОГОВЫХ</a:t>
            </a:r>
            <a:r>
              <a:rPr lang="ru-RU" sz="1200" dirty="0" smtClean="0"/>
              <a:t> ДОХОДОВ БЮДЖЕТА  КУРСКОГО МУНИЦИПАЛЬНОГО ОКРУГА СТАВРОПОЛЬСКОГО КРАЯ ЗА 2017-2022 ГОДЫ</a:t>
            </a:r>
            <a:endParaRPr lang="ru-RU" sz="1200" dirty="0"/>
          </a:p>
        </p:txBody>
      </p:sp>
      <p:graphicFrame>
        <p:nvGraphicFramePr>
          <p:cNvPr id="5" name="Диаграмма 4"/>
          <p:cNvGraphicFramePr/>
          <p:nvPr/>
        </p:nvGraphicFramePr>
        <p:xfrm>
          <a:off x="152400" y="457200"/>
          <a:ext cx="8839200" cy="175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nvGraphicFramePr>
        <p:xfrm>
          <a:off x="152400" y="1981200"/>
          <a:ext cx="88392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nvGraphicFramePr>
        <p:xfrm>
          <a:off x="152400" y="5029200"/>
          <a:ext cx="8839200" cy="16764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143000" y="6477000"/>
            <a:ext cx="457200" cy="215444"/>
          </a:xfrm>
          <a:prstGeom prst="rect">
            <a:avLst/>
          </a:prstGeom>
          <a:noFill/>
        </p:spPr>
        <p:txBody>
          <a:bodyPr wrap="square" rtlCol="0">
            <a:spAutoFit/>
          </a:bodyPr>
          <a:lstStyle/>
          <a:p>
            <a:r>
              <a:rPr lang="ru-RU" sz="800" b="1" dirty="0" smtClean="0">
                <a:latin typeface="+mj-lt"/>
              </a:rPr>
              <a:t>2017</a:t>
            </a:r>
            <a:endParaRPr lang="ru-RU" sz="800" b="1" dirty="0">
              <a:latin typeface="+mj-lt"/>
            </a:endParaRPr>
          </a:p>
        </p:txBody>
      </p:sp>
      <p:graphicFrame>
        <p:nvGraphicFramePr>
          <p:cNvPr id="10" name="Диаграмма 9"/>
          <p:cNvGraphicFramePr/>
          <p:nvPr/>
        </p:nvGraphicFramePr>
        <p:xfrm>
          <a:off x="152400" y="3505200"/>
          <a:ext cx="8839200" cy="16764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8458200" y="4572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graphicFrame>
        <p:nvGraphicFramePr>
          <p:cNvPr id="5" name="Диаграмма 4"/>
          <p:cNvGraphicFramePr/>
          <p:nvPr/>
        </p:nvGraphicFramePr>
        <p:xfrm>
          <a:off x="152400" y="0"/>
          <a:ext cx="8839200" cy="190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nvGraphicFramePr>
        <p:xfrm>
          <a:off x="152400" y="1676400"/>
          <a:ext cx="88392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nvGraphicFramePr>
        <p:xfrm>
          <a:off x="152400" y="5029200"/>
          <a:ext cx="8839200"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66800" y="6553200"/>
            <a:ext cx="457200" cy="215444"/>
          </a:xfrm>
          <a:prstGeom prst="rect">
            <a:avLst/>
          </a:prstGeom>
          <a:noFill/>
        </p:spPr>
        <p:txBody>
          <a:bodyPr wrap="square" rtlCol="0">
            <a:spAutoFit/>
          </a:bodyPr>
          <a:lstStyle/>
          <a:p>
            <a:r>
              <a:rPr lang="ru-RU" sz="800" b="1" dirty="0" smtClean="0">
                <a:latin typeface="+mj-lt"/>
              </a:rPr>
              <a:t>2017</a:t>
            </a:r>
            <a:endParaRPr lang="ru-RU" sz="800" b="1" dirty="0">
              <a:latin typeface="+mj-lt"/>
            </a:endParaRPr>
          </a:p>
        </p:txBody>
      </p:sp>
      <p:graphicFrame>
        <p:nvGraphicFramePr>
          <p:cNvPr id="9" name="Диаграмма 8"/>
          <p:cNvGraphicFramePr/>
          <p:nvPr/>
        </p:nvGraphicFramePr>
        <p:xfrm>
          <a:off x="152400" y="3276600"/>
          <a:ext cx="8839200"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8458200" y="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graphicFrame>
        <p:nvGraphicFramePr>
          <p:cNvPr id="5" name="Диаграмма 4"/>
          <p:cNvGraphicFramePr/>
          <p:nvPr/>
        </p:nvGraphicFramePr>
        <p:xfrm>
          <a:off x="152400" y="609600"/>
          <a:ext cx="8839200" cy="190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nvGraphicFramePr>
        <p:xfrm>
          <a:off x="152400" y="2362200"/>
          <a:ext cx="8839200"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143000" y="5943600"/>
            <a:ext cx="457200" cy="215444"/>
          </a:xfrm>
          <a:prstGeom prst="rect">
            <a:avLst/>
          </a:prstGeom>
          <a:noFill/>
        </p:spPr>
        <p:txBody>
          <a:bodyPr wrap="square" rtlCol="0">
            <a:spAutoFit/>
          </a:bodyPr>
          <a:lstStyle/>
          <a:p>
            <a:r>
              <a:rPr lang="ru-RU" sz="800" b="1" dirty="0" smtClean="0">
                <a:latin typeface="+mj-lt"/>
              </a:rPr>
              <a:t>2017</a:t>
            </a:r>
            <a:endParaRPr lang="ru-RU" sz="800" b="1" dirty="0">
              <a:latin typeface="+mj-lt"/>
            </a:endParaRPr>
          </a:p>
        </p:txBody>
      </p:sp>
      <p:graphicFrame>
        <p:nvGraphicFramePr>
          <p:cNvPr id="10" name="Диаграмма 9"/>
          <p:cNvGraphicFramePr/>
          <p:nvPr/>
        </p:nvGraphicFramePr>
        <p:xfrm>
          <a:off x="304800" y="4267200"/>
          <a:ext cx="8839200" cy="19050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7"/>
          <p:cNvSpPr txBox="1"/>
          <p:nvPr/>
        </p:nvSpPr>
        <p:spPr>
          <a:xfrm>
            <a:off x="3810000" y="5943600"/>
            <a:ext cx="457252"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00" b="1" dirty="0" smtClean="0">
                <a:latin typeface="Calibri"/>
              </a:rPr>
              <a:t>2019</a:t>
            </a:r>
            <a:endParaRPr lang="ru-RU" sz="800" b="1" dirty="0">
              <a:latin typeface="Calibri"/>
            </a:endParaRPr>
          </a:p>
        </p:txBody>
      </p:sp>
      <p:sp>
        <p:nvSpPr>
          <p:cNvPr id="11" name="TextBox 7"/>
          <p:cNvSpPr txBox="1"/>
          <p:nvPr/>
        </p:nvSpPr>
        <p:spPr>
          <a:xfrm>
            <a:off x="5181600" y="5943600"/>
            <a:ext cx="457163"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00" b="1" dirty="0" smtClean="0">
                <a:latin typeface="Calibri"/>
              </a:rPr>
              <a:t>2020</a:t>
            </a:r>
            <a:endParaRPr lang="ru-RU" sz="800" b="1" dirty="0">
              <a:latin typeface="Calibri"/>
            </a:endParaRPr>
          </a:p>
        </p:txBody>
      </p:sp>
      <p:sp>
        <p:nvSpPr>
          <p:cNvPr id="12" name="TextBox 7"/>
          <p:cNvSpPr txBox="1"/>
          <p:nvPr/>
        </p:nvSpPr>
        <p:spPr>
          <a:xfrm>
            <a:off x="6553200" y="5943600"/>
            <a:ext cx="457163"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00" b="1" dirty="0" smtClean="0">
                <a:latin typeface="Calibri"/>
              </a:rPr>
              <a:t>2021</a:t>
            </a:r>
            <a:endParaRPr lang="ru-RU" sz="800" b="1" dirty="0">
              <a:latin typeface="Calibri"/>
            </a:endParaRPr>
          </a:p>
        </p:txBody>
      </p:sp>
      <p:sp>
        <p:nvSpPr>
          <p:cNvPr id="13" name="TextBox 7"/>
          <p:cNvSpPr txBox="1"/>
          <p:nvPr/>
        </p:nvSpPr>
        <p:spPr>
          <a:xfrm>
            <a:off x="7924800" y="5943600"/>
            <a:ext cx="457252"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00" b="1" dirty="0" smtClean="0">
                <a:latin typeface="Calibri"/>
              </a:rPr>
              <a:t>2022</a:t>
            </a:r>
            <a:endParaRPr lang="ru-RU" sz="800" b="1" dirty="0">
              <a:latin typeface="Calibri"/>
            </a:endParaRPr>
          </a:p>
        </p:txBody>
      </p:sp>
      <p:sp>
        <p:nvSpPr>
          <p:cNvPr id="14" name="TextBox 7"/>
          <p:cNvSpPr txBox="1"/>
          <p:nvPr/>
        </p:nvSpPr>
        <p:spPr>
          <a:xfrm>
            <a:off x="2438400" y="5943600"/>
            <a:ext cx="457163"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00" b="1" dirty="0" smtClean="0">
                <a:latin typeface="Calibri"/>
              </a:rPr>
              <a:t>2018</a:t>
            </a:r>
            <a:endParaRPr lang="ru-RU" sz="800" b="1" dirty="0">
              <a:latin typeface="Calibri"/>
            </a:endParaRPr>
          </a:p>
        </p:txBody>
      </p:sp>
      <p:sp>
        <p:nvSpPr>
          <p:cNvPr id="15" name="TextBox 14"/>
          <p:cNvSpPr txBox="1"/>
          <p:nvPr/>
        </p:nvSpPr>
        <p:spPr>
          <a:xfrm>
            <a:off x="381000" y="0"/>
            <a:ext cx="8382000" cy="461665"/>
          </a:xfrm>
          <a:prstGeom prst="rect">
            <a:avLst/>
          </a:prstGeom>
          <a:noFill/>
        </p:spPr>
        <p:txBody>
          <a:bodyPr wrap="square" rtlCol="0">
            <a:spAutoFit/>
          </a:bodyPr>
          <a:lstStyle/>
          <a:p>
            <a:pPr algn="ctr"/>
            <a:r>
              <a:rPr lang="ru-RU" sz="1200" dirty="0" smtClean="0"/>
              <a:t>ДИНАМИКА ПОСТУПЛЕНИЯ </a:t>
            </a:r>
            <a:r>
              <a:rPr lang="ru-RU" sz="1200" b="1" dirty="0" smtClean="0"/>
              <a:t>НЕ НАЛОГОВЫХ</a:t>
            </a:r>
            <a:r>
              <a:rPr lang="ru-RU" sz="1200" dirty="0" smtClean="0"/>
              <a:t> ДОХОДОВ БЮДЖЕТА  КУРСКОГО МУНИЦИПАЛЬНОГО ОКРУГА СТАВРОПОЛЬСКОГО КРАЯ ЗА 2017-2022 ГОДЫ</a:t>
            </a:r>
            <a:endParaRPr lang="ru-RU" sz="1200" dirty="0"/>
          </a:p>
        </p:txBody>
      </p:sp>
      <p:sp>
        <p:nvSpPr>
          <p:cNvPr id="16" name="TextBox 15"/>
          <p:cNvSpPr txBox="1"/>
          <p:nvPr/>
        </p:nvSpPr>
        <p:spPr>
          <a:xfrm>
            <a:off x="8458200" y="4572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graphicFrame>
        <p:nvGraphicFramePr>
          <p:cNvPr id="5" name="Диаграмма 4"/>
          <p:cNvGraphicFramePr/>
          <p:nvPr/>
        </p:nvGraphicFramePr>
        <p:xfrm>
          <a:off x="152400" y="228600"/>
          <a:ext cx="8839200" cy="190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nvGraphicFramePr>
        <p:xfrm>
          <a:off x="152400" y="2057400"/>
          <a:ext cx="8839200"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143000" y="5410200"/>
            <a:ext cx="457200" cy="215444"/>
          </a:xfrm>
          <a:prstGeom prst="rect">
            <a:avLst/>
          </a:prstGeom>
          <a:noFill/>
        </p:spPr>
        <p:txBody>
          <a:bodyPr wrap="square" rtlCol="0">
            <a:spAutoFit/>
          </a:bodyPr>
          <a:lstStyle/>
          <a:p>
            <a:r>
              <a:rPr lang="ru-RU" sz="800" b="1" dirty="0" smtClean="0">
                <a:latin typeface="+mj-lt"/>
              </a:rPr>
              <a:t>2017</a:t>
            </a:r>
            <a:endParaRPr lang="ru-RU" sz="800" b="1" dirty="0">
              <a:latin typeface="+mj-lt"/>
            </a:endParaRPr>
          </a:p>
        </p:txBody>
      </p:sp>
      <p:graphicFrame>
        <p:nvGraphicFramePr>
          <p:cNvPr id="10" name="Диаграмма 9"/>
          <p:cNvGraphicFramePr/>
          <p:nvPr/>
        </p:nvGraphicFramePr>
        <p:xfrm>
          <a:off x="152400" y="3962400"/>
          <a:ext cx="8839200" cy="19050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7"/>
          <p:cNvSpPr txBox="1"/>
          <p:nvPr/>
        </p:nvSpPr>
        <p:spPr>
          <a:xfrm>
            <a:off x="3810000" y="5410200"/>
            <a:ext cx="457252"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00" b="1" dirty="0" smtClean="0">
                <a:latin typeface="Calibri"/>
              </a:rPr>
              <a:t>2019</a:t>
            </a:r>
            <a:endParaRPr lang="ru-RU" sz="800" b="1" dirty="0">
              <a:latin typeface="Calibri"/>
            </a:endParaRPr>
          </a:p>
        </p:txBody>
      </p:sp>
      <p:sp>
        <p:nvSpPr>
          <p:cNvPr id="11" name="TextBox 7"/>
          <p:cNvSpPr txBox="1"/>
          <p:nvPr/>
        </p:nvSpPr>
        <p:spPr>
          <a:xfrm>
            <a:off x="5105400" y="5410200"/>
            <a:ext cx="457163"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00" b="1" dirty="0" smtClean="0">
                <a:latin typeface="Calibri"/>
              </a:rPr>
              <a:t>2020</a:t>
            </a:r>
            <a:endParaRPr lang="ru-RU" sz="800" b="1" dirty="0">
              <a:latin typeface="Calibri"/>
            </a:endParaRPr>
          </a:p>
        </p:txBody>
      </p:sp>
      <p:sp>
        <p:nvSpPr>
          <p:cNvPr id="12" name="TextBox 7"/>
          <p:cNvSpPr txBox="1"/>
          <p:nvPr/>
        </p:nvSpPr>
        <p:spPr>
          <a:xfrm>
            <a:off x="6629400" y="5410200"/>
            <a:ext cx="457163"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00" b="1" dirty="0" smtClean="0">
                <a:latin typeface="Calibri"/>
              </a:rPr>
              <a:t>2021</a:t>
            </a:r>
            <a:endParaRPr lang="ru-RU" sz="800" b="1" dirty="0">
              <a:latin typeface="Calibri"/>
            </a:endParaRPr>
          </a:p>
        </p:txBody>
      </p:sp>
      <p:sp>
        <p:nvSpPr>
          <p:cNvPr id="13" name="TextBox 7"/>
          <p:cNvSpPr txBox="1"/>
          <p:nvPr/>
        </p:nvSpPr>
        <p:spPr>
          <a:xfrm>
            <a:off x="8001000" y="5410200"/>
            <a:ext cx="457252"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00" b="1" dirty="0" smtClean="0">
                <a:latin typeface="Calibri"/>
              </a:rPr>
              <a:t>2022</a:t>
            </a:r>
            <a:endParaRPr lang="ru-RU" sz="800" b="1" dirty="0">
              <a:latin typeface="Calibri"/>
            </a:endParaRPr>
          </a:p>
        </p:txBody>
      </p:sp>
      <p:sp>
        <p:nvSpPr>
          <p:cNvPr id="14" name="TextBox 7"/>
          <p:cNvSpPr txBox="1"/>
          <p:nvPr/>
        </p:nvSpPr>
        <p:spPr>
          <a:xfrm>
            <a:off x="2438400" y="5410200"/>
            <a:ext cx="457163"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00" b="1" dirty="0" smtClean="0">
                <a:latin typeface="Calibri"/>
              </a:rPr>
              <a:t>2018</a:t>
            </a:r>
            <a:endParaRPr lang="ru-RU" sz="800" b="1" dirty="0">
              <a:latin typeface="Calibri"/>
            </a:endParaRPr>
          </a:p>
        </p:txBody>
      </p:sp>
      <p:sp>
        <p:nvSpPr>
          <p:cNvPr id="15" name="TextBox 14"/>
          <p:cNvSpPr txBox="1"/>
          <p:nvPr/>
        </p:nvSpPr>
        <p:spPr>
          <a:xfrm>
            <a:off x="8305800" y="1524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9" name="Пятиугольник 8"/>
          <p:cNvSpPr/>
          <p:nvPr/>
        </p:nvSpPr>
        <p:spPr>
          <a:xfrm>
            <a:off x="0" y="0"/>
            <a:ext cx="8686800" cy="60960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0" y="0"/>
            <a:ext cx="8458200" cy="769441"/>
          </a:xfrm>
          <a:prstGeom prst="rect">
            <a:avLst/>
          </a:prstGeom>
          <a:noFill/>
        </p:spPr>
        <p:txBody>
          <a:bodyPr wrap="square" rtlCol="0">
            <a:spAutoFit/>
          </a:bodyPr>
          <a:lstStyle/>
          <a:p>
            <a:pPr algn="ctr"/>
            <a:r>
              <a:rPr lang="ru-RU" sz="1600" b="1" dirty="0" smtClean="0"/>
              <a:t>Раздел 5.  </a:t>
            </a:r>
            <a:r>
              <a:rPr lang="ru-RU" sz="1400" dirty="0" smtClean="0"/>
              <a:t>БЕЗВОЗМЕЗДНЫЕ ПОСТУПЛЕНИЯ В БЮДЖЕТ КУРСКОГО МУНИЦИПАЛЬНОГО ОКРУГА СТАВРОПОЛЬСКОГО КРАЯ </a:t>
            </a:r>
          </a:p>
          <a:p>
            <a:pPr algn="ctr"/>
            <a:r>
              <a:rPr lang="ru-RU" sz="1400" dirty="0" smtClean="0"/>
              <a:t> </a:t>
            </a:r>
            <a:endParaRPr lang="ru-RU" sz="1400" dirty="0"/>
          </a:p>
        </p:txBody>
      </p:sp>
      <p:graphicFrame>
        <p:nvGraphicFramePr>
          <p:cNvPr id="14" name="Диаграмма 13"/>
          <p:cNvGraphicFramePr/>
          <p:nvPr/>
        </p:nvGraphicFramePr>
        <p:xfrm>
          <a:off x="152400" y="304800"/>
          <a:ext cx="51054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3"/>
          <p:cNvSpPr>
            <a:spLocks noChangeArrowheads="1"/>
          </p:cNvSpPr>
          <p:nvPr/>
        </p:nvSpPr>
        <p:spPr bwMode="auto">
          <a:xfrm>
            <a:off x="5410200" y="685800"/>
            <a:ext cx="35052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100" dirty="0" smtClean="0">
                <a:latin typeface="+mj-lt"/>
              </a:rPr>
              <a:t>Доля безвозмездных поступлений в общем объеме доходов местного бюджета остается стабильно высокой – 83,6 %,  в  сравнении с 2021 годом доля эта  уменьшилась на 1,3%. Фактическое исполнение по безвозмездным поступлениям составило 1 945 271,09 тыс. руб. или 79,14 %.</a:t>
            </a:r>
            <a:endParaRPr lang="ru-RU" sz="1100" dirty="0">
              <a:latin typeface="+mj-lt"/>
            </a:endParaRPr>
          </a:p>
        </p:txBody>
      </p:sp>
      <p:sp>
        <p:nvSpPr>
          <p:cNvPr id="17" name="TextBox 16"/>
          <p:cNvSpPr txBox="1"/>
          <p:nvPr/>
        </p:nvSpPr>
        <p:spPr>
          <a:xfrm>
            <a:off x="152400" y="3200400"/>
            <a:ext cx="8763000" cy="523220"/>
          </a:xfrm>
          <a:prstGeom prst="rect">
            <a:avLst/>
          </a:prstGeom>
          <a:noFill/>
        </p:spPr>
        <p:txBody>
          <a:bodyPr wrap="square" rtlCol="0">
            <a:spAutoFit/>
          </a:bodyPr>
          <a:lstStyle/>
          <a:p>
            <a:pPr algn="ctr"/>
            <a:r>
              <a:rPr lang="ru-RU" sz="1400" dirty="0" smtClean="0"/>
              <a:t>БЕЗВОЗМЕЗДНЫЕ ПОСТУПЛЕНИЯ В БЮДЖЕТ КУРСКОГО МУНИЦИПАЛЬНОГО ОКРУГА СТАВРОПОЛЬСКОГО КРАЯ ЗА 2022 ГОД В СРАВНЕНИИ С 2021 ГОДОМ  </a:t>
            </a:r>
            <a:endParaRPr lang="ru-RU" sz="1400" dirty="0"/>
          </a:p>
        </p:txBody>
      </p:sp>
      <p:sp>
        <p:nvSpPr>
          <p:cNvPr id="19" name="Прямоугольник 18"/>
          <p:cNvSpPr/>
          <p:nvPr/>
        </p:nvSpPr>
        <p:spPr>
          <a:xfrm>
            <a:off x="7924800" y="3429000"/>
            <a:ext cx="1044645" cy="276999"/>
          </a:xfrm>
          <a:prstGeom prst="rect">
            <a:avLst/>
          </a:prstGeom>
        </p:spPr>
        <p:txBody>
          <a:bodyPr wrap="none">
            <a:spAutoFit/>
          </a:bodyPr>
          <a:lstStyle/>
          <a:p>
            <a:r>
              <a:rPr lang="ru-RU" sz="1200" dirty="0" smtClean="0">
                <a:latin typeface="Calibri" pitchFamily="34" charset="0"/>
                <a:cs typeface="Calibri" pitchFamily="34" charset="0"/>
              </a:rPr>
              <a:t>(тыс. рублей)</a:t>
            </a:r>
            <a:endParaRPr lang="ru-RU" sz="1200" dirty="0"/>
          </a:p>
        </p:txBody>
      </p:sp>
      <p:graphicFrame>
        <p:nvGraphicFramePr>
          <p:cNvPr id="10" name="Таблица 9"/>
          <p:cNvGraphicFramePr>
            <a:graphicFrameLocks noGrp="1"/>
          </p:cNvGraphicFramePr>
          <p:nvPr/>
        </p:nvGraphicFramePr>
        <p:xfrm>
          <a:off x="228598" y="3729851"/>
          <a:ext cx="8686804" cy="2899549"/>
        </p:xfrm>
        <a:graphic>
          <a:graphicData uri="http://schemas.openxmlformats.org/drawingml/2006/table">
            <a:tbl>
              <a:tblPr/>
              <a:tblGrid>
                <a:gridCol w="2895602"/>
                <a:gridCol w="1295400"/>
                <a:gridCol w="914400"/>
                <a:gridCol w="914400"/>
                <a:gridCol w="914400"/>
                <a:gridCol w="838200"/>
                <a:gridCol w="914402"/>
              </a:tblGrid>
              <a:tr h="310214">
                <a:tc rowSpan="2">
                  <a:txBody>
                    <a:bodyPr/>
                    <a:lstStyle/>
                    <a:p>
                      <a:pPr algn="ctr" rtl="0" fontAlgn="ctr"/>
                      <a:r>
                        <a:rPr lang="ru-RU" sz="1000" b="0" i="0" u="none" strike="noStrike" dirty="0">
                          <a:solidFill>
                            <a:srgbClr val="000000"/>
                          </a:solidFill>
                          <a:latin typeface="Calibri"/>
                        </a:rPr>
                        <a:t>источники доходов</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1000" b="1" i="0" u="none" strike="noStrike">
                          <a:solidFill>
                            <a:srgbClr val="000000"/>
                          </a:solidFill>
                          <a:latin typeface="Calibri"/>
                        </a:rPr>
                        <a:t>Утверждено решением о бюджете в 2021 году (уточенный план) </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ru-RU" sz="1000" b="1" i="0" u="none" strike="noStrike">
                          <a:solidFill>
                            <a:srgbClr val="000000"/>
                          </a:solidFill>
                          <a:latin typeface="Calibri"/>
                        </a:rPr>
                        <a:t>Исполнено  </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ctr" rtl="0" fontAlgn="ctr"/>
                      <a:r>
                        <a:rPr lang="ru-RU" sz="1000" b="1" i="0" u="none" strike="noStrike">
                          <a:solidFill>
                            <a:srgbClr val="000000"/>
                          </a:solidFill>
                          <a:latin typeface="Calibri"/>
                        </a:rPr>
                        <a:t>Утверждено решением  </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ctr" rtl="0" fontAlgn="ctr"/>
                      <a:r>
                        <a:rPr lang="ru-RU" sz="1000" b="1" i="0" u="none" strike="noStrike">
                          <a:solidFill>
                            <a:srgbClr val="000000"/>
                          </a:solidFill>
                          <a:latin typeface="Calibri"/>
                        </a:rPr>
                        <a:t>Исполнено  </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9B8"/>
                    </a:solidFill>
                  </a:tcPr>
                </a:tc>
                <a:tc rowSpan="2">
                  <a:txBody>
                    <a:bodyPr/>
                    <a:lstStyle/>
                    <a:p>
                      <a:pPr algn="ctr" rtl="0" fontAlgn="ctr"/>
                      <a:r>
                        <a:rPr lang="ru-RU" sz="1000" b="1" i="0" u="none" strike="noStrike">
                          <a:solidFill>
                            <a:srgbClr val="000000"/>
                          </a:solidFill>
                          <a:latin typeface="Calibri"/>
                        </a:rPr>
                        <a:t>Процент исполнения к плану 2022 года</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rowSpan="2">
                  <a:txBody>
                    <a:bodyPr/>
                    <a:lstStyle/>
                    <a:p>
                      <a:pPr algn="ctr" rtl="0" fontAlgn="ctr"/>
                      <a:r>
                        <a:rPr lang="ru-RU" sz="1000" b="1" i="0" u="none" strike="noStrike">
                          <a:solidFill>
                            <a:srgbClr val="000000"/>
                          </a:solidFill>
                          <a:latin typeface="Calibri"/>
                        </a:rPr>
                        <a:t>Процент исполнения 2022  года к исполнению  2021 года</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620429">
                <a:tc vMerge="1">
                  <a:txBody>
                    <a:bodyPr/>
                    <a:lstStyle/>
                    <a:p>
                      <a:endParaRPr lang="ru-RU"/>
                    </a:p>
                  </a:txBody>
                  <a:tcPr/>
                </a:tc>
                <a:tc vMerge="1">
                  <a:txBody>
                    <a:bodyPr/>
                    <a:lstStyle/>
                    <a:p>
                      <a:endParaRPr lang="ru-RU"/>
                    </a:p>
                  </a:txBody>
                  <a:tcPr/>
                </a:tc>
                <a:tc>
                  <a:txBody>
                    <a:bodyPr/>
                    <a:lstStyle/>
                    <a:p>
                      <a:pPr algn="ctr" rtl="0" fontAlgn="ctr"/>
                      <a:r>
                        <a:rPr lang="ru-RU" sz="1000" b="1" i="0" u="none" strike="noStrike" dirty="0">
                          <a:solidFill>
                            <a:srgbClr val="000000"/>
                          </a:solidFill>
                          <a:latin typeface="Calibri"/>
                        </a:rPr>
                        <a:t>за 2021 год  </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ru-RU" sz="1000" b="1" i="0" u="none" strike="noStrike">
                          <a:solidFill>
                            <a:srgbClr val="000000"/>
                          </a:solidFill>
                          <a:latin typeface="Calibri"/>
                        </a:rPr>
                        <a:t>о бюджете в 2022 году (уточненный план) </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ru-RU" sz="1000" b="1" i="0" u="none" strike="noStrike">
                          <a:solidFill>
                            <a:srgbClr val="000000"/>
                          </a:solidFill>
                          <a:latin typeface="Calibri"/>
                        </a:rPr>
                        <a:t>за 2022 год  </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9B8"/>
                    </a:solidFill>
                  </a:tcPr>
                </a:tc>
                <a:tc vMerge="1">
                  <a:txBody>
                    <a:bodyPr/>
                    <a:lstStyle/>
                    <a:p>
                      <a:endParaRPr lang="ru-RU"/>
                    </a:p>
                  </a:txBody>
                  <a:tcPr/>
                </a:tc>
                <a:tc vMerge="1">
                  <a:txBody>
                    <a:bodyPr/>
                    <a:lstStyle/>
                    <a:p>
                      <a:endParaRPr lang="ru-RU"/>
                    </a:p>
                  </a:txBody>
                  <a:tcPr/>
                </a:tc>
              </a:tr>
              <a:tr h="310214">
                <a:tc>
                  <a:txBody>
                    <a:bodyPr/>
                    <a:lstStyle/>
                    <a:p>
                      <a:pPr algn="ctr" rtl="0" fontAlgn="ctr"/>
                      <a:r>
                        <a:rPr lang="ru-RU" sz="1000" b="1" i="0" u="none" strike="noStrike">
                          <a:solidFill>
                            <a:srgbClr val="000000"/>
                          </a:solidFill>
                          <a:latin typeface="Calibri"/>
                        </a:rPr>
                        <a:t>  БЕЗВОЗМЕЗДНЫЕ ПОСТУПЛЕНИЯ</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2 154 984,4</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1 978 507,2</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2 458 092,4</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1 945 271,1</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79,1</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98,3</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479">
                <a:tc>
                  <a:txBody>
                    <a:bodyPr/>
                    <a:lstStyle/>
                    <a:p>
                      <a:pPr algn="ctr" rtl="0" fontAlgn="ctr"/>
                      <a:r>
                        <a:rPr lang="ru-RU" sz="1000" b="0" i="0" u="none" strike="noStrike">
                          <a:solidFill>
                            <a:srgbClr val="000000"/>
                          </a:solidFill>
                          <a:latin typeface="Calibri"/>
                        </a:rPr>
                        <a:t>  Дотации </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455 071,0</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455 071,0</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462 516,0</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462 516,0</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100,0</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101,6</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479">
                <a:tc>
                  <a:txBody>
                    <a:bodyPr/>
                    <a:lstStyle/>
                    <a:p>
                      <a:pPr algn="ctr" rtl="0" fontAlgn="ctr"/>
                      <a:r>
                        <a:rPr lang="ru-RU" sz="1000" b="0" i="0" u="none" strike="noStrike">
                          <a:solidFill>
                            <a:srgbClr val="000000"/>
                          </a:solidFill>
                          <a:latin typeface="Calibri"/>
                        </a:rPr>
                        <a:t>  Субсидии </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498 080,0</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324 425,5</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806 887,6</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290 455,1</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36,0</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89,5</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479">
                <a:tc>
                  <a:txBody>
                    <a:bodyPr/>
                    <a:lstStyle/>
                    <a:p>
                      <a:pPr algn="ctr" rtl="0" fontAlgn="ctr"/>
                      <a:r>
                        <a:rPr lang="ru-RU" sz="1000" b="0" i="0" u="none" strike="noStrike">
                          <a:solidFill>
                            <a:srgbClr val="000000"/>
                          </a:solidFill>
                          <a:latin typeface="Calibri"/>
                        </a:rPr>
                        <a:t>  Субвенции </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Calibri"/>
                        </a:rPr>
                        <a:t>1 168 125,0</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1 167 884,8</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1 274 883,3</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1 277 363,3</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100,2</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109,4</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598">
                <a:tc>
                  <a:txBody>
                    <a:bodyPr/>
                    <a:lstStyle/>
                    <a:p>
                      <a:pPr algn="ctr" rtl="0" fontAlgn="ctr"/>
                      <a:r>
                        <a:rPr lang="ru-RU" sz="1000" b="0" i="0" u="none" strike="noStrike">
                          <a:solidFill>
                            <a:srgbClr val="000000"/>
                          </a:solidFill>
                          <a:latin typeface="Calibri"/>
                        </a:rPr>
                        <a:t>  Иные межбюджетные трансферты</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Calibri"/>
                        </a:rPr>
                        <a:t>46 101,0</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43 518,5</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40 359,9</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41 513,9</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102,9</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95,4</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738">
                <a:tc>
                  <a:txBody>
                    <a:bodyPr/>
                    <a:lstStyle/>
                    <a:p>
                      <a:pPr algn="ctr" rtl="0" fontAlgn="ctr"/>
                      <a:r>
                        <a:rPr lang="ru-RU" sz="1000" b="0" i="0" u="none" strike="noStrike">
                          <a:solidFill>
                            <a:srgbClr val="000000"/>
                          </a:solidFill>
                          <a:latin typeface="Calibri"/>
                        </a:rPr>
                        <a:t>  Прочие безвозмездные поступления</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4,0</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4,0</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 </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 </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 </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0,0</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3969">
                <a:tc>
                  <a:txBody>
                    <a:bodyPr/>
                    <a:lstStyle/>
                    <a:p>
                      <a:pPr algn="ctr" rtl="0" fontAlgn="ctr"/>
                      <a:r>
                        <a:rPr lang="ru-RU" sz="1000" b="0" i="0" u="none" strike="noStrike">
                          <a:solidFill>
                            <a:srgbClr val="000000"/>
                          </a:solidFill>
                          <a:latin typeface="Calibri"/>
                        </a:rPr>
                        <a:t>Возврат остатков субсидий, субвенций и иных межбюджетных трансфертов, имеющих целевое назначение прошлых лет</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-12 396,6</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-12 396,6</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-126 554,4</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-126 577,2</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100,0</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dirty="0">
                          <a:solidFill>
                            <a:srgbClr val="000000"/>
                          </a:solidFill>
                          <a:latin typeface="Calibri"/>
                        </a:rPr>
                        <a:t>1 021,1</a:t>
                      </a:r>
                    </a:p>
                  </a:txBody>
                  <a:tcPr marL="9364" marR="9364" marT="93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extBox 1"/>
          <p:cNvSpPr txBox="1"/>
          <p:nvPr/>
        </p:nvSpPr>
        <p:spPr>
          <a:xfrm>
            <a:off x="0" y="1"/>
            <a:ext cx="9144000" cy="6863417"/>
          </a:xfrm>
          <a:prstGeom prst="rect">
            <a:avLst/>
          </a:prstGeom>
          <a:noFill/>
        </p:spPr>
        <p:txBody>
          <a:bodyPr wrap="square" rtlCol="0">
            <a:spAutoFit/>
          </a:bodyPr>
          <a:lstStyle/>
          <a:p>
            <a:r>
              <a:rPr lang="ru-RU" sz="1000" b="1" dirty="0" smtClean="0">
                <a:latin typeface="+mj-lt"/>
                <a:cs typeface="Calibri" pitchFamily="34" charset="0"/>
              </a:rPr>
              <a:t>ВВЕДЕНИЕ </a:t>
            </a:r>
            <a:r>
              <a:rPr lang="ru-RU" sz="1000" dirty="0" smtClean="0">
                <a:latin typeface="+mj-lt"/>
                <a:cs typeface="Calibri" pitchFamily="34" charset="0"/>
              </a:rPr>
              <a:t>…………………………………………………………………………………………………………………………………………………………………………..……………………………………………..……….……….….………2-4</a:t>
            </a:r>
          </a:p>
          <a:p>
            <a:r>
              <a:rPr lang="ru-RU" sz="1000" b="1" dirty="0" smtClean="0">
                <a:latin typeface="+mj-lt"/>
                <a:cs typeface="Calibri" pitchFamily="34" charset="0"/>
              </a:rPr>
              <a:t>Административно-территориальное деление</a:t>
            </a:r>
            <a:r>
              <a:rPr lang="ru-RU" sz="1000" dirty="0" smtClean="0">
                <a:effectLst>
                  <a:outerShdw blurRad="38100" dist="38100" dir="2700000" algn="tl">
                    <a:srgbClr val="000000">
                      <a:alpha val="43137"/>
                    </a:srgbClr>
                  </a:outerShdw>
                </a:effectLst>
                <a:latin typeface="+mj-lt"/>
                <a:cs typeface="Calibri" pitchFamily="34" charset="0"/>
              </a:rPr>
              <a:t>…………………………………………………………………………………………………………………………………………………………………………………….………...</a:t>
            </a:r>
            <a:r>
              <a:rPr lang="ru-RU" sz="1000" dirty="0" smtClean="0">
                <a:latin typeface="+mj-lt"/>
                <a:cs typeface="Calibri" pitchFamily="34" charset="0"/>
              </a:rPr>
              <a:t>.5</a:t>
            </a:r>
          </a:p>
          <a:p>
            <a:r>
              <a:rPr lang="ru-RU" sz="1000" b="1" dirty="0" smtClean="0">
                <a:latin typeface="+mj-lt"/>
                <a:cs typeface="Calibri" pitchFamily="34" charset="0"/>
              </a:rPr>
              <a:t>Раздел  1. ОСНОВНЫЕ ПОКАЗАТЕЛИ социально-экономического развития Курского муниципального округа Ставропольского края </a:t>
            </a:r>
            <a:r>
              <a:rPr lang="ru-RU" sz="1000" dirty="0" smtClean="0">
                <a:latin typeface="+mj-lt"/>
                <a:cs typeface="Calibri" pitchFamily="34" charset="0"/>
              </a:rPr>
              <a:t>…………………………………….…….6-15 </a:t>
            </a:r>
            <a:r>
              <a:rPr lang="ru-RU" sz="1000" b="1" dirty="0" smtClean="0">
                <a:latin typeface="+mj-lt"/>
                <a:cs typeface="Calibri" pitchFamily="34" charset="0"/>
              </a:rPr>
              <a:t>Раздел 2. </a:t>
            </a:r>
            <a:r>
              <a:rPr lang="ru-RU" sz="1000" dirty="0" smtClean="0">
                <a:latin typeface="+mj-lt"/>
                <a:cs typeface="Calibri" pitchFamily="34" charset="0"/>
              </a:rPr>
              <a:t>Реализация основных направлений бюджетной политики Курского муниципального округа Ставропольского края…………………………………………..……………….16</a:t>
            </a:r>
          </a:p>
          <a:p>
            <a:r>
              <a:rPr lang="ru-RU" sz="1000" b="1" dirty="0" smtClean="0">
                <a:latin typeface="+mj-lt"/>
                <a:cs typeface="Calibri" pitchFamily="34" charset="0"/>
              </a:rPr>
              <a:t>                  </a:t>
            </a:r>
            <a:r>
              <a:rPr lang="ru-RU" sz="1000" dirty="0" smtClean="0">
                <a:latin typeface="+mj-lt"/>
                <a:cs typeface="Calibri" pitchFamily="34" charset="0"/>
              </a:rPr>
              <a:t>Реализация основных направлений налоговой политики Курского муниципального округа Ставропольского края………………………………….………………….……...…17</a:t>
            </a:r>
          </a:p>
          <a:p>
            <a:r>
              <a:rPr lang="ru-RU" sz="1000" b="1" dirty="0" smtClean="0">
                <a:latin typeface="+mj-lt"/>
                <a:cs typeface="Calibri" pitchFamily="34" charset="0"/>
              </a:rPr>
              <a:t>                  </a:t>
            </a:r>
            <a:r>
              <a:rPr lang="ru-RU" sz="1000" dirty="0" smtClean="0">
                <a:latin typeface="+mj-lt"/>
                <a:cs typeface="Calibri" pitchFamily="34" charset="0"/>
              </a:rPr>
              <a:t>Реализация основных направлений долговой политики Курского муниципального округа Ставропольского края………………………………………….…..………………….17</a:t>
            </a:r>
          </a:p>
          <a:p>
            <a:pPr algn="just"/>
            <a:r>
              <a:rPr lang="ru-RU" sz="1000" b="1" dirty="0" smtClean="0">
                <a:latin typeface="+mj-lt"/>
                <a:cs typeface="Calibri" pitchFamily="34" charset="0"/>
              </a:rPr>
              <a:t>Раздел 3. Основные характеристики бюджета Курского муниципального округа Ставропольского края за 2022 год в сравнении с 2021 годом</a:t>
            </a:r>
            <a:r>
              <a:rPr lang="ru-RU" sz="1000" dirty="0" smtClean="0">
                <a:latin typeface="+mj-lt"/>
                <a:cs typeface="Calibri" pitchFamily="34" charset="0"/>
              </a:rPr>
              <a:t>…………………............18</a:t>
            </a:r>
          </a:p>
          <a:p>
            <a:pPr algn="just"/>
            <a:r>
              <a:rPr lang="ru-RU" sz="1000" b="1" dirty="0" smtClean="0">
                <a:latin typeface="+mj-lt"/>
                <a:cs typeface="Calibri" pitchFamily="34" charset="0"/>
              </a:rPr>
              <a:t>                 </a:t>
            </a:r>
            <a:r>
              <a:rPr lang="ru-RU" sz="1000" dirty="0" smtClean="0">
                <a:latin typeface="+mj-lt"/>
                <a:cs typeface="Calibri" pitchFamily="34" charset="0"/>
              </a:rPr>
              <a:t>Динамика доходов, расходов и дефицита/</a:t>
            </a:r>
            <a:r>
              <a:rPr lang="ru-RU" sz="1000" dirty="0" err="1" smtClean="0">
                <a:latin typeface="+mj-lt"/>
                <a:cs typeface="Calibri" pitchFamily="34" charset="0"/>
              </a:rPr>
              <a:t>профицита</a:t>
            </a:r>
            <a:r>
              <a:rPr lang="ru-RU" sz="1000" dirty="0" smtClean="0">
                <a:latin typeface="+mj-lt"/>
                <a:cs typeface="Calibri" pitchFamily="34" charset="0"/>
              </a:rPr>
              <a:t> местного бюджета за 2017-2022 годы………………………………………………………………….…….………………….….……19</a:t>
            </a:r>
          </a:p>
          <a:p>
            <a:pPr algn="just"/>
            <a:r>
              <a:rPr lang="ru-RU" sz="1000" b="1" dirty="0" smtClean="0">
                <a:latin typeface="+mj-lt"/>
              </a:rPr>
              <a:t>Раздел 4. Информация о доходах бюджета Курского муниципального округа Ставропольского края </a:t>
            </a:r>
            <a:r>
              <a:rPr lang="ru-RU" sz="1000" dirty="0" smtClean="0">
                <a:latin typeface="+mj-lt"/>
              </a:rPr>
              <a:t>…………………………………….….…………………….…………….…..................20</a:t>
            </a:r>
            <a:endParaRPr lang="ru-RU" sz="1000" dirty="0" smtClean="0">
              <a:latin typeface="+mj-lt"/>
              <a:cs typeface="Calibri" pitchFamily="34" charset="0"/>
            </a:endParaRPr>
          </a:p>
          <a:p>
            <a:pPr algn="just"/>
            <a:r>
              <a:rPr lang="ru-RU" sz="1000" dirty="0" smtClean="0">
                <a:latin typeface="+mj-lt"/>
                <a:cs typeface="Calibri" pitchFamily="34" charset="0"/>
              </a:rPr>
              <a:t>                Объем и структура налоговых и неналоговых доходов, а также межбюджетных трансфертов, поступающих в бюджет Курского муниципального округа Ставропольского края, сведения о планируемых и фактических значениях за 2022 год…………………………………….………………………………………………………………….……………..21-22       </a:t>
            </a:r>
            <a:r>
              <a:rPr lang="ru-RU" sz="1000" b="1" dirty="0" smtClean="0">
                <a:latin typeface="+mj-lt"/>
                <a:cs typeface="Calibri" pitchFamily="34" charset="0"/>
              </a:rPr>
              <a:t>     </a:t>
            </a:r>
          </a:p>
          <a:p>
            <a:r>
              <a:rPr lang="ru-RU" sz="1000" b="1" dirty="0" smtClean="0">
                <a:latin typeface="+mj-lt"/>
                <a:cs typeface="Calibri" pitchFamily="34" charset="0"/>
              </a:rPr>
              <a:t>                 </a:t>
            </a:r>
            <a:r>
              <a:rPr lang="ru-RU" sz="1000" dirty="0" smtClean="0">
                <a:latin typeface="+mj-lt"/>
                <a:cs typeface="Calibri" pitchFamily="34" charset="0"/>
              </a:rPr>
              <a:t>Помесячная и поквартальная динамика поступления налоговых и неналоговых доходов в местный бюджет в 2022 году к 2021 году……………..….……………….23</a:t>
            </a:r>
          </a:p>
          <a:p>
            <a:pPr algn="just"/>
            <a:r>
              <a:rPr lang="ru-RU" sz="1000" dirty="0" smtClean="0">
                <a:latin typeface="+mj-lt"/>
              </a:rPr>
              <a:t>                 Обеспечение роста налоговых и неналоговых доходов бюджета Курского муниципального округа СК за 2017-2022 годы………………………………………………….….24   </a:t>
            </a:r>
          </a:p>
          <a:p>
            <a:pPr algn="just"/>
            <a:r>
              <a:rPr lang="ru-RU" sz="1000" dirty="0" smtClean="0">
                <a:latin typeface="+mj-lt"/>
                <a:cs typeface="Calibri" pitchFamily="34" charset="0"/>
              </a:rPr>
              <a:t>                  </a:t>
            </a:r>
            <a:r>
              <a:rPr lang="ru-RU" sz="1000" dirty="0" smtClean="0">
                <a:latin typeface="+mj-lt"/>
              </a:rPr>
              <a:t>Динамика поступления налоговых доходов бюджета за 2017-2022 годы………………………………………………………………………..…………..………………............................25-26</a:t>
            </a:r>
          </a:p>
          <a:p>
            <a:pPr algn="just"/>
            <a:r>
              <a:rPr lang="ru-RU" sz="1000" dirty="0" smtClean="0">
                <a:latin typeface="+mj-lt"/>
              </a:rPr>
              <a:t>                  Динамика поступления неналоговых доходов бюджета за 2017-2022 годы </a:t>
            </a:r>
            <a:r>
              <a:rPr lang="ru-RU" sz="1000" dirty="0" smtClean="0">
                <a:latin typeface="+mj-lt"/>
                <a:cs typeface="Calibri" pitchFamily="34" charset="0"/>
              </a:rPr>
              <a:t>…………………………………………………………………………………………………………………………..27-28</a:t>
            </a:r>
          </a:p>
          <a:p>
            <a:pPr algn="just"/>
            <a:r>
              <a:rPr lang="ru-RU" sz="1000" b="1" dirty="0" smtClean="0">
                <a:latin typeface="+mj-lt"/>
              </a:rPr>
              <a:t>Раздел 5.  Безвозмездные поступления в бюджет Курского муниципального округа Ставропольского края</a:t>
            </a:r>
            <a:r>
              <a:rPr lang="ru-RU" sz="1000" dirty="0" smtClean="0">
                <a:latin typeface="+mj-lt"/>
              </a:rPr>
              <a:t>………………………………………………………..………………………..……29</a:t>
            </a:r>
          </a:p>
          <a:p>
            <a:pPr algn="just"/>
            <a:r>
              <a:rPr lang="ru-RU" sz="1000" dirty="0" smtClean="0">
                <a:latin typeface="+mj-lt"/>
              </a:rPr>
              <a:t>                  Структура безвозмездных поступлений</a:t>
            </a:r>
            <a:r>
              <a:rPr lang="ru-RU" sz="1000" dirty="0" smtClean="0">
                <a:latin typeface="+mj-lt"/>
                <a:cs typeface="Calibri" pitchFamily="34" charset="0"/>
              </a:rPr>
              <a:t>………………………………………………………………………………………….………………………………………………………………..………………..…………..30</a:t>
            </a:r>
          </a:p>
          <a:p>
            <a:pPr algn="just"/>
            <a:r>
              <a:rPr lang="ru-RU" sz="1000" b="1" dirty="0" smtClean="0">
                <a:latin typeface="+mj-lt"/>
              </a:rPr>
              <a:t>Раздел 6. Информация о расходах Курского муниципального округа</a:t>
            </a:r>
            <a:r>
              <a:rPr lang="ru-RU" sz="1000" dirty="0" smtClean="0">
                <a:latin typeface="+mj-lt"/>
              </a:rPr>
              <a:t>………………………………………………………………………………………………………………………………………………..……..31</a:t>
            </a:r>
          </a:p>
          <a:p>
            <a:pPr lvl="0" algn="just"/>
            <a:r>
              <a:rPr lang="ru-RU" sz="1000" kern="0" dirty="0" smtClean="0">
                <a:latin typeface="+mj-lt"/>
              </a:rPr>
              <a:t>                  Сведения об исполнении  расходной части местного бюджета в разрезе разделов и подразделов в 2022 году в сравнении с 2021 годом..………………….…….32</a:t>
            </a:r>
          </a:p>
          <a:p>
            <a:pPr algn="just"/>
            <a:r>
              <a:rPr lang="ru-RU" sz="1000" dirty="0" smtClean="0">
                <a:latin typeface="+mj-lt"/>
              </a:rPr>
              <a:t>                  Расходы на социально-культурную сферу (</a:t>
            </a:r>
            <a:r>
              <a:rPr lang="ru-RU" sz="1000" kern="0" dirty="0" smtClean="0">
                <a:latin typeface="+mj-lt"/>
              </a:rPr>
              <a:t>Образование; Культуру и кинематографию; Социальную политику; Физическую культуру и спорт).…………….33-49</a:t>
            </a:r>
          </a:p>
          <a:p>
            <a:pPr algn="just"/>
            <a:r>
              <a:rPr lang="ru-RU" sz="1000" b="1" kern="0" dirty="0" smtClean="0">
                <a:latin typeface="+mj-lt"/>
              </a:rPr>
              <a:t>Исполнение Указов Президента РФ </a:t>
            </a:r>
            <a:r>
              <a:rPr lang="ru-RU" sz="1000" kern="0" dirty="0" smtClean="0">
                <a:latin typeface="+mj-lt"/>
              </a:rPr>
              <a:t>(среднемесячная заработная плата  педагогических работников)…………………………………………………………………………………………….…….50</a:t>
            </a:r>
          </a:p>
          <a:p>
            <a:pPr algn="just"/>
            <a:r>
              <a:rPr lang="ru-RU" sz="1000" b="1" dirty="0" smtClean="0">
                <a:latin typeface="+mj-lt"/>
              </a:rPr>
              <a:t>Раздел 7.  Уровень долговой нагрузки на бюджет Курского муниципального округа Ставропольского края</a:t>
            </a:r>
            <a:r>
              <a:rPr lang="ru-RU" sz="1000" dirty="0" smtClean="0">
                <a:latin typeface="+mj-lt"/>
              </a:rPr>
              <a:t>…………………………………………………………………………………...….51</a:t>
            </a:r>
          </a:p>
          <a:p>
            <a:pPr algn="just"/>
            <a:r>
              <a:rPr lang="ru-RU" sz="1000" b="1" dirty="0" smtClean="0">
                <a:latin typeface="+mj-lt"/>
              </a:rPr>
              <a:t>Раздел 8. Государственные и муниципальные программы</a:t>
            </a:r>
            <a:r>
              <a:rPr lang="ru-RU" sz="1000" dirty="0" smtClean="0">
                <a:latin typeface="+mj-lt"/>
              </a:rPr>
              <a:t>………………………………………………………………………………………………………………………....…………….….…………………..………52</a:t>
            </a:r>
          </a:p>
          <a:p>
            <a:pPr algn="just"/>
            <a:r>
              <a:rPr lang="ru-RU" sz="1000" dirty="0" smtClean="0">
                <a:latin typeface="+mj-lt"/>
                <a:cs typeface="Calibri" pitchFamily="34" charset="0"/>
              </a:rPr>
              <a:t>                  Исполнение бюджета Курского муниципального округа Ставропольского края  за 2022 по муниципальным  программам……..…………………………………………….53</a:t>
            </a:r>
          </a:p>
          <a:p>
            <a:pPr algn="just"/>
            <a:r>
              <a:rPr lang="ru-RU" sz="1000" dirty="0" smtClean="0">
                <a:latin typeface="+mj-lt"/>
                <a:cs typeface="Calibri" pitchFamily="34" charset="0"/>
              </a:rPr>
              <a:t>                  </a:t>
            </a:r>
            <a:r>
              <a:rPr lang="ru-RU" sz="1000" dirty="0" smtClean="0">
                <a:latin typeface="+mj-lt"/>
              </a:rPr>
              <a:t>Оценка эффективности реализации муниципальных программ Курского муниципального округа Ставропольского края за 2022 год……………….………………….54</a:t>
            </a:r>
            <a:endParaRPr lang="ru-RU" sz="1000" dirty="0" smtClean="0">
              <a:latin typeface="+mj-lt"/>
              <a:cs typeface="Calibri" pitchFamily="34" charset="0"/>
            </a:endParaRPr>
          </a:p>
          <a:p>
            <a:pPr algn="just"/>
            <a:r>
              <a:rPr lang="ru-RU" sz="1000" dirty="0" smtClean="0">
                <a:latin typeface="+mj-lt"/>
                <a:cs typeface="Calibri" pitchFamily="34" charset="0"/>
              </a:rPr>
              <a:t>                  </a:t>
            </a:r>
            <a:r>
              <a:rPr lang="ru-RU" sz="1000" dirty="0" smtClean="0">
                <a:latin typeface="Calibri" pitchFamily="34" charset="0"/>
                <a:cs typeface="Calibri" pitchFamily="34" charset="0"/>
              </a:rPr>
              <a:t>Сведения о</a:t>
            </a:r>
            <a:r>
              <a:rPr lang="en-US" sz="1000" dirty="0" smtClean="0">
                <a:latin typeface="Calibri" pitchFamily="34" charset="0"/>
                <a:cs typeface="Calibri" pitchFamily="34" charset="0"/>
              </a:rPr>
              <a:t> </a:t>
            </a:r>
            <a:r>
              <a:rPr lang="ru-RU" sz="1000" dirty="0" smtClean="0">
                <a:latin typeface="Calibri" pitchFamily="34" charset="0"/>
                <a:cs typeface="Calibri" pitchFamily="34" charset="0"/>
              </a:rPr>
              <a:t>реализации государственных программ на территории Курского муниципального округа Ставропольского края в 2022 году…………………….……..55</a:t>
            </a:r>
          </a:p>
          <a:p>
            <a:pPr algn="just"/>
            <a:r>
              <a:rPr lang="ru-RU" sz="1000" b="1" dirty="0" smtClean="0">
                <a:latin typeface="+mj-lt"/>
              </a:rPr>
              <a:t>Раздел 9. Региональные проекты</a:t>
            </a:r>
          </a:p>
          <a:p>
            <a:r>
              <a:rPr lang="ru-RU" sz="1000" dirty="0" smtClean="0">
                <a:latin typeface="+mj-lt"/>
              </a:rPr>
              <a:t>                 Сведения о</a:t>
            </a:r>
            <a:r>
              <a:rPr lang="en-US" sz="1000" dirty="0" smtClean="0">
                <a:latin typeface="+mj-lt"/>
              </a:rPr>
              <a:t> </a:t>
            </a:r>
            <a:r>
              <a:rPr lang="ru-RU" sz="1000" dirty="0" smtClean="0">
                <a:latin typeface="+mj-lt"/>
              </a:rPr>
              <a:t>реализации региональных проектов в рамках национальных проектов  на территории КМО СК в 2022 году</a:t>
            </a:r>
            <a:r>
              <a:rPr lang="ru-RU" sz="1000" dirty="0" smtClean="0"/>
              <a:t> </a:t>
            </a:r>
            <a:r>
              <a:rPr lang="ru-RU" sz="1000" dirty="0" smtClean="0">
                <a:latin typeface="+mj-lt"/>
              </a:rPr>
              <a:t>………………………………..….………………....56</a:t>
            </a:r>
            <a:endParaRPr lang="ru-RU" sz="1000" b="1" dirty="0" smtClean="0">
              <a:latin typeface="+mj-lt"/>
            </a:endParaRPr>
          </a:p>
          <a:p>
            <a:r>
              <a:rPr lang="ru-RU" sz="1000" b="1" dirty="0" smtClean="0">
                <a:latin typeface="+mj-lt"/>
              </a:rPr>
              <a:t>Раздел 10. Общественно значимые проекты реализованные на территории Курского муниципального округа</a:t>
            </a:r>
          </a:p>
          <a:p>
            <a:pPr algn="just"/>
            <a:r>
              <a:rPr lang="ru-RU" sz="1000" dirty="0" smtClean="0">
                <a:latin typeface="+mj-lt"/>
                <a:cs typeface="Calibri" pitchFamily="34" charset="0"/>
              </a:rPr>
              <a:t>                   Образование/Культура/ Обеспечение жильем молодых семей   и др.……………………………………………………………………………………………………………………………..…...57-59</a:t>
            </a:r>
          </a:p>
          <a:p>
            <a:pPr algn="just"/>
            <a:r>
              <a:rPr lang="ru-RU" sz="1000" b="1" dirty="0" smtClean="0">
                <a:latin typeface="+mj-lt"/>
                <a:cs typeface="Calibri" pitchFamily="34" charset="0"/>
              </a:rPr>
              <a:t>Раздел 11. Поддержка местных инициатив/Инициативные проекты</a:t>
            </a:r>
            <a:r>
              <a:rPr lang="ru-RU" sz="1000" dirty="0" smtClean="0">
                <a:latin typeface="+mj-lt"/>
                <a:cs typeface="Calibri" pitchFamily="34" charset="0"/>
              </a:rPr>
              <a:t>…………………………………………………………………………………………………………………………………….………………....60</a:t>
            </a:r>
            <a:endParaRPr lang="ru-RU" sz="1000" b="1" dirty="0" smtClean="0">
              <a:latin typeface="+mj-lt"/>
              <a:cs typeface="Calibri" pitchFamily="34" charset="0"/>
            </a:endParaRPr>
          </a:p>
          <a:p>
            <a:pPr algn="just"/>
            <a:r>
              <a:rPr lang="ru-RU" sz="1000" b="1" dirty="0" smtClean="0">
                <a:latin typeface="+mj-lt"/>
                <a:cs typeface="Calibri" pitchFamily="34" charset="0"/>
              </a:rPr>
              <a:t>                    </a:t>
            </a:r>
            <a:r>
              <a:rPr lang="ru-RU" sz="1000" dirty="0" smtClean="0">
                <a:latin typeface="+mj-lt"/>
                <a:cs typeface="Calibri" pitchFamily="34" charset="0"/>
              </a:rPr>
              <a:t>Реализация инициативных проектов  на территории Курского муниципального округа за 2022 год……………………………………………………………………………..……61-71</a:t>
            </a:r>
          </a:p>
          <a:p>
            <a:pPr algn="just"/>
            <a:r>
              <a:rPr lang="ru-RU" sz="1000" b="1" dirty="0" smtClean="0">
                <a:latin typeface="+mj-lt"/>
                <a:cs typeface="Calibri" pitchFamily="34" charset="0"/>
              </a:rPr>
              <a:t>Раздел 12. ДОРОЖНЫЙ ФОНД (дорожное хозяйство)</a:t>
            </a:r>
            <a:r>
              <a:rPr lang="ru-RU" sz="1000" dirty="0" smtClean="0">
                <a:latin typeface="+mj-lt"/>
                <a:cs typeface="Calibri" pitchFamily="34" charset="0"/>
              </a:rPr>
              <a:t>……………………………………………………………………………………………………………………………………………………………………………….…72</a:t>
            </a:r>
            <a:endParaRPr lang="ru-RU" sz="1000" b="1" dirty="0" smtClean="0">
              <a:latin typeface="+mj-lt"/>
              <a:cs typeface="Calibri" pitchFamily="34" charset="0"/>
            </a:endParaRPr>
          </a:p>
          <a:p>
            <a:pPr algn="just"/>
            <a:r>
              <a:rPr lang="ru-RU" sz="1000" b="1" dirty="0" smtClean="0">
                <a:latin typeface="+mj-lt"/>
              </a:rPr>
              <a:t>Раздел 13. Бюджетная устойчивость</a:t>
            </a:r>
            <a:r>
              <a:rPr lang="ru-RU" sz="1000" dirty="0" smtClean="0">
                <a:latin typeface="+mj-lt"/>
              </a:rPr>
              <a:t>…………………………………………………………………………………………………………………………………………………………………………………………..………….…78-79</a:t>
            </a:r>
            <a:endParaRPr lang="ru-RU" sz="1000" b="1" dirty="0" smtClean="0">
              <a:latin typeface="+mj-lt"/>
            </a:endParaRPr>
          </a:p>
          <a:p>
            <a:pPr algn="just"/>
            <a:r>
              <a:rPr lang="ru-RU" sz="1000" b="1" dirty="0" smtClean="0">
                <a:latin typeface="+mj-lt"/>
                <a:cs typeface="Calibri" pitchFamily="34" charset="0"/>
              </a:rPr>
              <a:t>Рейтинг Курского муниципального района Ставропольского края по качеству управления бюджетным процессом </a:t>
            </a:r>
            <a:r>
              <a:rPr lang="ru-RU" sz="1000" dirty="0" smtClean="0">
                <a:latin typeface="+mj-lt"/>
                <a:cs typeface="Calibri" pitchFamily="34" charset="0"/>
              </a:rPr>
              <a:t>……………………………………………………..………………….80</a:t>
            </a:r>
            <a:endParaRPr lang="ru-RU" sz="1000" b="1" dirty="0" smtClean="0">
              <a:latin typeface="+mj-lt"/>
              <a:cs typeface="Calibri" pitchFamily="34" charset="0"/>
            </a:endParaRPr>
          </a:p>
          <a:p>
            <a:pPr algn="just"/>
            <a:r>
              <a:rPr lang="ru-RU" sz="1000" b="1" dirty="0" smtClean="0">
                <a:latin typeface="+mj-lt"/>
                <a:cs typeface="Calibri" pitchFamily="34" charset="0"/>
              </a:rPr>
              <a:t>Рейтинг  муниципальных образований СК по уровню открытости  бюджетных данных  за 2022 год </a:t>
            </a:r>
            <a:r>
              <a:rPr lang="ru-RU" sz="1000" dirty="0" smtClean="0">
                <a:latin typeface="+mj-lt"/>
                <a:cs typeface="Calibri" pitchFamily="34" charset="0"/>
              </a:rPr>
              <a:t>………………………………………………………………………………………….……....81</a:t>
            </a:r>
          </a:p>
          <a:p>
            <a:pPr algn="just"/>
            <a:r>
              <a:rPr lang="ru-RU" sz="1000" b="1" dirty="0" smtClean="0">
                <a:latin typeface="+mj-lt"/>
                <a:cs typeface="Calibri" pitchFamily="34" charset="0"/>
              </a:rPr>
              <a:t>Рейтинг исполнения налоговых и неналоговых доходов муниципальных округов Ставропольского края  за 2022 год (%)…………………………………………………………..</a:t>
            </a:r>
            <a:r>
              <a:rPr lang="ru-RU" sz="1000" dirty="0" smtClean="0">
                <a:latin typeface="+mj-lt"/>
                <a:cs typeface="Calibri" pitchFamily="34" charset="0"/>
              </a:rPr>
              <a:t>82</a:t>
            </a:r>
            <a:endParaRPr lang="ru-RU" sz="1000" b="1" dirty="0" smtClean="0">
              <a:latin typeface="+mj-lt"/>
              <a:cs typeface="Calibri" pitchFamily="34" charset="0"/>
            </a:endParaRPr>
          </a:p>
          <a:p>
            <a:pPr algn="just"/>
            <a:r>
              <a:rPr lang="ru-RU" sz="1000" b="1" dirty="0" err="1" smtClean="0">
                <a:latin typeface="+mj-lt"/>
                <a:cs typeface="Calibri" pitchFamily="34" charset="0"/>
              </a:rPr>
              <a:t>Подушевые</a:t>
            </a:r>
            <a:r>
              <a:rPr lang="ru-RU" sz="1000" b="1" dirty="0" smtClean="0">
                <a:latin typeface="+mj-lt"/>
                <a:cs typeface="Calibri" pitchFamily="34" charset="0"/>
              </a:rPr>
              <a:t> показатели доходов и расходов бюджета и показатели характеризующие результаты использования бюджетных ассигнований в  Курском муниципальном округе за 2022 год</a:t>
            </a:r>
            <a:r>
              <a:rPr lang="ru-RU" sz="1000" dirty="0" smtClean="0">
                <a:latin typeface="+mj-lt"/>
                <a:cs typeface="Calibri" pitchFamily="34" charset="0"/>
              </a:rPr>
              <a:t>………………………………………………………………………………………………………………………………………………………………………………………………………..……..83</a:t>
            </a:r>
            <a:endParaRPr lang="ru-RU" sz="1000" b="1" dirty="0" smtClean="0">
              <a:latin typeface="+mj-lt"/>
              <a:cs typeface="Calibri" pitchFamily="34" charset="0"/>
            </a:endParaRPr>
          </a:p>
          <a:p>
            <a:pPr algn="just"/>
            <a:r>
              <a:rPr lang="ru-RU" sz="1000" b="1" dirty="0" smtClean="0">
                <a:latin typeface="+mj-lt"/>
                <a:cs typeface="Calibri" pitchFamily="34" charset="0"/>
              </a:rPr>
              <a:t>Достигнутые значения показателей для оценки эффективности деятельности органов местного самоуправления  Курского муниципального округа Ставропольского края</a:t>
            </a:r>
            <a:r>
              <a:rPr lang="ru-RU" sz="1000" dirty="0" smtClean="0">
                <a:latin typeface="+mj-lt"/>
                <a:cs typeface="Calibri" pitchFamily="34" charset="0"/>
              </a:rPr>
              <a:t>………………………………………………………………………………………………………………………………………………………………………………………………………………………………..……84</a:t>
            </a:r>
            <a:endParaRPr lang="ru-RU" sz="1000" b="1" dirty="0" smtClean="0">
              <a:latin typeface="+mj-lt"/>
              <a:cs typeface="Calibri" pitchFamily="34" charset="0"/>
            </a:endParaRPr>
          </a:p>
          <a:p>
            <a:pPr algn="just"/>
            <a:r>
              <a:rPr lang="ru-RU" sz="1000" b="1" dirty="0" smtClean="0">
                <a:latin typeface="+mj-lt"/>
                <a:cs typeface="Calibri" pitchFamily="34" charset="0"/>
              </a:rPr>
              <a:t>Работа с обращениями граждан</a:t>
            </a:r>
            <a:r>
              <a:rPr lang="ru-RU" sz="1000" dirty="0" smtClean="0">
                <a:latin typeface="+mj-lt"/>
                <a:cs typeface="Calibri" pitchFamily="34" charset="0"/>
              </a:rPr>
              <a:t>…………………………………………………………………………………………………………………………………………………………………………………………………………………….85</a:t>
            </a:r>
          </a:p>
          <a:p>
            <a:pPr algn="just"/>
            <a:r>
              <a:rPr lang="ru-RU" sz="1000" b="1" dirty="0" smtClean="0">
                <a:latin typeface="+mj-lt"/>
                <a:cs typeface="Calibri" pitchFamily="34" charset="0"/>
              </a:rPr>
              <a:t>Понятия и термины</a:t>
            </a:r>
            <a:r>
              <a:rPr lang="ru-RU" sz="1000" dirty="0" smtClean="0">
                <a:latin typeface="+mj-lt"/>
                <a:cs typeface="Calibri" pitchFamily="34" charset="0"/>
              </a:rPr>
              <a:t> ………………………………………………………………………………………………………………………………………………………………………………………………………………………..………….86-96</a:t>
            </a:r>
          </a:p>
          <a:p>
            <a:pPr algn="just"/>
            <a:r>
              <a:rPr lang="ru-RU" sz="1000" b="1" dirty="0" smtClean="0">
                <a:latin typeface="+mj-lt"/>
                <a:cs typeface="Calibri" pitchFamily="34" charset="0"/>
              </a:rPr>
              <a:t>Контактная информация</a:t>
            </a:r>
            <a:r>
              <a:rPr lang="ru-RU" sz="1000" dirty="0" smtClean="0">
                <a:latin typeface="+mj-lt"/>
                <a:cs typeface="Calibri" pitchFamily="34" charset="0"/>
              </a:rPr>
              <a:t>…………………………………………………………………………………………………………………………………………………………………………………………………………………………………97</a:t>
            </a:r>
            <a:endParaRPr lang="ru-RU" sz="1000" b="1" dirty="0">
              <a:latin typeface="+mj-lt"/>
              <a:cs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extBox 1"/>
          <p:cNvSpPr txBox="1"/>
          <p:nvPr/>
        </p:nvSpPr>
        <p:spPr>
          <a:xfrm>
            <a:off x="0" y="0"/>
            <a:ext cx="8763000" cy="523220"/>
          </a:xfrm>
          <a:prstGeom prst="rect">
            <a:avLst/>
          </a:prstGeom>
          <a:noFill/>
        </p:spPr>
        <p:txBody>
          <a:bodyPr wrap="square" rtlCol="0">
            <a:spAutoFit/>
          </a:bodyPr>
          <a:lstStyle/>
          <a:p>
            <a:pPr algn="ctr"/>
            <a:r>
              <a:rPr lang="ru-RU" sz="1400" dirty="0" smtClean="0"/>
              <a:t>СТРУКТУРА БЕЗВОЗМЕЗДНЫХ ПОСТУПЛЕНИЙ В БЮДЖЕТ КУРСКОГО МУНИЦИПАЛЬНОГО ОКРУГА СТАВРОПОЛЬСКОГО КРАЯ В 2022 ГОДУ  </a:t>
            </a:r>
            <a:endParaRPr lang="ru-RU" sz="1400" dirty="0"/>
          </a:p>
        </p:txBody>
      </p:sp>
      <p:graphicFrame>
        <p:nvGraphicFramePr>
          <p:cNvPr id="3" name="Таблица 2"/>
          <p:cNvGraphicFramePr>
            <a:graphicFrameLocks noGrp="1"/>
          </p:cNvGraphicFramePr>
          <p:nvPr/>
        </p:nvGraphicFramePr>
        <p:xfrm>
          <a:off x="2971800" y="609600"/>
          <a:ext cx="3048000" cy="902970"/>
        </p:xfrm>
        <a:graphic>
          <a:graphicData uri="http://schemas.openxmlformats.org/drawingml/2006/table">
            <a:tbl>
              <a:tblPr/>
              <a:tblGrid>
                <a:gridCol w="1524000"/>
                <a:gridCol w="1524000"/>
              </a:tblGrid>
              <a:tr h="190500">
                <a:tc gridSpan="2">
                  <a:txBody>
                    <a:bodyPr/>
                    <a:lstStyle/>
                    <a:p>
                      <a:pPr algn="ctr" fontAlgn="b"/>
                      <a:r>
                        <a:rPr lang="ru-RU" sz="1100" b="0" i="0" u="none" strike="noStrike" dirty="0" smtClean="0">
                          <a:solidFill>
                            <a:srgbClr val="000000"/>
                          </a:solidFill>
                          <a:latin typeface="Calibri"/>
                        </a:rPr>
                        <a:t>Безвозмездные</a:t>
                      </a:r>
                      <a:r>
                        <a:rPr lang="ru-RU" sz="1100" b="0" i="0" u="none" strike="noStrike" baseline="0" dirty="0" smtClean="0">
                          <a:solidFill>
                            <a:srgbClr val="000000"/>
                          </a:solidFill>
                          <a:latin typeface="Calibri"/>
                        </a:rPr>
                        <a:t> поступления</a:t>
                      </a:r>
                      <a:r>
                        <a:rPr lang="ru-RU" sz="1100" b="0" i="0" u="none" strike="noStrike" dirty="0">
                          <a:solidFill>
                            <a:srgbClr val="000000"/>
                          </a:solidFill>
                          <a:latin typeface="Calibri"/>
                        </a:rPr>
                        <a:t> </a:t>
                      </a:r>
                      <a:r>
                        <a:rPr lang="ru-RU" sz="1100" b="0" i="0" u="none" strike="noStrike" dirty="0" smtClean="0">
                          <a:solidFill>
                            <a:srgbClr val="000000"/>
                          </a:solidFill>
                          <a:latin typeface="Calibri"/>
                        </a:rPr>
                        <a:t> от других бюджетов</a:t>
                      </a:r>
                      <a:r>
                        <a:rPr lang="ru-RU" sz="1100" b="0" i="0" u="none" strike="noStrike" baseline="0" dirty="0" smtClean="0">
                          <a:solidFill>
                            <a:srgbClr val="000000"/>
                          </a:solidFill>
                          <a:latin typeface="Calibri"/>
                        </a:rPr>
                        <a:t> бюджетной системы РФ</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lang="ru-RU"/>
                    </a:p>
                  </a:txBody>
                  <a:tcPr/>
                </a:tc>
              </a:tr>
              <a:tr h="190500">
                <a:tc gridSpan="2">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2 584 646,78</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190500">
                <a:tc gridSpan="2">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2</a:t>
                      </a:r>
                      <a:r>
                        <a:rPr lang="ru-RU" sz="1100" b="0" i="0" u="none" strike="noStrike" baseline="0" dirty="0" smtClean="0">
                          <a:solidFill>
                            <a:srgbClr val="000000"/>
                          </a:solidFill>
                          <a:latin typeface="Calibri"/>
                        </a:rPr>
                        <a:t> 071 848,29</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ru-RU"/>
                    </a:p>
                  </a:txBody>
                  <a:tcPr/>
                </a:tc>
              </a:tr>
              <a:tr h="112395">
                <a:tc>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-512 798,49</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80,16</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r>
            </a:tbl>
          </a:graphicData>
        </a:graphic>
      </p:graphicFrame>
      <p:graphicFrame>
        <p:nvGraphicFramePr>
          <p:cNvPr id="4" name="Таблица 3"/>
          <p:cNvGraphicFramePr>
            <a:graphicFrameLocks noGrp="1"/>
          </p:cNvGraphicFramePr>
          <p:nvPr/>
        </p:nvGraphicFramePr>
        <p:xfrm>
          <a:off x="304800" y="1981200"/>
          <a:ext cx="1524000" cy="1080135"/>
        </p:xfrm>
        <a:graphic>
          <a:graphicData uri="http://schemas.openxmlformats.org/drawingml/2006/table">
            <a:tbl>
              <a:tblPr/>
              <a:tblGrid>
                <a:gridCol w="762000"/>
                <a:gridCol w="762000"/>
              </a:tblGrid>
              <a:tr h="190500">
                <a:tc gridSpan="2">
                  <a:txBody>
                    <a:bodyPr/>
                    <a:lstStyle/>
                    <a:p>
                      <a:pPr algn="ctr" fontAlgn="b"/>
                      <a:r>
                        <a:rPr lang="ru-RU" sz="1100" b="0" i="0" u="none" strike="noStrike" dirty="0" smtClean="0">
                          <a:solidFill>
                            <a:srgbClr val="000000"/>
                          </a:solidFill>
                          <a:latin typeface="Calibri"/>
                        </a:rPr>
                        <a:t>дотации</a:t>
                      </a:r>
                    </a:p>
                    <a:p>
                      <a:pPr algn="ctr" fontAlgn="b"/>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lang="ru-RU"/>
                    </a:p>
                  </a:txBody>
                  <a:tcPr/>
                </a:tc>
              </a:tr>
              <a:tr h="190500">
                <a:tc gridSpan="2">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462 516,00</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190500">
                <a:tc gridSpan="2">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462 516,00</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ru-RU"/>
                    </a:p>
                  </a:txBody>
                  <a:tcPr/>
                </a:tc>
              </a:tr>
              <a:tr h="112395">
                <a:tc>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0,00</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1100" b="0" i="0" u="none" strike="noStrike" dirty="0" smtClean="0">
                          <a:solidFill>
                            <a:srgbClr val="000000"/>
                          </a:solidFill>
                          <a:latin typeface="Calibri"/>
                        </a:rPr>
                        <a:t>100,00</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r>
              <a:tr h="112395">
                <a:tc gridSpan="2">
                  <a:txBody>
                    <a:bodyPr/>
                    <a:lstStyle/>
                    <a:p>
                      <a:pPr algn="ctr" fontAlgn="b"/>
                      <a:r>
                        <a:rPr lang="ru-RU" sz="1100" b="0" i="0" u="none" strike="noStrike" dirty="0" smtClean="0">
                          <a:solidFill>
                            <a:schemeClr val="tx1"/>
                          </a:solidFill>
                          <a:latin typeface="Calibri"/>
                        </a:rPr>
                        <a:t>22,32</a:t>
                      </a:r>
                      <a:endParaRPr lang="ru-RU" sz="11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hMerge="1">
                  <a:txBody>
                    <a:bodyPr/>
                    <a:lstStyle/>
                    <a:p>
                      <a:pPr algn="ctr" fontAlgn="b"/>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r>
            </a:tbl>
          </a:graphicData>
        </a:graphic>
      </p:graphicFrame>
      <p:graphicFrame>
        <p:nvGraphicFramePr>
          <p:cNvPr id="5" name="Таблица 4"/>
          <p:cNvGraphicFramePr>
            <a:graphicFrameLocks noGrp="1"/>
          </p:cNvGraphicFramePr>
          <p:nvPr/>
        </p:nvGraphicFramePr>
        <p:xfrm>
          <a:off x="2514600" y="1981200"/>
          <a:ext cx="1600200" cy="1080135"/>
        </p:xfrm>
        <a:graphic>
          <a:graphicData uri="http://schemas.openxmlformats.org/drawingml/2006/table">
            <a:tbl>
              <a:tblPr/>
              <a:tblGrid>
                <a:gridCol w="800100"/>
                <a:gridCol w="800100"/>
              </a:tblGrid>
              <a:tr h="190500">
                <a:tc gridSpan="2">
                  <a:txBody>
                    <a:bodyPr/>
                    <a:lstStyle/>
                    <a:p>
                      <a:pPr algn="ctr" fontAlgn="b"/>
                      <a:r>
                        <a:rPr lang="ru-RU" sz="1100" b="0" i="0" u="none" strike="noStrike" dirty="0" smtClean="0">
                          <a:solidFill>
                            <a:srgbClr val="000000"/>
                          </a:solidFill>
                          <a:latin typeface="Calibri"/>
                        </a:rPr>
                        <a:t>субсидии</a:t>
                      </a:r>
                    </a:p>
                    <a:p>
                      <a:pPr algn="ctr" fontAlgn="b"/>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lang="ru-RU"/>
                    </a:p>
                  </a:txBody>
                  <a:tcPr/>
                </a:tc>
              </a:tr>
              <a:tr h="190500">
                <a:tc gridSpan="2">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806 887,61</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190500">
                <a:tc gridSpan="2">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290 455,06</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ru-RU"/>
                    </a:p>
                  </a:txBody>
                  <a:tcPr/>
                </a:tc>
              </a:tr>
              <a:tr h="112395">
                <a:tc>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-516 432,55</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1100" b="0" i="0" u="none" strike="noStrike" dirty="0" smtClean="0">
                          <a:solidFill>
                            <a:srgbClr val="000000"/>
                          </a:solidFill>
                          <a:latin typeface="Calibri"/>
                        </a:rPr>
                        <a:t>36,00</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r>
              <a:tr h="112395">
                <a:tc gridSpan="2">
                  <a:txBody>
                    <a:bodyPr/>
                    <a:lstStyle/>
                    <a:p>
                      <a:pPr algn="ctr" fontAlgn="b"/>
                      <a:r>
                        <a:rPr lang="ru-RU" sz="1100" b="0" i="0" u="none" strike="noStrike" dirty="0" smtClean="0">
                          <a:solidFill>
                            <a:srgbClr val="000000"/>
                          </a:solidFill>
                          <a:latin typeface="Calibri"/>
                        </a:rPr>
                        <a:t>14,02</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hMerge="1">
                  <a:txBody>
                    <a:bodyPr/>
                    <a:lstStyle/>
                    <a:p>
                      <a:pPr algn="ctr" fontAlgn="b"/>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r>
            </a:tbl>
          </a:graphicData>
        </a:graphic>
      </p:graphicFrame>
      <p:graphicFrame>
        <p:nvGraphicFramePr>
          <p:cNvPr id="6" name="Таблица 5"/>
          <p:cNvGraphicFramePr>
            <a:graphicFrameLocks noGrp="1"/>
          </p:cNvGraphicFramePr>
          <p:nvPr/>
        </p:nvGraphicFramePr>
        <p:xfrm>
          <a:off x="4876800" y="1981200"/>
          <a:ext cx="1600200" cy="1080135"/>
        </p:xfrm>
        <a:graphic>
          <a:graphicData uri="http://schemas.openxmlformats.org/drawingml/2006/table">
            <a:tbl>
              <a:tblPr/>
              <a:tblGrid>
                <a:gridCol w="800100"/>
                <a:gridCol w="800100"/>
              </a:tblGrid>
              <a:tr h="190500">
                <a:tc gridSpan="2">
                  <a:txBody>
                    <a:bodyPr/>
                    <a:lstStyle/>
                    <a:p>
                      <a:pPr algn="ctr" fontAlgn="b"/>
                      <a:r>
                        <a:rPr lang="ru-RU" sz="1100" b="0" i="0" u="none" strike="noStrike" dirty="0" smtClean="0">
                          <a:solidFill>
                            <a:srgbClr val="000000"/>
                          </a:solidFill>
                          <a:latin typeface="Calibri"/>
                        </a:rPr>
                        <a:t>субвенции</a:t>
                      </a:r>
                    </a:p>
                    <a:p>
                      <a:pPr algn="ctr" fontAlgn="b"/>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lang="ru-RU"/>
                    </a:p>
                  </a:txBody>
                  <a:tcPr/>
                </a:tc>
              </a:tr>
              <a:tr h="190500">
                <a:tc gridSpan="2">
                  <a:txBody>
                    <a:bodyPr/>
                    <a:lstStyle/>
                    <a:p>
                      <a:pPr algn="ctr" fontAlgn="b"/>
                      <a:r>
                        <a:rPr lang="ru-RU" sz="1100" b="0" i="0" u="none" strike="noStrike" dirty="0" smtClean="0">
                          <a:solidFill>
                            <a:srgbClr val="000000"/>
                          </a:solidFill>
                          <a:latin typeface="Calibri"/>
                        </a:rPr>
                        <a:t>1 274 883,27</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190500">
                <a:tc gridSpan="2">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1 277 363,32</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ru-RU"/>
                    </a:p>
                  </a:txBody>
                  <a:tcPr/>
                </a:tc>
              </a:tr>
              <a:tr h="112395">
                <a:tc>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2 480,05</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1100" b="0" i="0" u="none" strike="noStrike" dirty="0" smtClean="0">
                          <a:solidFill>
                            <a:srgbClr val="000000"/>
                          </a:solidFill>
                          <a:latin typeface="Calibri"/>
                        </a:rPr>
                        <a:t>100,19</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r>
              <a:tr h="112395">
                <a:tc gridSpan="2">
                  <a:txBody>
                    <a:bodyPr/>
                    <a:lstStyle/>
                    <a:p>
                      <a:pPr algn="ctr" fontAlgn="b"/>
                      <a:r>
                        <a:rPr lang="ru-RU" sz="1100" b="0" i="0" u="none" strike="noStrike" dirty="0" smtClean="0">
                          <a:solidFill>
                            <a:srgbClr val="000000"/>
                          </a:solidFill>
                          <a:latin typeface="Calibri"/>
                        </a:rPr>
                        <a:t>61,66</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hMerge="1">
                  <a:txBody>
                    <a:bodyPr/>
                    <a:lstStyle/>
                    <a:p>
                      <a:pPr algn="ctr" fontAlgn="b"/>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r>
            </a:tbl>
          </a:graphicData>
        </a:graphic>
      </p:graphicFrame>
      <p:graphicFrame>
        <p:nvGraphicFramePr>
          <p:cNvPr id="7" name="Таблица 6"/>
          <p:cNvGraphicFramePr>
            <a:graphicFrameLocks noGrp="1"/>
          </p:cNvGraphicFramePr>
          <p:nvPr/>
        </p:nvGraphicFramePr>
        <p:xfrm>
          <a:off x="7239000" y="1981200"/>
          <a:ext cx="1524000" cy="1080135"/>
        </p:xfrm>
        <a:graphic>
          <a:graphicData uri="http://schemas.openxmlformats.org/drawingml/2006/table">
            <a:tbl>
              <a:tblPr/>
              <a:tblGrid>
                <a:gridCol w="762000"/>
                <a:gridCol w="762000"/>
              </a:tblGrid>
              <a:tr h="190500">
                <a:tc gridSpan="2">
                  <a:txBody>
                    <a:bodyPr/>
                    <a:lstStyle/>
                    <a:p>
                      <a:pPr algn="ctr" fontAlgn="b"/>
                      <a:r>
                        <a:rPr lang="ru-RU" sz="1100" b="0" i="0" u="none" strike="noStrike" dirty="0" smtClean="0">
                          <a:solidFill>
                            <a:srgbClr val="000000"/>
                          </a:solidFill>
                          <a:latin typeface="Calibri"/>
                        </a:rPr>
                        <a:t>иные МБТ</a:t>
                      </a:r>
                    </a:p>
                    <a:p>
                      <a:pPr algn="ctr" fontAlgn="b"/>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lang="ru-RU"/>
                    </a:p>
                  </a:txBody>
                  <a:tcPr/>
                </a:tc>
              </a:tr>
              <a:tr h="190500">
                <a:tc gridSpan="2">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40 359,90</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190500">
                <a:tc gridSpan="2">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41 513,91</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ru-RU"/>
                    </a:p>
                  </a:txBody>
                  <a:tcPr/>
                </a:tc>
              </a:tr>
              <a:tr h="112395">
                <a:tc>
                  <a:txBody>
                    <a:bodyPr/>
                    <a:lstStyle/>
                    <a:p>
                      <a:pPr algn="ctr" fontAlgn="b"/>
                      <a:r>
                        <a:rPr lang="ru-RU" sz="1100" b="0" i="0" u="none" strike="noStrike" dirty="0">
                          <a:solidFill>
                            <a:srgbClr val="000000"/>
                          </a:solidFill>
                          <a:latin typeface="Calibri"/>
                        </a:rPr>
                        <a:t> </a:t>
                      </a:r>
                      <a:r>
                        <a:rPr lang="ru-RU" sz="1100" b="0" i="0" u="none" strike="noStrike" dirty="0" smtClean="0">
                          <a:solidFill>
                            <a:srgbClr val="000000"/>
                          </a:solidFill>
                          <a:latin typeface="Calibri"/>
                        </a:rPr>
                        <a:t>1</a:t>
                      </a:r>
                      <a:r>
                        <a:rPr lang="ru-RU" sz="1100" b="0" i="0" u="none" strike="noStrike" baseline="0" dirty="0" smtClean="0">
                          <a:solidFill>
                            <a:srgbClr val="000000"/>
                          </a:solidFill>
                          <a:latin typeface="Calibri"/>
                        </a:rPr>
                        <a:t> 154,01</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1100" b="0" i="0" u="none" strike="noStrike" dirty="0" smtClean="0">
                          <a:solidFill>
                            <a:srgbClr val="000000"/>
                          </a:solidFill>
                          <a:latin typeface="Calibri"/>
                        </a:rPr>
                        <a:t>102,86</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r>
              <a:tr h="112395">
                <a:tc gridSpan="2">
                  <a:txBody>
                    <a:bodyPr/>
                    <a:lstStyle/>
                    <a:p>
                      <a:pPr algn="ctr" fontAlgn="b"/>
                      <a:r>
                        <a:rPr lang="ru-RU" sz="1100" b="0" i="0" u="none" strike="noStrike" dirty="0" smtClean="0">
                          <a:solidFill>
                            <a:srgbClr val="000000"/>
                          </a:solidFill>
                          <a:latin typeface="Calibri"/>
                        </a:rPr>
                        <a:t>2,00</a:t>
                      </a:r>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hMerge="1">
                  <a:txBody>
                    <a:bodyPr/>
                    <a:lstStyle/>
                    <a:p>
                      <a:pPr algn="ctr" fontAlgn="b"/>
                      <a:endParaRPr lang="ru-RU"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r>
            </a:tbl>
          </a:graphicData>
        </a:graphic>
      </p:graphicFrame>
      <p:cxnSp>
        <p:nvCxnSpPr>
          <p:cNvPr id="10" name="Соединительная линия уступом 9"/>
          <p:cNvCxnSpPr/>
          <p:nvPr/>
        </p:nvCxnSpPr>
        <p:spPr>
          <a:xfrm rot="5400000">
            <a:off x="4419600" y="1676400"/>
            <a:ext cx="152400" cy="1588"/>
          </a:xfrm>
          <a:prstGeom prst="bentConnector3">
            <a:avLst>
              <a:gd name="adj1" fmla="val -5909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066800" y="1752600"/>
            <a:ext cx="6934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381000" y="3200400"/>
            <a:ext cx="152400" cy="7620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533400" y="3124200"/>
            <a:ext cx="1140056" cy="215444"/>
          </a:xfrm>
          <a:prstGeom prst="rect">
            <a:avLst/>
          </a:prstGeom>
          <a:noFill/>
        </p:spPr>
        <p:txBody>
          <a:bodyPr wrap="none" rtlCol="0">
            <a:spAutoFit/>
          </a:bodyPr>
          <a:lstStyle/>
          <a:p>
            <a:r>
              <a:rPr lang="ru-RU" sz="800" dirty="0" smtClean="0"/>
              <a:t>утвержденный план</a:t>
            </a:r>
            <a:endParaRPr lang="ru-RU" sz="800" dirty="0"/>
          </a:p>
        </p:txBody>
      </p:sp>
      <p:sp>
        <p:nvSpPr>
          <p:cNvPr id="36" name="TextBox 35"/>
          <p:cNvSpPr txBox="1"/>
          <p:nvPr/>
        </p:nvSpPr>
        <p:spPr>
          <a:xfrm>
            <a:off x="2057400" y="3124200"/>
            <a:ext cx="1394934" cy="215444"/>
          </a:xfrm>
          <a:prstGeom prst="rect">
            <a:avLst/>
          </a:prstGeom>
          <a:noFill/>
        </p:spPr>
        <p:txBody>
          <a:bodyPr wrap="none" rtlCol="0">
            <a:spAutoFit/>
          </a:bodyPr>
          <a:lstStyle/>
          <a:p>
            <a:r>
              <a:rPr lang="ru-RU" sz="800" dirty="0" smtClean="0"/>
              <a:t>фактическое исполнение</a:t>
            </a:r>
            <a:endParaRPr lang="ru-RU" sz="800" dirty="0"/>
          </a:p>
        </p:txBody>
      </p:sp>
      <p:sp>
        <p:nvSpPr>
          <p:cNvPr id="37" name="TextBox 36"/>
          <p:cNvSpPr txBox="1"/>
          <p:nvPr/>
        </p:nvSpPr>
        <p:spPr>
          <a:xfrm>
            <a:off x="3810000" y="3124200"/>
            <a:ext cx="1428596" cy="338554"/>
          </a:xfrm>
          <a:prstGeom prst="rect">
            <a:avLst/>
          </a:prstGeom>
          <a:noFill/>
        </p:spPr>
        <p:txBody>
          <a:bodyPr wrap="none" rtlCol="0">
            <a:spAutoFit/>
          </a:bodyPr>
          <a:lstStyle/>
          <a:p>
            <a:r>
              <a:rPr lang="ru-RU" sz="800" dirty="0" smtClean="0"/>
              <a:t>отклонение от плана </a:t>
            </a:r>
          </a:p>
          <a:p>
            <a:r>
              <a:rPr lang="ru-RU" sz="800" dirty="0" smtClean="0"/>
              <a:t>в абсолютном выражении</a:t>
            </a:r>
            <a:endParaRPr lang="ru-RU" sz="800" dirty="0"/>
          </a:p>
        </p:txBody>
      </p:sp>
      <p:sp>
        <p:nvSpPr>
          <p:cNvPr id="38" name="TextBox 37"/>
          <p:cNvSpPr txBox="1"/>
          <p:nvPr/>
        </p:nvSpPr>
        <p:spPr>
          <a:xfrm>
            <a:off x="5715000" y="3124200"/>
            <a:ext cx="1205779" cy="215444"/>
          </a:xfrm>
          <a:prstGeom prst="rect">
            <a:avLst/>
          </a:prstGeom>
          <a:noFill/>
        </p:spPr>
        <p:txBody>
          <a:bodyPr wrap="none" rtlCol="0">
            <a:spAutoFit/>
          </a:bodyPr>
          <a:lstStyle/>
          <a:p>
            <a:r>
              <a:rPr lang="ru-RU" sz="800" dirty="0" smtClean="0"/>
              <a:t>% выполнения плана</a:t>
            </a:r>
            <a:endParaRPr lang="ru-RU" sz="800" dirty="0"/>
          </a:p>
        </p:txBody>
      </p:sp>
      <p:sp>
        <p:nvSpPr>
          <p:cNvPr id="39" name="TextBox 38"/>
          <p:cNvSpPr txBox="1"/>
          <p:nvPr/>
        </p:nvSpPr>
        <p:spPr>
          <a:xfrm>
            <a:off x="7543800" y="3124200"/>
            <a:ext cx="845103" cy="215444"/>
          </a:xfrm>
          <a:prstGeom prst="rect">
            <a:avLst/>
          </a:prstGeom>
          <a:noFill/>
        </p:spPr>
        <p:txBody>
          <a:bodyPr wrap="none" rtlCol="0">
            <a:spAutoFit/>
          </a:bodyPr>
          <a:lstStyle/>
          <a:p>
            <a:r>
              <a:rPr lang="ru-RU" sz="800" dirty="0" smtClean="0"/>
              <a:t>удельный вес</a:t>
            </a:r>
            <a:endParaRPr lang="ru-RU" sz="800" dirty="0"/>
          </a:p>
        </p:txBody>
      </p:sp>
      <p:sp>
        <p:nvSpPr>
          <p:cNvPr id="40" name="Прямоугольник 39"/>
          <p:cNvSpPr/>
          <p:nvPr/>
        </p:nvSpPr>
        <p:spPr>
          <a:xfrm>
            <a:off x="1828800" y="3200400"/>
            <a:ext cx="152400" cy="76200"/>
          </a:xfrm>
          <a:prstGeom prst="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3657600" y="3200400"/>
            <a:ext cx="152400" cy="762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5486400" y="3200400"/>
            <a:ext cx="152400" cy="76200"/>
          </a:xfrm>
          <a:prstGeom prst="rect">
            <a:avLst/>
          </a:prstGeom>
          <a:solidFill>
            <a:srgbClr val="FF99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7315200" y="3200400"/>
            <a:ext cx="152400" cy="76200"/>
          </a:xfrm>
          <a:prstGeom prst="rect">
            <a:avLst/>
          </a:prstGeom>
          <a:solidFill>
            <a:srgbClr val="CC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p:cNvSpPr txBox="1"/>
          <p:nvPr/>
        </p:nvSpPr>
        <p:spPr>
          <a:xfrm>
            <a:off x="152400" y="3429000"/>
            <a:ext cx="8839200" cy="3477875"/>
          </a:xfrm>
          <a:prstGeom prst="rect">
            <a:avLst/>
          </a:prstGeom>
          <a:noFill/>
        </p:spPr>
        <p:txBody>
          <a:bodyPr wrap="square" rtlCol="0">
            <a:spAutoFit/>
          </a:bodyPr>
          <a:lstStyle/>
          <a:p>
            <a:pPr algn="just"/>
            <a:r>
              <a:rPr lang="ru-RU" sz="1000" dirty="0" smtClean="0">
                <a:solidFill>
                  <a:srgbClr val="FF0000"/>
                </a:solidFill>
                <a:latin typeface="+mj-lt"/>
              </a:rPr>
              <a:t>     </a:t>
            </a:r>
            <a:r>
              <a:rPr lang="ru-RU" sz="1000" dirty="0" smtClean="0">
                <a:latin typeface="+mj-lt"/>
              </a:rPr>
              <a:t>В форме субвенций в бюджет Курского муниципального округа в 2022 году поступили средства на выплату ежемесячной денежной компенсации на каждого ребенка в возрасте  до 18 лет многодетным семьям; на выплату пособия на ребенка;  на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а также дополнительного образования в муниципальных общеобразовательных организациях;  на выплату ежегодной денежной компенсации многодетным семьям на каждого из детей не старше 18 лет, обучающихся в общеобразовательных организациях, на приобретение комплекта школьной одежды, спортивной обуви и школьных письменных принадлежностей; на ежегодную денежную выплату гражданам Российской Федерации, не достигшим совершеннолетия на 3 сентября 1945 года и постоянно проживающим на территории Ставропольского края; на обеспечение отдых и оздоровления детей; на 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 на осуществление ежемесячных выплат на детей в возрасте от трех до семи лет включительно;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 на осуществление ежемесячной выплаты в связи с рождением (усыновлением) первого ребенка и др.</a:t>
            </a:r>
          </a:p>
          <a:p>
            <a:pPr algn="just"/>
            <a:r>
              <a:rPr lang="ru-RU" sz="1000" dirty="0" smtClean="0">
                <a:solidFill>
                  <a:srgbClr val="FF0000"/>
                </a:solidFill>
                <a:latin typeface="+mj-lt"/>
              </a:rPr>
              <a:t>     </a:t>
            </a:r>
            <a:r>
              <a:rPr lang="ru-RU" sz="1000" dirty="0" smtClean="0">
                <a:latin typeface="+mj-lt"/>
              </a:rPr>
              <a:t>В форме субсидий – денежные средства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 на 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 на реализацию мероприятий по обеспечению жильем молодых семей; на развитие сети учреждений </a:t>
            </a:r>
            <a:r>
              <a:rPr lang="ru-RU" sz="1000" dirty="0" err="1" smtClean="0">
                <a:latin typeface="+mj-lt"/>
              </a:rPr>
              <a:t>культурно-досугового</a:t>
            </a:r>
            <a:r>
              <a:rPr lang="ru-RU" sz="1000" dirty="0" smtClean="0">
                <a:latin typeface="+mj-lt"/>
              </a:rPr>
              <a:t> типа; на реализацию мероприятий по модернизации школьных систем образования  и др.</a:t>
            </a:r>
          </a:p>
          <a:p>
            <a:pPr algn="just"/>
            <a:r>
              <a:rPr lang="ru-RU" sz="1000" dirty="0" smtClean="0">
                <a:solidFill>
                  <a:srgbClr val="FF0000"/>
                </a:solidFill>
                <a:latin typeface="Calibri" pitchFamily="34" charset="0"/>
                <a:cs typeface="Calibri" pitchFamily="34" charset="0"/>
              </a:rPr>
              <a:t>     </a:t>
            </a:r>
            <a:r>
              <a:rPr lang="ru-RU" sz="1000" dirty="0" smtClean="0">
                <a:latin typeface="Calibri" pitchFamily="34" charset="0"/>
                <a:cs typeface="Calibri" pitchFamily="34" charset="0"/>
              </a:rPr>
              <a:t>В форме иных  межбюджетных трансфертов в бюджет округа поступили средства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на приобретение новогодних подарков детям, обучающимся по образовательным программам начального общего образования; на проведение антитеррористических мероприятий в муниципальных образовательных организациях и др.</a:t>
            </a:r>
            <a:endParaRPr lang="ru-RU" sz="1000" dirty="0" smtClean="0">
              <a:latin typeface="+mj-lt"/>
              <a:cs typeface="Calibri" pitchFamily="34" charset="0"/>
            </a:endParaRPr>
          </a:p>
        </p:txBody>
      </p:sp>
      <p:cxnSp>
        <p:nvCxnSpPr>
          <p:cNvPr id="66" name="Прямая со стрелкой 65"/>
          <p:cNvCxnSpPr/>
          <p:nvPr/>
        </p:nvCxnSpPr>
        <p:spPr>
          <a:xfrm rot="5400000">
            <a:off x="7887494" y="1866900"/>
            <a:ext cx="2278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rot="5400000">
            <a:off x="952500" y="1866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rot="5400000">
            <a:off x="3239294" y="1866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rot="5400000">
            <a:off x="5753894" y="1866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7" name="Пятиугольник 16"/>
          <p:cNvSpPr/>
          <p:nvPr/>
        </p:nvSpPr>
        <p:spPr>
          <a:xfrm>
            <a:off x="0" y="0"/>
            <a:ext cx="8458200" cy="381000"/>
          </a:xfrm>
          <a:prstGeom prst="homePlate">
            <a:avLst/>
          </a:prstGeom>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0" y="0"/>
            <a:ext cx="9144000" cy="338554"/>
          </a:xfrm>
          <a:prstGeom prst="rect">
            <a:avLst/>
          </a:prstGeom>
          <a:noFill/>
        </p:spPr>
        <p:txBody>
          <a:bodyPr wrap="square" rtlCol="0">
            <a:spAutoFit/>
          </a:bodyPr>
          <a:lstStyle/>
          <a:p>
            <a:r>
              <a:rPr lang="ru-RU" sz="1600" b="1" dirty="0" smtClean="0"/>
              <a:t>Раздел 6. </a:t>
            </a:r>
            <a:r>
              <a:rPr lang="ru-RU" sz="1400" dirty="0" smtClean="0"/>
              <a:t>ИНФОРМАЦИЯ О РАСХОДАХ КУРСКОГО МУНИЦИПАЛЬНОГО ОКРУГА </a:t>
            </a:r>
            <a:endParaRPr lang="ru-RU" sz="1400" dirty="0"/>
          </a:p>
        </p:txBody>
      </p:sp>
      <p:sp>
        <p:nvSpPr>
          <p:cNvPr id="13" name="TextBox 12"/>
          <p:cNvSpPr txBox="1"/>
          <p:nvPr/>
        </p:nvSpPr>
        <p:spPr>
          <a:xfrm>
            <a:off x="76200" y="381000"/>
            <a:ext cx="8915400" cy="1292662"/>
          </a:xfrm>
          <a:prstGeom prst="rect">
            <a:avLst/>
          </a:prstGeom>
          <a:noFill/>
        </p:spPr>
        <p:txBody>
          <a:bodyPr wrap="square" rtlCol="0">
            <a:spAutoFit/>
          </a:bodyPr>
          <a:lstStyle/>
          <a:p>
            <a:pPr algn="just"/>
            <a:r>
              <a:rPr lang="ru-RU" sz="1100" dirty="0" smtClean="0">
                <a:latin typeface="+mj-lt"/>
              </a:rPr>
              <a:t>     Решением Совета Курского муниципального округа Ставропольского края от 09 декабря 2021 года № 306 «О бюджете Курского муниципального округа Ставропольского края на 2022 год и плановый период 2023 и 2024 годов», </a:t>
            </a:r>
            <a:r>
              <a:rPr lang="ru-RU" sz="1100" dirty="0" smtClean="0">
                <a:latin typeface="Calibri" pitchFamily="34" charset="0"/>
                <a:cs typeface="Calibri" pitchFamily="34" charset="0"/>
              </a:rPr>
              <a:t> плановые показатели  на 2022 год по расходам бюджета округа утверждены в объеме 2 353 137,54 тыс. рублей. В ходе исполнения бюджета в соответствии со статьей  217 Бюджетного кодекса Российской Федерации плановые ассигнования по расходам были увеличены на сумму 641 491,23 тыс. рублей и составили 2 994 628,77 тыс. рублей. </a:t>
            </a:r>
          </a:p>
          <a:p>
            <a:pPr algn="just"/>
            <a:r>
              <a:rPr lang="ru-RU" sz="1100" dirty="0" smtClean="0">
                <a:latin typeface="Calibri" pitchFamily="34" charset="0"/>
                <a:cs typeface="Calibri" pitchFamily="34" charset="0"/>
              </a:rPr>
              <a:t>   За отчетный период расходы бюджета Курского муниципального округа Ставропольского края исполнены в объеме 2 444 576,54 тыс. рублей или 81,63 процента к уточненным плановым назначениям. </a:t>
            </a:r>
            <a:r>
              <a:rPr lang="ru-RU" sz="1200" dirty="0" smtClean="0">
                <a:latin typeface="Calibri" pitchFamily="34" charset="0"/>
                <a:cs typeface="Calibri" pitchFamily="34" charset="0"/>
              </a:rPr>
              <a:t>     </a:t>
            </a:r>
            <a:endParaRPr lang="ru-RU" sz="1200" dirty="0">
              <a:latin typeface="Calibri" pitchFamily="34" charset="0"/>
              <a:cs typeface="Calibri" pitchFamily="34" charset="0"/>
            </a:endParaRPr>
          </a:p>
        </p:txBody>
      </p:sp>
      <p:sp>
        <p:nvSpPr>
          <p:cNvPr id="28" name="TextBox 27"/>
          <p:cNvSpPr txBox="1"/>
          <p:nvPr/>
        </p:nvSpPr>
        <p:spPr>
          <a:xfrm>
            <a:off x="457200" y="1524000"/>
            <a:ext cx="8686800" cy="523220"/>
          </a:xfrm>
          <a:prstGeom prst="rect">
            <a:avLst/>
          </a:prstGeom>
          <a:noFill/>
        </p:spPr>
        <p:txBody>
          <a:bodyPr wrap="square" rtlCol="0">
            <a:spAutoFit/>
          </a:bodyPr>
          <a:lstStyle/>
          <a:p>
            <a:pPr algn="ctr"/>
            <a:r>
              <a:rPr lang="ru-RU" sz="1400" b="1" dirty="0" smtClean="0">
                <a:latin typeface="Calibri" pitchFamily="34" charset="0"/>
                <a:cs typeface="Calibri" pitchFamily="34" charset="0"/>
              </a:rPr>
              <a:t>ФУНКЦИОНАЛЬНАЯ СТРУКТУРА РАСХОДОВ  </a:t>
            </a:r>
          </a:p>
          <a:p>
            <a:pPr algn="ctr"/>
            <a:r>
              <a:rPr lang="ru-RU" sz="1400" b="1" dirty="0" smtClean="0">
                <a:latin typeface="Calibri" pitchFamily="34" charset="0"/>
                <a:cs typeface="Calibri" pitchFamily="34" charset="0"/>
              </a:rPr>
              <a:t>БЮДЖЕТА КУРСКОГО МУНИЦИПАЛЬНОГО ОКРУГА СТАВРОПОЛЬСКОГО КРАЯ</a:t>
            </a:r>
            <a:endParaRPr lang="ru-RU" sz="1400" b="1" dirty="0"/>
          </a:p>
        </p:txBody>
      </p:sp>
      <p:sp>
        <p:nvSpPr>
          <p:cNvPr id="9" name="TextBox 8"/>
          <p:cNvSpPr txBox="1"/>
          <p:nvPr/>
        </p:nvSpPr>
        <p:spPr>
          <a:xfrm>
            <a:off x="228600" y="4267200"/>
            <a:ext cx="8686800" cy="307777"/>
          </a:xfrm>
          <a:prstGeom prst="rect">
            <a:avLst/>
          </a:prstGeom>
          <a:noFill/>
        </p:spPr>
        <p:txBody>
          <a:bodyPr wrap="square" rtlCol="0">
            <a:spAutoFit/>
          </a:bodyPr>
          <a:lstStyle/>
          <a:p>
            <a:pPr algn="ctr"/>
            <a:r>
              <a:rPr lang="ru-RU" sz="1400" b="1" dirty="0" smtClean="0">
                <a:latin typeface="Calibri" pitchFamily="34" charset="0"/>
                <a:cs typeface="Calibri" pitchFamily="34" charset="0"/>
              </a:rPr>
              <a:t>Сравнение структуры расходов в 2022 году к 2021 году по функциональному содержанию </a:t>
            </a:r>
            <a:endParaRPr lang="ru-RU" sz="1400" b="1" dirty="0"/>
          </a:p>
        </p:txBody>
      </p:sp>
      <p:sp>
        <p:nvSpPr>
          <p:cNvPr id="10" name="TextBox 9"/>
          <p:cNvSpPr txBox="1"/>
          <p:nvPr/>
        </p:nvSpPr>
        <p:spPr>
          <a:xfrm>
            <a:off x="8305800" y="18288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graphicFrame>
        <p:nvGraphicFramePr>
          <p:cNvPr id="14" name="Диаграмма 13"/>
          <p:cNvGraphicFramePr/>
          <p:nvPr/>
        </p:nvGraphicFramePr>
        <p:xfrm>
          <a:off x="0" y="4572000"/>
          <a:ext cx="32766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p:nvPr/>
        </p:nvGraphicFramePr>
        <p:xfrm>
          <a:off x="0" y="4495800"/>
          <a:ext cx="3657600" cy="2362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Диаграмма 14"/>
          <p:cNvGraphicFramePr/>
          <p:nvPr/>
        </p:nvGraphicFramePr>
        <p:xfrm>
          <a:off x="5486400" y="4495800"/>
          <a:ext cx="3657600" cy="23622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3581400" y="4800600"/>
            <a:ext cx="1905000" cy="200055"/>
          </a:xfrm>
          <a:prstGeom prst="rect">
            <a:avLst/>
          </a:prstGeom>
          <a:noFill/>
        </p:spPr>
        <p:txBody>
          <a:bodyPr wrap="square" rtlCol="0">
            <a:spAutoFit/>
          </a:bodyPr>
          <a:lstStyle/>
          <a:p>
            <a:r>
              <a:rPr lang="ru-RU" sz="700" dirty="0" smtClean="0">
                <a:latin typeface="+mj-lt"/>
              </a:rPr>
              <a:t>общегосударственные вопросы</a:t>
            </a:r>
            <a:endParaRPr lang="ru-RU" sz="700" dirty="0">
              <a:latin typeface="+mj-lt"/>
            </a:endParaRPr>
          </a:p>
        </p:txBody>
      </p:sp>
      <p:sp>
        <p:nvSpPr>
          <p:cNvPr id="20" name="TextBox 19"/>
          <p:cNvSpPr txBox="1"/>
          <p:nvPr/>
        </p:nvSpPr>
        <p:spPr>
          <a:xfrm>
            <a:off x="3581400" y="4953000"/>
            <a:ext cx="1905000" cy="200055"/>
          </a:xfrm>
          <a:prstGeom prst="rect">
            <a:avLst/>
          </a:prstGeom>
          <a:noFill/>
        </p:spPr>
        <p:txBody>
          <a:bodyPr wrap="square" rtlCol="0">
            <a:spAutoFit/>
          </a:bodyPr>
          <a:lstStyle/>
          <a:p>
            <a:r>
              <a:rPr lang="ru-RU" sz="700" dirty="0" smtClean="0">
                <a:latin typeface="+mj-lt"/>
              </a:rPr>
              <a:t>национальная оборона</a:t>
            </a:r>
            <a:endParaRPr lang="ru-RU" sz="700" dirty="0">
              <a:latin typeface="+mj-lt"/>
            </a:endParaRPr>
          </a:p>
        </p:txBody>
      </p:sp>
      <p:sp>
        <p:nvSpPr>
          <p:cNvPr id="21" name="TextBox 20"/>
          <p:cNvSpPr txBox="1"/>
          <p:nvPr/>
        </p:nvSpPr>
        <p:spPr>
          <a:xfrm>
            <a:off x="3581400" y="5105400"/>
            <a:ext cx="1905000" cy="307777"/>
          </a:xfrm>
          <a:prstGeom prst="rect">
            <a:avLst/>
          </a:prstGeom>
          <a:noFill/>
        </p:spPr>
        <p:txBody>
          <a:bodyPr wrap="square" rtlCol="0">
            <a:spAutoFit/>
          </a:bodyPr>
          <a:lstStyle/>
          <a:p>
            <a:r>
              <a:rPr lang="ru-RU" sz="700" dirty="0" smtClean="0">
                <a:latin typeface="+mj-lt"/>
              </a:rPr>
              <a:t>национальная безопасность и правоохранительная деятельность</a:t>
            </a:r>
            <a:endParaRPr lang="ru-RU" sz="700" dirty="0">
              <a:latin typeface="+mj-lt"/>
            </a:endParaRPr>
          </a:p>
        </p:txBody>
      </p:sp>
      <p:sp>
        <p:nvSpPr>
          <p:cNvPr id="22" name="TextBox 21"/>
          <p:cNvSpPr txBox="1"/>
          <p:nvPr/>
        </p:nvSpPr>
        <p:spPr>
          <a:xfrm>
            <a:off x="3581400" y="5410200"/>
            <a:ext cx="1905000" cy="200055"/>
          </a:xfrm>
          <a:prstGeom prst="rect">
            <a:avLst/>
          </a:prstGeom>
          <a:noFill/>
        </p:spPr>
        <p:txBody>
          <a:bodyPr wrap="square" rtlCol="0">
            <a:spAutoFit/>
          </a:bodyPr>
          <a:lstStyle/>
          <a:p>
            <a:r>
              <a:rPr lang="ru-RU" sz="700" dirty="0" smtClean="0">
                <a:latin typeface="+mj-lt"/>
              </a:rPr>
              <a:t>национальная экономика</a:t>
            </a:r>
            <a:endParaRPr lang="ru-RU" sz="700" dirty="0">
              <a:latin typeface="+mj-lt"/>
            </a:endParaRPr>
          </a:p>
        </p:txBody>
      </p:sp>
      <p:sp>
        <p:nvSpPr>
          <p:cNvPr id="23" name="TextBox 22"/>
          <p:cNvSpPr txBox="1"/>
          <p:nvPr/>
        </p:nvSpPr>
        <p:spPr>
          <a:xfrm>
            <a:off x="3581400" y="5562600"/>
            <a:ext cx="1905000" cy="200055"/>
          </a:xfrm>
          <a:prstGeom prst="rect">
            <a:avLst/>
          </a:prstGeom>
          <a:noFill/>
        </p:spPr>
        <p:txBody>
          <a:bodyPr wrap="square" rtlCol="0">
            <a:spAutoFit/>
          </a:bodyPr>
          <a:lstStyle/>
          <a:p>
            <a:r>
              <a:rPr lang="ru-RU" sz="700" dirty="0" smtClean="0">
                <a:latin typeface="+mj-lt"/>
              </a:rPr>
              <a:t>жилищно-коммунальное хозяйство</a:t>
            </a:r>
            <a:endParaRPr lang="ru-RU" sz="700" dirty="0">
              <a:latin typeface="+mj-lt"/>
            </a:endParaRPr>
          </a:p>
        </p:txBody>
      </p:sp>
      <p:sp>
        <p:nvSpPr>
          <p:cNvPr id="24" name="TextBox 23"/>
          <p:cNvSpPr txBox="1"/>
          <p:nvPr/>
        </p:nvSpPr>
        <p:spPr>
          <a:xfrm>
            <a:off x="3581400" y="5791200"/>
            <a:ext cx="1905000" cy="200055"/>
          </a:xfrm>
          <a:prstGeom prst="rect">
            <a:avLst/>
          </a:prstGeom>
          <a:noFill/>
        </p:spPr>
        <p:txBody>
          <a:bodyPr wrap="square" rtlCol="0">
            <a:spAutoFit/>
          </a:bodyPr>
          <a:lstStyle/>
          <a:p>
            <a:r>
              <a:rPr lang="ru-RU" sz="700" dirty="0" smtClean="0">
                <a:latin typeface="+mj-lt"/>
              </a:rPr>
              <a:t>образование</a:t>
            </a:r>
            <a:endParaRPr lang="ru-RU" sz="700" dirty="0">
              <a:latin typeface="+mj-lt"/>
            </a:endParaRPr>
          </a:p>
        </p:txBody>
      </p:sp>
      <p:sp>
        <p:nvSpPr>
          <p:cNvPr id="25" name="TextBox 24"/>
          <p:cNvSpPr txBox="1"/>
          <p:nvPr/>
        </p:nvSpPr>
        <p:spPr>
          <a:xfrm>
            <a:off x="3581400" y="5943600"/>
            <a:ext cx="1828800" cy="200055"/>
          </a:xfrm>
          <a:prstGeom prst="rect">
            <a:avLst/>
          </a:prstGeom>
          <a:noFill/>
        </p:spPr>
        <p:txBody>
          <a:bodyPr wrap="square" rtlCol="0">
            <a:spAutoFit/>
          </a:bodyPr>
          <a:lstStyle/>
          <a:p>
            <a:r>
              <a:rPr lang="ru-RU" sz="700" dirty="0" smtClean="0">
                <a:latin typeface="+mj-lt"/>
              </a:rPr>
              <a:t>культура и кинематография</a:t>
            </a:r>
            <a:endParaRPr lang="ru-RU" sz="700" dirty="0">
              <a:latin typeface="+mj-lt"/>
            </a:endParaRPr>
          </a:p>
        </p:txBody>
      </p:sp>
      <p:sp>
        <p:nvSpPr>
          <p:cNvPr id="26" name="TextBox 25"/>
          <p:cNvSpPr txBox="1"/>
          <p:nvPr/>
        </p:nvSpPr>
        <p:spPr>
          <a:xfrm>
            <a:off x="3581400" y="6172200"/>
            <a:ext cx="1905000" cy="200055"/>
          </a:xfrm>
          <a:prstGeom prst="rect">
            <a:avLst/>
          </a:prstGeom>
          <a:noFill/>
        </p:spPr>
        <p:txBody>
          <a:bodyPr wrap="square" rtlCol="0">
            <a:spAutoFit/>
          </a:bodyPr>
          <a:lstStyle/>
          <a:p>
            <a:r>
              <a:rPr lang="ru-RU" sz="700" dirty="0" smtClean="0">
                <a:latin typeface="+mj-lt"/>
              </a:rPr>
              <a:t>социальная политика</a:t>
            </a:r>
            <a:endParaRPr lang="ru-RU" sz="700" dirty="0">
              <a:latin typeface="+mj-lt"/>
            </a:endParaRPr>
          </a:p>
        </p:txBody>
      </p:sp>
      <p:sp>
        <p:nvSpPr>
          <p:cNvPr id="27" name="TextBox 26"/>
          <p:cNvSpPr txBox="1"/>
          <p:nvPr/>
        </p:nvSpPr>
        <p:spPr>
          <a:xfrm>
            <a:off x="3581400" y="6400800"/>
            <a:ext cx="1905000" cy="200055"/>
          </a:xfrm>
          <a:prstGeom prst="rect">
            <a:avLst/>
          </a:prstGeom>
          <a:noFill/>
        </p:spPr>
        <p:txBody>
          <a:bodyPr wrap="square" rtlCol="0">
            <a:spAutoFit/>
          </a:bodyPr>
          <a:lstStyle/>
          <a:p>
            <a:r>
              <a:rPr lang="ru-RU" sz="700" dirty="0" smtClean="0">
                <a:latin typeface="+mj-lt"/>
              </a:rPr>
              <a:t>физическая культура и спорт</a:t>
            </a:r>
            <a:endParaRPr lang="ru-RU" sz="700" dirty="0">
              <a:latin typeface="+mj-lt"/>
            </a:endParaRPr>
          </a:p>
        </p:txBody>
      </p:sp>
      <p:sp>
        <p:nvSpPr>
          <p:cNvPr id="29" name="TextBox 9"/>
          <p:cNvSpPr txBox="1"/>
          <p:nvPr/>
        </p:nvSpPr>
        <p:spPr>
          <a:xfrm>
            <a:off x="8458200" y="6324600"/>
            <a:ext cx="6858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00" dirty="0" smtClean="0">
                <a:latin typeface="Calibri"/>
              </a:rPr>
              <a:t>2021 год</a:t>
            </a:r>
            <a:endParaRPr lang="ru-RU" sz="800" dirty="0">
              <a:latin typeface="Calibri"/>
            </a:endParaRPr>
          </a:p>
        </p:txBody>
      </p:sp>
      <p:graphicFrame>
        <p:nvGraphicFramePr>
          <p:cNvPr id="30" name="Таблица 29"/>
          <p:cNvGraphicFramePr>
            <a:graphicFrameLocks noGrp="1"/>
          </p:cNvGraphicFramePr>
          <p:nvPr/>
        </p:nvGraphicFramePr>
        <p:xfrm>
          <a:off x="228601" y="1988733"/>
          <a:ext cx="8686798" cy="2248482"/>
        </p:xfrm>
        <a:graphic>
          <a:graphicData uri="http://schemas.openxmlformats.org/drawingml/2006/table">
            <a:tbl>
              <a:tblPr/>
              <a:tblGrid>
                <a:gridCol w="3927945"/>
                <a:gridCol w="981986"/>
                <a:gridCol w="981986"/>
                <a:gridCol w="981986"/>
                <a:gridCol w="906448"/>
                <a:gridCol w="906447"/>
              </a:tblGrid>
              <a:tr h="146244">
                <a:tc rowSpan="2">
                  <a:txBody>
                    <a:bodyPr/>
                    <a:lstStyle/>
                    <a:p>
                      <a:pPr algn="ctr" rtl="0" fontAlgn="ctr"/>
                      <a:r>
                        <a:rPr lang="ru-RU" sz="1000" b="0" i="0" u="none" strike="noStrike" dirty="0">
                          <a:solidFill>
                            <a:srgbClr val="000000"/>
                          </a:solidFill>
                          <a:latin typeface="Calibri"/>
                        </a:rPr>
                        <a:t>Наименование</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Исполнение</a:t>
                      </a:r>
                    </a:p>
                  </a:txBody>
                  <a:tcPr marL="7446" marR="7446" marT="7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1000" b="0" i="0" u="none" strike="noStrike">
                          <a:solidFill>
                            <a:srgbClr val="000000"/>
                          </a:solidFill>
                          <a:latin typeface="Calibri"/>
                        </a:rPr>
                        <a:t>2022 год </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rtl="0" fontAlgn="b"/>
                      <a:r>
                        <a:rPr lang="ru-RU" sz="1000" b="0" i="0" u="none" strike="noStrike">
                          <a:solidFill>
                            <a:srgbClr val="000000"/>
                          </a:solidFill>
                          <a:latin typeface="Calibri"/>
                        </a:rPr>
                        <a:t>%  </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1000" b="0" i="0" u="none" strike="noStrike">
                          <a:solidFill>
                            <a:srgbClr val="000000"/>
                          </a:solidFill>
                          <a:latin typeface="Calibri"/>
                        </a:rPr>
                        <a:t>Темп роста к 2021 году %</a:t>
                      </a:r>
                    </a:p>
                  </a:txBody>
                  <a:tcPr marL="7446" marR="7446" marT="7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244">
                <a:tc vMerge="1">
                  <a:txBody>
                    <a:bodyPr/>
                    <a:lstStyle/>
                    <a:p>
                      <a:endParaRPr lang="ru-RU"/>
                    </a:p>
                  </a:txBody>
                  <a:tcPr/>
                </a:tc>
                <a:tc>
                  <a:txBody>
                    <a:bodyPr/>
                    <a:lstStyle/>
                    <a:p>
                      <a:pPr algn="ctr" rtl="0" fontAlgn="t"/>
                      <a:r>
                        <a:rPr lang="ru-RU" sz="1000" b="0" i="0" u="none" strike="noStrike">
                          <a:solidFill>
                            <a:srgbClr val="000000"/>
                          </a:solidFill>
                          <a:latin typeface="Calibri"/>
                        </a:rPr>
                        <a:t> 2021 года</a:t>
                      </a:r>
                    </a:p>
                  </a:txBody>
                  <a:tcPr marL="7446" marR="7446" marT="7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Уточненный план</a:t>
                      </a:r>
                    </a:p>
                  </a:txBody>
                  <a:tcPr marL="7446" marR="7446" marT="7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Исполнение</a:t>
                      </a:r>
                    </a:p>
                  </a:txBody>
                  <a:tcPr marL="7446" marR="7446" marT="7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a:solidFill>
                            <a:srgbClr val="000000"/>
                          </a:solidFill>
                          <a:latin typeface="Calibri"/>
                        </a:rPr>
                        <a:t>исполнения </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r>
              <a:tr h="146244">
                <a:tc>
                  <a:txBody>
                    <a:bodyPr/>
                    <a:lstStyle/>
                    <a:p>
                      <a:pPr algn="l" rtl="0" fontAlgn="b"/>
                      <a:r>
                        <a:rPr lang="ru-RU" sz="1000" b="1" i="0" u="none" strike="noStrike" dirty="0">
                          <a:solidFill>
                            <a:srgbClr val="000000"/>
                          </a:solidFill>
                          <a:latin typeface="Calibri"/>
                        </a:rPr>
                        <a:t>  Всего расходы</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2 416 112,24</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2 994 628,77</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2 444 576,54</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81,63</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Calibri"/>
                        </a:rPr>
                        <a:t>101,18</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089">
                <a:tc>
                  <a:txBody>
                    <a:bodyPr/>
                    <a:lstStyle/>
                    <a:p>
                      <a:pPr algn="l" rtl="0" fontAlgn="b"/>
                      <a:r>
                        <a:rPr lang="ru-RU" sz="1000" b="0" i="0" u="none" strike="noStrike">
                          <a:solidFill>
                            <a:srgbClr val="000000"/>
                          </a:solidFill>
                          <a:latin typeface="Calibri"/>
                        </a:rPr>
                        <a:t>  Общегосударственные вопросы</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200 177,86</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183 455,73</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Calibri"/>
                        </a:rPr>
                        <a:t>177 727,70</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96,88</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88,78</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244">
                <a:tc>
                  <a:txBody>
                    <a:bodyPr/>
                    <a:lstStyle/>
                    <a:p>
                      <a:pPr algn="l" rtl="0" fontAlgn="b"/>
                      <a:r>
                        <a:rPr lang="ru-RU" sz="1000" b="0" i="0" u="none" strike="noStrike">
                          <a:solidFill>
                            <a:srgbClr val="000000"/>
                          </a:solidFill>
                          <a:latin typeface="Calibri"/>
                        </a:rPr>
                        <a:t>  Национальная оборона</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2 428,22</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3 611,68</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2 672,93</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74,01</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110,08</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244">
                <a:tc>
                  <a:txBody>
                    <a:bodyPr/>
                    <a:lstStyle/>
                    <a:p>
                      <a:pPr algn="l" rtl="0" fontAlgn="b"/>
                      <a:r>
                        <a:rPr lang="ru-RU" sz="1000" b="0" i="0" u="none" strike="noStrike">
                          <a:solidFill>
                            <a:srgbClr val="000000"/>
                          </a:solidFill>
                          <a:latin typeface="Calibri"/>
                        </a:rPr>
                        <a:t>  Национальная безопасность и правоохранительная деятельность</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6 081,94</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smtClean="0">
                          <a:solidFill>
                            <a:srgbClr val="000000"/>
                          </a:solidFill>
                          <a:latin typeface="Calibri"/>
                        </a:rPr>
                        <a:t>8 </a:t>
                      </a:r>
                      <a:r>
                        <a:rPr lang="ru-RU" sz="1000" b="0" i="0" u="none" strike="noStrike" dirty="0">
                          <a:solidFill>
                            <a:srgbClr val="000000"/>
                          </a:solidFill>
                          <a:latin typeface="Calibri"/>
                        </a:rPr>
                        <a:t>613,64</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8 359,95</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97,05</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137,46</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244">
                <a:tc>
                  <a:txBody>
                    <a:bodyPr/>
                    <a:lstStyle/>
                    <a:p>
                      <a:pPr algn="l" rtl="0" fontAlgn="b"/>
                      <a:r>
                        <a:rPr lang="ru-RU" sz="1000" b="0" i="0" u="none" strike="noStrike">
                          <a:solidFill>
                            <a:srgbClr val="000000"/>
                          </a:solidFill>
                          <a:latin typeface="Calibri"/>
                        </a:rPr>
                        <a:t>  Национальная экономика</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257 277,61</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644 093,33</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131 625,97</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20,44</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51,16</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244">
                <a:tc>
                  <a:txBody>
                    <a:bodyPr/>
                    <a:lstStyle/>
                    <a:p>
                      <a:pPr algn="l" rtl="0" fontAlgn="b"/>
                      <a:r>
                        <a:rPr lang="ru-RU" sz="1000" b="0" i="0" u="none" strike="noStrike">
                          <a:solidFill>
                            <a:srgbClr val="000000"/>
                          </a:solidFill>
                          <a:latin typeface="Calibri"/>
                        </a:rPr>
                        <a:t>  Жилищно-коммунальное хозяйство </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78 915,56</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101 337,23</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Calibri"/>
                        </a:rPr>
                        <a:t>99 541,27</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98,23</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smtClean="0">
                          <a:solidFill>
                            <a:srgbClr val="000000"/>
                          </a:solidFill>
                          <a:latin typeface="Calibri"/>
                        </a:rPr>
                        <a:t>126,14</a:t>
                      </a:r>
                      <a:endParaRPr lang="ru-RU" sz="1000" b="0" i="0" u="none" strike="noStrike" dirty="0">
                        <a:solidFill>
                          <a:srgbClr val="000000"/>
                        </a:solidFill>
                        <a:latin typeface="Calibri"/>
                      </a:endParaRP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165">
                <a:tc>
                  <a:txBody>
                    <a:bodyPr/>
                    <a:lstStyle/>
                    <a:p>
                      <a:pPr algn="l" rtl="0" fontAlgn="b"/>
                      <a:r>
                        <a:rPr lang="ru-RU" sz="1000" b="0" i="0" u="none" strike="noStrike" dirty="0" smtClean="0">
                          <a:solidFill>
                            <a:srgbClr val="000000"/>
                          </a:solidFill>
                          <a:latin typeface="Calibri"/>
                        </a:rPr>
                        <a:t>  Охрана </a:t>
                      </a:r>
                      <a:r>
                        <a:rPr lang="ru-RU" sz="1000" b="0" i="0" u="none" strike="noStrike" dirty="0">
                          <a:solidFill>
                            <a:srgbClr val="000000"/>
                          </a:solidFill>
                          <a:latin typeface="Calibri"/>
                        </a:rPr>
                        <a:t>окружающей среды</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509,99</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509,99</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100,00</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 </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244">
                <a:tc>
                  <a:txBody>
                    <a:bodyPr/>
                    <a:lstStyle/>
                    <a:p>
                      <a:pPr algn="l" rtl="0" fontAlgn="b"/>
                      <a:r>
                        <a:rPr lang="ru-RU" sz="1000" b="0" i="0" u="none" strike="noStrike" dirty="0">
                          <a:solidFill>
                            <a:srgbClr val="000000"/>
                          </a:solidFill>
                          <a:latin typeface="Calibri"/>
                        </a:rPr>
                        <a:t>  Образование </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939 600,45</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1 037 076,42</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1 018 634,68</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98,22</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108,41</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244">
                <a:tc>
                  <a:txBody>
                    <a:bodyPr/>
                    <a:lstStyle/>
                    <a:p>
                      <a:pPr algn="l" rtl="0" fontAlgn="b"/>
                      <a:r>
                        <a:rPr lang="ru-RU" sz="1000" b="0" i="0" u="none" strike="noStrike">
                          <a:solidFill>
                            <a:srgbClr val="000000"/>
                          </a:solidFill>
                          <a:latin typeface="Calibri"/>
                        </a:rPr>
                        <a:t>  Культура и кинематография</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Calibri"/>
                        </a:rPr>
                        <a:t>139 587,73</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138 121,85</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135 523,51</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98,12</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97,09</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604">
                <a:tc>
                  <a:txBody>
                    <a:bodyPr/>
                    <a:lstStyle/>
                    <a:p>
                      <a:pPr algn="l" rtl="0" fontAlgn="b"/>
                      <a:r>
                        <a:rPr lang="ru-RU" sz="1000" b="0" i="0" u="none" strike="noStrike">
                          <a:solidFill>
                            <a:srgbClr val="000000"/>
                          </a:solidFill>
                          <a:latin typeface="Calibri"/>
                        </a:rPr>
                        <a:t>  Социальная политика</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779 555,28</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861 712,87</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854 772,81</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99,19</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109,65</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010">
                <a:tc>
                  <a:txBody>
                    <a:bodyPr/>
                    <a:lstStyle/>
                    <a:p>
                      <a:pPr algn="l" rtl="0" fontAlgn="b"/>
                      <a:r>
                        <a:rPr lang="ru-RU" sz="1000" b="0" i="0" u="none" strike="noStrike" dirty="0" smtClean="0">
                          <a:solidFill>
                            <a:srgbClr val="000000"/>
                          </a:solidFill>
                          <a:latin typeface="Calibri"/>
                        </a:rPr>
                        <a:t>  Физическая </a:t>
                      </a:r>
                      <a:r>
                        <a:rPr lang="ru-RU" sz="1000" b="0" i="0" u="none" strike="noStrike" dirty="0">
                          <a:solidFill>
                            <a:srgbClr val="000000"/>
                          </a:solidFill>
                          <a:latin typeface="Calibri"/>
                        </a:rPr>
                        <a:t>культура и спорт </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Calibri"/>
                        </a:rPr>
                        <a:t>12 487,59</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Calibri"/>
                        </a:rPr>
                        <a:t>16 096,03</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15 207,73</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a:solidFill>
                            <a:srgbClr val="000000"/>
                          </a:solidFill>
                          <a:latin typeface="Calibri"/>
                        </a:rPr>
                        <a:t>94,48</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0" i="0" u="none" strike="noStrike" dirty="0">
                          <a:solidFill>
                            <a:srgbClr val="000000"/>
                          </a:solidFill>
                          <a:latin typeface="Calibri"/>
                        </a:rPr>
                        <a:t>121,78</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txBox="1">
            <a:spLocks/>
          </p:cNvSpPr>
          <p:nvPr/>
        </p:nvSpPr>
        <p:spPr bwMode="auto">
          <a:xfrm>
            <a:off x="0" y="1"/>
            <a:ext cx="9144000" cy="457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0" cap="none" spc="0" normalizeH="0" baseline="0" noProof="0" dirty="0" smtClean="0">
                <a:ln>
                  <a:noFill/>
                </a:ln>
                <a:uLnTx/>
                <a:uFillTx/>
                <a:ea typeface="+mj-ea"/>
                <a:cs typeface="+mj-cs"/>
              </a:rPr>
              <a:t>Сведения об исполнении  расходной части бюджета Курского муниципального округа Ставропольского края </a:t>
            </a:r>
            <a:r>
              <a:rPr kumimoji="0" lang="ru-RU" sz="1200" b="0" i="0" u="none" strike="noStrike" kern="0" cap="none" spc="0" normalizeH="0" noProof="0" dirty="0" smtClean="0">
                <a:ln>
                  <a:noFill/>
                </a:ln>
                <a:uLnTx/>
                <a:uFillTx/>
                <a:ea typeface="+mj-ea"/>
                <a:cs typeface="+mj-cs"/>
              </a:rPr>
              <a:t>в разрезе разделов и подразделов</a:t>
            </a:r>
            <a:r>
              <a:rPr kumimoji="0" lang="ru-RU" sz="1200" b="0" i="0" u="none" strike="noStrike" kern="0" cap="none" spc="0" normalizeH="0" baseline="0" noProof="0" dirty="0" smtClean="0">
                <a:ln>
                  <a:noFill/>
                </a:ln>
                <a:uLnTx/>
                <a:uFillTx/>
                <a:ea typeface="+mj-ea"/>
                <a:cs typeface="+mj-cs"/>
              </a:rPr>
              <a:t> </a:t>
            </a:r>
            <a:r>
              <a:rPr lang="ru-RU" sz="1200" kern="0" dirty="0" smtClean="0">
                <a:ea typeface="+mj-ea"/>
                <a:cs typeface="+mj-cs"/>
              </a:rPr>
              <a:t>в 2022 году в сравнении с 2021 годом</a:t>
            </a:r>
            <a:endParaRPr kumimoji="0" lang="ru-RU" sz="1200" b="0" i="0" u="none" strike="noStrike" kern="0" cap="none" spc="0" normalizeH="0" baseline="0" noProof="0" dirty="0" smtClean="0">
              <a:ln>
                <a:noFill/>
              </a:ln>
              <a:uLnTx/>
              <a:uFillTx/>
              <a:ea typeface="+mj-ea"/>
              <a:cs typeface="+mj-cs"/>
            </a:endParaRPr>
          </a:p>
        </p:txBody>
      </p:sp>
      <p:graphicFrame>
        <p:nvGraphicFramePr>
          <p:cNvPr id="5" name="Таблица 4"/>
          <p:cNvGraphicFramePr>
            <a:graphicFrameLocks noGrp="1"/>
          </p:cNvGraphicFramePr>
          <p:nvPr/>
        </p:nvGraphicFramePr>
        <p:xfrm>
          <a:off x="76200" y="457223"/>
          <a:ext cx="8991599" cy="6241790"/>
        </p:xfrm>
        <a:graphic>
          <a:graphicData uri="http://schemas.openxmlformats.org/drawingml/2006/table">
            <a:tbl>
              <a:tblPr/>
              <a:tblGrid>
                <a:gridCol w="5334000"/>
                <a:gridCol w="457200"/>
                <a:gridCol w="457200"/>
                <a:gridCol w="762000"/>
                <a:gridCol w="762000"/>
                <a:gridCol w="609600"/>
                <a:gridCol w="609599"/>
              </a:tblGrid>
              <a:tr h="250522">
                <a:tc rowSpan="2">
                  <a:txBody>
                    <a:bodyPr/>
                    <a:lstStyle/>
                    <a:p>
                      <a:pPr algn="ctr" rtl="0" fontAlgn="b"/>
                      <a:r>
                        <a:rPr lang="ru-RU" sz="800" b="1" i="0" u="none" strike="noStrike" dirty="0">
                          <a:solidFill>
                            <a:srgbClr val="000000"/>
                          </a:solidFill>
                          <a:latin typeface="Calibri"/>
                        </a:rPr>
                        <a:t>Наименование</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a:solidFill>
                            <a:srgbClr val="000000"/>
                          </a:solidFill>
                          <a:latin typeface="Calibri"/>
                        </a:rPr>
                        <a:t>Рз </a:t>
                      </a: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a:solidFill>
                            <a:srgbClr val="000000"/>
                          </a:solidFill>
                          <a:latin typeface="Calibri"/>
                        </a:rPr>
                        <a:t>ПР</a:t>
                      </a: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dirty="0">
                          <a:solidFill>
                            <a:srgbClr val="000000"/>
                          </a:solidFill>
                          <a:latin typeface="Calibri"/>
                        </a:rPr>
                        <a:t>2021 (отчет)</a:t>
                      </a: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800" b="1" i="0" u="none" strike="noStrike">
                          <a:solidFill>
                            <a:srgbClr val="000000"/>
                          </a:solidFill>
                          <a:latin typeface="Calibri"/>
                        </a:rPr>
                        <a:t>2022 (отчет)</a:t>
                      </a: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rtl="0" fontAlgn="t"/>
                      <a:r>
                        <a:rPr lang="ru-RU" sz="800" b="1" i="0" u="none" strike="noStrike">
                          <a:solidFill>
                            <a:srgbClr val="000000"/>
                          </a:solidFill>
                          <a:latin typeface="Calibri"/>
                        </a:rPr>
                        <a:t>Отклонение 2022 год к 2021 году</a:t>
                      </a: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12525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b"/>
                      <a:r>
                        <a:rPr lang="ru-RU" sz="800" b="1" i="0" u="none" strike="noStrike">
                          <a:solidFill>
                            <a:srgbClr val="000000"/>
                          </a:solidFill>
                          <a:latin typeface="Calibri"/>
                        </a:rPr>
                        <a:t> </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1" i="0" u="none" strike="noStrike">
                          <a:solidFill>
                            <a:srgbClr val="000000"/>
                          </a:solidFill>
                          <a:latin typeface="Calibri"/>
                        </a:rPr>
                        <a:t>Всего расходы</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2 416 112,24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2 444 576,54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28 464,30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101,18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Условно утвержденные расходы</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1" i="0" u="none" strike="noStrike">
                          <a:solidFill>
                            <a:srgbClr val="000000"/>
                          </a:solidFill>
                          <a:latin typeface="Calibri"/>
                        </a:rPr>
                        <a:t>ОБЩЕГОСУДАРСТВЕННЫЕ ВОПРОСЫ</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01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200 177,86</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177 727,70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-22 450,16</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88,78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155">
                <a:tc>
                  <a:txBody>
                    <a:bodyPr/>
                    <a:lstStyle/>
                    <a:p>
                      <a:pPr algn="just" rtl="0" fontAlgn="b"/>
                      <a:r>
                        <a:rPr lang="ru-RU" sz="800" b="0" i="0" u="none" strike="noStrike">
                          <a:solidFill>
                            <a:srgbClr val="000000"/>
                          </a:solidFill>
                          <a:latin typeface="Calibri"/>
                        </a:rPr>
                        <a:t>Функционирование законодатель-ных (представительных) органов государственной (муниципальной) власти </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734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734,00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101">
                <a:tc>
                  <a:txBody>
                    <a:bodyPr/>
                    <a:lstStyle/>
                    <a:p>
                      <a:pPr algn="just" rtl="0" fontAlgn="b"/>
                      <a:r>
                        <a:rPr lang="ru-RU" sz="800" b="0" i="0" u="none" strike="noStrike" dirty="0">
                          <a:solidFill>
                            <a:srgbClr val="000000"/>
                          </a:solidFill>
                          <a:latin typeface="Calibri"/>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3 239,45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3 492,13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252,68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107,80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101">
                <a:tc>
                  <a:txBody>
                    <a:bodyPr/>
                    <a:lstStyle/>
                    <a:p>
                      <a:pPr algn="just" rtl="0" fontAlgn="b"/>
                      <a:r>
                        <a:rPr lang="ru-RU" sz="800" b="0" i="0" u="none" strike="noStrike" dirty="0">
                          <a:solidFill>
                            <a:srgbClr val="000000"/>
                          </a:solidFill>
                          <a:latin typeface="Calibri"/>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95 118,03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99 848,63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4 730,60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104,97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Судебная система</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19,29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119,06</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99,77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617,21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101">
                <a:tc>
                  <a:txBody>
                    <a:bodyPr/>
                    <a:lstStyle/>
                    <a:p>
                      <a:pPr algn="just" rtl="0" fontAlgn="b"/>
                      <a:r>
                        <a:rPr lang="ru-RU" sz="800" b="0" i="0" u="none" strike="noStrike">
                          <a:solidFill>
                            <a:srgbClr val="000000"/>
                          </a:solidFill>
                          <a:latin typeface="Calibri"/>
                        </a:rPr>
                        <a:t>Обеспечение деятельности финансовых, налоговых и таможенных органов и органов финансового (финансово-бюджетного) надзора</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06</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16 652,41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18 204,71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1 552,30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109,32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Другие общегосударственные вопросы</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85 148,68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55 329,17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-29 819,51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64,98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1" i="0" u="none" strike="noStrike">
                          <a:solidFill>
                            <a:srgbClr val="000000"/>
                          </a:solidFill>
                          <a:latin typeface="Calibri"/>
                        </a:rPr>
                        <a:t>НАЦИОНАЛЬНАЯ ОБОРОНА</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02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2 428,22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2 672,93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244,71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110,08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Мобилизационная и вневойсковая подготовка</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2 428,22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2 672,93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244,71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110,08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221">
                <a:tc>
                  <a:txBody>
                    <a:bodyPr/>
                    <a:lstStyle/>
                    <a:p>
                      <a:pPr algn="just" rtl="0" fontAlgn="b"/>
                      <a:r>
                        <a:rPr lang="ru-RU" sz="800" b="1" i="0" u="none" strike="noStrike">
                          <a:solidFill>
                            <a:srgbClr val="000000"/>
                          </a:solidFill>
                          <a:latin typeface="Calibri"/>
                        </a:rPr>
                        <a:t>НАЦИОНАЛЬНАЯ БЕЗОПАСНОСТЬ И ПРАВООХРАНИТЕЛЬНАЯ ДЕЯТЕЛЬНОСТЬ</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03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6 081,94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dirty="0">
                          <a:solidFill>
                            <a:srgbClr val="000000"/>
                          </a:solidFill>
                          <a:latin typeface="Calibri"/>
                        </a:rPr>
                        <a:t>8 359,95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2 278,01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137,46</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724">
                <a:tc>
                  <a:txBody>
                    <a:bodyPr/>
                    <a:lstStyle/>
                    <a:p>
                      <a:pPr algn="just" rtl="0" fontAlgn="b"/>
                      <a:r>
                        <a:rPr lang="ru-RU" sz="800" b="0" i="0" u="none" strike="noStrike">
                          <a:solidFill>
                            <a:srgbClr val="000000"/>
                          </a:solidFill>
                          <a:latin typeface="Calibri"/>
                        </a:rPr>
                        <a:t>Защита населения и территории от чрезвычайных ситуаций природного и техногенного характера, гражданская оборона</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5 698,14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4 403,15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-1 294,99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77,27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Минрационная политика</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0,00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3 504,59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3 504,59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703">
                <a:tc>
                  <a:txBody>
                    <a:bodyPr/>
                    <a:lstStyle/>
                    <a:p>
                      <a:pPr algn="just" rtl="0" fontAlgn="b"/>
                      <a:r>
                        <a:rPr lang="ru-RU" sz="800" b="0" i="0" u="none" strike="noStrike">
                          <a:solidFill>
                            <a:srgbClr val="000000"/>
                          </a:solidFill>
                          <a:latin typeface="Calibri"/>
                        </a:rPr>
                        <a:t>Другие вопросы в области национальной безопасности и правоохранительной деятельности</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383,8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452,21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68,41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117,82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1" i="0" u="none" strike="noStrike">
                          <a:solidFill>
                            <a:srgbClr val="000000"/>
                          </a:solidFill>
                          <a:latin typeface="Calibri"/>
                        </a:rPr>
                        <a:t>НАЦИОНАЛЬНАЯ ЭКОНОМИКА</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dirty="0" smtClean="0">
                          <a:solidFill>
                            <a:srgbClr val="000000"/>
                          </a:solidFill>
                          <a:latin typeface="Calibri"/>
                        </a:rPr>
                        <a:t>04</a:t>
                      </a:r>
                      <a:endParaRPr lang="ru-RU" sz="800" b="1" i="0" u="none" strike="noStrike" dirty="0">
                        <a:solidFill>
                          <a:srgbClr val="000000"/>
                        </a:solidFill>
                        <a:latin typeface="Calibri"/>
                      </a:endParaRP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257 277,61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131 625,97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-125 651,64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51,16</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Сельское хозяйство и рыболовство</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14 427,17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7 633,59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-6 793,58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52,91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Транспорт</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2 264,58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2 431,84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167,26</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107,39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Дорожное хозяйство (дорожные фонды)</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238 741,37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120 373,75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-118 367,62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50,42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Другие вопросы в области национальной экономики</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1 844,49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1 186,79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-657,70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64,34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1" i="0" u="none" strike="noStrike" dirty="0">
                          <a:solidFill>
                            <a:srgbClr val="000000"/>
                          </a:solidFill>
                          <a:latin typeface="Calibri"/>
                        </a:rPr>
                        <a:t>ЖИЛИЩНО-КОММУНАЛЬНОЕ ХОЗЯЙСТВО</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05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78 915,56</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99 541,27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20 625,71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126,14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Благоустройство</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78 915,56</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99 541,27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20 625,71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126,14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1" i="0" u="none" strike="noStrike" dirty="0" smtClean="0">
                          <a:solidFill>
                            <a:srgbClr val="000000"/>
                          </a:solidFill>
                          <a:latin typeface="Calibri"/>
                        </a:rPr>
                        <a:t>ОХРАНА ОКРУЖАЮЩЕЙ СРЕДЫ</a:t>
                      </a:r>
                      <a:endParaRPr lang="ru-RU" sz="800" b="1" i="0" u="none" strike="noStrike" dirty="0">
                        <a:solidFill>
                          <a:srgbClr val="000000"/>
                        </a:solidFill>
                        <a:latin typeface="Calibri"/>
                      </a:endParaRP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06</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0,00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509,99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509,99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Другие вопросы в области охраны окружающей среды</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06</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0,00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509,99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509,99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1" i="0" u="none" strike="noStrike">
                          <a:solidFill>
                            <a:srgbClr val="000000"/>
                          </a:solidFill>
                          <a:latin typeface="Calibri"/>
                        </a:rPr>
                        <a:t>ОБРАЗОВАНИЕ</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07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939 600,45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1 018 634,68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79 034,23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108,41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Дошкольное образование</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305 026,58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244 579,28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-60 447,30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80,18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Общее образование</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506 128,64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630 269,59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124 140,95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124,53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Дополнительное образование детей</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46 457,86</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55 055,77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8 597,91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118,51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Молодежная политика</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13 672,02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17 168,59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3 496,57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125,57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Другие вопросы в области образования</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68 315,35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71 561,45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3 246,10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104,75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1" i="0" u="none" strike="noStrike">
                          <a:solidFill>
                            <a:srgbClr val="000000"/>
                          </a:solidFill>
                          <a:latin typeface="Calibri"/>
                        </a:rPr>
                        <a:t>КУЛЬТУРА, КИНЕМАТОГРАФИЯ</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08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139 587,73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135 523,51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-4 064,22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97,09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Культура</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110 509,23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104 875,72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-5 633,51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94,90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Кинематография</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4 690,85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5 255,12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564,27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112,03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Другие вопросы в области культуры, кинематографии</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24 387,65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25 392,67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1 005,02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104,12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1" i="0" u="none" strike="noStrike">
                          <a:solidFill>
                            <a:srgbClr val="000000"/>
                          </a:solidFill>
                          <a:latin typeface="Calibri"/>
                        </a:rPr>
                        <a:t>СОЦИАЛЬНАЯ ПОЛИТИКА</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779 555,28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854 772,81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75 217,53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109,65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Социальное обеспечение населения</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136 412,50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137 842,97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1 430,47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101,05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Охрана семьи и детства</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624 053,15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696 050,80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71 997,65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111,54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Другие вопросы в области социальной политики</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06</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19 089,63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20 879,04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1 789,41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109,37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1" i="0" u="none" strike="noStrike">
                          <a:solidFill>
                            <a:srgbClr val="000000"/>
                          </a:solidFill>
                          <a:latin typeface="Calibri"/>
                        </a:rPr>
                        <a:t>ФИЗИЧЕСКАЯ КУЛЬТУРА И СПОРТ</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12 487,59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15 207,73</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2 720,14</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121,78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Физическая культура</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4 354,80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5 106,10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751,30</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117,25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Массовый спорт</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2 299,47</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4 226,02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1 926,55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183,78</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59">
                <a:tc>
                  <a:txBody>
                    <a:bodyPr/>
                    <a:lstStyle/>
                    <a:p>
                      <a:pPr algn="just" rtl="0" fontAlgn="b"/>
                      <a:r>
                        <a:rPr lang="ru-RU" sz="800" b="0" i="0" u="none" strike="noStrike">
                          <a:solidFill>
                            <a:srgbClr val="000000"/>
                          </a:solidFill>
                          <a:latin typeface="Calibri"/>
                        </a:rPr>
                        <a:t>Другие вопросы в области физической культуры и спорта</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05</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5 833,32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5 875,61</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42,29</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100,72</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0" name="Пятиугольник 9"/>
          <p:cNvSpPr/>
          <p:nvPr/>
        </p:nvSpPr>
        <p:spPr>
          <a:xfrm>
            <a:off x="0" y="0"/>
            <a:ext cx="6324600" cy="381000"/>
          </a:xfrm>
          <a:prstGeom prst="homePlate">
            <a:avLst/>
          </a:prstGeom>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4" name="TextBox 23"/>
          <p:cNvSpPr txBox="1"/>
          <p:nvPr/>
        </p:nvSpPr>
        <p:spPr>
          <a:xfrm>
            <a:off x="0" y="0"/>
            <a:ext cx="7315200" cy="338554"/>
          </a:xfrm>
          <a:prstGeom prst="rect">
            <a:avLst/>
          </a:prstGeom>
          <a:noFill/>
        </p:spPr>
        <p:txBody>
          <a:bodyPr wrap="square" rtlCol="0">
            <a:spAutoFit/>
          </a:bodyPr>
          <a:lstStyle/>
          <a:p>
            <a:r>
              <a:rPr lang="ru-RU" sz="1600" b="1" dirty="0" smtClean="0">
                <a:solidFill>
                  <a:srgbClr val="FFFF00"/>
                </a:solidFill>
              </a:rPr>
              <a:t> </a:t>
            </a:r>
            <a:r>
              <a:rPr lang="ru-RU" sz="1600" dirty="0" smtClean="0"/>
              <a:t>РАСХОДЫ НА СОЦИАЛЬНО–КУЛЬТУРНУЮ СФЕРУ</a:t>
            </a:r>
            <a:endParaRPr lang="ru-RU" sz="1600" dirty="0"/>
          </a:p>
        </p:txBody>
      </p:sp>
      <p:sp>
        <p:nvSpPr>
          <p:cNvPr id="25" name="TextBox 24"/>
          <p:cNvSpPr txBox="1"/>
          <p:nvPr/>
        </p:nvSpPr>
        <p:spPr>
          <a:xfrm>
            <a:off x="152400" y="381000"/>
            <a:ext cx="8839200" cy="1569660"/>
          </a:xfrm>
          <a:prstGeom prst="rect">
            <a:avLst/>
          </a:prstGeom>
          <a:noFill/>
        </p:spPr>
        <p:txBody>
          <a:bodyPr wrap="square" rtlCol="0">
            <a:spAutoFit/>
          </a:bodyPr>
          <a:lstStyle/>
          <a:p>
            <a:pPr algn="just"/>
            <a:r>
              <a:rPr lang="ru-RU" sz="1200" dirty="0" smtClean="0"/>
              <a:t>Достижение поставленных задач социально-экономического развития округа, основной из которых является создание комфортных условий проживания граждан, осуществлялось не только за счет увеличения доходных возможностей местного бюджета, но и путем сохранения социальной направленности расходов. Решением о бюджете Курского муниципального округа Ставропольского края на 2022 год и плановый период 2023 и 2024 годов был определен перечень приоритетных статей расходов бюджета, к которым отнесены: выплата заработной платы работникам бюджетной сферы, социальные выплаты населению, коммунальные услуги, медикаменты, перевязочные средства, продукты питания. Так на финансирование отраслей социально-культурной сферы в отчетном периоде направлено 2 024 138,73 тыс. руб., что составляет 82,80 % общего объема расходов местного бюджета.</a:t>
            </a:r>
            <a:endParaRPr lang="ru-RU" sz="1200" dirty="0">
              <a:latin typeface="Calibri" pitchFamily="34" charset="0"/>
              <a:cs typeface="Calibri" pitchFamily="34" charset="0"/>
            </a:endParaRPr>
          </a:p>
        </p:txBody>
      </p:sp>
      <p:graphicFrame>
        <p:nvGraphicFramePr>
          <p:cNvPr id="26" name="Диаграмма 25"/>
          <p:cNvGraphicFramePr/>
          <p:nvPr/>
        </p:nvGraphicFramePr>
        <p:xfrm>
          <a:off x="0" y="2209800"/>
          <a:ext cx="91440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p:nvPr/>
        </p:nvSpPr>
        <p:spPr>
          <a:xfrm>
            <a:off x="228600" y="1981200"/>
            <a:ext cx="8763000" cy="276999"/>
          </a:xfrm>
          <a:prstGeom prst="rect">
            <a:avLst/>
          </a:prstGeom>
          <a:noFill/>
        </p:spPr>
        <p:txBody>
          <a:bodyPr wrap="square" rtlCol="0">
            <a:spAutoFit/>
          </a:bodyPr>
          <a:lstStyle/>
          <a:p>
            <a:pPr algn="ctr"/>
            <a:r>
              <a:rPr lang="ru-RU" sz="1200" dirty="0" smtClean="0"/>
              <a:t>ДОЛЯ РАСХОДОВ СОЦИАЛЬНО-КУЛЬТУРНОЙ СФЕРЫ  В ОБЩЕЙ СУММЕ РАСХОДОВ В 2017-2022 ГОДАХ</a:t>
            </a:r>
            <a:endParaRPr lang="ru-RU" sz="1200" dirty="0"/>
          </a:p>
        </p:txBody>
      </p:sp>
      <p:graphicFrame>
        <p:nvGraphicFramePr>
          <p:cNvPr id="36" name="Диаграмма 35"/>
          <p:cNvGraphicFramePr/>
          <p:nvPr/>
        </p:nvGraphicFramePr>
        <p:xfrm>
          <a:off x="228600" y="4648200"/>
          <a:ext cx="86868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52400" y="4267200"/>
            <a:ext cx="8839200" cy="646331"/>
          </a:xfrm>
          <a:prstGeom prst="rect">
            <a:avLst/>
          </a:prstGeom>
          <a:noFill/>
        </p:spPr>
        <p:txBody>
          <a:bodyPr wrap="square" rtlCol="0">
            <a:spAutoFit/>
          </a:bodyPr>
          <a:lstStyle/>
          <a:p>
            <a:pPr algn="ctr"/>
            <a:r>
              <a:rPr lang="ru-RU" sz="1200" dirty="0" smtClean="0"/>
              <a:t>ДИНАМИКА РАСХОДОВ СОЦИАЛЬНО-КУЛЬТУРНОЙ СФЕРЫ БЮДЖЕТА КУРСКОГО МУНИЦИПАЛЬНОГО ОКРУГА СТАВРОПОЛЬСКОГО КРАЯ В  2017-2022 ГОДАХ                                                                                                     </a:t>
            </a:r>
          </a:p>
          <a:p>
            <a:pPr algn="ctr"/>
            <a:r>
              <a:rPr lang="ru-RU" sz="1200" dirty="0" smtClean="0"/>
              <a:t>                                                                                                                                                                                 </a:t>
            </a:r>
            <a:r>
              <a:rPr lang="ru-RU" sz="900" dirty="0" smtClean="0"/>
              <a:t>(тыс. рублей)</a:t>
            </a:r>
            <a:endParaRPr lang="ru-RU" sz="9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51202" name="Picture 2" descr="https://www.xn--8-7sb3aeo2d.xn--p1ai/upload/iblock/d0f/h3evxfj9cxibbzrig79ydkifwbes78n8/images_belaja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4800600"/>
            <a:ext cx="2819400" cy="1905000"/>
          </a:xfrm>
          <a:prstGeom prst="rect">
            <a:avLst/>
          </a:prstGeom>
          <a:noFill/>
        </p:spPr>
      </p:pic>
      <p:sp>
        <p:nvSpPr>
          <p:cNvPr id="14" name="Нашивка 13"/>
          <p:cNvSpPr/>
          <p:nvPr/>
        </p:nvSpPr>
        <p:spPr>
          <a:xfrm>
            <a:off x="0" y="0"/>
            <a:ext cx="7239000" cy="304800"/>
          </a:xfrm>
          <a:prstGeom prst="chevron">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Прямоугольник 1"/>
          <p:cNvSpPr/>
          <p:nvPr/>
        </p:nvSpPr>
        <p:spPr>
          <a:xfrm>
            <a:off x="3505200" y="0"/>
            <a:ext cx="1759969" cy="338554"/>
          </a:xfrm>
          <a:prstGeom prst="rect">
            <a:avLst/>
          </a:prstGeom>
        </p:spPr>
        <p:txBody>
          <a:bodyPr wrap="none">
            <a:spAutoFit/>
          </a:bodyPr>
          <a:lstStyle/>
          <a:p>
            <a:pPr algn="ctr"/>
            <a:r>
              <a:rPr lang="ru-RU" sz="1600" b="1" dirty="0" smtClean="0"/>
              <a:t>ОБРАЗОВАНИЕ</a:t>
            </a:r>
            <a:endParaRPr lang="ru-RU" sz="1600" dirty="0"/>
          </a:p>
        </p:txBody>
      </p:sp>
      <p:graphicFrame>
        <p:nvGraphicFramePr>
          <p:cNvPr id="3" name="Диаграмма 2"/>
          <p:cNvGraphicFramePr/>
          <p:nvPr/>
        </p:nvGraphicFramePr>
        <p:xfrm>
          <a:off x="228600" y="3276600"/>
          <a:ext cx="8610600" cy="167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52400" y="304800"/>
            <a:ext cx="8839200" cy="2862322"/>
          </a:xfrm>
          <a:prstGeom prst="rect">
            <a:avLst/>
          </a:prstGeom>
          <a:noFill/>
        </p:spPr>
        <p:txBody>
          <a:bodyPr wrap="square" rtlCol="0">
            <a:spAutoFit/>
          </a:bodyPr>
          <a:lstStyle/>
          <a:p>
            <a:pPr algn="just"/>
            <a:r>
              <a:rPr lang="ru-RU" sz="1200" dirty="0" smtClean="0">
                <a:latin typeface="Calibri" pitchFamily="34" charset="0"/>
                <a:cs typeface="Calibri" pitchFamily="34" charset="0"/>
              </a:rPr>
              <a:t>       </a:t>
            </a:r>
            <a:r>
              <a:rPr lang="ru-RU" sz="1200" dirty="0" smtClean="0">
                <a:latin typeface="+mj-lt"/>
                <a:cs typeface="Calibri" pitchFamily="34" charset="0"/>
              </a:rPr>
              <a:t>Наибольшая доля расходов социально-культурной сферы, более 41 процента, направляется на </a:t>
            </a:r>
            <a:r>
              <a:rPr lang="ru-RU" sz="1200" dirty="0" smtClean="0">
                <a:solidFill>
                  <a:prstClr val="black"/>
                </a:solidFill>
                <a:latin typeface="+mj-lt"/>
                <a:cs typeface="Calibri" pitchFamily="34" charset="0"/>
              </a:rPr>
              <a:t>образование, для  обеспечения деятельности муниципальных образовательных учреждений (в части полномочий по </a:t>
            </a:r>
            <a:r>
              <a:rPr lang="ru-RU" sz="1200" dirty="0" smtClean="0">
                <a:latin typeface="+mj-lt"/>
                <a:cs typeface="Calibri" pitchFamily="34" charset="0"/>
              </a:rPr>
              <a:t>обеспечению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 основного общего, среднего общего образования в частных общеобразовательных организациях</a:t>
            </a:r>
            <a:r>
              <a:rPr lang="ru-RU" sz="1200" dirty="0" smtClean="0">
                <a:latin typeface="+mj-lt"/>
              </a:rPr>
              <a:t>,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 на обеспечение отдыха и оздоровления детей, на проведение антитеррористических мероприятий в муниципальных образовательных организациях,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и др.</a:t>
            </a:r>
            <a:r>
              <a:rPr lang="ru-RU" sz="1200" dirty="0" smtClean="0">
                <a:latin typeface="+mj-lt"/>
                <a:cs typeface="Calibri" pitchFamily="34" charset="0"/>
              </a:rPr>
              <a:t>), в 2022 году направлено </a:t>
            </a:r>
            <a:r>
              <a:rPr lang="ru-RU" sz="1200" dirty="0" smtClean="0">
                <a:latin typeface="+mj-lt"/>
              </a:rPr>
              <a:t>1 018 634,68 </a:t>
            </a:r>
            <a:r>
              <a:rPr lang="ru-RU" sz="1200" dirty="0" smtClean="0">
                <a:latin typeface="+mj-lt"/>
                <a:cs typeface="Calibri" pitchFamily="34" charset="0"/>
              </a:rPr>
              <a:t>тыс. рублей, что выше 2021 года на 79 034,23 тыс. рублей.</a:t>
            </a:r>
          </a:p>
          <a:p>
            <a:pPr algn="just"/>
            <a:r>
              <a:rPr lang="ru-RU" sz="1200" dirty="0" smtClean="0">
                <a:latin typeface="Calibri" pitchFamily="34" charset="0"/>
                <a:cs typeface="Calibri" pitchFamily="34" charset="0"/>
              </a:rPr>
              <a:t> </a:t>
            </a:r>
            <a:endParaRPr lang="ru-RU" sz="1200" dirty="0">
              <a:latin typeface="Calibri" pitchFamily="34" charset="0"/>
              <a:cs typeface="Calibri" pitchFamily="34" charset="0"/>
            </a:endParaRPr>
          </a:p>
        </p:txBody>
      </p:sp>
      <p:sp>
        <p:nvSpPr>
          <p:cNvPr id="12" name="TextBox 11"/>
          <p:cNvSpPr txBox="1"/>
          <p:nvPr/>
        </p:nvSpPr>
        <p:spPr>
          <a:xfrm>
            <a:off x="0" y="4800600"/>
            <a:ext cx="5334000" cy="646331"/>
          </a:xfrm>
          <a:prstGeom prst="rect">
            <a:avLst/>
          </a:prstGeom>
          <a:noFill/>
        </p:spPr>
        <p:txBody>
          <a:bodyPr wrap="square" rtlCol="0">
            <a:spAutoFit/>
          </a:bodyPr>
          <a:lstStyle/>
          <a:p>
            <a:pPr algn="ctr"/>
            <a:r>
              <a:rPr lang="ru-RU" sz="1200" dirty="0" smtClean="0"/>
              <a:t>РАСХОДЫ, НАПРАВЛЯЕМЫЕ НА ОБРАЗОВАНИЕ, В РАСЧЕТЕ НА 1 ЖИТЕЛЯ КУРСКОГО РАЙОНА  В  ГОД                                                                                                                                      </a:t>
            </a:r>
          </a:p>
          <a:p>
            <a:pPr algn="ctr"/>
            <a:r>
              <a:rPr lang="ru-RU" sz="1200" dirty="0" smtClean="0"/>
              <a:t>                                                                                                           </a:t>
            </a:r>
            <a:r>
              <a:rPr lang="ru-RU" sz="900" dirty="0" smtClean="0"/>
              <a:t>(рублей)</a:t>
            </a:r>
            <a:endParaRPr lang="ru-RU" sz="900" dirty="0"/>
          </a:p>
        </p:txBody>
      </p:sp>
      <p:sp>
        <p:nvSpPr>
          <p:cNvPr id="13" name="TextBox 12"/>
          <p:cNvSpPr txBox="1"/>
          <p:nvPr/>
        </p:nvSpPr>
        <p:spPr>
          <a:xfrm>
            <a:off x="0" y="2895600"/>
            <a:ext cx="8991600" cy="646331"/>
          </a:xfrm>
          <a:prstGeom prst="rect">
            <a:avLst/>
          </a:prstGeom>
          <a:noFill/>
        </p:spPr>
        <p:txBody>
          <a:bodyPr wrap="square" rtlCol="0">
            <a:spAutoFit/>
          </a:bodyPr>
          <a:lstStyle/>
          <a:p>
            <a:pPr algn="ctr"/>
            <a:r>
              <a:rPr lang="ru-RU" sz="1200" dirty="0" smtClean="0"/>
              <a:t>ДИНАМИКА РАСХОДОВ БЮДЖЕТА КУРСКОГО МУНИЦИПАЛЬНОГО ОКРУГА СТАВРОПОЛЬСКОГО КРАЯ НА ОБРАЗОВАНИЕ В  2017-2022 ГОДАХ                                                                                                      </a:t>
            </a:r>
          </a:p>
          <a:p>
            <a:pPr algn="ctr"/>
            <a:r>
              <a:rPr lang="ru-RU" sz="1200" dirty="0" smtClean="0"/>
              <a:t>                                                                                                                                                                                     </a:t>
            </a:r>
            <a:r>
              <a:rPr lang="ru-RU" sz="900" dirty="0" smtClean="0"/>
              <a:t>(тыс. рублей)</a:t>
            </a:r>
            <a:endParaRPr lang="ru-RU" sz="900" dirty="0"/>
          </a:p>
        </p:txBody>
      </p:sp>
      <p:graphicFrame>
        <p:nvGraphicFramePr>
          <p:cNvPr id="16" name="Диаграмма 15"/>
          <p:cNvGraphicFramePr/>
          <p:nvPr/>
        </p:nvGraphicFramePr>
        <p:xfrm>
          <a:off x="228600" y="5334000"/>
          <a:ext cx="4876800" cy="1371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228600" y="0"/>
            <a:ext cx="8610600" cy="523220"/>
          </a:xfrm>
          <a:prstGeom prst="rect">
            <a:avLst/>
          </a:prstGeom>
          <a:noFill/>
        </p:spPr>
        <p:txBody>
          <a:bodyPr wrap="square" rtlCol="0">
            <a:spAutoFit/>
          </a:bodyPr>
          <a:lstStyle/>
          <a:p>
            <a:pPr algn="ctr"/>
            <a:r>
              <a:rPr lang="ru-RU" sz="1400" b="1" dirty="0" smtClean="0"/>
              <a:t>СТРУКТУРА РАСХОДОВ БЮДЖЕТА КУРСКОГО МУНИЦИПАЛЬНОГО ОКРУГА СТАВРОПОЛЬСКОГО КРАЯ НА ОБРАЗОВАНИЕ В 2021-2022 ГОДАХ</a:t>
            </a:r>
            <a:endParaRPr lang="ru-RU" sz="1400" b="1" dirty="0"/>
          </a:p>
        </p:txBody>
      </p:sp>
      <p:sp>
        <p:nvSpPr>
          <p:cNvPr id="8" name="Прямоугольник 7"/>
          <p:cNvSpPr/>
          <p:nvPr/>
        </p:nvSpPr>
        <p:spPr>
          <a:xfrm>
            <a:off x="152400" y="2286000"/>
            <a:ext cx="8839200" cy="3600986"/>
          </a:xfrm>
          <a:prstGeom prst="rect">
            <a:avLst/>
          </a:prstGeom>
        </p:spPr>
        <p:txBody>
          <a:bodyPr wrap="square">
            <a:spAutoFit/>
          </a:bodyPr>
          <a:lstStyle/>
          <a:p>
            <a:pPr algn="just"/>
            <a:r>
              <a:rPr lang="ru-RU" sz="950" dirty="0" smtClean="0">
                <a:latin typeface="+mj-lt"/>
              </a:rPr>
              <a:t>           В образовательных учреждениях выполнены следующие работы:</a:t>
            </a:r>
          </a:p>
          <a:p>
            <a:pPr algn="just"/>
            <a:r>
              <a:rPr lang="ru-RU" sz="950" dirty="0" smtClean="0">
                <a:latin typeface="+mj-lt"/>
              </a:rPr>
              <a:t>     устройство горячего водоснабжения в кабинетах начальных классов в здании МКОУ «СОШ № 2» ст. Курская на сумму 318,84 тыс. рублей;</a:t>
            </a:r>
          </a:p>
          <a:p>
            <a:pPr algn="just"/>
            <a:r>
              <a:rPr lang="ru-RU" sz="950" dirty="0" smtClean="0">
                <a:latin typeface="+mj-lt"/>
              </a:rPr>
              <a:t>     устройство потолка в одном кабинете МКОУ «СОШ № 1» ст. Курской на сумму 74,00 тыс. рублей;</a:t>
            </a:r>
          </a:p>
          <a:p>
            <a:pPr algn="just"/>
            <a:r>
              <a:rPr lang="ru-RU" sz="950" dirty="0" smtClean="0">
                <a:latin typeface="+mj-lt"/>
              </a:rPr>
              <a:t>     устройство потолка в двух групповых ячейках МКДОУ «Детский сад № 16 «Ромашка» с. </a:t>
            </a:r>
            <a:r>
              <a:rPr lang="ru-RU" sz="950" dirty="0" err="1" smtClean="0">
                <a:latin typeface="+mj-lt"/>
              </a:rPr>
              <a:t>Ростовановское</a:t>
            </a:r>
            <a:r>
              <a:rPr lang="ru-RU" sz="950" dirty="0" smtClean="0">
                <a:latin typeface="+mj-lt"/>
              </a:rPr>
              <a:t> на сумму 178,108  тыс. рублей; </a:t>
            </a:r>
          </a:p>
          <a:p>
            <a:pPr algn="just"/>
            <a:r>
              <a:rPr lang="ru-RU" sz="950" dirty="0" smtClean="0">
                <a:latin typeface="+mj-lt"/>
              </a:rPr>
              <a:t>     устройство потолка в библиотеке МКОУ «СОШ № 13» п. Мирный на сумму 83,43 тыс.  рублей;</a:t>
            </a:r>
          </a:p>
          <a:p>
            <a:pPr algn="just"/>
            <a:r>
              <a:rPr lang="ru-RU" sz="950" dirty="0" smtClean="0">
                <a:latin typeface="+mj-lt"/>
              </a:rPr>
              <a:t>      ремонт полов и замена отопления в групповой ячейки МКДОУ № 21 «</a:t>
            </a:r>
            <a:r>
              <a:rPr lang="ru-RU" sz="950" dirty="0" err="1" smtClean="0">
                <a:latin typeface="+mj-lt"/>
              </a:rPr>
              <a:t>Семицветик</a:t>
            </a:r>
            <a:r>
              <a:rPr lang="ru-RU" sz="950" dirty="0" smtClean="0">
                <a:latin typeface="+mj-lt"/>
              </a:rPr>
              <a:t>» </a:t>
            </a:r>
            <a:r>
              <a:rPr lang="ru-RU" sz="950" dirty="0" err="1" smtClean="0">
                <a:latin typeface="+mj-lt"/>
              </a:rPr>
              <a:t>с.Эдиссия</a:t>
            </a:r>
            <a:r>
              <a:rPr lang="ru-RU" sz="950" dirty="0" smtClean="0">
                <a:latin typeface="+mj-lt"/>
              </a:rPr>
              <a:t> на сумму 268,00 тыс. рублей;</a:t>
            </a:r>
          </a:p>
          <a:p>
            <a:pPr algn="just"/>
            <a:r>
              <a:rPr lang="ru-RU" sz="950" dirty="0" smtClean="0">
                <a:latin typeface="+mj-lt"/>
              </a:rPr>
              <a:t>      замена кровли на двух теневых навесах МКДОУ № 19 «Колосок» с. Русское на сумму 50,00 тыс. рублей;</a:t>
            </a:r>
          </a:p>
          <a:p>
            <a:pPr algn="just"/>
            <a:r>
              <a:rPr lang="ru-RU" sz="950" dirty="0" smtClean="0">
                <a:latin typeface="+mj-lt"/>
              </a:rPr>
              <a:t>     ремонт пищеблоков в МКОУ «СОШ № 6» с. Полтавское и МКОУ «СОШ № 7» п. Балтийский на общую сумму 3 556,58 тыс. рублей;</a:t>
            </a:r>
          </a:p>
          <a:p>
            <a:pPr algn="just"/>
            <a:r>
              <a:rPr lang="ru-RU" sz="950" dirty="0" smtClean="0">
                <a:latin typeface="+mj-lt"/>
              </a:rPr>
              <a:t>     установлен модульный пищеблок в МКОУ «СОШ № 3» с. </a:t>
            </a:r>
            <a:r>
              <a:rPr lang="ru-RU" sz="950" dirty="0" err="1" smtClean="0">
                <a:latin typeface="+mj-lt"/>
              </a:rPr>
              <a:t>Каново</a:t>
            </a:r>
            <a:r>
              <a:rPr lang="ru-RU" sz="950" dirty="0" smtClean="0">
                <a:latin typeface="+mj-lt"/>
              </a:rPr>
              <a:t> на сумму  2 638,85 тыс. рублей, приобретена мебель и оборудование на сумму 350,00 тыс. </a:t>
            </a:r>
            <a:r>
              <a:rPr lang="ru-RU" sz="950" dirty="0" err="1" smtClean="0">
                <a:latin typeface="+mj-lt"/>
              </a:rPr>
              <a:t>руб</a:t>
            </a:r>
            <a:r>
              <a:rPr lang="ru-RU" sz="950" dirty="0" smtClean="0">
                <a:latin typeface="+mj-lt"/>
              </a:rPr>
              <a:t>;</a:t>
            </a:r>
          </a:p>
          <a:p>
            <a:pPr algn="just"/>
            <a:r>
              <a:rPr lang="ru-RU" sz="950" dirty="0" smtClean="0">
                <a:latin typeface="+mj-lt"/>
              </a:rPr>
              <a:t>     монтаж системы автоматической пожарной сигнализации в МКОУ СОШ №11 на сумму 1 724,88 тыс. рублей.</a:t>
            </a:r>
          </a:p>
          <a:p>
            <a:pPr algn="just"/>
            <a:r>
              <a:rPr lang="ru-RU" sz="950" dirty="0" smtClean="0">
                <a:latin typeface="+mj-lt"/>
              </a:rPr>
              <a:t>     В рамках реализации постановления Правительства Российской Федерации от 02 августа 2020 года № 1006 «Об утверждении требований к антитеррористической защищенности объектов (территорий) министерства образования и науки Российской Федерации и объектов (территорий), относящихся к сфере деятельности Министерства образования и науки Российской Федерации, и формы паспорта безопасности этих объектов (территорий) организовано оказание услуг по организации охраны и обеспечению безопасности круглосуточно в 23 общеобразовательных учреждениях (100%). </a:t>
            </a:r>
          </a:p>
          <a:p>
            <a:pPr algn="just"/>
            <a:r>
              <a:rPr lang="ru-RU" sz="950" dirty="0" smtClean="0">
                <a:latin typeface="+mj-lt"/>
              </a:rPr>
              <a:t>      В 22 дошкольных образовательных учреждениях организована охрана объекта в ночное время суток и в выходные и праздничные дни круглосуточно. Затраты на обеспечение антитеррористической безопасности в образовательных учреждениях составили 27 258,14 тыс. рублей. </a:t>
            </a:r>
          </a:p>
          <a:p>
            <a:pPr algn="just"/>
            <a:r>
              <a:rPr lang="ru-RU" sz="950" dirty="0" smtClean="0">
                <a:latin typeface="+mj-lt"/>
              </a:rPr>
              <a:t>      Во всех образовательных учреждениях выведены  кнопки тревожной сигнализации (КТС) на пульт </a:t>
            </a:r>
          </a:p>
          <a:p>
            <a:pPr algn="just"/>
            <a:r>
              <a:rPr lang="ru-RU" sz="950" dirty="0" smtClean="0">
                <a:latin typeface="+mj-lt"/>
              </a:rPr>
              <a:t>в Межрайонный отдел вневедомственной охраны по Курскому району – филиал ФГКУ «УВО ВНГ России </a:t>
            </a:r>
          </a:p>
          <a:p>
            <a:pPr algn="just"/>
            <a:r>
              <a:rPr lang="ru-RU" sz="950" dirty="0" smtClean="0">
                <a:latin typeface="+mj-lt"/>
              </a:rPr>
              <a:t>по Ставропольскому краю». Затраты на обслуживание КТС в образовательных учреждениях </a:t>
            </a:r>
          </a:p>
          <a:p>
            <a:pPr algn="just"/>
            <a:r>
              <a:rPr lang="ru-RU" sz="950" dirty="0" smtClean="0">
                <a:latin typeface="+mj-lt"/>
              </a:rPr>
              <a:t>составили 232,36 тыс.  рублей.</a:t>
            </a:r>
          </a:p>
          <a:p>
            <a:pPr algn="just"/>
            <a:r>
              <a:rPr lang="ru-RU" sz="950" dirty="0" smtClean="0">
                <a:latin typeface="+mj-lt"/>
              </a:rPr>
              <a:t>    Установлен программно-аппаратный комплекс «Стрелец мониторинг», для обработки </a:t>
            </a:r>
          </a:p>
          <a:p>
            <a:pPr algn="just"/>
            <a:r>
              <a:rPr lang="ru-RU" sz="950" dirty="0" smtClean="0">
                <a:latin typeface="+mj-lt"/>
              </a:rPr>
              <a:t>и передачи данных о возгорании образовательных учреждениях, а так же </a:t>
            </a:r>
          </a:p>
          <a:p>
            <a:pPr algn="just"/>
            <a:r>
              <a:rPr lang="ru-RU" sz="950" dirty="0" smtClean="0">
                <a:latin typeface="+mj-lt"/>
              </a:rPr>
              <a:t>установлена пожарная сигнализация. Затраты на обслуживание Стрельца мониторинга </a:t>
            </a:r>
          </a:p>
          <a:p>
            <a:pPr algn="just"/>
            <a:r>
              <a:rPr lang="ru-RU" sz="950" dirty="0" smtClean="0">
                <a:latin typeface="+mj-lt"/>
              </a:rPr>
              <a:t>составили  1 440,00  тыс. рублей, на пожарную сигнализацию 964,00 тыс.  рублей.</a:t>
            </a:r>
            <a:endParaRPr lang="ru-RU" sz="950" dirty="0">
              <a:latin typeface="+mj-lt"/>
            </a:endParaRPr>
          </a:p>
        </p:txBody>
      </p:sp>
      <p:sp>
        <p:nvSpPr>
          <p:cNvPr id="5" name="TextBox 4"/>
          <p:cNvSpPr txBox="1"/>
          <p:nvPr/>
        </p:nvSpPr>
        <p:spPr>
          <a:xfrm>
            <a:off x="8305800" y="3810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graphicFrame>
        <p:nvGraphicFramePr>
          <p:cNvPr id="7" name="Таблица 6"/>
          <p:cNvGraphicFramePr>
            <a:graphicFrameLocks noGrp="1"/>
          </p:cNvGraphicFramePr>
          <p:nvPr/>
        </p:nvGraphicFramePr>
        <p:xfrm>
          <a:off x="228600" y="609603"/>
          <a:ext cx="8763001" cy="1649052"/>
        </p:xfrm>
        <a:graphic>
          <a:graphicData uri="http://schemas.openxmlformats.org/drawingml/2006/table">
            <a:tbl>
              <a:tblPr/>
              <a:tblGrid>
                <a:gridCol w="3462197"/>
                <a:gridCol w="1053140"/>
                <a:gridCol w="1053140"/>
                <a:gridCol w="1053140"/>
                <a:gridCol w="1070692"/>
                <a:gridCol w="1070692"/>
              </a:tblGrid>
              <a:tr h="216858">
                <a:tc rowSpan="3">
                  <a:txBody>
                    <a:bodyPr/>
                    <a:lstStyle/>
                    <a:p>
                      <a:pPr algn="ctr" rtl="0" fontAlgn="ctr"/>
                      <a:r>
                        <a:rPr lang="ru-RU" sz="900" b="0" i="0" u="none" strike="noStrike" dirty="0">
                          <a:solidFill>
                            <a:srgbClr val="000000"/>
                          </a:solidFill>
                          <a:latin typeface="Calibri"/>
                        </a:rPr>
                        <a:t>Наименование</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Calibri"/>
                        </a:rPr>
                        <a:t>Исполнение</a:t>
                      </a:r>
                    </a:p>
                  </a:txBody>
                  <a:tcPr marL="9181" marR="9181" marT="9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rtl="0" fontAlgn="b"/>
                      <a:r>
                        <a:rPr lang="ru-RU" sz="900" b="0" i="0" u="none" strike="noStrike">
                          <a:solidFill>
                            <a:srgbClr val="000000"/>
                          </a:solidFill>
                          <a:latin typeface="Calibri"/>
                        </a:rPr>
                        <a:t>2022</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rtl="0" fontAlgn="b"/>
                      <a:r>
                        <a:rPr lang="ru-RU" sz="9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ru-RU" sz="900" b="0" i="0" u="none" strike="noStrike">
                          <a:solidFill>
                            <a:srgbClr val="000000"/>
                          </a:solidFill>
                          <a:latin typeface="Calibri"/>
                        </a:rPr>
                        <a:t>Темп роста  </a:t>
                      </a:r>
                    </a:p>
                  </a:txBody>
                  <a:tcPr marL="9181" marR="9181" marT="9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6858">
                <a:tc vMerge="1">
                  <a:txBody>
                    <a:bodyPr/>
                    <a:lstStyle/>
                    <a:p>
                      <a:endParaRPr lang="ru-RU"/>
                    </a:p>
                  </a:txBody>
                  <a:tcPr/>
                </a:tc>
                <a:tc>
                  <a:txBody>
                    <a:bodyPr/>
                    <a:lstStyle/>
                    <a:p>
                      <a:pPr algn="ctr" rtl="0" fontAlgn="t"/>
                      <a:r>
                        <a:rPr lang="ru-RU" sz="900" b="0" i="0" u="none" strike="noStrike">
                          <a:solidFill>
                            <a:srgbClr val="000000"/>
                          </a:solidFill>
                          <a:latin typeface="Calibri"/>
                        </a:rPr>
                        <a:t> 2021 года</a:t>
                      </a:r>
                    </a:p>
                  </a:txBody>
                  <a:tcPr marL="9181" marR="9181" marT="9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ru-RU" sz="900" b="0" i="0" u="none" strike="noStrike">
                          <a:solidFill>
                            <a:srgbClr val="000000"/>
                          </a:solidFill>
                          <a:latin typeface="Calibri"/>
                        </a:rPr>
                        <a:t>Уточненный</a:t>
                      </a:r>
                    </a:p>
                  </a:txBody>
                  <a:tcPr marL="9181" marR="9181" marT="9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rtl="0" fontAlgn="t"/>
                      <a:r>
                        <a:rPr lang="ru-RU" sz="900" b="0" i="0" u="none" strike="noStrike">
                          <a:solidFill>
                            <a:srgbClr val="000000"/>
                          </a:solidFill>
                          <a:latin typeface="Calibri"/>
                        </a:rPr>
                        <a:t>Исполнение</a:t>
                      </a:r>
                    </a:p>
                  </a:txBody>
                  <a:tcPr marL="9181" marR="9181" marT="9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a:rPr>
                        <a:t>исполнения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ru-RU" sz="900" b="0" i="0" u="none" strike="noStrike" dirty="0">
                          <a:solidFill>
                            <a:srgbClr val="000000"/>
                          </a:solidFill>
                          <a:latin typeface="Calibri"/>
                        </a:rPr>
                        <a:t>к </a:t>
                      </a:r>
                      <a:r>
                        <a:rPr lang="ru-RU" sz="900" b="0" i="0" u="none" strike="noStrike" dirty="0" smtClean="0">
                          <a:solidFill>
                            <a:srgbClr val="000000"/>
                          </a:solidFill>
                          <a:latin typeface="Calibri"/>
                        </a:rPr>
                        <a:t>2021 </a:t>
                      </a:r>
                      <a:r>
                        <a:rPr lang="ru-RU" sz="900" b="0" i="0" u="none" strike="noStrike" dirty="0">
                          <a:solidFill>
                            <a:srgbClr val="000000"/>
                          </a:solidFill>
                          <a:latin typeface="Calibri"/>
                        </a:rPr>
                        <a:t>году %</a:t>
                      </a:r>
                    </a:p>
                  </a:txBody>
                  <a:tcPr marL="9181" marR="9181" marT="9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4127">
                <a:tc vMerge="1">
                  <a:txBody>
                    <a:bodyPr/>
                    <a:lstStyle/>
                    <a:p>
                      <a:endParaRPr lang="ru-RU"/>
                    </a:p>
                  </a:txBody>
                  <a:tcPr/>
                </a:tc>
                <a:tc>
                  <a:txBody>
                    <a:bodyPr/>
                    <a:lstStyle/>
                    <a:p>
                      <a:pPr algn="ctr" fontAlgn="t"/>
                      <a:r>
                        <a:rPr lang="ru-RU" sz="900" b="0" i="0" u="none" strike="noStrike">
                          <a:solidFill>
                            <a:srgbClr val="000000"/>
                          </a:solidFill>
                          <a:latin typeface="Calibri"/>
                        </a:rPr>
                        <a:t> </a:t>
                      </a:r>
                    </a:p>
                  </a:txBody>
                  <a:tcPr marL="9181" marR="9181" marT="9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Calibri"/>
                        </a:rPr>
                        <a:t> план</a:t>
                      </a:r>
                    </a:p>
                  </a:txBody>
                  <a:tcPr marL="9181" marR="9181" marT="9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b"/>
                      <a:r>
                        <a:rPr lang="ru-RU" sz="900" b="0" i="0" u="none" strike="noStrike">
                          <a:solidFill>
                            <a:srgbClr val="000000"/>
                          </a:solidFill>
                          <a:latin typeface="Calibri"/>
                        </a:rPr>
                        <a:t>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latin typeface="Calibri"/>
                        </a:rPr>
                        <a:t> </a:t>
                      </a:r>
                    </a:p>
                  </a:txBody>
                  <a:tcPr marL="9181" marR="9181" marT="9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6256">
                <a:tc>
                  <a:txBody>
                    <a:bodyPr/>
                    <a:lstStyle/>
                    <a:p>
                      <a:pPr algn="just" rtl="0" fontAlgn="b"/>
                      <a:r>
                        <a:rPr lang="ru-RU" sz="900" b="1" i="0" u="none" strike="noStrike">
                          <a:solidFill>
                            <a:srgbClr val="000000"/>
                          </a:solidFill>
                          <a:latin typeface="Calibri"/>
                        </a:rPr>
                        <a:t>Образование</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939 600,45</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1 037 076,42</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1 018 634,68</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98,22</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dirty="0">
                          <a:solidFill>
                            <a:srgbClr val="000000"/>
                          </a:solidFill>
                          <a:latin typeface="Calibri"/>
                        </a:rPr>
                        <a:t>108,41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127">
                <a:tc>
                  <a:txBody>
                    <a:bodyPr/>
                    <a:lstStyle/>
                    <a:p>
                      <a:pPr algn="just" rtl="0" fontAlgn="b"/>
                      <a:r>
                        <a:rPr lang="ru-RU" sz="900" b="0" i="0" u="none" strike="noStrike" dirty="0">
                          <a:solidFill>
                            <a:srgbClr val="000000"/>
                          </a:solidFill>
                          <a:latin typeface="Calibri"/>
                        </a:rPr>
                        <a:t>Дошкольное образование</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305 026,58</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255 308,10</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244 579,28</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95,80</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80,18</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127">
                <a:tc>
                  <a:txBody>
                    <a:bodyPr/>
                    <a:lstStyle/>
                    <a:p>
                      <a:pPr algn="just" rtl="0" fontAlgn="b"/>
                      <a:r>
                        <a:rPr lang="ru-RU" sz="900" b="0" i="0" u="none" strike="noStrike">
                          <a:solidFill>
                            <a:srgbClr val="000000"/>
                          </a:solidFill>
                          <a:latin typeface="Calibri"/>
                        </a:rPr>
                        <a:t>Общее образование</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506 128,64</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637 813,21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630 269,59</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98,82</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124,53</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127">
                <a:tc>
                  <a:txBody>
                    <a:bodyPr/>
                    <a:lstStyle/>
                    <a:p>
                      <a:pPr algn="just" rtl="0" fontAlgn="b"/>
                      <a:r>
                        <a:rPr lang="ru-RU" sz="900" b="0" i="0" u="none" strike="noStrike">
                          <a:solidFill>
                            <a:srgbClr val="000000"/>
                          </a:solidFill>
                          <a:latin typeface="Calibri"/>
                        </a:rPr>
                        <a:t>Дополнительное образование детей</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46 457,86</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55 087,47</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55 055,77</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99,94</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118,51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858">
                <a:tc>
                  <a:txBody>
                    <a:bodyPr/>
                    <a:lstStyle/>
                    <a:p>
                      <a:pPr algn="just" rtl="0" fontAlgn="b"/>
                      <a:r>
                        <a:rPr lang="ru-RU" sz="900" b="0" i="0" u="none" strike="noStrike">
                          <a:solidFill>
                            <a:srgbClr val="000000"/>
                          </a:solidFill>
                          <a:latin typeface="Calibri"/>
                        </a:rPr>
                        <a:t>Молодёжная политика и оздоровление детей</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13 672,02</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17 252,30</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17 168,59</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99,51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125,57</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858">
                <a:tc>
                  <a:txBody>
                    <a:bodyPr/>
                    <a:lstStyle/>
                    <a:p>
                      <a:pPr algn="just" rtl="0" fontAlgn="b"/>
                      <a:r>
                        <a:rPr lang="ru-RU" sz="900" b="0" i="0" u="none" strike="noStrike">
                          <a:solidFill>
                            <a:srgbClr val="000000"/>
                          </a:solidFill>
                          <a:latin typeface="Calibri"/>
                        </a:rPr>
                        <a:t>Другие вопросы в области образования </a:t>
                      </a:r>
                    </a:p>
                  </a:txBody>
                  <a:tcPr marL="9181" marR="9181" marT="91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68 315,35</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71 615,34</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71 561,45</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99,92</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104,75</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0178" name="Picture 2" descr="https://present5.com/presentation/1/-43985185_384756133.pdf-img/-43985185_384756133.pdf-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4648200"/>
            <a:ext cx="3124200" cy="19526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graphicFrame>
        <p:nvGraphicFramePr>
          <p:cNvPr id="2" name="Диаграмма 1"/>
          <p:cNvGraphicFramePr/>
          <p:nvPr/>
        </p:nvGraphicFramePr>
        <p:xfrm>
          <a:off x="152400" y="609600"/>
          <a:ext cx="5410200" cy="241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04800" y="0"/>
            <a:ext cx="8610600" cy="307777"/>
          </a:xfrm>
          <a:prstGeom prst="rect">
            <a:avLst/>
          </a:prstGeom>
          <a:noFill/>
        </p:spPr>
        <p:txBody>
          <a:bodyPr wrap="square" rtlCol="0">
            <a:spAutoFit/>
          </a:bodyPr>
          <a:lstStyle/>
          <a:p>
            <a:pPr algn="ctr"/>
            <a:r>
              <a:rPr lang="ru-RU" sz="1400" b="1" dirty="0" smtClean="0"/>
              <a:t>ДОШКОЛЬНОЕ ОБРАЗОВАНИЕ</a:t>
            </a:r>
            <a:endParaRPr lang="ru-RU" sz="1400" b="1" dirty="0"/>
          </a:p>
        </p:txBody>
      </p:sp>
      <p:sp>
        <p:nvSpPr>
          <p:cNvPr id="4" name="Прямоугольник 3"/>
          <p:cNvSpPr/>
          <p:nvPr/>
        </p:nvSpPr>
        <p:spPr>
          <a:xfrm>
            <a:off x="152400" y="2971800"/>
            <a:ext cx="8839200" cy="2262158"/>
          </a:xfrm>
          <a:prstGeom prst="rect">
            <a:avLst/>
          </a:prstGeom>
        </p:spPr>
        <p:txBody>
          <a:bodyPr wrap="square">
            <a:spAutoFit/>
          </a:bodyPr>
          <a:lstStyle/>
          <a:p>
            <a:pPr algn="just"/>
            <a:r>
              <a:rPr lang="ru-RU" sz="1000" dirty="0" smtClean="0">
                <a:latin typeface="+mj-lt"/>
                <a:cs typeface="Calibri" pitchFamily="34" charset="0"/>
              </a:rPr>
              <a:t>       </a:t>
            </a:r>
            <a:r>
              <a:rPr lang="ru-RU" sz="1000" dirty="0" smtClean="0">
                <a:latin typeface="+mj-lt"/>
              </a:rPr>
              <a:t>За 12 месяцев 2022 года поставлено на очередь в ДОУ 294 человека, зачислено 568 человек. В 2022 году  услугами дошкольного образования охвачено 1998 детей в возрасте от 3 до 7 лет.</a:t>
            </a:r>
          </a:p>
          <a:p>
            <a:pPr algn="just"/>
            <a:r>
              <a:rPr lang="ru-RU" sz="1000" dirty="0" smtClean="0">
                <a:latin typeface="+mj-lt"/>
              </a:rPr>
              <a:t>       За 12 месяцев 2022 года  выпускниками ДОУ стали 492 человека.</a:t>
            </a:r>
          </a:p>
          <a:p>
            <a:pPr algn="just"/>
            <a:r>
              <a:rPr lang="ru-RU" sz="1000" dirty="0" smtClean="0">
                <a:latin typeface="+mj-lt"/>
              </a:rPr>
              <a:t>Родительская плата за содержание, присмотр и уход за детьми в муниципальных дошкольных образовательных учреждениях округа составляет 900 рублей в месяц. </a:t>
            </a:r>
          </a:p>
          <a:p>
            <a:pPr algn="just"/>
            <a:r>
              <a:rPr lang="ru-RU" sz="1000" dirty="0" smtClean="0">
                <a:latin typeface="+mj-lt"/>
              </a:rPr>
              <a:t>      34 руководящих и педагогических работников дошкольных образовательных учреждений прошли обучение на курсах  повышения квалификации работников.            </a:t>
            </a:r>
          </a:p>
          <a:p>
            <a:pPr algn="just"/>
            <a:r>
              <a:rPr lang="ru-RU" sz="1000" dirty="0" smtClean="0">
                <a:latin typeface="+mj-lt"/>
                <a:cs typeface="Calibri" pitchFamily="34" charset="0"/>
              </a:rPr>
              <a:t>       За 12 месяцев 2022 года   меры социальной поддержки по оплате жилых помещений, отопления и освещения предоставлялись 171 педагогическому работнику дошкольных образовательных учреждений. </a:t>
            </a:r>
          </a:p>
          <a:p>
            <a:pPr algn="just"/>
            <a:r>
              <a:rPr lang="ru-RU" sz="1000" dirty="0" smtClean="0">
                <a:latin typeface="+mj-lt"/>
                <a:cs typeface="Calibri" pitchFamily="34" charset="0"/>
              </a:rPr>
              <a:t>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 в 2022 году из бюджета Ставропольского края выделено 91 106,86 тыс. рублей.</a:t>
            </a:r>
            <a:endParaRPr lang="ru-RU" sz="1000" dirty="0" smtClean="0">
              <a:latin typeface="+mj-lt"/>
            </a:endParaRPr>
          </a:p>
          <a:p>
            <a:pPr algn="just"/>
            <a:endParaRPr lang="ru-RU" sz="1050" dirty="0" smtClean="0">
              <a:latin typeface="+mj-lt"/>
              <a:cs typeface="Calibri" pitchFamily="34" charset="0"/>
            </a:endParaRPr>
          </a:p>
          <a:p>
            <a:pPr algn="just"/>
            <a:r>
              <a:rPr lang="ru-RU" sz="1050" dirty="0" smtClean="0">
                <a:latin typeface="+mj-lt"/>
                <a:cs typeface="Calibri" pitchFamily="34" charset="0"/>
              </a:rPr>
              <a:t>     </a:t>
            </a:r>
            <a:endParaRPr lang="ru-RU" sz="1050" dirty="0">
              <a:latin typeface="+mj-lt"/>
            </a:endParaRPr>
          </a:p>
        </p:txBody>
      </p:sp>
      <p:sp>
        <p:nvSpPr>
          <p:cNvPr id="6" name="TextBox 5"/>
          <p:cNvSpPr txBox="1"/>
          <p:nvPr/>
        </p:nvSpPr>
        <p:spPr>
          <a:xfrm>
            <a:off x="0" y="4953000"/>
            <a:ext cx="6934200" cy="461665"/>
          </a:xfrm>
          <a:prstGeom prst="rect">
            <a:avLst/>
          </a:prstGeom>
          <a:noFill/>
        </p:spPr>
        <p:txBody>
          <a:bodyPr wrap="square" rtlCol="0">
            <a:spAutoFit/>
          </a:bodyPr>
          <a:lstStyle/>
          <a:p>
            <a:pPr algn="ctr"/>
            <a:r>
              <a:rPr lang="ru-RU" sz="1200" dirty="0" smtClean="0"/>
              <a:t>КОЛИЧЕСТВО ВОСПИТАННИКОВ УЧРЕЖДЕНИЙ ДОШКОЛЬНОГО ОБРАЗОВАНИЯ </a:t>
            </a:r>
          </a:p>
          <a:p>
            <a:pPr algn="ctr"/>
            <a:r>
              <a:rPr lang="ru-RU" sz="1200" dirty="0" smtClean="0"/>
              <a:t>В КУРСКОМ МУНИЦИПАЛЬНОМ ОКРУГЕ</a:t>
            </a:r>
            <a:endParaRPr lang="ru-RU" sz="1200" dirty="0"/>
          </a:p>
        </p:txBody>
      </p:sp>
      <p:graphicFrame>
        <p:nvGraphicFramePr>
          <p:cNvPr id="8" name="Диаграмма 7"/>
          <p:cNvGraphicFramePr/>
          <p:nvPr/>
        </p:nvGraphicFramePr>
        <p:xfrm>
          <a:off x="228600" y="5410200"/>
          <a:ext cx="5715000" cy="1295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52400" y="3048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pic>
        <p:nvPicPr>
          <p:cNvPr id="49154" name="Picture 2" descr="https://xn---7-6kcaeseq4ay4e.xn--p1ai/attachments/Image/407dc9908e874192f5e6f26d53e9ba63_6076d3708b1c6.png?template=generi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77000" y="5029200"/>
            <a:ext cx="2667000" cy="1662379"/>
          </a:xfrm>
          <a:prstGeom prst="rect">
            <a:avLst/>
          </a:prstGeom>
          <a:noFill/>
        </p:spPr>
      </p:pic>
      <p:pic>
        <p:nvPicPr>
          <p:cNvPr id="49156" name="Picture 4" descr="https://static.mvd.ru/upload/site29/document_images/Kurskiy_meropriyatiya_v_detskom_sadu_(6)-800x60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15000" y="762000"/>
            <a:ext cx="3286159" cy="1998663"/>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extBox 1"/>
          <p:cNvSpPr txBox="1"/>
          <p:nvPr/>
        </p:nvSpPr>
        <p:spPr>
          <a:xfrm>
            <a:off x="228600" y="0"/>
            <a:ext cx="8610600" cy="307777"/>
          </a:xfrm>
          <a:prstGeom prst="rect">
            <a:avLst/>
          </a:prstGeom>
          <a:noFill/>
        </p:spPr>
        <p:txBody>
          <a:bodyPr wrap="square" rtlCol="0">
            <a:spAutoFit/>
          </a:bodyPr>
          <a:lstStyle/>
          <a:p>
            <a:pPr algn="ctr"/>
            <a:r>
              <a:rPr lang="ru-RU" sz="1400" b="1" dirty="0" smtClean="0"/>
              <a:t>ОБЩЕЕ ОБРАЗОВАНИЕ</a:t>
            </a:r>
            <a:endParaRPr lang="ru-RU" sz="1400" b="1" dirty="0"/>
          </a:p>
        </p:txBody>
      </p:sp>
      <p:graphicFrame>
        <p:nvGraphicFramePr>
          <p:cNvPr id="3" name="Диаграмма 2"/>
          <p:cNvGraphicFramePr/>
          <p:nvPr/>
        </p:nvGraphicFramePr>
        <p:xfrm>
          <a:off x="0" y="457200"/>
          <a:ext cx="51054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152400" y="2743200"/>
            <a:ext cx="8839200" cy="4401205"/>
          </a:xfrm>
          <a:prstGeom prst="rect">
            <a:avLst/>
          </a:prstGeom>
        </p:spPr>
        <p:txBody>
          <a:bodyPr wrap="square">
            <a:spAutoFit/>
          </a:bodyPr>
          <a:lstStyle/>
          <a:p>
            <a:pPr algn="just"/>
            <a:endParaRPr lang="ru-RU" sz="1000" dirty="0" smtClean="0">
              <a:latin typeface="+mj-lt"/>
              <a:cs typeface="Calibri" pitchFamily="34" charset="0"/>
            </a:endParaRPr>
          </a:p>
          <a:p>
            <a:pPr algn="just"/>
            <a:r>
              <a:rPr lang="ru-RU" sz="1000" dirty="0" smtClean="0">
                <a:latin typeface="+mj-lt"/>
                <a:cs typeface="Calibri" pitchFamily="34" charset="0"/>
              </a:rPr>
              <a:t>     В Курском муниципальном  округе  в 2022-2023 учебном году в муниципальных учреждениях  обучается   6503 учащихся школьного возраста.  На ступени начального общего образования обучалось 2687, на ступени основного общего образования - 3296 человек, 477 - среднего общего образования. </a:t>
            </a:r>
          </a:p>
          <a:p>
            <a:pPr algn="just"/>
            <a:r>
              <a:rPr lang="ru-RU" sz="1000" dirty="0" smtClean="0">
                <a:latin typeface="+mj-lt"/>
                <a:cs typeface="Calibri" pitchFamily="34" charset="0"/>
              </a:rPr>
              <a:t>     Сеть образовательных учреждений округа в целом позволяет  удовлетворить возрастающие образовательные запросы граждан с учётом интересов, потребностей, уровня развития, состояния здоровья, реализовать их право на общедоступное образование. Формы получения образования и формы обучения в районе распределились следующим образом:</a:t>
            </a:r>
          </a:p>
          <a:p>
            <a:pPr algn="just"/>
            <a:r>
              <a:rPr lang="ru-RU" sz="1000" dirty="0" smtClean="0">
                <a:latin typeface="+mj-lt"/>
                <a:cs typeface="Calibri" pitchFamily="34" charset="0"/>
              </a:rPr>
              <a:t>      -  в очной форме в образовательной организации- 6315 человек; </a:t>
            </a:r>
          </a:p>
          <a:p>
            <a:pPr algn="just"/>
            <a:r>
              <a:rPr lang="ru-RU" sz="1000" dirty="0" smtClean="0">
                <a:latin typeface="+mj-lt"/>
                <a:cs typeface="Calibri" pitchFamily="34" charset="0"/>
              </a:rPr>
              <a:t>       - на дому по медицинским показаниям- 188 человек.</a:t>
            </a:r>
          </a:p>
          <a:p>
            <a:pPr algn="just"/>
            <a:r>
              <a:rPr lang="ru-RU" sz="1000" dirty="0" smtClean="0">
                <a:latin typeface="+mj-lt"/>
                <a:cs typeface="Calibri" pitchFamily="34" charset="0"/>
              </a:rPr>
              <a:t>      Особое внимание уделяется созданию специальных условий для получения общего образования и коррекции нарушений развития, социальной адаптации и реабилитации детей - инвалидов. Организовано обучение для 127 детей - инвалидов, 94 детей с ОВЗ в общеобразовательных учреждениях и на дому.</a:t>
            </a:r>
            <a:r>
              <a:rPr lang="ru-RU" sz="1000" dirty="0" smtClean="0">
                <a:latin typeface="+mj-lt"/>
              </a:rPr>
              <a:t> </a:t>
            </a:r>
          </a:p>
          <a:p>
            <a:pPr algn="just"/>
            <a:r>
              <a:rPr lang="ru-RU" sz="1000" dirty="0" smtClean="0">
                <a:latin typeface="+mj-lt"/>
              </a:rPr>
              <a:t>     Анализ результатов государственной итоговой аттестации по образовательным программам основного общего образования за 2022 год свидетельствует о 100-процентной </a:t>
            </a:r>
            <a:r>
              <a:rPr lang="ru-RU" sz="1000" dirty="0" err="1" smtClean="0">
                <a:latin typeface="+mj-lt"/>
              </a:rPr>
              <a:t>обученности</a:t>
            </a:r>
            <a:r>
              <a:rPr lang="ru-RU" sz="1000" dirty="0" smtClean="0">
                <a:latin typeface="+mj-lt"/>
              </a:rPr>
              <a:t> выпускников 9-х классов. Не получивших аттестат об основном общем образовании в Курском муниципальном округе нет. </a:t>
            </a:r>
          </a:p>
          <a:p>
            <a:pPr algn="just"/>
            <a:r>
              <a:rPr lang="ru-RU" sz="1000" dirty="0" smtClean="0">
                <a:latin typeface="+mj-lt"/>
              </a:rPr>
              <a:t>      Получили  аттестат о среднем общем образовании в 2022 году 98,26 % выпускников. 3 человека аттестат не получили.</a:t>
            </a:r>
            <a:endParaRPr lang="ru-RU" sz="1000" dirty="0" smtClean="0">
              <a:solidFill>
                <a:srgbClr val="FF0000"/>
              </a:solidFill>
              <a:latin typeface="+mj-lt"/>
            </a:endParaRPr>
          </a:p>
          <a:p>
            <a:pPr algn="just"/>
            <a:r>
              <a:rPr lang="ru-RU" sz="1000" dirty="0" smtClean="0">
                <a:latin typeface="+mj-lt"/>
              </a:rPr>
              <a:t>     В 2022 году было организовано своевременное прохождение педагогическими и руководящими работниками переподготовки и  повышения квалификации в количестве 267 человек по гуманитарным, физико-математическим, </a:t>
            </a:r>
            <a:r>
              <a:rPr lang="ru-RU" sz="1000" dirty="0" err="1" smtClean="0">
                <a:latin typeface="+mj-lt"/>
              </a:rPr>
              <a:t>естественно-научным</a:t>
            </a:r>
            <a:r>
              <a:rPr lang="ru-RU" sz="1000" dirty="0" smtClean="0">
                <a:latin typeface="+mj-lt"/>
              </a:rPr>
              <a:t>, эстетическим дисциплинам, физической культуре и ОБЖ, дополнительному и дошкольному образованию.</a:t>
            </a:r>
          </a:p>
          <a:p>
            <a:pPr algn="just"/>
            <a:r>
              <a:rPr lang="ru-RU" sz="1000" dirty="0" smtClean="0">
                <a:latin typeface="+mj-lt"/>
                <a:cs typeface="Calibri" pitchFamily="34" charset="0"/>
              </a:rPr>
              <a:t>       На </a:t>
            </a:r>
            <a:r>
              <a:rPr lang="ru-RU" sz="1000" dirty="0" smtClean="0">
                <a:latin typeface="+mj-lt"/>
              </a:rPr>
              <a:t>обеспечение государственных гарантий реализации прав на получение </a:t>
            </a:r>
          </a:p>
          <a:p>
            <a:pPr algn="just"/>
            <a:r>
              <a:rPr lang="ru-RU" sz="1000" dirty="0" smtClean="0">
                <a:latin typeface="+mj-lt"/>
              </a:rPr>
              <a:t>общедоступного и бесплатного начального общего, </a:t>
            </a:r>
            <a:r>
              <a:rPr lang="ru-RU" sz="1000" dirty="0" smtClean="0">
                <a:latin typeface="+mj-lt"/>
                <a:cs typeface="Arial" pitchFamily="34" charset="0"/>
              </a:rPr>
              <a:t>основного общего, </a:t>
            </a:r>
          </a:p>
          <a:p>
            <a:pPr algn="just"/>
            <a:r>
              <a:rPr lang="ru-RU" sz="1000" dirty="0" smtClean="0">
                <a:latin typeface="+mj-lt"/>
                <a:cs typeface="Arial" pitchFamily="34" charset="0"/>
              </a:rPr>
              <a:t>среднего общего образования в муниципальных общеобразовательных </a:t>
            </a:r>
          </a:p>
          <a:p>
            <a:pPr algn="just"/>
            <a:r>
              <a:rPr lang="ru-RU" sz="1000" dirty="0" smtClean="0">
                <a:latin typeface="+mj-lt"/>
                <a:cs typeface="Arial" pitchFamily="34" charset="0"/>
              </a:rPr>
              <a:t>организациях, а также обеспечение дополнительного образования детей </a:t>
            </a:r>
          </a:p>
          <a:p>
            <a:pPr algn="just"/>
            <a:r>
              <a:rPr lang="ru-RU" sz="1000" dirty="0" smtClean="0">
                <a:latin typeface="+mj-lt"/>
                <a:cs typeface="Arial" pitchFamily="34" charset="0"/>
              </a:rPr>
              <a:t>в муниципальных общеобразовательных организациях и на финансовое </a:t>
            </a:r>
          </a:p>
          <a:p>
            <a:pPr algn="just"/>
            <a:r>
              <a:rPr lang="ru-RU" sz="1000" dirty="0" smtClean="0">
                <a:latin typeface="+mj-lt"/>
                <a:cs typeface="Arial" pitchFamily="34" charset="0"/>
              </a:rPr>
              <a:t>обеспечение получения начального общего, основного общего, среднего </a:t>
            </a:r>
          </a:p>
          <a:p>
            <a:pPr algn="just"/>
            <a:r>
              <a:rPr lang="ru-RU" sz="1000" dirty="0" smtClean="0">
                <a:latin typeface="+mj-lt"/>
                <a:cs typeface="Arial" pitchFamily="34" charset="0"/>
              </a:rPr>
              <a:t>общего образования в частных общеобразовательных организациях</a:t>
            </a:r>
          </a:p>
          <a:p>
            <a:pPr algn="just"/>
            <a:r>
              <a:rPr lang="ru-RU" sz="1000" dirty="0" smtClean="0">
                <a:latin typeface="+mj-lt"/>
                <a:cs typeface="Arial" pitchFamily="34" charset="0"/>
              </a:rPr>
              <a:t> в 2022 году из бюджета Ставропольского края выделено 319 342,88 тыс. рублей.</a:t>
            </a:r>
          </a:p>
          <a:p>
            <a:pPr algn="just"/>
            <a:endParaRPr lang="ru-RU" sz="1000" dirty="0" smtClean="0">
              <a:latin typeface="+mj-lt"/>
              <a:cs typeface="Calibri" pitchFamily="34" charset="0"/>
            </a:endParaRPr>
          </a:p>
          <a:p>
            <a:pPr algn="just"/>
            <a:r>
              <a:rPr lang="ru-RU" sz="1000" dirty="0" smtClean="0">
                <a:latin typeface="+mj-lt"/>
                <a:cs typeface="Calibri" pitchFamily="34" charset="0"/>
              </a:rPr>
              <a:t>     </a:t>
            </a:r>
            <a:endParaRPr lang="ru-RU" sz="1000" dirty="0">
              <a:latin typeface="+mj-lt"/>
            </a:endParaRPr>
          </a:p>
        </p:txBody>
      </p:sp>
      <p:sp>
        <p:nvSpPr>
          <p:cNvPr id="5" name="TextBox 4"/>
          <p:cNvSpPr txBox="1"/>
          <p:nvPr/>
        </p:nvSpPr>
        <p:spPr>
          <a:xfrm>
            <a:off x="4800600" y="304800"/>
            <a:ext cx="4343400" cy="646331"/>
          </a:xfrm>
          <a:prstGeom prst="rect">
            <a:avLst/>
          </a:prstGeom>
          <a:noFill/>
        </p:spPr>
        <p:txBody>
          <a:bodyPr wrap="square" rtlCol="0">
            <a:spAutoFit/>
          </a:bodyPr>
          <a:lstStyle/>
          <a:p>
            <a:pPr algn="ctr"/>
            <a:r>
              <a:rPr lang="ru-RU" sz="1200" dirty="0" smtClean="0"/>
              <a:t>КОЛИЧЕСТВО УЧАЩИХСЯ ОБЩЕОБРАЗОВАТЕЛЬНЫХ ОРГАНИЗАЦИЙ В КУРСКОМ МУНИЦИПАЛЬНОМ ОКРУГЕ</a:t>
            </a:r>
            <a:endParaRPr lang="ru-RU" sz="1200" dirty="0"/>
          </a:p>
        </p:txBody>
      </p:sp>
      <p:graphicFrame>
        <p:nvGraphicFramePr>
          <p:cNvPr id="7" name="Диаграмма 6"/>
          <p:cNvGraphicFramePr/>
          <p:nvPr/>
        </p:nvGraphicFramePr>
        <p:xfrm>
          <a:off x="4953000" y="838200"/>
          <a:ext cx="4038600" cy="1905000"/>
        </p:xfrm>
        <a:graphic>
          <a:graphicData uri="http://schemas.openxmlformats.org/drawingml/2006/chart">
            <c:chart xmlns:c="http://schemas.openxmlformats.org/drawingml/2006/chart" xmlns:r="http://schemas.openxmlformats.org/officeDocument/2006/relationships" r:id="rId4"/>
          </a:graphicData>
        </a:graphic>
      </p:graphicFrame>
      <p:pic>
        <p:nvPicPr>
          <p:cNvPr id="48130" name="Picture 2" descr="https://vestnik.edu.ru/media/cache/show/uploads/files/2af9a15d54af8ab32456da16fa0249c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5257800"/>
            <a:ext cx="2562754" cy="1447800"/>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extBox 1"/>
          <p:cNvSpPr txBox="1"/>
          <p:nvPr/>
        </p:nvSpPr>
        <p:spPr>
          <a:xfrm>
            <a:off x="228600" y="0"/>
            <a:ext cx="8610600" cy="307777"/>
          </a:xfrm>
          <a:prstGeom prst="rect">
            <a:avLst/>
          </a:prstGeom>
          <a:noFill/>
        </p:spPr>
        <p:txBody>
          <a:bodyPr wrap="square" rtlCol="0">
            <a:spAutoFit/>
          </a:bodyPr>
          <a:lstStyle/>
          <a:p>
            <a:pPr algn="ctr"/>
            <a:r>
              <a:rPr lang="ru-RU" sz="1400" b="1" dirty="0" smtClean="0"/>
              <a:t>ДОПОЛНИТЕЛЬНОЕ ОБРАЗОВАНИЕ</a:t>
            </a:r>
            <a:endParaRPr lang="ru-RU" sz="1400" b="1" dirty="0"/>
          </a:p>
        </p:txBody>
      </p:sp>
      <p:graphicFrame>
        <p:nvGraphicFramePr>
          <p:cNvPr id="3" name="Диаграмма 2"/>
          <p:cNvGraphicFramePr/>
          <p:nvPr/>
        </p:nvGraphicFramePr>
        <p:xfrm>
          <a:off x="152400" y="457200"/>
          <a:ext cx="4953000" cy="241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152400" y="2819400"/>
            <a:ext cx="8686800" cy="3939540"/>
          </a:xfrm>
          <a:prstGeom prst="rect">
            <a:avLst/>
          </a:prstGeom>
        </p:spPr>
        <p:txBody>
          <a:bodyPr wrap="square">
            <a:spAutoFit/>
          </a:bodyPr>
          <a:lstStyle/>
          <a:p>
            <a:pPr algn="just"/>
            <a:r>
              <a:rPr lang="ru-RU" sz="1000" dirty="0" smtClean="0">
                <a:latin typeface="+mj-lt"/>
              </a:rPr>
              <a:t>      На территории Курского муниципального округа функционируют три учреждения дополнительного образования:</a:t>
            </a:r>
          </a:p>
          <a:p>
            <a:pPr algn="just"/>
            <a:r>
              <a:rPr lang="ru-RU" sz="1000" dirty="0" smtClean="0">
                <a:latin typeface="+mj-lt"/>
              </a:rPr>
              <a:t>МКУ ДО «ЦДОД»; МКУ ДО «ДЮСШ»; МКУ ДО ДООЦ «Звездный».</a:t>
            </a:r>
          </a:p>
          <a:p>
            <a:pPr algn="just"/>
            <a:r>
              <a:rPr lang="ru-RU" sz="1000" dirty="0" smtClean="0">
                <a:latin typeface="+mj-lt"/>
              </a:rPr>
              <a:t>     МБУ ДО «ЦДОД» осуществляет образовательный процесс по 36 образовательным программам, соответствующим запросам и потребностям детей и родителей в дополнительных образовательных услугах,  по 6 направленностям:</a:t>
            </a:r>
          </a:p>
          <a:p>
            <a:pPr algn="just"/>
            <a:r>
              <a:rPr lang="ru-RU" sz="1000" dirty="0" smtClean="0">
                <a:latin typeface="+mj-lt"/>
              </a:rPr>
              <a:t>• художественно - эстетическая - 13 программ;  (36%)</a:t>
            </a:r>
          </a:p>
          <a:p>
            <a:pPr algn="just"/>
            <a:r>
              <a:rPr lang="ru-RU" sz="1000" dirty="0" smtClean="0">
                <a:latin typeface="+mj-lt"/>
              </a:rPr>
              <a:t>• физкультурно-спортивная – 4 программ; (11%) </a:t>
            </a:r>
          </a:p>
          <a:p>
            <a:pPr algn="just"/>
            <a:r>
              <a:rPr lang="ru-RU" sz="1000" dirty="0" smtClean="0">
                <a:latin typeface="+mj-lt"/>
              </a:rPr>
              <a:t>• социально - педагогическая - 14  программ;  (39 %)</a:t>
            </a:r>
          </a:p>
          <a:p>
            <a:pPr algn="just"/>
            <a:r>
              <a:rPr lang="ru-RU" sz="1000" dirty="0" smtClean="0">
                <a:latin typeface="+mj-lt"/>
              </a:rPr>
              <a:t>• естественнонаучной  - 2 программа; (5%)</a:t>
            </a:r>
          </a:p>
          <a:p>
            <a:pPr algn="just"/>
            <a:r>
              <a:rPr lang="ru-RU" sz="1000" dirty="0" smtClean="0">
                <a:latin typeface="+mj-lt"/>
              </a:rPr>
              <a:t>• научно - техническая  - 2 программы; (5%)</a:t>
            </a:r>
          </a:p>
          <a:p>
            <a:pPr algn="just"/>
            <a:r>
              <a:rPr lang="ru-RU" sz="1000" dirty="0" smtClean="0">
                <a:latin typeface="+mj-lt"/>
              </a:rPr>
              <a:t>• туристско-краеведческая – 1 программ; (4%)</a:t>
            </a:r>
          </a:p>
          <a:p>
            <a:pPr algn="just"/>
            <a:r>
              <a:rPr lang="ru-RU" sz="1000" dirty="0" smtClean="0">
                <a:latin typeface="+mj-lt"/>
              </a:rPr>
              <a:t>МКУ ДО «ДЮСШ» работает по 10 видам спорта: легкая атлетика, футбол, </a:t>
            </a:r>
            <a:r>
              <a:rPr lang="ru-RU" sz="1000" dirty="0" err="1" smtClean="0">
                <a:latin typeface="+mj-lt"/>
              </a:rPr>
              <a:t>греко</a:t>
            </a:r>
            <a:r>
              <a:rPr lang="ru-RU" sz="1000" dirty="0" smtClean="0">
                <a:latin typeface="+mj-lt"/>
              </a:rPr>
              <a:t> – римская борьба, пауэрлифтинг, шахматы, настольный теннис, волейбол, баскетбол, бадминтон, </a:t>
            </a:r>
            <a:r>
              <a:rPr lang="ru-RU" sz="1000" dirty="0" err="1" smtClean="0">
                <a:latin typeface="+mj-lt"/>
              </a:rPr>
              <a:t>сетокан</a:t>
            </a:r>
            <a:r>
              <a:rPr lang="ru-RU" sz="1000" dirty="0" smtClean="0">
                <a:latin typeface="+mj-lt"/>
              </a:rPr>
              <a:t> каратэ – ДО.</a:t>
            </a:r>
          </a:p>
          <a:p>
            <a:pPr algn="just"/>
            <a:r>
              <a:rPr lang="ru-RU" sz="1000" dirty="0" smtClean="0">
                <a:latin typeface="+mj-lt"/>
              </a:rPr>
              <a:t>     Доля детей, в возрасте от 5 до 18 лет, получающих услуги дополнительного  образования, в общей численности детей района в возрасте от 5 до 18 лет составляет 71,2%.</a:t>
            </a:r>
          </a:p>
          <a:p>
            <a:pPr algn="just"/>
            <a:r>
              <a:rPr lang="ru-RU" sz="1000" dirty="0" smtClean="0">
                <a:latin typeface="+mj-lt"/>
              </a:rPr>
              <a:t>     За 12 месяцев 2022 г 4536 учащихся Курского округа (70%) приняли участие в тематических мероприятиях, проводимых в округе, 954 (14,7%) ребенка приняли участие  за пределами округа.</a:t>
            </a:r>
          </a:p>
          <a:p>
            <a:pPr algn="just"/>
            <a:r>
              <a:rPr lang="ru-RU" sz="1000" dirty="0" smtClean="0">
                <a:latin typeface="+mj-lt"/>
              </a:rPr>
              <a:t>     В 2022 году организована работа системы  персонифицированного финансирования дополнительного образования детей в МБУ «ЦДОД»</a:t>
            </a:r>
          </a:p>
          <a:p>
            <a:pPr algn="just"/>
            <a:r>
              <a:rPr lang="ru-RU" sz="1000" dirty="0" smtClean="0">
                <a:latin typeface="+mj-lt"/>
              </a:rPr>
              <a:t>Финансовое обеспечение системы ПФДОД осуществляется за счет средств бюджета Курского муниципального округа Ставропольского края.</a:t>
            </a:r>
          </a:p>
          <a:p>
            <a:pPr algn="just"/>
            <a:r>
              <a:rPr lang="ru-RU" sz="1000" dirty="0" smtClean="0">
                <a:latin typeface="+mj-lt"/>
              </a:rPr>
              <a:t>По средствам АИС навигатор дополнительного образования Ставропольского края обучающимся Курского муниципального округа на основании поданных заявок выдаются сертификаты персонифицированного финансирования. За 2022 г был выдано 321 сертификат.</a:t>
            </a:r>
          </a:p>
          <a:p>
            <a:pPr algn="just"/>
            <a:r>
              <a:rPr lang="ru-RU" sz="1000" dirty="0" smtClean="0">
                <a:latin typeface="+mj-lt"/>
              </a:rPr>
              <a:t>     В 2022 году проводились патриотические мероприятия во всех образовательных учреждениях округа в соответствии с планом воспитательной работы, а также оказывалось содействие учреждениям культуры при проведении вышеуказанных мероприятиях.</a:t>
            </a:r>
          </a:p>
          <a:p>
            <a:pPr algn="just"/>
            <a:r>
              <a:rPr lang="ru-RU" sz="1000" dirty="0" smtClean="0">
                <a:latin typeface="+mj-lt"/>
              </a:rPr>
              <a:t>     В 2022 г отделом образования совместно с ДОСААФ Курского района было проведено два мероприятия: Спартакиада по общефизической подготовке молодежи допризывного возраста, юношей среднего возраста, муниципальный этап юнармейской игры «Зарница»</a:t>
            </a:r>
          </a:p>
          <a:p>
            <a:pPr algn="just"/>
            <a:endParaRPr lang="ru-RU" sz="1000" dirty="0" smtClean="0">
              <a:latin typeface="+mj-lt"/>
            </a:endParaRPr>
          </a:p>
        </p:txBody>
      </p:sp>
      <p:pic>
        <p:nvPicPr>
          <p:cNvPr id="47106" name="Picture 2" descr="https://dzstend.ru/wp-content/uploads/2021/01/IF-037_dopolnitelnoe-obrazovanie_1400h100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533400"/>
            <a:ext cx="2901463" cy="20574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2" name="Picture 2" descr="C:\Users\User\AppData\Local\Temp\7zO07C5E64A\Ограждение СОШ 1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98244" y="152401"/>
            <a:ext cx="2593355"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3" descr="C:\Users\User\AppData\Local\Temp\7zO07CB9C8C\Ограждение СОШ 18 (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267200" y="762000"/>
            <a:ext cx="2514600" cy="19059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4267200" cy="6340197"/>
          </a:xfrm>
          <a:prstGeom prst="rect">
            <a:avLst/>
          </a:prstGeom>
        </p:spPr>
        <p:txBody>
          <a:bodyPr wrap="square">
            <a:spAutoFit/>
          </a:bodyPr>
          <a:lstStyle/>
          <a:p>
            <a:pPr algn="just"/>
            <a:r>
              <a:rPr lang="ru-RU" sz="1400" dirty="0" smtClean="0"/>
              <a:t>     В рамках программы </a:t>
            </a:r>
            <a:r>
              <a:rPr lang="ru-RU" sz="1400" dirty="0" err="1" smtClean="0"/>
              <a:t>антитеррористи-ческой</a:t>
            </a:r>
            <a:r>
              <a:rPr lang="ru-RU" sz="1400" dirty="0" smtClean="0"/>
              <a:t> безопасности установлено </a:t>
            </a:r>
            <a:r>
              <a:rPr lang="ru-RU" sz="1400" dirty="0" err="1" smtClean="0"/>
              <a:t>периметральное</a:t>
            </a:r>
            <a:r>
              <a:rPr lang="ru-RU" sz="1400" dirty="0" smtClean="0"/>
              <a:t> </a:t>
            </a:r>
            <a:r>
              <a:rPr lang="ru-RU" sz="1400" dirty="0"/>
              <a:t>ограждение в МКОУ «СОШ № 18» с. </a:t>
            </a:r>
            <a:r>
              <a:rPr lang="ru-RU" sz="1400" dirty="0" err="1" smtClean="0"/>
              <a:t>Уваровское</a:t>
            </a:r>
            <a:r>
              <a:rPr lang="ru-RU" sz="1400" dirty="0" smtClean="0"/>
              <a:t> на сумму 835,15 тыс. рублей;</a:t>
            </a:r>
          </a:p>
          <a:p>
            <a:pPr algn="just"/>
            <a:r>
              <a:rPr lang="ru-RU" sz="1400" dirty="0" smtClean="0"/>
              <a:t>      установлена система </a:t>
            </a:r>
            <a:r>
              <a:rPr lang="ru-RU" sz="1400" dirty="0" err="1" smtClean="0"/>
              <a:t>видеонаблю-дения</a:t>
            </a:r>
            <a:r>
              <a:rPr lang="ru-RU" sz="1400" dirty="0" smtClean="0"/>
              <a:t> в МКДОУ «Детский сад № 5 «</a:t>
            </a:r>
            <a:r>
              <a:rPr lang="ru-RU" sz="1400" dirty="0" err="1" smtClean="0"/>
              <a:t>Дюймовочка</a:t>
            </a:r>
            <a:r>
              <a:rPr lang="ru-RU" sz="1400" dirty="0" smtClean="0"/>
              <a:t>» с. </a:t>
            </a:r>
            <a:r>
              <a:rPr lang="ru-RU" sz="1400" dirty="0" err="1" smtClean="0"/>
              <a:t>Каново</a:t>
            </a:r>
            <a:r>
              <a:rPr lang="ru-RU" sz="1400" dirty="0" smtClean="0"/>
              <a:t> и в МКДОУ «Детский сад № 6 «Родничок» на сумму 1 062,00 тыс. рублей.</a:t>
            </a:r>
          </a:p>
          <a:p>
            <a:pPr algn="just"/>
            <a:endParaRPr lang="ru-RU" sz="1400" dirty="0" smtClean="0"/>
          </a:p>
          <a:p>
            <a:pPr algn="just"/>
            <a:r>
              <a:rPr lang="ru-RU" sz="1400" dirty="0" smtClean="0"/>
              <a:t>     В образовательных учреждениях выполнены следующие работы:</a:t>
            </a:r>
          </a:p>
          <a:p>
            <a:pPr algn="just"/>
            <a:r>
              <a:rPr lang="ru-RU" sz="1400" dirty="0" smtClean="0"/>
              <a:t>     устройство горячего водоснабжения в кабинетах начальных классов в здании МКОУ «СОШ № 2» ст. Курской на сумму 318,84 тыс. рублей;</a:t>
            </a:r>
          </a:p>
          <a:p>
            <a:pPr algn="just"/>
            <a:r>
              <a:rPr lang="ru-RU" sz="1400" dirty="0" smtClean="0"/>
              <a:t>     устройство потолка в одном кабинете МКОУ «СОШ № 1» ст. Курской на сумму 74,00 тыс. рублей;</a:t>
            </a:r>
          </a:p>
          <a:p>
            <a:pPr algn="just"/>
            <a:r>
              <a:rPr lang="ru-RU" sz="1400" dirty="0" smtClean="0"/>
              <a:t>     устройство потолка в двух групповых ячейках МКДОУ «Детский сад № 16 «Ромашка» с. </a:t>
            </a:r>
            <a:r>
              <a:rPr lang="ru-RU" sz="1400" dirty="0" err="1" smtClean="0"/>
              <a:t>Ростовановское</a:t>
            </a:r>
            <a:r>
              <a:rPr lang="ru-RU" sz="1400" dirty="0" smtClean="0"/>
              <a:t> на сумму 178,10 тыс. рублей и в библиотеке МКОУ «СОШ № 13» п. Мирный на сумму 83,43 тыс. рублей;</a:t>
            </a:r>
          </a:p>
          <a:p>
            <a:pPr algn="just"/>
            <a:r>
              <a:rPr lang="ru-RU" sz="1400" dirty="0" smtClean="0"/>
              <a:t>     ремонт полов и замена отопления в групповой ячейки МКДОУ № 21 «</a:t>
            </a:r>
            <a:r>
              <a:rPr lang="ru-RU" sz="1400" dirty="0" err="1" smtClean="0"/>
              <a:t>Семицветик</a:t>
            </a:r>
            <a:r>
              <a:rPr lang="ru-RU" sz="1400" dirty="0" smtClean="0"/>
              <a:t>» с. </a:t>
            </a:r>
            <a:r>
              <a:rPr lang="ru-RU" sz="1400" dirty="0" err="1" smtClean="0"/>
              <a:t>Эдиссия</a:t>
            </a:r>
            <a:r>
              <a:rPr lang="ru-RU" sz="1400" dirty="0" smtClean="0"/>
              <a:t> на сумму 268,00 тыс. рублей; </a:t>
            </a:r>
          </a:p>
          <a:p>
            <a:pPr algn="just"/>
            <a:r>
              <a:rPr lang="ru-RU" sz="1400" dirty="0" smtClean="0"/>
              <a:t>      замена кровли на двух теневых навесах МКДОУ № 19 «Колосок» с. Русское на сумму 50,00 тыс. рублей.</a:t>
            </a:r>
            <a:endParaRPr lang="ru-RU" sz="1400" dirty="0"/>
          </a:p>
        </p:txBody>
      </p:sp>
      <p:pic>
        <p:nvPicPr>
          <p:cNvPr id="6" name="Picture 2" descr="D:\Documents\ОТЧЕТЫ ГЛАВЫ\за 2022 год\МДОУ 16 (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00800" y="2743200"/>
            <a:ext cx="2585760" cy="2502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D:\Documents\ОТЧЕТЫ ГЛАВЫ\за 2022 год\МДОУ №2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267200" y="3657600"/>
            <a:ext cx="2264449" cy="2588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mypresentation.ru/documents/f64fdc9e5da8853a9588b8a2b214883c/img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123" name="Rectangle 1"/>
          <p:cNvSpPr>
            <a:spLocks noChangeArrowheads="1"/>
          </p:cNvSpPr>
          <p:nvPr/>
        </p:nvSpPr>
        <p:spPr bwMode="auto">
          <a:xfrm>
            <a:off x="152400" y="152400"/>
            <a:ext cx="8763000" cy="6217087"/>
          </a:xfrm>
          <a:prstGeom prst="rect">
            <a:avLst/>
          </a:prstGeom>
          <a:noFill/>
          <a:ln w="9525">
            <a:noFill/>
            <a:miter lim="800000"/>
            <a:headEnd/>
            <a:tailEnd/>
          </a:ln>
        </p:spPr>
        <p:txBody>
          <a:bodyPr wrap="square" anchor="ctr">
            <a:spAutoFit/>
          </a:bodyPr>
          <a:lstStyle/>
          <a:p>
            <a:pPr indent="449263" algn="ctr">
              <a:tabLst>
                <a:tab pos="968375" algn="l"/>
              </a:tabLst>
            </a:pPr>
            <a:r>
              <a:rPr lang="ru-RU" sz="2000" b="1" dirty="0">
                <a:latin typeface="Calibri" pitchFamily="34" charset="0"/>
                <a:ea typeface="Calibri" pitchFamily="34" charset="0"/>
                <a:cs typeface="Calibri" pitchFamily="34" charset="0"/>
              </a:rPr>
              <a:t>Уважаемые жители Курского района!</a:t>
            </a:r>
          </a:p>
          <a:p>
            <a:pPr indent="449263" algn="just" eaLnBrk="0" hangingPunct="0">
              <a:tabLst>
                <a:tab pos="968375" algn="l"/>
              </a:tabLst>
            </a:pPr>
            <a:endParaRPr lang="ru-RU" dirty="0" smtClean="0">
              <a:latin typeface="Calibri" pitchFamily="34" charset="0"/>
              <a:cs typeface="Calibri" pitchFamily="34" charset="0"/>
            </a:endParaRPr>
          </a:p>
          <a:p>
            <a:pPr indent="449263" algn="just" eaLnBrk="0" hangingPunct="0">
              <a:tabLst>
                <a:tab pos="968375" algn="l"/>
              </a:tabLst>
            </a:pPr>
            <a:endParaRPr lang="ru-RU" dirty="0" smtClean="0">
              <a:latin typeface="Calibri" pitchFamily="34" charset="0"/>
              <a:cs typeface="Calibri" pitchFamily="34" charset="0"/>
            </a:endParaRPr>
          </a:p>
          <a:p>
            <a:pPr indent="449263" algn="just" eaLnBrk="0" hangingPunct="0">
              <a:tabLst>
                <a:tab pos="968375" algn="l"/>
              </a:tabLst>
            </a:pPr>
            <a:endParaRPr lang="ru-RU" dirty="0" smtClean="0">
              <a:latin typeface="Calibri" pitchFamily="34" charset="0"/>
              <a:cs typeface="Calibri" pitchFamily="34" charset="0"/>
            </a:endParaRPr>
          </a:p>
          <a:p>
            <a:pPr indent="449263" algn="just" eaLnBrk="0" hangingPunct="0">
              <a:tabLst>
                <a:tab pos="968375" algn="l"/>
              </a:tabLst>
            </a:pPr>
            <a:endParaRPr lang="ru-RU" dirty="0" smtClean="0">
              <a:latin typeface="Calibri" pitchFamily="34" charset="0"/>
              <a:cs typeface="Calibri" pitchFamily="34" charset="0"/>
            </a:endParaRPr>
          </a:p>
          <a:p>
            <a:pPr indent="449263" algn="just" eaLnBrk="0" hangingPunct="0">
              <a:tabLst>
                <a:tab pos="968375" algn="l"/>
              </a:tabLst>
            </a:pPr>
            <a:r>
              <a:rPr lang="ru-RU" dirty="0" smtClean="0">
                <a:latin typeface="Calibri" pitchFamily="34" charset="0"/>
                <a:cs typeface="Calibri" pitchFamily="34" charset="0"/>
              </a:rPr>
              <a:t>На интернет–ресурсе </a:t>
            </a:r>
            <a:r>
              <a:rPr lang="en-US" dirty="0" smtClean="0">
                <a:solidFill>
                  <a:srgbClr val="C00000"/>
                </a:solidFill>
                <a:effectLst>
                  <a:outerShdw blurRad="38100" dist="38100" dir="2700000" algn="tl">
                    <a:srgbClr val="000000">
                      <a:alpha val="43137"/>
                    </a:srgbClr>
                  </a:outerShdw>
                </a:effectLst>
                <a:latin typeface="Calibri" pitchFamily="34" charset="0"/>
                <a:cs typeface="Calibri" pitchFamily="34" charset="0"/>
                <a:hlinkClick r:id="rId4"/>
              </a:rPr>
              <a:t>http://xn----ftbnedad5angewj.xn--p1ai/otkrytyy-byudzhet-dlya-grazhdan.html</a:t>
            </a:r>
            <a:r>
              <a:rPr lang="ru-RU"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dirty="0" smtClean="0">
                <a:latin typeface="Calibri" pitchFamily="34" charset="0"/>
                <a:ea typeface="Calibri" pitchFamily="34" charset="0"/>
                <a:cs typeface="Calibri" pitchFamily="34" charset="0"/>
              </a:rPr>
              <a:t>Вашему вниманию представлен Бюджет для граждан, составленный на основании проекта решения Совета Курского муниципального округа Ставропольского края «Об исполнении бюджета Курского муниципального округа Ставропольского края за 2022 год», который </a:t>
            </a:r>
            <a:r>
              <a:rPr lang="ru-RU" dirty="0" smtClean="0">
                <a:latin typeface="Calibri" pitchFamily="34" charset="0"/>
                <a:cs typeface="Calibri" pitchFamily="34" charset="0"/>
              </a:rPr>
              <a:t>доходчиво </a:t>
            </a:r>
            <a:r>
              <a:rPr lang="ru-RU" dirty="0">
                <a:latin typeface="Calibri" pitchFamily="34" charset="0"/>
                <a:cs typeface="Calibri" pitchFamily="34" charset="0"/>
              </a:rPr>
              <a:t>раскрывает основные понятия законодательства о бюджетном процессе, содержит параметры доходной и расходной части бюджета Курского муниципального </a:t>
            </a:r>
            <a:r>
              <a:rPr lang="ru-RU" dirty="0" smtClean="0">
                <a:latin typeface="Calibri" pitchFamily="34" charset="0"/>
                <a:cs typeface="Calibri" pitchFamily="34" charset="0"/>
              </a:rPr>
              <a:t>округа.</a:t>
            </a:r>
            <a:endParaRPr lang="ru-RU" dirty="0">
              <a:latin typeface="Calibri" pitchFamily="34" charset="0"/>
              <a:cs typeface="Calibri" pitchFamily="34" charset="0"/>
            </a:endParaRPr>
          </a:p>
          <a:p>
            <a:pPr indent="449263" algn="just" eaLnBrk="0" hangingPunct="0">
              <a:tabLst>
                <a:tab pos="968375" algn="l"/>
              </a:tabLst>
            </a:pPr>
            <a:r>
              <a:rPr lang="ru-RU" dirty="0">
                <a:latin typeface="Calibri" pitchFamily="34" charset="0"/>
                <a:ea typeface="Calibri" pitchFamily="34" charset="0"/>
                <a:cs typeface="Calibri" pitchFamily="34" charset="0"/>
              </a:rPr>
              <a:t>«Бюджет для граждан» </a:t>
            </a:r>
            <a:r>
              <a:rPr lang="ru-RU" dirty="0" smtClean="0">
                <a:latin typeface="Calibri" pitchFamily="34" charset="0"/>
                <a:ea typeface="Calibri" pitchFamily="34" charset="0"/>
                <a:cs typeface="Calibri" pitchFamily="34" charset="0"/>
              </a:rPr>
              <a:t>разработан для ознакомления граждан с задачами и приоритетными направлениями бюджетной политики, основными условиями формирования и исполнения бюджета, источниками доходов бюджета, обоснованиями бюджетных расходов, планируемыми и достигнутыми результатами использования бюджетных ассигнований, а также вовлечения граждан в обсуждение бюджетных решений. Мы постарались представить информацию в доступном для широкого круга пользователей виде. Представленная информация будет интересна и полезна всем, так как бюджет  округа затрагивает интересы каждого жителя.</a:t>
            </a:r>
          </a:p>
          <a:p>
            <a:pPr indent="449263" algn="just" eaLnBrk="0" hangingPunct="0">
              <a:tabLst>
                <a:tab pos="968375" algn="l"/>
              </a:tabLst>
            </a:pPr>
            <a:r>
              <a:rPr lang="ru-RU" dirty="0" smtClean="0">
                <a:latin typeface="Calibri" pitchFamily="34" charset="0"/>
                <a:ea typeface="Calibri" pitchFamily="34" charset="0"/>
                <a:cs typeface="Calibri" pitchFamily="34" charset="0"/>
              </a:rPr>
              <a:t>Ваши </a:t>
            </a:r>
            <a:r>
              <a:rPr lang="ru-RU" dirty="0">
                <a:latin typeface="Calibri" pitchFamily="34" charset="0"/>
                <a:ea typeface="Calibri" pitchFamily="34" charset="0"/>
                <a:cs typeface="Calibri" pitchFamily="34" charset="0"/>
              </a:rPr>
              <a:t>замечания и предложения к проекту </a:t>
            </a:r>
            <a:r>
              <a:rPr lang="ru-RU" dirty="0" smtClean="0">
                <a:latin typeface="Calibri" pitchFamily="34" charset="0"/>
                <a:ea typeface="Calibri" pitchFamily="34" charset="0"/>
                <a:cs typeface="Calibri" pitchFamily="34" charset="0"/>
              </a:rPr>
              <a:t>можно </a:t>
            </a:r>
            <a:r>
              <a:rPr lang="ru-RU" dirty="0">
                <a:latin typeface="Calibri" pitchFamily="34" charset="0"/>
                <a:ea typeface="Calibri" pitchFamily="34" charset="0"/>
                <a:cs typeface="Calibri" pitchFamily="34" charset="0"/>
              </a:rPr>
              <a:t>направлять по электронному адресу: </a:t>
            </a:r>
            <a:r>
              <a:rPr lang="ru-RU" dirty="0" err="1">
                <a:latin typeface="Calibri" pitchFamily="34" charset="0"/>
                <a:ea typeface="Calibri" pitchFamily="34" charset="0"/>
                <a:cs typeface="Calibri" pitchFamily="34" charset="0"/>
              </a:rPr>
              <a:t>fukursk@mail.ru</a:t>
            </a:r>
            <a:r>
              <a:rPr lang="ru-RU" dirty="0">
                <a:latin typeface="Calibri" pitchFamily="34" charset="0"/>
                <a:ea typeface="Calibri" pitchFamily="34" charset="0"/>
                <a:cs typeface="Calibri" pitchFamily="34" charset="0"/>
              </a:rPr>
              <a:t> </a:t>
            </a:r>
          </a:p>
        </p:txBody>
      </p:sp>
      <p:pic>
        <p:nvPicPr>
          <p:cNvPr id="78850" name="Picture 2" descr="https://fs01.cap.ru/www20/gshum/banners/infobanneri/c5b70ab5-e898-47ac-8c78-e529a0f89477/001_12hi55np.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77000" y="762000"/>
            <a:ext cx="2428875" cy="828676"/>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2" name="Picture 3" descr="C:\Users\User\AppData\Local\Temp\7zO07C42FA6\СОШ 6 столовая.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4800" y="533400"/>
            <a:ext cx="3810000" cy="2530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2400" y="0"/>
            <a:ext cx="8839200" cy="584775"/>
          </a:xfrm>
          <a:prstGeom prst="rect">
            <a:avLst/>
          </a:prstGeom>
        </p:spPr>
        <p:txBody>
          <a:bodyPr wrap="square">
            <a:spAutoFit/>
          </a:bodyPr>
          <a:lstStyle/>
          <a:p>
            <a:pPr algn="ctr"/>
            <a:r>
              <a:rPr lang="ru-RU" sz="1600" dirty="0" smtClean="0"/>
              <a:t>Ремонт пищеблоков </a:t>
            </a:r>
            <a:r>
              <a:rPr lang="ru-RU" sz="1600" dirty="0"/>
              <a:t>в МКОУ «СОШ № </a:t>
            </a:r>
            <a:r>
              <a:rPr lang="ru-RU" sz="1600" dirty="0" smtClean="0"/>
              <a:t>6 с. Полтавское  и  МКОУ «СОШ № 7»</a:t>
            </a:r>
          </a:p>
          <a:p>
            <a:pPr algn="ctr"/>
            <a:r>
              <a:rPr lang="ru-RU" sz="1600" dirty="0" smtClean="0"/>
              <a:t> п. Балтийский на общую сумму 3 556,58 тыс. рублей</a:t>
            </a:r>
            <a:endParaRPr lang="ru-RU" sz="1600" dirty="0"/>
          </a:p>
        </p:txBody>
      </p:sp>
      <p:pic>
        <p:nvPicPr>
          <p:cNvPr id="5" name="Picture 4" descr="C:\Users\User\AppData\Local\Temp\7zO07CFBF19\СОШ 7 столовая.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76800" y="533400"/>
            <a:ext cx="39624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3" descr="C:\Users\User\AppData\Local\Temp\7zO07C850DB\пищеблок СОШ 3 (1).jpe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04800" y="3276600"/>
            <a:ext cx="2774529" cy="3341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C:\Users\User\AppData\Local\Temp\7zO07C4C6AB\пищеблок СОШ 3.jpe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52800" y="3962400"/>
            <a:ext cx="5270512" cy="2611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200400" y="3200400"/>
            <a:ext cx="5715000" cy="830997"/>
          </a:xfrm>
          <a:prstGeom prst="rect">
            <a:avLst/>
          </a:prstGeom>
        </p:spPr>
        <p:txBody>
          <a:bodyPr wrap="square">
            <a:spAutoFit/>
          </a:bodyPr>
          <a:lstStyle/>
          <a:p>
            <a:pPr algn="ctr"/>
            <a:r>
              <a:rPr lang="ru-RU" sz="1600" dirty="0" smtClean="0"/>
              <a:t>Установлен </a:t>
            </a:r>
            <a:r>
              <a:rPr lang="ru-RU" sz="1600" dirty="0"/>
              <a:t>модульный пищеблок в МКОУ «СОШ № 3» </a:t>
            </a:r>
            <a:endParaRPr lang="ru-RU" sz="1600" dirty="0" smtClean="0"/>
          </a:p>
          <a:p>
            <a:pPr algn="ctr"/>
            <a:r>
              <a:rPr lang="ru-RU" sz="1600" dirty="0" smtClean="0"/>
              <a:t>с</a:t>
            </a:r>
            <a:r>
              <a:rPr lang="ru-RU" sz="1600" dirty="0"/>
              <a:t>. </a:t>
            </a:r>
            <a:r>
              <a:rPr lang="ru-RU" sz="1600" dirty="0" err="1" smtClean="0"/>
              <a:t>Каново</a:t>
            </a:r>
            <a:r>
              <a:rPr lang="ru-RU" sz="1600" dirty="0" smtClean="0"/>
              <a:t> на сумму 2 638,85 тыс. рублей, приобретена мебель и оборудование на сумму 350,00 тыс. рублей</a:t>
            </a:r>
            <a:endParaRPr lang="ru-RU"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Прямоугольник 1"/>
          <p:cNvSpPr/>
          <p:nvPr/>
        </p:nvSpPr>
        <p:spPr>
          <a:xfrm>
            <a:off x="228600" y="304800"/>
            <a:ext cx="8686800" cy="1323439"/>
          </a:xfrm>
          <a:prstGeom prst="rect">
            <a:avLst/>
          </a:prstGeom>
        </p:spPr>
        <p:txBody>
          <a:bodyPr wrap="square">
            <a:spAutoFit/>
          </a:bodyPr>
          <a:lstStyle/>
          <a:p>
            <a:pPr algn="just"/>
            <a:r>
              <a:rPr lang="ru-RU" sz="1000" dirty="0" smtClean="0">
                <a:latin typeface="+mj-lt"/>
              </a:rPr>
              <a:t>      За 2022 год муниципальным казенным учреждением «Курский молодежный Центр» В целях продуктивной работы с молодежью, проведено:</a:t>
            </a:r>
          </a:p>
          <a:p>
            <a:pPr algn="just"/>
            <a:r>
              <a:rPr lang="ru-RU" sz="1000" dirty="0" smtClean="0">
                <a:latin typeface="+mj-lt"/>
              </a:rPr>
              <a:t>19 мероприятий направленных на работу с талантливой и одаренной молодежью, 5 культурно-массовых мероприятий, 27 гражданско-патриотических, 24 мероприятий направленных на развитие молодежного добровольческого движения, 1 мероприятий с молодыми семьями, 2 </a:t>
            </a:r>
            <a:r>
              <a:rPr lang="ru-RU" sz="1000" dirty="0" err="1" smtClean="0">
                <a:latin typeface="+mj-lt"/>
              </a:rPr>
              <a:t>профориентационных</a:t>
            </a:r>
            <a:r>
              <a:rPr lang="ru-RU" sz="1000" dirty="0" smtClean="0">
                <a:latin typeface="+mj-lt"/>
              </a:rPr>
              <a:t>, 1 мероприятие с детьми с ОВЗ, 20 мероприятий направленных на профилактику негативных проявлений в молодежной среде.</a:t>
            </a:r>
          </a:p>
          <a:p>
            <a:pPr algn="just"/>
            <a:r>
              <a:rPr lang="ru-RU" sz="1000" dirty="0" smtClean="0">
                <a:latin typeface="+mj-lt"/>
              </a:rPr>
              <a:t>     Проведено 24 мероприятий направленных на снижение правонарушений в котором приняли участие 4486 человек.</a:t>
            </a:r>
          </a:p>
          <a:p>
            <a:pPr algn="just"/>
            <a:r>
              <a:rPr lang="ru-RU" sz="1000" dirty="0" smtClean="0">
                <a:latin typeface="+mj-lt"/>
              </a:rPr>
              <a:t>     Проведено 29 мероприятий направленных на профилактику негативных проявлений среди несовершеннолетних.</a:t>
            </a:r>
          </a:p>
          <a:p>
            <a:pPr algn="just"/>
            <a:r>
              <a:rPr lang="ru-RU" sz="1000" dirty="0" smtClean="0">
                <a:latin typeface="+mj-lt"/>
              </a:rPr>
              <a:t>     Разработано 7 вида буклетов, распространенно 3000 листовок с профилактической информацией а также 3600 листовок с методическими рекомендациями по вопросам профилактике правонарушений. </a:t>
            </a:r>
            <a:endParaRPr lang="ru-RU" sz="1000" dirty="0">
              <a:latin typeface="+mj-lt"/>
            </a:endParaRPr>
          </a:p>
        </p:txBody>
      </p:sp>
      <p:sp>
        <p:nvSpPr>
          <p:cNvPr id="3"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ru-RU" sz="1400" b="1" kern="0" baseline="0" dirty="0" smtClean="0">
                <a:effectLst>
                  <a:outerShdw blurRad="38100" dist="38100" dir="2700000" algn="tl">
                    <a:srgbClr val="000000">
                      <a:alpha val="43137"/>
                    </a:srgbClr>
                  </a:outerShdw>
                </a:effectLst>
                <a:latin typeface="Arial" pitchFamily="34" charset="0"/>
                <a:cs typeface="Arial" pitchFamily="34" charset="0"/>
              </a:rPr>
              <a:t>МОЛОДЕЖНАЯ</a:t>
            </a:r>
            <a:r>
              <a:rPr lang="ru-RU" sz="1600" b="1" kern="0" dirty="0" smtClean="0">
                <a:effectLst>
                  <a:outerShdw blurRad="38100" dist="38100" dir="2700000" algn="tl">
                    <a:srgbClr val="000000">
                      <a:alpha val="43137"/>
                    </a:srgbClr>
                  </a:outerShdw>
                </a:effectLst>
                <a:latin typeface="Calibri" pitchFamily="34" charset="0"/>
                <a:cs typeface="Calibri" pitchFamily="34" charset="0"/>
              </a:rPr>
              <a:t> ПОЛИТИКА и ОЗДОРОВЛЕНИЕ ДЕТЕЙ</a:t>
            </a:r>
            <a:endParaRPr kumimoji="0" lang="ru-RU" sz="1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pic>
        <p:nvPicPr>
          <p:cNvPr id="69634" name="Picture 2" descr="http://xn----ftbnedad5angewj.xn--p1ai/tinybrowser/images/molodezh/2020/08/040820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1547380"/>
            <a:ext cx="2057400" cy="1404037"/>
          </a:xfrm>
          <a:prstGeom prst="rect">
            <a:avLst/>
          </a:prstGeom>
          <a:ln>
            <a:noFill/>
          </a:ln>
          <a:effectLst>
            <a:softEdge rad="112500"/>
          </a:effectLst>
        </p:spPr>
      </p:pic>
      <p:pic>
        <p:nvPicPr>
          <p:cNvPr id="69636" name="Picture 4" descr="http://xn----ftbnedad5angewj.xn--p1ai/tinybrowser/images/molodezh/2020/08/040820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548561"/>
            <a:ext cx="2057400" cy="1372622"/>
          </a:xfrm>
          <a:prstGeom prst="rect">
            <a:avLst/>
          </a:prstGeom>
          <a:ln>
            <a:noFill/>
          </a:ln>
          <a:effectLst>
            <a:softEdge rad="112500"/>
          </a:effectLst>
        </p:spPr>
      </p:pic>
      <p:graphicFrame>
        <p:nvGraphicFramePr>
          <p:cNvPr id="7" name="Диаграмма 6"/>
          <p:cNvGraphicFramePr/>
          <p:nvPr/>
        </p:nvGraphicFramePr>
        <p:xfrm>
          <a:off x="304800" y="5562600"/>
          <a:ext cx="5638800" cy="11430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381000" y="5334000"/>
            <a:ext cx="5257800" cy="276999"/>
          </a:xfrm>
          <a:prstGeom prst="rect">
            <a:avLst/>
          </a:prstGeom>
          <a:noFill/>
        </p:spPr>
        <p:txBody>
          <a:bodyPr wrap="square" rtlCol="0">
            <a:spAutoFit/>
          </a:bodyPr>
          <a:lstStyle/>
          <a:p>
            <a:pPr algn="ctr"/>
            <a:r>
              <a:rPr lang="ru-RU" sz="1200" dirty="0" smtClean="0"/>
              <a:t>КОЛИЧЕСТВО ДЕТЕЙ ОТДОХНУВШИХ МКУ ДО ДООЦ «ЗВЕЗДНЫЙ»</a:t>
            </a:r>
            <a:endParaRPr lang="ru-RU" sz="1200" dirty="0"/>
          </a:p>
        </p:txBody>
      </p:sp>
      <p:sp>
        <p:nvSpPr>
          <p:cNvPr id="11" name="Прямоугольник 10"/>
          <p:cNvSpPr/>
          <p:nvPr/>
        </p:nvSpPr>
        <p:spPr>
          <a:xfrm>
            <a:off x="304800" y="2971800"/>
            <a:ext cx="8686800" cy="2246769"/>
          </a:xfrm>
          <a:prstGeom prst="rect">
            <a:avLst/>
          </a:prstGeom>
        </p:spPr>
        <p:txBody>
          <a:bodyPr wrap="square">
            <a:spAutoFit/>
          </a:bodyPr>
          <a:lstStyle/>
          <a:p>
            <a:r>
              <a:rPr lang="ru-RU" sz="1000" dirty="0" smtClean="0">
                <a:latin typeface="+mj-lt"/>
              </a:rPr>
              <a:t>     Планом мероприятий по организации отдыха, оздоровления и занятости детей и подростков Курского муниципального округа Ставропольского края в летний период 2022 года  утверждена дислокация 16 лагерей дневного пребывания на базе образовательных учреждений Курского округа с охватом 1459 школьников, 11 пришкольных площадок с охватом 1040 учащихся. МКУ ДО ДООЦ «Звездный» в летний период работает в 3 смены с охватом 327 детей. 60 учащихся МКОУ «СОШ №1», МКОУ «СОШ №2», МКОУ «ООШ №25» в июне 2022 г были трудоустроены через центр занятости. </a:t>
            </a:r>
          </a:p>
          <a:p>
            <a:r>
              <a:rPr lang="ru-RU" sz="1000" dirty="0" smtClean="0">
                <a:latin typeface="+mj-lt"/>
              </a:rPr>
              <a:t>     Летние оздоровительные учреждения всех типов Курского округа  обеспечивают благоприятные и безопасные условия жизнедеятельности детей. Предоставляют:</a:t>
            </a:r>
          </a:p>
          <a:p>
            <a:r>
              <a:rPr lang="ru-RU" sz="1000" dirty="0" smtClean="0">
                <a:latin typeface="+mj-lt"/>
              </a:rPr>
              <a:t>- оздоровительные услуги, обеспечивающие охрану здоровья, своевременное оказание медицинской помощи, формирование навыков здорового образа жизни у детей, контроль за соблюдением санитарно-гигиенических и противоэпидемических требований;</a:t>
            </a:r>
          </a:p>
          <a:p>
            <a:r>
              <a:rPr lang="ru-RU" sz="1000" dirty="0" smtClean="0">
                <a:latin typeface="+mj-lt"/>
              </a:rPr>
              <a:t>- образовательные услуги, направленные на повышение интеллектуального уровня детей, расширение их кругозора, углубление знаний, формирование умений и навыков; </a:t>
            </a:r>
          </a:p>
          <a:p>
            <a:r>
              <a:rPr lang="ru-RU" sz="1000" dirty="0" smtClean="0">
                <a:latin typeface="+mj-lt"/>
              </a:rPr>
              <a:t>- услуги по организации </a:t>
            </a:r>
            <a:r>
              <a:rPr lang="ru-RU" sz="1000" dirty="0" err="1" smtClean="0">
                <a:latin typeface="+mj-lt"/>
              </a:rPr>
              <a:t>культурно-досуговой</a:t>
            </a:r>
            <a:r>
              <a:rPr lang="ru-RU" sz="1000" dirty="0" smtClean="0">
                <a:latin typeface="+mj-lt"/>
              </a:rPr>
              <a:t> деятельности, туристские, краеведческие, обеспечивающие разумное и полезное проведение детьми свободного времени, их духовно-нравственное развитие, приобщение к ценностям культуры и искусства;</a:t>
            </a:r>
          </a:p>
          <a:p>
            <a:r>
              <a:rPr lang="ru-RU" sz="1000" dirty="0" smtClean="0">
                <a:latin typeface="+mj-lt"/>
              </a:rPr>
              <a:t>- услуги в сфере физической культуры и спорта, направленные на физическое развитие, укрепление здоровья и закаливание организма детей;</a:t>
            </a:r>
          </a:p>
          <a:p>
            <a:r>
              <a:rPr lang="ru-RU" sz="1000" dirty="0" smtClean="0">
                <a:latin typeface="+mj-lt"/>
              </a:rPr>
              <a:t>- развивающие услуги, направленные на развитие творческого потенциала и всестороннее развитие способностей у детей.</a:t>
            </a:r>
            <a:endParaRPr lang="ru-RU" sz="1000" dirty="0">
              <a:latin typeface="+mj-lt"/>
            </a:endParaRPr>
          </a:p>
        </p:txBody>
      </p:sp>
      <p:pic>
        <p:nvPicPr>
          <p:cNvPr id="46082" name="Picture 2" descr="&quot;ДООЦ &quot;Звездный&quot; СТАВРОПОЛЬСКИЙ КРАЙ"/>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077200" y="4876800"/>
            <a:ext cx="914398" cy="914399"/>
          </a:xfrm>
          <a:prstGeom prst="rect">
            <a:avLst/>
          </a:prstGeom>
          <a:noFill/>
        </p:spPr>
      </p:pic>
      <p:pic>
        <p:nvPicPr>
          <p:cNvPr id="46088" name="Picture 8" descr="https://xn----7sbhinbpba0bzamy6j5b9a.xn--d1acj3b/kurdooszvezdnyy/wp-content/uploads/2016/06/%D0%A1%D0%BD%D0%B8%D0%BC%D0%BE%D0%BA-3.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38800" y="5334000"/>
            <a:ext cx="2428876" cy="1371600"/>
          </a:xfrm>
          <a:prstGeom prst="rect">
            <a:avLst/>
          </a:prstGeom>
          <a:ln>
            <a:noFill/>
          </a:ln>
          <a:effectLst>
            <a:softEdge rad="112500"/>
          </a:effectLst>
        </p:spPr>
      </p:pic>
      <p:pic>
        <p:nvPicPr>
          <p:cNvPr id="46090" name="Picture 10" descr="http://xn----ftbnedad5angewj.xn--p1ai/tinybrowser/images/molodezh/2020/08/0408201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48400" y="1572001"/>
            <a:ext cx="2209800" cy="1396199"/>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838200"/>
            <a:ext cx="3865638"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28600" y="0"/>
            <a:ext cx="4191000" cy="830997"/>
          </a:xfrm>
          <a:prstGeom prst="rect">
            <a:avLst/>
          </a:prstGeom>
        </p:spPr>
        <p:txBody>
          <a:bodyPr wrap="square">
            <a:spAutoFit/>
          </a:bodyPr>
          <a:lstStyle/>
          <a:p>
            <a:pPr algn="ctr"/>
            <a:r>
              <a:rPr lang="ru-RU" sz="1600" dirty="0"/>
              <a:t>Т</a:t>
            </a:r>
            <a:r>
              <a:rPr lang="ru-RU" sz="1600" dirty="0" smtClean="0"/>
              <a:t>ур </a:t>
            </a:r>
            <a:r>
              <a:rPr lang="ru-RU" sz="1600" dirty="0"/>
              <a:t>в город-курорт Пятигорск, для несовершеннолетних детей, оказавшихся в трудной жизненной ситуации</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6800" y="838200"/>
            <a:ext cx="3875484"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799572" y="152400"/>
            <a:ext cx="3963428" cy="584775"/>
          </a:xfrm>
          <a:prstGeom prst="rect">
            <a:avLst/>
          </a:prstGeom>
        </p:spPr>
        <p:txBody>
          <a:bodyPr wrap="square">
            <a:spAutoFit/>
          </a:bodyPr>
          <a:lstStyle/>
          <a:p>
            <a:pPr algn="ctr"/>
            <a:r>
              <a:rPr lang="ru-RU" sz="1600" dirty="0" smtClean="0"/>
              <a:t>Районный </a:t>
            </a:r>
            <a:r>
              <a:rPr lang="ru-RU" sz="1600" dirty="0"/>
              <a:t>фестиваль этнокультур </a:t>
            </a:r>
            <a:r>
              <a:rPr lang="ru-RU" sz="1600" dirty="0" smtClean="0"/>
              <a:t>«Перекресток культур»</a:t>
            </a:r>
            <a:endParaRPr lang="ru-RU" sz="1600" dirty="0"/>
          </a:p>
        </p:txBody>
      </p:sp>
      <p:pic>
        <p:nvPicPr>
          <p:cNvPr id="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4419600"/>
            <a:ext cx="4114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04800" y="3733800"/>
            <a:ext cx="3961656" cy="584775"/>
          </a:xfrm>
          <a:prstGeom prst="rect">
            <a:avLst/>
          </a:prstGeom>
        </p:spPr>
        <p:txBody>
          <a:bodyPr wrap="square">
            <a:spAutoFit/>
          </a:bodyPr>
          <a:lstStyle/>
          <a:p>
            <a:pPr algn="ctr"/>
            <a:r>
              <a:rPr lang="ru-RU" sz="1600" dirty="0"/>
              <a:t>8 районный волонтерский форум «Инициатива»</a:t>
            </a:r>
          </a:p>
        </p:txBody>
      </p:sp>
      <p:pic>
        <p:nvPicPr>
          <p:cNvPr id="9"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00600" y="4419600"/>
            <a:ext cx="4043594" cy="223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4800600" y="3733800"/>
            <a:ext cx="4038600" cy="584775"/>
          </a:xfrm>
          <a:prstGeom prst="rect">
            <a:avLst/>
          </a:prstGeom>
        </p:spPr>
        <p:txBody>
          <a:bodyPr wrap="square">
            <a:spAutoFit/>
          </a:bodyPr>
          <a:lstStyle/>
          <a:p>
            <a:pPr algn="ctr"/>
            <a:r>
              <a:rPr lang="ru-RU" sz="1600" dirty="0" smtClean="0"/>
              <a:t>Межрайонная школа </a:t>
            </a:r>
            <a:r>
              <a:rPr lang="ru-RU" sz="1600" dirty="0"/>
              <a:t>лидеров и активистов </a:t>
            </a:r>
            <a:r>
              <a:rPr lang="ru-RU" sz="1600" dirty="0" smtClean="0"/>
              <a:t>«</a:t>
            </a:r>
            <a:r>
              <a:rPr lang="ru-RU" sz="1600" dirty="0" err="1"/>
              <a:t>Каллаборация</a:t>
            </a:r>
            <a:r>
              <a:rPr lang="ru-RU" sz="1600"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5" name="Нашивка 14"/>
          <p:cNvSpPr/>
          <p:nvPr/>
        </p:nvSpPr>
        <p:spPr>
          <a:xfrm>
            <a:off x="0" y="0"/>
            <a:ext cx="7239000" cy="304800"/>
          </a:xfrm>
          <a:prstGeom prst="chevron">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p:txBody>
      </p:sp>
      <p:sp>
        <p:nvSpPr>
          <p:cNvPr id="2" name="Прямоугольник 1"/>
          <p:cNvSpPr/>
          <p:nvPr/>
        </p:nvSpPr>
        <p:spPr>
          <a:xfrm>
            <a:off x="2895600" y="0"/>
            <a:ext cx="2866747" cy="338554"/>
          </a:xfrm>
          <a:prstGeom prst="rect">
            <a:avLst/>
          </a:prstGeom>
        </p:spPr>
        <p:txBody>
          <a:bodyPr wrap="none">
            <a:spAutoFit/>
          </a:bodyPr>
          <a:lstStyle/>
          <a:p>
            <a:r>
              <a:rPr lang="ru-RU" sz="1600" b="1" dirty="0" smtClean="0"/>
              <a:t>СОЦИАЛЬНАЯ ПОЛИТИКА</a:t>
            </a:r>
            <a:endParaRPr lang="ru-RU" sz="1600" dirty="0"/>
          </a:p>
        </p:txBody>
      </p:sp>
      <p:sp>
        <p:nvSpPr>
          <p:cNvPr id="3" name="TextBox 2"/>
          <p:cNvSpPr txBox="1"/>
          <p:nvPr/>
        </p:nvSpPr>
        <p:spPr>
          <a:xfrm>
            <a:off x="152400" y="381000"/>
            <a:ext cx="8839200" cy="1015663"/>
          </a:xfrm>
          <a:prstGeom prst="rect">
            <a:avLst/>
          </a:prstGeom>
          <a:noFill/>
        </p:spPr>
        <p:txBody>
          <a:bodyPr wrap="square" rtlCol="0">
            <a:spAutoFit/>
          </a:bodyPr>
          <a:lstStyle/>
          <a:p>
            <a:pPr algn="just"/>
            <a:r>
              <a:rPr lang="ru-RU" sz="1200" dirty="0" smtClean="0">
                <a:latin typeface="+mj-lt"/>
                <a:cs typeface="Calibri" pitchFamily="34" charset="0"/>
              </a:rPr>
              <a:t>     Доля расходов социально-культурной сферы – 35,0 процента, по итогам 2022 года направлялись на расходы </a:t>
            </a:r>
            <a:r>
              <a:rPr lang="ru-RU" sz="1200" dirty="0" smtClean="0">
                <a:solidFill>
                  <a:prstClr val="black"/>
                </a:solidFill>
                <a:latin typeface="+mj-lt"/>
                <a:cs typeface="Calibri" pitchFamily="34" charset="0"/>
              </a:rPr>
              <a:t>по социальной политике, которые обеспечивают реализацию различных социальных программ </a:t>
            </a:r>
            <a:r>
              <a:rPr lang="ru-RU" sz="1200" dirty="0" smtClean="0">
                <a:latin typeface="+mj-lt"/>
                <a:cs typeface="Calibri" pitchFamily="34" charset="0"/>
              </a:rPr>
              <a:t>направленных  на осуществление  поддержания  доходов, уровня жизни населения, обеспечения занятости, поддержки отраслей социальной сферы, предотвращения социальных </a:t>
            </a:r>
          </a:p>
          <a:p>
            <a:pPr algn="just"/>
            <a:r>
              <a:rPr lang="ru-RU" sz="1200" dirty="0" smtClean="0">
                <a:latin typeface="+mj-lt"/>
                <a:cs typeface="Calibri" pitchFamily="34" charset="0"/>
              </a:rPr>
              <a:t>конфликтов.</a:t>
            </a:r>
          </a:p>
          <a:p>
            <a:pPr algn="just"/>
            <a:r>
              <a:rPr lang="ru-RU" sz="1200" dirty="0" smtClean="0">
                <a:latin typeface="+mj-lt"/>
                <a:cs typeface="Calibri" pitchFamily="34" charset="0"/>
              </a:rPr>
              <a:t> </a:t>
            </a:r>
            <a:endParaRPr lang="ru-RU" sz="1200" dirty="0">
              <a:latin typeface="+mj-lt"/>
              <a:cs typeface="Calibri" pitchFamily="34" charset="0"/>
            </a:endParaRPr>
          </a:p>
        </p:txBody>
      </p:sp>
      <p:sp>
        <p:nvSpPr>
          <p:cNvPr id="5" name="TextBox 4"/>
          <p:cNvSpPr txBox="1"/>
          <p:nvPr/>
        </p:nvSpPr>
        <p:spPr>
          <a:xfrm>
            <a:off x="0" y="1371600"/>
            <a:ext cx="4648200" cy="646331"/>
          </a:xfrm>
          <a:prstGeom prst="rect">
            <a:avLst/>
          </a:prstGeom>
          <a:noFill/>
        </p:spPr>
        <p:txBody>
          <a:bodyPr wrap="square" rtlCol="0">
            <a:spAutoFit/>
          </a:bodyPr>
          <a:lstStyle/>
          <a:p>
            <a:pPr algn="ctr"/>
            <a:r>
              <a:rPr lang="ru-RU" sz="1200" dirty="0" smtClean="0"/>
              <a:t>ДИНАМИКА РАСХОДОВ БЮДЖЕТА КУРСКОГО МУНИЦИПАЛЬНОГО ОКРУГА СТАВРОПОЛЬСКОГО КРАЯ НА СОЦИАЛЬНУЮ ПОЛИТИКУ В  2017-2022 ГОДАХ</a:t>
            </a:r>
            <a:endParaRPr lang="ru-RU" sz="1200" dirty="0"/>
          </a:p>
        </p:txBody>
      </p:sp>
      <p:graphicFrame>
        <p:nvGraphicFramePr>
          <p:cNvPr id="6" name="Диаграмма 5"/>
          <p:cNvGraphicFramePr/>
          <p:nvPr/>
        </p:nvGraphicFramePr>
        <p:xfrm>
          <a:off x="0" y="2209800"/>
          <a:ext cx="4572000" cy="241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6"/>
          <p:cNvSpPr txBox="1"/>
          <p:nvPr/>
        </p:nvSpPr>
        <p:spPr>
          <a:xfrm>
            <a:off x="228600" y="2057400"/>
            <a:ext cx="860186"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900" dirty="0" smtClean="0">
                <a:latin typeface="Calibri" pitchFamily="34" charset="0"/>
                <a:cs typeface="Calibri" pitchFamily="34" charset="0"/>
              </a:rPr>
              <a:t>тыс. рублей</a:t>
            </a:r>
            <a:endParaRPr lang="ru-RU" sz="900" dirty="0">
              <a:latin typeface="Calibri" pitchFamily="34" charset="0"/>
              <a:cs typeface="Calibri" pitchFamily="34" charset="0"/>
            </a:endParaRPr>
          </a:p>
        </p:txBody>
      </p:sp>
      <p:sp>
        <p:nvSpPr>
          <p:cNvPr id="18" name="TextBox 17"/>
          <p:cNvSpPr txBox="1"/>
          <p:nvPr/>
        </p:nvSpPr>
        <p:spPr>
          <a:xfrm>
            <a:off x="5029200" y="1371600"/>
            <a:ext cx="3733800" cy="646331"/>
          </a:xfrm>
          <a:prstGeom prst="rect">
            <a:avLst/>
          </a:prstGeom>
          <a:noFill/>
        </p:spPr>
        <p:txBody>
          <a:bodyPr wrap="square" rtlCol="0">
            <a:spAutoFit/>
          </a:bodyPr>
          <a:lstStyle/>
          <a:p>
            <a:pPr algn="ctr"/>
            <a:r>
              <a:rPr lang="ru-RU" sz="1200" dirty="0" smtClean="0"/>
              <a:t>РАСХОДЫ, НАПРАВЛЯЕМЫЕ НА СОЦИАЛЬНУЮ ПОЛИТИКУ, В РАСЧЕТЕ НА 1 ЖИТЕЛЯ КУРСКОГО РАЙОНА  В  ГОД</a:t>
            </a:r>
            <a:endParaRPr lang="ru-RU" sz="1200" dirty="0"/>
          </a:p>
        </p:txBody>
      </p:sp>
      <p:sp>
        <p:nvSpPr>
          <p:cNvPr id="26" name="TextBox 25"/>
          <p:cNvSpPr txBox="1"/>
          <p:nvPr/>
        </p:nvSpPr>
        <p:spPr>
          <a:xfrm>
            <a:off x="228600" y="4648200"/>
            <a:ext cx="8610600" cy="523220"/>
          </a:xfrm>
          <a:prstGeom prst="rect">
            <a:avLst/>
          </a:prstGeom>
          <a:noFill/>
        </p:spPr>
        <p:txBody>
          <a:bodyPr wrap="square" rtlCol="0">
            <a:spAutoFit/>
          </a:bodyPr>
          <a:lstStyle/>
          <a:p>
            <a:pPr algn="ctr"/>
            <a:r>
              <a:rPr lang="ru-RU" sz="1400" dirty="0" smtClean="0"/>
              <a:t>СТРУКТУРА РАСХОДОВ БЮДЖЕТА КУРСКОГО МУНИЦИПАЛЬНОГО ОКРУГА СТАВРОПОЛЬСКОГО КРАЯ НА СОЦИАЛЬНУЮ ПОЛИТИКУ В 2021-2022 ГОДАХ</a:t>
            </a:r>
            <a:endParaRPr lang="ru-RU" sz="1400" dirty="0"/>
          </a:p>
        </p:txBody>
      </p:sp>
      <p:graphicFrame>
        <p:nvGraphicFramePr>
          <p:cNvPr id="28" name="Диаграмма 27"/>
          <p:cNvGraphicFramePr/>
          <p:nvPr/>
        </p:nvGraphicFramePr>
        <p:xfrm>
          <a:off x="4648200" y="2057400"/>
          <a:ext cx="44958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8229600" y="50292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sp>
        <p:nvSpPr>
          <p:cNvPr id="14" name="TextBox 13"/>
          <p:cNvSpPr txBox="1"/>
          <p:nvPr/>
        </p:nvSpPr>
        <p:spPr>
          <a:xfrm>
            <a:off x="8458200" y="1981200"/>
            <a:ext cx="685800" cy="215444"/>
          </a:xfrm>
          <a:prstGeom prst="rect">
            <a:avLst/>
          </a:prstGeom>
          <a:noFill/>
        </p:spPr>
        <p:txBody>
          <a:bodyPr wrap="square" rtlCol="0">
            <a:spAutoFit/>
          </a:bodyPr>
          <a:lstStyle/>
          <a:p>
            <a:r>
              <a:rPr lang="ru-RU" sz="800" dirty="0" smtClean="0">
                <a:latin typeface="+mj-lt"/>
              </a:rPr>
              <a:t>рублей</a:t>
            </a:r>
            <a:endParaRPr lang="ru-RU" sz="800" dirty="0">
              <a:latin typeface="+mj-lt"/>
            </a:endParaRPr>
          </a:p>
        </p:txBody>
      </p:sp>
      <p:graphicFrame>
        <p:nvGraphicFramePr>
          <p:cNvPr id="16" name="Таблица 15"/>
          <p:cNvGraphicFramePr>
            <a:graphicFrameLocks noGrp="1"/>
          </p:cNvGraphicFramePr>
          <p:nvPr/>
        </p:nvGraphicFramePr>
        <p:xfrm>
          <a:off x="304800" y="5410201"/>
          <a:ext cx="8534399" cy="1180729"/>
        </p:xfrm>
        <a:graphic>
          <a:graphicData uri="http://schemas.openxmlformats.org/drawingml/2006/table">
            <a:tbl>
              <a:tblPr/>
              <a:tblGrid>
                <a:gridCol w="2590800"/>
                <a:gridCol w="1295400"/>
                <a:gridCol w="1295400"/>
                <a:gridCol w="1219200"/>
                <a:gridCol w="838200"/>
                <a:gridCol w="1295399"/>
              </a:tblGrid>
              <a:tr h="132319">
                <a:tc rowSpan="2">
                  <a:txBody>
                    <a:bodyPr/>
                    <a:lstStyle/>
                    <a:p>
                      <a:pPr algn="ctr" rtl="0" fontAlgn="ctr"/>
                      <a:r>
                        <a:rPr lang="ru-RU" sz="900" b="0" i="0" u="none" strike="noStrike" dirty="0">
                          <a:solidFill>
                            <a:srgbClr val="000000"/>
                          </a:solidFill>
                          <a:latin typeface="Calibri"/>
                        </a:rPr>
                        <a:t>Наименование</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dirty="0">
                          <a:solidFill>
                            <a:srgbClr val="000000"/>
                          </a:solidFill>
                          <a:latin typeface="Calibri"/>
                        </a:rPr>
                        <a:t>Исполнение 2021 года</a:t>
                      </a:r>
                    </a:p>
                  </a:txBody>
                  <a:tcPr marL="7736" marR="7736" marT="7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900" b="0" i="0" u="none" strike="noStrike">
                          <a:solidFill>
                            <a:srgbClr val="000000"/>
                          </a:solidFill>
                          <a:latin typeface="Calibri"/>
                        </a:rPr>
                        <a:t>2022</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rtl="0" fontAlgn="b"/>
                      <a:r>
                        <a:rPr lang="ru-RU" sz="900" b="0" i="0" u="none" strike="noStrike">
                          <a:solidFill>
                            <a:srgbClr val="000000"/>
                          </a:solidFill>
                          <a:latin typeface="Calibri"/>
                        </a:rPr>
                        <a:t>% исполнения</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latin typeface="Calibri"/>
                        </a:rPr>
                        <a:t>Темп роста к 2021 году %</a:t>
                      </a:r>
                    </a:p>
                  </a:txBody>
                  <a:tcPr marL="7736" marR="7736" marT="7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506">
                <a:tc vMerge="1">
                  <a:txBody>
                    <a:bodyPr/>
                    <a:lstStyle/>
                    <a:p>
                      <a:endParaRPr lang="ru-RU"/>
                    </a:p>
                  </a:txBody>
                  <a:tcPr/>
                </a:tc>
                <a:tc vMerge="1">
                  <a:txBody>
                    <a:bodyPr/>
                    <a:lstStyle/>
                    <a:p>
                      <a:endParaRPr lang="ru-RU"/>
                    </a:p>
                  </a:txBody>
                  <a:tcPr/>
                </a:tc>
                <a:tc>
                  <a:txBody>
                    <a:bodyPr/>
                    <a:lstStyle/>
                    <a:p>
                      <a:pPr algn="ctr" rtl="0" fontAlgn="t"/>
                      <a:r>
                        <a:rPr lang="ru-RU" sz="900" b="0" i="0" u="none" strike="noStrike">
                          <a:solidFill>
                            <a:srgbClr val="000000"/>
                          </a:solidFill>
                          <a:latin typeface="Calibri"/>
                        </a:rPr>
                        <a:t>Уточненный план</a:t>
                      </a:r>
                    </a:p>
                  </a:txBody>
                  <a:tcPr marL="7736" marR="7736" marT="7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Calibri"/>
                        </a:rPr>
                        <a:t>Исполнение</a:t>
                      </a:r>
                    </a:p>
                  </a:txBody>
                  <a:tcPr marL="7736" marR="7736" marT="7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132319">
                <a:tc>
                  <a:txBody>
                    <a:bodyPr/>
                    <a:lstStyle/>
                    <a:p>
                      <a:pPr algn="just" rtl="0" fontAlgn="b"/>
                      <a:r>
                        <a:rPr lang="ru-RU" sz="900" b="1" i="0" u="none" strike="noStrike">
                          <a:solidFill>
                            <a:srgbClr val="000000"/>
                          </a:solidFill>
                          <a:latin typeface="Calibri"/>
                        </a:rPr>
                        <a:t>Социальная политика</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779 555,28</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861 712,87</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854 772,81</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99,19</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109,65</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913">
                <a:tc>
                  <a:txBody>
                    <a:bodyPr/>
                    <a:lstStyle/>
                    <a:p>
                      <a:pPr algn="just" rtl="0" fontAlgn="b"/>
                      <a:r>
                        <a:rPr lang="ru-RU" sz="900" b="0" i="0" u="none" strike="noStrike">
                          <a:solidFill>
                            <a:srgbClr val="000000"/>
                          </a:solidFill>
                          <a:latin typeface="Calibri"/>
                        </a:rPr>
                        <a:t>Социальное обеспечение населения</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136 412,50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138 030,68</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137 842,97</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99,86</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101,05</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319">
                <a:tc>
                  <a:txBody>
                    <a:bodyPr/>
                    <a:lstStyle/>
                    <a:p>
                      <a:pPr algn="just" rtl="0" fontAlgn="b"/>
                      <a:r>
                        <a:rPr lang="ru-RU" sz="900" b="0" i="0" u="none" strike="noStrike">
                          <a:solidFill>
                            <a:srgbClr val="000000"/>
                          </a:solidFill>
                          <a:latin typeface="Calibri"/>
                        </a:rPr>
                        <a:t>Охрана семьи и детства</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624 053,15</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702 803,15</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696 050,80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99,04</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111,54</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622">
                <a:tc>
                  <a:txBody>
                    <a:bodyPr/>
                    <a:lstStyle/>
                    <a:p>
                      <a:pPr algn="just" rtl="0" fontAlgn="b"/>
                      <a:r>
                        <a:rPr lang="ru-RU" sz="900" b="0" i="0" u="none" strike="noStrike" dirty="0">
                          <a:solidFill>
                            <a:srgbClr val="000000"/>
                          </a:solidFill>
                          <a:latin typeface="Calibri"/>
                        </a:rPr>
                        <a:t>Другие вопросы в области  социальной  политики</a:t>
                      </a:r>
                    </a:p>
                  </a:txBody>
                  <a:tcPr marL="7736" marR="7736" marT="7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19 089,63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20 879,04</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20 879,04</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100,00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109,37</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0" y="304800"/>
            <a:ext cx="9144000" cy="6401753"/>
          </a:xfrm>
          <a:prstGeom prst="rect">
            <a:avLst/>
          </a:prstGeom>
        </p:spPr>
        <p:txBody>
          <a:bodyPr wrap="square">
            <a:spAutoFit/>
          </a:bodyPr>
          <a:lstStyle/>
          <a:p>
            <a:r>
              <a:rPr lang="ru-RU" sz="1000" dirty="0" smtClean="0">
                <a:latin typeface="+mj-lt"/>
              </a:rPr>
              <a:t>     Социальная защищенность отдельных категорий граждан имеет государственный приоритет, реальные меры направлены на улучшение качества жизни граждан, как на федеральном уровне, так и на краевом уровне.</a:t>
            </a:r>
          </a:p>
          <a:p>
            <a:r>
              <a:rPr lang="ru-RU" sz="1000" dirty="0" smtClean="0">
                <a:latin typeface="+mj-lt"/>
              </a:rPr>
              <a:t>     В 2022 году реализовано мер социальной поддержки по федеральным и краевым программам на общую сумму 767 259,53 тыс. рублей, что на 3,3 процента больше, чем в аналогичном периоде прошлого года (2021 г. 742 860,80 тыс. рублей).</a:t>
            </a:r>
          </a:p>
          <a:p>
            <a:r>
              <a:rPr lang="ru-RU" sz="1000" b="1" dirty="0" smtClean="0">
                <a:latin typeface="+mj-lt"/>
              </a:rPr>
              <a:t>     </a:t>
            </a:r>
            <a:r>
              <a:rPr lang="ru-RU" sz="1000" b="1" i="1" dirty="0" smtClean="0">
                <a:latin typeface="+mj-lt"/>
              </a:rPr>
              <a:t>Предоставление мер социальной поддержки  отдельным категориям граждан </a:t>
            </a:r>
            <a:r>
              <a:rPr lang="ru-RU" sz="1000" dirty="0" smtClean="0">
                <a:latin typeface="+mj-lt"/>
              </a:rPr>
              <a:t>- общее число семей, получивших МСП (меры социальной поддержки) на 31.12.2022 составляет  7929 человек:</a:t>
            </a:r>
          </a:p>
          <a:p>
            <a:pPr algn="just">
              <a:buFont typeface="Wingdings" pitchFamily="2" charset="2"/>
              <a:buChar char="ü"/>
            </a:pPr>
            <a:r>
              <a:rPr lang="ru-RU" sz="1000" dirty="0" smtClean="0">
                <a:latin typeface="+mj-lt"/>
              </a:rPr>
              <a:t>субсидию на оплату жилого помещения и коммунальных услуг получили 1110 семей;</a:t>
            </a:r>
          </a:p>
          <a:p>
            <a:pPr algn="just">
              <a:buFont typeface="Wingdings" pitchFamily="2" charset="2"/>
              <a:buChar char="ü"/>
            </a:pPr>
            <a:r>
              <a:rPr lang="ru-RU" sz="1000" dirty="0" smtClean="0">
                <a:latin typeface="+mj-lt"/>
              </a:rPr>
              <a:t>1266 ветеранов труда и  тружеников тыла обеспечены ежемесячной  денежной выплатой;</a:t>
            </a:r>
          </a:p>
          <a:p>
            <a:pPr algn="just">
              <a:buFont typeface="Wingdings" pitchFamily="2" charset="2"/>
              <a:buChar char="ü"/>
            </a:pPr>
            <a:r>
              <a:rPr lang="ru-RU" sz="1000" dirty="0" smtClean="0">
                <a:latin typeface="+mj-lt"/>
              </a:rPr>
              <a:t> мерами социальной поддержки  реабилитированных лиц и лиц, признанных пострадавшими от политических репрессий  обеспечены 175 граждан;</a:t>
            </a:r>
          </a:p>
          <a:p>
            <a:pPr algn="just">
              <a:buFont typeface="Wingdings" pitchFamily="2" charset="2"/>
              <a:buChar char="ü"/>
            </a:pPr>
            <a:r>
              <a:rPr lang="ru-RU" sz="1000" dirty="0" smtClean="0">
                <a:latin typeface="+mj-lt"/>
              </a:rPr>
              <a:t>ежемесячная  доплата к пенсии производилась  2  гражданам, ставшими инвалидами при исполнении служебных обязанностей в районах боевых действий;</a:t>
            </a:r>
          </a:p>
          <a:p>
            <a:pPr algn="just">
              <a:buFont typeface="Wingdings" pitchFamily="2" charset="2"/>
              <a:buChar char="ü"/>
            </a:pPr>
            <a:r>
              <a:rPr lang="ru-RU" sz="1000" dirty="0" smtClean="0">
                <a:latin typeface="+mj-lt"/>
              </a:rPr>
              <a:t>21 семьям погибших ветеранов боевых действий выплачивалась ежемесячная денежная выплата;</a:t>
            </a:r>
          </a:p>
          <a:p>
            <a:pPr algn="just">
              <a:buFont typeface="Wingdings" pitchFamily="2" charset="2"/>
              <a:buChar char="ü"/>
            </a:pPr>
            <a:r>
              <a:rPr lang="ru-RU" sz="1000" dirty="0" smtClean="0">
                <a:latin typeface="+mj-lt"/>
              </a:rPr>
              <a:t>предоставлена государственная социальная помощь 288 малоимущим семьям и малоимущим одиноко проживающим гражданам;</a:t>
            </a:r>
          </a:p>
          <a:p>
            <a:pPr algn="just">
              <a:buFont typeface="Wingdings" pitchFamily="2" charset="2"/>
              <a:buChar char="ü"/>
            </a:pPr>
            <a:r>
              <a:rPr lang="ru-RU" sz="1000" dirty="0" smtClean="0">
                <a:latin typeface="+mj-lt"/>
              </a:rPr>
              <a:t> выплата  ежегодной денежной выплаты лицам, награждённым нагрудным знаком «Почётный Донор» произведена 69 донорам;</a:t>
            </a:r>
          </a:p>
          <a:p>
            <a:pPr algn="just">
              <a:buFont typeface="Wingdings" pitchFamily="2" charset="2"/>
              <a:buChar char="ü"/>
            </a:pPr>
            <a:r>
              <a:rPr lang="ru-RU" sz="1000" dirty="0" smtClean="0">
                <a:latin typeface="+mj-lt"/>
              </a:rPr>
              <a:t>обеспечены мерами социальной поддержки  931 ветеран труда Ставропольского края;</a:t>
            </a:r>
          </a:p>
          <a:p>
            <a:pPr algn="just">
              <a:buFont typeface="Wingdings" pitchFamily="2" charset="2"/>
              <a:buChar char="ü"/>
            </a:pPr>
            <a:r>
              <a:rPr lang="ru-RU" sz="1000" dirty="0" smtClean="0">
                <a:latin typeface="+mj-lt"/>
              </a:rPr>
              <a:t>меры социальной поддержки по оплате жилищно-коммунальных услуг предоставлены 2308 гражданам;</a:t>
            </a:r>
          </a:p>
          <a:p>
            <a:pPr algn="just">
              <a:buFont typeface="Wingdings" pitchFamily="2" charset="2"/>
              <a:buChar char="ü"/>
            </a:pPr>
            <a:r>
              <a:rPr lang="ru-RU" sz="1000" dirty="0" smtClean="0">
                <a:latin typeface="+mj-lt"/>
              </a:rPr>
              <a:t>выплата социального пособия на погребение 46 гражданам, выплата производилась по мере обращения граждан;</a:t>
            </a:r>
          </a:p>
          <a:p>
            <a:pPr algn="just">
              <a:buFont typeface="Wingdings" pitchFamily="2" charset="2"/>
              <a:buChar char="ü"/>
            </a:pPr>
            <a:r>
              <a:rPr lang="ru-RU" sz="1000" dirty="0" smtClean="0">
                <a:latin typeface="+mj-lt"/>
              </a:rPr>
              <a:t>компенсация расходов на уплату взноса на капитальный ремонт общего имущества в многоквартирном доме произведена 37 заявителям;</a:t>
            </a:r>
          </a:p>
          <a:p>
            <a:pPr algn="just">
              <a:buFont typeface="Wingdings" pitchFamily="2" charset="2"/>
              <a:buChar char="ü"/>
            </a:pPr>
            <a:r>
              <a:rPr lang="ru-RU" sz="1000" dirty="0" smtClean="0">
                <a:latin typeface="+mj-lt"/>
              </a:rPr>
              <a:t>ежегодная денежная выплата  гражданам Российской Федерации, родившимся на территории Союза Советских Социалистических Республик, а также на иных территориях, которые на дату начала Великой Отечественной войны входили в его состав, не достигшим совершеннолетия на 3 сентября 1945 года и постоянно проживающим на территории Ставропольского края, в соответствии с Законом Ставропольского края от 13 декабря 2018 г. № 104–</a:t>
            </a:r>
            <a:r>
              <a:rPr lang="ru-RU" sz="1000" dirty="0" err="1" smtClean="0">
                <a:latin typeface="+mj-lt"/>
              </a:rPr>
              <a:t>кз</a:t>
            </a:r>
            <a:r>
              <a:rPr lang="ru-RU" sz="1000" dirty="0" smtClean="0">
                <a:latin typeface="+mj-lt"/>
              </a:rPr>
              <a:t> «О детях войны в Ставропольском крае» выплачена 1492 гражданам;</a:t>
            </a:r>
          </a:p>
          <a:p>
            <a:pPr algn="just">
              <a:buFont typeface="Wingdings" pitchFamily="2" charset="2"/>
              <a:buChar char="ü"/>
            </a:pPr>
            <a:r>
              <a:rPr lang="ru-RU" sz="1000" dirty="0" smtClean="0">
                <a:latin typeface="+mj-lt"/>
              </a:rPr>
              <a:t>принято 70 заявления на выплату социального пособия на проезд студентам;</a:t>
            </a:r>
          </a:p>
          <a:p>
            <a:pPr algn="just">
              <a:buFont typeface="Wingdings" pitchFamily="2" charset="2"/>
              <a:buChar char="ü"/>
            </a:pPr>
            <a:r>
              <a:rPr lang="ru-RU" sz="1000" dirty="0" smtClean="0">
                <a:latin typeface="+mj-lt"/>
              </a:rPr>
              <a:t>дополнительная компенсация расходов на оплату жилых помещений и коммунальных услуг участникам, инвалидам Великой Отечественной войны и бывшим несовершеннолетним узникам концлагерей, гетто и других мест принудительного содержания, созданных фашистами и их союзниками в период второй мировой войны предоставлена 4 участникам ВОВ;</a:t>
            </a:r>
          </a:p>
          <a:p>
            <a:pPr algn="just">
              <a:buFont typeface="Wingdings" pitchFamily="2" charset="2"/>
              <a:buChar char="ü"/>
            </a:pPr>
            <a:r>
              <a:rPr lang="ru-RU" sz="1000" dirty="0" smtClean="0">
                <a:latin typeface="+mj-lt"/>
              </a:rPr>
              <a:t>предоставлена государственная социальная помощь на основании социального контракта 110 малоимущим гражданам.</a:t>
            </a:r>
          </a:p>
          <a:p>
            <a:pPr algn="just"/>
            <a:r>
              <a:rPr lang="ru-RU" sz="1000" dirty="0" smtClean="0">
                <a:latin typeface="+mj-lt"/>
              </a:rPr>
              <a:t>     </a:t>
            </a:r>
            <a:r>
              <a:rPr lang="ru-RU" sz="1000" b="1" i="1" dirty="0" smtClean="0">
                <a:latin typeface="+mj-lt"/>
              </a:rPr>
              <a:t>Предоставление мер социальной поддержки семьям и детям </a:t>
            </a:r>
            <a:r>
              <a:rPr lang="ru-RU" sz="1000" dirty="0" smtClean="0">
                <a:latin typeface="+mj-lt"/>
              </a:rPr>
              <a:t>- 8380 семьи, получивших компенсации и социальные выплаты на детей:</a:t>
            </a:r>
            <a:endParaRPr lang="ru-RU" sz="1000" dirty="0" smtClean="0">
              <a:solidFill>
                <a:srgbClr val="FF0000"/>
              </a:solidFill>
              <a:latin typeface="+mj-lt"/>
            </a:endParaRPr>
          </a:p>
          <a:p>
            <a:pPr algn="just">
              <a:buFont typeface="Wingdings" pitchFamily="2" charset="2"/>
              <a:buChar char="ü"/>
            </a:pPr>
            <a:r>
              <a:rPr lang="ru-RU" sz="1000" dirty="0" smtClean="0">
                <a:latin typeface="+mj-lt"/>
              </a:rPr>
              <a:t> произведены выплаты пособия на ребенка 3049 семьи, в них 6492 ребенка;</a:t>
            </a:r>
          </a:p>
          <a:p>
            <a:pPr algn="just">
              <a:buFont typeface="Wingdings" pitchFamily="2" charset="2"/>
              <a:buChar char="ü"/>
            </a:pPr>
            <a:r>
              <a:rPr lang="ru-RU" sz="1000" dirty="0" smtClean="0">
                <a:latin typeface="+mj-lt"/>
              </a:rPr>
              <a:t>ежемесячная денежная выплата нуждающимся в поддержке семьям, в случае рождения в них после 31 декабря 2012 года третьего ребёнка или последующих детей до достижения ребёнком возраста трёх лет, фактически выплачена  на отчетную дату 603 получателям;</a:t>
            </a:r>
          </a:p>
          <a:p>
            <a:pPr algn="just">
              <a:buFont typeface="Wingdings" pitchFamily="2" charset="2"/>
              <a:buChar char="ü"/>
            </a:pPr>
            <a:r>
              <a:rPr lang="ru-RU" sz="1000" dirty="0" smtClean="0">
                <a:latin typeface="+mj-lt"/>
              </a:rPr>
              <a:t>проведена новогодняя елка для 160 детей с ограниченными возможностями здоровья и выдано 160 новогодних подарков детям с ограниченными физическими возможностями;</a:t>
            </a:r>
          </a:p>
          <a:p>
            <a:pPr algn="just">
              <a:buFont typeface="Wingdings" pitchFamily="2" charset="2"/>
              <a:buChar char="ü"/>
            </a:pPr>
            <a:r>
              <a:rPr lang="ru-RU" sz="1000" dirty="0" smtClean="0">
                <a:latin typeface="+mj-lt"/>
              </a:rPr>
              <a:t>ежегодная денежная компенсация многодетным семьям на каждого из детей не старше 18 лет, обучающихся в общеобразовательных организациях, на приобретение комплекта школьной одежды, спортивной одежды и обуви и школьных письменных принадлежностей выплачена 1269 многодетным семьям;</a:t>
            </a:r>
          </a:p>
          <a:p>
            <a:pPr algn="just">
              <a:buFont typeface="Wingdings" pitchFamily="2" charset="2"/>
              <a:buChar char="ü"/>
            </a:pPr>
            <a:r>
              <a:rPr lang="ru-RU" sz="1000" dirty="0" smtClean="0">
                <a:latin typeface="+mj-lt"/>
              </a:rPr>
              <a:t>выплачена денежная компенсация 15 семьям, в которых в период с 1 января 2011 года по 31 декабря 2015 года родился третий и последующий ребенок;</a:t>
            </a:r>
          </a:p>
          <a:p>
            <a:pPr algn="just">
              <a:buFont typeface="Wingdings" pitchFamily="2" charset="2"/>
              <a:buChar char="ü"/>
            </a:pPr>
            <a:r>
              <a:rPr lang="ru-RU" sz="1000" dirty="0" smtClean="0">
                <a:latin typeface="+mj-lt"/>
              </a:rPr>
              <a:t>по состоянию на 31.12.2022 г. в управлении состоит 1717 многодетных семей, которым ежемесячно выплачивается ежемесячная денежная компенсация;</a:t>
            </a:r>
          </a:p>
          <a:p>
            <a:pPr algn="just">
              <a:buFont typeface="Wingdings" pitchFamily="2" charset="2"/>
              <a:buChar char="ü"/>
            </a:pPr>
            <a:r>
              <a:rPr lang="ru-RU" sz="1000" dirty="0" smtClean="0">
                <a:latin typeface="+mj-lt"/>
              </a:rPr>
              <a:t>ежемесячную денежную выплату на ребенка в возрасте от трех до семи лет включительно получили 1499 семьи, в них 2004 ребенка;</a:t>
            </a:r>
          </a:p>
          <a:p>
            <a:pPr algn="just"/>
            <a:r>
              <a:rPr lang="ru-RU" sz="1000" b="1" i="1" dirty="0" smtClean="0">
                <a:latin typeface="+mj-lt"/>
              </a:rPr>
              <a:t>     «Финансовая поддержка семей при рождении детей» - </a:t>
            </a:r>
            <a:r>
              <a:rPr lang="ru-RU" sz="1000" dirty="0" smtClean="0">
                <a:latin typeface="+mj-lt"/>
              </a:rPr>
              <a:t>в 2022 году 1022 гражданам предоставлены социальные выплаты:</a:t>
            </a:r>
          </a:p>
          <a:p>
            <a:pPr algn="just">
              <a:buFont typeface="Wingdings" pitchFamily="2" charset="2"/>
              <a:buChar char="ü"/>
            </a:pPr>
            <a:r>
              <a:rPr lang="ru-RU" sz="1000" dirty="0" smtClean="0">
                <a:latin typeface="+mj-lt"/>
              </a:rPr>
              <a:t>ежемесячная денежная выплата нуждающимся в поддержке семьям, в случае рождения в них после 31 декабря 2012 года третьего ребёнка или последующих детей до достижения ребёнком возраста трёх лет, фактически выплачена  на отчетную дату 603 получателям;</a:t>
            </a:r>
          </a:p>
          <a:p>
            <a:pPr algn="just">
              <a:buFont typeface="Wingdings" pitchFamily="2" charset="2"/>
              <a:buChar char="ü"/>
            </a:pPr>
            <a:r>
              <a:rPr lang="ru-RU" sz="1000" dirty="0" smtClean="0">
                <a:latin typeface="+mj-lt"/>
              </a:rPr>
              <a:t>419 семьям произведена ежемесячная выплата в связи с рождением первого ребенка.</a:t>
            </a:r>
          </a:p>
        </p:txBody>
      </p:sp>
      <p:sp>
        <p:nvSpPr>
          <p:cNvPr id="4" name="Rectangle 2"/>
          <p:cNvSpPr txBox="1">
            <a:spLocks noChangeArrowheads="1"/>
          </p:cNvSpPr>
          <p:nvPr/>
        </p:nvSpPr>
        <p:spPr bwMode="auto">
          <a:xfrm>
            <a:off x="0" y="0"/>
            <a:ext cx="914400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ru-RU" sz="1600" b="1" kern="0" dirty="0" smtClean="0">
                <a:effectLst>
                  <a:outerShdw blurRad="38100" dist="38100" dir="2700000" algn="tl">
                    <a:srgbClr val="FFFFFF"/>
                  </a:outerShdw>
                </a:effectLst>
                <a:latin typeface="Calibri" pitchFamily="34" charset="0"/>
                <a:cs typeface="Calibri" pitchFamily="34" charset="0"/>
              </a:rPr>
              <a:t>СОЦИАЛЬНАЯ ЗАЩИТА НАСЕЛЕНИЯ</a:t>
            </a:r>
          </a:p>
        </p:txBody>
      </p:sp>
      <p:pic>
        <p:nvPicPr>
          <p:cNvPr id="44034" name="Picture 2" descr="https://kcson.stv.socinfo.ru/media/2018/06/21/1238190204/image_image_27699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12323" y="1905000"/>
            <a:ext cx="1231677" cy="1066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6" name="Нашивка 15"/>
          <p:cNvSpPr/>
          <p:nvPr/>
        </p:nvSpPr>
        <p:spPr>
          <a:xfrm>
            <a:off x="0" y="0"/>
            <a:ext cx="7239000" cy="304800"/>
          </a:xfrm>
          <a:prstGeom prst="chevron">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Прямоугольник 3"/>
          <p:cNvSpPr/>
          <p:nvPr/>
        </p:nvSpPr>
        <p:spPr>
          <a:xfrm>
            <a:off x="2514600" y="0"/>
            <a:ext cx="4114800" cy="338554"/>
          </a:xfrm>
          <a:prstGeom prst="rect">
            <a:avLst/>
          </a:prstGeom>
        </p:spPr>
        <p:txBody>
          <a:bodyPr wrap="square">
            <a:spAutoFit/>
          </a:bodyPr>
          <a:lstStyle/>
          <a:p>
            <a:r>
              <a:rPr lang="ru-RU" sz="1600" b="1" dirty="0" smtClean="0"/>
              <a:t>КУЛЬТУРА  И  КИНЕМАТОГРАФИЯ </a:t>
            </a:r>
            <a:endParaRPr lang="ru-RU" sz="1600" dirty="0"/>
          </a:p>
        </p:txBody>
      </p:sp>
      <p:graphicFrame>
        <p:nvGraphicFramePr>
          <p:cNvPr id="5" name="Диаграмма 4"/>
          <p:cNvGraphicFramePr/>
          <p:nvPr/>
        </p:nvGraphicFramePr>
        <p:xfrm>
          <a:off x="381000" y="533400"/>
          <a:ext cx="45720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152400" y="2514600"/>
            <a:ext cx="8839200" cy="3000821"/>
          </a:xfrm>
          <a:prstGeom prst="rect">
            <a:avLst/>
          </a:prstGeom>
        </p:spPr>
        <p:txBody>
          <a:bodyPr wrap="square">
            <a:spAutoFit/>
          </a:bodyPr>
          <a:lstStyle/>
          <a:p>
            <a:pPr lvl="0" indent="450850" eaLnBrk="0" hangingPunct="0"/>
            <a:r>
              <a:rPr lang="ru-RU" sz="900" dirty="0" smtClean="0">
                <a:cs typeface="Arial" pitchFamily="34" charset="0"/>
              </a:rPr>
              <a:t>На территории Курского округа прошло 4 Межрегиональных фестиваля:</a:t>
            </a:r>
          </a:p>
          <a:p>
            <a:pPr lvl="0" indent="450850" eaLnBrk="0" hangingPunct="0"/>
            <a:r>
              <a:rPr lang="ru-RU" sz="900" dirty="0" smtClean="0">
                <a:cs typeface="Arial" pitchFamily="34" charset="0"/>
              </a:rPr>
              <a:t>1. Межрегиональный фестиваль национальной культуры «Курский район – территория мира и согласия»</a:t>
            </a:r>
          </a:p>
          <a:p>
            <a:pPr lvl="0" indent="450850" eaLnBrk="0" hangingPunct="0"/>
            <a:r>
              <a:rPr lang="ru-RU" sz="900" dirty="0" smtClean="0">
                <a:cs typeface="Arial" pitchFamily="34" charset="0"/>
              </a:rPr>
              <a:t>2. Межрегиональный </a:t>
            </a:r>
            <a:r>
              <a:rPr lang="ru-RU" sz="900" dirty="0" err="1" smtClean="0">
                <a:cs typeface="Arial" pitchFamily="34" charset="0"/>
              </a:rPr>
              <a:t>Арт-пленэр</a:t>
            </a:r>
            <a:r>
              <a:rPr lang="ru-RU" sz="900" dirty="0" smtClean="0">
                <a:cs typeface="Arial" pitchFamily="34" charset="0"/>
              </a:rPr>
              <a:t> для художников- педагогов детских школ искусств «Звёздный берег»</a:t>
            </a:r>
          </a:p>
          <a:p>
            <a:pPr lvl="0" indent="450850" eaLnBrk="0" hangingPunct="0"/>
            <a:r>
              <a:rPr lang="ru-RU" sz="900" dirty="0" smtClean="0">
                <a:cs typeface="Arial" pitchFamily="34" charset="0"/>
              </a:rPr>
              <a:t>3. Межрегиональный фестиваль-ярмарка «Курский АрбуЗНИК-2022»</a:t>
            </a:r>
          </a:p>
          <a:p>
            <a:pPr lvl="0" indent="450850" eaLnBrk="0" hangingPunct="0"/>
            <a:r>
              <a:rPr lang="ru-RU" sz="900" dirty="0" smtClean="0">
                <a:cs typeface="Arial" pitchFamily="34" charset="0"/>
              </a:rPr>
              <a:t>4. Межрегиональный фестиваль поэзии народов Северного Кавказа «Родники вдохновения»</a:t>
            </a:r>
          </a:p>
          <a:p>
            <a:pPr lvl="0" indent="450850"/>
            <a:r>
              <a:rPr lang="ru-RU" sz="900" dirty="0" smtClean="0">
                <a:cs typeface="Arial" pitchFamily="34" charset="0"/>
              </a:rPr>
              <a:t>2022 году была открыта  художественная студия «Разноцветная </a:t>
            </a:r>
            <a:r>
              <a:rPr lang="ru-RU" sz="900" dirty="0" err="1" smtClean="0">
                <a:cs typeface="Arial" pitchFamily="34" charset="0"/>
              </a:rPr>
              <a:t>политра</a:t>
            </a:r>
            <a:r>
              <a:rPr lang="ru-RU" sz="900" dirty="0" smtClean="0">
                <a:cs typeface="Arial" pitchFamily="34" charset="0"/>
              </a:rPr>
              <a:t>» в с. </a:t>
            </a:r>
            <a:r>
              <a:rPr lang="ru-RU" sz="900" dirty="0" err="1" smtClean="0">
                <a:cs typeface="Arial" pitchFamily="34" charset="0"/>
              </a:rPr>
              <a:t>Ростовановское</a:t>
            </a:r>
            <a:r>
              <a:rPr lang="ru-RU" sz="900" dirty="0" smtClean="0">
                <a:cs typeface="Arial" pitchFamily="34" charset="0"/>
              </a:rPr>
              <a:t>.</a:t>
            </a:r>
          </a:p>
          <a:p>
            <a:pPr algn="just"/>
            <a:r>
              <a:rPr lang="ru-RU" sz="900" dirty="0" smtClean="0"/>
              <a:t> За  счет средств местного бюджета округа:</a:t>
            </a:r>
          </a:p>
          <a:p>
            <a:pPr algn="just"/>
            <a:r>
              <a:rPr lang="ru-RU" sz="900" dirty="0" smtClean="0"/>
              <a:t>     проведен  капитальный ремонт помещений   Балтийского сельского Дома культуры МБУК «ЦКС»   </a:t>
            </a:r>
          </a:p>
          <a:p>
            <a:pPr algn="just"/>
            <a:r>
              <a:rPr lang="ru-RU" sz="900" dirty="0" smtClean="0"/>
              <a:t> на сумму  1 384 535,60 рублей;</a:t>
            </a:r>
          </a:p>
          <a:p>
            <a:pPr algn="just"/>
            <a:r>
              <a:rPr lang="ru-RU" sz="900" dirty="0" smtClean="0"/>
              <a:t>     проведены работы по замене оконных блоков, дверей, электромонтажные работы, штукатурка стен, </a:t>
            </a:r>
          </a:p>
          <a:p>
            <a:pPr algn="just"/>
            <a:r>
              <a:rPr lang="ru-RU" sz="900" dirty="0" smtClean="0"/>
              <a:t> замена пола на </a:t>
            </a:r>
            <a:r>
              <a:rPr lang="ru-RU" sz="900" dirty="0" err="1" smtClean="0"/>
              <a:t>керамогранитные</a:t>
            </a:r>
            <a:r>
              <a:rPr lang="ru-RU" sz="900" dirty="0" smtClean="0"/>
              <a:t> плиты;</a:t>
            </a:r>
          </a:p>
          <a:p>
            <a:pPr algn="just"/>
            <a:r>
              <a:rPr lang="ru-RU" sz="900" dirty="0" smtClean="0"/>
              <a:t>     проведены работы по капитальному ремонту кровли </a:t>
            </a:r>
            <a:r>
              <a:rPr lang="ru-RU" sz="900" dirty="0" err="1" smtClean="0"/>
              <a:t>Дыдымкинского</a:t>
            </a:r>
            <a:r>
              <a:rPr lang="ru-RU" sz="900" dirty="0" smtClean="0"/>
              <a:t>  сельского Дома культуры </a:t>
            </a:r>
          </a:p>
          <a:p>
            <a:pPr algn="just"/>
            <a:r>
              <a:rPr lang="ru-RU" sz="900" dirty="0" smtClean="0"/>
              <a:t>МБУК «ЦКС» на сумму 2 074 674,54 рублей.</a:t>
            </a:r>
          </a:p>
          <a:p>
            <a:pPr algn="just"/>
            <a:r>
              <a:rPr lang="ru-RU" sz="900" dirty="0" smtClean="0"/>
              <a:t>     В рамках   инициативного </a:t>
            </a:r>
            <a:r>
              <a:rPr lang="ru-RU" sz="900" dirty="0" err="1" smtClean="0"/>
              <a:t>бюджетирования</a:t>
            </a:r>
            <a:r>
              <a:rPr lang="ru-RU" sz="900" dirty="0" smtClean="0"/>
              <a:t> за счет средств бюджета округа с привлечением </a:t>
            </a:r>
          </a:p>
          <a:p>
            <a:pPr algn="just"/>
            <a:r>
              <a:rPr lang="ru-RU" sz="900" dirty="0" smtClean="0"/>
              <a:t>инициативных платежей в </a:t>
            </a:r>
            <a:r>
              <a:rPr lang="ru-RU" sz="900" dirty="0" err="1" smtClean="0"/>
              <a:t>Мирненском</a:t>
            </a:r>
            <a:r>
              <a:rPr lang="ru-RU" sz="900" dirty="0" smtClean="0"/>
              <a:t> сельском Доме культуры МБУК «ЦКС» проведены работы </a:t>
            </a:r>
          </a:p>
          <a:p>
            <a:pPr algn="just"/>
            <a:r>
              <a:rPr lang="ru-RU" sz="900" dirty="0" smtClean="0"/>
              <a:t>по капитальному ремонту борцовского зала на сумму 4 419 356,89 рублей из средств местного бюджета, </a:t>
            </a:r>
          </a:p>
          <a:p>
            <a:pPr algn="just"/>
            <a:r>
              <a:rPr lang="ru-RU" sz="900" dirty="0" smtClean="0"/>
              <a:t>частично благоустроена территория </a:t>
            </a:r>
            <a:r>
              <a:rPr lang="ru-RU" sz="900" dirty="0" err="1" smtClean="0"/>
              <a:t>Новодеревенского</a:t>
            </a:r>
            <a:r>
              <a:rPr lang="ru-RU" sz="900" dirty="0" smtClean="0"/>
              <a:t> сельского </a:t>
            </a:r>
          </a:p>
          <a:p>
            <a:pPr algn="just"/>
            <a:r>
              <a:rPr lang="ru-RU" sz="900" dirty="0" smtClean="0"/>
              <a:t>Дома культуры МБУК «ЦКС» на сумму 5 951 275,69 рублей.</a:t>
            </a:r>
            <a:endParaRPr lang="ru-RU" sz="900" dirty="0" smtClean="0">
              <a:cs typeface="Arial" pitchFamily="34" charset="0"/>
            </a:endParaRPr>
          </a:p>
          <a:p>
            <a:pPr lvl="0" indent="450850"/>
            <a:endParaRPr lang="ru-RU" sz="900" dirty="0" smtClean="0">
              <a:cs typeface="Arial" pitchFamily="34" charset="0"/>
            </a:endParaRPr>
          </a:p>
          <a:p>
            <a:pPr lvl="0" indent="450850"/>
            <a:endParaRPr lang="ru-RU" sz="900" dirty="0" smtClean="0">
              <a:solidFill>
                <a:srgbClr val="FF0000"/>
              </a:solidFill>
              <a:cs typeface="Times New Roman" pitchFamily="18" charset="0"/>
            </a:endParaRPr>
          </a:p>
          <a:p>
            <a:pPr lvl="0" indent="450850" eaLnBrk="0" hangingPunct="0"/>
            <a:endParaRPr lang="ru-RU" sz="900" dirty="0" smtClean="0">
              <a:cs typeface="Arial" pitchFamily="34" charset="0"/>
            </a:endParaRPr>
          </a:p>
        </p:txBody>
      </p:sp>
      <p:sp>
        <p:nvSpPr>
          <p:cNvPr id="8" name="TextBox 7"/>
          <p:cNvSpPr txBox="1"/>
          <p:nvPr/>
        </p:nvSpPr>
        <p:spPr>
          <a:xfrm>
            <a:off x="5181600" y="533400"/>
            <a:ext cx="3733800" cy="646331"/>
          </a:xfrm>
          <a:prstGeom prst="rect">
            <a:avLst/>
          </a:prstGeom>
          <a:noFill/>
        </p:spPr>
        <p:txBody>
          <a:bodyPr wrap="square" rtlCol="0">
            <a:spAutoFit/>
          </a:bodyPr>
          <a:lstStyle/>
          <a:p>
            <a:pPr algn="ctr"/>
            <a:r>
              <a:rPr lang="ru-RU" sz="1200" dirty="0" smtClean="0"/>
              <a:t>РАСХОДЫ, НАПРАВЛЯЕМЫЕ НА КУЛЬТУРУ И КИНЕМАТОГРАФИЮ, В РАСЧЕТЕ НА 1 ЖИТЕЛЯ КУРСКОГО РАЙОНА  В  ГОД</a:t>
            </a:r>
            <a:endParaRPr lang="ru-RU" sz="1200" dirty="0"/>
          </a:p>
        </p:txBody>
      </p:sp>
      <p:graphicFrame>
        <p:nvGraphicFramePr>
          <p:cNvPr id="10" name="Диаграмма 9"/>
          <p:cNvGraphicFramePr/>
          <p:nvPr/>
        </p:nvGraphicFramePr>
        <p:xfrm>
          <a:off x="5181600" y="1143000"/>
          <a:ext cx="3505200" cy="1371600"/>
        </p:xfrm>
        <a:graphic>
          <a:graphicData uri="http://schemas.openxmlformats.org/drawingml/2006/chart">
            <c:chart xmlns:c="http://schemas.openxmlformats.org/drawingml/2006/chart" xmlns:r="http://schemas.openxmlformats.org/officeDocument/2006/relationships" r:id="rId4"/>
          </a:graphicData>
        </a:graphic>
      </p:graphicFrame>
      <p:sp>
        <p:nvSpPr>
          <p:cNvPr id="45058" name="AutoShape 2" descr="http://kazak-edinstvo.ru/wp-content/uploads/2019/11/Avtoklub-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0" name="AutoShape 4" descr="http://kazak-edinstvo.ru/wp-content/uploads/2019/11/Avtoklub-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2" name="AutoShape 6" descr="http://kazak-edinstvo.ru/wp-content/uploads/2019/11/Avtoklub-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TextBox 12"/>
          <p:cNvSpPr txBox="1"/>
          <p:nvPr/>
        </p:nvSpPr>
        <p:spPr>
          <a:xfrm>
            <a:off x="4038600" y="4572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sp>
        <p:nvSpPr>
          <p:cNvPr id="15" name="TextBox 14"/>
          <p:cNvSpPr txBox="1"/>
          <p:nvPr/>
        </p:nvSpPr>
        <p:spPr>
          <a:xfrm>
            <a:off x="8458200" y="1143000"/>
            <a:ext cx="685800" cy="215444"/>
          </a:xfrm>
          <a:prstGeom prst="rect">
            <a:avLst/>
          </a:prstGeom>
          <a:noFill/>
        </p:spPr>
        <p:txBody>
          <a:bodyPr wrap="square" rtlCol="0">
            <a:spAutoFit/>
          </a:bodyPr>
          <a:lstStyle/>
          <a:p>
            <a:r>
              <a:rPr lang="ru-RU" sz="800" dirty="0" smtClean="0">
                <a:latin typeface="+mj-lt"/>
              </a:rPr>
              <a:t>рублей</a:t>
            </a:r>
            <a:endParaRPr lang="ru-RU" sz="800" dirty="0">
              <a:latin typeface="+mj-lt"/>
            </a:endParaRPr>
          </a:p>
        </p:txBody>
      </p:sp>
      <p:graphicFrame>
        <p:nvGraphicFramePr>
          <p:cNvPr id="17" name="Таблица 16"/>
          <p:cNvGraphicFramePr>
            <a:graphicFrameLocks noGrp="1"/>
          </p:cNvGraphicFramePr>
          <p:nvPr/>
        </p:nvGraphicFramePr>
        <p:xfrm>
          <a:off x="152400" y="5410200"/>
          <a:ext cx="4800600" cy="1284864"/>
        </p:xfrm>
        <a:graphic>
          <a:graphicData uri="http://schemas.openxmlformats.org/drawingml/2006/table">
            <a:tbl>
              <a:tblPr/>
              <a:tblGrid>
                <a:gridCol w="1066800"/>
                <a:gridCol w="685800"/>
                <a:gridCol w="762000"/>
                <a:gridCol w="685800"/>
                <a:gridCol w="609600"/>
                <a:gridCol w="990600"/>
              </a:tblGrid>
              <a:tr h="124679">
                <a:tc rowSpan="2">
                  <a:txBody>
                    <a:bodyPr/>
                    <a:lstStyle/>
                    <a:p>
                      <a:pPr algn="ctr" rtl="0" fontAlgn="ctr"/>
                      <a:r>
                        <a:rPr lang="ru-RU" sz="900" b="0" i="0" u="none" strike="noStrike" dirty="0">
                          <a:solidFill>
                            <a:srgbClr val="000000"/>
                          </a:solidFill>
                          <a:latin typeface="Calibri"/>
                        </a:rPr>
                        <a:t>Наименование</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a:solidFill>
                            <a:srgbClr val="000000"/>
                          </a:solidFill>
                          <a:latin typeface="Calibri"/>
                        </a:rPr>
                        <a:t>Исполнение 2021 года</a:t>
                      </a:r>
                    </a:p>
                  </a:txBody>
                  <a:tcPr marL="8404" marR="8404" marT="84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900" b="0" i="0" u="none" strike="noStrike" dirty="0">
                          <a:solidFill>
                            <a:srgbClr val="000000"/>
                          </a:solidFill>
                          <a:latin typeface="Calibri"/>
                        </a:rPr>
                        <a:t>2022</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rtl="0" fontAlgn="b"/>
                      <a:r>
                        <a:rPr lang="ru-RU" sz="900" b="0" i="0" u="none" strike="noStrike">
                          <a:solidFill>
                            <a:srgbClr val="000000"/>
                          </a:solidFill>
                          <a:latin typeface="Calibri"/>
                        </a:rPr>
                        <a:t>% исполнения</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0" i="0" u="none" strike="noStrike" dirty="0">
                          <a:solidFill>
                            <a:srgbClr val="000000"/>
                          </a:solidFill>
                          <a:latin typeface="Calibri"/>
                        </a:rPr>
                        <a:t>Темп </a:t>
                      </a:r>
                      <a:r>
                        <a:rPr lang="ru-RU" sz="900" b="0" i="0" u="none" strike="noStrike" dirty="0" smtClean="0">
                          <a:solidFill>
                            <a:srgbClr val="000000"/>
                          </a:solidFill>
                          <a:latin typeface="Calibri"/>
                        </a:rPr>
                        <a:t>роста</a:t>
                      </a:r>
                    </a:p>
                    <a:p>
                      <a:pPr algn="ct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к 2021 году %</a:t>
                      </a:r>
                    </a:p>
                  </a:txBody>
                  <a:tcPr marL="8404" marR="8404" marT="84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448">
                <a:tc vMerge="1">
                  <a:txBody>
                    <a:bodyPr/>
                    <a:lstStyle/>
                    <a:p>
                      <a:endParaRPr lang="ru-RU"/>
                    </a:p>
                  </a:txBody>
                  <a:tcPr/>
                </a:tc>
                <a:tc vMerge="1">
                  <a:txBody>
                    <a:bodyPr/>
                    <a:lstStyle/>
                    <a:p>
                      <a:endParaRPr lang="ru-RU"/>
                    </a:p>
                  </a:txBody>
                  <a:tcPr/>
                </a:tc>
                <a:tc>
                  <a:txBody>
                    <a:bodyPr/>
                    <a:lstStyle/>
                    <a:p>
                      <a:pPr algn="ctr" rtl="0" fontAlgn="t"/>
                      <a:r>
                        <a:rPr lang="ru-RU" sz="900" b="0" i="0" u="none" strike="noStrike" dirty="0">
                          <a:solidFill>
                            <a:srgbClr val="000000"/>
                          </a:solidFill>
                          <a:latin typeface="Calibri"/>
                        </a:rPr>
                        <a:t>Уточненный план</a:t>
                      </a:r>
                    </a:p>
                  </a:txBody>
                  <a:tcPr marL="8404" marR="8404" marT="84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Calibri"/>
                        </a:rPr>
                        <a:t>Исполнение</a:t>
                      </a:r>
                    </a:p>
                  </a:txBody>
                  <a:tcPr marL="8404" marR="8404" marT="84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249356">
                <a:tc>
                  <a:txBody>
                    <a:bodyPr/>
                    <a:lstStyle/>
                    <a:p>
                      <a:pPr algn="just" rtl="0" fontAlgn="b"/>
                      <a:r>
                        <a:rPr lang="ru-RU" sz="900" b="1" i="0" u="none" strike="noStrike">
                          <a:solidFill>
                            <a:srgbClr val="000000"/>
                          </a:solidFill>
                          <a:latin typeface="Calibri"/>
                        </a:rPr>
                        <a:t>Культура и кинематография</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139 587,73</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138 121,85</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135 523,51</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98,12</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97,09</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679">
                <a:tc>
                  <a:txBody>
                    <a:bodyPr/>
                    <a:lstStyle/>
                    <a:p>
                      <a:pPr algn="just" rtl="0" fontAlgn="b"/>
                      <a:r>
                        <a:rPr lang="ru-RU" sz="900" b="0" i="0" u="none" strike="noStrike">
                          <a:solidFill>
                            <a:srgbClr val="000000"/>
                          </a:solidFill>
                          <a:latin typeface="Calibri"/>
                        </a:rPr>
                        <a:t>Культура</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110 509,23</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107 418,68</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104 875,72</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97,63</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94,90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679">
                <a:tc>
                  <a:txBody>
                    <a:bodyPr/>
                    <a:lstStyle/>
                    <a:p>
                      <a:pPr algn="just" rtl="0" fontAlgn="b"/>
                      <a:r>
                        <a:rPr lang="ru-RU" sz="900" b="0" i="0" u="none" strike="noStrike">
                          <a:solidFill>
                            <a:srgbClr val="000000"/>
                          </a:solidFill>
                          <a:latin typeface="Calibri"/>
                        </a:rPr>
                        <a:t>Кинематография</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4 690,85</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5 255,12</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5 255,12</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100,00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112,03</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417">
                <a:tc>
                  <a:txBody>
                    <a:bodyPr/>
                    <a:lstStyle/>
                    <a:p>
                      <a:pPr algn="just" rtl="0" fontAlgn="b"/>
                      <a:r>
                        <a:rPr lang="ru-RU" sz="900" b="0" i="0" u="none" strike="noStrike" dirty="0">
                          <a:solidFill>
                            <a:srgbClr val="000000"/>
                          </a:solidFill>
                          <a:latin typeface="Calibri"/>
                        </a:rPr>
                        <a:t>Другие вопросы в области культуры</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24 387,65</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25 448,05</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25 392,67</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99,78</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104,12</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8" name="TextBox 17"/>
          <p:cNvSpPr txBox="1"/>
          <p:nvPr/>
        </p:nvSpPr>
        <p:spPr>
          <a:xfrm>
            <a:off x="228600" y="51054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pic>
        <p:nvPicPr>
          <p:cNvPr id="43010" name="Picture 2" descr="http://kazak-edinstvo.ru/wp-content/uploads/2019/11/Avtoklub-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3709720"/>
            <a:ext cx="1981200" cy="1319480"/>
          </a:xfrm>
          <a:prstGeom prst="rect">
            <a:avLst/>
          </a:prstGeom>
          <a:ln>
            <a:noFill/>
          </a:ln>
          <a:effectLst>
            <a:softEdge rad="112500"/>
          </a:effectLst>
        </p:spPr>
      </p:pic>
      <p:pic>
        <p:nvPicPr>
          <p:cNvPr id="43012" name="Picture 4" descr="https://kultura-kursk.stv.muzkult.ru/media/2018/09/08/1217689606/image_image_332246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5029200"/>
            <a:ext cx="1943100" cy="1295400"/>
          </a:xfrm>
          <a:prstGeom prst="rect">
            <a:avLst/>
          </a:prstGeom>
          <a:ln>
            <a:noFill/>
          </a:ln>
          <a:effectLst>
            <a:softEdge rad="112500"/>
          </a:effectLst>
        </p:spPr>
      </p:pic>
      <p:pic>
        <p:nvPicPr>
          <p:cNvPr id="43016" name="Picture 8" descr="http://xn----ftbnedad5angewj.xn--p1ai/tinybrowser/images/0kultura/_full/_dscf9903-min.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29400" y="2547931"/>
            <a:ext cx="2057400" cy="1157469"/>
          </a:xfrm>
          <a:prstGeom prst="rect">
            <a:avLst/>
          </a:prstGeom>
          <a:ln>
            <a:noFill/>
          </a:ln>
          <a:effectLst>
            <a:softEdge rad="112500"/>
          </a:effectLst>
        </p:spPr>
      </p:pic>
      <p:pic>
        <p:nvPicPr>
          <p:cNvPr id="43018" name="Picture 10" descr="IMG 20230427 WA015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81600" y="5209818"/>
            <a:ext cx="1905000" cy="1552278"/>
          </a:xfrm>
          <a:prstGeom prst="rect">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2" name="Picture 3" descr="C:\Users\User\AppData\Local\Temp\7zO4578BD24\20201223_090034-01.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685800"/>
            <a:ext cx="3505200" cy="2343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3400" y="228600"/>
            <a:ext cx="3150478" cy="369332"/>
          </a:xfrm>
          <a:prstGeom prst="rect">
            <a:avLst/>
          </a:prstGeom>
        </p:spPr>
        <p:txBody>
          <a:bodyPr wrap="none">
            <a:spAutoFit/>
          </a:bodyPr>
          <a:lstStyle/>
          <a:p>
            <a:r>
              <a:rPr lang="ru-RU" dirty="0"/>
              <a:t>МБУК «Кинотеатр «Восток»</a:t>
            </a:r>
          </a:p>
        </p:txBody>
      </p:sp>
      <p:sp>
        <p:nvSpPr>
          <p:cNvPr id="5" name="Прямоугольник 4"/>
          <p:cNvSpPr/>
          <p:nvPr/>
        </p:nvSpPr>
        <p:spPr>
          <a:xfrm>
            <a:off x="533400" y="3124200"/>
            <a:ext cx="3429000" cy="830997"/>
          </a:xfrm>
          <a:prstGeom prst="rect">
            <a:avLst/>
          </a:prstGeom>
        </p:spPr>
        <p:txBody>
          <a:bodyPr wrap="square">
            <a:spAutoFit/>
          </a:bodyPr>
          <a:lstStyle/>
          <a:p>
            <a:pPr algn="ctr"/>
            <a:r>
              <a:rPr lang="ru-RU" sz="1600" dirty="0" smtClean="0"/>
              <a:t>Краевой патриотический марафон </a:t>
            </a:r>
            <a:r>
              <a:rPr lang="ru-RU" sz="1600" dirty="0"/>
              <a:t>«Парад бессмертной славы Ставрополья»</a:t>
            </a:r>
          </a:p>
        </p:txBody>
      </p:sp>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4038600"/>
            <a:ext cx="3429000" cy="2571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4038600"/>
            <a:ext cx="3733800" cy="2571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4724400" y="3124200"/>
            <a:ext cx="4014715" cy="830997"/>
          </a:xfrm>
          <a:prstGeom prst="rect">
            <a:avLst/>
          </a:prstGeom>
        </p:spPr>
        <p:txBody>
          <a:bodyPr wrap="square">
            <a:spAutoFit/>
          </a:bodyPr>
          <a:lstStyle/>
          <a:p>
            <a:pPr algn="ctr"/>
            <a:r>
              <a:rPr lang="ru-RU" sz="1600" dirty="0"/>
              <a:t>4-ый межрегиональный фестиваль поэзии народов Северного Кавказа «Родники дружбы»</a:t>
            </a:r>
          </a:p>
        </p:txBody>
      </p:sp>
      <p:sp>
        <p:nvSpPr>
          <p:cNvPr id="10" name="Прямоугольник 9"/>
          <p:cNvSpPr/>
          <p:nvPr/>
        </p:nvSpPr>
        <p:spPr>
          <a:xfrm>
            <a:off x="4800600" y="0"/>
            <a:ext cx="4114800" cy="830997"/>
          </a:xfrm>
          <a:prstGeom prst="rect">
            <a:avLst/>
          </a:prstGeom>
        </p:spPr>
        <p:txBody>
          <a:bodyPr wrap="square">
            <a:spAutoFit/>
          </a:bodyPr>
          <a:lstStyle/>
          <a:p>
            <a:pPr algn="ctr"/>
            <a:r>
              <a:rPr lang="ru-RU" sz="1600" dirty="0" smtClean="0"/>
              <a:t>Межрегиональный открытый фестиваль-конкурс </a:t>
            </a:r>
            <a:r>
              <a:rPr lang="ru-RU" sz="1600" dirty="0"/>
              <a:t>детского и юношеского творчества «Звезды будущего»</a:t>
            </a:r>
          </a:p>
        </p:txBody>
      </p:sp>
      <p:pic>
        <p:nvPicPr>
          <p:cNvPr id="1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76800" y="838200"/>
            <a:ext cx="3810000" cy="2198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2"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1000" y="1143000"/>
            <a:ext cx="37338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52400" y="0"/>
            <a:ext cx="4191000" cy="1077218"/>
          </a:xfrm>
          <a:prstGeom prst="rect">
            <a:avLst/>
          </a:prstGeom>
        </p:spPr>
        <p:txBody>
          <a:bodyPr wrap="square">
            <a:spAutoFit/>
          </a:bodyPr>
          <a:lstStyle/>
          <a:p>
            <a:pPr algn="ctr"/>
            <a:r>
              <a:rPr lang="ru-RU" sz="1600" dirty="0" smtClean="0"/>
              <a:t>Межрегиональный </a:t>
            </a:r>
            <a:r>
              <a:rPr lang="ru-RU" sz="1600" dirty="0"/>
              <a:t>фестиваль национальных культур и добрососедства «Курский район -территория мира и согласия»</a:t>
            </a:r>
          </a:p>
        </p:txBody>
      </p:sp>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1143000"/>
            <a:ext cx="376345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648200" y="152400"/>
            <a:ext cx="4267200" cy="584775"/>
          </a:xfrm>
          <a:prstGeom prst="rect">
            <a:avLst/>
          </a:prstGeom>
        </p:spPr>
        <p:txBody>
          <a:bodyPr wrap="square">
            <a:spAutoFit/>
          </a:bodyPr>
          <a:lstStyle/>
          <a:p>
            <a:pPr algn="ctr"/>
            <a:r>
              <a:rPr lang="ru-RU" sz="1600" dirty="0" smtClean="0"/>
              <a:t>Межрегиональный </a:t>
            </a:r>
            <a:r>
              <a:rPr lang="ru-RU" sz="1600" dirty="0"/>
              <a:t>фестиваль-ярмарка «Курский АРБУЗник-2022»</a:t>
            </a:r>
          </a:p>
        </p:txBody>
      </p:sp>
      <p:pic>
        <p:nvPicPr>
          <p:cNvPr id="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4191000"/>
            <a:ext cx="4190999" cy="24618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228600" y="3581400"/>
            <a:ext cx="4191000" cy="584775"/>
          </a:xfrm>
          <a:prstGeom prst="rect">
            <a:avLst/>
          </a:prstGeom>
        </p:spPr>
        <p:txBody>
          <a:bodyPr wrap="square">
            <a:spAutoFit/>
          </a:bodyPr>
          <a:lstStyle/>
          <a:p>
            <a:pPr algn="ctr"/>
            <a:r>
              <a:rPr lang="ru-RU" sz="1600" dirty="0" smtClean="0"/>
              <a:t>Художественная </a:t>
            </a:r>
            <a:r>
              <a:rPr lang="ru-RU" sz="1600" dirty="0"/>
              <a:t>студия </a:t>
            </a:r>
            <a:endParaRPr lang="ru-RU" sz="1600" dirty="0" smtClean="0"/>
          </a:p>
          <a:p>
            <a:pPr algn="ctr"/>
            <a:r>
              <a:rPr lang="ru-RU" sz="1600" dirty="0" smtClean="0"/>
              <a:t>«</a:t>
            </a:r>
            <a:r>
              <a:rPr lang="ru-RU" sz="1600" dirty="0"/>
              <a:t>Разноцветная палитра»</a:t>
            </a:r>
          </a:p>
        </p:txBody>
      </p:sp>
      <p:pic>
        <p:nvPicPr>
          <p:cNvPr id="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0600" y="4191000"/>
            <a:ext cx="40386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4876800" y="3581400"/>
            <a:ext cx="3962400" cy="584775"/>
          </a:xfrm>
          <a:prstGeom prst="rect">
            <a:avLst/>
          </a:prstGeom>
        </p:spPr>
        <p:txBody>
          <a:bodyPr wrap="square">
            <a:spAutoFit/>
          </a:bodyPr>
          <a:lstStyle/>
          <a:p>
            <a:pPr algn="ctr"/>
            <a:r>
              <a:rPr lang="ru-RU" sz="1600" dirty="0"/>
              <a:t>5-ый  Межрегиональный Арт-пленэр «Звёздный берег»</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bwMode="auto">
          <a:xfrm>
            <a:off x="0" y="0"/>
            <a:ext cx="914400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ru-RU" sz="1600" b="1" kern="0" dirty="0" smtClean="0">
                <a:effectLst>
                  <a:outerShdw blurRad="38100" dist="38100" dir="2700000" algn="tl">
                    <a:srgbClr val="FFFFFF"/>
                  </a:outerShdw>
                </a:effectLst>
                <a:latin typeface="Calibri" pitchFamily="34" charset="0"/>
                <a:cs typeface="Calibri" pitchFamily="34" charset="0"/>
              </a:rPr>
              <a:t>КУЛЬТУРА	</a:t>
            </a:r>
          </a:p>
        </p:txBody>
      </p:sp>
      <p:sp>
        <p:nvSpPr>
          <p:cNvPr id="1025" name="Rectangle 1"/>
          <p:cNvSpPr>
            <a:spLocks noChangeArrowheads="1"/>
          </p:cNvSpPr>
          <p:nvPr/>
        </p:nvSpPr>
        <p:spPr bwMode="auto">
          <a:xfrm>
            <a:off x="0" y="228601"/>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a:r>
              <a:rPr lang="ru-RU" sz="1000" dirty="0" smtClean="0">
                <a:latin typeface="+mj-lt"/>
                <a:ea typeface="Times New Roman" pitchFamily="18" charset="0"/>
                <a:cs typeface="Times New Roman" pitchFamily="18" charset="0"/>
              </a:rPr>
              <a:t>МБУК «Централизованная клубная система» включает в себя районный Дом культуры и  29 сельских Домов культуры.</a:t>
            </a:r>
            <a:r>
              <a:rPr lang="ru-RU" sz="1000" dirty="0" smtClean="0">
                <a:solidFill>
                  <a:srgbClr val="FF0000"/>
                </a:solidFill>
                <a:latin typeface="+mj-lt"/>
                <a:ea typeface="Times New Roman" pitchFamily="18" charset="0"/>
                <a:cs typeface="Times New Roman" pitchFamily="18" charset="0"/>
              </a:rPr>
              <a:t> </a:t>
            </a:r>
            <a:r>
              <a:rPr lang="ru-RU" sz="1000" dirty="0" smtClean="0">
                <a:latin typeface="+mj-lt"/>
                <a:cs typeface="Arial" pitchFamily="34" charset="0"/>
              </a:rPr>
              <a:t>В 2022 году количество обучающихся составило 668 чел. </a:t>
            </a:r>
            <a:endParaRPr lang="ru-RU" sz="1000" dirty="0" smtClean="0">
              <a:latin typeface="+mj-lt"/>
              <a:ea typeface="Times New Roman" pitchFamily="18" charset="0"/>
              <a:cs typeface="Times New Roman" pitchFamily="18" charset="0"/>
            </a:endParaRPr>
          </a:p>
          <a:p>
            <a:pPr lvl="0" indent="450850" algn="just" eaLnBrk="0" hangingPunct="0"/>
            <a:r>
              <a:rPr lang="ru-RU" sz="1000" dirty="0" smtClean="0">
                <a:latin typeface="+mj-lt"/>
                <a:ea typeface="Times New Roman" pitchFamily="18" charset="0"/>
                <a:cs typeface="Times New Roman" pitchFamily="18" charset="0"/>
              </a:rPr>
              <a:t>Создание условий для обучения детей по дополнительным  образовательным программам в сфере культуры и искусства: </a:t>
            </a:r>
          </a:p>
          <a:p>
            <a:pPr lvl="0" indent="450850" algn="just" eaLnBrk="0" hangingPunct="0"/>
            <a:r>
              <a:rPr lang="ru-RU" sz="1000" dirty="0" smtClean="0">
                <a:latin typeface="+mj-lt"/>
                <a:ea typeface="Times New Roman" pitchFamily="18" charset="0"/>
                <a:cs typeface="Times New Roman" pitchFamily="18" charset="0"/>
              </a:rPr>
              <a:t>В 2022 году была открыта  художественная студия «Разноцветная </a:t>
            </a:r>
            <a:r>
              <a:rPr lang="ru-RU" sz="1000" dirty="0" err="1" smtClean="0">
                <a:latin typeface="+mj-lt"/>
                <a:ea typeface="Times New Roman" pitchFamily="18" charset="0"/>
                <a:cs typeface="Times New Roman" pitchFamily="18" charset="0"/>
              </a:rPr>
              <a:t>политра</a:t>
            </a:r>
            <a:r>
              <a:rPr lang="ru-RU" sz="1000" dirty="0" smtClean="0">
                <a:latin typeface="+mj-lt"/>
                <a:ea typeface="Times New Roman" pitchFamily="18" charset="0"/>
                <a:cs typeface="Times New Roman" pitchFamily="18" charset="0"/>
              </a:rPr>
              <a:t>» в с. </a:t>
            </a:r>
            <a:r>
              <a:rPr lang="ru-RU" sz="1000" dirty="0" err="1" smtClean="0">
                <a:latin typeface="+mj-lt"/>
                <a:ea typeface="Times New Roman" pitchFamily="18" charset="0"/>
                <a:cs typeface="Times New Roman" pitchFamily="18" charset="0"/>
              </a:rPr>
              <a:t>Ростовановское</a:t>
            </a:r>
            <a:r>
              <a:rPr lang="ru-RU" sz="1000" dirty="0" smtClean="0">
                <a:latin typeface="+mj-lt"/>
                <a:ea typeface="Times New Roman" pitchFamily="18" charset="0"/>
                <a:cs typeface="Times New Roman" pitchFamily="18" charset="0"/>
              </a:rPr>
              <a:t>.        </a:t>
            </a:r>
          </a:p>
          <a:p>
            <a:pPr lvl="0" indent="450850" algn="just" eaLnBrk="0" hangingPunct="0"/>
            <a:r>
              <a:rPr lang="ru-RU" sz="1000" dirty="0" smtClean="0">
                <a:latin typeface="+mj-lt"/>
                <a:ea typeface="Times New Roman" pitchFamily="18" charset="0"/>
                <a:cs typeface="Times New Roman" pitchFamily="18" charset="0"/>
              </a:rPr>
              <a:t>В 2022 году для  качественного ведения образовательного процесса  муниципальным бюджетным учреждением дополнительного образования «Курская детская музыкальная школа» приобретены 2 аккордеона HOHNER </a:t>
            </a:r>
            <a:r>
              <a:rPr lang="ru-RU" sz="1000" dirty="0" err="1" smtClean="0">
                <a:latin typeface="+mj-lt"/>
                <a:ea typeface="Times New Roman" pitchFamily="18" charset="0"/>
                <a:cs typeface="Times New Roman" pitchFamily="18" charset="0"/>
              </a:rPr>
              <a:t>Bravo</a:t>
            </a:r>
            <a:r>
              <a:rPr lang="ru-RU" sz="1000" dirty="0" smtClean="0">
                <a:latin typeface="+mj-lt"/>
                <a:ea typeface="Times New Roman" pitchFamily="18" charset="0"/>
                <a:cs typeface="Times New Roman" pitchFamily="18" charset="0"/>
              </a:rPr>
              <a:t>, цифровое фортепиано </a:t>
            </a:r>
            <a:r>
              <a:rPr lang="ru-RU" sz="1000" dirty="0" err="1" smtClean="0">
                <a:latin typeface="+mj-lt"/>
                <a:ea typeface="Times New Roman" pitchFamily="18" charset="0"/>
                <a:cs typeface="Times New Roman" pitchFamily="18" charset="0"/>
              </a:rPr>
              <a:t>Casio</a:t>
            </a:r>
            <a:r>
              <a:rPr lang="ru-RU" sz="1000" dirty="0" smtClean="0">
                <a:latin typeface="+mj-lt"/>
                <a:ea typeface="Times New Roman" pitchFamily="18" charset="0"/>
                <a:cs typeface="Times New Roman" pitchFamily="18" charset="0"/>
              </a:rPr>
              <a:t> AP 270 WE, Синтезатор </a:t>
            </a:r>
            <a:r>
              <a:rPr lang="ru-RU" sz="1000" dirty="0" err="1" smtClean="0">
                <a:latin typeface="+mj-lt"/>
                <a:ea typeface="Times New Roman" pitchFamily="18" charset="0"/>
                <a:cs typeface="Times New Roman" pitchFamily="18" charset="0"/>
              </a:rPr>
              <a:t>Yamaha</a:t>
            </a:r>
            <a:r>
              <a:rPr lang="ru-RU" sz="1000" dirty="0" smtClean="0">
                <a:latin typeface="+mj-lt"/>
                <a:ea typeface="Times New Roman" pitchFamily="18" charset="0"/>
                <a:cs typeface="Times New Roman" pitchFamily="18" charset="0"/>
              </a:rPr>
              <a:t>, скрипка акустическая </a:t>
            </a:r>
            <a:r>
              <a:rPr lang="ru-RU" sz="1000" dirty="0" err="1" smtClean="0">
                <a:latin typeface="+mj-lt"/>
                <a:ea typeface="Times New Roman" pitchFamily="18" charset="0"/>
                <a:cs typeface="Times New Roman" pitchFamily="18" charset="0"/>
              </a:rPr>
              <a:t>Yamaha</a:t>
            </a:r>
            <a:r>
              <a:rPr lang="ru-RU" sz="1000" dirty="0" smtClean="0">
                <a:latin typeface="+mj-lt"/>
                <a:ea typeface="Times New Roman" pitchFamily="18" charset="0"/>
                <a:cs typeface="Times New Roman" pitchFamily="18" charset="0"/>
              </a:rPr>
              <a:t>, 2 микрофонные стойки, 2 комплекта ремней для баяна, аккордеона.</a:t>
            </a:r>
          </a:p>
          <a:p>
            <a:pPr lvl="0" indent="450850" algn="just" eaLnBrk="0" hangingPunct="0"/>
            <a:r>
              <a:rPr lang="ru-RU" sz="1000" dirty="0" smtClean="0">
                <a:latin typeface="+mj-lt"/>
                <a:ea typeface="Times New Roman" pitchFamily="18" charset="0"/>
                <a:cs typeface="Times New Roman" pitchFamily="18" charset="0"/>
              </a:rPr>
              <a:t>     В целях </a:t>
            </a:r>
            <a:r>
              <a:rPr lang="ru-RU" sz="1000" dirty="0" err="1" smtClean="0">
                <a:latin typeface="+mj-lt"/>
                <a:ea typeface="Times New Roman" pitchFamily="18" charset="0"/>
                <a:cs typeface="Times New Roman" pitchFamily="18" charset="0"/>
              </a:rPr>
              <a:t>совершенистования</a:t>
            </a:r>
            <a:r>
              <a:rPr lang="ru-RU" sz="1000" dirty="0" smtClean="0">
                <a:latin typeface="+mj-lt"/>
                <a:ea typeface="Times New Roman" pitchFamily="18" charset="0"/>
                <a:cs typeface="Times New Roman" pitchFamily="18" charset="0"/>
              </a:rPr>
              <a:t> образовательного процесса с 2022-2023 учебного года в </a:t>
            </a:r>
            <a:r>
              <a:rPr lang="ru-RU" sz="1000" dirty="0" err="1" smtClean="0">
                <a:latin typeface="+mj-lt"/>
                <a:ea typeface="Times New Roman" pitchFamily="18" charset="0"/>
                <a:cs typeface="Times New Roman" pitchFamily="18" charset="0"/>
              </a:rPr>
              <a:t>Галюгаевском</a:t>
            </a:r>
            <a:r>
              <a:rPr lang="ru-RU" sz="1000" dirty="0" smtClean="0">
                <a:latin typeface="+mj-lt"/>
                <a:ea typeface="Times New Roman" pitchFamily="18" charset="0"/>
                <a:cs typeface="Times New Roman" pitchFamily="18" charset="0"/>
              </a:rPr>
              <a:t> филиале МБУ ДО «КДМШ» реализуется дополнительная  </a:t>
            </a:r>
            <a:r>
              <a:rPr lang="ru-RU" sz="1000" dirty="0" err="1" smtClean="0">
                <a:latin typeface="+mj-lt"/>
                <a:ea typeface="Times New Roman" pitchFamily="18" charset="0"/>
                <a:cs typeface="Times New Roman" pitchFamily="18" charset="0"/>
              </a:rPr>
              <a:t>предпрофессиональная</a:t>
            </a:r>
            <a:r>
              <a:rPr lang="ru-RU" sz="1000" dirty="0" smtClean="0">
                <a:latin typeface="+mj-lt"/>
                <a:ea typeface="Times New Roman" pitchFamily="18" charset="0"/>
                <a:cs typeface="Times New Roman" pitchFamily="18" charset="0"/>
              </a:rPr>
              <a:t> программа в области хореографического искусство «Хореографическое творчество», в Русской филиале - дополнительная </a:t>
            </a:r>
            <a:r>
              <a:rPr lang="ru-RU" sz="1000" dirty="0" err="1" smtClean="0">
                <a:latin typeface="+mj-lt"/>
                <a:ea typeface="Times New Roman" pitchFamily="18" charset="0"/>
                <a:cs typeface="Times New Roman" pitchFamily="18" charset="0"/>
              </a:rPr>
              <a:t>предпрофессиональная</a:t>
            </a:r>
            <a:r>
              <a:rPr lang="ru-RU" sz="1000" dirty="0" smtClean="0">
                <a:latin typeface="+mj-lt"/>
                <a:ea typeface="Times New Roman" pitchFamily="18" charset="0"/>
                <a:cs typeface="Times New Roman" pitchFamily="18" charset="0"/>
              </a:rPr>
              <a:t> программа в области музыкального искусства «Хоровое пение».</a:t>
            </a:r>
          </a:p>
          <a:p>
            <a:pPr lvl="0" indent="450850" algn="just" eaLnBrk="0" hangingPunct="0"/>
            <a:r>
              <a:rPr lang="ru-RU" sz="1000" dirty="0" smtClean="0">
                <a:latin typeface="+mj-lt"/>
                <a:ea typeface="Times New Roman" pitchFamily="18" charset="0"/>
                <a:cs typeface="Times New Roman" pitchFamily="18" charset="0"/>
              </a:rPr>
              <a:t>В МБУ ДО «Курская детская художественная школа» были приобретены:</a:t>
            </a:r>
          </a:p>
          <a:p>
            <a:pPr lvl="0" indent="450850" algn="just" eaLnBrk="0" hangingPunct="0"/>
            <a:r>
              <a:rPr lang="ru-RU" sz="1000" dirty="0" smtClean="0">
                <a:latin typeface="+mj-lt"/>
                <a:ea typeface="Times New Roman" pitchFamily="18" charset="0"/>
                <a:cs typeface="Times New Roman" pitchFamily="18" charset="0"/>
              </a:rPr>
              <a:t>-Мольберт тренога (телескопический) — 25 шт.    на сумму  61 250,00 руб.;</a:t>
            </a:r>
          </a:p>
          <a:p>
            <a:pPr lvl="0" indent="450850" algn="just" eaLnBrk="0" hangingPunct="0"/>
            <a:r>
              <a:rPr lang="ru-RU" sz="1000" dirty="0" smtClean="0">
                <a:latin typeface="+mj-lt"/>
                <a:ea typeface="Times New Roman" pitchFamily="18" charset="0"/>
                <a:cs typeface="Times New Roman" pitchFamily="18" charset="0"/>
              </a:rPr>
              <a:t>   —  Мольберт каркасный настольный — 35 шт. на сумму 52 500,00 </a:t>
            </a:r>
            <a:r>
              <a:rPr lang="ru-RU" sz="1000" dirty="0" err="1" smtClean="0">
                <a:latin typeface="+mj-lt"/>
                <a:ea typeface="Times New Roman" pitchFamily="18" charset="0"/>
                <a:cs typeface="Times New Roman" pitchFamily="18" charset="0"/>
              </a:rPr>
              <a:t>руб</a:t>
            </a:r>
            <a:r>
              <a:rPr lang="ru-RU" sz="1000" dirty="0" smtClean="0">
                <a:latin typeface="+mj-lt"/>
                <a:ea typeface="Times New Roman" pitchFamily="18" charset="0"/>
                <a:cs typeface="Times New Roman" pitchFamily="18" charset="0"/>
              </a:rPr>
              <a:t>;</a:t>
            </a:r>
          </a:p>
          <a:p>
            <a:pPr lvl="0" indent="450850" algn="just" eaLnBrk="0" hangingPunct="0"/>
            <a:r>
              <a:rPr lang="ru-RU" sz="1000" dirty="0" smtClean="0">
                <a:latin typeface="+mj-lt"/>
                <a:ea typeface="Times New Roman" pitchFamily="18" charset="0"/>
                <a:cs typeface="Times New Roman" pitchFamily="18" charset="0"/>
              </a:rPr>
              <a:t>   — Стеллаж металлический (для хранения работ и материалов)— 4 шт. на сумму 30 000, 00 руб.</a:t>
            </a:r>
          </a:p>
          <a:p>
            <a:pPr lvl="0" indent="450850" algn="just" eaLnBrk="0" hangingPunct="0"/>
            <a:r>
              <a:rPr lang="ru-RU" sz="1000" dirty="0" smtClean="0">
                <a:latin typeface="+mj-lt"/>
                <a:ea typeface="Times New Roman" pitchFamily="18" charset="0"/>
                <a:cs typeface="Times New Roman" pitchFamily="18" charset="0"/>
              </a:rPr>
              <a:t>Также был произведён монтаж электропроводки на сумму 145, 9 т. руб. </a:t>
            </a:r>
          </a:p>
          <a:p>
            <a:pPr lvl="0" indent="450850" algn="just" eaLnBrk="0" hangingPunct="0"/>
            <a:endParaRPr lang="ru-RU" sz="1000" dirty="0" smtClean="0">
              <a:latin typeface="+mj-lt"/>
              <a:ea typeface="Times New Roman" pitchFamily="18" charset="0"/>
              <a:cs typeface="Times New Roman" pitchFamily="18" charset="0"/>
            </a:endParaRPr>
          </a:p>
          <a:p>
            <a:pPr lvl="0" indent="450850" algn="just" eaLnBrk="0" hangingPunct="0"/>
            <a:r>
              <a:rPr lang="ru-RU" sz="1000" dirty="0" smtClean="0">
                <a:latin typeface="+mj-lt"/>
                <a:cs typeface="Times New Roman" pitchFamily="18" charset="0"/>
              </a:rPr>
              <a:t>Библиотечное обслуживание населения Курского муниципального округа   осуществляют  25 библиотек – филиалов, центральная районная модельная библиотека и районная детская библиотека. Количество зарегистрированных пользователей  в 2022 году – 22106 человек.</a:t>
            </a:r>
            <a:endParaRPr lang="ru-RU" sz="1000" dirty="0" smtClean="0">
              <a:latin typeface="+mj-lt"/>
              <a:cs typeface="Arial" pitchFamily="34" charset="0"/>
            </a:endParaRPr>
          </a:p>
          <a:p>
            <a:pPr lvl="0" indent="450850" algn="just" eaLnBrk="0" hangingPunct="0"/>
            <a:r>
              <a:rPr lang="ru-RU" sz="1000" dirty="0" smtClean="0">
                <a:latin typeface="+mj-lt"/>
                <a:cs typeface="Arial" pitchFamily="34" charset="0"/>
              </a:rPr>
              <a:t>Качество  библиотечного обслуживания, привлечение к чтению населения постоянно растёт.</a:t>
            </a:r>
          </a:p>
          <a:p>
            <a:pPr lvl="0" indent="450850" algn="just" eaLnBrk="0" hangingPunct="0"/>
            <a:r>
              <a:rPr lang="ru-RU" sz="1000" dirty="0" smtClean="0">
                <a:latin typeface="+mj-lt"/>
                <a:cs typeface="Arial" pitchFamily="34" charset="0"/>
              </a:rPr>
              <a:t>Юбилейная, десятая для края и первая для Курского округа в станице Курской, стала модельная библиотека, созданная в Ставропольском крае в рамках национального проекта «Культура». </a:t>
            </a:r>
          </a:p>
          <a:p>
            <a:pPr lvl="0" indent="450850" algn="just" eaLnBrk="0" hangingPunct="0"/>
            <a:r>
              <a:rPr lang="ru-RU" sz="1000" dirty="0" smtClean="0">
                <a:latin typeface="+mj-lt"/>
                <a:cs typeface="Arial" pitchFamily="34" charset="0"/>
              </a:rPr>
              <a:t>Организуются и проводятся и  мероприятия, предусматривающие активное интеллектуальное взаимодействие граждан (лекции, дискуссионные площадки, </a:t>
            </a:r>
            <a:r>
              <a:rPr lang="ru-RU" sz="1000" dirty="0" err="1" smtClean="0">
                <a:latin typeface="+mj-lt"/>
                <a:cs typeface="Arial" pitchFamily="34" charset="0"/>
              </a:rPr>
              <a:t>батлы</a:t>
            </a:r>
            <a:r>
              <a:rPr lang="ru-RU" sz="1000" dirty="0" smtClean="0">
                <a:latin typeface="+mj-lt"/>
                <a:cs typeface="Arial" pitchFamily="34" charset="0"/>
              </a:rPr>
              <a:t> и т.д.). Организуется интеллектуальный досуг молодёжи (</a:t>
            </a:r>
            <a:r>
              <a:rPr lang="ru-RU" sz="1000" dirty="0" err="1" smtClean="0">
                <a:latin typeface="+mj-lt"/>
                <a:cs typeface="Arial" pitchFamily="34" charset="0"/>
              </a:rPr>
              <a:t>квесты</a:t>
            </a:r>
            <a:r>
              <a:rPr lang="ru-RU" sz="1000" dirty="0" smtClean="0">
                <a:latin typeface="+mj-lt"/>
                <a:cs typeface="Arial" pitchFamily="34" charset="0"/>
              </a:rPr>
              <a:t>, настольные и ролевые игры, все возможные турниры, викторины). Работники учреждения принимали активное участие во всероссийских, краевых, районных профессиональных конкурсах. </a:t>
            </a:r>
          </a:p>
          <a:p>
            <a:pPr lvl="0" indent="450850" algn="just" eaLnBrk="0" hangingPunct="0"/>
            <a:r>
              <a:rPr lang="ru-RU" sz="1000" dirty="0" smtClean="0">
                <a:latin typeface="+mj-lt"/>
                <a:cs typeface="Arial" pitchFamily="34" charset="0"/>
              </a:rPr>
              <a:t>В отчётном году участвовали в конкурсах:</a:t>
            </a:r>
          </a:p>
          <a:p>
            <a:pPr lvl="0" indent="450850" algn="just" eaLnBrk="0" hangingPunct="0"/>
            <a:r>
              <a:rPr lang="ru-RU" sz="1000" dirty="0" smtClean="0">
                <a:latin typeface="+mj-lt"/>
                <a:cs typeface="Arial" pitchFamily="34" charset="0"/>
              </a:rPr>
              <a:t>Районная детская библиотека станицы Курской стала победителем конкурсного отбора по созданию модельных муниципальных библиотек в 2023 году в Национальном проекте «Культура». </a:t>
            </a:r>
          </a:p>
          <a:p>
            <a:pPr lvl="0" indent="450850" algn="just" eaLnBrk="0" hangingPunct="0"/>
            <a:r>
              <a:rPr lang="ru-RU" sz="1000" dirty="0" smtClean="0">
                <a:latin typeface="+mj-lt"/>
                <a:cs typeface="Arial" pitchFamily="34" charset="0"/>
              </a:rPr>
              <a:t>1 специалист и 1 библиотека приняли участие в конкурсе по отбору муниципальных образований Ставропольского края для предоставления субсидий на реализацию мероприятий программы «Государственной поддержка отрасли культуры» Государственной программы Ставропольского края «Сохранение и развитие культуры: государственная поддержка лучших работников муниципальных учреждений культуры, находящихся в сельской местности Ставропольского края, и государственная поддержка учреждений культуры, находящихся в сельской местности Ставропольского края. В 2023 году Господдержку получат заведующая филиалом № 23 Балтийская библиотека </a:t>
            </a:r>
            <a:r>
              <a:rPr lang="ru-RU" sz="1000" dirty="0" err="1" smtClean="0">
                <a:latin typeface="+mj-lt"/>
                <a:cs typeface="Arial" pitchFamily="34" charset="0"/>
              </a:rPr>
              <a:t>Шебалкова</a:t>
            </a:r>
            <a:r>
              <a:rPr lang="ru-RU" sz="1000" dirty="0" smtClean="0">
                <a:latin typeface="+mj-lt"/>
                <a:cs typeface="Arial" pitchFamily="34" charset="0"/>
              </a:rPr>
              <a:t> Е.Т. и филиал № 19 пролетарская библиотека.</a:t>
            </a:r>
          </a:p>
          <a:p>
            <a:pPr lvl="0" indent="450850" algn="just" eaLnBrk="0" hangingPunct="0"/>
            <a:r>
              <a:rPr lang="ru-RU" sz="1000" dirty="0" smtClean="0">
                <a:latin typeface="+mj-lt"/>
                <a:cs typeface="Arial" pitchFamily="34" charset="0"/>
              </a:rPr>
              <a:t>1 специалист принял участие в краевом конкурсе на премию имени В. Бойко среди детских библиотекарей Ставропольского края – премию получила </a:t>
            </a:r>
            <a:r>
              <a:rPr lang="ru-RU" sz="1000" dirty="0" err="1" smtClean="0">
                <a:latin typeface="+mj-lt"/>
                <a:cs typeface="Arial" pitchFamily="34" charset="0"/>
              </a:rPr>
              <a:t>Шебалкова</a:t>
            </a:r>
            <a:r>
              <a:rPr lang="ru-RU" sz="1000" dirty="0" smtClean="0">
                <a:latin typeface="+mj-lt"/>
                <a:cs typeface="Arial" pitchFamily="34" charset="0"/>
              </a:rPr>
              <a:t> Е.Т, заведующая филиалом № 23 Балтийская библиотека.</a:t>
            </a:r>
          </a:p>
          <a:p>
            <a:pPr lvl="0" indent="450850" algn="just" eaLnBrk="0" hangingPunct="0"/>
            <a:r>
              <a:rPr lang="ru-RU" sz="1000" dirty="0" smtClean="0">
                <a:latin typeface="+mj-lt"/>
                <a:cs typeface="Arial" pitchFamily="34" charset="0"/>
              </a:rPr>
              <a:t>5 специалистов и 1 библиотека участвовали в районном конкурсе на присуждение премии главы Курского муниципального округа Ставропольского края «За заслуги в развитии культуры на селе». В номинации «Лучший библиотекарь года» победила Семенова Галина Ивановна – библиотекарь филиала № 7 Русская </a:t>
            </a:r>
            <a:r>
              <a:rPr lang="ru-RU" sz="1000" dirty="0" err="1" smtClean="0">
                <a:latin typeface="+mj-lt"/>
                <a:cs typeface="Arial" pitchFamily="34" charset="0"/>
              </a:rPr>
              <a:t>библиотека.Лучшим</a:t>
            </a:r>
            <a:r>
              <a:rPr lang="ru-RU" sz="1000" dirty="0" smtClean="0">
                <a:latin typeface="+mj-lt"/>
                <a:cs typeface="Arial" pitchFamily="34" charset="0"/>
              </a:rPr>
              <a:t> учреждением культуры Курского округа в 2022 году признана Пролетарская библиотека.</a:t>
            </a:r>
          </a:p>
          <a:p>
            <a:pPr lvl="0" indent="450850" algn="just" eaLnBrk="0" hangingPunct="0"/>
            <a:r>
              <a:rPr lang="ru-RU" sz="1000" dirty="0" smtClean="0">
                <a:latin typeface="+mj-lt"/>
                <a:cs typeface="Arial" pitchFamily="34" charset="0"/>
              </a:rPr>
              <a:t>2 специалиста приняли участие в краевом конкурсе сценариев мероприятий, посвящённых казачьей культуре «Судьба казачества в истории родного края». Организатор </a:t>
            </a:r>
            <a:r>
              <a:rPr lang="ru-RU" sz="1000" dirty="0" err="1" smtClean="0">
                <a:latin typeface="+mj-lt"/>
                <a:cs typeface="Arial" pitchFamily="34" charset="0"/>
              </a:rPr>
              <a:t>конкурса-государственное</a:t>
            </a:r>
            <a:r>
              <a:rPr lang="ru-RU" sz="1000" dirty="0" smtClean="0">
                <a:latin typeface="+mj-lt"/>
                <a:cs typeface="Arial" pitchFamily="34" charset="0"/>
              </a:rPr>
              <a:t> бюджетное учреждение культуры Ставропольского края «Ставропольский краевой Дом народного творчества».2 участника, 2 диплома I степени.</a:t>
            </a:r>
          </a:p>
          <a:p>
            <a:pPr lvl="0" indent="450850" algn="just" eaLnBrk="0" hangingPunct="0"/>
            <a:r>
              <a:rPr lang="ru-RU" sz="1000" dirty="0" smtClean="0">
                <a:latin typeface="+mj-lt"/>
                <a:cs typeface="Arial" pitchFamily="34" charset="0"/>
              </a:rPr>
              <a:t>1 библиотека приняла участие в конкурсном отборе новых библиотек-участниц проекта «Гений места» с января 2023 года. Среди новых участниц проекта центральная районная модельная библиотека ст. Курской.</a:t>
            </a:r>
          </a:p>
          <a:p>
            <a:pPr lvl="0" indent="450850" algn="just" eaLnBrk="0" hangingPunct="0"/>
            <a:endParaRPr kumimoji="0" lang="ru-RU" sz="1000" b="0" i="0" u="none" strike="noStrike" cap="none" normalizeH="0" baseline="0" dirty="0" smtClean="0">
              <a:ln>
                <a:noFill/>
              </a:ln>
              <a:effectLst/>
              <a:latin typeface="+mj-lt"/>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0" name="Нашивка 9"/>
          <p:cNvSpPr/>
          <p:nvPr/>
        </p:nvSpPr>
        <p:spPr>
          <a:xfrm>
            <a:off x="0" y="0"/>
            <a:ext cx="7239000" cy="304800"/>
          </a:xfrm>
          <a:prstGeom prst="chevron">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Прямоугольник 1"/>
          <p:cNvSpPr/>
          <p:nvPr/>
        </p:nvSpPr>
        <p:spPr>
          <a:xfrm>
            <a:off x="2514600" y="0"/>
            <a:ext cx="4572000" cy="338554"/>
          </a:xfrm>
          <a:prstGeom prst="rect">
            <a:avLst/>
          </a:prstGeom>
        </p:spPr>
        <p:txBody>
          <a:bodyPr wrap="square">
            <a:spAutoFit/>
          </a:bodyPr>
          <a:lstStyle/>
          <a:p>
            <a:r>
              <a:rPr lang="ru-RU" sz="1600" b="1" dirty="0" smtClean="0"/>
              <a:t>ФИЗИЧЕСКАЯ КУЛЬТУРА И СПОРТ</a:t>
            </a:r>
            <a:endParaRPr lang="ru-RU" sz="1600" dirty="0"/>
          </a:p>
        </p:txBody>
      </p:sp>
      <p:graphicFrame>
        <p:nvGraphicFramePr>
          <p:cNvPr id="3" name="Диаграмма 2"/>
          <p:cNvGraphicFramePr/>
          <p:nvPr/>
        </p:nvGraphicFramePr>
        <p:xfrm>
          <a:off x="152400" y="609600"/>
          <a:ext cx="4572000" cy="1905000"/>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152400" y="2514600"/>
            <a:ext cx="8839200" cy="3631763"/>
          </a:xfrm>
          <a:prstGeom prst="rect">
            <a:avLst/>
          </a:prstGeom>
        </p:spPr>
        <p:txBody>
          <a:bodyPr wrap="square">
            <a:spAutoFit/>
          </a:bodyPr>
          <a:lstStyle/>
          <a:p>
            <a:r>
              <a:rPr lang="ru-RU" sz="1000" dirty="0" smtClean="0">
                <a:latin typeface="+mj-lt"/>
              </a:rPr>
              <a:t>      В ведомственном подчинении МКУ "Комитета по физической культуре и спорту" находится:</a:t>
            </a:r>
          </a:p>
          <a:p>
            <a:pPr marL="228600" indent="-228600"/>
            <a:r>
              <a:rPr lang="ru-RU" sz="1000" dirty="0" smtClean="0">
                <a:latin typeface="+mj-lt"/>
              </a:rPr>
              <a:t>      МКУ ДО Детско-юношеская спортивная школа «Старт» (МКУДО "ДЮСШ "СТАРТ");</a:t>
            </a:r>
          </a:p>
          <a:p>
            <a:pPr marL="228600" indent="-228600"/>
            <a:r>
              <a:rPr lang="ru-RU" sz="1000" dirty="0" smtClean="0">
                <a:latin typeface="+mj-lt"/>
              </a:rPr>
              <a:t>      Муниципальное казенное учреждение "</a:t>
            </a:r>
            <a:r>
              <a:rPr lang="ru-RU" sz="1000" dirty="0" err="1" smtClean="0">
                <a:latin typeface="+mj-lt"/>
              </a:rPr>
              <a:t>Эдиссийский</a:t>
            </a:r>
            <a:r>
              <a:rPr lang="ru-RU" sz="1000" dirty="0" smtClean="0">
                <a:latin typeface="+mj-lt"/>
              </a:rPr>
              <a:t> спортивно-оздоровительный центр (МКУ "ЭСОЦ").</a:t>
            </a:r>
          </a:p>
          <a:p>
            <a:pPr algn="just"/>
            <a:r>
              <a:rPr lang="ru-RU" sz="1000" dirty="0" smtClean="0">
                <a:latin typeface="+mj-lt"/>
              </a:rPr>
              <a:t>     Работа Комитета направлена на выполнение мероприятий по развитию физической культуры и спорта среди населения округа.</a:t>
            </a:r>
          </a:p>
          <a:p>
            <a:pPr algn="just"/>
            <a:r>
              <a:rPr lang="ru-RU" sz="1000" dirty="0" smtClean="0">
                <a:latin typeface="+mj-lt"/>
              </a:rPr>
              <a:t>     На территории округа за счет местного бюджета реализуются мероприятия муниципальной программы «Развитие физической культуры спорта». В 2022 году  на развитие физической культуры спорта в округе из средств местного бюджета выделено 21 548,90 тыс. рублей.</a:t>
            </a:r>
          </a:p>
          <a:p>
            <a:pPr algn="just"/>
            <a:r>
              <a:rPr lang="ru-RU" sz="1000" dirty="0" smtClean="0">
                <a:latin typeface="+mj-lt"/>
              </a:rPr>
              <a:t>     В рамках реализации подпрограммы бесплатное дополнительное образование детей и подростков осуществлялось в полном объеме. Штат тренеров-преподавателей укомплектован полностью, группы заполнены. Было проведено 44 мероприятия и осуществлено 29 выездов на краевые соревнования. </a:t>
            </a:r>
          </a:p>
          <a:p>
            <a:pPr algn="just"/>
            <a:r>
              <a:rPr lang="ru-RU" sz="1000" dirty="0" smtClean="0">
                <a:latin typeface="+mj-lt"/>
              </a:rPr>
              <a:t>     В 2022 году увеличилось количество занимающихся в ранее сформированных группах отделений по волейболу, футболу, греко-римской борьбе и боксу и баскетболу. В МКУ ДО «ДЮСШ «Старт» отделение футбола в с.Русское сформирована 1 учебная группа, 25 человек, тренер-преподаватель </a:t>
            </a:r>
            <a:r>
              <a:rPr lang="ru-RU" sz="1000" dirty="0" err="1" smtClean="0">
                <a:latin typeface="+mj-lt"/>
              </a:rPr>
              <a:t>Трегуб</a:t>
            </a:r>
            <a:r>
              <a:rPr lang="ru-RU" sz="1000" dirty="0" smtClean="0">
                <a:latin typeface="+mj-lt"/>
              </a:rPr>
              <a:t> Д.А, отделение баскетбола в с. Русское сформирована 1 учебная группа, 15 человек, тренер-преподаватель </a:t>
            </a:r>
            <a:r>
              <a:rPr lang="ru-RU" sz="1000" dirty="0" err="1" smtClean="0">
                <a:latin typeface="+mj-lt"/>
              </a:rPr>
              <a:t>Трегуб</a:t>
            </a:r>
            <a:r>
              <a:rPr lang="ru-RU" sz="1000" dirty="0" smtClean="0">
                <a:latin typeface="+mj-lt"/>
              </a:rPr>
              <a:t> Д.А, отделение бокса сформирована 1 учебная группа, 15 человек, тренер-преподаватель Левченко Н.М.</a:t>
            </a:r>
          </a:p>
          <a:p>
            <a:pPr algn="just"/>
            <a:r>
              <a:rPr lang="ru-RU" sz="1000" dirty="0" smtClean="0">
                <a:latin typeface="+mj-lt"/>
              </a:rPr>
              <a:t>Сборные команды Курского района по различным видам спорта выезжали 183 раз на краевые, межрегиональные соревнования и спартакиады. В выездах приняло участие 2013 спортсмена. Средства выделялись на питание и проживание спортсменов и тренеров.</a:t>
            </a:r>
          </a:p>
          <a:p>
            <a:pPr algn="just"/>
            <a:r>
              <a:rPr lang="ru-RU" sz="1000" dirty="0" smtClean="0">
                <a:latin typeface="+mj-lt"/>
              </a:rPr>
              <a:t>     Спортивный резерв округа формируется на основании результатов проводимых соревнований среди спортивных организаций и спортсменов Курского муниципального округа. Работа проведена на высоком уровне, что подтверждают призовые места на соревнованиях различного уровня. Спортсменами Курского округа были завоеваны первые, вторые и третьи места на первенстве края и СКФО по легкой атлетике, греко-римской борьбе и футболе, на первенстве края по вольной борьбе, боксу и шахматам. Призерами чемпионата России являются представители Курского округа в пауэрлифтинге и греко-римской борьбе. </a:t>
            </a:r>
          </a:p>
          <a:p>
            <a:pPr algn="just"/>
            <a:r>
              <a:rPr lang="ru-RU" sz="1000" dirty="0" smtClean="0">
                <a:latin typeface="+mj-lt"/>
              </a:rPr>
              <a:t>      Информация о проводимых на территории Курского округа спортивных </a:t>
            </a:r>
          </a:p>
          <a:p>
            <a:pPr algn="just"/>
            <a:r>
              <a:rPr lang="ru-RU" sz="1000" dirty="0" smtClean="0">
                <a:latin typeface="+mj-lt"/>
              </a:rPr>
              <a:t>и оздоровительных мероприятиях в полном объеме предоставляется посредством </a:t>
            </a:r>
          </a:p>
          <a:p>
            <a:pPr algn="just"/>
            <a:r>
              <a:rPr lang="ru-RU" sz="1000" dirty="0" smtClean="0">
                <a:latin typeface="+mj-lt"/>
              </a:rPr>
              <a:t>размещения материалов в сети </a:t>
            </a:r>
            <a:r>
              <a:rPr lang="ru-RU" sz="1000" dirty="0" err="1" smtClean="0">
                <a:latin typeface="+mj-lt"/>
              </a:rPr>
              <a:t>инстаграм</a:t>
            </a:r>
            <a:r>
              <a:rPr lang="ru-RU" sz="1000" dirty="0" smtClean="0">
                <a:latin typeface="+mj-lt"/>
              </a:rPr>
              <a:t>, а также путем рассылки писем в школы </a:t>
            </a:r>
          </a:p>
          <a:p>
            <a:pPr algn="just"/>
            <a:r>
              <a:rPr lang="ru-RU" sz="1000" dirty="0" smtClean="0">
                <a:latin typeface="+mj-lt"/>
              </a:rPr>
              <a:t>и организации округа.</a:t>
            </a:r>
            <a:endParaRPr lang="ru-RU" sz="1000" dirty="0">
              <a:latin typeface="+mj-lt"/>
            </a:endParaRPr>
          </a:p>
        </p:txBody>
      </p:sp>
      <p:graphicFrame>
        <p:nvGraphicFramePr>
          <p:cNvPr id="6" name="Диаграмма 5"/>
          <p:cNvGraphicFramePr/>
          <p:nvPr/>
        </p:nvGraphicFramePr>
        <p:xfrm>
          <a:off x="5410200" y="1143000"/>
          <a:ext cx="3505200" cy="1447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105400" y="457200"/>
            <a:ext cx="3733800" cy="830997"/>
          </a:xfrm>
          <a:prstGeom prst="rect">
            <a:avLst/>
          </a:prstGeom>
          <a:noFill/>
        </p:spPr>
        <p:txBody>
          <a:bodyPr wrap="square" rtlCol="0">
            <a:spAutoFit/>
          </a:bodyPr>
          <a:lstStyle/>
          <a:p>
            <a:pPr algn="ctr"/>
            <a:r>
              <a:rPr lang="ru-RU" sz="1200" dirty="0" smtClean="0"/>
              <a:t>РАСХОДЫ, НАПРАВЛЯЕМЫЕ НА ФИЗИЧЕСКУЮ КУЛЬТУРУ И СПОРТ, В РАСЧЕТЕ НА 1 ЖИТЕЛЯ КУРСКОГО РАЙОНА  В  ГОД                                             </a:t>
            </a:r>
          </a:p>
          <a:p>
            <a:pPr algn="ctr"/>
            <a:r>
              <a:rPr lang="ru-RU" sz="1200" dirty="0" smtClean="0"/>
              <a:t>                                                                  </a:t>
            </a:r>
            <a:r>
              <a:rPr lang="ru-RU" sz="900" dirty="0" smtClean="0"/>
              <a:t>(рублей)</a:t>
            </a:r>
            <a:endParaRPr lang="ru-RU" sz="900" dirty="0"/>
          </a:p>
        </p:txBody>
      </p:sp>
      <p:sp>
        <p:nvSpPr>
          <p:cNvPr id="9" name="TextBox 8"/>
          <p:cNvSpPr txBox="1"/>
          <p:nvPr/>
        </p:nvSpPr>
        <p:spPr>
          <a:xfrm>
            <a:off x="0" y="3810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pic>
        <p:nvPicPr>
          <p:cNvPr id="47106" name="Picture 2" descr="https://avatars.mds.yandex.net/i?id=6c1f71e3e7f785eda2dabab62c0b5f22-4592335-images-thumbs&amp;n=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0" y="5410200"/>
            <a:ext cx="1828800" cy="1219200"/>
          </a:xfrm>
          <a:prstGeom prst="rect">
            <a:avLst/>
          </a:prstGeom>
          <a:noFill/>
        </p:spPr>
      </p:pic>
      <p:pic>
        <p:nvPicPr>
          <p:cNvPr id="47108" name="Picture 4" descr="https://news-service.uralschool.ru/upload/org7275/t166746/images/thumb/KFOpJJISpdqZ2i8BtYSl166746810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29200" y="5385620"/>
            <a:ext cx="1752600" cy="12437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1266" name="Прямоугольник 1"/>
          <p:cNvSpPr>
            <a:spLocks noChangeArrowheads="1"/>
          </p:cNvSpPr>
          <p:nvPr/>
        </p:nvSpPr>
        <p:spPr bwMode="auto">
          <a:xfrm>
            <a:off x="152400" y="304800"/>
            <a:ext cx="6705600" cy="6617196"/>
          </a:xfrm>
          <a:prstGeom prst="rect">
            <a:avLst/>
          </a:prstGeom>
          <a:noFill/>
          <a:ln w="9525">
            <a:noFill/>
            <a:miter lim="800000"/>
            <a:headEnd/>
            <a:tailEnd/>
          </a:ln>
        </p:spPr>
        <p:txBody>
          <a:bodyPr wrap="square">
            <a:spAutoFit/>
          </a:bodyPr>
          <a:lstStyle/>
          <a:p>
            <a:pPr algn="just"/>
            <a:r>
              <a:rPr lang="ru-RU" sz="1100" b="1" dirty="0" smtClean="0">
                <a:latin typeface="+mj-lt"/>
                <a:cs typeface="Arial" pitchFamily="34" charset="0"/>
              </a:rPr>
              <a:t>     </a:t>
            </a:r>
            <a:r>
              <a:rPr lang="ru-RU" sz="1100" b="1" dirty="0" err="1" smtClean="0">
                <a:latin typeface="+mj-lt"/>
                <a:cs typeface="Arial" pitchFamily="34" charset="0"/>
              </a:rPr>
              <a:t>Ку́рский</a:t>
            </a:r>
            <a:r>
              <a:rPr lang="ru-RU" sz="1100" b="1" dirty="0" smtClean="0">
                <a:latin typeface="+mj-lt"/>
                <a:cs typeface="Arial" pitchFamily="34" charset="0"/>
              </a:rPr>
              <a:t> район</a:t>
            </a:r>
            <a:r>
              <a:rPr lang="ru-RU" sz="1100" dirty="0" smtClean="0">
                <a:latin typeface="+mj-lt"/>
                <a:cs typeface="Arial" pitchFamily="34" charset="0"/>
              </a:rPr>
              <a:t> — </a:t>
            </a:r>
          </a:p>
          <a:p>
            <a:pPr algn="just"/>
            <a:r>
              <a:rPr lang="ru-RU" sz="1100" dirty="0" smtClean="0">
                <a:latin typeface="+mj-lt"/>
                <a:cs typeface="Arial" pitchFamily="34" charset="0"/>
              </a:rPr>
              <a:t>территориальная единица </a:t>
            </a:r>
          </a:p>
          <a:p>
            <a:pPr algn="just"/>
            <a:r>
              <a:rPr lang="ru-RU" sz="1100" dirty="0" smtClean="0">
                <a:latin typeface="+mj-lt"/>
                <a:cs typeface="Arial" pitchFamily="34" charset="0"/>
              </a:rPr>
              <a:t>в Ставропольском крае России. </a:t>
            </a:r>
          </a:p>
          <a:p>
            <a:pPr algn="just"/>
            <a:r>
              <a:rPr lang="ru-RU" sz="1100" dirty="0" smtClean="0">
                <a:latin typeface="+mj-lt"/>
                <a:cs typeface="Arial" pitchFamily="34" charset="0"/>
              </a:rPr>
              <a:t>В границах района образован </a:t>
            </a:r>
          </a:p>
          <a:p>
            <a:pPr algn="just"/>
            <a:r>
              <a:rPr lang="ru-RU" sz="1100" dirty="0" smtClean="0">
                <a:latin typeface="+mj-lt"/>
                <a:cs typeface="Arial" pitchFamily="34" charset="0"/>
              </a:rPr>
              <a:t>Курский муниципальный округ.</a:t>
            </a:r>
          </a:p>
          <a:p>
            <a:pPr algn="just"/>
            <a:endParaRPr lang="ru-RU" sz="1200" dirty="0" smtClean="0">
              <a:latin typeface="+mj-lt"/>
              <a:cs typeface="Arial" pitchFamily="34" charset="0"/>
            </a:endParaRPr>
          </a:p>
          <a:p>
            <a:pPr algn="just"/>
            <a:endParaRPr lang="ru-RU" sz="1200" dirty="0" smtClean="0">
              <a:latin typeface="+mj-lt"/>
              <a:cs typeface="Arial" pitchFamily="34" charset="0"/>
            </a:endParaRPr>
          </a:p>
          <a:p>
            <a:pPr algn="just"/>
            <a:endParaRPr lang="ru-RU" sz="1200" dirty="0" smtClean="0">
              <a:latin typeface="+mj-lt"/>
              <a:cs typeface="Arial" pitchFamily="34" charset="0"/>
            </a:endParaRPr>
          </a:p>
          <a:p>
            <a:pPr algn="just"/>
            <a:endParaRPr lang="ru-RU" sz="1200" dirty="0" smtClean="0">
              <a:latin typeface="+mj-lt"/>
              <a:cs typeface="Arial" pitchFamily="34" charset="0"/>
            </a:endParaRPr>
          </a:p>
          <a:p>
            <a:pPr algn="just"/>
            <a:r>
              <a:rPr lang="ru-RU" sz="1200" dirty="0" smtClean="0">
                <a:latin typeface="+mj-lt"/>
              </a:rPr>
              <a:t>                                                                                                                                    </a:t>
            </a:r>
          </a:p>
          <a:p>
            <a:pPr algn="just"/>
            <a:endParaRPr lang="ru-RU" sz="1200" dirty="0" smtClean="0">
              <a:latin typeface="+mj-lt"/>
            </a:endParaRPr>
          </a:p>
          <a:p>
            <a:pPr algn="just"/>
            <a:endParaRPr lang="ru-RU" sz="1200" dirty="0" smtClean="0">
              <a:latin typeface="+mj-lt"/>
            </a:endParaRPr>
          </a:p>
          <a:p>
            <a:pPr algn="just"/>
            <a:r>
              <a:rPr lang="ru-RU" sz="1200" dirty="0" smtClean="0">
                <a:latin typeface="+mj-lt"/>
              </a:rPr>
              <a:t>   Герб                             Флаг</a:t>
            </a:r>
            <a:endParaRPr lang="ru-RU" sz="1200" dirty="0" smtClean="0">
              <a:latin typeface="+mj-lt"/>
              <a:cs typeface="Arial" pitchFamily="34" charset="0"/>
            </a:endParaRPr>
          </a:p>
          <a:p>
            <a:pPr algn="just"/>
            <a:r>
              <a:rPr lang="ru-RU" sz="1200" dirty="0" smtClean="0">
                <a:latin typeface="+mj-lt"/>
                <a:cs typeface="Arial" pitchFamily="34" charset="0"/>
              </a:rPr>
              <a:t> </a:t>
            </a:r>
          </a:p>
          <a:p>
            <a:pPr algn="just"/>
            <a:endParaRPr lang="ru-RU" sz="1200" dirty="0" smtClean="0">
              <a:latin typeface="+mj-lt"/>
              <a:cs typeface="Arial" pitchFamily="34" charset="0"/>
            </a:endParaRPr>
          </a:p>
          <a:p>
            <a:pPr algn="just"/>
            <a:r>
              <a:rPr lang="ru-RU" sz="1100" dirty="0" smtClean="0">
                <a:latin typeface="+mj-lt"/>
                <a:cs typeface="Arial" pitchFamily="34" charset="0"/>
              </a:rPr>
              <a:t>     </a:t>
            </a:r>
          </a:p>
          <a:p>
            <a:pPr algn="just"/>
            <a:r>
              <a:rPr lang="ru-RU" sz="1100" dirty="0" smtClean="0">
                <a:latin typeface="+mj-lt"/>
                <a:cs typeface="Arial" pitchFamily="34" charset="0"/>
              </a:rPr>
              <a:t>     </a:t>
            </a:r>
          </a:p>
          <a:p>
            <a:pPr algn="just"/>
            <a:r>
              <a:rPr lang="ru-RU" sz="1100" dirty="0" smtClean="0">
                <a:latin typeface="+mj-lt"/>
                <a:cs typeface="Arial" pitchFamily="34" charset="0"/>
              </a:rPr>
              <a:t>Курский район расположен в юго-восточной части Ставропольского края. Административный центр - станица Курская. Территория района занимает площадь 369,4 тысячи гектара, площадь районного центра - 678 гектаров. Расстояние от районного центра до ближайшей железнодорожной станции - 45 км, до краевого центра по железной дороге - 556 км, по автомобильной - 307 км.</a:t>
            </a:r>
          </a:p>
          <a:p>
            <a:pPr algn="just"/>
            <a:r>
              <a:rPr lang="ru-RU" sz="1100" dirty="0" smtClean="0">
                <a:latin typeface="+mj-lt"/>
              </a:rPr>
              <a:t>     Общая протяженность границы района - 455,6 км. На юго-западе район граничит с  Кабардино-Балкарией  - 67,5 км, на северо-востоке с республикой Дагестан - 60,2 км, на востоке и юго-востоке с Чеченской республикой - 114 км, на юге с республикой Северная Осетия - Алания - 68,5 км, на западе с Кировским районом Ставропольского края - 33,2 км, на севере со </a:t>
            </a:r>
            <a:r>
              <a:rPr lang="ru-RU" sz="1100" dirty="0" err="1" smtClean="0">
                <a:latin typeface="+mj-lt"/>
              </a:rPr>
              <a:t>Степновским</a:t>
            </a:r>
            <a:r>
              <a:rPr lang="ru-RU" sz="1100" dirty="0" smtClean="0">
                <a:latin typeface="+mj-lt"/>
              </a:rPr>
              <a:t> и </a:t>
            </a:r>
            <a:r>
              <a:rPr lang="ru-RU" sz="1100" dirty="0" err="1" smtClean="0">
                <a:latin typeface="+mj-lt"/>
              </a:rPr>
              <a:t>Нефтекумским</a:t>
            </a:r>
            <a:r>
              <a:rPr lang="ru-RU" sz="1100" dirty="0" smtClean="0">
                <a:latin typeface="+mj-lt"/>
              </a:rPr>
              <a:t> районами Ставропольскою края, протяженность границ соответственно 93,5 и 18, 7 км.</a:t>
            </a:r>
          </a:p>
          <a:p>
            <a:pPr algn="just"/>
            <a:r>
              <a:rPr lang="ru-RU" sz="1100" dirty="0" smtClean="0">
                <a:latin typeface="+mj-lt"/>
              </a:rPr>
              <a:t>     На его территории расположено 47 населенных пунктов. В районе проживают люди 62 национальностей. </a:t>
            </a:r>
          </a:p>
          <a:p>
            <a:pPr algn="just"/>
            <a:r>
              <a:rPr lang="ru-RU" sz="1100" dirty="0" smtClean="0">
                <a:latin typeface="+mj-lt"/>
              </a:rPr>
              <a:t>     Курский район относится к зоне рискованного земледелия. На его территории в среднем выпадает 330 мм осадков в год. Засуха бывает в среднем 1 раз в 3-5 лет.</a:t>
            </a:r>
          </a:p>
          <a:p>
            <a:pPr algn="just"/>
            <a:r>
              <a:rPr lang="ru-RU" sz="1100" dirty="0" smtClean="0">
                <a:latin typeface="+mj-lt"/>
              </a:rPr>
              <a:t>     С запада на  восток  район  пересекает  река  Кура, каналы  имени  Ленина, Большой  и  Малый Левобережные. С юга на  север пролегает </a:t>
            </a:r>
            <a:r>
              <a:rPr lang="ru-RU" sz="1100" dirty="0" err="1" smtClean="0">
                <a:latin typeface="+mj-lt"/>
              </a:rPr>
              <a:t>Терско-Кумский</a:t>
            </a:r>
            <a:r>
              <a:rPr lang="ru-RU" sz="1100" dirty="0" smtClean="0">
                <a:latin typeface="+mj-lt"/>
              </a:rPr>
              <a:t> канал, часть  южной  границы  района смыкается с рекой Терек. На территории района образованы 3 водохранилища - Ростовановское, Курское и Полтавское.</a:t>
            </a:r>
          </a:p>
          <a:p>
            <a:pPr algn="just"/>
            <a:r>
              <a:rPr lang="ru-RU" sz="1100" dirty="0" smtClean="0">
                <a:latin typeface="+mj-lt"/>
              </a:rPr>
              <a:t>     Район располагает сырьевыми ресурсами для производства строительных материалов, запасами целебной минеральной воды.</a:t>
            </a:r>
            <a:endParaRPr lang="ru-RU" sz="1100" dirty="0" smtClean="0">
              <a:latin typeface="+mj-lt"/>
              <a:cs typeface="Calibri" pitchFamily="34" charset="0"/>
            </a:endParaRPr>
          </a:p>
          <a:p>
            <a:pPr algn="just"/>
            <a:r>
              <a:rPr lang="ru-RU" sz="1100" dirty="0" smtClean="0">
                <a:latin typeface="+mj-lt"/>
                <a:cs typeface="Calibri" pitchFamily="34" charset="0"/>
              </a:rPr>
              <a:t> </a:t>
            </a:r>
          </a:p>
          <a:p>
            <a:pPr algn="just"/>
            <a:r>
              <a:rPr lang="ru-RU" sz="900" dirty="0" smtClean="0">
                <a:latin typeface="+mj-lt"/>
                <a:cs typeface="Calibri" pitchFamily="34" charset="0"/>
              </a:rPr>
              <a:t>ИСТОРИЧЕСКАЯ СПРАВКА </a:t>
            </a:r>
          </a:p>
          <a:p>
            <a:pPr algn="just"/>
            <a:r>
              <a:rPr lang="en-US" sz="900" dirty="0" smtClean="0">
                <a:latin typeface="+mj-lt"/>
                <a:cs typeface="Calibri" pitchFamily="34" charset="0"/>
              </a:rPr>
              <a:t>http://xn----ftbnedad5angewj.xn--p1ai/istoricheskaya-spravka.html</a:t>
            </a:r>
            <a:endParaRPr lang="ru-RU" sz="900" dirty="0" smtClean="0">
              <a:latin typeface="+mj-lt"/>
              <a:cs typeface="Calibri" pitchFamily="34" charset="0"/>
            </a:endParaRPr>
          </a:p>
        </p:txBody>
      </p:sp>
      <p:sp>
        <p:nvSpPr>
          <p:cNvPr id="11267" name="AutoShape 2" descr="https://cdn.pixabay.com/photo/2017/09/01/23/01/field-2705799_128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8" name="AutoShape 4" descr="https://im0-tub-ru.yandex.net/i?id=2c6cc8e782a01b5a9d468ae5119cd078-l&amp;n=1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9" name="AutoShape 7" descr="C:\Users\%D0%9A%D0%BE%D1%81%D1%82%D1%80%D0%B8%D1%86%D0%BA%D0%B0%D1%8F%D0%95%D0%92\Desktop\i.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8" name="Рисунок 7" descr="Герб обрезанный по границам2"/>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371600"/>
            <a:ext cx="685800" cy="990600"/>
          </a:xfrm>
          <a:prstGeom prst="rect">
            <a:avLst/>
          </a:prstGeom>
          <a:noFill/>
          <a:ln>
            <a:noFill/>
          </a:ln>
        </p:spPr>
      </p:pic>
      <p:pic>
        <p:nvPicPr>
          <p:cNvPr id="9" name="Рисунок 8" descr="Герб-флаг"/>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1219200"/>
            <a:ext cx="1981200" cy="1209675"/>
          </a:xfrm>
          <a:prstGeom prst="rect">
            <a:avLst/>
          </a:prstGeom>
          <a:noFill/>
          <a:ln>
            <a:noFill/>
          </a:ln>
        </p:spPr>
      </p:pic>
      <p:sp>
        <p:nvSpPr>
          <p:cNvPr id="12" name="Rectangle 2"/>
          <p:cNvSpPr>
            <a:spLocks noChangeArrowheads="1"/>
          </p:cNvSpPr>
          <p:nvPr/>
        </p:nvSpPr>
        <p:spPr bwMode="auto">
          <a:xfrm>
            <a:off x="0" y="0"/>
            <a:ext cx="9144000" cy="285750"/>
          </a:xfrm>
          <a:prstGeom prst="rect">
            <a:avLst/>
          </a:prstGeom>
          <a:noFill/>
          <a:ln w="9525">
            <a:noFill/>
            <a:miter lim="800000"/>
            <a:headEnd/>
            <a:tailEnd/>
          </a:ln>
        </p:spPr>
        <p:txBody>
          <a:bodyPr anchor="ctr"/>
          <a:lstStyle/>
          <a:p>
            <a:pPr algn="ctr">
              <a:defRPr/>
            </a:pPr>
            <a:r>
              <a:rPr lang="ru-RU" sz="2300" b="1" dirty="0" smtClean="0">
                <a:solidFill>
                  <a:schemeClr val="accent1">
                    <a:lumMod val="25000"/>
                  </a:schemeClr>
                </a:solidFill>
                <a:latin typeface="Calibri" pitchFamily="34" charset="0"/>
                <a:cs typeface="Calibri" pitchFamily="34" charset="0"/>
              </a:rPr>
              <a:t>АДМИНИСТРАТИВНО-ТЕРРИТОРИАЛЬНОЕ </a:t>
            </a:r>
            <a:r>
              <a:rPr lang="ru-RU" sz="2300" b="1" dirty="0">
                <a:solidFill>
                  <a:schemeClr val="accent1">
                    <a:lumMod val="25000"/>
                  </a:schemeClr>
                </a:solidFill>
                <a:latin typeface="Calibri" pitchFamily="34" charset="0"/>
                <a:cs typeface="Calibri" pitchFamily="34" charset="0"/>
              </a:rPr>
              <a:t>ДЕЛЕНИЕ </a:t>
            </a:r>
            <a:endParaRPr lang="ru-RU" sz="2100" dirty="0">
              <a:solidFill>
                <a:schemeClr val="accent1">
                  <a:lumMod val="25000"/>
                </a:schemeClr>
              </a:solidFill>
              <a:latin typeface="Calibri" pitchFamily="34" charset="0"/>
              <a:cs typeface="Calibri" pitchFamily="34" charset="0"/>
            </a:endParaRPr>
          </a:p>
        </p:txBody>
      </p:sp>
      <p:graphicFrame>
        <p:nvGraphicFramePr>
          <p:cNvPr id="17" name="Таблица 16"/>
          <p:cNvGraphicFramePr>
            <a:graphicFrameLocks noGrp="1"/>
          </p:cNvGraphicFramePr>
          <p:nvPr/>
        </p:nvGraphicFramePr>
        <p:xfrm>
          <a:off x="6934199" y="381000"/>
          <a:ext cx="2057399" cy="6163906"/>
        </p:xfrm>
        <a:graphic>
          <a:graphicData uri="http://schemas.openxmlformats.org/drawingml/2006/table">
            <a:tbl>
              <a:tblPr/>
              <a:tblGrid>
                <a:gridCol w="304801"/>
                <a:gridCol w="1196544"/>
                <a:gridCol w="556054"/>
              </a:tblGrid>
              <a:tr h="76200">
                <a:tc gridSpan="3">
                  <a:txBody>
                    <a:bodyPr/>
                    <a:lstStyle/>
                    <a:p>
                      <a:pPr algn="ctr" fontAlgn="b"/>
                      <a:r>
                        <a:rPr lang="ru-RU" sz="800" b="1" i="0" u="none" strike="noStrike" dirty="0">
                          <a:solidFill>
                            <a:srgbClr val="000000"/>
                          </a:solidFill>
                          <a:latin typeface="Calibri"/>
                        </a:rPr>
                        <a:t>Список населённых пунктов </a:t>
                      </a:r>
                      <a:r>
                        <a:rPr lang="ru-RU" sz="800" b="1" i="0" u="none" strike="noStrike" dirty="0" smtClean="0">
                          <a:solidFill>
                            <a:srgbClr val="000000"/>
                          </a:solidFill>
                          <a:latin typeface="Calibri"/>
                        </a:rPr>
                        <a:t>района</a:t>
                      </a:r>
                      <a:endParaRPr lang="ru-RU" sz="800" b="1" i="0" u="none" strike="noStrike" dirty="0">
                        <a:solidFill>
                          <a:srgbClr val="000000"/>
                        </a:solidFill>
                        <a:latin typeface="Calibri"/>
                      </a:endParaRP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ru-RU" sz="400" b="0" i="0" u="none" strike="noStrike" dirty="0">
                        <a:solidFill>
                          <a:srgbClr val="000000"/>
                        </a:solidFill>
                        <a:latin typeface="Calibri"/>
                      </a:endParaRP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ru-RU" sz="400" b="0" i="0" u="none" strike="noStrike">
                        <a:solidFill>
                          <a:srgbClr val="000000"/>
                        </a:solidFill>
                        <a:latin typeface="Calibri"/>
                      </a:endParaRP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1" i="0" u="none" strike="noStrike" dirty="0">
                          <a:solidFill>
                            <a:srgbClr val="000000"/>
                          </a:solidFill>
                          <a:latin typeface="Calibri"/>
                        </a:rPr>
                        <a:t>№</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1" i="0" u="none" strike="noStrike" dirty="0">
                          <a:solidFill>
                            <a:srgbClr val="000000"/>
                          </a:solidFill>
                          <a:latin typeface="Calibri"/>
                        </a:rPr>
                        <a:t>Населённый пункт</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1" i="0" u="none" strike="noStrike" dirty="0">
                          <a:solidFill>
                            <a:srgbClr val="000000"/>
                          </a:solidFill>
                          <a:latin typeface="Calibri"/>
                        </a:rPr>
                        <a:t>Тип</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1</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Calibri"/>
                        </a:rPr>
                        <a:t>Ага-Батыр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посёлок</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2</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err="1">
                          <a:solidFill>
                            <a:srgbClr val="000000"/>
                          </a:solidFill>
                          <a:latin typeface="Calibri"/>
                        </a:rPr>
                        <a:t>Али-Кую</a:t>
                      </a:r>
                      <a:endParaRPr lang="ru-RU" sz="800" b="0" i="0" u="none" strike="noStrike" dirty="0">
                        <a:solidFill>
                          <a:srgbClr val="000000"/>
                        </a:solidFill>
                        <a:latin typeface="Calibri"/>
                      </a:endParaRP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аул</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3</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Calibri"/>
                        </a:rPr>
                        <a:t>Балтийский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Calibri"/>
                        </a:rPr>
                        <a:t>посёлок</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4</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Calibri"/>
                        </a:rPr>
                        <a:t>Берёзкин</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5</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Бугулов</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6</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Бурунный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посёлок</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7</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Веденяпин</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8</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Виноградный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9</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Галюгаевская</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станица</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10</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Calibri"/>
                        </a:rPr>
                        <a:t>Графский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11</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Добровольное</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село</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12</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err="1">
                          <a:solidFill>
                            <a:srgbClr val="000000"/>
                          </a:solidFill>
                          <a:latin typeface="Calibri"/>
                        </a:rPr>
                        <a:t>Дыдымкин</a:t>
                      </a:r>
                      <a:endParaRPr lang="ru-RU" sz="800" b="0" i="0" u="none" strike="noStrike" dirty="0">
                        <a:solidFill>
                          <a:srgbClr val="000000"/>
                        </a:solidFill>
                        <a:latin typeface="Calibri"/>
                      </a:endParaRP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13</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err="1">
                          <a:solidFill>
                            <a:srgbClr val="000000"/>
                          </a:solidFill>
                          <a:latin typeface="Calibri"/>
                        </a:rPr>
                        <a:t>Дыдымовка</a:t>
                      </a:r>
                      <a:endParaRPr lang="ru-RU" sz="800" b="0" i="0" u="none" strike="noStrike" dirty="0">
                        <a:solidFill>
                          <a:srgbClr val="000000"/>
                        </a:solidFill>
                        <a:latin typeface="Calibri"/>
                      </a:endParaRP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14</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Calibri"/>
                        </a:rPr>
                        <a:t>Зайцев</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15</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err="1">
                          <a:solidFill>
                            <a:srgbClr val="000000"/>
                          </a:solidFill>
                          <a:latin typeface="Calibri"/>
                        </a:rPr>
                        <a:t>Каново</a:t>
                      </a:r>
                      <a:endParaRPr lang="ru-RU" sz="800" b="0" i="0" u="none" strike="noStrike" dirty="0">
                        <a:solidFill>
                          <a:srgbClr val="000000"/>
                        </a:solidFill>
                        <a:latin typeface="Calibri"/>
                      </a:endParaRP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село</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16</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Кировский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17</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1" i="0" u="none" strike="noStrike">
                          <a:solidFill>
                            <a:srgbClr val="000000"/>
                          </a:solidFill>
                          <a:latin typeface="Calibri"/>
                        </a:rPr>
                        <a:t>Курская</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1" i="0" u="none" strike="noStrike" dirty="0">
                          <a:solidFill>
                            <a:srgbClr val="000000"/>
                          </a:solidFill>
                          <a:latin typeface="Calibri"/>
                        </a:rPr>
                        <a:t>станица</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18</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err="1">
                          <a:solidFill>
                            <a:srgbClr val="000000"/>
                          </a:solidFill>
                          <a:latin typeface="Calibri"/>
                        </a:rPr>
                        <a:t>Ленпосёлок</a:t>
                      </a:r>
                      <a:endParaRPr lang="ru-RU" sz="800" b="0" i="0" u="none" strike="noStrike" dirty="0">
                        <a:solidFill>
                          <a:srgbClr val="000000"/>
                        </a:solidFill>
                        <a:latin typeface="Calibri"/>
                      </a:endParaRP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Calibri"/>
                        </a:rPr>
                        <a:t>посёлок</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19</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Медведев</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20</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Межевой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21</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Мирный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посёлок</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22</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Calibri"/>
                        </a:rPr>
                        <a:t>Моздокский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23</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Новая Деревня</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24</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err="1">
                          <a:solidFill>
                            <a:srgbClr val="000000"/>
                          </a:solidFill>
                          <a:latin typeface="Calibri"/>
                        </a:rPr>
                        <a:t>Новобалтийский</a:t>
                      </a:r>
                      <a:endParaRPr lang="ru-RU" sz="800" b="0" i="0" u="none" strike="noStrike" dirty="0">
                        <a:solidFill>
                          <a:srgbClr val="000000"/>
                        </a:solidFill>
                        <a:latin typeface="Calibri"/>
                      </a:endParaRP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посёлок</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25</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Новоивановский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26</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Новотаврический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27</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Песчаный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посёлок</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28</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Полтавское</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село</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29</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Правобережный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посёлок</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30</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Привольный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31</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Прогонный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32</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Пролетарский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33</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Ровный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посёлок</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34</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Ростовановское</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село</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35</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Рощино</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посёлок</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36</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Русское</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село</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37</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Серноводское</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село</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38</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Советский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39</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Совхозный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посёлок</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40</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Стодеревская</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станица</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41</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Тарский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42</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Труд Земледельца</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43</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Трудовой</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посёлок</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44</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Уваровское</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село</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45</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Широкий Камыш</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хутор</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a:solidFill>
                            <a:srgbClr val="000000"/>
                          </a:solidFill>
                          <a:latin typeface="Calibri"/>
                        </a:rPr>
                        <a:t>46</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Эдиссия</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село</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225">
                <a:tc>
                  <a:txBody>
                    <a:bodyPr/>
                    <a:lstStyle/>
                    <a:p>
                      <a:pPr algn="ctr" fontAlgn="b"/>
                      <a:r>
                        <a:rPr lang="ru-RU" sz="800" b="0" i="0" u="none" strike="noStrike" dirty="0">
                          <a:solidFill>
                            <a:srgbClr val="000000"/>
                          </a:solidFill>
                          <a:latin typeface="Calibri"/>
                        </a:rPr>
                        <a:t>47</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Южанин</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Calibri"/>
                        </a:rPr>
                        <a:t>посёлок</a:t>
                      </a:r>
                    </a:p>
                  </a:txBody>
                  <a:tcPr marL="3874" marR="3874" marT="3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0" y="762000"/>
            <a:ext cx="4038600" cy="251648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graphicFrame>
        <p:nvGraphicFramePr>
          <p:cNvPr id="2" name="Диаграмма 1"/>
          <p:cNvGraphicFramePr/>
          <p:nvPr>
            <p:extLst>
              <p:ext uri="{D42A27DB-BD31-4B8C-83A1-F6EECF244321}">
                <p14:modId xmlns:p14="http://schemas.microsoft.com/office/powerpoint/2010/main" val="11934255"/>
              </p:ext>
            </p:extLst>
          </p:nvPr>
        </p:nvGraphicFramePr>
        <p:xfrm>
          <a:off x="228600" y="838200"/>
          <a:ext cx="8568952"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228600" y="381000"/>
            <a:ext cx="8686800" cy="738664"/>
          </a:xfrm>
          <a:prstGeom prst="rect">
            <a:avLst/>
          </a:prstGeom>
        </p:spPr>
        <p:txBody>
          <a:bodyPr wrap="square">
            <a:spAutoFit/>
          </a:bodyPr>
          <a:lstStyle/>
          <a:p>
            <a:pPr algn="just"/>
            <a:r>
              <a:rPr lang="ru-RU" sz="1400" dirty="0" smtClean="0"/>
              <a:t>     В результате комплекса мер, направленных на исполнение Указов Президента РФ среднемесячная заработная плата  педагогических работников, руб.</a:t>
            </a:r>
          </a:p>
          <a:p>
            <a:endParaRPr lang="ru-RU" sz="1400" dirty="0"/>
          </a:p>
        </p:txBody>
      </p:sp>
      <p:sp>
        <p:nvSpPr>
          <p:cNvPr id="4" name="TextBox 3"/>
          <p:cNvSpPr txBox="1"/>
          <p:nvPr/>
        </p:nvSpPr>
        <p:spPr>
          <a:xfrm>
            <a:off x="304800" y="0"/>
            <a:ext cx="8610600" cy="307777"/>
          </a:xfrm>
          <a:prstGeom prst="rect">
            <a:avLst/>
          </a:prstGeom>
          <a:noFill/>
        </p:spPr>
        <p:txBody>
          <a:bodyPr wrap="square" rtlCol="0">
            <a:spAutoFit/>
          </a:bodyPr>
          <a:lstStyle/>
          <a:p>
            <a:pPr algn="ctr"/>
            <a:r>
              <a:rPr lang="ru-RU" sz="1400" b="1" dirty="0" smtClean="0"/>
              <a:t>ИСПОЛНЕНИЕ  УКАЗОВ  ПРЕЗИДЕНТА РФ</a:t>
            </a:r>
            <a:endParaRPr lang="ru-RU" sz="1400" b="1" dirty="0"/>
          </a:p>
        </p:txBody>
      </p:sp>
      <p:graphicFrame>
        <p:nvGraphicFramePr>
          <p:cNvPr id="6" name="Диаграмма 5"/>
          <p:cNvGraphicFramePr/>
          <p:nvPr>
            <p:extLst>
              <p:ext uri="{D42A27DB-BD31-4B8C-83A1-F6EECF244321}">
                <p14:modId xmlns:p14="http://schemas.microsoft.com/office/powerpoint/2010/main" val="1865192767"/>
              </p:ext>
            </p:extLst>
          </p:nvPr>
        </p:nvGraphicFramePr>
        <p:xfrm>
          <a:off x="0" y="4191000"/>
          <a:ext cx="8928992" cy="2223616"/>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228600" y="914400"/>
            <a:ext cx="4969117" cy="276999"/>
          </a:xfrm>
          <a:prstGeom prst="rect">
            <a:avLst/>
          </a:prstGeom>
        </p:spPr>
        <p:txBody>
          <a:bodyPr wrap="none">
            <a:spAutoFit/>
          </a:bodyPr>
          <a:lstStyle/>
          <a:p>
            <a:r>
              <a:rPr lang="ru-RU" sz="1200" b="1" dirty="0" smtClean="0"/>
              <a:t>Среднемесячная заработная плата в сфере образования, руб.</a:t>
            </a:r>
            <a:endParaRPr lang="ru-RU" sz="1200" b="1" dirty="0"/>
          </a:p>
        </p:txBody>
      </p:sp>
      <p:sp>
        <p:nvSpPr>
          <p:cNvPr id="8" name="Прямоугольник 7"/>
          <p:cNvSpPr/>
          <p:nvPr/>
        </p:nvSpPr>
        <p:spPr>
          <a:xfrm>
            <a:off x="228600" y="4038600"/>
            <a:ext cx="8492752" cy="276999"/>
          </a:xfrm>
          <a:prstGeom prst="rect">
            <a:avLst/>
          </a:prstGeom>
        </p:spPr>
        <p:txBody>
          <a:bodyPr wrap="square">
            <a:spAutoFit/>
          </a:bodyPr>
          <a:lstStyle/>
          <a:p>
            <a:r>
              <a:rPr lang="ru-RU" sz="1200" b="1" dirty="0" smtClean="0"/>
              <a:t>Среднемесячная заработная плата в сфере культуры и искусства, руб.</a:t>
            </a:r>
            <a:endParaRPr lang="ru-RU" sz="12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Пятиугольник 1"/>
          <p:cNvSpPr/>
          <p:nvPr/>
        </p:nvSpPr>
        <p:spPr>
          <a:xfrm>
            <a:off x="0" y="0"/>
            <a:ext cx="8686800" cy="60960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0" y="0"/>
            <a:ext cx="8686800" cy="769441"/>
          </a:xfrm>
          <a:prstGeom prst="rect">
            <a:avLst/>
          </a:prstGeom>
          <a:noFill/>
        </p:spPr>
        <p:txBody>
          <a:bodyPr wrap="square" rtlCol="0">
            <a:spAutoFit/>
          </a:bodyPr>
          <a:lstStyle/>
          <a:p>
            <a:pPr algn="ctr"/>
            <a:r>
              <a:rPr lang="ru-RU" sz="1600" b="1" dirty="0" smtClean="0"/>
              <a:t>Раздел 7.  </a:t>
            </a:r>
            <a:r>
              <a:rPr lang="ru-RU" sz="1400" dirty="0" smtClean="0"/>
              <a:t>УРОВЕНЬ ДОЛГОВОЙ НАГРУЗКИ НА БЮДЖЕТ КУРСКОГО МУНИЦИПАЛЬНОГО ОКРУГА СТАВРОПОЛЬСКОГО КРАЯ </a:t>
            </a:r>
          </a:p>
          <a:p>
            <a:pPr algn="ctr"/>
            <a:r>
              <a:rPr lang="ru-RU" sz="1400" dirty="0" smtClean="0"/>
              <a:t> </a:t>
            </a:r>
            <a:endParaRPr lang="ru-RU" sz="1400" dirty="0"/>
          </a:p>
        </p:txBody>
      </p:sp>
      <p:sp>
        <p:nvSpPr>
          <p:cNvPr id="4" name="Прямоугольник 3"/>
          <p:cNvSpPr/>
          <p:nvPr/>
        </p:nvSpPr>
        <p:spPr>
          <a:xfrm>
            <a:off x="152400" y="609600"/>
            <a:ext cx="8991600" cy="523220"/>
          </a:xfrm>
          <a:prstGeom prst="rect">
            <a:avLst/>
          </a:prstGeom>
        </p:spPr>
        <p:txBody>
          <a:bodyPr wrap="square">
            <a:spAutoFit/>
          </a:bodyPr>
          <a:lstStyle/>
          <a:p>
            <a:r>
              <a:rPr lang="ru-RU" sz="1400" dirty="0" smtClean="0"/>
              <a:t>Сведения о планируемых (предельных) объемах муниципального долга на 2022 год и на плановый период 2023 и 2024 годов в сравнении с исполнением за 2022 год и отчетом за 2021 год </a:t>
            </a:r>
            <a:endParaRPr lang="ru-RU" sz="1400" dirty="0"/>
          </a:p>
        </p:txBody>
      </p:sp>
      <p:graphicFrame>
        <p:nvGraphicFramePr>
          <p:cNvPr id="5" name="Таблица 4"/>
          <p:cNvGraphicFramePr>
            <a:graphicFrameLocks noGrp="1"/>
          </p:cNvGraphicFramePr>
          <p:nvPr/>
        </p:nvGraphicFramePr>
        <p:xfrm>
          <a:off x="152400" y="1219201"/>
          <a:ext cx="8839200" cy="3384742"/>
        </p:xfrm>
        <a:graphic>
          <a:graphicData uri="http://schemas.openxmlformats.org/drawingml/2006/table">
            <a:tbl>
              <a:tblPr/>
              <a:tblGrid>
                <a:gridCol w="4114800"/>
                <a:gridCol w="990600"/>
                <a:gridCol w="838200"/>
                <a:gridCol w="990600"/>
                <a:gridCol w="914950"/>
                <a:gridCol w="990050"/>
              </a:tblGrid>
              <a:tr h="293599">
                <a:tc>
                  <a:txBody>
                    <a:bodyPr/>
                    <a:lstStyle/>
                    <a:p>
                      <a:pPr algn="ctr" fontAlgn="ctr"/>
                      <a:endParaRPr lang="ru-RU" sz="900" b="1" i="0" u="none" strike="noStrike" dirty="0">
                        <a:latin typeface="Arial" pitchFamily="34" charset="0"/>
                        <a:cs typeface="Arial" pitchFamily="34" charset="0"/>
                      </a:endParaRP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900" b="1" i="0" u="none" strike="noStrike" dirty="0">
                          <a:latin typeface="Arial" pitchFamily="34" charset="0"/>
                          <a:cs typeface="Arial" pitchFamily="34" charset="0"/>
                        </a:rPr>
                        <a:t>Факт </a:t>
                      </a:r>
                      <a:r>
                        <a:rPr lang="ru-RU" sz="900" b="1" i="0" u="none" strike="noStrike" dirty="0" smtClean="0">
                          <a:latin typeface="Arial" pitchFamily="34" charset="0"/>
                          <a:cs typeface="Arial" pitchFamily="34" charset="0"/>
                        </a:rPr>
                        <a:t>                  2021 </a:t>
                      </a:r>
                      <a:r>
                        <a:rPr lang="ru-RU" sz="9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900" b="1" i="0" u="none" strike="noStrike" dirty="0" smtClean="0">
                          <a:latin typeface="Arial" pitchFamily="34" charset="0"/>
                          <a:cs typeface="Arial" pitchFamily="34" charset="0"/>
                        </a:rPr>
                        <a:t>Факт  </a:t>
                      </a:r>
                    </a:p>
                    <a:p>
                      <a:pPr algn="ctr" fontAlgn="ctr"/>
                      <a:r>
                        <a:rPr lang="ru-RU" sz="900" b="1" i="0" u="none" strike="noStrike" dirty="0" smtClean="0">
                          <a:latin typeface="Arial" pitchFamily="34" charset="0"/>
                          <a:cs typeface="Arial" pitchFamily="34" charset="0"/>
                        </a:rPr>
                        <a:t>2022 год</a:t>
                      </a:r>
                      <a:endParaRPr lang="ru-RU" sz="900" b="1" i="0" u="none" strike="noStrike" dirty="0">
                        <a:latin typeface="Arial" pitchFamily="34" charset="0"/>
                        <a:cs typeface="Arial" pitchFamily="34" charset="0"/>
                      </a:endParaRP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900" b="1" i="0" u="none" strike="noStrike" dirty="0">
                          <a:latin typeface="Arial" pitchFamily="34" charset="0"/>
                          <a:cs typeface="Arial" pitchFamily="34" charset="0"/>
                        </a:rPr>
                        <a:t>Прогноз </a:t>
                      </a:r>
                      <a:endParaRPr lang="ru-RU" sz="900" b="1" i="0" u="none" strike="noStrike" dirty="0" smtClean="0">
                        <a:latin typeface="Arial" pitchFamily="34" charset="0"/>
                        <a:cs typeface="Arial" pitchFamily="34" charset="0"/>
                      </a:endParaRPr>
                    </a:p>
                    <a:p>
                      <a:pPr algn="ctr" fontAlgn="ctr"/>
                      <a:r>
                        <a:rPr lang="ru-RU" sz="900" b="1" i="0" u="none" strike="noStrike" dirty="0" smtClean="0">
                          <a:latin typeface="Arial" pitchFamily="34" charset="0"/>
                          <a:cs typeface="Arial" pitchFamily="34" charset="0"/>
                        </a:rPr>
                        <a:t>2023 </a:t>
                      </a:r>
                      <a:r>
                        <a:rPr lang="ru-RU" sz="9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900" b="1" i="0" u="none" strike="noStrike" dirty="0">
                          <a:latin typeface="Arial" pitchFamily="34" charset="0"/>
                          <a:cs typeface="Arial" pitchFamily="34" charset="0"/>
                        </a:rPr>
                        <a:t>Прогноз </a:t>
                      </a:r>
                      <a:endParaRPr lang="ru-RU" sz="900" b="1" i="0" u="none" strike="noStrike" dirty="0" smtClean="0">
                        <a:latin typeface="Arial" pitchFamily="34" charset="0"/>
                        <a:cs typeface="Arial" pitchFamily="34" charset="0"/>
                      </a:endParaRPr>
                    </a:p>
                    <a:p>
                      <a:pPr algn="ctr" fontAlgn="ctr"/>
                      <a:r>
                        <a:rPr lang="ru-RU" sz="900" b="1" i="0" u="none" strike="noStrike" dirty="0" smtClean="0">
                          <a:latin typeface="Arial" pitchFamily="34" charset="0"/>
                          <a:cs typeface="Arial" pitchFamily="34" charset="0"/>
                        </a:rPr>
                        <a:t>2024 </a:t>
                      </a:r>
                      <a:r>
                        <a:rPr lang="ru-RU" sz="9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900" b="1" i="0" u="none" strike="noStrike" dirty="0">
                          <a:latin typeface="Arial" pitchFamily="34" charset="0"/>
                          <a:cs typeface="Arial" pitchFamily="34" charset="0"/>
                        </a:rPr>
                        <a:t>Прогноз </a:t>
                      </a:r>
                      <a:endParaRPr lang="ru-RU" sz="900" b="1" i="0" u="none" strike="noStrike" dirty="0" smtClean="0">
                        <a:latin typeface="Arial" pitchFamily="34" charset="0"/>
                        <a:cs typeface="Arial" pitchFamily="34" charset="0"/>
                      </a:endParaRPr>
                    </a:p>
                    <a:p>
                      <a:pPr algn="ctr" fontAlgn="ctr"/>
                      <a:r>
                        <a:rPr lang="ru-RU" sz="900" b="1" i="0" u="none" strike="noStrike" dirty="0" smtClean="0">
                          <a:latin typeface="Arial" pitchFamily="34" charset="0"/>
                          <a:cs typeface="Arial" pitchFamily="34" charset="0"/>
                        </a:rPr>
                        <a:t>2025 </a:t>
                      </a:r>
                      <a:r>
                        <a:rPr lang="ru-RU" sz="9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44536">
                <a:tc>
                  <a:txBody>
                    <a:bodyPr/>
                    <a:lstStyle/>
                    <a:p>
                      <a:pPr algn="l" fontAlgn="ctr"/>
                      <a:r>
                        <a:rPr lang="ru-RU" sz="900" b="0" i="0" u="none" strike="noStrike" dirty="0" smtClean="0">
                          <a:solidFill>
                            <a:srgbClr val="000000"/>
                          </a:solidFill>
                          <a:latin typeface="Arial" pitchFamily="34" charset="0"/>
                          <a:cs typeface="Arial" pitchFamily="34" charset="0"/>
                        </a:rPr>
                        <a:t>  Муниципальный </a:t>
                      </a:r>
                      <a:r>
                        <a:rPr lang="ru-RU" sz="900" b="0" i="0" u="none" strike="noStrike" dirty="0">
                          <a:solidFill>
                            <a:srgbClr val="000000"/>
                          </a:solidFill>
                          <a:latin typeface="Arial" pitchFamily="34" charset="0"/>
                          <a:cs typeface="Arial" pitchFamily="34" charset="0"/>
                        </a:rPr>
                        <a:t>внутренний долг на 01 января соответствующего года</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237">
                <a:tc>
                  <a:txBody>
                    <a:bodyPr/>
                    <a:lstStyle/>
                    <a:p>
                      <a:pPr algn="just" fontAlgn="ctr"/>
                      <a:r>
                        <a:rPr lang="ru-RU" sz="900" b="1" i="0" u="none" strike="noStrike" dirty="0" smtClean="0">
                          <a:solidFill>
                            <a:srgbClr val="000000"/>
                          </a:solidFill>
                          <a:latin typeface="Arial" pitchFamily="34" charset="0"/>
                          <a:cs typeface="Arial" pitchFamily="34" charset="0"/>
                        </a:rPr>
                        <a:t>  1</a:t>
                      </a:r>
                      <a:r>
                        <a:rPr lang="ru-RU" sz="900" b="1" i="0" u="none" strike="noStrike" dirty="0">
                          <a:solidFill>
                            <a:srgbClr val="000000"/>
                          </a:solidFill>
                          <a:latin typeface="Arial" pitchFamily="34" charset="0"/>
                          <a:cs typeface="Arial" pitchFamily="34" charset="0"/>
                        </a:rPr>
                        <a:t>. Муниципальные ценные бумаги:</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237">
                <a:tc>
                  <a:txBody>
                    <a:bodyPr/>
                    <a:lstStyle/>
                    <a:p>
                      <a:pPr algn="just" fontAlgn="ctr"/>
                      <a:r>
                        <a:rPr lang="ru-RU" sz="900" b="0" i="0" u="none" strike="noStrike" dirty="0">
                          <a:solidFill>
                            <a:srgbClr val="000000"/>
                          </a:solidFill>
                          <a:latin typeface="Arial" pitchFamily="34" charset="0"/>
                          <a:cs typeface="Arial" pitchFamily="34" charset="0"/>
                        </a:rPr>
                        <a:t> - привлечение средств от размещения ценных бумаг</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237">
                <a:tc>
                  <a:txBody>
                    <a:bodyPr/>
                    <a:lstStyle/>
                    <a:p>
                      <a:pPr algn="just" fontAlgn="ctr"/>
                      <a:r>
                        <a:rPr lang="ru-RU" sz="900" b="0" i="0" u="none" strike="noStrike" dirty="0">
                          <a:solidFill>
                            <a:srgbClr val="000000"/>
                          </a:solidFill>
                          <a:latin typeface="Arial" pitchFamily="34" charset="0"/>
                          <a:cs typeface="Arial" pitchFamily="34" charset="0"/>
                        </a:rPr>
                        <a:t> - погашение номинальной стоимости ценных бумаг</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237">
                <a:tc>
                  <a:txBody>
                    <a:bodyPr/>
                    <a:lstStyle/>
                    <a:p>
                      <a:pPr algn="just" fontAlgn="ctr"/>
                      <a:r>
                        <a:rPr lang="ru-RU" sz="900" b="1" i="0" u="none" strike="noStrike" dirty="0" smtClean="0">
                          <a:solidFill>
                            <a:srgbClr val="000000"/>
                          </a:solidFill>
                          <a:latin typeface="Arial" pitchFamily="34" charset="0"/>
                          <a:cs typeface="Arial" pitchFamily="34" charset="0"/>
                        </a:rPr>
                        <a:t>  2</a:t>
                      </a:r>
                      <a:r>
                        <a:rPr lang="ru-RU" sz="900" b="1" i="0" u="none" strike="noStrike" dirty="0">
                          <a:solidFill>
                            <a:srgbClr val="000000"/>
                          </a:solidFill>
                          <a:latin typeface="Arial" pitchFamily="34" charset="0"/>
                          <a:cs typeface="Arial" pitchFamily="34" charset="0"/>
                        </a:rPr>
                        <a:t>. Кредиты, полученные от кредитных организаций:</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237">
                <a:tc>
                  <a:txBody>
                    <a:bodyPr/>
                    <a:lstStyle/>
                    <a:p>
                      <a:pPr algn="just" fontAlgn="ctr"/>
                      <a:r>
                        <a:rPr lang="ru-RU" sz="900" b="0" i="0" u="none" strike="noStrike" dirty="0">
                          <a:solidFill>
                            <a:srgbClr val="000000"/>
                          </a:solidFill>
                          <a:latin typeface="Arial" pitchFamily="34" charset="0"/>
                          <a:cs typeface="Arial" pitchFamily="34" charset="0"/>
                        </a:rPr>
                        <a:t>- привлечение кредитов</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237">
                <a:tc>
                  <a:txBody>
                    <a:bodyPr/>
                    <a:lstStyle/>
                    <a:p>
                      <a:pPr algn="just" fontAlgn="ctr"/>
                      <a:r>
                        <a:rPr lang="ru-RU" sz="900" b="0" i="0" u="none" strike="noStrike">
                          <a:solidFill>
                            <a:srgbClr val="000000"/>
                          </a:solidFill>
                          <a:latin typeface="Arial" pitchFamily="34" charset="0"/>
                          <a:cs typeface="Arial" pitchFamily="34" charset="0"/>
                        </a:rPr>
                        <a:t>- погашение основной суммы долга</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2475">
                <a:tc>
                  <a:txBody>
                    <a:bodyPr/>
                    <a:lstStyle/>
                    <a:p>
                      <a:pPr algn="just" fontAlgn="ctr"/>
                      <a:r>
                        <a:rPr lang="ru-RU" sz="900" b="1" i="0" u="none" strike="noStrike" dirty="0" smtClean="0">
                          <a:solidFill>
                            <a:srgbClr val="000000"/>
                          </a:solidFill>
                          <a:latin typeface="Arial" pitchFamily="34" charset="0"/>
                          <a:cs typeface="Arial" pitchFamily="34" charset="0"/>
                        </a:rPr>
                        <a:t>  3</a:t>
                      </a:r>
                      <a:r>
                        <a:rPr lang="ru-RU" sz="900" b="1" i="0" u="none" strike="noStrike" dirty="0">
                          <a:solidFill>
                            <a:srgbClr val="000000"/>
                          </a:solidFill>
                          <a:latin typeface="Arial" pitchFamily="34" charset="0"/>
                          <a:cs typeface="Arial" pitchFamily="34" charset="0"/>
                        </a:rPr>
                        <a:t>. Бюджетные кредиты, привлеченные от других бюджетов бюджетной </a:t>
                      </a:r>
                      <a:r>
                        <a:rPr lang="ru-RU" sz="900" b="1" i="0" u="none" strike="noStrike" dirty="0" smtClean="0">
                          <a:solidFill>
                            <a:srgbClr val="000000"/>
                          </a:solidFill>
                          <a:latin typeface="Arial" pitchFamily="34" charset="0"/>
                          <a:cs typeface="Arial" pitchFamily="34" charset="0"/>
                        </a:rPr>
                        <a:t>  </a:t>
                      </a:r>
                    </a:p>
                    <a:p>
                      <a:pPr algn="just" fontAlgn="ctr"/>
                      <a:r>
                        <a:rPr lang="ru-RU" sz="900" b="1" i="0" u="none" strike="noStrike" dirty="0" smtClean="0">
                          <a:solidFill>
                            <a:srgbClr val="000000"/>
                          </a:solidFill>
                          <a:latin typeface="Arial" pitchFamily="34" charset="0"/>
                          <a:cs typeface="Arial" pitchFamily="34" charset="0"/>
                        </a:rPr>
                        <a:t>  системы </a:t>
                      </a:r>
                      <a:r>
                        <a:rPr lang="ru-RU" sz="900" b="1" i="0" u="none" strike="noStrike" dirty="0">
                          <a:solidFill>
                            <a:srgbClr val="000000"/>
                          </a:solidFill>
                          <a:latin typeface="Arial" pitchFamily="34" charset="0"/>
                          <a:cs typeface="Arial" pitchFamily="34" charset="0"/>
                        </a:rPr>
                        <a:t>РФ:</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237">
                <a:tc>
                  <a:txBody>
                    <a:bodyPr/>
                    <a:lstStyle/>
                    <a:p>
                      <a:pPr algn="just" fontAlgn="ctr"/>
                      <a:r>
                        <a:rPr lang="ru-RU" sz="900" b="0" i="0" u="none" strike="noStrike" dirty="0">
                          <a:solidFill>
                            <a:srgbClr val="000000"/>
                          </a:solidFill>
                          <a:latin typeface="Arial" pitchFamily="34" charset="0"/>
                          <a:cs typeface="Arial" pitchFamily="34" charset="0"/>
                        </a:rPr>
                        <a:t>- привлечение кредитов</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237">
                <a:tc>
                  <a:txBody>
                    <a:bodyPr/>
                    <a:lstStyle/>
                    <a:p>
                      <a:pPr algn="just" fontAlgn="ctr"/>
                      <a:r>
                        <a:rPr lang="ru-RU" sz="900" b="0" i="0" u="none" strike="noStrike" dirty="0">
                          <a:solidFill>
                            <a:srgbClr val="000000"/>
                          </a:solidFill>
                          <a:latin typeface="Arial" pitchFamily="34" charset="0"/>
                          <a:cs typeface="Arial" pitchFamily="34" charset="0"/>
                        </a:rPr>
                        <a:t>- погашение основной суммы долга</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237">
                <a:tc>
                  <a:txBody>
                    <a:bodyPr/>
                    <a:lstStyle/>
                    <a:p>
                      <a:pPr algn="l" fontAlgn="ctr"/>
                      <a:r>
                        <a:rPr lang="ru-RU" sz="900" b="1" i="0" u="none" strike="noStrike" dirty="0" smtClean="0">
                          <a:solidFill>
                            <a:srgbClr val="000000"/>
                          </a:solidFill>
                          <a:latin typeface="Arial" pitchFamily="34" charset="0"/>
                          <a:cs typeface="Arial" pitchFamily="34" charset="0"/>
                        </a:rPr>
                        <a:t>  4</a:t>
                      </a:r>
                      <a:r>
                        <a:rPr lang="ru-RU" sz="900" b="1" i="0" u="none" strike="noStrike" dirty="0">
                          <a:solidFill>
                            <a:srgbClr val="000000"/>
                          </a:solidFill>
                          <a:latin typeface="Arial" pitchFamily="34" charset="0"/>
                          <a:cs typeface="Arial" pitchFamily="34" charset="0"/>
                        </a:rPr>
                        <a:t>. Муниципальные гарантии:</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237">
                <a:tc>
                  <a:txBody>
                    <a:bodyPr/>
                    <a:lstStyle/>
                    <a:p>
                      <a:pPr algn="l" fontAlgn="ctr"/>
                      <a:r>
                        <a:rPr lang="ru-RU" sz="900" b="0" i="0" u="none" strike="noStrike">
                          <a:solidFill>
                            <a:srgbClr val="000000"/>
                          </a:solidFill>
                          <a:latin typeface="Arial" pitchFamily="34" charset="0"/>
                          <a:cs typeface="Arial" pitchFamily="34" charset="0"/>
                        </a:rPr>
                        <a:t>- предоставление муниципальных гарантий</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237">
                <a:tc>
                  <a:txBody>
                    <a:bodyPr/>
                    <a:lstStyle/>
                    <a:p>
                      <a:pPr algn="l" fontAlgn="ctr"/>
                      <a:r>
                        <a:rPr lang="ru-RU" sz="900" b="0" i="0" u="none" strike="noStrike">
                          <a:solidFill>
                            <a:srgbClr val="000000"/>
                          </a:solidFill>
                          <a:latin typeface="Arial" pitchFamily="34" charset="0"/>
                          <a:cs typeface="Arial" pitchFamily="34" charset="0"/>
                        </a:rPr>
                        <a:t>- исполнение муниципальных гарантий</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2475">
                <a:tc>
                  <a:txBody>
                    <a:bodyPr/>
                    <a:lstStyle/>
                    <a:p>
                      <a:pPr algn="l" fontAlgn="ctr"/>
                      <a:r>
                        <a:rPr lang="ru-RU" sz="900" b="1" i="0" u="none" strike="noStrike" dirty="0" smtClean="0">
                          <a:solidFill>
                            <a:srgbClr val="000000"/>
                          </a:solidFill>
                          <a:latin typeface="Arial" pitchFamily="34" charset="0"/>
                          <a:cs typeface="Arial" pitchFamily="34" charset="0"/>
                        </a:rPr>
                        <a:t>  5. </a:t>
                      </a:r>
                      <a:r>
                        <a:rPr lang="ru-RU" sz="900" b="1" i="0" u="none" strike="noStrike" dirty="0">
                          <a:solidFill>
                            <a:srgbClr val="000000"/>
                          </a:solidFill>
                          <a:latin typeface="Arial" pitchFamily="34" charset="0"/>
                          <a:cs typeface="Arial" pitchFamily="34" charset="0"/>
                        </a:rPr>
                        <a:t>Объем иных непогашенных долговых обязательств муниципального образования </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2475">
                <a:tc>
                  <a:txBody>
                    <a:bodyPr/>
                    <a:lstStyle/>
                    <a:p>
                      <a:pPr algn="just" fontAlgn="ctr"/>
                      <a:r>
                        <a:rPr lang="ru-RU" sz="900" b="0" i="0" u="none" strike="noStrike" dirty="0" smtClean="0">
                          <a:solidFill>
                            <a:srgbClr val="000000"/>
                          </a:solidFill>
                          <a:latin typeface="Arial" pitchFamily="34" charset="0"/>
                          <a:cs typeface="Arial" pitchFamily="34" charset="0"/>
                        </a:rPr>
                        <a:t>  Верхний </a:t>
                      </a:r>
                      <a:r>
                        <a:rPr lang="ru-RU" sz="900" b="0" i="0" u="none" strike="noStrike" dirty="0">
                          <a:solidFill>
                            <a:srgbClr val="000000"/>
                          </a:solidFill>
                          <a:latin typeface="Arial" pitchFamily="34" charset="0"/>
                          <a:cs typeface="Arial" pitchFamily="34" charset="0"/>
                        </a:rPr>
                        <a:t>предел муниципального внутреннего долга на 31 декабря соответствующего года, всего</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237">
                <a:tc>
                  <a:txBody>
                    <a:bodyPr/>
                    <a:lstStyle/>
                    <a:p>
                      <a:pPr algn="just" fontAlgn="ctr"/>
                      <a:r>
                        <a:rPr lang="ru-RU" sz="900" b="0" i="0" u="none" strike="noStrike" dirty="0" smtClean="0">
                          <a:solidFill>
                            <a:srgbClr val="000000"/>
                          </a:solidFill>
                          <a:latin typeface="Arial" pitchFamily="34" charset="0"/>
                          <a:cs typeface="Arial" pitchFamily="34" charset="0"/>
                        </a:rPr>
                        <a:t>  в </a:t>
                      </a:r>
                      <a:r>
                        <a:rPr lang="ru-RU" sz="900" b="0" i="0" u="none" strike="noStrike" dirty="0">
                          <a:solidFill>
                            <a:srgbClr val="000000"/>
                          </a:solidFill>
                          <a:latin typeface="Arial" pitchFamily="34" charset="0"/>
                          <a:cs typeface="Arial" pitchFamily="34" charset="0"/>
                        </a:rPr>
                        <a:t>том числе по муниципальным гарантиям</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025" name="Rectangle 1"/>
          <p:cNvSpPr>
            <a:spLocks noChangeArrowheads="1"/>
          </p:cNvSpPr>
          <p:nvPr/>
        </p:nvSpPr>
        <p:spPr bwMode="auto">
          <a:xfrm>
            <a:off x="152400" y="4572000"/>
            <a:ext cx="8839200"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000" dirty="0" smtClean="0"/>
              <a:t>В Ы П И С К А</a:t>
            </a:r>
          </a:p>
          <a:p>
            <a:pPr algn="ctr"/>
            <a:r>
              <a:rPr lang="ru-RU" sz="1000" dirty="0" smtClean="0"/>
              <a:t>из решения Совета Курского муниципального округа Ставропольского края от 09 декабря 2021 г. № 306 «О бюджете Курского муниципального округа Ставропольского края на 2022 год и плановый период 2023 и 2024 годов», в новой редакции от 23 декабря 2022 года № 465. </a:t>
            </a:r>
          </a:p>
          <a:p>
            <a:pPr algn="ctr"/>
            <a:endParaRPr lang="ru-RU" sz="1000" dirty="0" smtClean="0">
              <a:latin typeface="+mj-lt"/>
            </a:endParaRPr>
          </a:p>
          <a:p>
            <a:pPr algn="just"/>
            <a:r>
              <a:rPr lang="ru-RU" sz="1000" dirty="0" smtClean="0"/>
              <a:t>	21. Установить верхний предел муниципального внутреннего долга Курского муниципального округа Ставропольского края:</a:t>
            </a:r>
          </a:p>
          <a:p>
            <a:pPr algn="just"/>
            <a:r>
              <a:rPr lang="ru-RU" sz="1000" dirty="0" smtClean="0"/>
              <a:t>	на 01 января 2023 года по долговым обязательствам Курского муниципального округа Ставропольского края - в сумме 0,00 тыс. рублей, в том числе по муниципальным гарантиям в сумме 0,00 тыс. рублей;</a:t>
            </a:r>
          </a:p>
          <a:p>
            <a:pPr algn="just"/>
            <a:r>
              <a:rPr lang="ru-RU" sz="1000" dirty="0" smtClean="0"/>
              <a:t>	на 01 января 2024 года по долговым обязательствам Курского муниципального округа Ставропольского края - в сумме 0,00 тыс. рублей, в том числе по муниципальным гарантиям в сумме 0,00 тыс. рублей;</a:t>
            </a:r>
          </a:p>
          <a:p>
            <a:pPr algn="just"/>
            <a:r>
              <a:rPr lang="ru-RU" sz="1000" dirty="0" smtClean="0"/>
              <a:t>	на 01 января 2025 года по долговым обязательствам Курского муниципального округа Ставропольского края - в сумме 0,00 тыс. рублей, в том числе по муниципальным гарантиям в сумме 0,00 тыс. рублей.</a:t>
            </a:r>
          </a:p>
          <a:p>
            <a:pPr algn="just"/>
            <a:r>
              <a:rPr lang="ru-RU" sz="1000" dirty="0" smtClean="0"/>
              <a:t>	22. Объем расходов на обслуживание муниципального внутреннего долга Курского муниципального округа Ставропольского края в 2022 году и плановом периоде 2023 и 2024 годов не предусматривается.</a:t>
            </a:r>
            <a:endParaRPr lang="ru-RU" sz="1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1" name="Пятиугольник 10"/>
          <p:cNvSpPr/>
          <p:nvPr/>
        </p:nvSpPr>
        <p:spPr>
          <a:xfrm>
            <a:off x="0" y="0"/>
            <a:ext cx="6934200" cy="457200"/>
          </a:xfrm>
          <a:prstGeom prst="homePlat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Диаграмма 4"/>
          <p:cNvGraphicFramePr/>
          <p:nvPr/>
        </p:nvGraphicFramePr>
        <p:xfrm>
          <a:off x="0" y="914400"/>
          <a:ext cx="91440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0" y="457200"/>
            <a:ext cx="9144000"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600" dirty="0" smtClean="0">
                <a:latin typeface="Calibri" pitchFamily="34" charset="0"/>
                <a:cs typeface="Calibri" pitchFamily="34" charset="0"/>
              </a:rPr>
              <a:t>В 2022 ГОДУ БЮДЖЕТ КУРСКОГО МУНИЦИПАЛЬНОГО ОКРУГА СТАВРОПОЛЬСКОГО КРАЯ</a:t>
            </a:r>
          </a:p>
          <a:p>
            <a:pPr algn="ctr"/>
            <a:r>
              <a:rPr lang="ru-RU" sz="1600" dirty="0" smtClean="0">
                <a:latin typeface="Calibri" pitchFamily="34" charset="0"/>
                <a:cs typeface="Calibri" pitchFamily="34" charset="0"/>
              </a:rPr>
              <a:t>ПО РАСХОДАМ СФОРМИРОВАН ПО 17 МУНИЦИПАЛЬНЫМ ПРОГРАММАМ* </a:t>
            </a:r>
          </a:p>
        </p:txBody>
      </p:sp>
      <p:graphicFrame>
        <p:nvGraphicFramePr>
          <p:cNvPr id="7" name="Диаграмма 6"/>
          <p:cNvGraphicFramePr/>
          <p:nvPr/>
        </p:nvGraphicFramePr>
        <p:xfrm>
          <a:off x="2133600" y="3352800"/>
          <a:ext cx="4495800"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p:cNvSpPr txBox="1"/>
          <p:nvPr/>
        </p:nvSpPr>
        <p:spPr>
          <a:xfrm>
            <a:off x="0" y="4724400"/>
            <a:ext cx="2895600" cy="2133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mn-lt"/>
                <a:cs typeface="Times New Roman" pitchFamily="18" charset="0"/>
              </a:rPr>
              <a:t>1. Развитие образования – 41,5%</a:t>
            </a:r>
          </a:p>
          <a:p>
            <a:r>
              <a:rPr lang="ru-RU" sz="1000" dirty="0" smtClean="0">
                <a:latin typeface="+mn-lt"/>
                <a:cs typeface="Times New Roman" pitchFamily="18" charset="0"/>
              </a:rPr>
              <a:t>2. Социальная поддержка граждан – 33,9 %</a:t>
            </a:r>
          </a:p>
          <a:p>
            <a:r>
              <a:rPr lang="ru-RU" sz="1000" dirty="0" smtClean="0">
                <a:latin typeface="+mn-lt"/>
                <a:cs typeface="Times New Roman" pitchFamily="18" charset="0"/>
              </a:rPr>
              <a:t>3</a:t>
            </a:r>
            <a:r>
              <a:rPr lang="ru-RU" sz="1000" dirty="0" smtClean="0">
                <a:cs typeface="Times New Roman" pitchFamily="18" charset="0"/>
              </a:rPr>
              <a:t>. Сохранение и развитие культуры – 6,9 %</a:t>
            </a:r>
          </a:p>
          <a:p>
            <a:r>
              <a:rPr lang="ru-RU" sz="1000" dirty="0" smtClean="0">
                <a:cs typeface="Times New Roman" pitchFamily="18" charset="0"/>
              </a:rPr>
              <a:t>4. Развитие физической культуры и спорта  - 0,9 %</a:t>
            </a:r>
          </a:p>
          <a:p>
            <a:r>
              <a:rPr lang="ru-RU" sz="1000" dirty="0" smtClean="0">
                <a:cs typeface="Times New Roman" pitchFamily="18" charset="0"/>
              </a:rPr>
              <a:t>5. Молодежная политика  - 0,1 %</a:t>
            </a:r>
          </a:p>
          <a:p>
            <a:r>
              <a:rPr lang="ru-RU" sz="1000" dirty="0" smtClean="0">
                <a:cs typeface="Times New Roman" pitchFamily="18" charset="0"/>
              </a:rPr>
              <a:t>6. Управление имуществом  - 0,056%</a:t>
            </a:r>
          </a:p>
          <a:p>
            <a:r>
              <a:rPr lang="ru-RU" sz="1000" dirty="0" smtClean="0">
                <a:latin typeface="+mn-lt"/>
                <a:cs typeface="Times New Roman" pitchFamily="18" charset="0"/>
              </a:rPr>
              <a:t>7. Управление финансами  - 1,9 %</a:t>
            </a:r>
          </a:p>
          <a:p>
            <a:r>
              <a:rPr lang="ru-RU" sz="1000" dirty="0" smtClean="0">
                <a:cs typeface="Times New Roman" pitchFamily="18" charset="0"/>
              </a:rPr>
              <a:t>8. Защита населения и территорий Курского района  от чрезвычайных ситуаций  - 0,2%</a:t>
            </a:r>
          </a:p>
          <a:p>
            <a:r>
              <a:rPr lang="ru-RU" sz="1000" dirty="0" smtClean="0">
                <a:latin typeface="+mn-lt"/>
                <a:cs typeface="Times New Roman" pitchFamily="18" charset="0"/>
              </a:rPr>
              <a:t>9. Развитие малого и среднего  бизнеса, потребительского рынка, снижение административных барьеров  - 0,5 %</a:t>
            </a:r>
          </a:p>
          <a:p>
            <a:endParaRPr lang="ru-RU" sz="1000" dirty="0" smtClean="0">
              <a:latin typeface="+mn-lt"/>
              <a:cs typeface="Times New Roman" pitchFamily="18" charset="0"/>
            </a:endParaRPr>
          </a:p>
          <a:p>
            <a:endParaRPr lang="ru-RU" sz="1000" dirty="0" smtClean="0">
              <a:latin typeface="+mn-lt"/>
              <a:cs typeface="Times New Roman" pitchFamily="18" charset="0"/>
            </a:endParaRPr>
          </a:p>
          <a:p>
            <a:endParaRPr lang="ru-RU" sz="1000" dirty="0" smtClean="0">
              <a:latin typeface="+mn-lt"/>
              <a:cs typeface="Times New Roman" pitchFamily="18" charset="0"/>
            </a:endParaRPr>
          </a:p>
          <a:p>
            <a:endParaRPr lang="ru-RU" sz="1000" dirty="0" smtClean="0">
              <a:latin typeface="+mn-lt"/>
              <a:cs typeface="Times New Roman" pitchFamily="18" charset="0"/>
            </a:endParaRPr>
          </a:p>
          <a:p>
            <a:endParaRPr lang="ru-RU" sz="1000" dirty="0" smtClean="0">
              <a:latin typeface="+mn-lt"/>
              <a:cs typeface="Times New Roman" pitchFamily="18" charset="0"/>
            </a:endParaRPr>
          </a:p>
          <a:p>
            <a:endParaRPr lang="ru-RU" sz="1000" dirty="0" smtClean="0">
              <a:latin typeface="+mn-lt"/>
              <a:cs typeface="Times New Roman" pitchFamily="18" charset="0"/>
            </a:endParaRPr>
          </a:p>
          <a:p>
            <a:endParaRPr lang="ru-RU" sz="1000" dirty="0">
              <a:latin typeface="+mn-lt"/>
              <a:cs typeface="Times New Roman" pitchFamily="18" charset="0"/>
            </a:endParaRPr>
          </a:p>
        </p:txBody>
      </p:sp>
      <p:sp>
        <p:nvSpPr>
          <p:cNvPr id="9" name="TextBox 1"/>
          <p:cNvSpPr txBox="1"/>
          <p:nvPr/>
        </p:nvSpPr>
        <p:spPr>
          <a:xfrm>
            <a:off x="6400800" y="4419600"/>
            <a:ext cx="2743200" cy="2438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mn-lt"/>
                <a:cs typeface="Times New Roman" pitchFamily="18" charset="0"/>
              </a:rPr>
              <a:t>10. Развитие коммунального  хозяйства, транспортной системы и обеспечение безопасности дорожного движения </a:t>
            </a:r>
            <a:r>
              <a:rPr lang="ru-RU" sz="1000" dirty="0" smtClean="0">
                <a:cs typeface="Times New Roman" pitchFamily="18" charset="0"/>
              </a:rPr>
              <a:t> - 8,3 % </a:t>
            </a:r>
            <a:endParaRPr lang="ru-RU" sz="1000" dirty="0" smtClean="0">
              <a:latin typeface="+mn-lt"/>
              <a:cs typeface="Times New Roman" pitchFamily="18" charset="0"/>
            </a:endParaRPr>
          </a:p>
          <a:p>
            <a:r>
              <a:rPr lang="ru-RU" sz="1000" dirty="0" smtClean="0">
                <a:cs typeface="Times New Roman" pitchFamily="18" charset="0"/>
              </a:rPr>
              <a:t>11. Развитие сельского хозяйства  - 0,3 %</a:t>
            </a:r>
          </a:p>
          <a:p>
            <a:r>
              <a:rPr lang="ru-RU" sz="1000" dirty="0" smtClean="0">
                <a:latin typeface="+mn-lt"/>
                <a:cs typeface="Times New Roman" pitchFamily="18" charset="0"/>
              </a:rPr>
              <a:t>12. Межнациональные отношения и поддержка казачества - 1,5%</a:t>
            </a:r>
          </a:p>
          <a:p>
            <a:r>
              <a:rPr lang="ru-RU" sz="1000" dirty="0" smtClean="0">
                <a:cs typeface="Times New Roman" pitchFamily="18" charset="0"/>
              </a:rPr>
              <a:t>13. Энергосбережение и повышение энергетической эффективности </a:t>
            </a:r>
          </a:p>
          <a:p>
            <a:r>
              <a:rPr lang="ru-RU" sz="1000" dirty="0" smtClean="0">
                <a:cs typeface="Times New Roman" pitchFamily="18" charset="0"/>
              </a:rPr>
              <a:t>14. Профилактика правонарушений – 0,03%</a:t>
            </a:r>
          </a:p>
          <a:p>
            <a:r>
              <a:rPr lang="ru-RU" sz="1000" dirty="0" smtClean="0">
                <a:latin typeface="+mn-lt"/>
                <a:cs typeface="Times New Roman" pitchFamily="18" charset="0"/>
              </a:rPr>
              <a:t>15. Противодействие коррупции  - 0,01 %</a:t>
            </a:r>
          </a:p>
          <a:p>
            <a:r>
              <a:rPr lang="ru-RU" sz="1000" dirty="0" smtClean="0">
                <a:cs typeface="Times New Roman" pitchFamily="18" charset="0"/>
              </a:rPr>
              <a:t>16. Обеспечение жильем отдельных категорий граждан – 2,4 %</a:t>
            </a:r>
          </a:p>
          <a:p>
            <a:r>
              <a:rPr lang="ru-RU" sz="1000" dirty="0" smtClean="0">
                <a:latin typeface="+mn-lt"/>
                <a:cs typeface="Times New Roman" pitchFamily="18" charset="0"/>
              </a:rPr>
              <a:t>17. Формирование современной городской среды – 1,5 %</a:t>
            </a:r>
          </a:p>
          <a:p>
            <a:endParaRPr lang="ru-RU" sz="1000" dirty="0" smtClean="0">
              <a:latin typeface="+mn-lt"/>
              <a:cs typeface="Times New Roman" pitchFamily="18" charset="0"/>
            </a:endParaRPr>
          </a:p>
          <a:p>
            <a:endParaRPr lang="ru-RU" sz="1000" dirty="0" smtClean="0">
              <a:latin typeface="+mn-lt"/>
              <a:cs typeface="Times New Roman" pitchFamily="18" charset="0"/>
            </a:endParaRPr>
          </a:p>
          <a:p>
            <a:endParaRPr lang="ru-RU" sz="1000" dirty="0" smtClean="0">
              <a:latin typeface="+mn-lt"/>
              <a:cs typeface="Times New Roman" pitchFamily="18" charset="0"/>
            </a:endParaRPr>
          </a:p>
          <a:p>
            <a:endParaRPr lang="ru-RU" sz="1000" dirty="0" smtClean="0">
              <a:latin typeface="+mn-lt"/>
              <a:cs typeface="Times New Roman" pitchFamily="18" charset="0"/>
            </a:endParaRPr>
          </a:p>
          <a:p>
            <a:endParaRPr lang="ru-RU" sz="1000" dirty="0" smtClean="0">
              <a:latin typeface="+mn-lt"/>
              <a:cs typeface="Times New Roman" pitchFamily="18" charset="0"/>
            </a:endParaRPr>
          </a:p>
          <a:p>
            <a:endParaRPr lang="ru-RU" sz="1000" dirty="0">
              <a:latin typeface="+mn-lt"/>
              <a:cs typeface="Times New Roman" pitchFamily="18" charset="0"/>
            </a:endParaRPr>
          </a:p>
        </p:txBody>
      </p:sp>
      <p:sp>
        <p:nvSpPr>
          <p:cNvPr id="10" name="Прямоугольник 9"/>
          <p:cNvSpPr/>
          <p:nvPr/>
        </p:nvSpPr>
        <p:spPr>
          <a:xfrm>
            <a:off x="0" y="0"/>
            <a:ext cx="4506875" cy="338554"/>
          </a:xfrm>
          <a:prstGeom prst="rect">
            <a:avLst/>
          </a:prstGeom>
        </p:spPr>
        <p:txBody>
          <a:bodyPr wrap="none">
            <a:spAutoFit/>
          </a:bodyPr>
          <a:lstStyle/>
          <a:p>
            <a:r>
              <a:rPr lang="ru-RU" sz="1600" b="1" dirty="0" smtClean="0"/>
              <a:t>Раздел 8. </a:t>
            </a:r>
            <a:r>
              <a:rPr lang="ru-RU" sz="1600" dirty="0" smtClean="0"/>
              <a:t>МУНИЦИПАЛЬНЫЕ ПРОГРАММЫ</a:t>
            </a:r>
            <a:endParaRPr lang="ru-RU" sz="1600" dirty="0"/>
          </a:p>
        </p:txBody>
      </p:sp>
      <p:sp>
        <p:nvSpPr>
          <p:cNvPr id="12" name="TextBox 11"/>
          <p:cNvSpPr txBox="1"/>
          <p:nvPr/>
        </p:nvSpPr>
        <p:spPr>
          <a:xfrm>
            <a:off x="0" y="3733800"/>
            <a:ext cx="6477000" cy="507831"/>
          </a:xfrm>
          <a:prstGeom prst="rect">
            <a:avLst/>
          </a:prstGeom>
          <a:noFill/>
        </p:spPr>
        <p:txBody>
          <a:bodyPr wrap="square" rtlCol="0">
            <a:spAutoFit/>
          </a:bodyPr>
          <a:lstStyle/>
          <a:p>
            <a:r>
              <a:rPr lang="ru-RU" sz="900" dirty="0" smtClean="0">
                <a:latin typeface="Calibri" pitchFamily="34" charset="0"/>
                <a:cs typeface="Calibri" pitchFamily="34" charset="0"/>
              </a:rPr>
              <a:t>* До преобразования муниципальных образований, входящих в состав Курского муниципального района Ставропольского края и наделением вновь образованного муниципального образования статусом муниципального округа, бюджеты сельских поселений до 2021 года формировались  не программными</a:t>
            </a:r>
            <a:endParaRPr lang="ru-RU" sz="900" dirty="0"/>
          </a:p>
        </p:txBody>
      </p:sp>
      <p:sp>
        <p:nvSpPr>
          <p:cNvPr id="13" name="TextBox 12"/>
          <p:cNvSpPr txBox="1"/>
          <p:nvPr/>
        </p:nvSpPr>
        <p:spPr>
          <a:xfrm>
            <a:off x="5905500" y="1524000"/>
            <a:ext cx="3086100" cy="2169825"/>
          </a:xfrm>
          <a:prstGeom prst="rect">
            <a:avLst/>
          </a:prstGeom>
          <a:noFill/>
        </p:spPr>
        <p:txBody>
          <a:bodyPr wrap="square" rtlCol="0">
            <a:spAutoFit/>
          </a:bodyPr>
          <a:lstStyle/>
          <a:p>
            <a:r>
              <a:rPr lang="ru-RU" sz="900" dirty="0" smtClean="0">
                <a:latin typeface="Arial" pitchFamily="34" charset="0"/>
                <a:cs typeface="Arial" pitchFamily="34" charset="0"/>
              </a:rPr>
              <a:t>Наибольший удельный вес  расходов в программной части бюджета составляют следующие программы:</a:t>
            </a:r>
          </a:p>
          <a:p>
            <a:endParaRPr lang="ru-RU" sz="900" dirty="0" smtClean="0">
              <a:latin typeface="Arial" pitchFamily="34" charset="0"/>
              <a:cs typeface="Arial" pitchFamily="34" charset="0"/>
            </a:endParaRPr>
          </a:p>
          <a:p>
            <a:r>
              <a:rPr lang="ru-RU" sz="900" dirty="0" smtClean="0">
                <a:latin typeface="Arial" pitchFamily="34" charset="0"/>
                <a:cs typeface="Arial" pitchFamily="34" charset="0"/>
              </a:rPr>
              <a:t>   Развитие образования  - 41,5 % </a:t>
            </a:r>
          </a:p>
          <a:p>
            <a:r>
              <a:rPr lang="ru-RU" sz="900" dirty="0" smtClean="0">
                <a:latin typeface="Arial" pitchFamily="34" charset="0"/>
                <a:cs typeface="Arial" pitchFamily="34" charset="0"/>
              </a:rPr>
              <a:t>   Социальная поддержка граждан  - 33,9 % </a:t>
            </a:r>
          </a:p>
          <a:p>
            <a:r>
              <a:rPr lang="ru-RU" sz="900" dirty="0" smtClean="0">
                <a:latin typeface="Arial" pitchFamily="34" charset="0"/>
                <a:cs typeface="Arial" pitchFamily="34" charset="0"/>
              </a:rPr>
              <a:t>   Развитие коммунального хозяйства, транспортной системы и обеспечение безопасности дорожного движения – 8,3 %</a:t>
            </a:r>
          </a:p>
          <a:p>
            <a:r>
              <a:rPr lang="ru-RU" sz="900" dirty="0" smtClean="0">
                <a:latin typeface="Arial" pitchFamily="34" charset="0"/>
                <a:cs typeface="Arial" pitchFamily="34" charset="0"/>
              </a:rPr>
              <a:t>  Сохранение и развитие культуры – 6,9 %</a:t>
            </a:r>
          </a:p>
          <a:p>
            <a:r>
              <a:rPr lang="ru-RU" sz="900" dirty="0" smtClean="0">
                <a:latin typeface="Arial" pitchFamily="34" charset="0"/>
                <a:cs typeface="Arial" pitchFamily="34" charset="0"/>
              </a:rPr>
              <a:t>   </a:t>
            </a:r>
          </a:p>
          <a:p>
            <a:endParaRPr lang="ru-RU" sz="900" dirty="0" smtClean="0">
              <a:latin typeface="Calibri" pitchFamily="34" charset="0"/>
              <a:cs typeface="Times New Roman" pitchFamily="18" charset="0"/>
            </a:endParaRPr>
          </a:p>
          <a:p>
            <a:endParaRPr lang="ru-RU" sz="900" dirty="0" smtClean="0">
              <a:latin typeface="Calibri" pitchFamily="34" charset="0"/>
              <a:cs typeface="Calibri" pitchFamily="34" charset="0"/>
            </a:endParaRPr>
          </a:p>
          <a:p>
            <a:endParaRPr lang="ru-RU" sz="900" dirty="0" smtClean="0">
              <a:latin typeface="Calibri" pitchFamily="34" charset="0"/>
              <a:cs typeface="Calibri" pitchFamily="34" charset="0"/>
            </a:endParaRPr>
          </a:p>
          <a:p>
            <a:endParaRPr lang="ru-RU" sz="900" dirty="0" smtClean="0">
              <a:latin typeface="Calibri" pitchFamily="34" charset="0"/>
              <a:cs typeface="Calibri" pitchFamily="34" charset="0"/>
            </a:endParaRPr>
          </a:p>
          <a:p>
            <a:endParaRPr lang="ru-RU" sz="900" dirty="0"/>
          </a:p>
        </p:txBody>
      </p:sp>
      <p:pic>
        <p:nvPicPr>
          <p:cNvPr id="38916" name="Picture 4" descr="https://distant.sev.msu.ru/pluginfile.php/40620/course/overviewfiles/3a0c1effcc17b045e98b204870ccc63c_original.8327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91000" y="5029200"/>
            <a:ext cx="609600" cy="609600"/>
          </a:xfrm>
          <a:prstGeom prst="rect">
            <a:avLst/>
          </a:prstGeom>
          <a:ln>
            <a:noFill/>
          </a:ln>
          <a:effectLst>
            <a:softEdge rad="112500"/>
          </a:effectLst>
        </p:spPr>
      </p:pic>
      <p:sp>
        <p:nvSpPr>
          <p:cNvPr id="14" name="TextBox 13"/>
          <p:cNvSpPr txBox="1"/>
          <p:nvPr/>
        </p:nvSpPr>
        <p:spPr>
          <a:xfrm>
            <a:off x="0" y="9144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extBox 1"/>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Исполнение бюджета Курского муниципального округа Ставропольского края</a:t>
            </a:r>
          </a:p>
          <a:p>
            <a:pPr algn="ctr"/>
            <a:r>
              <a:rPr lang="ru-RU" sz="1600" b="1" dirty="0" smtClean="0">
                <a:latin typeface="Calibri" pitchFamily="34" charset="0"/>
                <a:cs typeface="Calibri" pitchFamily="34" charset="0"/>
              </a:rPr>
              <a:t> за 2022 по муниципальным программам</a:t>
            </a:r>
            <a:endParaRPr lang="ru-RU" sz="1600" b="1" dirty="0">
              <a:latin typeface="Calibri" pitchFamily="34" charset="0"/>
              <a:cs typeface="Calibri" pitchFamily="34" charset="0"/>
            </a:endParaRPr>
          </a:p>
        </p:txBody>
      </p:sp>
      <p:graphicFrame>
        <p:nvGraphicFramePr>
          <p:cNvPr id="4" name="Таблица 3"/>
          <p:cNvGraphicFramePr>
            <a:graphicFrameLocks noGrp="1"/>
          </p:cNvGraphicFramePr>
          <p:nvPr/>
        </p:nvGraphicFramePr>
        <p:xfrm>
          <a:off x="152400" y="533400"/>
          <a:ext cx="8839200" cy="6302468"/>
        </p:xfrm>
        <a:graphic>
          <a:graphicData uri="http://schemas.openxmlformats.org/drawingml/2006/table">
            <a:tbl>
              <a:tblPr/>
              <a:tblGrid>
                <a:gridCol w="381000"/>
                <a:gridCol w="5638800"/>
                <a:gridCol w="1143000"/>
                <a:gridCol w="990600"/>
                <a:gridCol w="685800"/>
              </a:tblGrid>
              <a:tr h="599641">
                <a:tc>
                  <a:txBody>
                    <a:bodyPr/>
                    <a:lstStyle/>
                    <a:p>
                      <a:pPr algn="ctr" fontAlgn="b"/>
                      <a:r>
                        <a:rPr lang="ru-RU" sz="1000" b="0" i="0" u="none" strike="noStrike" dirty="0">
                          <a:solidFill>
                            <a:schemeClr val="tx1"/>
                          </a:solidFill>
                          <a:latin typeface="+mj-lt"/>
                        </a:rPr>
                        <a:t> </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Наименование муниципальной программы Курского муниципального округа Ставропольского края</a:t>
                      </a:r>
                      <a:br>
                        <a:rPr lang="ru-RU" sz="1000" b="0" i="0" u="none" strike="noStrike" dirty="0">
                          <a:solidFill>
                            <a:schemeClr val="tx1"/>
                          </a:solidFill>
                          <a:latin typeface="+mj-lt"/>
                        </a:rPr>
                      </a:br>
                      <a:endParaRPr lang="ru-RU" sz="1000" b="0" i="0" u="none" strike="noStrike" dirty="0">
                        <a:solidFill>
                          <a:schemeClr val="tx1"/>
                        </a:solidFill>
                        <a:latin typeface="+mj-lt"/>
                      </a:endParaRP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chemeClr val="tx1"/>
                          </a:solidFill>
                          <a:latin typeface="+mj-lt"/>
                        </a:rPr>
                        <a:t>запланировано к финансированию программой на </a:t>
                      </a:r>
                      <a:r>
                        <a:rPr lang="ru-RU" sz="1000" b="0" i="0" u="none" strike="noStrike" dirty="0" smtClean="0">
                          <a:solidFill>
                            <a:schemeClr val="tx1"/>
                          </a:solidFill>
                          <a:latin typeface="+mj-lt"/>
                        </a:rPr>
                        <a:t>2022 </a:t>
                      </a:r>
                      <a:r>
                        <a:rPr lang="ru-RU" sz="1000" b="0" i="0" u="none" strike="noStrike" dirty="0">
                          <a:solidFill>
                            <a:schemeClr val="tx1"/>
                          </a:solidFill>
                          <a:latin typeface="+mj-lt"/>
                        </a:rPr>
                        <a:t>год (тыс. рублей)</a:t>
                      </a:r>
                    </a:p>
                  </a:txBody>
                  <a:tcPr marL="3121" marR="3121" marT="3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chemeClr val="tx1"/>
                          </a:solidFill>
                          <a:latin typeface="+mj-lt"/>
                        </a:rPr>
                        <a:t>кассовое исполнение за  </a:t>
                      </a:r>
                      <a:r>
                        <a:rPr lang="ru-RU" sz="1000" b="0" i="0" u="none" strike="noStrike" dirty="0" smtClean="0">
                          <a:solidFill>
                            <a:schemeClr val="tx1"/>
                          </a:solidFill>
                          <a:latin typeface="+mj-lt"/>
                        </a:rPr>
                        <a:t>2022 </a:t>
                      </a:r>
                      <a:r>
                        <a:rPr lang="ru-RU" sz="1000" b="0" i="0" u="none" strike="noStrike" dirty="0">
                          <a:solidFill>
                            <a:schemeClr val="tx1"/>
                          </a:solidFill>
                          <a:latin typeface="+mj-lt"/>
                        </a:rPr>
                        <a:t>год (тыс. рублей)</a:t>
                      </a:r>
                    </a:p>
                  </a:txBody>
                  <a:tcPr marL="3121" marR="3121" marT="3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chemeClr val="tx1"/>
                          </a:solidFill>
                          <a:latin typeface="+mj-lt"/>
                        </a:rPr>
                        <a:t>% исполнения</a:t>
                      </a:r>
                    </a:p>
                  </a:txBody>
                  <a:tcPr marL="3121" marR="3121" marT="3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dirty="0">
                          <a:solidFill>
                            <a:schemeClr val="tx1"/>
                          </a:solidFill>
                          <a:latin typeface="+mj-lt"/>
                        </a:rPr>
                        <a:t>1</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chemeClr val="tx1"/>
                          </a:solidFill>
                          <a:latin typeface="+mj-lt"/>
                        </a:rPr>
                        <a:t>Муниципальная программа Курского муниципального округа Ставропольского края </a:t>
                      </a:r>
                      <a:endParaRPr lang="ru-RU" sz="1000" b="1" i="0" u="none" strike="noStrike" dirty="0" smtClean="0">
                        <a:solidFill>
                          <a:schemeClr val="tx1"/>
                        </a:solidFill>
                        <a:latin typeface="+mj-lt"/>
                      </a:endParaRPr>
                    </a:p>
                    <a:p>
                      <a:pPr algn="l" fontAlgn="b"/>
                      <a:r>
                        <a:rPr lang="ru-RU" sz="1000" b="1" i="0" u="none" strike="noStrike" dirty="0" smtClean="0">
                          <a:solidFill>
                            <a:schemeClr val="tx1"/>
                          </a:solidFill>
                          <a:latin typeface="+mj-lt"/>
                        </a:rPr>
                        <a:t>"</a:t>
                      </a:r>
                      <a:r>
                        <a:rPr lang="ru-RU" sz="1000" b="1" i="0" u="none" strike="noStrike" dirty="0">
                          <a:solidFill>
                            <a:schemeClr val="tx1"/>
                          </a:solidFill>
                          <a:latin typeface="+mj-lt"/>
                        </a:rPr>
                        <a:t>Развитие образования"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979 792,30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962 304,09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98,21%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dirty="0">
                          <a:solidFill>
                            <a:schemeClr val="tx1"/>
                          </a:solidFill>
                          <a:latin typeface="+mj-lt"/>
                        </a:rPr>
                        <a:t>2</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chemeClr val="tx1"/>
                          </a:solidFill>
                          <a:latin typeface="+mj-lt"/>
                        </a:rPr>
                        <a:t>Муниципальная программа Курского муниципального округа Ставропольского края </a:t>
                      </a:r>
                      <a:endParaRPr lang="ru-RU" sz="1000" b="1" i="0" u="none" strike="noStrike" dirty="0" smtClean="0">
                        <a:solidFill>
                          <a:schemeClr val="tx1"/>
                        </a:solidFill>
                        <a:latin typeface="+mj-lt"/>
                      </a:endParaRPr>
                    </a:p>
                    <a:p>
                      <a:pPr algn="l" fontAlgn="b"/>
                      <a:r>
                        <a:rPr lang="ru-RU" sz="1000" b="1" i="0" u="none" strike="noStrike" dirty="0" smtClean="0">
                          <a:solidFill>
                            <a:schemeClr val="tx1"/>
                          </a:solidFill>
                          <a:latin typeface="+mj-lt"/>
                        </a:rPr>
                        <a:t>"</a:t>
                      </a:r>
                      <a:r>
                        <a:rPr lang="ru-RU" sz="1000" b="1" i="0" u="none" strike="noStrike" dirty="0">
                          <a:solidFill>
                            <a:schemeClr val="tx1"/>
                          </a:solidFill>
                          <a:latin typeface="+mj-lt"/>
                        </a:rPr>
                        <a:t>Социальная поддержка граждан"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787 095,54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786 905,23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99,98%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dirty="0">
                          <a:solidFill>
                            <a:schemeClr val="tx1"/>
                          </a:solidFill>
                          <a:latin typeface="+mj-lt"/>
                        </a:rPr>
                        <a:t>3</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chemeClr val="tx1"/>
                          </a:solidFill>
                          <a:latin typeface="+mj-lt"/>
                        </a:rPr>
                        <a:t>Муниципальная программа Курского муниципального округа Ставропольского края </a:t>
                      </a:r>
                      <a:endParaRPr lang="ru-RU" sz="1000" b="1" i="0" u="none" strike="noStrike" dirty="0" smtClean="0">
                        <a:solidFill>
                          <a:schemeClr val="tx1"/>
                        </a:solidFill>
                        <a:latin typeface="+mj-lt"/>
                      </a:endParaRPr>
                    </a:p>
                    <a:p>
                      <a:pPr algn="l" fontAlgn="b"/>
                      <a:r>
                        <a:rPr lang="ru-RU" sz="1000" b="1" i="0" u="none" strike="noStrike" dirty="0" smtClean="0">
                          <a:solidFill>
                            <a:schemeClr val="tx1"/>
                          </a:solidFill>
                          <a:latin typeface="+mj-lt"/>
                        </a:rPr>
                        <a:t>"</a:t>
                      </a:r>
                      <a:r>
                        <a:rPr lang="ru-RU" sz="1000" b="1" i="0" u="none" strike="noStrike" dirty="0">
                          <a:solidFill>
                            <a:schemeClr val="tx1"/>
                          </a:solidFill>
                          <a:latin typeface="+mj-lt"/>
                        </a:rPr>
                        <a:t>Сохранение и развитие культуры"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160 878,79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158 277,62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98,38%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dirty="0">
                          <a:solidFill>
                            <a:schemeClr val="tx1"/>
                          </a:solidFill>
                          <a:latin typeface="+mj-lt"/>
                        </a:rPr>
                        <a:t>4</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chemeClr val="tx1"/>
                          </a:solidFill>
                          <a:latin typeface="+mj-lt"/>
                        </a:rPr>
                        <a:t>Муниципальная программа Курского муниципального округа Ставропольского края </a:t>
                      </a:r>
                      <a:endParaRPr lang="ru-RU" sz="1000" b="1" i="0" u="none" strike="noStrike" dirty="0" smtClean="0">
                        <a:solidFill>
                          <a:schemeClr val="tx1"/>
                        </a:solidFill>
                        <a:latin typeface="+mj-lt"/>
                      </a:endParaRPr>
                    </a:p>
                    <a:p>
                      <a:pPr algn="l" fontAlgn="b"/>
                      <a:r>
                        <a:rPr lang="ru-RU" sz="1000" b="1" i="0" u="none" strike="noStrike" dirty="0" smtClean="0">
                          <a:solidFill>
                            <a:schemeClr val="tx1"/>
                          </a:solidFill>
                          <a:latin typeface="+mj-lt"/>
                        </a:rPr>
                        <a:t>"</a:t>
                      </a:r>
                      <a:r>
                        <a:rPr lang="ru-RU" sz="1000" b="1" i="0" u="none" strike="noStrike" dirty="0">
                          <a:solidFill>
                            <a:schemeClr val="tx1"/>
                          </a:solidFill>
                          <a:latin typeface="+mj-lt"/>
                        </a:rPr>
                        <a:t>Развитие физической культуры и спорта"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21 622,62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21 548,90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99,66%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579">
                <a:tc>
                  <a:txBody>
                    <a:bodyPr/>
                    <a:lstStyle/>
                    <a:p>
                      <a:pPr algn="ctr" fontAlgn="b"/>
                      <a:r>
                        <a:rPr lang="ru-RU" sz="1000" b="0" i="0" u="none" strike="noStrike" dirty="0">
                          <a:solidFill>
                            <a:schemeClr val="tx1"/>
                          </a:solidFill>
                          <a:latin typeface="+mj-lt"/>
                        </a:rPr>
                        <a:t>5</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chemeClr val="tx1"/>
                          </a:solidFill>
                          <a:latin typeface="+mj-lt"/>
                        </a:rPr>
                        <a:t>Муниципальная программа Курского муниципального округа Ставропольского края </a:t>
                      </a:r>
                      <a:endParaRPr lang="ru-RU" sz="1000" b="1" i="0" u="none" strike="noStrike" dirty="0" smtClean="0">
                        <a:solidFill>
                          <a:schemeClr val="tx1"/>
                        </a:solidFill>
                        <a:latin typeface="+mj-lt"/>
                      </a:endParaRPr>
                    </a:p>
                    <a:p>
                      <a:pPr algn="l" fontAlgn="b"/>
                      <a:r>
                        <a:rPr lang="ru-RU" sz="1000" b="1" i="0" u="none" strike="noStrike" dirty="0" smtClean="0">
                          <a:solidFill>
                            <a:schemeClr val="tx1"/>
                          </a:solidFill>
                          <a:latin typeface="+mj-lt"/>
                        </a:rPr>
                        <a:t>"</a:t>
                      </a:r>
                      <a:r>
                        <a:rPr lang="ru-RU" sz="1000" b="1" i="0" u="none" strike="noStrike" dirty="0">
                          <a:solidFill>
                            <a:schemeClr val="tx1"/>
                          </a:solidFill>
                          <a:latin typeface="+mj-lt"/>
                        </a:rPr>
                        <a:t>Молодёжная политика"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3 061,85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2 979,03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97,29%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dirty="0">
                          <a:solidFill>
                            <a:schemeClr val="tx1"/>
                          </a:solidFill>
                          <a:latin typeface="+mj-lt"/>
                        </a:rPr>
                        <a:t>6</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chemeClr val="tx1"/>
                          </a:solidFill>
                          <a:latin typeface="+mj-lt"/>
                        </a:rPr>
                        <a:t>Муниципальная программа Курского муниципального округа Ставропольского края </a:t>
                      </a:r>
                      <a:endParaRPr lang="ru-RU" sz="1000" b="1" i="0" u="none" strike="noStrike" dirty="0" smtClean="0">
                        <a:solidFill>
                          <a:schemeClr val="tx1"/>
                        </a:solidFill>
                        <a:latin typeface="+mj-lt"/>
                      </a:endParaRPr>
                    </a:p>
                    <a:p>
                      <a:pPr algn="l" fontAlgn="b"/>
                      <a:r>
                        <a:rPr lang="ru-RU" sz="1000" b="1" i="0" u="none" strike="noStrike" dirty="0" smtClean="0">
                          <a:solidFill>
                            <a:schemeClr val="tx1"/>
                          </a:solidFill>
                          <a:latin typeface="+mj-lt"/>
                        </a:rPr>
                        <a:t>"</a:t>
                      </a:r>
                      <a:r>
                        <a:rPr lang="ru-RU" sz="1000" b="1" i="0" u="none" strike="noStrike" dirty="0">
                          <a:solidFill>
                            <a:schemeClr val="tx1"/>
                          </a:solidFill>
                          <a:latin typeface="+mj-lt"/>
                        </a:rPr>
                        <a:t>Управление имуществом"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2 454,94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1 359,42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55,37%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a:solidFill>
                            <a:schemeClr val="tx1"/>
                          </a:solidFill>
                          <a:latin typeface="+mj-lt"/>
                        </a:rPr>
                        <a:t>7</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chemeClr val="tx1"/>
                          </a:solidFill>
                          <a:latin typeface="+mj-lt"/>
                        </a:rPr>
                        <a:t>Муниципальная программа Курского муниципального округа Ставропольского края </a:t>
                      </a:r>
                      <a:endParaRPr lang="ru-RU" sz="1000" b="1" i="0" u="none" strike="noStrike" dirty="0" smtClean="0">
                        <a:solidFill>
                          <a:schemeClr val="tx1"/>
                        </a:solidFill>
                        <a:latin typeface="+mj-lt"/>
                      </a:endParaRPr>
                    </a:p>
                    <a:p>
                      <a:pPr algn="l" fontAlgn="b"/>
                      <a:r>
                        <a:rPr lang="ru-RU" sz="1000" b="1" i="0" u="none" strike="noStrike" dirty="0" smtClean="0">
                          <a:solidFill>
                            <a:schemeClr val="tx1"/>
                          </a:solidFill>
                          <a:latin typeface="+mj-lt"/>
                        </a:rPr>
                        <a:t>"</a:t>
                      </a:r>
                      <a:r>
                        <a:rPr lang="ru-RU" sz="1000" b="1" i="0" u="none" strike="noStrike" dirty="0">
                          <a:solidFill>
                            <a:schemeClr val="tx1"/>
                          </a:solidFill>
                          <a:latin typeface="+mj-lt"/>
                        </a:rPr>
                        <a:t>Управление финансами"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44 168,72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43 149,88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97,69%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dirty="0">
                          <a:solidFill>
                            <a:schemeClr val="tx1"/>
                          </a:solidFill>
                          <a:latin typeface="+mj-lt"/>
                        </a:rPr>
                        <a:t>8</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a:solidFill>
                            <a:schemeClr val="tx1"/>
                          </a:solidFill>
                          <a:latin typeface="+mj-lt"/>
                        </a:rPr>
                        <a:t>Муниципальная программа Курского муниципального округа Ставропольского края "Защита населения и территории Курского района Ставропольского края от чрезвычайных ситуаций"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4 596,57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4 403,15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95,79%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dirty="0">
                          <a:solidFill>
                            <a:schemeClr val="tx1"/>
                          </a:solidFill>
                          <a:latin typeface="+mj-lt"/>
                        </a:rPr>
                        <a:t>9</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a:solidFill>
                            <a:schemeClr val="tx1"/>
                          </a:solidFill>
                          <a:latin typeface="+mj-lt"/>
                        </a:rPr>
                        <a:t>Муниципальная программа Курского муниципального округа Ставропольского края "Развитие малого и среднего бизнеса, потребительского рынка, снижение административных барьеров"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12 515,51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12 358,77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98,75%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6762">
                <a:tc>
                  <a:txBody>
                    <a:bodyPr/>
                    <a:lstStyle/>
                    <a:p>
                      <a:pPr algn="ctr" fontAlgn="b"/>
                      <a:r>
                        <a:rPr lang="ru-RU" sz="1000" b="0" i="0" u="none" strike="noStrike" dirty="0">
                          <a:solidFill>
                            <a:schemeClr val="tx1"/>
                          </a:solidFill>
                          <a:latin typeface="+mj-lt"/>
                        </a:rPr>
                        <a:t>10</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chemeClr val="tx1"/>
                          </a:solidFill>
                          <a:latin typeface="+mj-lt"/>
                        </a:rPr>
                        <a:t>Муниципальная программа Курского муниципального округа Ставропольского края "Развитие коммунального хозяйства, транспортной системы и обеспечение безопасности дорожного движения"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704 803,72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192 174,01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27,27%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dirty="0">
                          <a:solidFill>
                            <a:schemeClr val="tx1"/>
                          </a:solidFill>
                          <a:latin typeface="+mj-lt"/>
                        </a:rPr>
                        <a:t>11</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chemeClr val="tx1"/>
                          </a:solidFill>
                          <a:latin typeface="+mj-lt"/>
                        </a:rPr>
                        <a:t>Муниципальная программа Курского муниципального округа Ставропольского края </a:t>
                      </a:r>
                      <a:endParaRPr lang="ru-RU" sz="1000" b="1" i="0" u="none" strike="noStrike" dirty="0" smtClean="0">
                        <a:solidFill>
                          <a:schemeClr val="tx1"/>
                        </a:solidFill>
                        <a:latin typeface="+mj-lt"/>
                      </a:endParaRPr>
                    </a:p>
                    <a:p>
                      <a:pPr algn="l" fontAlgn="b"/>
                      <a:r>
                        <a:rPr lang="ru-RU" sz="1000" b="1" i="0" u="none" strike="noStrike" dirty="0" smtClean="0">
                          <a:solidFill>
                            <a:schemeClr val="tx1"/>
                          </a:solidFill>
                          <a:latin typeface="+mj-lt"/>
                        </a:rPr>
                        <a:t>"</a:t>
                      </a:r>
                      <a:r>
                        <a:rPr lang="ru-RU" sz="1000" b="1" i="0" u="none" strike="noStrike" dirty="0">
                          <a:solidFill>
                            <a:schemeClr val="tx1"/>
                          </a:solidFill>
                          <a:latin typeface="+mj-lt"/>
                        </a:rPr>
                        <a:t>Развитие сельского хозяйства"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7 062,08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6 930,06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98,13%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dirty="0">
                          <a:solidFill>
                            <a:schemeClr val="tx1"/>
                          </a:solidFill>
                          <a:latin typeface="+mj-lt"/>
                        </a:rPr>
                        <a:t>12</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chemeClr val="tx1"/>
                          </a:solidFill>
                          <a:latin typeface="+mj-lt"/>
                        </a:rPr>
                        <a:t>Муниципальная программа Курского муниципального округа Ставропольского края "Межнациональные от­ношения и поддержка казачества"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36 134,71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34 751,45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96,17%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348">
                <a:tc>
                  <a:txBody>
                    <a:bodyPr/>
                    <a:lstStyle/>
                    <a:p>
                      <a:pPr algn="ctr" fontAlgn="b"/>
                      <a:r>
                        <a:rPr lang="ru-RU" sz="1000" b="0" i="0" u="none" strike="noStrike" dirty="0" smtClean="0">
                          <a:solidFill>
                            <a:schemeClr val="tx1"/>
                          </a:solidFill>
                          <a:latin typeface="+mj-lt"/>
                        </a:rPr>
                        <a:t>13</a:t>
                      </a:r>
                      <a:endParaRPr lang="ru-RU" sz="1000" b="0" i="0" u="none" strike="noStrike" dirty="0">
                        <a:solidFill>
                          <a:schemeClr val="tx1"/>
                        </a:solidFill>
                        <a:latin typeface="+mj-lt"/>
                      </a:endParaRP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000" b="1" i="0" u="none" strike="noStrike" dirty="0">
                          <a:solidFill>
                            <a:schemeClr val="tx1"/>
                          </a:solidFill>
                          <a:latin typeface="+mj-lt"/>
                        </a:rPr>
                        <a:t>Муниципальная программа Курского муниципального округа Ставропольского края </a:t>
                      </a:r>
                      <a:r>
                        <a:rPr kumimoji="0" lang="ru-RU" sz="1000" b="1" i="0" u="none" strike="noStrike" kern="1200" dirty="0" smtClean="0">
                          <a:solidFill>
                            <a:schemeClr val="tx1"/>
                          </a:solidFill>
                          <a:latin typeface="+mn-lt"/>
                          <a:ea typeface="+mn-ea"/>
                          <a:cs typeface="+mn-cs"/>
                        </a:rPr>
                        <a:t>"</a:t>
                      </a:r>
                      <a:r>
                        <a:rPr lang="ru-RU" sz="1000" b="1" dirty="0" smtClean="0">
                          <a:solidFill>
                            <a:schemeClr val="tx1"/>
                          </a:solidFill>
                          <a:latin typeface="+mj-lt"/>
                          <a:cs typeface="Times New Roman" pitchFamily="18" charset="0"/>
                        </a:rPr>
                        <a:t>Энергосбережение и повышение энергетической эффективности</a:t>
                      </a:r>
                      <a:r>
                        <a:rPr kumimoji="0" lang="ru-RU" sz="1000" b="1" i="0" u="none" strike="noStrike" kern="1200" dirty="0" smtClean="0">
                          <a:solidFill>
                            <a:schemeClr val="tx1"/>
                          </a:solidFill>
                          <a:latin typeface="+mn-lt"/>
                          <a:ea typeface="+mn-ea"/>
                          <a:cs typeface="+mn-cs"/>
                        </a:rPr>
                        <a:t>"</a:t>
                      </a:r>
                    </a:p>
                  </a:txBody>
                  <a:tcPr marL="3121" marR="3121" marT="3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mj-lt"/>
                        </a:rPr>
                        <a:t>0,00</a:t>
                      </a:r>
                      <a:endParaRPr lang="ru-RU" sz="1000" b="0" i="0" u="none" strike="noStrike" dirty="0">
                        <a:solidFill>
                          <a:schemeClr val="tx1"/>
                        </a:solidFill>
                        <a:latin typeface="+mj-lt"/>
                      </a:endParaRP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mj-lt"/>
                        </a:rPr>
                        <a:t>0,00</a:t>
                      </a:r>
                      <a:endParaRPr lang="ru-RU" sz="1000" b="0" i="0" u="none" strike="noStrike" dirty="0">
                        <a:solidFill>
                          <a:schemeClr val="tx1"/>
                        </a:solidFill>
                        <a:latin typeface="+mj-lt"/>
                      </a:endParaRP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000" b="0" i="0" u="none" strike="noStrike" dirty="0">
                        <a:solidFill>
                          <a:schemeClr val="tx1"/>
                        </a:solidFill>
                        <a:latin typeface="+mj-lt"/>
                      </a:endParaRP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dirty="0">
                          <a:solidFill>
                            <a:schemeClr val="tx1"/>
                          </a:solidFill>
                          <a:latin typeface="+mj-lt"/>
                        </a:rPr>
                        <a:t>14</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chemeClr val="tx1"/>
                          </a:solidFill>
                          <a:latin typeface="+mj-lt"/>
                        </a:rPr>
                        <a:t>Муниципальная программа Курского муниципального округа Ставропольского края </a:t>
                      </a:r>
                      <a:endParaRPr lang="ru-RU" sz="1000" b="1" i="0" u="none" strike="noStrike" dirty="0" smtClean="0">
                        <a:solidFill>
                          <a:schemeClr val="tx1"/>
                        </a:solidFill>
                        <a:latin typeface="+mj-lt"/>
                      </a:endParaRPr>
                    </a:p>
                    <a:p>
                      <a:pPr algn="l" fontAlgn="b"/>
                      <a:r>
                        <a:rPr lang="ru-RU" sz="1000" b="1" i="0" u="none" strike="noStrike" dirty="0" smtClean="0">
                          <a:solidFill>
                            <a:schemeClr val="tx1"/>
                          </a:solidFill>
                          <a:latin typeface="+mj-lt"/>
                        </a:rPr>
                        <a:t>"</a:t>
                      </a:r>
                      <a:r>
                        <a:rPr lang="ru-RU" sz="1000" b="1" i="0" u="none" strike="noStrike" dirty="0">
                          <a:solidFill>
                            <a:schemeClr val="tx1"/>
                          </a:solidFill>
                          <a:latin typeface="+mj-lt"/>
                        </a:rPr>
                        <a:t>Профилактика правонарушений"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827,48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626,79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75,75%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dirty="0">
                          <a:solidFill>
                            <a:schemeClr val="tx1"/>
                          </a:solidFill>
                          <a:latin typeface="+mj-lt"/>
                        </a:rPr>
                        <a:t>15</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a:solidFill>
                            <a:schemeClr val="tx1"/>
                          </a:solidFill>
                          <a:latin typeface="+mj-lt"/>
                        </a:rPr>
                        <a:t>Муниципальная программа Курского муниципального округа Ставропольского края "Противодействие коррупции"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55,70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33,80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60,68%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dirty="0" smtClean="0">
                          <a:solidFill>
                            <a:schemeClr val="tx1"/>
                          </a:solidFill>
                          <a:latin typeface="+mj-lt"/>
                        </a:rPr>
                        <a:t>16</a:t>
                      </a:r>
                      <a:endParaRPr lang="ru-RU" sz="1000" b="0" i="0" u="none" strike="noStrike" dirty="0">
                        <a:solidFill>
                          <a:schemeClr val="tx1"/>
                        </a:solidFill>
                        <a:latin typeface="+mj-lt"/>
                      </a:endParaRP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chemeClr val="tx1"/>
                          </a:solidFill>
                          <a:latin typeface="+mj-lt"/>
                        </a:rPr>
                        <a:t>Муниципальная программа Курского муниципального округа Ставропольского края </a:t>
                      </a:r>
                      <a:endParaRPr lang="ru-RU" sz="1000" b="1" i="0" u="none" strike="noStrike" dirty="0" smtClean="0">
                        <a:solidFill>
                          <a:schemeClr val="tx1"/>
                        </a:solidFill>
                        <a:latin typeface="+mj-lt"/>
                      </a:endParaRPr>
                    </a:p>
                    <a:p>
                      <a:pPr algn="l" fontAlgn="b"/>
                      <a:r>
                        <a:rPr lang="ru-RU" sz="1000" b="1" i="0" u="none" strike="noStrike" dirty="0" smtClean="0">
                          <a:solidFill>
                            <a:schemeClr val="tx1"/>
                          </a:solidFill>
                          <a:latin typeface="+mj-lt"/>
                        </a:rPr>
                        <a:t>"</a:t>
                      </a:r>
                      <a:r>
                        <a:rPr lang="ru-RU" sz="1000" b="1" i="0" u="none" strike="noStrike" dirty="0">
                          <a:solidFill>
                            <a:schemeClr val="tx1"/>
                          </a:solidFill>
                          <a:latin typeface="+mj-lt"/>
                        </a:rPr>
                        <a:t>Обеспечение жильем отдельных категорий граждан"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62 738,26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55 988,75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89,24%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15">
                <a:tc>
                  <a:txBody>
                    <a:bodyPr/>
                    <a:lstStyle/>
                    <a:p>
                      <a:pPr algn="ctr" fontAlgn="b"/>
                      <a:r>
                        <a:rPr lang="ru-RU" sz="1000" b="0" i="0" u="none" strike="noStrike" dirty="0">
                          <a:solidFill>
                            <a:schemeClr val="tx1"/>
                          </a:solidFill>
                          <a:latin typeface="+mj-lt"/>
                        </a:rPr>
                        <a:t>17</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a:solidFill>
                            <a:schemeClr val="tx1"/>
                          </a:solidFill>
                          <a:latin typeface="+mj-lt"/>
                        </a:rPr>
                        <a:t>Муниципальная программа Курского муниципального округа Ставропольского края "Формирование современной городской среды"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chemeClr val="tx1"/>
                          </a:solidFill>
                          <a:latin typeface="+mj-lt"/>
                        </a:rPr>
                        <a:t>35 030,48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34 073,84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chemeClr val="tx1"/>
                          </a:solidFill>
                          <a:latin typeface="+mj-lt"/>
                        </a:rPr>
                        <a:t>97,27%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26">
                <a:tc>
                  <a:txBody>
                    <a:bodyPr/>
                    <a:lstStyle/>
                    <a:p>
                      <a:pPr algn="l" fontAlgn="b"/>
                      <a:r>
                        <a:rPr lang="ru-RU" sz="1000" b="0" i="0" u="none" strike="noStrike">
                          <a:solidFill>
                            <a:schemeClr val="tx1"/>
                          </a:solidFill>
                          <a:latin typeface="+mj-lt"/>
                        </a:rPr>
                        <a:t> </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solidFill>
                            <a:schemeClr val="tx1"/>
                          </a:solidFill>
                          <a:latin typeface="+mj-lt"/>
                        </a:rPr>
                        <a:t> </a:t>
                      </a: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chemeClr val="tx1"/>
                          </a:solidFill>
                          <a:latin typeface="+mj-lt"/>
                        </a:rPr>
                        <a:t>2 </a:t>
                      </a:r>
                      <a:r>
                        <a:rPr lang="ru-RU" sz="1000" b="1" i="0" u="none" strike="noStrike" dirty="0" smtClean="0">
                          <a:solidFill>
                            <a:schemeClr val="tx1"/>
                          </a:solidFill>
                          <a:latin typeface="+mj-lt"/>
                        </a:rPr>
                        <a:t>862 839,27</a:t>
                      </a:r>
                      <a:endParaRPr lang="ru-RU" sz="1000" b="1" i="0" u="none" strike="noStrike" dirty="0">
                        <a:solidFill>
                          <a:schemeClr val="tx1"/>
                        </a:solidFill>
                        <a:latin typeface="+mj-lt"/>
                      </a:endParaRP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chemeClr val="tx1"/>
                          </a:solidFill>
                          <a:latin typeface="+mj-lt"/>
                        </a:rPr>
                        <a:t>2 </a:t>
                      </a:r>
                      <a:r>
                        <a:rPr lang="ru-RU" sz="1000" b="1" i="0" u="none" strike="noStrike" dirty="0" smtClean="0">
                          <a:solidFill>
                            <a:schemeClr val="tx1"/>
                          </a:solidFill>
                          <a:latin typeface="+mj-lt"/>
                        </a:rPr>
                        <a:t>317 864,79</a:t>
                      </a:r>
                      <a:endParaRPr lang="ru-RU" sz="1000" b="1" i="0" u="none" strike="noStrike" dirty="0">
                        <a:solidFill>
                          <a:schemeClr val="tx1"/>
                        </a:solidFill>
                        <a:latin typeface="+mj-lt"/>
                      </a:endParaRP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chemeClr val="tx1"/>
                          </a:solidFill>
                          <a:latin typeface="+mj-lt"/>
                        </a:rPr>
                        <a:t>80,96</a:t>
                      </a:r>
                      <a:endParaRPr lang="ru-RU" sz="1000" b="1" i="0" u="none" strike="noStrike" dirty="0">
                        <a:solidFill>
                          <a:schemeClr val="tx1"/>
                        </a:solidFill>
                        <a:latin typeface="+mj-lt"/>
                      </a:endParaRPr>
                    </a:p>
                  </a:txBody>
                  <a:tcPr marL="3121" marR="3121" marT="3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Прямоугольник 1"/>
          <p:cNvSpPr/>
          <p:nvPr/>
        </p:nvSpPr>
        <p:spPr>
          <a:xfrm>
            <a:off x="0" y="0"/>
            <a:ext cx="9144000" cy="584775"/>
          </a:xfrm>
          <a:prstGeom prst="rect">
            <a:avLst/>
          </a:prstGeom>
        </p:spPr>
        <p:txBody>
          <a:bodyPr wrap="square">
            <a:spAutoFit/>
          </a:bodyPr>
          <a:lstStyle/>
          <a:p>
            <a:pPr algn="ctr"/>
            <a:r>
              <a:rPr lang="ru-RU" sz="1600" b="1" dirty="0" smtClean="0">
                <a:latin typeface="+mj-lt"/>
              </a:rPr>
              <a:t>Оценка эффективности реализации муниципальных программ </a:t>
            </a:r>
          </a:p>
          <a:p>
            <a:pPr algn="ctr"/>
            <a:r>
              <a:rPr lang="ru-RU" sz="1600" b="1" dirty="0" smtClean="0">
                <a:latin typeface="+mj-lt"/>
              </a:rPr>
              <a:t>Курского муниципального округа Ставропольского края за 2022 год</a:t>
            </a:r>
            <a:endParaRPr lang="ru-RU" sz="1600" b="1" dirty="0">
              <a:latin typeface="+mj-lt"/>
            </a:endParaRPr>
          </a:p>
        </p:txBody>
      </p:sp>
      <p:graphicFrame>
        <p:nvGraphicFramePr>
          <p:cNvPr id="3" name="Таблица 2"/>
          <p:cNvGraphicFramePr>
            <a:graphicFrameLocks noGrp="1"/>
          </p:cNvGraphicFramePr>
          <p:nvPr/>
        </p:nvGraphicFramePr>
        <p:xfrm>
          <a:off x="228600" y="685800"/>
          <a:ext cx="8762999" cy="5923260"/>
        </p:xfrm>
        <a:graphic>
          <a:graphicData uri="http://schemas.openxmlformats.org/drawingml/2006/table">
            <a:tbl>
              <a:tblPr/>
              <a:tblGrid>
                <a:gridCol w="304800"/>
                <a:gridCol w="5867400"/>
                <a:gridCol w="1447800"/>
                <a:gridCol w="1142999"/>
              </a:tblGrid>
              <a:tr h="76200">
                <a:tc rowSpan="2">
                  <a:txBody>
                    <a:bodyPr/>
                    <a:lstStyle/>
                    <a:p>
                      <a:pPr algn="ctr" fontAlgn="t"/>
                      <a:r>
                        <a:rPr lang="ru-RU" sz="900" b="0" i="0" u="none" strike="noStrike" dirty="0">
                          <a:latin typeface="Times New Roman"/>
                        </a:rPr>
                        <a:t>№ </a:t>
                      </a:r>
                      <a:r>
                        <a:rPr lang="ru-RU" sz="900" b="0" i="0" u="none" strike="noStrike" dirty="0" err="1">
                          <a:latin typeface="Times New Roman"/>
                        </a:rPr>
                        <a:t>п</a:t>
                      </a:r>
                      <a:r>
                        <a:rPr lang="ru-RU" sz="900" b="0" i="0" u="none" strike="noStrike" dirty="0">
                          <a:latin typeface="Times New Roman"/>
                        </a:rPr>
                        <a:t>/</a:t>
                      </a:r>
                      <a:r>
                        <a:rPr lang="ru-RU" sz="900" b="0" i="0" u="none" strike="noStrike" dirty="0" err="1">
                          <a:latin typeface="Times New Roman"/>
                        </a:rPr>
                        <a:t>п</a:t>
                      </a:r>
                      <a:endParaRPr lang="ru-RU" sz="900" b="0" i="0" u="none" strike="noStrike" dirty="0">
                        <a:latin typeface="Times New Roman"/>
                      </a:endParaRP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endParaRPr lang="ru-RU" sz="900" b="0" i="0" u="none" strike="noStrike" dirty="0" smtClean="0">
                        <a:latin typeface="Times New Roman"/>
                      </a:endParaRPr>
                    </a:p>
                    <a:p>
                      <a:pPr algn="ctr" fontAlgn="t"/>
                      <a:endParaRPr lang="ru-RU" sz="900" b="0" i="0" u="none" strike="noStrike" dirty="0" smtClean="0">
                        <a:latin typeface="Times New Roman"/>
                      </a:endParaRPr>
                    </a:p>
                    <a:p>
                      <a:pPr algn="ctr" fontAlgn="t"/>
                      <a:endParaRPr lang="ru-RU" sz="900" b="0" i="0" u="none" strike="noStrike" dirty="0" smtClean="0">
                        <a:latin typeface="Times New Roman"/>
                      </a:endParaRPr>
                    </a:p>
                    <a:p>
                      <a:pPr algn="ctr" fontAlgn="t"/>
                      <a:r>
                        <a:rPr lang="ru-RU" sz="900" b="0" i="0" u="none" strike="noStrike" dirty="0" smtClean="0">
                          <a:latin typeface="Times New Roman"/>
                        </a:rPr>
                        <a:t>Наименование </a:t>
                      </a:r>
                      <a:r>
                        <a:rPr lang="ru-RU" sz="900" b="0" i="0" u="none" strike="noStrike" dirty="0">
                          <a:latin typeface="Times New Roman"/>
                        </a:rPr>
                        <a:t>муниципальной программы</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900" b="0" i="0" u="none" strike="noStrike" dirty="0">
                          <a:latin typeface="Times New Roman"/>
                        </a:rPr>
                        <a:t> </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773516">
                <a:tc vMerge="1">
                  <a:txBody>
                    <a:bodyPr/>
                    <a:lstStyle/>
                    <a:p>
                      <a:endParaRPr lang="ru-RU"/>
                    </a:p>
                  </a:txBody>
                  <a:tcPr/>
                </a:tc>
                <a:tc vMerge="1">
                  <a:txBody>
                    <a:bodyPr/>
                    <a:lstStyle/>
                    <a:p>
                      <a:endParaRPr lang="ru-RU"/>
                    </a:p>
                  </a:txBody>
                  <a:tcPr/>
                </a:tc>
                <a:tc>
                  <a:txBody>
                    <a:bodyPr/>
                    <a:lstStyle/>
                    <a:p>
                      <a:pPr algn="ctr" fontAlgn="t"/>
                      <a:r>
                        <a:rPr lang="ru-RU" sz="900" b="0" i="0" u="none" strike="noStrike" dirty="0">
                          <a:latin typeface="Times New Roman"/>
                        </a:rPr>
                        <a:t>Значение оценки эффективности реализации муниципальной программы (процентов)</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0" i="0" u="none" strike="noStrike" dirty="0">
                          <a:latin typeface="Times New Roman"/>
                        </a:rPr>
                        <a:t>Оценка эффективности </a:t>
                      </a:r>
                      <a:br>
                        <a:rPr lang="ru-RU" sz="900" b="0" i="0" u="none" strike="noStrike" dirty="0">
                          <a:latin typeface="Times New Roman"/>
                        </a:rPr>
                      </a:br>
                      <a:r>
                        <a:rPr lang="ru-RU" sz="900" b="0" i="0" u="none" strike="noStrike" dirty="0">
                          <a:latin typeface="Times New Roman"/>
                        </a:rPr>
                        <a:t>реализации муниципальной </a:t>
                      </a:r>
                      <a:br>
                        <a:rPr lang="ru-RU" sz="900" b="0" i="0" u="none" strike="noStrike" dirty="0">
                          <a:latin typeface="Times New Roman"/>
                        </a:rPr>
                      </a:br>
                      <a:r>
                        <a:rPr lang="ru-RU" sz="900" b="0" i="0" u="none" strike="noStrike" dirty="0" smtClean="0">
                          <a:latin typeface="Times New Roman"/>
                        </a:rPr>
                        <a:t>программы</a:t>
                      </a:r>
                      <a:endParaRPr lang="ru-RU" sz="900" b="0" i="0" u="none" strike="noStrike" dirty="0">
                        <a:latin typeface="Times New Roman"/>
                      </a:endParaRP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6680">
                <a:tc>
                  <a:txBody>
                    <a:bodyPr/>
                    <a:lstStyle/>
                    <a:p>
                      <a:pPr algn="ctr" fontAlgn="t"/>
                      <a:r>
                        <a:rPr lang="ru-RU" sz="950" b="1" i="0" u="none" strike="noStrike" dirty="0">
                          <a:latin typeface="Times New Roman"/>
                        </a:rPr>
                        <a:t>1</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"Развитие образования"</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latin typeface="Times New Roman"/>
                        </a:rPr>
                        <a:t>92,1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a:latin typeface="Times New Roman"/>
                        </a:rPr>
                        <a:t>плановая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0286">
                <a:tc>
                  <a:txBody>
                    <a:bodyPr/>
                    <a:lstStyle/>
                    <a:p>
                      <a:pPr algn="ctr" fontAlgn="t"/>
                      <a:r>
                        <a:rPr lang="ru-RU" sz="950" b="1" i="0" u="none" strike="noStrike">
                          <a:latin typeface="Times New Roman"/>
                        </a:rPr>
                        <a:t>2</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"Социальная поддержка граждан</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latin typeface="Times New Roman"/>
                        </a:rPr>
                        <a:t>100,0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a:latin typeface="Times New Roman"/>
                        </a:rPr>
                        <a:t>плановая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851">
                <a:tc>
                  <a:txBody>
                    <a:bodyPr/>
                    <a:lstStyle/>
                    <a:p>
                      <a:pPr algn="ctr" fontAlgn="t"/>
                      <a:r>
                        <a:rPr lang="ru-RU" sz="950" b="1" i="0" u="none" strike="noStrike">
                          <a:latin typeface="Times New Roman"/>
                        </a:rPr>
                        <a:t>3</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"Сохранение и развитие культуры"</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latin typeface="Times New Roman"/>
                        </a:rPr>
                        <a:t>111,7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a:latin typeface="Times New Roman"/>
                        </a:rPr>
                        <a:t>выше плановой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474">
                <a:tc>
                  <a:txBody>
                    <a:bodyPr/>
                    <a:lstStyle/>
                    <a:p>
                      <a:pPr algn="ctr" fontAlgn="t"/>
                      <a:r>
                        <a:rPr lang="ru-RU" sz="950" b="1" i="0" u="none" strike="noStrike">
                          <a:latin typeface="Times New Roman"/>
                        </a:rPr>
                        <a:t>4</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"Развитие физической культуры и спорта"</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latin typeface="Times New Roman"/>
                        </a:rPr>
                        <a:t>139,4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latin typeface="Times New Roman"/>
                        </a:rPr>
                        <a:t>выше плановой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264">
                <a:tc>
                  <a:txBody>
                    <a:bodyPr/>
                    <a:lstStyle/>
                    <a:p>
                      <a:pPr algn="ctr" fontAlgn="t"/>
                      <a:r>
                        <a:rPr lang="ru-RU" sz="950" b="1" i="0" u="none" strike="noStrike">
                          <a:latin typeface="Times New Roman"/>
                        </a:rPr>
                        <a:t>5</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"Молодежная политика"</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latin typeface="Times New Roman"/>
                        </a:rPr>
                        <a:t>118,7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a:latin typeface="Times New Roman"/>
                        </a:rPr>
                        <a:t>выше плановой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069">
                <a:tc>
                  <a:txBody>
                    <a:bodyPr/>
                    <a:lstStyle/>
                    <a:p>
                      <a:pPr algn="ctr" fontAlgn="t"/>
                      <a:r>
                        <a:rPr lang="ru-RU" sz="950" b="1" i="0" u="none" strike="noStrike">
                          <a:latin typeface="Times New Roman"/>
                        </a:rPr>
                        <a:t>6</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"Управление имуществом"</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latin typeface="Times New Roman"/>
                        </a:rPr>
                        <a:t>221,3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a:latin typeface="Times New Roman"/>
                        </a:rPr>
                        <a:t>выше плановой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9156">
                <a:tc>
                  <a:txBody>
                    <a:bodyPr/>
                    <a:lstStyle/>
                    <a:p>
                      <a:pPr algn="ctr" fontAlgn="t"/>
                      <a:r>
                        <a:rPr lang="ru-RU" sz="950" b="1" i="0" u="none" strike="noStrike">
                          <a:latin typeface="Times New Roman"/>
                        </a:rPr>
                        <a:t>7</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"Управление финансами"</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latin typeface="Times New Roman"/>
                        </a:rPr>
                        <a:t>99,4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latin typeface="Times New Roman"/>
                        </a:rPr>
                        <a:t>плановая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839">
                <a:tc>
                  <a:txBody>
                    <a:bodyPr/>
                    <a:lstStyle/>
                    <a:p>
                      <a:pPr algn="ctr" fontAlgn="t"/>
                      <a:r>
                        <a:rPr lang="ru-RU" sz="950" b="1" i="0" u="none" strike="noStrike">
                          <a:latin typeface="Times New Roman"/>
                        </a:rPr>
                        <a:t>8</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"Защита населения и территории Курского района Ставропольского края от чрезвычайных ситуаций"</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latin typeface="Times New Roman"/>
                        </a:rPr>
                        <a:t>307,2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latin typeface="Times New Roman"/>
                        </a:rPr>
                        <a:t>выше плановой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61">
                <a:tc>
                  <a:txBody>
                    <a:bodyPr/>
                    <a:lstStyle/>
                    <a:p>
                      <a:pPr algn="ctr" fontAlgn="t"/>
                      <a:r>
                        <a:rPr lang="ru-RU" sz="950" b="1" i="0" u="none" strike="noStrike">
                          <a:latin typeface="Times New Roman"/>
                        </a:rPr>
                        <a:t>9</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"Развитие малого и среднего бизнеса, потребительского рынка, снижение административных барьеров"</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latin typeface="Times New Roman"/>
                        </a:rPr>
                        <a:t>122,8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a:latin typeface="Times New Roman"/>
                        </a:rPr>
                        <a:t>выше плановой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6245">
                <a:tc>
                  <a:txBody>
                    <a:bodyPr/>
                    <a:lstStyle/>
                    <a:p>
                      <a:pPr algn="ctr" fontAlgn="t"/>
                      <a:r>
                        <a:rPr lang="ru-RU" sz="950" b="1" i="0" u="none" strike="noStrike">
                          <a:latin typeface="Times New Roman"/>
                        </a:rPr>
                        <a:t>10</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"Развитие коммунального хозяйства, транспортной системы и обеспечение безопасности дорожного движения"</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latin typeface="Times New Roman"/>
                        </a:rPr>
                        <a:t>120,60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a:latin typeface="Times New Roman"/>
                        </a:rPr>
                        <a:t>выше плановой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474">
                <a:tc>
                  <a:txBody>
                    <a:bodyPr/>
                    <a:lstStyle/>
                    <a:p>
                      <a:pPr algn="ctr" fontAlgn="t"/>
                      <a:r>
                        <a:rPr lang="ru-RU" sz="950" b="1" i="0" u="none" strike="noStrike">
                          <a:latin typeface="Times New Roman"/>
                        </a:rPr>
                        <a:t>11</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"Развитие сельского хозяйства"</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latin typeface="Times New Roman"/>
                        </a:rPr>
                        <a:t>106,26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a:latin typeface="Times New Roman"/>
                        </a:rPr>
                        <a:t>выше плановой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5912">
                <a:tc>
                  <a:txBody>
                    <a:bodyPr/>
                    <a:lstStyle/>
                    <a:p>
                      <a:pPr algn="ctr" fontAlgn="t"/>
                      <a:r>
                        <a:rPr lang="ru-RU" sz="950" b="1" i="0" u="none" strike="noStrike">
                          <a:latin typeface="Times New Roman"/>
                        </a:rPr>
                        <a:t>12</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"Межнациональные отношения и поддержка казачества"</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latin typeface="Times New Roman"/>
                        </a:rPr>
                        <a:t>146,21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a:latin typeface="Times New Roman"/>
                        </a:rPr>
                        <a:t>выше плановой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2668">
                <a:tc>
                  <a:txBody>
                    <a:bodyPr/>
                    <a:lstStyle/>
                    <a:p>
                      <a:pPr algn="ctr" fontAlgn="t"/>
                      <a:r>
                        <a:rPr lang="ru-RU" sz="950" b="1" i="0" u="none" strike="noStrike">
                          <a:latin typeface="Times New Roman"/>
                        </a:rPr>
                        <a:t>13</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"Энергосбережение и повышение энергетической эффективности"</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latin typeface="Times New Roman"/>
                        </a:rPr>
                        <a:t>110,79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a:latin typeface="Times New Roman"/>
                        </a:rPr>
                        <a:t>выше плановой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0804">
                <a:tc>
                  <a:txBody>
                    <a:bodyPr/>
                    <a:lstStyle/>
                    <a:p>
                      <a:pPr algn="ctr" fontAlgn="t"/>
                      <a:r>
                        <a:rPr lang="ru-RU" sz="950" b="1" i="0" u="none" strike="noStrike">
                          <a:latin typeface="Times New Roman"/>
                        </a:rPr>
                        <a:t>14</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"Профилактика правонарушений"</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latin typeface="Times New Roman"/>
                        </a:rPr>
                        <a:t>177,81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a:latin typeface="Times New Roman"/>
                        </a:rPr>
                        <a:t>выше плановой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7560">
                <a:tc>
                  <a:txBody>
                    <a:bodyPr/>
                    <a:lstStyle/>
                    <a:p>
                      <a:pPr algn="ctr" fontAlgn="t"/>
                      <a:r>
                        <a:rPr lang="ru-RU" sz="950" b="1" i="0" u="none" strike="noStrike">
                          <a:latin typeface="Times New Roman"/>
                        </a:rPr>
                        <a:t>15</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"Противодействие коррупции в Курском муниципальном округе Ставропольского края"</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latin typeface="Times New Roman"/>
                        </a:rPr>
                        <a:t>110,24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a:latin typeface="Times New Roman"/>
                        </a:rPr>
                        <a:t>выше плановой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116">
                <a:tc>
                  <a:txBody>
                    <a:bodyPr/>
                    <a:lstStyle/>
                    <a:p>
                      <a:pPr algn="ctr" fontAlgn="t"/>
                      <a:r>
                        <a:rPr lang="ru-RU" sz="950" b="1" i="0" u="none" strike="noStrike">
                          <a:latin typeface="Times New Roman"/>
                        </a:rPr>
                        <a:t>16</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"Обеспечение жильем отдельных категорий граждан"</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latin typeface="Times New Roman"/>
                        </a:rPr>
                        <a:t>93,39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a:latin typeface="Times New Roman"/>
                        </a:rPr>
                        <a:t>плановая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7040">
                <a:tc>
                  <a:txBody>
                    <a:bodyPr/>
                    <a:lstStyle/>
                    <a:p>
                      <a:pPr algn="ctr" fontAlgn="t"/>
                      <a:r>
                        <a:rPr lang="ru-RU" sz="950" b="1" i="0" u="none" strike="noStrike">
                          <a:latin typeface="Times New Roman"/>
                        </a:rPr>
                        <a:t>17</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950" b="1" i="0" u="none" strike="noStrike" dirty="0">
                          <a:latin typeface="Times New Roman"/>
                        </a:rPr>
                        <a:t>Муниципальная программа Курского муниципального округа Ставропольского края "Формирование современной городской среды"</a:t>
                      </a:r>
                    </a:p>
                  </a:txBody>
                  <a:tcPr marL="3724" marR="3724" marT="37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latin typeface="Times New Roman"/>
                        </a:rPr>
                        <a:t>103,65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0" u="none" strike="noStrike" dirty="0">
                          <a:latin typeface="Times New Roman"/>
                        </a:rPr>
                        <a:t>выше плановой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Прямоугольник 1"/>
          <p:cNvSpPr/>
          <p:nvPr/>
        </p:nvSpPr>
        <p:spPr>
          <a:xfrm>
            <a:off x="0" y="1"/>
            <a:ext cx="9144000" cy="615553"/>
          </a:xfrm>
          <a:prstGeom prst="rect">
            <a:avLst/>
          </a:prstGeom>
        </p:spPr>
        <p:txBody>
          <a:bodyPr wrap="square">
            <a:spAutoFit/>
          </a:bodyPr>
          <a:lstStyle/>
          <a:p>
            <a:pPr algn="ctr"/>
            <a:r>
              <a:rPr lang="ru-RU" sz="1700" b="1" dirty="0" smtClean="0">
                <a:latin typeface="Calibri" pitchFamily="34" charset="0"/>
                <a:cs typeface="Calibri" pitchFamily="34" charset="0"/>
              </a:rPr>
              <a:t>Сведения о</a:t>
            </a:r>
            <a:r>
              <a:rPr lang="en-US" sz="1700" b="1" dirty="0" smtClean="0">
                <a:latin typeface="Calibri" pitchFamily="34" charset="0"/>
                <a:cs typeface="Calibri" pitchFamily="34" charset="0"/>
              </a:rPr>
              <a:t> </a:t>
            </a:r>
            <a:r>
              <a:rPr lang="ru-RU" sz="1700" b="1" dirty="0" smtClean="0">
                <a:latin typeface="Calibri" pitchFamily="34" charset="0"/>
                <a:cs typeface="Calibri" pitchFamily="34" charset="0"/>
              </a:rPr>
              <a:t>реализации государственных программ на территории </a:t>
            </a:r>
          </a:p>
          <a:p>
            <a:pPr algn="ctr"/>
            <a:r>
              <a:rPr lang="ru-RU" sz="1700" b="1" dirty="0" smtClean="0">
                <a:latin typeface="Calibri" pitchFamily="34" charset="0"/>
                <a:cs typeface="Calibri" pitchFamily="34" charset="0"/>
              </a:rPr>
              <a:t>Курского муниципального округа Ставропольского края в 2022 году</a:t>
            </a:r>
            <a:endParaRPr lang="ru-RU" sz="1700" b="1" dirty="0">
              <a:latin typeface="Calibri" pitchFamily="34" charset="0"/>
              <a:cs typeface="Calibri" pitchFamily="34" charset="0"/>
            </a:endParaRPr>
          </a:p>
        </p:txBody>
      </p:sp>
      <p:graphicFrame>
        <p:nvGraphicFramePr>
          <p:cNvPr id="4" name="Таблица 3"/>
          <p:cNvGraphicFramePr>
            <a:graphicFrameLocks noGrp="1"/>
          </p:cNvGraphicFramePr>
          <p:nvPr/>
        </p:nvGraphicFramePr>
        <p:xfrm>
          <a:off x="228600" y="685800"/>
          <a:ext cx="8763000" cy="5990495"/>
        </p:xfrm>
        <a:graphic>
          <a:graphicData uri="http://schemas.openxmlformats.org/drawingml/2006/table">
            <a:tbl>
              <a:tblPr/>
              <a:tblGrid>
                <a:gridCol w="6705600"/>
                <a:gridCol w="533400"/>
                <a:gridCol w="533400"/>
                <a:gridCol w="533400"/>
                <a:gridCol w="457200"/>
              </a:tblGrid>
              <a:tr h="90955">
                <a:tc rowSpan="3">
                  <a:txBody>
                    <a:bodyPr/>
                    <a:lstStyle/>
                    <a:p>
                      <a:pPr algn="ctr" rtl="0" fontAlgn="ctr"/>
                      <a:r>
                        <a:rPr lang="ru-RU" sz="800" b="0" i="0" u="none" strike="noStrike" dirty="0">
                          <a:solidFill>
                            <a:schemeClr val="tx1"/>
                          </a:solidFill>
                          <a:latin typeface="Calibri"/>
                        </a:rPr>
                        <a:t> </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800" b="0" i="0" u="none" strike="noStrike" dirty="0">
                          <a:solidFill>
                            <a:schemeClr val="tx1"/>
                          </a:solidFill>
                          <a:latin typeface="Calibri"/>
                        </a:rPr>
                        <a:t>Всего </a:t>
                      </a: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rtl="0" fontAlgn="ctr"/>
                      <a:r>
                        <a:rPr lang="ru-RU" sz="800" b="0" i="0" u="none" strike="noStrike" dirty="0">
                          <a:solidFill>
                            <a:schemeClr val="tx1"/>
                          </a:solidFill>
                          <a:latin typeface="Calibri"/>
                        </a:rPr>
                        <a:t>в том числе </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r>
              <a:tr h="90955">
                <a:tc vMerge="1">
                  <a:txBody>
                    <a:bodyPr/>
                    <a:lstStyle/>
                    <a:p>
                      <a:endParaRPr lang="ru-RU"/>
                    </a:p>
                  </a:txBody>
                  <a:tcPr/>
                </a:tc>
                <a:tc vMerge="1">
                  <a:txBody>
                    <a:bodyPr/>
                    <a:lstStyle/>
                    <a:p>
                      <a:endParaRPr lang="ru-RU"/>
                    </a:p>
                  </a:txBody>
                  <a:tcPr/>
                </a:tc>
                <a:tc gridSpan="3">
                  <a:txBody>
                    <a:bodyPr/>
                    <a:lstStyle/>
                    <a:p>
                      <a:pPr algn="ctr" rtl="0" fontAlgn="ctr"/>
                      <a:r>
                        <a:rPr lang="ru-RU" sz="800" b="0" i="0" u="none" strike="noStrike" dirty="0">
                          <a:solidFill>
                            <a:schemeClr val="tx1"/>
                          </a:solidFill>
                          <a:latin typeface="Calibri"/>
                        </a:rPr>
                        <a:t>за счет средств: </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97658">
                <a:tc vMerge="1">
                  <a:txBody>
                    <a:bodyPr/>
                    <a:lstStyle/>
                    <a:p>
                      <a:endParaRPr lang="ru-RU"/>
                    </a:p>
                  </a:txBody>
                  <a:tcPr/>
                </a:tc>
                <a:tc vMerge="1">
                  <a:txBody>
                    <a:bodyPr/>
                    <a:lstStyle/>
                    <a:p>
                      <a:endParaRPr lang="ru-RU"/>
                    </a:p>
                  </a:txBody>
                  <a:tcPr/>
                </a:tc>
                <a:tc>
                  <a:txBody>
                    <a:bodyPr/>
                    <a:lstStyle/>
                    <a:p>
                      <a:pPr algn="ctr" rtl="0" fontAlgn="t"/>
                      <a:r>
                        <a:rPr lang="ru-RU" sz="800" b="0" i="0" u="none" strike="noStrike">
                          <a:solidFill>
                            <a:schemeClr val="tx1"/>
                          </a:solidFill>
                          <a:latin typeface="Calibri"/>
                        </a:rPr>
                        <a:t>федерального бюджета </a:t>
                      </a: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800" b="0" i="0" u="none" strike="noStrike" dirty="0">
                          <a:solidFill>
                            <a:schemeClr val="tx1"/>
                          </a:solidFill>
                          <a:latin typeface="Calibri"/>
                        </a:rPr>
                        <a:t>краевого бюджета </a:t>
                      </a: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800" b="0" i="0" u="none" strike="noStrike" dirty="0">
                          <a:solidFill>
                            <a:schemeClr val="tx1"/>
                          </a:solidFill>
                          <a:latin typeface="Calibri"/>
                        </a:rPr>
                        <a:t>местного бюджета </a:t>
                      </a: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361">
                <a:tc gridSpan="5">
                  <a:txBody>
                    <a:bodyPr/>
                    <a:lstStyle/>
                    <a:p>
                      <a:pPr algn="ctr" rtl="0" fontAlgn="ctr"/>
                      <a:r>
                        <a:rPr lang="ru-RU" sz="800" b="1" i="0" u="none" strike="noStrike" dirty="0">
                          <a:solidFill>
                            <a:schemeClr val="tx1"/>
                          </a:solidFill>
                          <a:latin typeface="Calibri"/>
                        </a:rPr>
                        <a:t>подпрограмма «Развитие дошкольного, общего и дополнительного образования» государственной программы Ставропольского края «Развитие образования</a:t>
                      </a:r>
                      <a:r>
                        <a:rPr lang="ru-RU" sz="800" b="1" i="0" u="none" strike="noStrike" dirty="0" smtClean="0">
                          <a:solidFill>
                            <a:schemeClr val="tx1"/>
                          </a:solidFill>
                          <a:latin typeface="Calibri"/>
                        </a:rPr>
                        <a:t>»</a:t>
                      </a:r>
                      <a:endParaRPr lang="ru-RU" sz="800" b="1" i="0" u="none" strike="noStrike" dirty="0">
                        <a:solidFill>
                          <a:schemeClr val="tx1"/>
                        </a:solidFill>
                        <a:latin typeface="Calibri"/>
                      </a:endParaRP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2926">
                <a:tc>
                  <a:txBody>
                    <a:bodyPr/>
                    <a:lstStyle/>
                    <a:p>
                      <a:pPr algn="just" rtl="0" fontAlgn="ctr"/>
                      <a:r>
                        <a:rPr lang="ru-RU" sz="800" b="0" i="0" u="none" strike="noStrike" dirty="0">
                          <a:solidFill>
                            <a:schemeClr val="tx1"/>
                          </a:solidFill>
                          <a:latin typeface="Calibri"/>
                        </a:rPr>
                        <a:t>на организацию бесплатного горячего питания обучающихся, получающих начальное общее образование в муниципальных общеобразовательных организациях Курского муниципального округа </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chemeClr val="tx1"/>
                          </a:solidFill>
                          <a:latin typeface="Calibri"/>
                        </a:rPr>
                        <a:t>29 956,61</a:t>
                      </a:r>
                      <a:endParaRPr lang="ru-RU" sz="800" b="1"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chemeClr val="tx1"/>
                          </a:solidFill>
                          <a:latin typeface="Calibri"/>
                        </a:rPr>
                        <a:t>27 035,84</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chemeClr val="tx1"/>
                          </a:solidFill>
                          <a:latin typeface="Calibri"/>
                        </a:rPr>
                        <a:t>1 422,94</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800" b="0" i="0" u="none" strike="noStrike" dirty="0" smtClean="0">
                          <a:solidFill>
                            <a:schemeClr val="tx1"/>
                          </a:solidFill>
                          <a:latin typeface="Calibri"/>
                        </a:rPr>
                        <a:t>1 497,83</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315">
                <a:tc>
                  <a:txBody>
                    <a:bodyPr/>
                    <a:lstStyle/>
                    <a:p>
                      <a:pPr algn="just" rtl="0" fontAlgn="ctr"/>
                      <a:r>
                        <a:rPr kumimoji="0" lang="ru-RU" sz="800" b="0" i="0" u="none" strike="noStrike" kern="1200" dirty="0" smtClean="0">
                          <a:solidFill>
                            <a:schemeClr val="tx1"/>
                          </a:solidFill>
                          <a:latin typeface="Calibri"/>
                          <a:ea typeface="+mn-ea"/>
                          <a:cs typeface="+mn-cs"/>
                        </a:rPr>
                        <a:t>в рамках реализации мероприятий по модернизации школьных систем образования, на капитальный ремонт здания муниципального казенного общеобразовательного учреждения «Средняя общеобразовательная школа № 11» </a:t>
                      </a:r>
                      <a:endParaRPr kumimoji="0" lang="ru-RU" sz="800" b="0" i="0" u="none" strike="noStrike" kern="1200" dirty="0">
                        <a:solidFill>
                          <a:schemeClr val="tx1"/>
                        </a:solidFill>
                        <a:latin typeface="Calibri"/>
                        <a:ea typeface="+mn-ea"/>
                        <a:cs typeface="+mn-cs"/>
                      </a:endParaRP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chemeClr val="tx1"/>
                          </a:solidFill>
                          <a:latin typeface="Calibri"/>
                        </a:rPr>
                        <a:t>51 221,58</a:t>
                      </a:r>
                      <a:endParaRPr lang="ru-RU" sz="800" b="1"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chemeClr val="tx1"/>
                          </a:solidFill>
                          <a:latin typeface="Calibri"/>
                        </a:rPr>
                        <a:t>48 173,90</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chemeClr val="tx1"/>
                          </a:solidFill>
                          <a:latin typeface="Calibri"/>
                        </a:rPr>
                        <a:t>2 535,47</a:t>
                      </a:r>
                      <a:endParaRPr lang="ru-RU" sz="800" b="1"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800" b="0" i="0" u="none" strike="noStrike" dirty="0" smtClean="0">
                          <a:solidFill>
                            <a:schemeClr val="tx1"/>
                          </a:solidFill>
                          <a:latin typeface="Calibri"/>
                        </a:rPr>
                        <a:t>512,21</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just" rtl="0" fontAlgn="ctr"/>
                      <a:r>
                        <a:rPr kumimoji="0" lang="ru-RU" sz="800" b="0" i="0" u="none" strike="noStrike" kern="1200" dirty="0" smtClean="0">
                          <a:solidFill>
                            <a:schemeClr val="tx1"/>
                          </a:solidFill>
                          <a:latin typeface="Calibri"/>
                          <a:ea typeface="+mn-ea"/>
                          <a:cs typeface="+mn-cs"/>
                        </a:rPr>
                        <a:t>в рамках реализации мероприятий по модернизации школьных систем образования (завершение работ по капитальному ремонту),</a:t>
                      </a:r>
                      <a:r>
                        <a:rPr kumimoji="0" lang="ru-RU" sz="800" b="0" i="0" u="none" strike="noStrike" kern="1200" baseline="0" dirty="0" smtClean="0">
                          <a:solidFill>
                            <a:schemeClr val="tx1"/>
                          </a:solidFill>
                          <a:latin typeface="Calibri"/>
                          <a:ea typeface="+mn-ea"/>
                          <a:cs typeface="+mn-cs"/>
                        </a:rPr>
                        <a:t> </a:t>
                      </a:r>
                      <a:r>
                        <a:rPr kumimoji="0" lang="ru-RU" sz="800" b="0" i="0" u="none" strike="noStrike" kern="1200" dirty="0" smtClean="0">
                          <a:solidFill>
                            <a:schemeClr val="tx1"/>
                          </a:solidFill>
                          <a:latin typeface="Calibri"/>
                          <a:ea typeface="+mn-ea"/>
                          <a:cs typeface="+mn-cs"/>
                        </a:rPr>
                        <a:t>на завершение работ по капитальному ремонту здания муниципального казенного общеобразовательного учреждения «Средняя общеобразовательная школа № 11» </a:t>
                      </a:r>
                      <a:endParaRPr kumimoji="0" lang="ru-RU" sz="800" b="0" i="0" u="none" strike="noStrike" kern="1200" dirty="0">
                        <a:solidFill>
                          <a:schemeClr val="tx1"/>
                        </a:solidFill>
                        <a:latin typeface="Calibri"/>
                        <a:ea typeface="+mn-ea"/>
                        <a:cs typeface="+mn-cs"/>
                      </a:endParaRP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chemeClr val="tx1"/>
                          </a:solidFill>
                          <a:latin typeface="Calibri"/>
                        </a:rPr>
                        <a:t>1 258,80</a:t>
                      </a:r>
                      <a:endParaRPr lang="ru-RU" sz="800" b="1"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chemeClr val="tx1"/>
                          </a:solidFill>
                          <a:latin typeface="Calibri"/>
                        </a:rPr>
                        <a:t>0,00</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chemeClr val="tx1"/>
                          </a:solidFill>
                          <a:latin typeface="Calibri"/>
                        </a:rPr>
                        <a:t>1 246,21</a:t>
                      </a:r>
                      <a:endParaRPr lang="ru-RU" sz="800" b="1"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800" b="0" i="0" u="none" strike="noStrike" dirty="0" smtClean="0">
                          <a:solidFill>
                            <a:schemeClr val="tx1"/>
                          </a:solidFill>
                          <a:latin typeface="Calibri"/>
                        </a:rPr>
                        <a:t>12,59</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335">
                <a:tc>
                  <a:txBody>
                    <a:bodyPr/>
                    <a:lstStyle/>
                    <a:p>
                      <a:pPr algn="just" rtl="0" fontAlgn="ctr"/>
                      <a:r>
                        <a:rPr kumimoji="0" lang="ru-RU" sz="800" b="0" i="0" u="none" strike="noStrike" kern="1200" dirty="0" smtClean="0">
                          <a:solidFill>
                            <a:schemeClr val="tx1"/>
                          </a:solidFill>
                          <a:latin typeface="Calibri"/>
                          <a:ea typeface="+mn-ea"/>
                          <a:cs typeface="+mn-cs"/>
                        </a:rPr>
                        <a:t>на проведение работ по благоустройству территории муниципального казенного общеобразовательного учреждения «Средняя общеобразовательная школа № 11» </a:t>
                      </a:r>
                      <a:endParaRPr kumimoji="0" lang="ru-RU" sz="800" b="0" i="0" u="none" strike="noStrike" kern="1200" dirty="0">
                        <a:solidFill>
                          <a:schemeClr val="tx1"/>
                        </a:solidFill>
                        <a:latin typeface="Calibri"/>
                        <a:ea typeface="+mn-ea"/>
                        <a:cs typeface="+mn-cs"/>
                      </a:endParaRP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chemeClr val="tx1"/>
                          </a:solidFill>
                          <a:latin typeface="Calibri"/>
                        </a:rPr>
                        <a:t>3 821,05</a:t>
                      </a:r>
                      <a:endParaRPr lang="ru-RU" sz="800" b="1"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chemeClr val="tx1"/>
                          </a:solidFill>
                          <a:latin typeface="Calibri"/>
                        </a:rPr>
                        <a:t>0,00</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chemeClr val="tx1"/>
                          </a:solidFill>
                          <a:latin typeface="Calibri"/>
                        </a:rPr>
                        <a:t>3 630,00</a:t>
                      </a:r>
                      <a:endParaRPr lang="ru-RU" sz="800" b="1"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800" b="0" i="0" u="none" strike="noStrike" dirty="0" smtClean="0">
                          <a:solidFill>
                            <a:schemeClr val="tx1"/>
                          </a:solidFill>
                          <a:latin typeface="Calibri"/>
                        </a:rPr>
                        <a:t>191,05</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36">
                <a:tc gridSpan="5">
                  <a:txBody>
                    <a:bodyPr/>
                    <a:lstStyle/>
                    <a:p>
                      <a:pPr algn="ctr" rtl="0" fontAlgn="ctr"/>
                      <a:r>
                        <a:rPr lang="ru-RU" sz="800" b="1" i="0" u="none" strike="noStrike" dirty="0">
                          <a:solidFill>
                            <a:schemeClr val="tx1"/>
                          </a:solidFill>
                          <a:latin typeface="Calibri"/>
                        </a:rPr>
                        <a:t>подпрограмма «Профилактика терроризма и его идеологии» государственной программы Ставропольского края «Межнациональные отношения, профилактика терроризма и поддержка казачества» </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1054">
                <a:tc>
                  <a:txBody>
                    <a:bodyPr/>
                    <a:lstStyle/>
                    <a:p>
                      <a:r>
                        <a:rPr kumimoji="0" lang="ru-RU" sz="800" b="0" i="0" u="none" strike="noStrike" kern="1200" dirty="0" smtClean="0">
                          <a:solidFill>
                            <a:schemeClr val="tx1"/>
                          </a:solidFill>
                          <a:latin typeface="Calibri"/>
                          <a:ea typeface="+mn-ea"/>
                          <a:cs typeface="+mn-cs"/>
                        </a:rPr>
                        <a:t>установка средств визуального контроля на объекте  в муниципальном казенном дошкольном образовательном учреждении «Детский сад № 6 «Родничок»;</a:t>
                      </a:r>
                    </a:p>
                    <a:p>
                      <a:r>
                        <a:rPr kumimoji="0" lang="ru-RU" sz="800" b="0" i="0" u="none" strike="noStrike" kern="1200" dirty="0" smtClean="0">
                          <a:solidFill>
                            <a:schemeClr val="tx1"/>
                          </a:solidFill>
                          <a:latin typeface="Calibri"/>
                          <a:ea typeface="+mn-ea"/>
                          <a:cs typeface="+mn-cs"/>
                        </a:rPr>
                        <a:t>установка средств визуального контроля на объекте в муниципальном казенном дошкольном образовательном учреждении «Детский сад № 5 «</a:t>
                      </a:r>
                      <a:r>
                        <a:rPr kumimoji="0" lang="ru-RU" sz="800" b="0" i="0" u="none" strike="noStrike" kern="1200" dirty="0" err="1" smtClean="0">
                          <a:solidFill>
                            <a:schemeClr val="tx1"/>
                          </a:solidFill>
                          <a:latin typeface="Calibri"/>
                          <a:ea typeface="+mn-ea"/>
                          <a:cs typeface="+mn-cs"/>
                        </a:rPr>
                        <a:t>Дюймовочка</a:t>
                      </a:r>
                      <a:r>
                        <a:rPr kumimoji="0" lang="ru-RU" sz="800" b="0" i="0" u="none" strike="noStrike" kern="1200" dirty="0" smtClean="0">
                          <a:solidFill>
                            <a:schemeClr val="tx1"/>
                          </a:solidFill>
                          <a:latin typeface="Calibri"/>
                          <a:ea typeface="+mn-ea"/>
                          <a:cs typeface="+mn-cs"/>
                        </a:rPr>
                        <a:t>»;</a:t>
                      </a:r>
                    </a:p>
                    <a:p>
                      <a:r>
                        <a:rPr kumimoji="0" lang="ru-RU" sz="800" b="0" i="0" u="none" strike="noStrike" kern="1200" dirty="0" smtClean="0">
                          <a:solidFill>
                            <a:schemeClr val="tx1"/>
                          </a:solidFill>
                          <a:latin typeface="Calibri"/>
                          <a:ea typeface="+mn-ea"/>
                          <a:cs typeface="+mn-cs"/>
                        </a:rPr>
                        <a:t>устройство </a:t>
                      </a:r>
                      <a:r>
                        <a:rPr kumimoji="0" lang="ru-RU" sz="800" b="0" i="0" u="none" strike="noStrike" kern="1200" dirty="0" err="1" smtClean="0">
                          <a:solidFill>
                            <a:schemeClr val="tx1"/>
                          </a:solidFill>
                          <a:latin typeface="Calibri"/>
                          <a:ea typeface="+mn-ea"/>
                          <a:cs typeface="+mn-cs"/>
                        </a:rPr>
                        <a:t>периметрального</a:t>
                      </a:r>
                      <a:r>
                        <a:rPr kumimoji="0" lang="ru-RU" sz="800" b="0" i="0" u="none" strike="noStrike" kern="1200" dirty="0" smtClean="0">
                          <a:solidFill>
                            <a:schemeClr val="tx1"/>
                          </a:solidFill>
                          <a:latin typeface="Calibri"/>
                          <a:ea typeface="+mn-ea"/>
                          <a:cs typeface="+mn-cs"/>
                        </a:rPr>
                        <a:t> ограждения в муниципальном казенном общеобразовательном учреждении «Средняя общеобразовательная школа № 18»;</a:t>
                      </a:r>
                    </a:p>
                    <a:p>
                      <a:r>
                        <a:rPr kumimoji="0" lang="ru-RU" sz="800" b="0" i="0" u="none" strike="noStrike" kern="1200" dirty="0" smtClean="0">
                          <a:solidFill>
                            <a:schemeClr val="tx1"/>
                          </a:solidFill>
                          <a:latin typeface="Calibri"/>
                          <a:ea typeface="+mn-ea"/>
                          <a:cs typeface="+mn-cs"/>
                        </a:rPr>
                        <a:t>монтаж системы контроля доступа в здании и охранной сигнализации в муниципальном казенном общеобразовательном учреждении «Средняя общеобразовательная школа № 11».</a:t>
                      </a:r>
                      <a:endParaRPr kumimoji="0" lang="ru-RU" sz="800" b="0" i="0" u="none" strike="noStrike" kern="1200" dirty="0">
                        <a:solidFill>
                          <a:schemeClr val="tx1"/>
                        </a:solidFill>
                        <a:latin typeface="Calibri"/>
                        <a:ea typeface="+mn-ea"/>
                        <a:cs typeface="+mn-cs"/>
                      </a:endParaRP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chemeClr val="tx1"/>
                          </a:solidFill>
                          <a:latin typeface="Calibri"/>
                        </a:rPr>
                        <a:t>2 681,75</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chemeClr val="tx1"/>
                          </a:solidFill>
                          <a:latin typeface="Calibri"/>
                        </a:rPr>
                        <a:t>0,00</a:t>
                      </a:r>
                      <a:endParaRPr lang="ru-RU" sz="800" b="1"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chemeClr val="tx1"/>
                          </a:solidFill>
                          <a:latin typeface="Calibri"/>
                        </a:rPr>
                        <a:t>2</a:t>
                      </a:r>
                      <a:r>
                        <a:rPr lang="ru-RU" sz="800" b="1" i="0" u="none" strike="noStrike" baseline="0" dirty="0" smtClean="0">
                          <a:solidFill>
                            <a:schemeClr val="tx1"/>
                          </a:solidFill>
                          <a:latin typeface="Calibri"/>
                        </a:rPr>
                        <a:t> 647,67</a:t>
                      </a:r>
                      <a:endParaRPr lang="ru-RU" sz="800" b="1"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800" b="1" i="0" u="none" strike="noStrike" dirty="0" smtClean="0">
                          <a:solidFill>
                            <a:schemeClr val="tx1"/>
                          </a:solidFill>
                          <a:latin typeface="Calibri"/>
                        </a:rPr>
                        <a:t>34,08</a:t>
                      </a:r>
                      <a:endParaRPr lang="ru-RU" sz="800" b="1"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804">
                <a:tc gridSpan="5">
                  <a:txBody>
                    <a:bodyPr/>
                    <a:lstStyle/>
                    <a:p>
                      <a:pPr algn="ctr" rtl="0" fontAlgn="ctr"/>
                      <a:r>
                        <a:rPr lang="ru-RU" sz="800" b="1" i="0" u="none" strike="noStrike" dirty="0" smtClean="0">
                          <a:solidFill>
                            <a:schemeClr val="tx1"/>
                          </a:solidFill>
                          <a:latin typeface="Calibri"/>
                        </a:rPr>
                        <a:t> государственная программа «Развитие сельского хозяйства» </a:t>
                      </a:r>
                      <a:endParaRPr lang="ru-RU" sz="800" b="1" i="0" u="none" strike="noStrike" dirty="0">
                        <a:solidFill>
                          <a:schemeClr val="tx1"/>
                        </a:solidFill>
                        <a:latin typeface="Calibri"/>
                      </a:endParaRP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92694">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Calibri"/>
                        </a:rPr>
                        <a:t>на выполнение инженерных изысканий, подготовку проектной документации, проведение государственной экспертизы проектной документации, результатов инженерных изысканий и достоверности определения сметной стоимости для строительства, реконструкции, модернизации и капитального ремонта объектов социальной и инженерной инфраструктуры собственности муниципальных образований Ставропольского края, расположенных в сельской местности на реконструкция </a:t>
                      </a:r>
                      <a:r>
                        <a:rPr lang="ru-RU" sz="800" b="0" i="0" u="none" strike="noStrike" dirty="0">
                          <a:solidFill>
                            <a:schemeClr val="tx1"/>
                          </a:solidFill>
                          <a:latin typeface="Calibri"/>
                        </a:rPr>
                        <a:t>здания под детский сад в хуторе Привольном Курского района (средства не освоены по причине </a:t>
                      </a:r>
                      <a:r>
                        <a:rPr lang="ru-RU" sz="800" b="0" i="0" u="none" strike="noStrike" dirty="0" smtClean="0">
                          <a:solidFill>
                            <a:schemeClr val="tx1"/>
                          </a:solidFill>
                          <a:latin typeface="Calibri"/>
                        </a:rPr>
                        <a:t>отсутствия положительного заключения государственной  экспертизы по проектно-сметной документации)</a:t>
                      </a:r>
                      <a:endParaRPr lang="ru-RU" sz="800" b="0" i="0" u="none" strike="noStrike" dirty="0">
                        <a:solidFill>
                          <a:schemeClr val="tx1"/>
                        </a:solidFill>
                        <a:latin typeface="Calibri"/>
                      </a:endParaRP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chemeClr val="tx1"/>
                          </a:solidFill>
                          <a:latin typeface="Calibri"/>
                        </a:rPr>
                        <a:t>1500,00</a:t>
                      </a:r>
                      <a:endParaRPr lang="ru-RU" sz="800" b="1"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chemeClr val="tx1"/>
                          </a:solidFill>
                          <a:latin typeface="Calibri"/>
                        </a:rPr>
                        <a:t>0,00</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chemeClr val="tx1"/>
                          </a:solidFill>
                          <a:latin typeface="Calibri"/>
                        </a:rPr>
                        <a:t>1425,00</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800" b="0" i="0" u="none" strike="noStrike" dirty="0" smtClean="0">
                          <a:solidFill>
                            <a:schemeClr val="tx1"/>
                          </a:solidFill>
                          <a:latin typeface="Calibri"/>
                        </a:rPr>
                        <a:t>75,00</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142">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800" b="1" i="0" u="none" strike="noStrike" kern="1200" dirty="0" smtClean="0">
                          <a:solidFill>
                            <a:schemeClr val="tx1"/>
                          </a:solidFill>
                          <a:latin typeface="Calibri"/>
                          <a:ea typeface="+mn-ea"/>
                          <a:cs typeface="+mn-cs"/>
                        </a:rPr>
                        <a:t>подпрограмма «Дорожное хозяйство и транспортная система» государственной программы Ставропольского края «Развитие транспортной системы»</a:t>
                      </a:r>
                      <a:endParaRPr kumimoji="0" lang="ru-RU" sz="800" b="1" i="0" u="none" strike="noStrike" kern="1200" dirty="0">
                        <a:solidFill>
                          <a:schemeClr val="tx1"/>
                        </a:solidFill>
                        <a:latin typeface="Calibri"/>
                        <a:ea typeface="+mn-ea"/>
                        <a:cs typeface="+mn-cs"/>
                      </a:endParaRP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83396">
                <a:tc>
                  <a:txBody>
                    <a:bodyPr/>
                    <a:lstStyle/>
                    <a:p>
                      <a:pPr algn="just"/>
                      <a:r>
                        <a:rPr kumimoji="0" lang="ru-RU" sz="800" b="0" i="0" u="none" strike="noStrike" kern="1200" dirty="0" smtClean="0">
                          <a:solidFill>
                            <a:schemeClr val="tx1"/>
                          </a:solidFill>
                          <a:latin typeface="Calibri"/>
                          <a:ea typeface="+mn-ea"/>
                          <a:cs typeface="+mn-cs"/>
                        </a:rPr>
                        <a:t>строительство и реконструкция автомобильных дорог общего пользования местного значения (Реконструкция автомобильной дороги «Ага-Батыр - </a:t>
                      </a:r>
                      <a:r>
                        <a:rPr kumimoji="0" lang="ru-RU" sz="800" b="0" i="0" u="none" strike="noStrike" kern="1200" dirty="0" err="1" smtClean="0">
                          <a:solidFill>
                            <a:schemeClr val="tx1"/>
                          </a:solidFill>
                          <a:latin typeface="Calibri"/>
                          <a:ea typeface="+mn-ea"/>
                          <a:cs typeface="+mn-cs"/>
                        </a:rPr>
                        <a:t>Дыдымкин</a:t>
                      </a:r>
                      <a:r>
                        <a:rPr kumimoji="0" lang="ru-RU" sz="800" b="0" i="0" u="none" strike="noStrike" kern="1200" dirty="0" smtClean="0">
                          <a:solidFill>
                            <a:schemeClr val="tx1"/>
                          </a:solidFill>
                          <a:latin typeface="Calibri"/>
                          <a:ea typeface="+mn-ea"/>
                          <a:cs typeface="+mn-cs"/>
                        </a:rPr>
                        <a:t>») Денежные средства не освоены, так как муниципальный контракт заключен от 30 декабря 2022 года и работы будут выполнены в 2023 году;</a:t>
                      </a:r>
                    </a:p>
                    <a:p>
                      <a:pPr algn="just"/>
                      <a:r>
                        <a:rPr kumimoji="0" lang="ru-RU" sz="800" b="0" i="0" u="none" strike="noStrike" kern="1200" dirty="0" smtClean="0">
                          <a:solidFill>
                            <a:schemeClr val="tx1"/>
                          </a:solidFill>
                          <a:latin typeface="Calibri"/>
                          <a:ea typeface="+mn-ea"/>
                          <a:cs typeface="+mn-cs"/>
                        </a:rPr>
                        <a:t> капитальный ремонт и ремонт автомобильных дорог общего пользования местного значения муниципальных округов и городских округов.</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chemeClr val="tx1"/>
                          </a:solidFill>
                          <a:latin typeface="Calibri"/>
                        </a:rPr>
                        <a:t>598 770,92</a:t>
                      </a:r>
                      <a:endParaRPr lang="ru-RU" sz="800" b="1"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ru-RU" sz="800" b="0" i="0" u="none" strike="noStrike" dirty="0" smtClean="0">
                          <a:solidFill>
                            <a:schemeClr val="tx1"/>
                          </a:solidFill>
                          <a:latin typeface="Calibri"/>
                        </a:rPr>
                        <a:t>584 272,50</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800" b="0" i="0" u="none" strike="noStrike" dirty="0" smtClean="0">
                          <a:solidFill>
                            <a:schemeClr val="tx1"/>
                          </a:solidFill>
                          <a:latin typeface="Calibri"/>
                        </a:rPr>
                        <a:t>14 498,42</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52">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800" b="1" i="0" u="none" strike="noStrike" kern="1200" dirty="0" smtClean="0">
                          <a:solidFill>
                            <a:schemeClr val="tx1"/>
                          </a:solidFill>
                          <a:latin typeface="Calibri"/>
                          <a:ea typeface="+mn-ea"/>
                          <a:cs typeface="+mn-cs"/>
                        </a:rPr>
                        <a:t>подпрограмма «Государственная поддержка отрасли культуры» государственной программы Ставропольского края «Сохранение и развитие культуры»</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5800">
                <a:tc>
                  <a:txBody>
                    <a:bodyPr/>
                    <a:lstStyle/>
                    <a:p>
                      <a:pPr algn="l" rtl="0" fontAlgn="ctr"/>
                      <a:r>
                        <a:rPr kumimoji="0" lang="ru-RU" sz="800" b="0" i="0" u="none" strike="noStrike" kern="1200" dirty="0" smtClean="0">
                          <a:solidFill>
                            <a:schemeClr val="tx1"/>
                          </a:solidFill>
                          <a:latin typeface="Calibri"/>
                          <a:ea typeface="+mn-ea"/>
                          <a:cs typeface="+mn-cs"/>
                        </a:rPr>
                        <a:t>«модернизацию библиотек в части комплектования книжных фондов библиотек муниципальных образований и государственных общедоступных библиотек» приобретена книжная продукция муниципальным казенным учреждением культуры «Централизованная библиотечная  система»;</a:t>
                      </a:r>
                    </a:p>
                    <a:p>
                      <a:pPr algn="l" rtl="0" fontAlgn="ctr"/>
                      <a:r>
                        <a:rPr kumimoji="0" lang="ru-RU" sz="800" b="0" i="0" u="none" strike="noStrike" kern="1200" dirty="0" smtClean="0">
                          <a:solidFill>
                            <a:schemeClr val="tx1"/>
                          </a:solidFill>
                          <a:latin typeface="Calibri"/>
                          <a:ea typeface="+mn-ea"/>
                          <a:cs typeface="+mn-cs"/>
                        </a:rPr>
                        <a:t>«обеспечение развития и укрепления материально-технической базы домов культуры в населенных пунктах с числом жителей до 50 тысяч человек»  Русскому сельскому дому культуры «Ремонтник» и </a:t>
                      </a:r>
                      <a:r>
                        <a:rPr kumimoji="0" lang="ru-RU" sz="800" b="0" i="0" u="none" strike="noStrike" kern="1200" dirty="0" err="1" smtClean="0">
                          <a:solidFill>
                            <a:schemeClr val="tx1"/>
                          </a:solidFill>
                          <a:latin typeface="Calibri"/>
                          <a:ea typeface="+mn-ea"/>
                          <a:cs typeface="+mn-cs"/>
                        </a:rPr>
                        <a:t>Ростовановскому</a:t>
                      </a:r>
                      <a:r>
                        <a:rPr kumimoji="0" lang="ru-RU" sz="800" b="0" i="0" u="none" strike="noStrike" kern="1200" dirty="0" smtClean="0">
                          <a:solidFill>
                            <a:schemeClr val="tx1"/>
                          </a:solidFill>
                          <a:latin typeface="Calibri"/>
                          <a:ea typeface="+mn-ea"/>
                          <a:cs typeface="+mn-cs"/>
                        </a:rPr>
                        <a:t> сельскому дому  культуры  приобретены  одежда  для  сцены  и  мебель.</a:t>
                      </a:r>
                      <a:endParaRPr kumimoji="0" lang="ru-RU" sz="800" b="0" i="0" u="none" strike="noStrike" kern="1200" dirty="0">
                        <a:solidFill>
                          <a:schemeClr val="tx1"/>
                        </a:solidFill>
                        <a:latin typeface="Calibri"/>
                        <a:ea typeface="+mn-ea"/>
                        <a:cs typeface="+mn-cs"/>
                      </a:endParaRP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chemeClr val="tx1"/>
                          </a:solidFill>
                          <a:latin typeface="Calibri"/>
                        </a:rPr>
                        <a:t>1 714,44</a:t>
                      </a:r>
                      <a:endParaRPr lang="ru-RU" sz="800" b="1"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chemeClr val="tx1"/>
                          </a:solidFill>
                          <a:latin typeface="Calibri"/>
                        </a:rPr>
                        <a:t>1 489,00</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chemeClr val="tx1"/>
                          </a:solidFill>
                          <a:latin typeface="Calibri"/>
                        </a:rPr>
                        <a:t>139,72</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800" b="0" i="0" u="none" strike="noStrike" dirty="0" smtClean="0">
                          <a:solidFill>
                            <a:schemeClr val="tx1"/>
                          </a:solidFill>
                          <a:latin typeface="Calibri"/>
                        </a:rPr>
                        <a:t>85,72</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11">
                <a:tc gridSpan="5">
                  <a:txBody>
                    <a:bodyPr/>
                    <a:lstStyle/>
                    <a:p>
                      <a:pPr algn="ctr" rtl="0" fontAlgn="ctr"/>
                      <a:r>
                        <a:rPr kumimoji="0" lang="ru-RU" sz="800" b="1" i="0" u="none" strike="noStrike" kern="1200" dirty="0" smtClean="0">
                          <a:solidFill>
                            <a:schemeClr val="tx1"/>
                          </a:solidFill>
                          <a:latin typeface="Calibri"/>
                          <a:ea typeface="+mn-ea"/>
                          <a:cs typeface="+mn-cs"/>
                        </a:rPr>
                        <a:t>подпрограмма «Создание условий для обеспечения доступным и комфортным жильем граждан» государственной программы  Ставропольского края «Развитие градостроительства, строительства и архитектуры»</a:t>
                      </a:r>
                      <a:endParaRPr kumimoji="0" lang="ru-RU" sz="800" b="1" i="0" u="none" strike="noStrike" kern="1200" dirty="0">
                        <a:solidFill>
                          <a:schemeClr val="tx1"/>
                        </a:solidFill>
                        <a:latin typeface="Calibri"/>
                        <a:ea typeface="+mn-ea"/>
                        <a:cs typeface="+mn-cs"/>
                      </a:endParaRP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kumimoji="0" lang="ru-RU" sz="800" b="0" i="0" u="none" strike="noStrike" kern="1200" dirty="0" smtClean="0">
                          <a:solidFill>
                            <a:schemeClr val="tx1"/>
                          </a:solidFill>
                          <a:latin typeface="Calibri"/>
                          <a:ea typeface="+mn-ea"/>
                          <a:cs typeface="+mn-cs"/>
                        </a:rPr>
                        <a:t>средства освоены не в полном объеме - 55 988,75 тыс.  рублей, так как владельцы свидетельств о праве получения социальной выплаты не смогли в установленный срок действия этих свидетельств воспользоваться правом на получение выделенной им социальной выплаты</a:t>
                      </a:r>
                      <a:r>
                        <a:rPr kumimoji="0" lang="ru-RU" sz="800" b="0" i="0" u="none" strike="noStrike" kern="1200" baseline="0" dirty="0" smtClean="0">
                          <a:solidFill>
                            <a:schemeClr val="tx1"/>
                          </a:solidFill>
                          <a:latin typeface="Calibri"/>
                          <a:ea typeface="+mn-ea"/>
                          <a:cs typeface="+mn-cs"/>
                        </a:rPr>
                        <a:t> (см. слайд «Создание условий для обеспечения доступным и комфортным жильем граждан»)</a:t>
                      </a:r>
                      <a:endParaRPr kumimoji="0" lang="ru-RU" sz="800" b="0" i="0" u="none" strike="noStrike" kern="1200" dirty="0" smtClean="0">
                        <a:solidFill>
                          <a:schemeClr val="tx1"/>
                        </a:solidFill>
                        <a:latin typeface="Calibri"/>
                        <a:ea typeface="+mn-ea"/>
                        <a:cs typeface="+mn-cs"/>
                      </a:endParaRP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ru-RU" sz="800" b="1" dirty="0" smtClean="0">
                          <a:solidFill>
                            <a:schemeClr val="tx1"/>
                          </a:solidFill>
                          <a:latin typeface="Calibri" pitchFamily="34" charset="0"/>
                          <a:cs typeface="Calibri" pitchFamily="34" charset="0"/>
                        </a:rPr>
                        <a:t>62 738,26</a:t>
                      </a:r>
                      <a:endParaRPr lang="ru-RU" sz="800" b="1" dirty="0">
                        <a:solidFill>
                          <a:schemeClr val="tx1"/>
                        </a:solidFill>
                        <a:latin typeface="Calibri" pitchFamily="34" charset="0"/>
                        <a:cs typeface="Calibri" pitchFamily="34" charset="0"/>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chemeClr val="tx1"/>
                          </a:solidFill>
                          <a:latin typeface="Calibri"/>
                        </a:rPr>
                        <a:t>5 391,61</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chemeClr val="tx1"/>
                          </a:solidFill>
                          <a:latin typeface="Calibri"/>
                        </a:rPr>
                        <a:t>54 209,73</a:t>
                      </a:r>
                      <a:endParaRPr lang="ru-RU" sz="800" b="0" i="0" u="none" strike="noStrike" dirty="0">
                        <a:solidFill>
                          <a:schemeClr val="tx1"/>
                        </a:solidFill>
                        <a:latin typeface="Calibri"/>
                      </a:endParaRP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ru-RU" sz="800" b="0" dirty="0" smtClean="0">
                          <a:solidFill>
                            <a:schemeClr val="tx1"/>
                          </a:solidFill>
                          <a:latin typeface="Calibri" pitchFamily="34" charset="0"/>
                          <a:cs typeface="Calibri" pitchFamily="34" charset="0"/>
                        </a:rPr>
                        <a:t>3 136,91</a:t>
                      </a:r>
                    </a:p>
                  </a:txBody>
                  <a:tcPr marL="3571" marR="3571" marT="3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1066800" y="7391400"/>
          <a:ext cx="8763000" cy="237436"/>
        </p:xfrm>
        <a:graphic>
          <a:graphicData uri="http://schemas.openxmlformats.org/drawingml/2006/table">
            <a:tbl>
              <a:tblPr/>
              <a:tblGrid>
                <a:gridCol w="8763000"/>
              </a:tblGrid>
              <a:tr h="237436">
                <a:tc>
                  <a:txBody>
                    <a:bodyPr/>
                    <a:lstStyle/>
                    <a:p>
                      <a:pPr algn="ctr" rtl="0" fontAlgn="ctr"/>
                      <a:endParaRPr kumimoji="0" lang="ru-RU" sz="1000" b="1" i="0" u="none" strike="noStrike" kern="1200" dirty="0">
                        <a:solidFill>
                          <a:srgbClr val="FF0000"/>
                        </a:solidFill>
                        <a:latin typeface="Calibri"/>
                        <a:ea typeface="+mn-ea"/>
                        <a:cs typeface="+mn-cs"/>
                      </a:endParaRP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Прямоугольник 1"/>
          <p:cNvSpPr/>
          <p:nvPr/>
        </p:nvSpPr>
        <p:spPr>
          <a:xfrm>
            <a:off x="0" y="533400"/>
            <a:ext cx="9144000" cy="615553"/>
          </a:xfrm>
          <a:prstGeom prst="rect">
            <a:avLst/>
          </a:prstGeom>
        </p:spPr>
        <p:txBody>
          <a:bodyPr wrap="square">
            <a:spAutoFit/>
          </a:bodyPr>
          <a:lstStyle/>
          <a:p>
            <a:pPr algn="ctr"/>
            <a:r>
              <a:rPr lang="ru-RU" sz="1700" b="1" dirty="0" smtClean="0">
                <a:latin typeface="Calibri" pitchFamily="34" charset="0"/>
                <a:cs typeface="Calibri" pitchFamily="34" charset="0"/>
              </a:rPr>
              <a:t>Сведения о</a:t>
            </a:r>
            <a:r>
              <a:rPr lang="en-US" sz="1700" b="1" dirty="0" smtClean="0">
                <a:latin typeface="Calibri" pitchFamily="34" charset="0"/>
                <a:cs typeface="Calibri" pitchFamily="34" charset="0"/>
              </a:rPr>
              <a:t> </a:t>
            </a:r>
            <a:r>
              <a:rPr lang="ru-RU" sz="1700" b="1" dirty="0" smtClean="0">
                <a:latin typeface="Calibri" pitchFamily="34" charset="0"/>
                <a:cs typeface="Calibri" pitchFamily="34" charset="0"/>
              </a:rPr>
              <a:t>реализации региональных проектов в рамках национальных проектов  на территории Курского муниципального округа Ставропольского края в 2022 году</a:t>
            </a:r>
            <a:endParaRPr lang="ru-RU" sz="1700" b="1" dirty="0">
              <a:latin typeface="Calibri" pitchFamily="34" charset="0"/>
              <a:cs typeface="Calibri" pitchFamily="34" charset="0"/>
            </a:endParaRPr>
          </a:p>
        </p:txBody>
      </p:sp>
      <p:graphicFrame>
        <p:nvGraphicFramePr>
          <p:cNvPr id="3" name="Таблица 2"/>
          <p:cNvGraphicFramePr>
            <a:graphicFrameLocks noGrp="1"/>
          </p:cNvGraphicFramePr>
          <p:nvPr/>
        </p:nvGraphicFramePr>
        <p:xfrm>
          <a:off x="152400" y="1371603"/>
          <a:ext cx="8763001" cy="5417730"/>
        </p:xfrm>
        <a:graphic>
          <a:graphicData uri="http://schemas.openxmlformats.org/drawingml/2006/table">
            <a:tbl>
              <a:tblPr/>
              <a:tblGrid>
                <a:gridCol w="5410200"/>
                <a:gridCol w="838200"/>
                <a:gridCol w="914400"/>
                <a:gridCol w="754583"/>
                <a:gridCol w="845618"/>
              </a:tblGrid>
              <a:tr h="140638">
                <a:tc rowSpan="3">
                  <a:txBody>
                    <a:bodyPr/>
                    <a:lstStyle/>
                    <a:p>
                      <a:pPr algn="ctr" rtl="0" fontAlgn="ctr"/>
                      <a:r>
                        <a:rPr lang="ru-RU" sz="900" b="0" i="0" u="none" strike="noStrike" dirty="0">
                          <a:solidFill>
                            <a:srgbClr val="000000"/>
                          </a:solidFill>
                          <a:latin typeface="Calibri"/>
                        </a:rPr>
                        <a:t>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900" b="0" i="0" u="none" strike="noStrike" dirty="0">
                          <a:solidFill>
                            <a:srgbClr val="000000"/>
                          </a:solidFill>
                          <a:latin typeface="Calibri"/>
                        </a:rPr>
                        <a:t>Всего </a:t>
                      </a: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rtl="0" fontAlgn="ctr"/>
                      <a:r>
                        <a:rPr lang="ru-RU" sz="900" b="0" i="0" u="none" strike="noStrike" dirty="0">
                          <a:solidFill>
                            <a:srgbClr val="000000"/>
                          </a:solidFill>
                          <a:latin typeface="Calibri"/>
                        </a:rPr>
                        <a:t>в том числе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r>
              <a:tr h="140638">
                <a:tc vMerge="1">
                  <a:txBody>
                    <a:bodyPr/>
                    <a:lstStyle/>
                    <a:p>
                      <a:endParaRPr lang="ru-RU"/>
                    </a:p>
                  </a:txBody>
                  <a:tcPr/>
                </a:tc>
                <a:tc vMerge="1">
                  <a:txBody>
                    <a:bodyPr/>
                    <a:lstStyle/>
                    <a:p>
                      <a:endParaRPr lang="ru-RU"/>
                    </a:p>
                  </a:txBody>
                  <a:tcPr/>
                </a:tc>
                <a:tc gridSpan="3">
                  <a:txBody>
                    <a:bodyPr/>
                    <a:lstStyle/>
                    <a:p>
                      <a:pPr algn="ctr" rtl="0" fontAlgn="ctr"/>
                      <a:r>
                        <a:rPr lang="ru-RU" sz="900" b="0" i="0" u="none" strike="noStrike" dirty="0">
                          <a:solidFill>
                            <a:srgbClr val="000000"/>
                          </a:solidFill>
                          <a:latin typeface="Calibri"/>
                        </a:rPr>
                        <a:t>за счет средств: </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77314">
                <a:tc vMerge="1">
                  <a:txBody>
                    <a:bodyPr/>
                    <a:lstStyle/>
                    <a:p>
                      <a:endParaRPr lang="ru-RU"/>
                    </a:p>
                  </a:txBody>
                  <a:tcPr/>
                </a:tc>
                <a:tc vMerge="1">
                  <a:txBody>
                    <a:bodyPr/>
                    <a:lstStyle/>
                    <a:p>
                      <a:endParaRPr lang="ru-RU"/>
                    </a:p>
                  </a:txBody>
                  <a:tcPr/>
                </a:tc>
                <a:tc>
                  <a:txBody>
                    <a:bodyPr/>
                    <a:lstStyle/>
                    <a:p>
                      <a:pPr algn="ctr" rtl="0" fontAlgn="t"/>
                      <a:r>
                        <a:rPr lang="ru-RU" sz="900" b="0" i="0" u="none" strike="noStrike">
                          <a:solidFill>
                            <a:srgbClr val="000000"/>
                          </a:solidFill>
                          <a:latin typeface="Calibri"/>
                        </a:rPr>
                        <a:t>федерального бюджета </a:t>
                      </a: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Calibri"/>
                        </a:rPr>
                        <a:t>краевого бюджета </a:t>
                      </a: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Calibri"/>
                        </a:rPr>
                        <a:t>местного бюджета </a:t>
                      </a: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26">
                <a:tc gridSpan="5">
                  <a:txBody>
                    <a:bodyPr/>
                    <a:lstStyle/>
                    <a:p>
                      <a:pPr algn="ctr" rtl="0" fontAlgn="ctr"/>
                      <a:r>
                        <a:rPr lang="ru-RU" sz="1000" b="1" i="0" u="none" strike="noStrike" dirty="0">
                          <a:solidFill>
                            <a:srgbClr val="000000"/>
                          </a:solidFill>
                          <a:latin typeface="Calibri"/>
                        </a:rPr>
                        <a:t>1. региональный проект </a:t>
                      </a:r>
                      <a:r>
                        <a:rPr lang="ru-RU" sz="1000" b="1" i="0" u="none" strike="noStrike" dirty="0" smtClean="0">
                          <a:solidFill>
                            <a:srgbClr val="000000"/>
                          </a:solidFill>
                          <a:latin typeface="Calibri"/>
                        </a:rPr>
                        <a:t>«Творческие люди», </a:t>
                      </a:r>
                      <a:r>
                        <a:rPr lang="ru-RU" sz="1000" b="1" i="0" u="none" strike="noStrike" dirty="0">
                          <a:solidFill>
                            <a:srgbClr val="000000"/>
                          </a:solidFill>
                          <a:latin typeface="Calibri"/>
                        </a:rPr>
                        <a:t>являющийся частью национального проекта </a:t>
                      </a:r>
                      <a:r>
                        <a:rPr lang="ru-RU" sz="1000" b="1" i="0" u="none" strike="noStrike" dirty="0" smtClean="0">
                          <a:solidFill>
                            <a:srgbClr val="000000"/>
                          </a:solidFill>
                          <a:latin typeface="Calibri"/>
                        </a:rPr>
                        <a:t>«Культура»</a:t>
                      </a:r>
                      <a:endParaRPr lang="ru-RU" sz="1000" b="1" i="0" u="none" strike="noStrike" dirty="0">
                        <a:solidFill>
                          <a:srgbClr val="000000"/>
                        </a:solidFill>
                        <a:latin typeface="Calibri"/>
                      </a:endParaRP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8494">
                <a:tc>
                  <a:txBody>
                    <a:bodyPr/>
                    <a:lstStyle/>
                    <a:p>
                      <a:pPr algn="just" rtl="0" fontAlgn="ctr"/>
                      <a:r>
                        <a:rPr kumimoji="0" lang="ru-RU" sz="900" b="0" i="0" u="none" strike="noStrike" kern="1200" dirty="0" smtClean="0">
                          <a:solidFill>
                            <a:srgbClr val="000000"/>
                          </a:solidFill>
                          <a:latin typeface="Calibri"/>
                          <a:ea typeface="+mn-ea"/>
                          <a:cs typeface="+mn-cs"/>
                        </a:rPr>
                        <a:t>предоставлена финансовая государственная поддержка лучшему работнику библиотечной системы - библиотекарю филиала № 7 Русской библиотеки Анне Михайловне </a:t>
                      </a:r>
                      <a:r>
                        <a:rPr kumimoji="0" lang="ru-RU" sz="900" b="0" i="0" u="none" strike="noStrike" kern="1200" dirty="0" err="1" smtClean="0">
                          <a:solidFill>
                            <a:srgbClr val="000000"/>
                          </a:solidFill>
                          <a:latin typeface="Calibri"/>
                          <a:ea typeface="+mn-ea"/>
                          <a:cs typeface="+mn-cs"/>
                        </a:rPr>
                        <a:t>Вардзеловой</a:t>
                      </a:r>
                      <a:endParaRPr kumimoji="0" lang="ru-RU" sz="900" b="0" i="0" u="none" strike="noStrike" kern="1200" dirty="0">
                        <a:solidFill>
                          <a:srgbClr val="000000"/>
                        </a:solidFill>
                        <a:latin typeface="Calibri"/>
                        <a:ea typeface="+mn-ea"/>
                        <a:cs typeface="+mn-cs"/>
                      </a:endParaRP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smtClean="0">
                          <a:solidFill>
                            <a:srgbClr val="000000"/>
                          </a:solidFill>
                          <a:latin typeface="Calibri"/>
                        </a:rPr>
                        <a:t>50,51</a:t>
                      </a:r>
                      <a:endParaRPr lang="ru-RU" sz="900" b="1"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50,00</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0,51</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dirty="0">
                          <a:solidFill>
                            <a:srgbClr val="000000"/>
                          </a:solidFill>
                          <a:latin typeface="Calibri"/>
                        </a:rPr>
                        <a:t> </a:t>
                      </a: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314">
                <a:tc gridSpan="5">
                  <a:txBody>
                    <a:bodyPr/>
                    <a:lstStyle/>
                    <a:p>
                      <a:pPr algn="ctr" rtl="0" fontAlgn="ctr"/>
                      <a:r>
                        <a:rPr lang="ru-RU" sz="1000" b="1" i="0" u="none" strike="noStrike" dirty="0" smtClean="0">
                          <a:solidFill>
                            <a:srgbClr val="000000"/>
                          </a:solidFill>
                          <a:latin typeface="Calibri"/>
                        </a:rPr>
                        <a:t>2. </a:t>
                      </a:r>
                      <a:r>
                        <a:rPr kumimoji="0" lang="ru-RU" sz="1000" b="1" i="0" u="none" strike="noStrike" kern="1200" dirty="0" smtClean="0">
                          <a:solidFill>
                            <a:srgbClr val="000000"/>
                          </a:solidFill>
                          <a:latin typeface="Calibri"/>
                          <a:ea typeface="+mn-ea"/>
                          <a:cs typeface="+mn-cs"/>
                        </a:rPr>
                        <a:t>региональный</a:t>
                      </a:r>
                      <a:r>
                        <a:rPr lang="ru-RU" sz="1000" b="1" i="0" u="none" strike="noStrike" dirty="0" smtClean="0">
                          <a:solidFill>
                            <a:srgbClr val="000000"/>
                          </a:solidFill>
                          <a:latin typeface="Calibri"/>
                        </a:rPr>
                        <a:t> </a:t>
                      </a:r>
                      <a:r>
                        <a:rPr kumimoji="0" lang="ru-RU" sz="1000" b="1" i="0" u="none" strike="noStrike" kern="1200" dirty="0" smtClean="0">
                          <a:solidFill>
                            <a:srgbClr val="000000"/>
                          </a:solidFill>
                          <a:latin typeface="Calibri"/>
                          <a:ea typeface="+mn-ea"/>
                          <a:cs typeface="+mn-cs"/>
                        </a:rPr>
                        <a:t>проект «Культурная среда», являющийся частью национального проекта "Культура"</a:t>
                      </a:r>
                      <a:endParaRPr kumimoji="0" lang="ru-RU" sz="1000" b="1" i="0" u="none" strike="noStrike" kern="1200" dirty="0">
                        <a:solidFill>
                          <a:srgbClr val="000000"/>
                        </a:solidFill>
                        <a:latin typeface="Calibri"/>
                        <a:ea typeface="+mn-ea"/>
                        <a:cs typeface="+mn-cs"/>
                      </a:endParaRP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t"/>
                      <a:endParaRPr lang="ru-RU" sz="900" b="1"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t"/>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t"/>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314">
                <a:tc>
                  <a:txBody>
                    <a:bodyPr/>
                    <a:lstStyle/>
                    <a:p>
                      <a:r>
                        <a:rPr kumimoji="0" lang="ru-RU" sz="900" b="0" i="0" u="none" strike="noStrike" kern="1200" dirty="0" smtClean="0">
                          <a:solidFill>
                            <a:srgbClr val="000000"/>
                          </a:solidFill>
                          <a:latin typeface="Calibri"/>
                          <a:ea typeface="+mn-ea"/>
                          <a:cs typeface="+mn-cs"/>
                        </a:rPr>
                        <a:t>выполнены работы по капитальному ремонту зданий:</a:t>
                      </a:r>
                    </a:p>
                    <a:p>
                      <a:r>
                        <a:rPr kumimoji="0" lang="ru-RU" sz="900" b="0" i="0" u="none" strike="noStrike" kern="1200" dirty="0" smtClean="0">
                          <a:solidFill>
                            <a:srgbClr val="000000"/>
                          </a:solidFill>
                          <a:latin typeface="Calibri"/>
                          <a:ea typeface="+mn-ea"/>
                          <a:cs typeface="+mn-cs"/>
                        </a:rPr>
                        <a:t>«Полтавский сельский дом культуры» на сумму 3 241 980,00 рублей, </a:t>
                      </a:r>
                    </a:p>
                    <a:p>
                      <a:r>
                        <a:rPr kumimoji="0" lang="ru-RU" sz="900" b="0" i="0" u="none" strike="noStrike" kern="1200" dirty="0" smtClean="0">
                          <a:solidFill>
                            <a:srgbClr val="000000"/>
                          </a:solidFill>
                          <a:latin typeface="Calibri"/>
                          <a:ea typeface="+mn-ea"/>
                          <a:cs typeface="+mn-cs"/>
                        </a:rPr>
                        <a:t>«Балтийский сельский дом культуры» на сумму 5 014 280,00 рублей;</a:t>
                      </a:r>
                      <a:endParaRPr kumimoji="0" lang="ru-RU" sz="900" b="0" i="0" u="none" strike="noStrike" kern="1200" dirty="0">
                        <a:solidFill>
                          <a:srgbClr val="000000"/>
                        </a:solidFill>
                        <a:latin typeface="Calibri"/>
                        <a:ea typeface="+mn-ea"/>
                        <a:cs typeface="+mn-cs"/>
                      </a:endParaRP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smtClean="0">
                          <a:solidFill>
                            <a:srgbClr val="000000"/>
                          </a:solidFill>
                          <a:latin typeface="Calibri"/>
                        </a:rPr>
                        <a:t>8 256,26</a:t>
                      </a:r>
                      <a:endParaRPr lang="ru-RU" sz="900" b="1"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7 843,45</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412,81</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dirty="0">
                          <a:solidFill>
                            <a:srgbClr val="000000"/>
                          </a:solidFill>
                          <a:latin typeface="Calibri"/>
                        </a:rPr>
                        <a:t> </a:t>
                      </a: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784">
                <a:tc gridSpan="5">
                  <a:txBody>
                    <a:bodyPr/>
                    <a:lstStyle/>
                    <a:p>
                      <a:pPr algn="ctr" rtl="0" fontAlgn="ctr"/>
                      <a:r>
                        <a:rPr lang="ru-RU" sz="1000" b="1" i="0" u="none" strike="noStrike" dirty="0">
                          <a:solidFill>
                            <a:srgbClr val="000000"/>
                          </a:solidFill>
                          <a:latin typeface="Calibri"/>
                        </a:rPr>
                        <a:t>3</a:t>
                      </a:r>
                      <a:r>
                        <a:rPr lang="ru-RU" sz="1000" b="1" i="0" u="none" strike="noStrike" dirty="0" smtClean="0">
                          <a:solidFill>
                            <a:srgbClr val="000000"/>
                          </a:solidFill>
                          <a:latin typeface="Calibri"/>
                        </a:rPr>
                        <a:t>. </a:t>
                      </a:r>
                      <a:r>
                        <a:rPr lang="ru-RU" sz="1000" b="1" i="0" u="none" strike="noStrike" dirty="0">
                          <a:solidFill>
                            <a:srgbClr val="000000"/>
                          </a:solidFill>
                          <a:latin typeface="Calibri"/>
                        </a:rPr>
                        <a:t>региональный проект «Современная школа», являющийся частью национального проекта «Образование»</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0036">
                <a:tc>
                  <a:txBody>
                    <a:bodyPr/>
                    <a:lstStyle/>
                    <a:p>
                      <a:pPr marL="0" algn="l" rtl="0" eaLnBrk="1" fontAlgn="ctr" latinLnBrk="0" hangingPunct="1"/>
                      <a:r>
                        <a:rPr kumimoji="0" lang="ru-RU" sz="900" b="0" i="0" u="none" strike="noStrike" kern="1200" dirty="0" smtClean="0">
                          <a:solidFill>
                            <a:srgbClr val="000000"/>
                          </a:solidFill>
                          <a:latin typeface="Calibri"/>
                          <a:ea typeface="+mn-ea"/>
                          <a:cs typeface="+mn-cs"/>
                        </a:rPr>
                        <a:t>обеспечение функционирования центров образования цифрового и гуманитарного профилей «Точка роста», а также центров образования </a:t>
                      </a:r>
                      <a:r>
                        <a:rPr kumimoji="0" lang="ru-RU" sz="900" b="0" i="0" u="none" strike="noStrike" kern="1200" dirty="0" err="1" smtClean="0">
                          <a:solidFill>
                            <a:srgbClr val="000000"/>
                          </a:solidFill>
                          <a:latin typeface="Calibri"/>
                          <a:ea typeface="+mn-ea"/>
                          <a:cs typeface="+mn-cs"/>
                        </a:rPr>
                        <a:t>естественно-научной</a:t>
                      </a:r>
                      <a:r>
                        <a:rPr kumimoji="0" lang="ru-RU" sz="900" b="0" i="0" u="none" strike="noStrike" kern="1200" dirty="0" smtClean="0">
                          <a:solidFill>
                            <a:srgbClr val="000000"/>
                          </a:solidFill>
                          <a:latin typeface="Calibri"/>
                          <a:ea typeface="+mn-ea"/>
                          <a:cs typeface="+mn-cs"/>
                        </a:rPr>
                        <a:t> и технологической направленностей в общеобразовательных организациях, расположенных в сельской местности и малых городах</a:t>
                      </a:r>
                      <a:endParaRPr kumimoji="0" lang="ru-RU" sz="900" b="0" i="0" u="none" strike="noStrike" kern="1200" dirty="0">
                        <a:solidFill>
                          <a:srgbClr val="000000"/>
                        </a:solidFill>
                        <a:latin typeface="Calibri"/>
                        <a:ea typeface="+mn-ea"/>
                        <a:cs typeface="+mn-cs"/>
                      </a:endParaRP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smtClean="0">
                          <a:solidFill>
                            <a:srgbClr val="000000"/>
                          </a:solidFill>
                          <a:latin typeface="Calibri"/>
                        </a:rPr>
                        <a:t>13 147,92</a:t>
                      </a:r>
                      <a:endParaRPr lang="ru-RU" sz="900" b="1"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12 492,19</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dirty="0" smtClean="0">
                          <a:solidFill>
                            <a:srgbClr val="000000"/>
                          </a:solidFill>
                          <a:latin typeface="Calibri"/>
                        </a:rPr>
                        <a:t>655,73</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268">
                <a:tc gridSpan="5">
                  <a:txBody>
                    <a:bodyPr/>
                    <a:lstStyle/>
                    <a:p>
                      <a:pPr algn="ctr" rtl="0" fontAlgn="ctr"/>
                      <a:r>
                        <a:rPr lang="ru-RU" sz="1000" b="1" i="0" u="none" strike="noStrike" dirty="0">
                          <a:solidFill>
                            <a:srgbClr val="000000"/>
                          </a:solidFill>
                          <a:latin typeface="Calibri"/>
                        </a:rPr>
                        <a:t>4</a:t>
                      </a:r>
                      <a:r>
                        <a:rPr lang="ru-RU" sz="1000" b="1" i="0" u="none" strike="noStrike" dirty="0" smtClean="0">
                          <a:solidFill>
                            <a:srgbClr val="000000"/>
                          </a:solidFill>
                          <a:latin typeface="Calibri"/>
                        </a:rPr>
                        <a:t>. </a:t>
                      </a:r>
                      <a:r>
                        <a:rPr kumimoji="0" lang="ru-RU" sz="1000" b="1" i="0" u="none" strike="noStrike" kern="1200" dirty="0" smtClean="0">
                          <a:solidFill>
                            <a:srgbClr val="000000"/>
                          </a:solidFill>
                          <a:latin typeface="Calibri"/>
                          <a:ea typeface="+mn-ea"/>
                          <a:cs typeface="+mn-cs"/>
                        </a:rPr>
                        <a:t>региональный проект «Патриотическое воспитание граждан Российской Федерации», являющийся частью национального проекта «Образование»</a:t>
                      </a:r>
                      <a:endParaRPr kumimoji="0" lang="ru-RU" sz="1000" b="1" i="0" u="none" strike="noStrike" kern="1200" dirty="0">
                        <a:solidFill>
                          <a:srgbClr val="000000"/>
                        </a:solidFill>
                        <a:latin typeface="Calibri"/>
                        <a:ea typeface="+mn-ea"/>
                        <a:cs typeface="+mn-cs"/>
                      </a:endParaRP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7247">
                <a:tc>
                  <a:txBody>
                    <a:bodyPr/>
                    <a:lstStyle/>
                    <a:p>
                      <a:pPr algn="l" rtl="0" fontAlgn="ctr"/>
                      <a:r>
                        <a:rPr kumimoji="0" lang="en-US" sz="900" b="0" i="0" u="none" strike="noStrike" kern="1200" dirty="0" err="1" smtClean="0">
                          <a:solidFill>
                            <a:srgbClr val="000000"/>
                          </a:solidFill>
                          <a:latin typeface="Calibri"/>
                          <a:ea typeface="+mn-ea"/>
                          <a:cs typeface="+mn-cs"/>
                        </a:rPr>
                        <a:t>проведение</a:t>
                      </a:r>
                      <a:r>
                        <a:rPr kumimoji="0" lang="en-US" sz="900" b="0" i="0" u="none" strike="noStrike" kern="1200" dirty="0" smtClean="0">
                          <a:solidFill>
                            <a:srgbClr val="000000"/>
                          </a:solidFill>
                          <a:latin typeface="Calibri"/>
                          <a:ea typeface="+mn-ea"/>
                          <a:cs typeface="+mn-cs"/>
                        </a:rPr>
                        <a:t> </a:t>
                      </a:r>
                      <a:r>
                        <a:rPr kumimoji="0" lang="en-US" sz="900" b="0" i="0" u="none" strike="noStrike" kern="1200" dirty="0" err="1" smtClean="0">
                          <a:solidFill>
                            <a:srgbClr val="000000"/>
                          </a:solidFill>
                          <a:latin typeface="Calibri"/>
                          <a:ea typeface="+mn-ea"/>
                          <a:cs typeface="+mn-cs"/>
                        </a:rPr>
                        <a:t>мероприятий</a:t>
                      </a:r>
                      <a:r>
                        <a:rPr kumimoji="0" lang="en-US" sz="900" b="0" i="0" u="none" strike="noStrike" kern="1200" dirty="0" smtClean="0">
                          <a:solidFill>
                            <a:srgbClr val="000000"/>
                          </a:solidFill>
                          <a:latin typeface="Calibri"/>
                          <a:ea typeface="+mn-ea"/>
                          <a:cs typeface="+mn-cs"/>
                        </a:rPr>
                        <a:t> </a:t>
                      </a:r>
                      <a:r>
                        <a:rPr kumimoji="0" lang="en-US" sz="900" b="0" i="0" u="none" strike="noStrike" kern="1200" dirty="0" err="1" smtClean="0">
                          <a:solidFill>
                            <a:srgbClr val="000000"/>
                          </a:solidFill>
                          <a:latin typeface="Calibri"/>
                          <a:ea typeface="+mn-ea"/>
                          <a:cs typeface="+mn-cs"/>
                        </a:rPr>
                        <a:t>по</a:t>
                      </a:r>
                      <a:r>
                        <a:rPr kumimoji="0" lang="en-US" sz="900" b="0" i="0" u="none" strike="noStrike" kern="1200" dirty="0" smtClean="0">
                          <a:solidFill>
                            <a:srgbClr val="000000"/>
                          </a:solidFill>
                          <a:latin typeface="Calibri"/>
                          <a:ea typeface="+mn-ea"/>
                          <a:cs typeface="+mn-cs"/>
                        </a:rPr>
                        <a:t> </a:t>
                      </a:r>
                      <a:r>
                        <a:rPr kumimoji="0" lang="en-US" sz="900" b="0" i="0" u="none" strike="noStrike" kern="1200" dirty="0" err="1" smtClean="0">
                          <a:solidFill>
                            <a:srgbClr val="000000"/>
                          </a:solidFill>
                          <a:latin typeface="Calibri"/>
                          <a:ea typeface="+mn-ea"/>
                          <a:cs typeface="+mn-cs"/>
                        </a:rPr>
                        <a:t>обеспечению</a:t>
                      </a:r>
                      <a:r>
                        <a:rPr kumimoji="0" lang="en-US" sz="900" b="0" i="0" u="none" strike="noStrike" kern="1200" dirty="0" smtClean="0">
                          <a:solidFill>
                            <a:srgbClr val="000000"/>
                          </a:solidFill>
                          <a:latin typeface="Calibri"/>
                          <a:ea typeface="+mn-ea"/>
                          <a:cs typeface="+mn-cs"/>
                        </a:rPr>
                        <a:t> </a:t>
                      </a:r>
                      <a:r>
                        <a:rPr kumimoji="0" lang="en-US" sz="900" b="0" i="0" u="none" strike="noStrike" kern="1200" dirty="0" err="1" smtClean="0">
                          <a:solidFill>
                            <a:srgbClr val="000000"/>
                          </a:solidFill>
                          <a:latin typeface="Calibri"/>
                          <a:ea typeface="+mn-ea"/>
                          <a:cs typeface="+mn-cs"/>
                        </a:rPr>
                        <a:t>деятельности</a:t>
                      </a:r>
                      <a:r>
                        <a:rPr kumimoji="0" lang="en-US" sz="900" b="0" i="0" u="none" strike="noStrike" kern="1200" dirty="0" smtClean="0">
                          <a:solidFill>
                            <a:srgbClr val="000000"/>
                          </a:solidFill>
                          <a:latin typeface="Calibri"/>
                          <a:ea typeface="+mn-ea"/>
                          <a:cs typeface="+mn-cs"/>
                        </a:rPr>
                        <a:t> </a:t>
                      </a:r>
                      <a:r>
                        <a:rPr kumimoji="0" lang="en-US" sz="900" b="0" i="0" u="none" strike="noStrike" kern="1200" dirty="0" err="1" smtClean="0">
                          <a:solidFill>
                            <a:srgbClr val="000000"/>
                          </a:solidFill>
                          <a:latin typeface="Calibri"/>
                          <a:ea typeface="+mn-ea"/>
                          <a:cs typeface="+mn-cs"/>
                        </a:rPr>
                        <a:t>советников</a:t>
                      </a:r>
                      <a:r>
                        <a:rPr kumimoji="0" lang="en-US" sz="900" b="0" i="0" u="none" strike="noStrike" kern="1200" dirty="0" smtClean="0">
                          <a:solidFill>
                            <a:srgbClr val="000000"/>
                          </a:solidFill>
                          <a:latin typeface="Calibri"/>
                          <a:ea typeface="+mn-ea"/>
                          <a:cs typeface="+mn-cs"/>
                        </a:rPr>
                        <a:t> </a:t>
                      </a:r>
                      <a:r>
                        <a:rPr kumimoji="0" lang="en-US" sz="900" b="0" i="0" u="none" strike="noStrike" kern="1200" dirty="0" err="1" smtClean="0">
                          <a:solidFill>
                            <a:srgbClr val="000000"/>
                          </a:solidFill>
                          <a:latin typeface="Calibri"/>
                          <a:ea typeface="+mn-ea"/>
                          <a:cs typeface="+mn-cs"/>
                        </a:rPr>
                        <a:t>директора</a:t>
                      </a:r>
                      <a:r>
                        <a:rPr kumimoji="0" lang="en-US" sz="900" b="0" i="0" u="none" strike="noStrike" kern="1200" dirty="0" smtClean="0">
                          <a:solidFill>
                            <a:srgbClr val="000000"/>
                          </a:solidFill>
                          <a:latin typeface="Calibri"/>
                          <a:ea typeface="+mn-ea"/>
                          <a:cs typeface="+mn-cs"/>
                        </a:rPr>
                        <a:t> </a:t>
                      </a:r>
                      <a:r>
                        <a:rPr kumimoji="0" lang="en-US" sz="900" b="0" i="0" u="none" strike="noStrike" kern="1200" dirty="0" err="1" smtClean="0">
                          <a:solidFill>
                            <a:srgbClr val="000000"/>
                          </a:solidFill>
                          <a:latin typeface="Calibri"/>
                          <a:ea typeface="+mn-ea"/>
                          <a:cs typeface="+mn-cs"/>
                        </a:rPr>
                        <a:t>по</a:t>
                      </a:r>
                      <a:r>
                        <a:rPr kumimoji="0" lang="en-US" sz="900" b="0" i="0" u="none" strike="noStrike" kern="1200" dirty="0" smtClean="0">
                          <a:solidFill>
                            <a:srgbClr val="000000"/>
                          </a:solidFill>
                          <a:latin typeface="Calibri"/>
                          <a:ea typeface="+mn-ea"/>
                          <a:cs typeface="+mn-cs"/>
                        </a:rPr>
                        <a:t> </a:t>
                      </a:r>
                      <a:r>
                        <a:rPr kumimoji="0" lang="en-US" sz="900" b="0" i="0" u="none" strike="noStrike" kern="1200" dirty="0" err="1" smtClean="0">
                          <a:solidFill>
                            <a:srgbClr val="000000"/>
                          </a:solidFill>
                          <a:latin typeface="Calibri"/>
                          <a:ea typeface="+mn-ea"/>
                          <a:cs typeface="+mn-cs"/>
                        </a:rPr>
                        <a:t>воспитанию</a:t>
                      </a:r>
                      <a:r>
                        <a:rPr kumimoji="0" lang="en-US" sz="900" b="0" i="0" u="none" strike="noStrike" kern="1200" dirty="0" smtClean="0">
                          <a:solidFill>
                            <a:srgbClr val="000000"/>
                          </a:solidFill>
                          <a:latin typeface="Calibri"/>
                          <a:ea typeface="+mn-ea"/>
                          <a:cs typeface="+mn-cs"/>
                        </a:rPr>
                        <a:t> и </a:t>
                      </a:r>
                      <a:r>
                        <a:rPr kumimoji="0" lang="en-US" sz="900" b="0" i="0" u="none" strike="noStrike" kern="1200" dirty="0" err="1" smtClean="0">
                          <a:solidFill>
                            <a:srgbClr val="000000"/>
                          </a:solidFill>
                          <a:latin typeface="Calibri"/>
                          <a:ea typeface="+mn-ea"/>
                          <a:cs typeface="+mn-cs"/>
                        </a:rPr>
                        <a:t>взаимодействию</a:t>
                      </a:r>
                      <a:r>
                        <a:rPr kumimoji="0" lang="en-US" sz="900" b="0" i="0" u="none" strike="noStrike" kern="1200" dirty="0" smtClean="0">
                          <a:solidFill>
                            <a:srgbClr val="000000"/>
                          </a:solidFill>
                          <a:latin typeface="Calibri"/>
                          <a:ea typeface="+mn-ea"/>
                          <a:cs typeface="+mn-cs"/>
                        </a:rPr>
                        <a:t> с </a:t>
                      </a:r>
                      <a:r>
                        <a:rPr kumimoji="0" lang="en-US" sz="900" b="0" i="0" u="none" strike="noStrike" kern="1200" dirty="0" err="1" smtClean="0">
                          <a:solidFill>
                            <a:srgbClr val="000000"/>
                          </a:solidFill>
                          <a:latin typeface="Calibri"/>
                          <a:ea typeface="+mn-ea"/>
                          <a:cs typeface="+mn-cs"/>
                        </a:rPr>
                        <a:t>детскими</a:t>
                      </a:r>
                      <a:r>
                        <a:rPr kumimoji="0" lang="en-US" sz="900" b="0" i="0" u="none" strike="noStrike" kern="1200" dirty="0" smtClean="0">
                          <a:solidFill>
                            <a:srgbClr val="000000"/>
                          </a:solidFill>
                          <a:latin typeface="Calibri"/>
                          <a:ea typeface="+mn-ea"/>
                          <a:cs typeface="+mn-cs"/>
                        </a:rPr>
                        <a:t> </a:t>
                      </a:r>
                      <a:r>
                        <a:rPr kumimoji="0" lang="en-US" sz="900" b="0" i="0" u="none" strike="noStrike" kern="1200" dirty="0" err="1" smtClean="0">
                          <a:solidFill>
                            <a:srgbClr val="000000"/>
                          </a:solidFill>
                          <a:latin typeface="Calibri"/>
                          <a:ea typeface="+mn-ea"/>
                          <a:cs typeface="+mn-cs"/>
                        </a:rPr>
                        <a:t>общественными</a:t>
                      </a:r>
                      <a:r>
                        <a:rPr kumimoji="0" lang="en-US" sz="900" b="0" i="0" u="none" strike="noStrike" kern="1200" dirty="0" smtClean="0">
                          <a:solidFill>
                            <a:srgbClr val="000000"/>
                          </a:solidFill>
                          <a:latin typeface="Calibri"/>
                          <a:ea typeface="+mn-ea"/>
                          <a:cs typeface="+mn-cs"/>
                        </a:rPr>
                        <a:t> </a:t>
                      </a:r>
                      <a:r>
                        <a:rPr kumimoji="0" lang="en-US" sz="900" b="0" i="0" u="none" strike="noStrike" kern="1200" dirty="0" err="1" smtClean="0">
                          <a:solidFill>
                            <a:srgbClr val="000000"/>
                          </a:solidFill>
                          <a:latin typeface="Calibri"/>
                          <a:ea typeface="+mn-ea"/>
                          <a:cs typeface="+mn-cs"/>
                        </a:rPr>
                        <a:t>объединениями</a:t>
                      </a:r>
                      <a:r>
                        <a:rPr kumimoji="0" lang="en-US" sz="900" b="0" i="0" u="none" strike="noStrike" kern="1200" dirty="0" smtClean="0">
                          <a:solidFill>
                            <a:srgbClr val="000000"/>
                          </a:solidFill>
                          <a:latin typeface="Calibri"/>
                          <a:ea typeface="+mn-ea"/>
                          <a:cs typeface="+mn-cs"/>
                        </a:rPr>
                        <a:t> в </a:t>
                      </a:r>
                      <a:r>
                        <a:rPr kumimoji="0" lang="en-US" sz="900" b="0" i="0" u="none" strike="noStrike" kern="1200" dirty="0" err="1" smtClean="0">
                          <a:solidFill>
                            <a:srgbClr val="000000"/>
                          </a:solidFill>
                          <a:latin typeface="Calibri"/>
                          <a:ea typeface="+mn-ea"/>
                          <a:cs typeface="+mn-cs"/>
                        </a:rPr>
                        <a:t>общеобразовательных</a:t>
                      </a:r>
                      <a:r>
                        <a:rPr kumimoji="0" lang="en-US" sz="900" b="0" i="0" u="none" strike="noStrike" kern="1200" dirty="0" smtClean="0">
                          <a:solidFill>
                            <a:srgbClr val="000000"/>
                          </a:solidFill>
                          <a:latin typeface="Calibri"/>
                          <a:ea typeface="+mn-ea"/>
                          <a:cs typeface="+mn-cs"/>
                        </a:rPr>
                        <a:t> </a:t>
                      </a:r>
                      <a:r>
                        <a:rPr kumimoji="0" lang="en-US" sz="900" b="0" i="0" u="none" strike="noStrike" kern="1200" dirty="0" err="1" smtClean="0">
                          <a:solidFill>
                            <a:srgbClr val="000000"/>
                          </a:solidFill>
                          <a:latin typeface="Calibri"/>
                          <a:ea typeface="+mn-ea"/>
                          <a:cs typeface="+mn-cs"/>
                        </a:rPr>
                        <a:t>организациях</a:t>
                      </a:r>
                      <a:endParaRPr kumimoji="0" lang="ru-RU" sz="900" b="0" i="0" u="none" strike="noStrike" kern="1200" dirty="0">
                        <a:solidFill>
                          <a:srgbClr val="000000"/>
                        </a:solidFill>
                        <a:latin typeface="Calibri"/>
                        <a:ea typeface="+mn-ea"/>
                        <a:cs typeface="+mn-cs"/>
                      </a:endParaRP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smtClean="0">
                          <a:solidFill>
                            <a:srgbClr val="000000"/>
                          </a:solidFill>
                          <a:latin typeface="Calibri"/>
                        </a:rPr>
                        <a:t>1 752,38</a:t>
                      </a:r>
                      <a:endParaRPr lang="ru-RU" sz="900" b="1"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1 734,86</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17,52</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86">
                <a:tc gridSpan="5">
                  <a:txBody>
                    <a:bodyPr/>
                    <a:lstStyle/>
                    <a:p>
                      <a:pPr algn="ctr" rtl="0" fontAlgn="b"/>
                      <a:r>
                        <a:rPr lang="ru-RU" sz="1000" b="1" i="0" u="none" strike="noStrike" dirty="0">
                          <a:solidFill>
                            <a:srgbClr val="000000"/>
                          </a:solidFill>
                          <a:latin typeface="Calibri"/>
                        </a:rPr>
                        <a:t>5</a:t>
                      </a:r>
                      <a:r>
                        <a:rPr lang="ru-RU" sz="1000" b="1" i="0" u="none" strike="noStrike" dirty="0" smtClean="0">
                          <a:solidFill>
                            <a:srgbClr val="000000"/>
                          </a:solidFill>
                          <a:latin typeface="Calibri"/>
                        </a:rPr>
                        <a:t>. </a:t>
                      </a:r>
                      <a:r>
                        <a:rPr lang="ru-RU" sz="1000" b="1" i="0" u="none" strike="noStrike" dirty="0">
                          <a:solidFill>
                            <a:srgbClr val="000000"/>
                          </a:solidFill>
                          <a:latin typeface="Calibri"/>
                        </a:rPr>
                        <a:t>региональный проект «Комплексная система обращения с твердыми коммунальными отходами» являющийся частью национального проекта «Экология»</a:t>
                      </a:r>
                    </a:p>
                  </a:txBody>
                  <a:tcPr marL="3977" marR="3977" marT="39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4968">
                <a:tc>
                  <a:txBody>
                    <a:bodyPr/>
                    <a:lstStyle/>
                    <a:p>
                      <a:pPr algn="just" rtl="0" fontAlgn="ctr"/>
                      <a:r>
                        <a:rPr lang="ru-RU" sz="900" b="0" i="0" u="none" strike="noStrike" dirty="0">
                          <a:solidFill>
                            <a:srgbClr val="000000"/>
                          </a:solidFill>
                          <a:latin typeface="Calibri"/>
                        </a:rPr>
                        <a:t>приобретены контейнеры для раздельного накопления твердых коммунальных отходов, устанавливаемые на контейнерные площадки, включенные в реестр мест (площадок) накопления твердых коммунальных отходов в количестве </a:t>
                      </a:r>
                      <a:r>
                        <a:rPr lang="ru-RU" sz="900" b="0" i="0" u="none" strike="noStrike" dirty="0" smtClean="0">
                          <a:solidFill>
                            <a:srgbClr val="000000"/>
                          </a:solidFill>
                          <a:latin typeface="Calibri"/>
                        </a:rPr>
                        <a:t>30 </a:t>
                      </a:r>
                      <a:r>
                        <a:rPr lang="ru-RU" sz="900" b="0" i="0" u="none" strike="noStrike" dirty="0">
                          <a:solidFill>
                            <a:srgbClr val="000000"/>
                          </a:solidFill>
                          <a:latin typeface="Calibri"/>
                        </a:rPr>
                        <a:t>штук</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smtClean="0">
                          <a:solidFill>
                            <a:srgbClr val="000000"/>
                          </a:solidFill>
                          <a:latin typeface="Calibri"/>
                        </a:rPr>
                        <a:t>509,98</a:t>
                      </a:r>
                      <a:endParaRPr lang="ru-RU" sz="900" b="1"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504,38</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5,09</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dirty="0" smtClean="0">
                          <a:solidFill>
                            <a:srgbClr val="000000"/>
                          </a:solidFill>
                          <a:latin typeface="Calibri"/>
                        </a:rPr>
                        <a:t>0,51</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86">
                <a:tc gridSpan="5">
                  <a:txBody>
                    <a:bodyPr/>
                    <a:lstStyle/>
                    <a:p>
                      <a:pPr algn="ctr" rtl="0" fontAlgn="ctr"/>
                      <a:r>
                        <a:rPr lang="ru-RU" sz="1000" b="1" i="0" u="none" strike="noStrike" dirty="0">
                          <a:solidFill>
                            <a:srgbClr val="000000"/>
                          </a:solidFill>
                          <a:latin typeface="Calibri"/>
                        </a:rPr>
                        <a:t> </a:t>
                      </a:r>
                      <a:r>
                        <a:rPr lang="ru-RU" sz="1000" b="1" i="0" u="none" strike="noStrike" dirty="0" smtClean="0">
                          <a:solidFill>
                            <a:srgbClr val="000000"/>
                          </a:solidFill>
                          <a:latin typeface="Calibri"/>
                        </a:rPr>
                        <a:t>6. </a:t>
                      </a:r>
                      <a:r>
                        <a:rPr lang="ru-RU" sz="1000" b="1" i="0" u="none" strike="noStrike" dirty="0">
                          <a:solidFill>
                            <a:srgbClr val="000000"/>
                          </a:solidFill>
                          <a:latin typeface="Calibri"/>
                        </a:rPr>
                        <a:t>региональный проект «Финансовая поддержка семей при рождении детей на территории Ставропольского края», являющийся частью национального проекта «Демография»</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07740">
                <a:tc>
                  <a:txBody>
                    <a:bodyPr/>
                    <a:lstStyle/>
                    <a:p>
                      <a:pPr algn="just" rtl="0" fontAlgn="ctr"/>
                      <a:r>
                        <a:rPr lang="ru-RU" sz="900" b="0" i="0" u="none" strike="noStrike" dirty="0">
                          <a:solidFill>
                            <a:srgbClr val="000000"/>
                          </a:solidFill>
                          <a:latin typeface="Calibri"/>
                        </a:rPr>
                        <a:t>ежемесячную выплату в связи с рождением (усыновлением) первого ребенка получили </a:t>
                      </a:r>
                      <a:r>
                        <a:rPr lang="ru-RU" sz="900" b="0" i="0" u="none" strike="noStrike" dirty="0" smtClean="0">
                          <a:solidFill>
                            <a:srgbClr val="000000"/>
                          </a:solidFill>
                          <a:latin typeface="Calibri"/>
                        </a:rPr>
                        <a:t>417 </a:t>
                      </a:r>
                      <a:r>
                        <a:rPr lang="ru-RU" sz="900" b="0" i="0" u="none" strike="noStrike" dirty="0">
                          <a:solidFill>
                            <a:srgbClr val="000000"/>
                          </a:solidFill>
                          <a:latin typeface="Calibri"/>
                        </a:rPr>
                        <a:t>человек, ежемесячную денежную выплату, назначаемую в случае рождения третьего ребенка или последующих детей, до достижения ребенком возраста трех лет получили </a:t>
                      </a:r>
                      <a:r>
                        <a:rPr lang="ru-RU" sz="900" b="0" i="0" u="none" strike="noStrike" dirty="0" smtClean="0">
                          <a:solidFill>
                            <a:srgbClr val="000000"/>
                          </a:solidFill>
                          <a:latin typeface="Calibri"/>
                        </a:rPr>
                        <a:t>632 человека</a:t>
                      </a:r>
                      <a:endParaRPr lang="ru-RU" sz="900" b="0" i="0" u="none" strike="noStrike" dirty="0">
                        <a:solidFill>
                          <a:srgbClr val="000000"/>
                        </a:solidFill>
                        <a:latin typeface="Calibri"/>
                      </a:endParaRP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smtClean="0">
                          <a:solidFill>
                            <a:srgbClr val="000000"/>
                          </a:solidFill>
                          <a:latin typeface="Calibri"/>
                        </a:rPr>
                        <a:t>171 533,83</a:t>
                      </a:r>
                      <a:endParaRPr lang="ru-RU" sz="900" b="1"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166 257,60</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5 276,23</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86">
                <a:tc gridSpan="5">
                  <a:txBody>
                    <a:bodyPr/>
                    <a:lstStyle/>
                    <a:p>
                      <a:pPr algn="ctr" rtl="0" fontAlgn="ctr"/>
                      <a:r>
                        <a:rPr lang="ru-RU" sz="1000" b="1" i="0" u="none" strike="noStrike" dirty="0">
                          <a:solidFill>
                            <a:srgbClr val="000000"/>
                          </a:solidFill>
                          <a:latin typeface="Calibri"/>
                        </a:rPr>
                        <a:t> </a:t>
                      </a:r>
                      <a:r>
                        <a:rPr lang="ru-RU" sz="1000" b="1" i="0" u="none" strike="noStrike" dirty="0" smtClean="0">
                          <a:solidFill>
                            <a:srgbClr val="000000"/>
                          </a:solidFill>
                          <a:latin typeface="Calibri"/>
                        </a:rPr>
                        <a:t>7. </a:t>
                      </a:r>
                      <a:r>
                        <a:rPr lang="ru-RU" sz="1000" b="1" i="0" u="none" strike="noStrike" dirty="0">
                          <a:solidFill>
                            <a:srgbClr val="000000"/>
                          </a:solidFill>
                          <a:latin typeface="Calibri"/>
                        </a:rPr>
                        <a:t>региональный проект  «Содействие занятости женщин - создание условий дошкольного образования для детей в возрасте до трех лет», являющийся частью национального проекта «Демография»</a:t>
                      </a: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42143">
                <a:tc>
                  <a:txBody>
                    <a:bodyPr/>
                    <a:lstStyle/>
                    <a:p>
                      <a:pPr algn="just" rtl="0" fontAlgn="ctr"/>
                      <a:r>
                        <a:rPr kumimoji="0" lang="ru-RU" sz="900" b="0" i="0" u="none" strike="noStrike" kern="1200" dirty="0" smtClean="0">
                          <a:solidFill>
                            <a:srgbClr val="000000"/>
                          </a:solidFill>
                          <a:latin typeface="Calibri"/>
                          <a:ea typeface="+mn-ea"/>
                          <a:cs typeface="+mn-cs"/>
                        </a:rPr>
                        <a:t>В рамках проекта предполагается строительство и обеспечение ввода дошкольного образовательного учреждения на 160 мест в с. </a:t>
                      </a:r>
                      <a:r>
                        <a:rPr kumimoji="0" lang="ru-RU" sz="900" b="0" i="0" u="none" strike="noStrike" kern="1200" dirty="0" err="1" smtClean="0">
                          <a:solidFill>
                            <a:srgbClr val="000000"/>
                          </a:solidFill>
                          <a:latin typeface="Calibri"/>
                          <a:ea typeface="+mn-ea"/>
                          <a:cs typeface="+mn-cs"/>
                        </a:rPr>
                        <a:t>Ростовановском</a:t>
                      </a:r>
                      <a:r>
                        <a:rPr kumimoji="0" lang="ru-RU" sz="900" b="0" i="0" u="none" strike="noStrike" kern="1200" dirty="0" smtClean="0">
                          <a:solidFill>
                            <a:srgbClr val="000000"/>
                          </a:solidFill>
                          <a:latin typeface="Calibri"/>
                          <a:ea typeface="+mn-ea"/>
                          <a:cs typeface="+mn-cs"/>
                        </a:rPr>
                        <a:t>. Средства освоены не в полном объеме - 36 534 304,12 рубля, так как  подрядной организацией были нарушены сроки выполнения работ.</a:t>
                      </a:r>
                      <a:endParaRPr kumimoji="0" lang="ru-RU" sz="900" b="0" i="0" u="none" strike="noStrike" kern="1200" dirty="0">
                        <a:solidFill>
                          <a:srgbClr val="000000"/>
                        </a:solidFill>
                        <a:latin typeface="Calibri"/>
                        <a:ea typeface="+mn-ea"/>
                        <a:cs typeface="+mn-cs"/>
                      </a:endParaRPr>
                    </a:p>
                  </a:txBody>
                  <a:tcPr marL="3977" marR="3977" marT="3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smtClean="0">
                          <a:solidFill>
                            <a:srgbClr val="000000"/>
                          </a:solidFill>
                          <a:latin typeface="Calibri"/>
                        </a:rPr>
                        <a:t>44 906,08</a:t>
                      </a:r>
                      <a:endParaRPr lang="ru-RU" sz="900" b="1"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44 353,17</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dirty="0" smtClean="0">
                          <a:solidFill>
                            <a:srgbClr val="000000"/>
                          </a:solidFill>
                          <a:latin typeface="Calibri"/>
                        </a:rPr>
                        <a:t>552,91</a:t>
                      </a:r>
                      <a:endParaRPr lang="ru-RU" sz="900" b="0" i="0" u="none" strike="noStrike" dirty="0">
                        <a:solidFill>
                          <a:srgbClr val="000000"/>
                        </a:solidFill>
                        <a:latin typeface="Calibri"/>
                      </a:endParaRPr>
                    </a:p>
                  </a:txBody>
                  <a:tcPr marL="3977" marR="3977" marT="3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3425" name="Rectangle 1"/>
          <p:cNvSpPr>
            <a:spLocks noChangeArrowheads="1"/>
          </p:cNvSpPr>
          <p:nvPr/>
        </p:nvSpPr>
        <p:spPr bwMode="auto">
          <a:xfrm>
            <a:off x="228600" y="1158389"/>
            <a:ext cx="8610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ea typeface="Calibri" pitchFamily="34" charset="0"/>
                <a:cs typeface="Times New Roman" pitchFamily="18" charset="0"/>
              </a:rPr>
              <a:t>В 2022 году были реализованы 7 региональных проекта:</a:t>
            </a:r>
            <a:endParaRPr kumimoji="0" lang="ru-RU" sz="1200" b="0" i="0" u="none" strike="noStrike" cap="none" normalizeH="0" baseline="0" dirty="0" smtClean="0">
              <a:ln>
                <a:noFill/>
              </a:ln>
              <a:solidFill>
                <a:schemeClr val="tx1"/>
              </a:solidFill>
              <a:effectLst/>
              <a:latin typeface="+mj-lt"/>
              <a:cs typeface="Arial" pitchFamily="34" charset="0"/>
            </a:endParaRPr>
          </a:p>
        </p:txBody>
      </p:sp>
      <p:sp>
        <p:nvSpPr>
          <p:cNvPr id="5" name="Пятиугольник 4"/>
          <p:cNvSpPr/>
          <p:nvPr/>
        </p:nvSpPr>
        <p:spPr>
          <a:xfrm>
            <a:off x="0" y="0"/>
            <a:ext cx="4343400" cy="457200"/>
          </a:xfrm>
          <a:prstGeom prst="homePlat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0" y="0"/>
            <a:ext cx="3632533" cy="338554"/>
          </a:xfrm>
          <a:prstGeom prst="rect">
            <a:avLst/>
          </a:prstGeom>
        </p:spPr>
        <p:txBody>
          <a:bodyPr wrap="none">
            <a:spAutoFit/>
          </a:bodyPr>
          <a:lstStyle/>
          <a:p>
            <a:r>
              <a:rPr lang="ru-RU" sz="1600" b="1" dirty="0" smtClean="0"/>
              <a:t>Раздел 9. </a:t>
            </a:r>
            <a:r>
              <a:rPr lang="ru-RU" sz="1400" dirty="0" smtClean="0"/>
              <a:t>РЕГИОНАЛЬНЫЕ ПРОЕКТЫ</a:t>
            </a:r>
            <a:endParaRPr lang="ru-RU" sz="1400" dirty="0"/>
          </a:p>
        </p:txBody>
      </p:sp>
      <p:sp>
        <p:nvSpPr>
          <p:cNvPr id="7" name="TextBox 6"/>
          <p:cNvSpPr txBox="1"/>
          <p:nvPr/>
        </p:nvSpPr>
        <p:spPr>
          <a:xfrm>
            <a:off x="8305800" y="9906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mypresentation.ru/documents/f64fdc9e5da8853a9588b8a2b214883c/img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0" y="609600"/>
            <a:ext cx="4572000" cy="400110"/>
          </a:xfrm>
          <a:prstGeom prst="rect">
            <a:avLst/>
          </a:prstGeom>
        </p:spPr>
        <p:txBody>
          <a:bodyPr>
            <a:spAutoFit/>
          </a:bodyPr>
          <a:lstStyle/>
          <a:p>
            <a:pPr algn="ctr" fontAlgn="ctr"/>
            <a:r>
              <a:rPr lang="ru-RU" sz="2000" b="1" dirty="0" smtClean="0">
                <a:solidFill>
                  <a:srgbClr val="000000"/>
                </a:solidFill>
                <a:latin typeface="Calibri"/>
              </a:rPr>
              <a:t>«Образование»</a:t>
            </a:r>
            <a:endParaRPr lang="ru-RU" sz="2000" b="1" dirty="0">
              <a:solidFill>
                <a:srgbClr val="000000"/>
              </a:solidFill>
              <a:latin typeface="Calibri"/>
            </a:endParaRPr>
          </a:p>
        </p:txBody>
      </p:sp>
      <p:sp>
        <p:nvSpPr>
          <p:cNvPr id="4" name="Прямоугольник 3"/>
          <p:cNvSpPr/>
          <p:nvPr/>
        </p:nvSpPr>
        <p:spPr>
          <a:xfrm>
            <a:off x="0" y="990600"/>
            <a:ext cx="5105400" cy="2677656"/>
          </a:xfrm>
          <a:prstGeom prst="rect">
            <a:avLst/>
          </a:prstGeom>
        </p:spPr>
        <p:txBody>
          <a:bodyPr wrap="square">
            <a:spAutoFit/>
          </a:bodyPr>
          <a:lstStyle/>
          <a:p>
            <a:pPr algn="just"/>
            <a:r>
              <a:rPr lang="ru-RU" sz="1400" dirty="0" smtClean="0">
                <a:latin typeface="+mj-lt"/>
              </a:rPr>
              <a:t>    В рамках регионального проекта «Модернизация школьной системы образования»  выполнен капитальный  ремонт здания МКОУ «СОШ № 11» ст. </a:t>
            </a:r>
            <a:r>
              <a:rPr lang="ru-RU" sz="1400" dirty="0" err="1" smtClean="0">
                <a:latin typeface="+mj-lt"/>
              </a:rPr>
              <a:t>Галюгаевской</a:t>
            </a:r>
            <a:r>
              <a:rPr lang="ru-RU" sz="1400" dirty="0" smtClean="0">
                <a:latin typeface="+mj-lt"/>
              </a:rPr>
              <a:t> на сумму 51 369,58 тыс. рублей; </a:t>
            </a:r>
          </a:p>
          <a:p>
            <a:pPr algn="just"/>
            <a:endParaRPr lang="ru-RU" sz="1400" dirty="0" smtClean="0">
              <a:latin typeface="+mj-lt"/>
            </a:endParaRPr>
          </a:p>
          <a:p>
            <a:pPr algn="just"/>
            <a:r>
              <a:rPr lang="ru-RU" sz="1400" dirty="0" smtClean="0">
                <a:latin typeface="+mj-lt"/>
              </a:rPr>
              <a:t>    По национальному проекту «Развитие образования», в рамках регионального проекта «Современная школа» проведены ремонты помещений «Точка Роста» в МКОУ «СОШ № 7» в п. Балтийский, в МКОУ «СОШ № 10» в ст. Стодеревская, в МКОУ «СОШ № 20» в х. </a:t>
            </a:r>
            <a:r>
              <a:rPr lang="ru-RU" sz="1400" dirty="0" err="1" smtClean="0">
                <a:latin typeface="+mj-lt"/>
              </a:rPr>
              <a:t>Бугулов</a:t>
            </a:r>
            <a:r>
              <a:rPr lang="ru-RU" sz="1400" dirty="0" smtClean="0">
                <a:latin typeface="+mj-lt"/>
              </a:rPr>
              <a:t>, МКОУ «Школа-интернат» в с.  Русское на общую сумму 9 746,52 тыс. рублей; </a:t>
            </a:r>
          </a:p>
          <a:p>
            <a:pPr algn="just"/>
            <a:endParaRPr lang="ru-RU" sz="1400" dirty="0" smtClean="0">
              <a:latin typeface="+mj-lt"/>
            </a:endParaRPr>
          </a:p>
        </p:txBody>
      </p:sp>
      <p:pic>
        <p:nvPicPr>
          <p:cNvPr id="5" name="Picture 2" descr="C:\Users\User\AppData\Local\Temp\7zOCDB43EF9\СОШ 11(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62600" y="304800"/>
            <a:ext cx="2088729" cy="23760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AppData\Local\Temp\7zOCDBF925A\СОШ 11(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934200" y="1676400"/>
            <a:ext cx="2017749" cy="2067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AppData\Local\Temp\7zOCDBF2C9D\Точка роста сош 10.jpe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400" y="3657600"/>
            <a:ext cx="1632601" cy="2133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AppData\Local\Temp\7zOCDB96ABC\Точка роста СОШ 7(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05000" y="4495800"/>
            <a:ext cx="2819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AppData\Local\Temp\7zOCDB1A340\Точка роста СОШ 20.jpe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876800" y="3505200"/>
            <a:ext cx="2683737"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User\AppData\Local\Temp\7zOCDB8A580\Точка роста школа-интернат.jpe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019800" y="5105400"/>
            <a:ext cx="2962041" cy="1635625"/>
          </a:xfrm>
          <a:prstGeom prst="rect">
            <a:avLst/>
          </a:prstGeom>
          <a:noFill/>
          <a:extLst>
            <a:ext uri="{909E8E84-426E-40DD-AFC4-6F175D3DCCD1}">
              <a14:hiddenFill xmlns:a14="http://schemas.microsoft.com/office/drawing/2010/main">
                <a:solidFill>
                  <a:srgbClr val="FFFFFF"/>
                </a:solidFill>
              </a14:hiddenFill>
            </a:ext>
          </a:extLst>
        </p:spPr>
      </p:pic>
      <p:sp>
        <p:nvSpPr>
          <p:cNvPr id="13" name="Пятиугольник 12"/>
          <p:cNvSpPr/>
          <p:nvPr/>
        </p:nvSpPr>
        <p:spPr>
          <a:xfrm>
            <a:off x="0" y="0"/>
            <a:ext cx="8839200" cy="533400"/>
          </a:xfrm>
          <a:prstGeom prst="homePlat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0" y="0"/>
            <a:ext cx="8686800" cy="553998"/>
          </a:xfrm>
          <a:prstGeom prst="rect">
            <a:avLst/>
          </a:prstGeom>
        </p:spPr>
        <p:txBody>
          <a:bodyPr wrap="square">
            <a:spAutoFit/>
          </a:bodyPr>
          <a:lstStyle/>
          <a:p>
            <a:r>
              <a:rPr lang="ru-RU" sz="1600" b="1" dirty="0" smtClean="0"/>
              <a:t>Раздел 10. </a:t>
            </a:r>
            <a:r>
              <a:rPr lang="ru-RU" sz="1400" dirty="0" smtClean="0"/>
              <a:t>ОБЩЕСТВЕННО ЗНАЧЕМЫЕ ПРОЕКТЫ РЕАЛИЗОВАННЫЕ НА ТЕРРИТОРИИ КУРСКОГО МУНИЦИПАЛЬНОГО ОКРУГА</a:t>
            </a:r>
            <a:endParaRPr lang="ru-RU" sz="1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Прямоугольник 1"/>
          <p:cNvSpPr/>
          <p:nvPr/>
        </p:nvSpPr>
        <p:spPr>
          <a:xfrm>
            <a:off x="0" y="609600"/>
            <a:ext cx="4724400" cy="954107"/>
          </a:xfrm>
          <a:prstGeom prst="rect">
            <a:avLst/>
          </a:prstGeom>
        </p:spPr>
        <p:txBody>
          <a:bodyPr wrap="square">
            <a:spAutoFit/>
          </a:bodyPr>
          <a:lstStyle/>
          <a:p>
            <a:pPr algn="just"/>
            <a:r>
              <a:rPr lang="ru-RU" sz="1400" dirty="0" smtClean="0">
                <a:latin typeface="+mj-lt"/>
              </a:rPr>
              <a:t>выполнен капитальный  ремонт здания Балтийского сельского Дома культуры МБКУ «Централизованная клубная система»   </a:t>
            </a:r>
          </a:p>
          <a:p>
            <a:pPr algn="just"/>
            <a:r>
              <a:rPr lang="ru-RU" sz="1400" dirty="0" smtClean="0">
                <a:latin typeface="+mj-lt"/>
              </a:rPr>
              <a:t>на сумму 5 247,76 тыс. рублей; </a:t>
            </a:r>
          </a:p>
        </p:txBody>
      </p:sp>
      <p:sp>
        <p:nvSpPr>
          <p:cNvPr id="7" name="Прямоугольник 6"/>
          <p:cNvSpPr/>
          <p:nvPr/>
        </p:nvSpPr>
        <p:spPr>
          <a:xfrm>
            <a:off x="0" y="1828800"/>
            <a:ext cx="7162800" cy="261610"/>
          </a:xfrm>
          <a:prstGeom prst="rect">
            <a:avLst/>
          </a:prstGeom>
        </p:spPr>
        <p:txBody>
          <a:bodyPr wrap="square">
            <a:spAutoFit/>
          </a:bodyPr>
          <a:lstStyle/>
          <a:p>
            <a:pPr algn="just"/>
            <a:r>
              <a:rPr lang="ru-RU" sz="1100" dirty="0" smtClean="0">
                <a:latin typeface="+mj-lt"/>
              </a:rPr>
              <a:t>     </a:t>
            </a:r>
            <a:endParaRPr lang="ru-RU" sz="1100" dirty="0">
              <a:latin typeface="+mj-lt"/>
            </a:endParaRPr>
          </a:p>
        </p:txBody>
      </p:sp>
      <p:sp>
        <p:nvSpPr>
          <p:cNvPr id="13" name="Прямоугольник 12"/>
          <p:cNvSpPr/>
          <p:nvPr/>
        </p:nvSpPr>
        <p:spPr>
          <a:xfrm>
            <a:off x="-152400" y="0"/>
            <a:ext cx="3657600" cy="400110"/>
          </a:xfrm>
          <a:prstGeom prst="rect">
            <a:avLst/>
          </a:prstGeom>
        </p:spPr>
        <p:txBody>
          <a:bodyPr wrap="square">
            <a:spAutoFit/>
          </a:bodyPr>
          <a:lstStyle/>
          <a:p>
            <a:pPr algn="ctr" fontAlgn="ctr"/>
            <a:r>
              <a:rPr lang="ru-RU" sz="2000" b="1" dirty="0" smtClean="0">
                <a:solidFill>
                  <a:srgbClr val="000000"/>
                </a:solidFill>
                <a:latin typeface="Calibri"/>
              </a:rPr>
              <a:t>«Культура»</a:t>
            </a:r>
            <a:endParaRPr lang="ru-RU" sz="2000" b="1" dirty="0">
              <a:solidFill>
                <a:srgbClr val="000000"/>
              </a:solidFill>
              <a:latin typeface="Calibri"/>
            </a:endParaRPr>
          </a:p>
        </p:txBody>
      </p:sp>
      <p:sp>
        <p:nvSpPr>
          <p:cNvPr id="15" name="Прямоугольник 14"/>
          <p:cNvSpPr/>
          <p:nvPr/>
        </p:nvSpPr>
        <p:spPr>
          <a:xfrm>
            <a:off x="0" y="4114800"/>
            <a:ext cx="8991600" cy="261610"/>
          </a:xfrm>
          <a:prstGeom prst="rect">
            <a:avLst/>
          </a:prstGeom>
        </p:spPr>
        <p:txBody>
          <a:bodyPr wrap="square">
            <a:spAutoFit/>
          </a:bodyPr>
          <a:lstStyle/>
          <a:p>
            <a:pPr algn="just"/>
            <a:r>
              <a:rPr lang="ru-RU" sz="1100" dirty="0" smtClean="0">
                <a:latin typeface="+mj-lt"/>
              </a:rPr>
              <a:t>     </a:t>
            </a:r>
            <a:endParaRPr lang="ru-RU" sz="1100" dirty="0">
              <a:latin typeface="+mj-lt"/>
            </a:endParaRPr>
          </a:p>
        </p:txBody>
      </p:sp>
      <p:sp>
        <p:nvSpPr>
          <p:cNvPr id="18" name="Прямоугольник 17"/>
          <p:cNvSpPr/>
          <p:nvPr/>
        </p:nvSpPr>
        <p:spPr>
          <a:xfrm>
            <a:off x="0" y="4495800"/>
            <a:ext cx="9144000" cy="261610"/>
          </a:xfrm>
          <a:prstGeom prst="rect">
            <a:avLst/>
          </a:prstGeom>
        </p:spPr>
        <p:txBody>
          <a:bodyPr wrap="square">
            <a:spAutoFit/>
          </a:bodyPr>
          <a:lstStyle/>
          <a:p>
            <a:pPr algn="just"/>
            <a:r>
              <a:rPr lang="ru-RU" sz="1100" dirty="0" smtClean="0">
                <a:latin typeface="+mj-lt"/>
              </a:rPr>
              <a:t>     </a:t>
            </a:r>
          </a:p>
        </p:txBody>
      </p:sp>
      <p:pic>
        <p:nvPicPr>
          <p:cNvPr id="12" name="Picture 2" descr="C:\Users\User\AppData\Local\Temp\7zOC142C6C1\04b7a87a-e324-42da-b999-b518e7c5e4e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524000"/>
            <a:ext cx="3810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User\AppData\Local\Temp\7zOC14A4025\Tfsto9eqYPc.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53000" y="1524001"/>
            <a:ext cx="3810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4800600" y="609600"/>
            <a:ext cx="4191000" cy="954107"/>
          </a:xfrm>
          <a:prstGeom prst="rect">
            <a:avLst/>
          </a:prstGeom>
        </p:spPr>
        <p:txBody>
          <a:bodyPr wrap="square">
            <a:spAutoFit/>
          </a:bodyPr>
          <a:lstStyle/>
          <a:p>
            <a:pPr algn="just"/>
            <a:r>
              <a:rPr lang="ru-RU" sz="1400" dirty="0" smtClean="0">
                <a:latin typeface="+mj-lt"/>
              </a:rPr>
              <a:t>выполнены работы по капитальному ремонту кровли здания Полтавского сельского Дома культуры МБКУ «Централизованная клубная система»   на сумму 3 482,97тыс. рублей; </a:t>
            </a:r>
          </a:p>
        </p:txBody>
      </p:sp>
      <p:sp>
        <p:nvSpPr>
          <p:cNvPr id="20" name="Прямоугольник 19"/>
          <p:cNvSpPr/>
          <p:nvPr/>
        </p:nvSpPr>
        <p:spPr>
          <a:xfrm>
            <a:off x="0" y="304800"/>
            <a:ext cx="9144000" cy="307777"/>
          </a:xfrm>
          <a:prstGeom prst="rect">
            <a:avLst/>
          </a:prstGeom>
        </p:spPr>
        <p:txBody>
          <a:bodyPr wrap="square">
            <a:spAutoFit/>
          </a:bodyPr>
          <a:lstStyle/>
          <a:p>
            <a:r>
              <a:rPr lang="ru-RU" sz="1400" dirty="0" smtClean="0"/>
              <a:t> В рамках национального проекта «Культура», регионального проекта </a:t>
            </a:r>
            <a:r>
              <a:rPr lang="ru-RU" sz="1400" b="1" dirty="0" smtClean="0"/>
              <a:t>«Культурная среда»: </a:t>
            </a:r>
            <a:endParaRPr lang="ru-RU" sz="1400" dirty="0"/>
          </a:p>
        </p:txBody>
      </p:sp>
      <p:sp>
        <p:nvSpPr>
          <p:cNvPr id="21" name="Прямоугольник 20"/>
          <p:cNvSpPr/>
          <p:nvPr/>
        </p:nvSpPr>
        <p:spPr>
          <a:xfrm>
            <a:off x="152400" y="3505200"/>
            <a:ext cx="9144000" cy="400110"/>
          </a:xfrm>
          <a:prstGeom prst="rect">
            <a:avLst/>
          </a:prstGeom>
        </p:spPr>
        <p:txBody>
          <a:bodyPr wrap="square">
            <a:spAutoFit/>
          </a:bodyPr>
          <a:lstStyle/>
          <a:p>
            <a:r>
              <a:rPr lang="ru-RU" sz="2000" b="1" dirty="0" smtClean="0">
                <a:solidFill>
                  <a:prstClr val="black"/>
                </a:solidFill>
                <a:latin typeface="+mj-lt"/>
              </a:rPr>
              <a:t>Национальный проект «Экология»</a:t>
            </a:r>
            <a:endParaRPr lang="ru-RU" sz="2000" b="1" dirty="0">
              <a:solidFill>
                <a:prstClr val="black"/>
              </a:solidFill>
              <a:latin typeface="+mj-lt"/>
            </a:endParaRPr>
          </a:p>
        </p:txBody>
      </p:sp>
      <p:sp>
        <p:nvSpPr>
          <p:cNvPr id="22" name="Прямоугольник 21"/>
          <p:cNvSpPr/>
          <p:nvPr/>
        </p:nvSpPr>
        <p:spPr>
          <a:xfrm>
            <a:off x="0" y="3810000"/>
            <a:ext cx="3657600" cy="1169551"/>
          </a:xfrm>
          <a:prstGeom prst="rect">
            <a:avLst/>
          </a:prstGeom>
        </p:spPr>
        <p:txBody>
          <a:bodyPr wrap="square">
            <a:spAutoFit/>
          </a:bodyPr>
          <a:lstStyle/>
          <a:p>
            <a:pPr algn="just"/>
            <a:r>
              <a:rPr lang="ru-RU" sz="1400" dirty="0" smtClean="0">
                <a:latin typeface="+mj-lt"/>
              </a:rPr>
              <a:t>     В рамках регионального проекта «Комплексная система обращения с твердыми коммунальными отходами» приобретены контейнеры в количестве 30 штук на сумму 510,00 тыс. рублей; </a:t>
            </a:r>
          </a:p>
        </p:txBody>
      </p:sp>
      <p:pic>
        <p:nvPicPr>
          <p:cNvPr id="2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3800" y="3810000"/>
            <a:ext cx="2667000"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490138" y="4572000"/>
            <a:ext cx="2501462"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mypresentation.ru/documents/f64fdc9e5da8853a9588b8a2b214883c/img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ОБЕСПЕЧЕНИЕ  ЖИЛЬЕМ МОЛОДЫХ СЕМЕЙ</a:t>
            </a:r>
          </a:p>
        </p:txBody>
      </p:sp>
      <p:sp>
        <p:nvSpPr>
          <p:cNvPr id="11" name="TextBox 3"/>
          <p:cNvSpPr txBox="1"/>
          <p:nvPr/>
        </p:nvSpPr>
        <p:spPr>
          <a:xfrm>
            <a:off x="7703820" y="22860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17" name="Таблица 16"/>
          <p:cNvGraphicFramePr>
            <a:graphicFrameLocks noGrp="1"/>
          </p:cNvGraphicFramePr>
          <p:nvPr/>
        </p:nvGraphicFramePr>
        <p:xfrm>
          <a:off x="152400" y="1676400"/>
          <a:ext cx="3810001" cy="1322632"/>
        </p:xfrm>
        <a:graphic>
          <a:graphicData uri="http://schemas.openxmlformats.org/drawingml/2006/table">
            <a:tbl>
              <a:tblPr/>
              <a:tblGrid>
                <a:gridCol w="776111"/>
                <a:gridCol w="641565"/>
                <a:gridCol w="840102"/>
                <a:gridCol w="843386"/>
                <a:gridCol w="708837"/>
              </a:tblGrid>
              <a:tr h="241384">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2021 (факт)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chemeClr val="tx1"/>
                          </a:solidFill>
                          <a:latin typeface="Calibri" pitchFamily="34" charset="0"/>
                          <a:cs typeface="Calibri" pitchFamily="34" charset="0"/>
                        </a:rPr>
                        <a:t>ВСЕГО</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за счет федерального бюджета</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краевого бюджета</a:t>
                      </a:r>
                    </a:p>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местного бюджета</a:t>
                      </a:r>
                    </a:p>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2</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3</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4</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5</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chemeClr val="tx1"/>
                          </a:solidFill>
                          <a:latin typeface="Calibri" pitchFamily="34" charset="0"/>
                          <a:cs typeface="Calibri" pitchFamily="34" charset="0"/>
                        </a:rPr>
                        <a:t>7</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9 414,41</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6 026,36</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2 540,27</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847,78</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8" name="Таблица 17"/>
          <p:cNvGraphicFramePr>
            <a:graphicFrameLocks noGrp="1"/>
          </p:cNvGraphicFramePr>
          <p:nvPr/>
        </p:nvGraphicFramePr>
        <p:xfrm>
          <a:off x="152400" y="381000"/>
          <a:ext cx="3810000" cy="1164747"/>
        </p:xfrm>
        <a:graphic>
          <a:graphicData uri="http://schemas.openxmlformats.org/drawingml/2006/table">
            <a:tbl>
              <a:tblPr/>
              <a:tblGrid>
                <a:gridCol w="776111"/>
                <a:gridCol w="705556"/>
                <a:gridCol w="846667"/>
                <a:gridCol w="776111"/>
                <a:gridCol w="705555"/>
              </a:tblGrid>
              <a:tr h="226706">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2020 (факт)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005">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673">
                <a:tc>
                  <a:txBody>
                    <a:bodyPr/>
                    <a:lstStyle/>
                    <a:p>
                      <a:pPr algn="ctr" fontAlgn="b"/>
                      <a:r>
                        <a:rPr lang="ru-RU" sz="1000" b="1" i="0" u="none" strike="noStrike" dirty="0" smtClean="0">
                          <a:solidFill>
                            <a:schemeClr val="tx1"/>
                          </a:solidFill>
                          <a:latin typeface="Calibri" pitchFamily="34" charset="0"/>
                          <a:cs typeface="Calibri" pitchFamily="34" charset="0"/>
                        </a:rPr>
                        <a:t>25</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36 203,87</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2 894,79</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31 498,89</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1 810,19</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9" name="Таблица 18"/>
          <p:cNvGraphicFramePr>
            <a:graphicFrameLocks noGrp="1"/>
          </p:cNvGraphicFramePr>
          <p:nvPr/>
        </p:nvGraphicFramePr>
        <p:xfrm>
          <a:off x="152400" y="3124200"/>
          <a:ext cx="3809999" cy="1295399"/>
        </p:xfrm>
        <a:graphic>
          <a:graphicData uri="http://schemas.openxmlformats.org/drawingml/2006/table">
            <a:tbl>
              <a:tblPr/>
              <a:tblGrid>
                <a:gridCol w="761999"/>
                <a:gridCol w="762000"/>
                <a:gridCol w="762000"/>
                <a:gridCol w="815164"/>
                <a:gridCol w="708836"/>
              </a:tblGrid>
              <a:tr h="173405">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2022 (факт)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293">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49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293">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75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1" i="0" u="none" strike="noStrike" dirty="0" smtClean="0">
                          <a:solidFill>
                            <a:srgbClr val="000000"/>
                          </a:solidFill>
                          <a:latin typeface="Calibri" pitchFamily="34" charset="0"/>
                          <a:cs typeface="Calibri" pitchFamily="34" charset="0"/>
                        </a:rPr>
                        <a:t>68</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55 988,75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5 391,61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47 797,70</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2 799,44</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0" name="Диаграмма 19"/>
          <p:cNvGraphicFramePr/>
          <p:nvPr/>
        </p:nvGraphicFramePr>
        <p:xfrm>
          <a:off x="3962400" y="3048000"/>
          <a:ext cx="4876800"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Диаграмма 20"/>
          <p:cNvGraphicFramePr/>
          <p:nvPr/>
        </p:nvGraphicFramePr>
        <p:xfrm>
          <a:off x="4038600" y="304800"/>
          <a:ext cx="4714876" cy="13573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Диаграмма 21"/>
          <p:cNvGraphicFramePr/>
          <p:nvPr/>
        </p:nvGraphicFramePr>
        <p:xfrm>
          <a:off x="4038600" y="1676400"/>
          <a:ext cx="4714908" cy="1357322"/>
        </p:xfrm>
        <a:graphic>
          <a:graphicData uri="http://schemas.openxmlformats.org/drawingml/2006/chart">
            <c:chart xmlns:c="http://schemas.openxmlformats.org/drawingml/2006/chart" xmlns:r="http://schemas.openxmlformats.org/officeDocument/2006/relationships" r:id="rId6"/>
          </a:graphicData>
        </a:graphic>
      </p:graphicFrame>
      <p:sp>
        <p:nvSpPr>
          <p:cNvPr id="101378" name="AutoShape 2" descr="https://tatarstan.ru/file/news/1221_n1940288_bi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1380" name="Picture 4" descr="https://previews.123rf.com/images/hanohiki/hanohiki1509/hanohiki150900094/46196553-happy-family-home-house-kids-drawing-illustration.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67400" y="4511040"/>
            <a:ext cx="3276600" cy="1965960"/>
          </a:xfrm>
          <a:prstGeom prst="rect">
            <a:avLst/>
          </a:prstGeom>
          <a:noFill/>
        </p:spPr>
      </p:pic>
      <p:graphicFrame>
        <p:nvGraphicFramePr>
          <p:cNvPr id="13" name="Диаграмма 12"/>
          <p:cNvGraphicFramePr/>
          <p:nvPr>
            <p:extLst>
              <p:ext uri="{D42A27DB-BD31-4B8C-83A1-F6EECF244321}">
                <p14:modId xmlns:p14="http://schemas.microsoft.com/office/powerpoint/2010/main" val="3991708568"/>
              </p:ext>
            </p:extLst>
          </p:nvPr>
        </p:nvGraphicFramePr>
        <p:xfrm>
          <a:off x="0" y="4572000"/>
          <a:ext cx="5334000" cy="2012865"/>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Picture 6" descr="http://nashkray31.ru/wp-content/uploads/2021/01/soc_razv.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18116" name="AutoShape 4" descr="https://yusakh.ru/upload/medialibrary/452/452b929fef5d7ebbb1783955bc859b9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8118" name="AutoShape 6" descr="https://yusakh.ru/upload/medialibrary/452/452b929fef5d7ebbb1783955bc859b9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0" y="0"/>
            <a:ext cx="5257800" cy="1618392"/>
          </a:xfrm>
          <a:prstGeom prst="rect">
            <a:avLst/>
          </a:prstGeom>
          <a:noFill/>
        </p:spPr>
        <p:txBody>
          <a:bodyPr wrap="square" rtlCol="0">
            <a:spAutoFit/>
          </a:bodyPr>
          <a:lstStyle/>
          <a:p>
            <a:pPr>
              <a:lnSpc>
                <a:spcPts val="1700"/>
              </a:lnSpc>
            </a:pPr>
            <a:r>
              <a:rPr lang="ru-RU" sz="1100" b="1" dirty="0" smtClean="0">
                <a:latin typeface="+mj-lt"/>
                <a:cs typeface="Calibri" pitchFamily="34" charset="0"/>
              </a:rPr>
              <a:t>     Постановление администрации Курского муниципального округа Ставропольского края  от 18 октября 2022 г. № 1208 «</a:t>
            </a:r>
            <a:r>
              <a:rPr lang="ru-RU" sz="1100" b="1" dirty="0" smtClean="0">
                <a:latin typeface="+mj-lt"/>
              </a:rPr>
              <a:t>Об утверждении Прогноза социально-экономического развития Курского муниципального округа Ставропольского края на 2023 год и плановый период 2024 и 2025 годов</a:t>
            </a:r>
            <a:r>
              <a:rPr lang="ru-RU" sz="1100" b="1" dirty="0" smtClean="0"/>
              <a:t>»</a:t>
            </a:r>
            <a:endParaRPr lang="ru-RU" sz="1100" b="1" dirty="0" smtClean="0">
              <a:latin typeface="Calibri" pitchFamily="34" charset="0"/>
              <a:cs typeface="Calibri" pitchFamily="34" charset="0"/>
            </a:endParaRPr>
          </a:p>
          <a:p>
            <a:pPr>
              <a:lnSpc>
                <a:spcPts val="1700"/>
              </a:lnSpc>
            </a:pPr>
            <a:r>
              <a:rPr lang="ru-RU" sz="1100" b="1" dirty="0" smtClean="0">
                <a:latin typeface="Calibri" pitchFamily="34" charset="0"/>
                <a:cs typeface="Calibri" pitchFamily="34" charset="0"/>
              </a:rPr>
              <a:t> </a:t>
            </a:r>
          </a:p>
          <a:p>
            <a:pPr>
              <a:lnSpc>
                <a:spcPts val="1700"/>
              </a:lnSpc>
            </a:pPr>
            <a:r>
              <a:rPr lang="ru-RU" sz="1100" b="1" dirty="0" smtClean="0">
                <a:latin typeface="Calibri" pitchFamily="34" charset="0"/>
                <a:cs typeface="Calibri" pitchFamily="34" charset="0"/>
              </a:rPr>
              <a:t>* 2020-2022 годы – отчетные показатели</a:t>
            </a:r>
          </a:p>
          <a:p>
            <a:pPr>
              <a:lnSpc>
                <a:spcPts val="1700"/>
              </a:lnSpc>
            </a:pPr>
            <a:r>
              <a:rPr lang="ru-RU" sz="1100" b="1" dirty="0" smtClean="0">
                <a:latin typeface="Calibri" pitchFamily="34" charset="0"/>
                <a:cs typeface="Calibri" pitchFamily="34" charset="0"/>
              </a:rPr>
              <a:t>2023-2025 годы – прогнозные показатели</a:t>
            </a:r>
            <a:endParaRPr lang="ru-RU" sz="1100" b="1" dirty="0"/>
          </a:p>
        </p:txBody>
      </p:sp>
      <p:sp>
        <p:nvSpPr>
          <p:cNvPr id="11" name="Овал 10"/>
          <p:cNvSpPr/>
          <p:nvPr/>
        </p:nvSpPr>
        <p:spPr>
          <a:xfrm>
            <a:off x="0" y="2895600"/>
            <a:ext cx="5334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ru-RU" b="1" dirty="0" smtClean="0">
                <a:solidFill>
                  <a:schemeClr val="bg1"/>
                </a:solidFill>
              </a:rPr>
              <a:t>Раздел 1. </a:t>
            </a:r>
          </a:p>
          <a:p>
            <a:pPr algn="ctr">
              <a:lnSpc>
                <a:spcPts val="1700"/>
              </a:lnSpc>
            </a:pPr>
            <a:r>
              <a:rPr lang="ru-RU" b="1" dirty="0" smtClean="0">
                <a:solidFill>
                  <a:schemeClr val="bg1"/>
                </a:solidFill>
                <a:latin typeface="Calibri" pitchFamily="34" charset="0"/>
                <a:cs typeface="Calibri" pitchFamily="34" charset="0"/>
              </a:rPr>
              <a:t>ОСНОВНЫЕ ПОКАЗАТЕЛИ </a:t>
            </a:r>
          </a:p>
          <a:p>
            <a:pPr algn="ctr"/>
            <a:r>
              <a:rPr lang="ru-RU" b="1" dirty="0" smtClean="0">
                <a:solidFill>
                  <a:schemeClr val="bg1"/>
                </a:solidFill>
                <a:latin typeface="Calibri" pitchFamily="34" charset="0"/>
                <a:cs typeface="Calibri" pitchFamily="34" charset="0"/>
              </a:rPr>
              <a:t>социально-экономического развития </a:t>
            </a:r>
          </a:p>
          <a:p>
            <a:pPr algn="ctr"/>
            <a:r>
              <a:rPr lang="ru-RU" b="1" dirty="0" smtClean="0">
                <a:solidFill>
                  <a:schemeClr val="bg1"/>
                </a:solidFill>
                <a:latin typeface="Calibri" pitchFamily="34" charset="0"/>
                <a:cs typeface="Calibri" pitchFamily="34" charset="0"/>
              </a:rPr>
              <a:t>Курского муниципального округа Ставропольского края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mypresentation.ru/documents/f64fdc9e5da8853a9588b8a2b214883c/img1.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14" name="Picture 4" descr="Картинки по запросу illustration png благоустройство"/>
          <p:cNvPicPr>
            <a:picLocks noChangeAspect="1" noChangeArrowheads="1"/>
          </p:cNvPicPr>
          <p:nvPr>
            <p:custDataLst>
              <p:tags r:id="rId1"/>
            </p:custDataLst>
          </p:nvPr>
        </p:nvPicPr>
        <p:blipFill>
          <a:blip r:embed="rId9" cstate="email">
            <a:extLst>
              <a:ext uri="{28A0092B-C50C-407E-A947-70E740481C1C}">
                <a14:useLocalDpi xmlns:a14="http://schemas.microsoft.com/office/drawing/2010/main"/>
              </a:ext>
            </a:extLst>
          </a:blip>
          <a:srcRect/>
          <a:stretch>
            <a:fillRect/>
          </a:stretch>
        </p:blipFill>
        <p:spPr bwMode="auto">
          <a:xfrm>
            <a:off x="6929454" y="1371600"/>
            <a:ext cx="2214546" cy="1295400"/>
          </a:xfrm>
          <a:prstGeom prst="rect">
            <a:avLst/>
          </a:prstGeom>
          <a:noFill/>
        </p:spPr>
      </p:pic>
      <p:sp>
        <p:nvSpPr>
          <p:cNvPr id="17" name="Пятиугольник 16"/>
          <p:cNvSpPr/>
          <p:nvPr/>
        </p:nvSpPr>
        <p:spPr>
          <a:xfrm>
            <a:off x="0" y="0"/>
            <a:ext cx="7467600" cy="304800"/>
          </a:xfrm>
          <a:prstGeom prst="homePlat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11</a:t>
            </a:r>
            <a:r>
              <a:rPr lang="ru-RU" sz="1600" dirty="0" smtClean="0">
                <a:latin typeface="Calibri" pitchFamily="34" charset="0"/>
                <a:cs typeface="Calibri" pitchFamily="34" charset="0"/>
              </a:rPr>
              <a:t>. </a:t>
            </a:r>
            <a:r>
              <a:rPr lang="ru-RU" sz="1400" dirty="0" smtClean="0">
                <a:latin typeface="Calibri" pitchFamily="34" charset="0"/>
                <a:cs typeface="Calibri" pitchFamily="34" charset="0"/>
              </a:rPr>
              <a:t>ПОДДЕРЖКА  МЕСТНЫХ  ИНИЦИАТИВ / ИНИЦИАТИВНЫЕ ПРОЕКТЫ</a:t>
            </a:r>
          </a:p>
        </p:txBody>
      </p:sp>
      <p:pic>
        <p:nvPicPr>
          <p:cNvPr id="3" name="Рисунок 11"/>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r="50658"/>
          <a:stretch>
            <a:fillRect/>
          </a:stretch>
        </p:blipFill>
        <p:spPr bwMode="auto">
          <a:xfrm>
            <a:off x="8137303" y="0"/>
            <a:ext cx="1006697"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Диаграмма 4"/>
          <p:cNvGraphicFramePr/>
          <p:nvPr/>
        </p:nvGraphicFramePr>
        <p:xfrm>
          <a:off x="0" y="914400"/>
          <a:ext cx="5181600" cy="1828800"/>
        </p:xfrm>
        <a:graphic>
          <a:graphicData uri="http://schemas.openxmlformats.org/drawingml/2006/chart">
            <c:chart xmlns:c="http://schemas.openxmlformats.org/drawingml/2006/chart" xmlns:r="http://schemas.openxmlformats.org/officeDocument/2006/relationships" r:id="rId11"/>
          </a:graphicData>
        </a:graphic>
      </p:graphicFrame>
      <p:sp>
        <p:nvSpPr>
          <p:cNvPr id="6" name="TextBox 5"/>
          <p:cNvSpPr txBox="1"/>
          <p:nvPr/>
        </p:nvSpPr>
        <p:spPr>
          <a:xfrm>
            <a:off x="142844" y="285728"/>
            <a:ext cx="8467756" cy="707886"/>
          </a:xfrm>
          <a:prstGeom prst="rect">
            <a:avLst/>
          </a:prstGeom>
          <a:noFill/>
        </p:spPr>
        <p:txBody>
          <a:bodyPr wrap="square" rtlCol="0">
            <a:spAutoFit/>
          </a:bodyPr>
          <a:lstStyle/>
          <a:p>
            <a:r>
              <a:rPr lang="ru-RU" sz="1000" dirty="0" smtClean="0"/>
              <a:t>     В 2022 году реализованы в полном объеме 11 инициативных проектов из 12. Общая стоимость всех реализованных проектов составила 30 738,99 тыс. рублей (10 349,15 тыс. рублей - средства бюджета Ставропольского края,   17 200,93 тыс. рублей - средства бюджета Курского муниципального округа,   3 188,91 тыс. рублей - софинансирование гражданами и организациями, оплата услуг строительного контроля – 29,85 тыс. рублей). </a:t>
            </a:r>
            <a:endParaRPr lang="ru-RU" sz="1000" dirty="0"/>
          </a:p>
        </p:txBody>
      </p:sp>
      <p:pic>
        <p:nvPicPr>
          <p:cNvPr id="7" name="Picture 2" descr="D:\Users\krdoas\Desktop\программы\Adobe Photoshop CS3 Lite\УФА photoshop\пазл копия.png"/>
          <p:cNvPicPr>
            <a:picLocks noChangeAspect="1" noChangeArrowheads="1"/>
          </p:cNvPicPr>
          <p:nvPr>
            <p:custDataLst>
              <p:tags r:id="rId2"/>
            </p:custDataLst>
          </p:nvPr>
        </p:nvPicPr>
        <p:blipFill>
          <a:blip r:embed="rId12" cstate="email">
            <a:extLst>
              <a:ext uri="{28A0092B-C50C-407E-A947-70E740481C1C}">
                <a14:useLocalDpi xmlns:a14="http://schemas.microsoft.com/office/drawing/2010/main"/>
              </a:ext>
            </a:extLst>
          </a:blip>
          <a:srcRect/>
          <a:stretch>
            <a:fillRect/>
          </a:stretch>
        </p:blipFill>
        <p:spPr bwMode="auto">
          <a:xfrm flipH="1">
            <a:off x="4724400" y="1295400"/>
            <a:ext cx="929257" cy="838200"/>
          </a:xfrm>
          <a:prstGeom prst="rect">
            <a:avLst/>
          </a:prstGeom>
          <a:noFill/>
        </p:spPr>
      </p:pic>
      <p:sp>
        <p:nvSpPr>
          <p:cNvPr id="8" name="TextBox 7"/>
          <p:cNvSpPr txBox="1"/>
          <p:nvPr>
            <p:custDataLst>
              <p:tags r:id="rId3"/>
            </p:custDataLst>
          </p:nvPr>
        </p:nvSpPr>
        <p:spPr>
          <a:xfrm>
            <a:off x="4648200" y="990600"/>
            <a:ext cx="1428760" cy="299313"/>
          </a:xfrm>
          <a:prstGeom prst="rect">
            <a:avLst/>
          </a:prstGeom>
          <a:noFill/>
          <a:effectLst/>
        </p:spPr>
        <p:txBody>
          <a:bodyPr wrap="square" rtlCol="0">
            <a:spAutoFit/>
          </a:bodyPr>
          <a:lstStyle/>
          <a:p>
            <a:pPr algn="ctr">
              <a:lnSpc>
                <a:spcPts val="1800"/>
              </a:lnSpc>
            </a:pPr>
            <a:r>
              <a:rPr lang="ru-RU" sz="1000" b="1" dirty="0" smtClean="0">
                <a:latin typeface="Calibri" pitchFamily="34" charset="0"/>
                <a:cs typeface="Calibri" pitchFamily="34" charset="0"/>
              </a:rPr>
              <a:t>б</a:t>
            </a:r>
            <a:r>
              <a:rPr lang="ru-RU" sz="1000" b="1" dirty="0" smtClean="0">
                <a:solidFill>
                  <a:schemeClr val="tx1"/>
                </a:solidFill>
                <a:latin typeface="Calibri" pitchFamily="34" charset="0"/>
                <a:cs typeface="Calibri" pitchFamily="34" charset="0"/>
              </a:rPr>
              <a:t>юджет края</a:t>
            </a:r>
            <a:endParaRPr lang="ru-RU" sz="1000" b="1" dirty="0">
              <a:solidFill>
                <a:schemeClr val="tx1"/>
              </a:solidFill>
              <a:latin typeface="Calibri" pitchFamily="34" charset="0"/>
              <a:cs typeface="Calibri" pitchFamily="34" charset="0"/>
            </a:endParaRPr>
          </a:p>
        </p:txBody>
      </p:sp>
      <p:sp>
        <p:nvSpPr>
          <p:cNvPr id="9" name="TextBox 8"/>
          <p:cNvSpPr txBox="1"/>
          <p:nvPr>
            <p:custDataLst>
              <p:tags r:id="rId4"/>
            </p:custDataLst>
          </p:nvPr>
        </p:nvSpPr>
        <p:spPr>
          <a:xfrm>
            <a:off x="3200400" y="1752600"/>
            <a:ext cx="1857388" cy="299313"/>
          </a:xfrm>
          <a:prstGeom prst="rect">
            <a:avLst/>
          </a:prstGeom>
          <a:noFill/>
        </p:spPr>
        <p:txBody>
          <a:bodyPr wrap="square" rtlCol="0">
            <a:spAutoFit/>
          </a:bodyPr>
          <a:lstStyle/>
          <a:p>
            <a:pPr algn="ctr">
              <a:lnSpc>
                <a:spcPts val="1800"/>
              </a:lnSpc>
            </a:pPr>
            <a:r>
              <a:rPr lang="ru-RU" sz="1000" b="1" dirty="0" smtClean="0">
                <a:latin typeface="Calibri" pitchFamily="34" charset="0"/>
                <a:cs typeface="Calibri" pitchFamily="34" charset="0"/>
              </a:rPr>
              <a:t>б</a:t>
            </a:r>
            <a:r>
              <a:rPr lang="ru-RU" sz="1000" b="1" dirty="0" smtClean="0">
                <a:solidFill>
                  <a:schemeClr val="tx1"/>
                </a:solidFill>
                <a:latin typeface="Calibri" pitchFamily="34" charset="0"/>
                <a:cs typeface="Calibri" pitchFamily="34" charset="0"/>
              </a:rPr>
              <a:t>юджет МО</a:t>
            </a:r>
            <a:endParaRPr lang="ru-RU" sz="1000" b="1" dirty="0">
              <a:solidFill>
                <a:schemeClr val="tx1"/>
              </a:solidFill>
              <a:latin typeface="Calibri" pitchFamily="34" charset="0"/>
              <a:cs typeface="Calibri" pitchFamily="34" charset="0"/>
            </a:endParaRPr>
          </a:p>
        </p:txBody>
      </p:sp>
      <p:sp>
        <p:nvSpPr>
          <p:cNvPr id="10" name="TextBox 9"/>
          <p:cNvSpPr txBox="1"/>
          <p:nvPr>
            <p:custDataLst>
              <p:tags r:id="rId5"/>
            </p:custDataLst>
          </p:nvPr>
        </p:nvSpPr>
        <p:spPr>
          <a:xfrm>
            <a:off x="4495800" y="1981200"/>
            <a:ext cx="1285884" cy="299313"/>
          </a:xfrm>
          <a:prstGeom prst="rect">
            <a:avLst/>
          </a:prstGeom>
          <a:noFill/>
        </p:spPr>
        <p:txBody>
          <a:bodyPr wrap="square" rtlCol="0">
            <a:spAutoFit/>
          </a:bodyPr>
          <a:lstStyle/>
          <a:p>
            <a:pPr algn="ctr">
              <a:lnSpc>
                <a:spcPts val="1800"/>
              </a:lnSpc>
            </a:pPr>
            <a:r>
              <a:rPr lang="ru-RU" sz="1000" b="1" dirty="0" smtClean="0">
                <a:latin typeface="Calibri" pitchFamily="34" charset="0"/>
                <a:cs typeface="Calibri" pitchFamily="34" charset="0"/>
              </a:rPr>
              <a:t>н</a:t>
            </a:r>
            <a:r>
              <a:rPr lang="ru-RU" sz="1000" b="1" dirty="0" smtClean="0">
                <a:solidFill>
                  <a:schemeClr val="tx1"/>
                </a:solidFill>
                <a:latin typeface="Calibri" pitchFamily="34" charset="0"/>
                <a:cs typeface="Calibri" pitchFamily="34" charset="0"/>
              </a:rPr>
              <a:t>аселение</a:t>
            </a:r>
            <a:endParaRPr lang="ru-RU" sz="1000" b="1" dirty="0">
              <a:solidFill>
                <a:schemeClr val="tx1"/>
              </a:solidFill>
              <a:latin typeface="Calibri" pitchFamily="34" charset="0"/>
              <a:cs typeface="Calibri" pitchFamily="34" charset="0"/>
            </a:endParaRPr>
          </a:p>
        </p:txBody>
      </p:sp>
      <p:sp>
        <p:nvSpPr>
          <p:cNvPr id="11" name="TextBox 10"/>
          <p:cNvSpPr txBox="1"/>
          <p:nvPr>
            <p:custDataLst>
              <p:tags r:id="rId6"/>
            </p:custDataLst>
          </p:nvPr>
        </p:nvSpPr>
        <p:spPr>
          <a:xfrm>
            <a:off x="5638800" y="1676400"/>
            <a:ext cx="1285884"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ИП, организации</a:t>
            </a:r>
            <a:endParaRPr lang="ru-RU" sz="1000" b="1" dirty="0">
              <a:solidFill>
                <a:schemeClr val="tx1"/>
              </a:solidFill>
              <a:latin typeface="Calibri" pitchFamily="34" charset="0"/>
              <a:cs typeface="Calibri" pitchFamily="34" charset="0"/>
            </a:endParaRPr>
          </a:p>
        </p:txBody>
      </p:sp>
      <p:sp>
        <p:nvSpPr>
          <p:cNvPr id="12" name="Прямоугольник 11"/>
          <p:cNvSpPr/>
          <p:nvPr/>
        </p:nvSpPr>
        <p:spPr>
          <a:xfrm>
            <a:off x="5943600" y="990600"/>
            <a:ext cx="2895600" cy="600164"/>
          </a:xfrm>
          <a:prstGeom prst="rect">
            <a:avLst/>
          </a:prstGeom>
        </p:spPr>
        <p:txBody>
          <a:bodyPr wrap="square">
            <a:spAutoFit/>
          </a:bodyPr>
          <a:lstStyle/>
          <a:p>
            <a:r>
              <a:rPr lang="ru-RU" sz="1100" cap="all" dirty="0" smtClean="0"/>
              <a:t>ОСНОВНАЯ ИДЕОЛОГИЯ ПРОГРАММЫ ПОДДЕРЖКИ МЕСТНЫХ ИНИЦИАТИВ – ИНИЦИАТИВА САМИХ ГРАЖДАН</a:t>
            </a:r>
            <a:endParaRPr lang="ru-RU" sz="1100" dirty="0"/>
          </a:p>
        </p:txBody>
      </p:sp>
      <p:sp>
        <p:nvSpPr>
          <p:cNvPr id="13" name="Прямоугольник 12"/>
          <p:cNvSpPr/>
          <p:nvPr/>
        </p:nvSpPr>
        <p:spPr>
          <a:xfrm>
            <a:off x="2819400" y="2438400"/>
            <a:ext cx="4648200" cy="369332"/>
          </a:xfrm>
          <a:prstGeom prst="rect">
            <a:avLst/>
          </a:prstGeom>
        </p:spPr>
        <p:txBody>
          <a:bodyPr wrap="square">
            <a:spAutoFit/>
          </a:bodyPr>
          <a:lstStyle/>
          <a:p>
            <a:pPr algn="ctr"/>
            <a:r>
              <a:rPr lang="ru-RU" dirty="0" smtClean="0">
                <a:latin typeface="Calibri" pitchFamily="34" charset="0"/>
                <a:cs typeface="Calibri" pitchFamily="34" charset="0"/>
              </a:rPr>
              <a:t>РЕАЛИЗАЦИЯ ПРОЕКТОВ В 2022 ГОДУ</a:t>
            </a:r>
          </a:p>
        </p:txBody>
      </p:sp>
      <p:graphicFrame>
        <p:nvGraphicFramePr>
          <p:cNvPr id="16" name="Таблица 15"/>
          <p:cNvGraphicFramePr>
            <a:graphicFrameLocks noGrp="1"/>
          </p:cNvGraphicFramePr>
          <p:nvPr/>
        </p:nvGraphicFramePr>
        <p:xfrm>
          <a:off x="152400" y="2743200"/>
          <a:ext cx="8839201" cy="3917024"/>
        </p:xfrm>
        <a:graphic>
          <a:graphicData uri="http://schemas.openxmlformats.org/drawingml/2006/table">
            <a:tbl>
              <a:tblPr/>
              <a:tblGrid>
                <a:gridCol w="838200"/>
                <a:gridCol w="5181600"/>
                <a:gridCol w="609600"/>
                <a:gridCol w="457200"/>
                <a:gridCol w="457200"/>
                <a:gridCol w="838200"/>
                <a:gridCol w="457201"/>
              </a:tblGrid>
              <a:tr h="150479">
                <a:tc rowSpan="2">
                  <a:txBody>
                    <a:bodyPr/>
                    <a:lstStyle/>
                    <a:p>
                      <a:pPr algn="l" fontAlgn="t"/>
                      <a:r>
                        <a:rPr lang="ru-RU" sz="850" b="0" i="0" u="none" strike="noStrike" dirty="0">
                          <a:solidFill>
                            <a:srgbClr val="000000"/>
                          </a:solidFill>
                          <a:latin typeface="+mj-lt"/>
                        </a:rPr>
                        <a:t> </a:t>
                      </a:r>
                    </a:p>
                  </a:txBody>
                  <a:tcPr marL="6254" marR="6254" marT="62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smtClean="0">
                          <a:solidFill>
                            <a:srgbClr val="000000"/>
                          </a:solidFill>
                          <a:latin typeface="+mj-lt"/>
                        </a:rPr>
                        <a:t>2022 год</a:t>
                      </a:r>
                      <a:endParaRPr lang="ru-RU" sz="850" b="0" i="0" u="none" strike="noStrike" dirty="0">
                        <a:solidFill>
                          <a:srgbClr val="000000"/>
                        </a:solidFill>
                        <a:latin typeface="+mj-lt"/>
                      </a:endParaRP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0" i="0" u="none" strike="noStrike">
                          <a:solidFill>
                            <a:srgbClr val="000000"/>
                          </a:solidFill>
                          <a:latin typeface="+mj-lt"/>
                        </a:rPr>
                        <a:t>всего</a:t>
                      </a:r>
                    </a:p>
                  </a:txBody>
                  <a:tcPr marL="6254" marR="6254" marT="62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0" i="0" u="none" strike="noStrike" dirty="0">
                          <a:solidFill>
                            <a:srgbClr val="000000"/>
                          </a:solidFill>
                          <a:latin typeface="+mj-lt"/>
                        </a:rPr>
                        <a:t>за счет краевого бюджета </a:t>
                      </a:r>
                    </a:p>
                  </a:txBody>
                  <a:tcPr marL="6254" marR="6254" marT="62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0" i="0" u="none" strike="noStrike">
                          <a:solidFill>
                            <a:srgbClr val="000000"/>
                          </a:solidFill>
                          <a:latin typeface="+mj-lt"/>
                        </a:rPr>
                        <a:t>за счет местного бюджета </a:t>
                      </a:r>
                    </a:p>
                  </a:txBody>
                  <a:tcPr marL="6254" marR="6254" marT="62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850" b="0" i="0" u="none" strike="noStrike">
                          <a:solidFill>
                            <a:srgbClr val="000000"/>
                          </a:solidFill>
                          <a:latin typeface="+mj-lt"/>
                        </a:rPr>
                        <a:t>в том числе:</a:t>
                      </a:r>
                    </a:p>
                  </a:txBody>
                  <a:tcPr marL="6254" marR="6254" marT="62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436752">
                <a:tc vMerge="1">
                  <a:txBody>
                    <a:bodyPr/>
                    <a:lstStyle/>
                    <a:p>
                      <a:endParaRPr lang="ru-RU"/>
                    </a:p>
                  </a:txBody>
                  <a:tcPr/>
                </a:tc>
                <a:tc>
                  <a:txBody>
                    <a:bodyPr/>
                    <a:lstStyle/>
                    <a:p>
                      <a:pPr algn="ctr" fontAlgn="ctr"/>
                      <a:r>
                        <a:rPr lang="ru-RU" sz="800" b="1" i="0" u="none" strike="noStrike" dirty="0">
                          <a:solidFill>
                            <a:srgbClr val="000000"/>
                          </a:solidFill>
                          <a:latin typeface="+mj-lt"/>
                        </a:rPr>
                        <a:t>наименование проекта</a:t>
                      </a: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t"/>
                      <a:r>
                        <a:rPr lang="ru-RU" sz="800" b="0" i="0" u="none" strike="noStrike" dirty="0">
                          <a:solidFill>
                            <a:srgbClr val="000000"/>
                          </a:solidFill>
                          <a:latin typeface="+mj-lt"/>
                        </a:rPr>
                        <a:t>инициативные платежи </a:t>
                      </a:r>
                      <a:r>
                        <a:rPr lang="ru-RU" sz="800" b="0" i="0" u="none" strike="noStrike" dirty="0" smtClean="0">
                          <a:solidFill>
                            <a:srgbClr val="000000"/>
                          </a:solidFill>
                          <a:latin typeface="+mj-lt"/>
                        </a:rPr>
                        <a:t>(физические лица, </a:t>
                      </a:r>
                      <a:r>
                        <a:rPr lang="ru-RU" sz="800" b="0" i="0" u="none" strike="noStrike" dirty="0">
                          <a:solidFill>
                            <a:srgbClr val="000000"/>
                          </a:solidFill>
                          <a:latin typeface="+mj-lt"/>
                        </a:rPr>
                        <a:t>ИП, </a:t>
                      </a:r>
                      <a:r>
                        <a:rPr lang="ru-RU" sz="800" b="0" i="0" u="none" strike="noStrike" dirty="0" smtClean="0">
                          <a:solidFill>
                            <a:srgbClr val="000000"/>
                          </a:solidFill>
                          <a:latin typeface="+mj-lt"/>
                        </a:rPr>
                        <a:t>организации)</a:t>
                      </a:r>
                      <a:endParaRPr lang="ru-RU" sz="800" b="0" i="0" u="none" strike="noStrike" dirty="0">
                        <a:solidFill>
                          <a:srgbClr val="000000"/>
                        </a:solidFill>
                        <a:latin typeface="+mj-lt"/>
                      </a:endParaRPr>
                    </a:p>
                  </a:txBody>
                  <a:tcPr marL="6254" marR="6254" marT="62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800" b="0" i="0" u="none" strike="noStrike" dirty="0">
                          <a:solidFill>
                            <a:srgbClr val="000000"/>
                          </a:solidFill>
                          <a:latin typeface="+mj-lt"/>
                        </a:rPr>
                        <a:t>бюджет МО</a:t>
                      </a:r>
                    </a:p>
                  </a:txBody>
                  <a:tcPr marL="6254" marR="6254" marT="62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587">
                <a:tc>
                  <a:txBody>
                    <a:bodyPr/>
                    <a:lstStyle/>
                    <a:p>
                      <a:pPr algn="ctr" rtl="0" fontAlgn="ctr"/>
                      <a:r>
                        <a:rPr lang="ru-RU" sz="850" b="0" i="0" u="none" strike="noStrike">
                          <a:solidFill>
                            <a:srgbClr val="000000"/>
                          </a:solidFill>
                          <a:latin typeface="+mj-lt"/>
                        </a:rPr>
                        <a:t>Балтийский ТО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ru-RU" sz="850" b="0" i="0" u="none" strike="noStrike">
                          <a:solidFill>
                            <a:srgbClr val="000000"/>
                          </a:solidFill>
                          <a:latin typeface="+mj-lt"/>
                        </a:rPr>
                        <a:t>«Устройство ограждения парка поселка Балтийский Курского муниципального округа Ставропольского края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1 777,33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1 173,17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604,16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300,00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304,16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rtl="0" fontAlgn="ctr"/>
                      <a:r>
                        <a:rPr lang="ru-RU" sz="850" b="0" i="0" u="none" strike="noStrike">
                          <a:solidFill>
                            <a:srgbClr val="000000"/>
                          </a:solidFill>
                          <a:latin typeface="+mj-lt"/>
                        </a:rPr>
                        <a:t>Ростовановский ТО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ru-RU" sz="850" b="0" i="0" u="none" strike="noStrike" dirty="0">
                          <a:solidFill>
                            <a:srgbClr val="000000"/>
                          </a:solidFill>
                          <a:latin typeface="+mj-lt"/>
                        </a:rPr>
                        <a:t>«Обустройство крытой сцены и зрительских мест в парковой зоне села </a:t>
                      </a:r>
                      <a:r>
                        <a:rPr lang="ru-RU" sz="850" b="0" i="0" u="none" strike="noStrike" dirty="0" err="1">
                          <a:solidFill>
                            <a:srgbClr val="000000"/>
                          </a:solidFill>
                          <a:latin typeface="+mj-lt"/>
                        </a:rPr>
                        <a:t>Ростовановское</a:t>
                      </a:r>
                      <a:r>
                        <a:rPr lang="ru-RU" sz="850" b="0" i="0" u="none" strike="noStrike" dirty="0">
                          <a:solidFill>
                            <a:srgbClr val="000000"/>
                          </a:solidFill>
                          <a:latin typeface="+mj-lt"/>
                        </a:rPr>
                        <a:t> Курского муниципального округа Ставропольского края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2 490,11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1 528,47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961,64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452,15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509,49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977">
                <a:tc>
                  <a:txBody>
                    <a:bodyPr/>
                    <a:lstStyle/>
                    <a:p>
                      <a:pPr algn="ctr" rtl="0" fontAlgn="ctr"/>
                      <a:r>
                        <a:rPr lang="ru-RU" sz="850" b="0" i="0" u="none" strike="noStrike">
                          <a:solidFill>
                            <a:srgbClr val="000000"/>
                          </a:solidFill>
                          <a:latin typeface="+mj-lt"/>
                        </a:rPr>
                        <a:t>Рощинский ТО</a:t>
                      </a:r>
                    </a:p>
                  </a:txBody>
                  <a:tcPr marL="9525" marR="9525" marT="9525" marB="0" anchor="ctr">
                    <a:lnT w="6350" cap="flat" cmpd="sng" algn="ctr">
                      <a:solidFill>
                        <a:srgbClr val="000000"/>
                      </a:solidFill>
                      <a:prstDash val="solid"/>
                      <a:round/>
                      <a:headEnd type="none" w="med" len="med"/>
                      <a:tailEnd type="none" w="med" len="med"/>
                    </a:lnT>
                  </a:tcPr>
                </a:tc>
                <a:tc>
                  <a:txBody>
                    <a:bodyPr/>
                    <a:lstStyle/>
                    <a:p>
                      <a:pPr algn="l" rtl="0" fontAlgn="ctr"/>
                      <a:r>
                        <a:rPr lang="ru-RU" sz="850" b="0" i="0" u="none" strike="noStrike">
                          <a:solidFill>
                            <a:srgbClr val="000000"/>
                          </a:solidFill>
                          <a:latin typeface="+mj-lt"/>
                        </a:rPr>
                        <a:t>«Устройство детской площадки в парковой зоне пос. Рощино Курского муниципального округа Ставропольского края»</a:t>
                      </a: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2 607,60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1 551,02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dirty="0">
                          <a:solidFill>
                            <a:srgbClr val="000000"/>
                          </a:solidFill>
                          <a:latin typeface="+mj-lt"/>
                        </a:rPr>
                        <a:t>1056,58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402,10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654,48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412">
                <a:tc rowSpan="2">
                  <a:txBody>
                    <a:bodyPr/>
                    <a:lstStyle/>
                    <a:p>
                      <a:pPr algn="ctr" rtl="0" fontAlgn="ctr"/>
                      <a:r>
                        <a:rPr lang="ru-RU" sz="850" b="0" i="0" u="none" strike="noStrike">
                          <a:solidFill>
                            <a:srgbClr val="000000"/>
                          </a:solidFill>
                          <a:latin typeface="+mj-lt"/>
                        </a:rPr>
                        <a:t>Русский ТО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l" rtl="0" fontAlgn="ctr"/>
                      <a:r>
                        <a:rPr lang="ru-RU" sz="850" b="0" i="0" u="none" strike="noStrike" dirty="0">
                          <a:solidFill>
                            <a:srgbClr val="000000"/>
                          </a:solidFill>
                          <a:latin typeface="+mj-lt"/>
                        </a:rPr>
                        <a:t>«Устройство пешеходной дорожки по ул. Солнечной от д.2 до д.44, ул.Заречной от д.1 до д.19 и ул.Школьной от д.141 до д.159 в с.Русском Курского муниципального округа Ставропольского края»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3 469,42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1823,28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1646,14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210,00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1436,14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847">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ru-RU" sz="850" b="0" i="0" u="none" strike="noStrike">
                          <a:solidFill>
                            <a:srgbClr val="000000"/>
                          </a:solidFill>
                          <a:latin typeface="+mj-lt"/>
                        </a:rPr>
                        <a:t>«Устройство детской игровой площадки по ул. Колхозная, 8 в с. Уваровское Курского муниципального округа Ставропольского края»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1 773,43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1 183,70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589,73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90,00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499,73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857">
                <a:tc rowSpan="3">
                  <a:txBody>
                    <a:bodyPr/>
                    <a:lstStyle/>
                    <a:p>
                      <a:pPr algn="ctr" rtl="0" fontAlgn="ctr"/>
                      <a:r>
                        <a:rPr lang="ru-RU" sz="850" b="0" i="0" u="none" strike="noStrike" dirty="0" err="1">
                          <a:solidFill>
                            <a:srgbClr val="000000"/>
                          </a:solidFill>
                          <a:latin typeface="+mj-lt"/>
                        </a:rPr>
                        <a:t>Серноводский</a:t>
                      </a:r>
                      <a:r>
                        <a:rPr lang="ru-RU" sz="850" b="0" i="0" u="none" strike="noStrike" dirty="0">
                          <a:solidFill>
                            <a:srgbClr val="000000"/>
                          </a:solidFill>
                          <a:latin typeface="+mj-lt"/>
                        </a:rPr>
                        <a:t> ТО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ru-RU" sz="850" b="0" i="0" u="none" strike="noStrike" dirty="0">
                          <a:solidFill>
                            <a:srgbClr val="000000"/>
                          </a:solidFill>
                          <a:latin typeface="+mj-lt"/>
                        </a:rPr>
                        <a:t>«Устройство детской игровой площадки по ул. Степной в х. Графский Курского муниципального округа Ставропольского края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1 507,93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899,01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608,92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217,00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a:solidFill>
                            <a:srgbClr val="000000"/>
                          </a:solidFill>
                          <a:latin typeface="+mj-lt"/>
                        </a:rPr>
                        <a:t>391,92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857">
                <a:tc vMerge="1">
                  <a:txBody>
                    <a:bodyPr/>
                    <a:lstStyle/>
                    <a:p>
                      <a:pPr algn="ctr" rtl="0" fontAlgn="ctr"/>
                      <a:endParaRPr lang="ru-RU" sz="800" b="0" i="0" u="none" strike="noStrike">
                        <a:solidFill>
                          <a:srgbClr val="000000"/>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ru-RU" sz="850" b="0" i="0" u="none" strike="noStrike" dirty="0">
                          <a:solidFill>
                            <a:srgbClr val="000000"/>
                          </a:solidFill>
                          <a:latin typeface="+mj-lt"/>
                        </a:rPr>
                        <a:t>«Устройство детской игровой площадки по ул. Тихой в с. Серноводском Курского муниципального округа Ставропольского края»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2 432,04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1414,00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1018,04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326,00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692,04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857">
                <a:tc vMerge="1">
                  <a:txBody>
                    <a:bodyPr/>
                    <a:lstStyle/>
                    <a:p>
                      <a:pPr algn="ctr" rtl="0" fontAlgn="ctr"/>
                      <a:endParaRPr lang="ru-RU" sz="800" b="0" i="0" u="none" strike="noStrike">
                        <a:solidFill>
                          <a:srgbClr val="000000"/>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ru-RU" sz="850" b="0" i="0" u="none" strike="noStrike" dirty="0">
                          <a:solidFill>
                            <a:srgbClr val="000000"/>
                          </a:solidFill>
                          <a:latin typeface="+mj-lt"/>
                        </a:rPr>
                        <a:t>«Устройство детской игровой площадки по ул. Школьной в х. </a:t>
                      </a:r>
                      <a:r>
                        <a:rPr lang="ru-RU" sz="850" b="0" i="0" u="none" strike="noStrike" dirty="0" err="1">
                          <a:solidFill>
                            <a:srgbClr val="000000"/>
                          </a:solidFill>
                          <a:latin typeface="+mj-lt"/>
                        </a:rPr>
                        <a:t>Бугулов</a:t>
                      </a:r>
                      <a:r>
                        <a:rPr lang="ru-RU" sz="850" b="0" i="0" u="none" strike="noStrike" dirty="0">
                          <a:solidFill>
                            <a:srgbClr val="000000"/>
                          </a:solidFill>
                          <a:latin typeface="+mj-lt"/>
                        </a:rPr>
                        <a:t> Курского муниципального округа Ставропольского края»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1 309,34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776,50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532,84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180,50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a:solidFill>
                            <a:srgbClr val="000000"/>
                          </a:solidFill>
                          <a:latin typeface="+mj-lt"/>
                        </a:rPr>
                        <a:t>352,34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857">
                <a:tc>
                  <a:txBody>
                    <a:bodyPr/>
                    <a:lstStyle/>
                    <a:p>
                      <a:pPr algn="ctr" rtl="0" fontAlgn="ctr"/>
                      <a:r>
                        <a:rPr lang="ru-RU" sz="850" b="0" i="0" u="none" strike="noStrike" dirty="0" err="1">
                          <a:solidFill>
                            <a:srgbClr val="000000"/>
                          </a:solidFill>
                          <a:latin typeface="+mj-lt"/>
                        </a:rPr>
                        <a:t>Стодеревский</a:t>
                      </a:r>
                      <a:r>
                        <a:rPr lang="ru-RU" sz="850" b="0" i="0" u="none" strike="noStrike" dirty="0">
                          <a:solidFill>
                            <a:srgbClr val="000000"/>
                          </a:solidFill>
                          <a:latin typeface="+mj-lt"/>
                        </a:rPr>
                        <a:t> ТО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ru-RU" sz="850" b="0" i="0" u="none" strike="noStrike" dirty="0">
                          <a:solidFill>
                            <a:srgbClr val="000000"/>
                          </a:solidFill>
                          <a:latin typeface="+mj-lt"/>
                        </a:rPr>
                        <a:t>«Благоустройство парка в станице </a:t>
                      </a:r>
                      <a:r>
                        <a:rPr lang="ru-RU" sz="850" b="0" i="0" u="none" strike="noStrike" dirty="0" err="1">
                          <a:solidFill>
                            <a:srgbClr val="000000"/>
                          </a:solidFill>
                          <a:latin typeface="+mj-lt"/>
                        </a:rPr>
                        <a:t>Стодеревской</a:t>
                      </a:r>
                      <a:r>
                        <a:rPr lang="ru-RU" sz="850" b="0" i="0" u="none" strike="noStrike" dirty="0">
                          <a:solidFill>
                            <a:srgbClr val="000000"/>
                          </a:solidFill>
                          <a:latin typeface="+mj-lt"/>
                        </a:rPr>
                        <a:t> Курского муниципального округа Ставропольского края»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2 469,13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0,00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2469,13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a:solidFill>
                            <a:srgbClr val="000000"/>
                          </a:solidFill>
                          <a:latin typeface="+mj-lt"/>
                        </a:rPr>
                        <a:t>357,46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2111,67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857">
                <a:tc>
                  <a:txBody>
                    <a:bodyPr/>
                    <a:lstStyle/>
                    <a:p>
                      <a:pPr algn="ctr" rtl="0" fontAlgn="ctr"/>
                      <a:r>
                        <a:rPr lang="ru-RU" sz="850" b="0" i="0" u="none" strike="noStrike">
                          <a:solidFill>
                            <a:srgbClr val="000000"/>
                          </a:solidFill>
                          <a:latin typeface="+mj-lt"/>
                        </a:rPr>
                        <a:t>Эдиссийский ТО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ru-RU" sz="850" b="0" i="0" u="none" strike="noStrike" dirty="0">
                          <a:solidFill>
                            <a:srgbClr val="000000"/>
                          </a:solidFill>
                          <a:latin typeface="+mj-lt"/>
                        </a:rPr>
                        <a:t>«Устройство тротуаров по ул. Пушкина, ул. Миронова, ул. Свердлова и ул. Ленина в селе </a:t>
                      </a:r>
                      <a:r>
                        <a:rPr lang="ru-RU" sz="850" b="0" i="0" u="none" strike="noStrike" dirty="0" err="1">
                          <a:solidFill>
                            <a:srgbClr val="000000"/>
                          </a:solidFill>
                          <a:latin typeface="+mj-lt"/>
                        </a:rPr>
                        <a:t>Эдиссия</a:t>
                      </a:r>
                      <a:r>
                        <a:rPr lang="ru-RU" sz="850" b="0" i="0" u="none" strike="noStrike" dirty="0">
                          <a:solidFill>
                            <a:srgbClr val="000000"/>
                          </a:solidFill>
                          <a:latin typeface="+mj-lt"/>
                        </a:rPr>
                        <a:t> Курского </a:t>
                      </a:r>
                      <a:r>
                        <a:rPr lang="ru-RU" sz="850" b="0" i="0" u="none" strike="noStrike" dirty="0" smtClean="0">
                          <a:solidFill>
                            <a:srgbClr val="000000"/>
                          </a:solidFill>
                          <a:latin typeface="+mj-lt"/>
                        </a:rPr>
                        <a:t>муниципального </a:t>
                      </a:r>
                      <a:r>
                        <a:rPr lang="ru-RU" sz="850" b="0" i="0" u="none" strike="noStrike" dirty="0">
                          <a:solidFill>
                            <a:srgbClr val="000000"/>
                          </a:solidFill>
                          <a:latin typeface="+mj-lt"/>
                        </a:rPr>
                        <a:t>округа Ставропольского края»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dirty="0">
                          <a:solidFill>
                            <a:srgbClr val="000000"/>
                          </a:solidFill>
                          <a:latin typeface="+mj-lt"/>
                        </a:rPr>
                        <a:t>1 504,80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0,00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dirty="0" smtClean="0">
                          <a:solidFill>
                            <a:srgbClr val="000000"/>
                          </a:solidFill>
                          <a:latin typeface="+mj-lt"/>
                        </a:rPr>
                        <a:t>1504,80</a:t>
                      </a:r>
                      <a:endParaRPr lang="ru-RU" sz="850" b="1"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186,00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1318,08</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857">
                <a:tc>
                  <a:txBody>
                    <a:bodyPr/>
                    <a:lstStyle/>
                    <a:p>
                      <a:pPr algn="ctr" rtl="0" fontAlgn="ctr"/>
                      <a:r>
                        <a:rPr lang="ru-RU" sz="850" b="0" i="0" u="none" strike="noStrike">
                          <a:solidFill>
                            <a:srgbClr val="000000"/>
                          </a:solidFill>
                          <a:latin typeface="+mj-lt"/>
                        </a:rPr>
                        <a:t>Мирненский ТО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ru-RU" sz="850" b="0" i="0" u="none" strike="noStrike" dirty="0">
                          <a:solidFill>
                            <a:srgbClr val="000000"/>
                          </a:solidFill>
                          <a:latin typeface="+mj-lt"/>
                        </a:rPr>
                        <a:t>«Ремонт здания спортивного комплекса под борцовский и тренажерный залы п. Мирный Курского муниципального </a:t>
                      </a:r>
                      <a:r>
                        <a:rPr lang="ru-RU" sz="850" b="0" i="0" u="none" strike="noStrike" dirty="0" smtClean="0">
                          <a:solidFill>
                            <a:srgbClr val="000000"/>
                          </a:solidFill>
                          <a:latin typeface="+mj-lt"/>
                        </a:rPr>
                        <a:t>округа </a:t>
                      </a:r>
                      <a:r>
                        <a:rPr lang="ru-RU" sz="850" b="0" i="0" u="none" strike="noStrike" dirty="0">
                          <a:solidFill>
                            <a:srgbClr val="000000"/>
                          </a:solidFill>
                          <a:latin typeface="+mj-lt"/>
                        </a:rPr>
                        <a:t>Ставропольского края»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3 327,56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0,00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dirty="0">
                          <a:solidFill>
                            <a:srgbClr val="000000"/>
                          </a:solidFill>
                          <a:latin typeface="+mj-lt"/>
                        </a:rPr>
                        <a:t>3327,56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435,00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a:solidFill>
                            <a:srgbClr val="000000"/>
                          </a:solidFill>
                          <a:latin typeface="+mj-lt"/>
                        </a:rPr>
                        <a:t>2892,56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857">
                <a:tc>
                  <a:txBody>
                    <a:bodyPr/>
                    <a:lstStyle/>
                    <a:p>
                      <a:pPr algn="ctr" rtl="0" fontAlgn="ctr"/>
                      <a:r>
                        <a:rPr lang="ru-RU" sz="850" b="0" i="0" u="none" strike="noStrike">
                          <a:solidFill>
                            <a:srgbClr val="000000"/>
                          </a:solidFill>
                          <a:latin typeface="+mj-lt"/>
                        </a:rPr>
                        <a:t>Администрация КМО СК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ru-RU" sz="850" b="0" i="0" u="none" strike="noStrike" dirty="0">
                          <a:solidFill>
                            <a:srgbClr val="000000"/>
                          </a:solidFill>
                          <a:latin typeface="+mj-lt"/>
                        </a:rPr>
                        <a:t>«Благоустройство территории, прилегающей к зданию Ново-деревенского сельского дома культуры МБУК «Централизованная клубная система» в хуторе Новая Деревня Курского муниципального округа </a:t>
                      </a:r>
                      <a:r>
                        <a:rPr lang="ru-RU" sz="850" b="0" i="0" u="none" strike="noStrike" dirty="0" smtClean="0">
                          <a:solidFill>
                            <a:srgbClr val="000000"/>
                          </a:solidFill>
                          <a:latin typeface="+mj-lt"/>
                        </a:rPr>
                        <a:t>Ставропольского </a:t>
                      </a:r>
                      <a:r>
                        <a:rPr lang="ru-RU" sz="850" b="0" i="0" u="none" strike="noStrike" dirty="0">
                          <a:solidFill>
                            <a:srgbClr val="000000"/>
                          </a:solidFill>
                          <a:latin typeface="+mj-lt"/>
                        </a:rPr>
                        <a:t>края (первый этап)»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a:solidFill>
                            <a:srgbClr val="000000"/>
                          </a:solidFill>
                          <a:latin typeface="+mj-lt"/>
                        </a:rPr>
                        <a:t>6 070,30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0,00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1" i="0" u="none" strike="noStrike" dirty="0" smtClean="0">
                          <a:solidFill>
                            <a:srgbClr val="000000"/>
                          </a:solidFill>
                          <a:latin typeface="+mj-lt"/>
                        </a:rPr>
                        <a:t>6070,30</a:t>
                      </a:r>
                      <a:endParaRPr lang="ru-RU" sz="850" b="1"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32,70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50" b="0" i="0" u="none" strike="noStrike" dirty="0" smtClean="0">
                          <a:solidFill>
                            <a:srgbClr val="000000"/>
                          </a:solidFill>
                          <a:latin typeface="+mj-lt"/>
                        </a:rPr>
                        <a:t>6037,60</a:t>
                      </a:r>
                      <a:endParaRPr lang="ru-RU" sz="850" b="0" i="0" u="none" strike="noStrike" dirty="0">
                        <a:solidFill>
                          <a:srgbClr val="000000"/>
                        </a:solidFill>
                        <a:latin typeface="+mj-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857">
                <a:tc>
                  <a:txBody>
                    <a:bodyPr/>
                    <a:lstStyle/>
                    <a:p>
                      <a:pPr algn="ctr" rtl="0" fontAlgn="ctr"/>
                      <a:endParaRPr lang="ru-RU" sz="850" b="0" i="0" u="none" strike="noStrike">
                        <a:solidFill>
                          <a:srgbClr val="000000"/>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ru-RU" sz="850" b="0" i="0" u="none" strike="noStrike" dirty="0">
                        <a:solidFill>
                          <a:srgbClr val="000000"/>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a:solidFill>
                            <a:srgbClr val="000000"/>
                          </a:solidFill>
                          <a:latin typeface="+mj-lt"/>
                        </a:rPr>
                        <a:t>30 738,99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a:solidFill>
                            <a:srgbClr val="000000"/>
                          </a:solidFill>
                          <a:latin typeface="+mj-lt"/>
                        </a:rPr>
                        <a:t>10 349,15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a:solidFill>
                            <a:srgbClr val="000000"/>
                          </a:solidFill>
                          <a:latin typeface="+mj-lt"/>
                        </a:rPr>
                        <a:t>20 389,84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a:solidFill>
                            <a:srgbClr val="000000"/>
                          </a:solidFill>
                          <a:latin typeface="+mj-lt"/>
                        </a:rPr>
                        <a:t>3 188,91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a:solidFill>
                            <a:srgbClr val="000000"/>
                          </a:solidFill>
                          <a:latin typeface="+mj-lt"/>
                        </a:rPr>
                        <a:t>17 200,93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TextBox 14"/>
          <p:cNvSpPr txBox="1"/>
          <p:nvPr/>
        </p:nvSpPr>
        <p:spPr>
          <a:xfrm>
            <a:off x="8458200" y="25908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«Устройство ограждения парка поселка Балтийский Курского муниципального округа Ставропольского края»</a:t>
            </a:r>
            <a:endParaRPr lang="ru-RU" sz="200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Rectangle 2"/>
          <p:cNvSpPr>
            <a:spLocks noChangeArrowheads="1"/>
          </p:cNvSpPr>
          <p:nvPr/>
        </p:nvSpPr>
        <p:spPr bwMode="auto">
          <a:xfrm>
            <a:off x="228600" y="914400"/>
            <a:ext cx="51816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lumMod val="75000"/>
                  </a:schemeClr>
                </a:solidFill>
                <a:effectLst/>
                <a:latin typeface="Calibri" pitchFamily="34" charset="0"/>
                <a:ea typeface="Times New Roman" pitchFamily="18" charset="0"/>
                <a:cs typeface="Calibri" pitchFamily="34" charset="0"/>
              </a:rPr>
              <a:t>ИСТОЧНИКИ ФИНАНСИРОВАНИЯ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краевой бюджет: 1 173,17</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бюджет муниципального </a:t>
            </a:r>
            <a:r>
              <a:rPr lang="ru-RU" sz="1600" dirty="0" smtClean="0">
                <a:latin typeface="Calibri" pitchFamily="34" charset="0"/>
                <a:ea typeface="Times New Roman" pitchFamily="18" charset="0"/>
                <a:cs typeface="Calibri" pitchFamily="34" charset="0"/>
              </a:rPr>
              <a:t>образования: 304,16 </a:t>
            </a:r>
            <a:r>
              <a:rPr lang="ru-RU" sz="1400" dirty="0" smtClean="0">
                <a:latin typeface="Calibri" pitchFamily="34" charset="0"/>
                <a:ea typeface="Times New Roman" pitchFamily="18" charset="0"/>
                <a:cs typeface="Calibri" pitchFamily="34" charset="0"/>
              </a:rPr>
              <a:t>тыс</a:t>
            </a:r>
            <a:r>
              <a:rPr lang="ru-RU" sz="1400" dirty="0" smtClean="0">
                <a:solidFill>
                  <a:srgbClr val="000000"/>
                </a:solidFill>
                <a:latin typeface="Calibri" pitchFamily="34" charset="0"/>
                <a:ea typeface="Times New Roman" pitchFamily="18" charset="0"/>
                <a:cs typeface="Calibri" pitchFamily="34" charset="0"/>
              </a:rPr>
              <a:t>. руб.</a:t>
            </a:r>
            <a:endParaRPr lang="ru-RU" sz="1400" dirty="0" smtClean="0">
              <a:solidFill>
                <a:srgbClr val="000000"/>
              </a:solidFill>
              <a:latin typeface="Calibri" pitchFamily="34" charset="0"/>
              <a:ea typeface="Calibri" pitchFamily="34" charset="0"/>
              <a:cs typeface="Calibri" pitchFamily="34" charset="0"/>
            </a:endParaRPr>
          </a:p>
          <a:p>
            <a:pPr lvl="0" eaLnBrk="0" fontAlgn="base" hangingPunct="0">
              <a:spcBef>
                <a:spcPct val="0"/>
              </a:spcBef>
              <a:spcAft>
                <a:spcPct val="0"/>
              </a:spcAft>
              <a:buFontTx/>
              <a:buChar char="•"/>
            </a:pPr>
            <a:r>
              <a:rPr lang="ru-RU" sz="1600" dirty="0" smtClean="0">
                <a:solidFill>
                  <a:srgbClr val="000000"/>
                </a:solidFill>
                <a:latin typeface="Calibri" pitchFamily="34" charset="0"/>
                <a:ea typeface="Times New Roman" pitchFamily="18" charset="0"/>
                <a:cs typeface="Calibri" pitchFamily="34" charset="0"/>
              </a:rPr>
              <a:t>инициативные платежи (физ. лица, ИП, организации): 300,00 тыс. руб.</a:t>
            </a:r>
            <a:endParaRPr lang="ru-RU" sz="800" dirty="0" smtClean="0">
              <a:latin typeface="Calibri" pitchFamily="34" charset="0"/>
              <a:cs typeface="Calibri" pitchFamily="34" charset="0"/>
            </a:endParaRPr>
          </a:p>
          <a:p>
            <a:pPr lvl="0" eaLnBrk="0" fontAlgn="base" hangingPunct="0">
              <a:spcBef>
                <a:spcPct val="0"/>
              </a:spcBef>
              <a:spcAft>
                <a:spcPct val="0"/>
              </a:spcAft>
              <a:buFontTx/>
              <a:buChar char="•"/>
            </a:pPr>
            <a:endParaRPr lang="ru-RU" sz="800" dirty="0" smtClean="0">
              <a:latin typeface="Calibri" pitchFamily="34" charset="0"/>
              <a:cs typeface="Calibri" pitchFamily="34" charset="0"/>
            </a:endParaRPr>
          </a:p>
          <a:p>
            <a:pPr eaLnBrk="0" fontAlgn="base" hangingPunct="0">
              <a:spcBef>
                <a:spcPct val="0"/>
              </a:spcBef>
              <a:spcAft>
                <a:spcPct val="0"/>
              </a:spcAft>
            </a:pPr>
            <a:endParaRPr lang="ru-RU" sz="1600" dirty="0" smtClean="0">
              <a:solidFill>
                <a:srgbClr val="000000"/>
              </a:solidFill>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 name="Rectangle 3"/>
          <p:cNvSpPr>
            <a:spLocks noChangeArrowheads="1"/>
          </p:cNvSpPr>
          <p:nvPr/>
        </p:nvSpPr>
        <p:spPr bwMode="auto">
          <a:xfrm>
            <a:off x="5257800" y="685800"/>
            <a:ext cx="3886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Semibold" charset="0"/>
                <a:ea typeface="Times New Roman" pitchFamily="18" charset="0"/>
                <a:cs typeface="Times New Roman" pitchFamily="18" charset="0"/>
              </a:rPr>
              <a:t>ИСХОДНОЕ СОСТОЯНИЕ ОБЪЕКТА</a:t>
            </a:r>
            <a:endParaRPr kumimoji="0" lang="ru-RU"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4"/>
          <p:cNvSpPr>
            <a:spLocks noChangeArrowheads="1"/>
          </p:cNvSpPr>
          <p:nvPr/>
        </p:nvSpPr>
        <p:spPr bwMode="auto">
          <a:xfrm>
            <a:off x="609600" y="2438400"/>
            <a:ext cx="42148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РЕЗУЛЬТАТЫ РЕАЛИЗАЦИИ</a:t>
            </a:r>
            <a:endParaRPr kumimoji="0" lang="ru-RU" b="1" i="0"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pic>
        <p:nvPicPr>
          <p:cNvPr id="33793" name="Picture 1" descr="C:\Users\Кострицкая\Desktop\презентация\за 2022\Балтийский ТО\до\20170922_1331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4500" y="990600"/>
            <a:ext cx="3314700" cy="2209800"/>
          </a:xfrm>
          <a:prstGeom prst="rect">
            <a:avLst/>
          </a:prstGeom>
          <a:noFill/>
        </p:spPr>
      </p:pic>
      <p:pic>
        <p:nvPicPr>
          <p:cNvPr id="33794" name="Picture 2" descr="C:\Users\Кострицкая\Desktop\презентация\за 2022\Балтийский ТО\после\20221226_15225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3248025" y="3762375"/>
            <a:ext cx="3429000" cy="2457450"/>
          </a:xfrm>
          <a:prstGeom prst="rect">
            <a:avLst/>
          </a:prstGeom>
          <a:noFill/>
        </p:spPr>
      </p:pic>
      <p:pic>
        <p:nvPicPr>
          <p:cNvPr id="3379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2971800"/>
            <a:ext cx="257175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«Обустройство крытой сцены и зрительских мест в парковой зоне села </a:t>
            </a:r>
            <a:r>
              <a:rPr lang="ru-RU" sz="2000" dirty="0" err="1"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Ростовановское</a:t>
            </a: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Курского муниципального округа Ставропольского края»</a:t>
            </a:r>
            <a:endParaRPr lang="ru-RU" sz="200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Rectangle 2"/>
          <p:cNvSpPr>
            <a:spLocks noChangeArrowheads="1"/>
          </p:cNvSpPr>
          <p:nvPr/>
        </p:nvSpPr>
        <p:spPr bwMode="auto">
          <a:xfrm>
            <a:off x="152400" y="990600"/>
            <a:ext cx="521017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lumMod val="75000"/>
                  </a:schemeClr>
                </a:solidFill>
                <a:effectLst/>
                <a:latin typeface="Calibri" pitchFamily="34" charset="0"/>
                <a:ea typeface="Times New Roman" pitchFamily="18" charset="0"/>
                <a:cs typeface="Calibri" pitchFamily="34" charset="0"/>
              </a:rPr>
              <a:t>ИСТОЧНИКИ ФИНАНСИРОВАНИЯ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краевой бюджет:  1 528,47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бюджет муниципального </a:t>
            </a:r>
            <a:r>
              <a:rPr lang="ru-RU" sz="1600" dirty="0" smtClean="0">
                <a:latin typeface="Calibri" pitchFamily="34" charset="0"/>
                <a:ea typeface="Times New Roman" pitchFamily="18" charset="0"/>
                <a:cs typeface="Calibri" pitchFamily="34" charset="0"/>
              </a:rPr>
              <a:t>образования: 509,49 </a:t>
            </a:r>
            <a:r>
              <a:rPr lang="ru-RU" sz="1400" dirty="0" smtClean="0">
                <a:latin typeface="Calibri" pitchFamily="34" charset="0"/>
                <a:ea typeface="Times New Roman" pitchFamily="18" charset="0"/>
                <a:cs typeface="Calibri" pitchFamily="34" charset="0"/>
              </a:rPr>
              <a:t>тыс</a:t>
            </a:r>
            <a:r>
              <a:rPr lang="ru-RU" sz="1400" dirty="0" smtClean="0">
                <a:solidFill>
                  <a:srgbClr val="000000"/>
                </a:solidFill>
                <a:latin typeface="Calibri" pitchFamily="34" charset="0"/>
                <a:ea typeface="Times New Roman" pitchFamily="18" charset="0"/>
                <a:cs typeface="Calibri" pitchFamily="34" charset="0"/>
              </a:rPr>
              <a:t>. руб.</a:t>
            </a:r>
            <a:endParaRPr lang="ru-RU" sz="1400" dirty="0" smtClean="0">
              <a:solidFill>
                <a:srgbClr val="000000"/>
              </a:solidFill>
              <a:latin typeface="Calibri" pitchFamily="34" charset="0"/>
              <a:ea typeface="Calibri" pitchFamily="34" charset="0"/>
              <a:cs typeface="Calibri" pitchFamily="34" charset="0"/>
            </a:endParaRPr>
          </a:p>
          <a:p>
            <a:pPr lvl="0" eaLnBrk="0" fontAlgn="base" hangingPunct="0">
              <a:spcBef>
                <a:spcPct val="0"/>
              </a:spcBef>
              <a:spcAft>
                <a:spcPct val="0"/>
              </a:spcAft>
              <a:buFontTx/>
              <a:buChar char="•"/>
            </a:pPr>
            <a:r>
              <a:rPr lang="ru-RU" sz="1600" dirty="0" smtClean="0">
                <a:solidFill>
                  <a:srgbClr val="000000"/>
                </a:solidFill>
                <a:latin typeface="Calibri" pitchFamily="34" charset="0"/>
                <a:ea typeface="Times New Roman" pitchFamily="18" charset="0"/>
                <a:cs typeface="Calibri" pitchFamily="34" charset="0"/>
              </a:rPr>
              <a:t>инициативные платежи (физ. лица, ИП, организации): 452,15 тыс. руб.</a:t>
            </a:r>
            <a:endParaRPr lang="ru-RU" sz="800" dirty="0" smtClean="0">
              <a:latin typeface="Calibri" pitchFamily="34" charset="0"/>
              <a:cs typeface="Calibri" pitchFamily="34" charset="0"/>
            </a:endParaRPr>
          </a:p>
          <a:p>
            <a:pPr lvl="0" eaLnBrk="0" fontAlgn="base" hangingPunct="0">
              <a:spcBef>
                <a:spcPct val="0"/>
              </a:spcBef>
              <a:spcAft>
                <a:spcPct val="0"/>
              </a:spcAft>
              <a:buFontTx/>
              <a:buChar char="•"/>
            </a:pPr>
            <a:endParaRPr lang="ru-RU" sz="800" dirty="0" smtClean="0">
              <a:latin typeface="Calibri" pitchFamily="34" charset="0"/>
              <a:cs typeface="Calibri" pitchFamily="34" charset="0"/>
            </a:endParaRPr>
          </a:p>
          <a:p>
            <a:pPr eaLnBrk="0" fontAlgn="base" hangingPunct="0">
              <a:spcBef>
                <a:spcPct val="0"/>
              </a:spcBef>
              <a:spcAft>
                <a:spcPct val="0"/>
              </a:spcAft>
            </a:pPr>
            <a:endParaRPr lang="ru-RU" sz="1600" dirty="0" smtClean="0">
              <a:solidFill>
                <a:srgbClr val="000000"/>
              </a:solidFill>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 name="Rectangle 3"/>
          <p:cNvSpPr>
            <a:spLocks noChangeArrowheads="1"/>
          </p:cNvSpPr>
          <p:nvPr/>
        </p:nvSpPr>
        <p:spPr bwMode="auto">
          <a:xfrm>
            <a:off x="5181600" y="762000"/>
            <a:ext cx="3962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Semibold" charset="0"/>
                <a:ea typeface="Times New Roman" pitchFamily="18" charset="0"/>
                <a:cs typeface="Times New Roman" pitchFamily="18" charset="0"/>
              </a:rPr>
              <a:t>ИСХОДНОЕ СОСТОЯНИЕ ОБЪЕКТА</a:t>
            </a:r>
            <a:endParaRPr kumimoji="0" lang="ru-RU"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4"/>
          <p:cNvSpPr>
            <a:spLocks noChangeArrowheads="1"/>
          </p:cNvSpPr>
          <p:nvPr/>
        </p:nvSpPr>
        <p:spPr bwMode="auto">
          <a:xfrm>
            <a:off x="304800" y="2667000"/>
            <a:ext cx="42148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РЕЗУЛЬТАТЫ РЕАЛИЗАЦИИ</a:t>
            </a:r>
            <a:endParaRPr kumimoji="0" lang="ru-RU" b="1" i="0"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pic>
        <p:nvPicPr>
          <p:cNvPr id="31745" name="Picture 1" descr="C:\Users\Кострицкая\Desktop\презентация\за 2022\Ростовановский ТО\До\8OONm2C6UoZOkGAsKX_-2YnoZdHiYjj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1219200"/>
            <a:ext cx="3352800" cy="2203342"/>
          </a:xfrm>
          <a:prstGeom prst="rect">
            <a:avLst/>
          </a:prstGeom>
          <a:noFill/>
        </p:spPr>
      </p:pic>
      <p:pic>
        <p:nvPicPr>
          <p:cNvPr id="31746" name="Picture 2" descr="C:\Users\Кострицкая\Desktop\презентация\за 2022\Ростовановский ТО\После\GowpFUnVRoV5PTCWZZaSgxTRkxKx1An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1" y="3200400"/>
            <a:ext cx="3810000" cy="2590800"/>
          </a:xfrm>
          <a:prstGeom prst="rect">
            <a:avLst/>
          </a:prstGeom>
          <a:noFill/>
        </p:spPr>
      </p:pic>
      <p:pic>
        <p:nvPicPr>
          <p:cNvPr id="3174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4800" y="3886200"/>
            <a:ext cx="39624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«Устройство детской площадки в парковой зоне пос. Рощино Курского муниципального округа Ставропольского края»</a:t>
            </a:r>
            <a:endParaRPr lang="ru-RU" sz="200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Rectangle 2"/>
          <p:cNvSpPr>
            <a:spLocks noChangeArrowheads="1"/>
          </p:cNvSpPr>
          <p:nvPr/>
        </p:nvSpPr>
        <p:spPr bwMode="auto">
          <a:xfrm>
            <a:off x="228600" y="914400"/>
            <a:ext cx="50292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lumMod val="75000"/>
                  </a:schemeClr>
                </a:solidFill>
                <a:effectLst/>
                <a:latin typeface="Calibri" pitchFamily="34" charset="0"/>
                <a:ea typeface="Times New Roman" pitchFamily="18" charset="0"/>
                <a:cs typeface="Calibri" pitchFamily="34" charset="0"/>
              </a:rPr>
              <a:t>ИСТОЧНИКИ ФИНАНСИРОВАНИЯ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краевой бюджет: 1 551,02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бюджет муниципального образования: </a:t>
            </a:r>
            <a:r>
              <a:rPr lang="ru-RU" sz="1600" dirty="0" smtClean="0">
                <a:latin typeface="Calibri" pitchFamily="34" charset="0"/>
                <a:ea typeface="Times New Roman" pitchFamily="18" charset="0"/>
                <a:cs typeface="Calibri" pitchFamily="34" charset="0"/>
              </a:rPr>
              <a:t>654,48 </a:t>
            </a:r>
            <a:r>
              <a:rPr lang="ru-RU" sz="1400" dirty="0" smtClean="0">
                <a:latin typeface="Calibri" pitchFamily="34" charset="0"/>
                <a:ea typeface="Times New Roman" pitchFamily="18" charset="0"/>
                <a:cs typeface="Calibri" pitchFamily="34" charset="0"/>
              </a:rPr>
              <a:t>тыс</a:t>
            </a:r>
            <a:r>
              <a:rPr lang="ru-RU" sz="1400" dirty="0" smtClean="0">
                <a:solidFill>
                  <a:srgbClr val="000000"/>
                </a:solidFill>
                <a:latin typeface="Calibri" pitchFamily="34" charset="0"/>
                <a:ea typeface="Times New Roman" pitchFamily="18" charset="0"/>
                <a:cs typeface="Calibri" pitchFamily="34" charset="0"/>
              </a:rPr>
              <a:t>. руб.</a:t>
            </a:r>
            <a:endParaRPr lang="ru-RU" sz="1400" dirty="0" smtClean="0">
              <a:solidFill>
                <a:srgbClr val="000000"/>
              </a:solidFill>
              <a:latin typeface="Calibri" pitchFamily="34" charset="0"/>
              <a:ea typeface="Calibri" pitchFamily="34" charset="0"/>
              <a:cs typeface="Calibri" pitchFamily="34" charset="0"/>
            </a:endParaRPr>
          </a:p>
          <a:p>
            <a:pPr lvl="0" eaLnBrk="0" fontAlgn="base" hangingPunct="0">
              <a:spcBef>
                <a:spcPct val="0"/>
              </a:spcBef>
              <a:spcAft>
                <a:spcPct val="0"/>
              </a:spcAft>
              <a:buFontTx/>
              <a:buChar char="•"/>
            </a:pPr>
            <a:r>
              <a:rPr lang="ru-RU" sz="1600" dirty="0" smtClean="0">
                <a:solidFill>
                  <a:srgbClr val="000000"/>
                </a:solidFill>
                <a:latin typeface="Calibri" pitchFamily="34" charset="0"/>
                <a:ea typeface="Times New Roman" pitchFamily="18" charset="0"/>
                <a:cs typeface="Calibri" pitchFamily="34" charset="0"/>
              </a:rPr>
              <a:t>инициативные платежи (физ. лица, ИП, организации): 402,10 тыс. руб.</a:t>
            </a:r>
            <a:endParaRPr lang="ru-RU" sz="800" dirty="0" smtClean="0">
              <a:latin typeface="Calibri" pitchFamily="34" charset="0"/>
              <a:cs typeface="Calibri" pitchFamily="34" charset="0"/>
            </a:endParaRPr>
          </a:p>
          <a:p>
            <a:pPr lvl="0" eaLnBrk="0" fontAlgn="base" hangingPunct="0">
              <a:spcBef>
                <a:spcPct val="0"/>
              </a:spcBef>
              <a:spcAft>
                <a:spcPct val="0"/>
              </a:spcAft>
              <a:buFontTx/>
              <a:buChar char="•"/>
            </a:pPr>
            <a:endParaRPr lang="ru-RU" sz="800" dirty="0" smtClean="0">
              <a:latin typeface="Calibri" pitchFamily="34" charset="0"/>
              <a:cs typeface="Calibri" pitchFamily="34" charset="0"/>
            </a:endParaRPr>
          </a:p>
          <a:p>
            <a:pPr eaLnBrk="0" fontAlgn="base" hangingPunct="0">
              <a:spcBef>
                <a:spcPct val="0"/>
              </a:spcBef>
              <a:spcAft>
                <a:spcPct val="0"/>
              </a:spcAft>
            </a:pPr>
            <a:endParaRPr lang="ru-RU" sz="1600" dirty="0" smtClean="0">
              <a:solidFill>
                <a:srgbClr val="000000"/>
              </a:solidFill>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 name="Rectangle 3"/>
          <p:cNvSpPr>
            <a:spLocks noChangeArrowheads="1"/>
          </p:cNvSpPr>
          <p:nvPr/>
        </p:nvSpPr>
        <p:spPr bwMode="auto">
          <a:xfrm>
            <a:off x="5181600" y="838200"/>
            <a:ext cx="3962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Semibold" charset="0"/>
                <a:ea typeface="Times New Roman" pitchFamily="18" charset="0"/>
                <a:cs typeface="Times New Roman" pitchFamily="18" charset="0"/>
              </a:rPr>
              <a:t>ИСХОДНОЕ СОСТОЯНИЕ ОБЪЕКТА</a:t>
            </a:r>
            <a:endParaRPr kumimoji="0" lang="ru-RU"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4"/>
          <p:cNvSpPr>
            <a:spLocks noChangeArrowheads="1"/>
          </p:cNvSpPr>
          <p:nvPr/>
        </p:nvSpPr>
        <p:spPr bwMode="auto">
          <a:xfrm>
            <a:off x="1066800" y="2590800"/>
            <a:ext cx="42148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РЕЗУЛЬТАТ РЕАЛИЗАЦИИ</a:t>
            </a:r>
            <a:endParaRPr kumimoji="0" lang="ru-RU" b="1" i="0"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pic>
        <p:nvPicPr>
          <p:cNvPr id="29697" name="Picture 1" descr="C:\Users\Кострицкая\Desktop\презентация\за 2022\Рощинский ТО\До\7Splnl52XhwBuJjXKoOIw1ePdleNEcj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219200"/>
            <a:ext cx="2466975" cy="2819400"/>
          </a:xfrm>
          <a:prstGeom prst="rect">
            <a:avLst/>
          </a:prstGeom>
          <a:noFill/>
        </p:spPr>
      </p:pic>
      <p:pic>
        <p:nvPicPr>
          <p:cNvPr id="29698" name="Picture 2" descr="C:\Users\Кострицкая\Desktop\презентация\за 2022\Рощинский ТО\после\OFAEBZ_iDPHF4mZ9rwdxU-j4kghsWE-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2971800"/>
            <a:ext cx="2743200" cy="3657600"/>
          </a:xfrm>
          <a:prstGeom prst="rect">
            <a:avLst/>
          </a:prstGeom>
          <a:noFill/>
        </p:spPr>
      </p:pic>
      <p:pic>
        <p:nvPicPr>
          <p:cNvPr id="29699" name="Picture 3" descr="C:\Users\Кострицкая\Desktop\презентация\за 2022\Рощинский ТО\после\ZE2rN4hoFiFKwGbDEsttonBkNt_9es1Q.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0400" y="4114800"/>
            <a:ext cx="3149600" cy="23622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«Устройство пешеходной дорожки по ул. Солнечной от д.2 до д.44, ул.Заречной от д.1 до д.19 и ул.Школьной от д.141 до д.159 в с.Русском Курского муниципального округа Ставропольского края»</a:t>
            </a:r>
            <a:endParaRPr lang="ru-RU" sz="200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Rectangle 2"/>
          <p:cNvSpPr>
            <a:spLocks noChangeArrowheads="1"/>
          </p:cNvSpPr>
          <p:nvPr/>
        </p:nvSpPr>
        <p:spPr bwMode="auto">
          <a:xfrm>
            <a:off x="228600" y="1143000"/>
            <a:ext cx="5029200"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lumMod val="75000"/>
                  </a:schemeClr>
                </a:solidFill>
                <a:effectLst/>
                <a:latin typeface="Calibri" pitchFamily="34" charset="0"/>
                <a:ea typeface="Times New Roman" pitchFamily="18" charset="0"/>
                <a:cs typeface="Calibri" pitchFamily="34" charset="0"/>
              </a:rPr>
              <a:t>ИСТОЧНИКИ ФИНАНСИРОВАНИЯ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краевой бюджет: 1 823,28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бюджет муниципального </a:t>
            </a:r>
            <a:r>
              <a:rPr lang="ru-RU" sz="1600" dirty="0" smtClean="0">
                <a:latin typeface="Calibri" pitchFamily="34" charset="0"/>
                <a:ea typeface="Times New Roman" pitchFamily="18" charset="0"/>
                <a:cs typeface="Calibri" pitchFamily="34" charset="0"/>
              </a:rPr>
              <a:t>образования: 1 436,14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fontAlgn="base" hangingPunct="0">
              <a:spcBef>
                <a:spcPct val="0"/>
              </a:spcBef>
              <a:spcAft>
                <a:spcPct val="0"/>
              </a:spcAft>
              <a:buFontTx/>
              <a:buChar char="•"/>
            </a:pPr>
            <a:r>
              <a:rPr lang="ru-RU" sz="1600" dirty="0" smtClean="0">
                <a:solidFill>
                  <a:srgbClr val="000000"/>
                </a:solidFill>
                <a:latin typeface="Calibri" pitchFamily="34" charset="0"/>
                <a:ea typeface="Times New Roman" pitchFamily="18" charset="0"/>
                <a:cs typeface="Calibri" pitchFamily="34" charset="0"/>
              </a:rPr>
              <a:t>инициативные платежи (физ. лица, ИП, организации): 210,00  тыс. руб.</a:t>
            </a:r>
            <a:endParaRPr lang="ru-RU" sz="800" dirty="0" smtClean="0">
              <a:latin typeface="Calibri" pitchFamily="34" charset="0"/>
              <a:cs typeface="Calibri" pitchFamily="34" charset="0"/>
            </a:endParaRPr>
          </a:p>
          <a:p>
            <a:pPr lvl="0" eaLnBrk="0" fontAlgn="base" hangingPunct="0">
              <a:spcBef>
                <a:spcPct val="0"/>
              </a:spcBef>
              <a:spcAft>
                <a:spcPct val="0"/>
              </a:spcAft>
              <a:buFontTx/>
              <a:buChar char="•"/>
            </a:pPr>
            <a:endParaRPr lang="ru-RU" sz="800" dirty="0" smtClean="0">
              <a:latin typeface="Calibri" pitchFamily="34" charset="0"/>
              <a:cs typeface="Calibri" pitchFamily="34" charset="0"/>
            </a:endParaRPr>
          </a:p>
          <a:p>
            <a:pPr eaLnBrk="0" fontAlgn="base" hangingPunct="0">
              <a:spcBef>
                <a:spcPct val="0"/>
              </a:spcBef>
              <a:spcAft>
                <a:spcPct val="0"/>
              </a:spcAft>
            </a:pPr>
            <a:endParaRPr lang="ru-RU" sz="1600" dirty="0" smtClean="0">
              <a:solidFill>
                <a:srgbClr val="000000"/>
              </a:solidFill>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 name="Rectangle 3"/>
          <p:cNvSpPr>
            <a:spLocks noChangeArrowheads="1"/>
          </p:cNvSpPr>
          <p:nvPr/>
        </p:nvSpPr>
        <p:spPr bwMode="auto">
          <a:xfrm>
            <a:off x="5410200" y="990600"/>
            <a:ext cx="3886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Semibold" charset="0"/>
                <a:ea typeface="Times New Roman" pitchFamily="18" charset="0"/>
                <a:cs typeface="Times New Roman" pitchFamily="18" charset="0"/>
              </a:rPr>
              <a:t>ИСХОДНОЕ СОСТОЯНИЕ ОБЪЕКТА</a:t>
            </a:r>
            <a:endParaRPr kumimoji="0" lang="ru-RU"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4"/>
          <p:cNvSpPr>
            <a:spLocks noChangeArrowheads="1"/>
          </p:cNvSpPr>
          <p:nvPr/>
        </p:nvSpPr>
        <p:spPr bwMode="auto">
          <a:xfrm>
            <a:off x="914400" y="2514600"/>
            <a:ext cx="42148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РЕЗУЛЬТАТ РЕАЛИЗАЦИИ</a:t>
            </a:r>
            <a:endParaRPr kumimoji="0" lang="ru-RU" b="1" i="0"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pic>
        <p:nvPicPr>
          <p:cNvPr id="27649" name="Picture 1" descr="C:\Users\Кострицкая\Desktop\презентация\за 2022\Русский ТО\Пешеход дорожка по ул. Солнечной\До\3dhXiY1wFB-9nPQAMgXh87Wfr37YDCB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6010274" y="1457327"/>
            <a:ext cx="2914651" cy="2743200"/>
          </a:xfrm>
          <a:prstGeom prst="rect">
            <a:avLst/>
          </a:prstGeom>
          <a:noFill/>
        </p:spPr>
      </p:pic>
      <p:pic>
        <p:nvPicPr>
          <p:cNvPr id="27650" name="Picture 2" descr="C:\Users\Кострицкая\Desktop\презентация\за 2022\Русский ТО\Пешеход дорожка по ул. Солнечной\после\0rvoQ9daOeZwQW_HKrfq6ZTgEyCdY8v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30988" y="3245612"/>
            <a:ext cx="3214624" cy="2667000"/>
          </a:xfrm>
          <a:prstGeom prst="rect">
            <a:avLst/>
          </a:prstGeom>
          <a:noFill/>
        </p:spPr>
      </p:pic>
      <p:pic>
        <p:nvPicPr>
          <p:cNvPr id="27651" name="Picture 3" descr="C:\Users\Кострицкая\Desktop\презентация\за 2022\Русский ТО\Пешеход дорожка по ул. Солнечной\после\mCeXicJjhTMu13TJjjo2zGZL2E09S5Oh.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2745259" y="3579341"/>
            <a:ext cx="3200400" cy="2594919"/>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«Устройство детской игровой площадки по ул. Колхозная, 8 в с. </a:t>
            </a:r>
            <a:r>
              <a:rPr lang="ru-RU" sz="2000" dirty="0" err="1"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Уваровское</a:t>
            </a: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Курского муниципального округа Ставропольского края»</a:t>
            </a:r>
            <a:endParaRPr lang="ru-RU" sz="200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Rectangle 2"/>
          <p:cNvSpPr>
            <a:spLocks noChangeArrowheads="1"/>
          </p:cNvSpPr>
          <p:nvPr/>
        </p:nvSpPr>
        <p:spPr bwMode="auto">
          <a:xfrm>
            <a:off x="152400" y="838200"/>
            <a:ext cx="5105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lumMod val="75000"/>
                  </a:schemeClr>
                </a:solidFill>
                <a:effectLst/>
                <a:latin typeface="Calibri" pitchFamily="34" charset="0"/>
                <a:ea typeface="Times New Roman" pitchFamily="18" charset="0"/>
                <a:cs typeface="Calibri" pitchFamily="34" charset="0"/>
              </a:rPr>
              <a:t>ИСТОЧНИКИ ФИНАНСИРОВАНИЯ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краевой бюджет: 1 183,70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бюджет муниципального </a:t>
            </a:r>
            <a:r>
              <a:rPr lang="ru-RU" sz="1600" dirty="0" smtClean="0">
                <a:latin typeface="Calibri" pitchFamily="34" charset="0"/>
                <a:ea typeface="Times New Roman" pitchFamily="18" charset="0"/>
                <a:cs typeface="Calibri" pitchFamily="34" charset="0"/>
              </a:rPr>
              <a:t>образования: 499,73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fontAlgn="base" hangingPunct="0">
              <a:spcBef>
                <a:spcPct val="0"/>
              </a:spcBef>
              <a:spcAft>
                <a:spcPct val="0"/>
              </a:spcAft>
              <a:buFontTx/>
              <a:buChar char="•"/>
            </a:pPr>
            <a:r>
              <a:rPr lang="ru-RU" sz="1600" dirty="0" smtClean="0">
                <a:solidFill>
                  <a:srgbClr val="000000"/>
                </a:solidFill>
                <a:latin typeface="Calibri" pitchFamily="34" charset="0"/>
                <a:ea typeface="Times New Roman" pitchFamily="18" charset="0"/>
                <a:cs typeface="Calibri" pitchFamily="34" charset="0"/>
              </a:rPr>
              <a:t>инициативные платежи (физ. лица, ИП, организации): 90,00  тыс. руб.</a:t>
            </a:r>
            <a:endParaRPr lang="ru-RU" sz="800" dirty="0" smtClean="0">
              <a:latin typeface="Calibri" pitchFamily="34" charset="0"/>
              <a:cs typeface="Calibri" pitchFamily="34" charset="0"/>
            </a:endParaRPr>
          </a:p>
          <a:p>
            <a:pPr lvl="0" eaLnBrk="0" fontAlgn="base" hangingPunct="0">
              <a:spcBef>
                <a:spcPct val="0"/>
              </a:spcBef>
              <a:spcAft>
                <a:spcPct val="0"/>
              </a:spcAft>
              <a:buFontTx/>
              <a:buChar char="•"/>
            </a:pPr>
            <a:endParaRPr lang="ru-RU" sz="800" dirty="0" smtClean="0">
              <a:latin typeface="Calibri" pitchFamily="34" charset="0"/>
              <a:cs typeface="Calibri" pitchFamily="34" charset="0"/>
            </a:endParaRPr>
          </a:p>
          <a:p>
            <a:pPr eaLnBrk="0" fontAlgn="base" hangingPunct="0">
              <a:spcBef>
                <a:spcPct val="0"/>
              </a:spcBef>
              <a:spcAft>
                <a:spcPct val="0"/>
              </a:spcAft>
            </a:pPr>
            <a:endParaRPr lang="ru-RU" sz="1600" dirty="0" smtClean="0">
              <a:solidFill>
                <a:srgbClr val="000000"/>
              </a:solidFill>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 name="Rectangle 3"/>
          <p:cNvSpPr>
            <a:spLocks noChangeArrowheads="1"/>
          </p:cNvSpPr>
          <p:nvPr/>
        </p:nvSpPr>
        <p:spPr bwMode="auto">
          <a:xfrm>
            <a:off x="5334000" y="762000"/>
            <a:ext cx="3810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Semibold" charset="0"/>
                <a:ea typeface="Times New Roman" pitchFamily="18" charset="0"/>
                <a:cs typeface="Times New Roman" pitchFamily="18" charset="0"/>
              </a:rPr>
              <a:t>ИСХОДНОЕ СОСТОЯНИЕ ОБЪЕКТА</a:t>
            </a:r>
            <a:endParaRPr kumimoji="0" lang="ru-RU"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4"/>
          <p:cNvSpPr>
            <a:spLocks noChangeArrowheads="1"/>
          </p:cNvSpPr>
          <p:nvPr/>
        </p:nvSpPr>
        <p:spPr bwMode="auto">
          <a:xfrm>
            <a:off x="457200" y="2590800"/>
            <a:ext cx="42148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РЕЗУЛЬТАТ РЕАЛИЗАЦИИ</a:t>
            </a:r>
            <a:endParaRPr kumimoji="0" lang="ru-RU" b="1" i="0"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pic>
        <p:nvPicPr>
          <p:cNvPr id="106498" name="Picture 2" descr="C:\Users\Кострицкая\Desktop\презентация\за 2022\Русский ТО\Спортплощадка в с. Уваровское\До\dHthwYEFy04a3ITymLELhME6PjPuOAT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143000"/>
            <a:ext cx="3048000" cy="2286000"/>
          </a:xfrm>
          <a:prstGeom prst="rect">
            <a:avLst/>
          </a:prstGeom>
          <a:noFill/>
        </p:spPr>
      </p:pic>
      <p:pic>
        <p:nvPicPr>
          <p:cNvPr id="106499" name="Picture 3" descr="C:\Users\Кострицкая\Desktop\презентация\за 2022\Русский ТО\Спортплощадка в с. Уваровское\после\6cYS-EK2AMeQpYULdH4alj-NZ6mZEqy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3800475" y="3971925"/>
            <a:ext cx="3124200" cy="2343150"/>
          </a:xfrm>
          <a:prstGeom prst="rect">
            <a:avLst/>
          </a:prstGeom>
          <a:noFill/>
        </p:spPr>
      </p:pic>
      <p:pic>
        <p:nvPicPr>
          <p:cNvPr id="1065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a:off x="228600" y="2971800"/>
            <a:ext cx="37592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«Устройство детской игровой площадки по ул. Степной в х. Графский Курского муниципального округа Ставропольского края »</a:t>
            </a:r>
            <a:endParaRPr lang="ru-RU" sz="200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Rectangle 2"/>
          <p:cNvSpPr>
            <a:spLocks noChangeArrowheads="1"/>
          </p:cNvSpPr>
          <p:nvPr/>
        </p:nvSpPr>
        <p:spPr bwMode="auto">
          <a:xfrm>
            <a:off x="152400" y="762000"/>
            <a:ext cx="51816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lumMod val="75000"/>
                  </a:schemeClr>
                </a:solidFill>
                <a:effectLst/>
                <a:latin typeface="Calibri" pitchFamily="34" charset="0"/>
                <a:ea typeface="Times New Roman" pitchFamily="18" charset="0"/>
                <a:cs typeface="Calibri" pitchFamily="34" charset="0"/>
              </a:rPr>
              <a:t>ИСТОЧНИКИ ФИНАНСИРОВАНИЯ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краевой бюджет: 899,01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бюджет муниципального </a:t>
            </a:r>
            <a:r>
              <a:rPr lang="ru-RU" sz="1600" dirty="0" smtClean="0">
                <a:latin typeface="Calibri" pitchFamily="34" charset="0"/>
                <a:ea typeface="Times New Roman" pitchFamily="18" charset="0"/>
                <a:cs typeface="Calibri" pitchFamily="34" charset="0"/>
              </a:rPr>
              <a:t>образования: 391,92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fontAlgn="base" hangingPunct="0">
              <a:spcBef>
                <a:spcPct val="0"/>
              </a:spcBef>
              <a:spcAft>
                <a:spcPct val="0"/>
              </a:spcAft>
              <a:buFontTx/>
              <a:buChar char="•"/>
            </a:pPr>
            <a:r>
              <a:rPr lang="ru-RU" sz="1600" dirty="0" smtClean="0">
                <a:solidFill>
                  <a:srgbClr val="000000"/>
                </a:solidFill>
                <a:latin typeface="Calibri" pitchFamily="34" charset="0"/>
                <a:ea typeface="Times New Roman" pitchFamily="18" charset="0"/>
                <a:cs typeface="Calibri" pitchFamily="34" charset="0"/>
              </a:rPr>
              <a:t>инициативные платежи (физ. лица, ИП, организации): 217,00 тыс. руб.</a:t>
            </a:r>
            <a:endParaRPr lang="ru-RU" sz="800" dirty="0" smtClean="0">
              <a:latin typeface="Calibri" pitchFamily="34" charset="0"/>
              <a:cs typeface="Calibri" pitchFamily="34" charset="0"/>
            </a:endParaRPr>
          </a:p>
          <a:p>
            <a:pPr lvl="0" eaLnBrk="0" fontAlgn="base" hangingPunct="0">
              <a:spcBef>
                <a:spcPct val="0"/>
              </a:spcBef>
              <a:spcAft>
                <a:spcPct val="0"/>
              </a:spcAft>
              <a:buFontTx/>
              <a:buChar char="•"/>
            </a:pPr>
            <a:endParaRPr lang="ru-RU" sz="800" dirty="0" smtClean="0">
              <a:latin typeface="Calibri" pitchFamily="34" charset="0"/>
              <a:cs typeface="Calibri" pitchFamily="34" charset="0"/>
            </a:endParaRPr>
          </a:p>
          <a:p>
            <a:pPr eaLnBrk="0" fontAlgn="base" hangingPunct="0">
              <a:spcBef>
                <a:spcPct val="0"/>
              </a:spcBef>
              <a:spcAft>
                <a:spcPct val="0"/>
              </a:spcAft>
            </a:pPr>
            <a:endParaRPr lang="ru-RU" sz="1600" dirty="0" smtClean="0">
              <a:solidFill>
                <a:srgbClr val="000000"/>
              </a:solidFill>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 name="Rectangle 3"/>
          <p:cNvSpPr>
            <a:spLocks noChangeArrowheads="1"/>
          </p:cNvSpPr>
          <p:nvPr/>
        </p:nvSpPr>
        <p:spPr bwMode="auto">
          <a:xfrm>
            <a:off x="5334000" y="685800"/>
            <a:ext cx="3810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Semibold" charset="0"/>
                <a:ea typeface="Times New Roman" pitchFamily="18" charset="0"/>
                <a:cs typeface="Times New Roman" pitchFamily="18" charset="0"/>
              </a:rPr>
              <a:t>ИСХОДНОЕ СОСТОЯНИЕ ОБЪЕКТА</a:t>
            </a:r>
            <a:endParaRPr kumimoji="0" lang="ru-RU"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4"/>
          <p:cNvSpPr>
            <a:spLocks noChangeArrowheads="1"/>
          </p:cNvSpPr>
          <p:nvPr/>
        </p:nvSpPr>
        <p:spPr bwMode="auto">
          <a:xfrm>
            <a:off x="838200" y="2286000"/>
            <a:ext cx="42148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РЕЗУЛЬТАТ РЕАЛИЗАЦИИ</a:t>
            </a:r>
            <a:endParaRPr kumimoji="0" lang="ru-RU" b="1" i="0"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pic>
        <p:nvPicPr>
          <p:cNvPr id="25601" name="Picture 1" descr="C:\Users\Кострицкая\Desktop\презентация\за 2022\Серноводский ТО\ДИП в х. Графский\2021-11-12 11-38-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066800"/>
            <a:ext cx="3429000" cy="2418669"/>
          </a:xfrm>
          <a:prstGeom prst="rect">
            <a:avLst/>
          </a:prstGeom>
          <a:noFill/>
        </p:spPr>
      </p:pic>
      <p:pic>
        <p:nvPicPr>
          <p:cNvPr id="25602" name="Picture 2" descr="C:\Users\Кострицкая\Desktop\презентация\за 2022\Серноводский ТО\ДИП в х. Графский\2022-09-22 11-12-3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3962400"/>
            <a:ext cx="3657600" cy="2452688"/>
          </a:xfrm>
          <a:prstGeom prst="rect">
            <a:avLst/>
          </a:prstGeom>
          <a:noFill/>
        </p:spPr>
      </p:pic>
      <p:pic>
        <p:nvPicPr>
          <p:cNvPr id="25603" name="Picture 3" descr="C:\Users\Кострицкая\Desktop\презентация\за 2022\Серноводский ТО\ДИП в х. Графский\2022-09-22 11-14-2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2819400"/>
            <a:ext cx="3886200" cy="2414588"/>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C:\Users\Кострицкая\Desktop\презентация\за 2022\Серноводский ТО\ДИП в с. Серноводское\2022-09-22 11-26-21_166383620794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581400"/>
            <a:ext cx="4182533" cy="2438400"/>
          </a:xfrm>
          <a:prstGeom prst="rect">
            <a:avLst/>
          </a:prstGeom>
          <a:noFill/>
        </p:spPr>
      </p:pic>
      <p:sp>
        <p:nvSpPr>
          <p:cNvPr id="13"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«Устройство детской игровой площадки по ул. Тихой в с. Серноводском Курского муниципального округа Ставропольского края»</a:t>
            </a:r>
            <a:endParaRPr lang="ru-RU" sz="200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Rectangle 2"/>
          <p:cNvSpPr>
            <a:spLocks noChangeArrowheads="1"/>
          </p:cNvSpPr>
          <p:nvPr/>
        </p:nvSpPr>
        <p:spPr bwMode="auto">
          <a:xfrm>
            <a:off x="152400" y="914400"/>
            <a:ext cx="533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lumMod val="75000"/>
                  </a:schemeClr>
                </a:solidFill>
                <a:effectLst/>
                <a:latin typeface="Calibri" pitchFamily="34" charset="0"/>
                <a:ea typeface="Times New Roman" pitchFamily="18" charset="0"/>
                <a:cs typeface="Calibri" pitchFamily="34" charset="0"/>
              </a:rPr>
              <a:t>ИСТОЧНИКИ ФИНАНСИРОВАНИЯ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краевой бюджет: 1 414,00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бюджет муниципального </a:t>
            </a:r>
            <a:r>
              <a:rPr lang="ru-RU" sz="1600" dirty="0" smtClean="0">
                <a:latin typeface="Calibri" pitchFamily="34" charset="0"/>
                <a:ea typeface="Times New Roman" pitchFamily="18" charset="0"/>
                <a:cs typeface="Calibri" pitchFamily="34" charset="0"/>
              </a:rPr>
              <a:t>образования: 692,04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fontAlgn="base" hangingPunct="0">
              <a:spcBef>
                <a:spcPct val="0"/>
              </a:spcBef>
              <a:spcAft>
                <a:spcPct val="0"/>
              </a:spcAft>
              <a:buFontTx/>
              <a:buChar char="•"/>
            </a:pPr>
            <a:r>
              <a:rPr lang="ru-RU" sz="1600" dirty="0" smtClean="0">
                <a:solidFill>
                  <a:srgbClr val="000000"/>
                </a:solidFill>
                <a:latin typeface="Calibri" pitchFamily="34" charset="0"/>
                <a:ea typeface="Times New Roman" pitchFamily="18" charset="0"/>
                <a:cs typeface="Calibri" pitchFamily="34" charset="0"/>
              </a:rPr>
              <a:t>инициативные платежи (физ. лица, ИП, организации): 326,00 тыс. руб.</a:t>
            </a:r>
            <a:endParaRPr lang="ru-RU" sz="800" dirty="0" smtClean="0">
              <a:latin typeface="Calibri" pitchFamily="34" charset="0"/>
              <a:cs typeface="Calibri" pitchFamily="34" charset="0"/>
            </a:endParaRPr>
          </a:p>
          <a:p>
            <a:pPr lvl="0" eaLnBrk="0" fontAlgn="base" hangingPunct="0">
              <a:spcBef>
                <a:spcPct val="0"/>
              </a:spcBef>
              <a:spcAft>
                <a:spcPct val="0"/>
              </a:spcAft>
              <a:buFontTx/>
              <a:buChar char="•"/>
            </a:pPr>
            <a:endParaRPr lang="ru-RU" sz="800" dirty="0" smtClean="0">
              <a:latin typeface="Calibri" pitchFamily="34" charset="0"/>
              <a:cs typeface="Calibri" pitchFamily="34" charset="0"/>
            </a:endParaRPr>
          </a:p>
          <a:p>
            <a:pPr eaLnBrk="0" fontAlgn="base" hangingPunct="0">
              <a:spcBef>
                <a:spcPct val="0"/>
              </a:spcBef>
              <a:spcAft>
                <a:spcPct val="0"/>
              </a:spcAft>
            </a:pPr>
            <a:endParaRPr lang="ru-RU" sz="1600" dirty="0" smtClean="0">
              <a:solidFill>
                <a:srgbClr val="000000"/>
              </a:solidFill>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 name="Rectangle 3"/>
          <p:cNvSpPr>
            <a:spLocks noChangeArrowheads="1"/>
          </p:cNvSpPr>
          <p:nvPr/>
        </p:nvSpPr>
        <p:spPr bwMode="auto">
          <a:xfrm>
            <a:off x="5410200" y="685800"/>
            <a:ext cx="3962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Semibold" charset="0"/>
                <a:ea typeface="Times New Roman" pitchFamily="18" charset="0"/>
                <a:cs typeface="Times New Roman" pitchFamily="18" charset="0"/>
              </a:rPr>
              <a:t>ИСХОДНОЕ СОСТОЯНИЕ ОБЪЕКТА</a:t>
            </a:r>
            <a:endParaRPr kumimoji="0" lang="ru-RU"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4"/>
          <p:cNvSpPr>
            <a:spLocks noChangeArrowheads="1"/>
          </p:cNvSpPr>
          <p:nvPr/>
        </p:nvSpPr>
        <p:spPr bwMode="auto">
          <a:xfrm>
            <a:off x="1066800" y="2743200"/>
            <a:ext cx="42148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РЕЗУЛЬТАТ  РЕАЛИЗАЦИИ</a:t>
            </a:r>
            <a:endParaRPr kumimoji="0" lang="ru-RU" b="1" i="0"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pic>
        <p:nvPicPr>
          <p:cNvPr id="107522" name="Picture 2" descr="C:\Users\Кострицкая\Desktop\презентация\за 2022\Серноводский ТО\ДИП в с. Серноводское\2021-11-12 11-23-3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3998" y="990600"/>
            <a:ext cx="3657601" cy="2057400"/>
          </a:xfrm>
          <a:prstGeom prst="rect">
            <a:avLst/>
          </a:prstGeom>
          <a:noFill/>
        </p:spPr>
      </p:pic>
      <p:pic>
        <p:nvPicPr>
          <p:cNvPr id="107523" name="Picture 3" descr="C:\Users\Кострицкая\Desktop\презентация\за 2022\Серноводский ТО\ДИП в с. Серноводское\2022-09-22 11-24-54_166383595204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3200400"/>
            <a:ext cx="4199467" cy="23622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«Устройство детской игровой площадки по ул. Школьной в х. </a:t>
            </a:r>
            <a:r>
              <a:rPr lang="ru-RU" sz="2000" dirty="0" err="1"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Бугулов</a:t>
            </a: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Курского муниципального округа Ставропольского края»</a:t>
            </a:r>
            <a:endParaRPr lang="ru-RU" sz="200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Rectangle 2"/>
          <p:cNvSpPr>
            <a:spLocks noChangeArrowheads="1"/>
          </p:cNvSpPr>
          <p:nvPr/>
        </p:nvSpPr>
        <p:spPr bwMode="auto">
          <a:xfrm>
            <a:off x="228600" y="914400"/>
            <a:ext cx="52578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lumMod val="75000"/>
                  </a:schemeClr>
                </a:solidFill>
                <a:effectLst/>
                <a:latin typeface="Calibri" pitchFamily="34" charset="0"/>
                <a:ea typeface="Times New Roman" pitchFamily="18" charset="0"/>
                <a:cs typeface="Calibri" pitchFamily="34" charset="0"/>
              </a:rPr>
              <a:t>ИСТОЧНИКИ ФИНАНСИРОВАНИЯ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краевой бюджет: 776,50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бюджет муниципального </a:t>
            </a:r>
            <a:r>
              <a:rPr lang="ru-RU" sz="1600" dirty="0" smtClean="0">
                <a:latin typeface="Calibri" pitchFamily="34" charset="0"/>
                <a:ea typeface="Times New Roman" pitchFamily="18" charset="0"/>
                <a:cs typeface="Calibri" pitchFamily="34" charset="0"/>
              </a:rPr>
              <a:t>образования: 352,34 </a:t>
            </a:r>
            <a:r>
              <a:rPr lang="ru-RU" sz="1400" dirty="0" smtClean="0">
                <a:latin typeface="Calibri" pitchFamily="34" charset="0"/>
                <a:ea typeface="Times New Roman" pitchFamily="18" charset="0"/>
                <a:cs typeface="Calibri" pitchFamily="34" charset="0"/>
              </a:rPr>
              <a:t>тыс</a:t>
            </a:r>
            <a:r>
              <a:rPr lang="ru-RU" sz="1400" dirty="0" smtClean="0">
                <a:solidFill>
                  <a:srgbClr val="000000"/>
                </a:solidFill>
                <a:latin typeface="Calibri" pitchFamily="34" charset="0"/>
                <a:ea typeface="Times New Roman" pitchFamily="18" charset="0"/>
                <a:cs typeface="Calibri" pitchFamily="34" charset="0"/>
              </a:rPr>
              <a:t>. руб.</a:t>
            </a:r>
            <a:endParaRPr lang="ru-RU" sz="1400" dirty="0" smtClean="0">
              <a:solidFill>
                <a:srgbClr val="000000"/>
              </a:solidFill>
              <a:latin typeface="Calibri" pitchFamily="34" charset="0"/>
              <a:ea typeface="Calibri" pitchFamily="34" charset="0"/>
              <a:cs typeface="Calibri" pitchFamily="34" charset="0"/>
            </a:endParaRPr>
          </a:p>
          <a:p>
            <a:pPr lvl="0" eaLnBrk="0" fontAlgn="base" hangingPunct="0">
              <a:spcBef>
                <a:spcPct val="0"/>
              </a:spcBef>
              <a:spcAft>
                <a:spcPct val="0"/>
              </a:spcAft>
              <a:buFontTx/>
              <a:buChar char="•"/>
            </a:pPr>
            <a:r>
              <a:rPr lang="ru-RU" sz="1600" dirty="0" smtClean="0">
                <a:solidFill>
                  <a:srgbClr val="000000"/>
                </a:solidFill>
                <a:latin typeface="Calibri" pitchFamily="34" charset="0"/>
                <a:ea typeface="Times New Roman" pitchFamily="18" charset="0"/>
                <a:cs typeface="Calibri" pitchFamily="34" charset="0"/>
              </a:rPr>
              <a:t>инициативные платежи (физ. лица, ИП, организации): 180,50 тыс. руб.</a:t>
            </a:r>
            <a:endParaRPr lang="ru-RU" sz="800" dirty="0" smtClean="0">
              <a:latin typeface="Calibri" pitchFamily="34" charset="0"/>
              <a:cs typeface="Calibri" pitchFamily="34" charset="0"/>
            </a:endParaRPr>
          </a:p>
          <a:p>
            <a:pPr lvl="0" eaLnBrk="0" fontAlgn="base" hangingPunct="0">
              <a:spcBef>
                <a:spcPct val="0"/>
              </a:spcBef>
              <a:spcAft>
                <a:spcPct val="0"/>
              </a:spcAft>
              <a:buFontTx/>
              <a:buChar char="•"/>
            </a:pPr>
            <a:endParaRPr lang="ru-RU" sz="800" dirty="0" smtClean="0">
              <a:latin typeface="Calibri" pitchFamily="34" charset="0"/>
              <a:cs typeface="Calibri" pitchFamily="34" charset="0"/>
            </a:endParaRPr>
          </a:p>
          <a:p>
            <a:pPr eaLnBrk="0" fontAlgn="base" hangingPunct="0">
              <a:spcBef>
                <a:spcPct val="0"/>
              </a:spcBef>
              <a:spcAft>
                <a:spcPct val="0"/>
              </a:spcAft>
            </a:pPr>
            <a:endParaRPr lang="ru-RU" sz="1600" dirty="0" smtClean="0">
              <a:solidFill>
                <a:srgbClr val="000000"/>
              </a:solidFill>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 name="Rectangle 3"/>
          <p:cNvSpPr>
            <a:spLocks noChangeArrowheads="1"/>
          </p:cNvSpPr>
          <p:nvPr/>
        </p:nvSpPr>
        <p:spPr bwMode="auto">
          <a:xfrm>
            <a:off x="5410200" y="685800"/>
            <a:ext cx="3962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Semibold" charset="0"/>
                <a:ea typeface="Times New Roman" pitchFamily="18" charset="0"/>
                <a:cs typeface="Times New Roman" pitchFamily="18" charset="0"/>
              </a:rPr>
              <a:t>ИСХОДНОЕ СОСТОЯНИЕ ОБЪЕКТА</a:t>
            </a:r>
            <a:endParaRPr kumimoji="0" lang="ru-RU"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4"/>
          <p:cNvSpPr>
            <a:spLocks noChangeArrowheads="1"/>
          </p:cNvSpPr>
          <p:nvPr/>
        </p:nvSpPr>
        <p:spPr bwMode="auto">
          <a:xfrm>
            <a:off x="228600" y="2438400"/>
            <a:ext cx="42148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РЕЗУЛЬТАТ  РЕАЛИЗАЦИИ</a:t>
            </a:r>
            <a:endParaRPr kumimoji="0" lang="ru-RU" b="1" i="0"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pic>
        <p:nvPicPr>
          <p:cNvPr id="108546" name="Picture 2" descr="C:\Users\Кострицкая\Desktop\презентация\за 2022\Серноводский ТО\ДИП в х Бугулов\2021-03-26 10-19-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1219200"/>
            <a:ext cx="3657600" cy="2205038"/>
          </a:xfrm>
          <a:prstGeom prst="rect">
            <a:avLst/>
          </a:prstGeom>
          <a:noFill/>
        </p:spPr>
      </p:pic>
      <p:pic>
        <p:nvPicPr>
          <p:cNvPr id="108547" name="Picture 3" descr="C:\Users\Кострицкая\Desktop\презентация\за 2022\Серноводский ТО\ДИП в х Бугулов\2022-09-22 10-57-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2895600"/>
            <a:ext cx="4343400" cy="2438400"/>
          </a:xfrm>
          <a:prstGeom prst="rect">
            <a:avLst/>
          </a:prstGeom>
          <a:noFill/>
        </p:spPr>
      </p:pic>
      <p:pic>
        <p:nvPicPr>
          <p:cNvPr id="108548" name="Picture 4" descr="C:\Users\Кострицкая\Desktop\презентация\за 2022\Серноводский ТО\ДИП в х Бугулов\2022-09-22 10-59-5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3962400"/>
            <a:ext cx="4267200" cy="2581275"/>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«Ремонт здания спортивного комплекса под борцовский и тренажерный залы п. Мирный Курского муниципального округа Ставропольского края»</a:t>
            </a:r>
          </a:p>
        </p:txBody>
      </p:sp>
      <p:sp>
        <p:nvSpPr>
          <p:cNvPr id="12" name="Rectangle 2"/>
          <p:cNvSpPr>
            <a:spLocks noChangeArrowheads="1"/>
          </p:cNvSpPr>
          <p:nvPr/>
        </p:nvSpPr>
        <p:spPr bwMode="auto">
          <a:xfrm>
            <a:off x="304800" y="914400"/>
            <a:ext cx="5181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lumMod val="75000"/>
                  </a:schemeClr>
                </a:solidFill>
                <a:effectLst/>
                <a:latin typeface="Calibri" pitchFamily="34" charset="0"/>
                <a:ea typeface="Times New Roman" pitchFamily="18" charset="0"/>
                <a:cs typeface="Calibri" pitchFamily="34" charset="0"/>
              </a:rPr>
              <a:t>ИСТОЧНИКИ ФИНАНСИРОВАНИЯ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бюджет муниципального </a:t>
            </a:r>
            <a:r>
              <a:rPr lang="ru-RU" sz="1600" dirty="0" smtClean="0">
                <a:latin typeface="Calibri" pitchFamily="34" charset="0"/>
                <a:ea typeface="Times New Roman" pitchFamily="18" charset="0"/>
                <a:cs typeface="Calibri" pitchFamily="34" charset="0"/>
              </a:rPr>
              <a:t>образования: 2 892,56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fontAlgn="base" hangingPunct="0">
              <a:spcBef>
                <a:spcPct val="0"/>
              </a:spcBef>
              <a:spcAft>
                <a:spcPct val="0"/>
              </a:spcAft>
              <a:buFontTx/>
              <a:buChar char="•"/>
            </a:pPr>
            <a:r>
              <a:rPr lang="ru-RU" sz="1600" dirty="0" smtClean="0">
                <a:solidFill>
                  <a:srgbClr val="000000"/>
                </a:solidFill>
                <a:latin typeface="Calibri" pitchFamily="34" charset="0"/>
                <a:ea typeface="Times New Roman" pitchFamily="18" charset="0"/>
                <a:cs typeface="Calibri" pitchFamily="34" charset="0"/>
              </a:rPr>
              <a:t>инициативные платежи (физ. лица, ИП, организации): 435,00 тыс. руб.</a:t>
            </a:r>
            <a:endParaRPr lang="ru-RU" sz="800" dirty="0" smtClean="0">
              <a:latin typeface="Calibri" pitchFamily="34" charset="0"/>
              <a:cs typeface="Calibri" pitchFamily="34" charset="0"/>
            </a:endParaRPr>
          </a:p>
          <a:p>
            <a:pPr lvl="0" eaLnBrk="0" fontAlgn="base" hangingPunct="0">
              <a:spcBef>
                <a:spcPct val="0"/>
              </a:spcBef>
              <a:spcAft>
                <a:spcPct val="0"/>
              </a:spcAft>
              <a:buFontTx/>
              <a:buChar char="•"/>
            </a:pPr>
            <a:endParaRPr lang="ru-RU" sz="800" dirty="0" smtClean="0">
              <a:latin typeface="Calibri" pitchFamily="34" charset="0"/>
              <a:cs typeface="Calibri" pitchFamily="34" charset="0"/>
            </a:endParaRPr>
          </a:p>
          <a:p>
            <a:pPr eaLnBrk="0" fontAlgn="base" hangingPunct="0">
              <a:spcBef>
                <a:spcPct val="0"/>
              </a:spcBef>
              <a:spcAft>
                <a:spcPct val="0"/>
              </a:spcAft>
            </a:pPr>
            <a:endParaRPr lang="ru-RU" sz="1600" dirty="0" smtClean="0">
              <a:solidFill>
                <a:srgbClr val="000000"/>
              </a:solidFill>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 name="Rectangle 3"/>
          <p:cNvSpPr>
            <a:spLocks noChangeArrowheads="1"/>
          </p:cNvSpPr>
          <p:nvPr/>
        </p:nvSpPr>
        <p:spPr bwMode="auto">
          <a:xfrm>
            <a:off x="5410200" y="685800"/>
            <a:ext cx="3962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Semibold" charset="0"/>
                <a:ea typeface="Times New Roman" pitchFamily="18" charset="0"/>
                <a:cs typeface="Times New Roman" pitchFamily="18" charset="0"/>
              </a:rPr>
              <a:t>ИСХОДНОЕ СОСТОЯНИЕ ОБЪЕКТА</a:t>
            </a:r>
            <a:endParaRPr kumimoji="0" lang="ru-RU"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4"/>
          <p:cNvSpPr>
            <a:spLocks noChangeArrowheads="1"/>
          </p:cNvSpPr>
          <p:nvPr/>
        </p:nvSpPr>
        <p:spPr bwMode="auto">
          <a:xfrm>
            <a:off x="609600" y="2209800"/>
            <a:ext cx="42148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РЕЗУЛЬТАТ  РЕАЛИЗАЦИИ</a:t>
            </a:r>
            <a:endParaRPr kumimoji="0" lang="ru-RU" b="1" i="0"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pic>
        <p:nvPicPr>
          <p:cNvPr id="1026" name="Picture 2" descr="C:\Users\Кострицкая\Desktop\презентация\за 2022\Мирненский ТО\до\IMG_20221206_11325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219200"/>
            <a:ext cx="3073400" cy="2305050"/>
          </a:xfrm>
          <a:prstGeom prst="rect">
            <a:avLst/>
          </a:prstGeom>
          <a:noFill/>
        </p:spPr>
      </p:pic>
      <p:pic>
        <p:nvPicPr>
          <p:cNvPr id="1027" name="Picture 3" descr="C:\Users\Кострицкая\Desktop\презентация\за 2022\Мирненский ТО\после\20230329_1407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133350" y="3219450"/>
            <a:ext cx="3810000" cy="2857500"/>
          </a:xfrm>
          <a:prstGeom prst="rect">
            <a:avLst/>
          </a:prstGeom>
          <a:noFill/>
        </p:spPr>
      </p:pic>
      <p:pic>
        <p:nvPicPr>
          <p:cNvPr id="2" name="Picture 2" descr="C:\Users\Кострицкая\Desktop\презентация\за 2022\Мирненский ТО\после\archive\168387979354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3657600"/>
            <a:ext cx="3886200" cy="291707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28600" y="152400"/>
          <a:ext cx="8686801" cy="5397246"/>
        </p:xfrm>
        <a:graphic>
          <a:graphicData uri="http://schemas.openxmlformats.org/drawingml/2006/table">
            <a:tbl>
              <a:tblPr/>
              <a:tblGrid>
                <a:gridCol w="2223091"/>
                <a:gridCol w="766995"/>
                <a:gridCol w="616621"/>
                <a:gridCol w="616621"/>
                <a:gridCol w="616621"/>
                <a:gridCol w="616621"/>
                <a:gridCol w="616621"/>
                <a:gridCol w="616621"/>
                <a:gridCol w="616621"/>
                <a:gridCol w="690184"/>
                <a:gridCol w="690184"/>
              </a:tblGrid>
              <a:tr h="37594">
                <a:tc rowSpan="3">
                  <a:txBody>
                    <a:bodyPr/>
                    <a:lstStyle/>
                    <a:p>
                      <a:pPr algn="ctr">
                        <a:lnSpc>
                          <a:spcPct val="115000"/>
                        </a:lnSpc>
                        <a:spcAft>
                          <a:spcPts val="0"/>
                        </a:spcAft>
                      </a:pPr>
                      <a:r>
                        <a:rPr lang="ru-RU" sz="900" dirty="0">
                          <a:latin typeface="+mj-lt"/>
                          <a:ea typeface="Times New Roman"/>
                          <a:cs typeface="Times New Roman"/>
                        </a:rPr>
                        <a:t>Показатели</a:t>
                      </a:r>
                      <a:endParaRPr lang="ru-RU" sz="900" dirty="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ru-RU" sz="900">
                          <a:latin typeface="+mj-lt"/>
                          <a:ea typeface="Times New Roman"/>
                          <a:cs typeface="Times New Roman"/>
                        </a:rPr>
                        <a:t>Единица измерения</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mj-lt"/>
                          <a:ea typeface="Times New Roman"/>
                          <a:cs typeface="Times New Roman"/>
                        </a:rPr>
                        <a:t>Отчет</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mj-lt"/>
                          <a:ea typeface="Times New Roman"/>
                          <a:cs typeface="Times New Roman"/>
                        </a:rPr>
                        <a:t>Отчет</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mj-lt"/>
                          <a:ea typeface="Times New Roman"/>
                          <a:cs typeface="Times New Roman"/>
                        </a:rPr>
                        <a:t>Оценка</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ru-RU" sz="900">
                          <a:latin typeface="+mj-lt"/>
                          <a:ea typeface="Times New Roman"/>
                          <a:cs typeface="Times New Roman"/>
                        </a:rPr>
                        <a:t>Прогноз</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594">
                <a:tc vMerge="1">
                  <a:txBody>
                    <a:bodyPr/>
                    <a:lstStyle/>
                    <a:p>
                      <a:endParaRPr lang="ru-RU"/>
                    </a:p>
                  </a:txBody>
                  <a:tcPr/>
                </a:tc>
                <a:tc vMerge="1">
                  <a:txBody>
                    <a:bodyPr/>
                    <a:lstStyle/>
                    <a:p>
                      <a:endParaRPr lang="ru-RU"/>
                    </a:p>
                  </a:txBody>
                  <a:tcPr/>
                </a:tc>
                <a:tc rowSpan="2">
                  <a:txBody>
                    <a:bodyPr/>
                    <a:lstStyle/>
                    <a:p>
                      <a:pPr algn="ctr">
                        <a:lnSpc>
                          <a:spcPct val="115000"/>
                        </a:lnSpc>
                        <a:spcAft>
                          <a:spcPts val="0"/>
                        </a:spcAft>
                      </a:pPr>
                      <a:r>
                        <a:rPr lang="ru-RU" sz="900">
                          <a:latin typeface="+mj-lt"/>
                          <a:ea typeface="Times New Roman"/>
                          <a:cs typeface="Times New Roman"/>
                        </a:rPr>
                        <a:t>2020</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900">
                          <a:latin typeface="+mj-lt"/>
                          <a:ea typeface="Times New Roman"/>
                          <a:cs typeface="Times New Roman"/>
                        </a:rPr>
                        <a:t>2021</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900">
                          <a:latin typeface="+mj-lt"/>
                          <a:ea typeface="Times New Roman"/>
                          <a:cs typeface="Times New Roman"/>
                        </a:rPr>
                        <a:t>2022</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900">
                          <a:latin typeface="+mj-lt"/>
                          <a:ea typeface="Times New Roman"/>
                          <a:cs typeface="Times New Roman"/>
                        </a:rPr>
                        <a:t>2023</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900">
                          <a:latin typeface="+mj-lt"/>
                          <a:ea typeface="Times New Roman"/>
                          <a:cs typeface="Times New Roman"/>
                        </a:rPr>
                        <a:t>2024</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900">
                          <a:latin typeface="+mj-lt"/>
                          <a:ea typeface="Times New Roman"/>
                          <a:cs typeface="Times New Roman"/>
                        </a:rPr>
                        <a:t>2025</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701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900">
                          <a:latin typeface="+mj-lt"/>
                          <a:ea typeface="Times New Roman"/>
                          <a:cs typeface="Times New Roman"/>
                        </a:rPr>
                        <a:t>консервативный</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mj-lt"/>
                          <a:ea typeface="Times New Roman"/>
                          <a:cs typeface="Times New Roman"/>
                        </a:rPr>
                        <a:t>базовый</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mj-lt"/>
                          <a:ea typeface="Times New Roman"/>
                          <a:cs typeface="Times New Roman"/>
                        </a:rPr>
                        <a:t>консервативный</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mj-lt"/>
                          <a:ea typeface="Times New Roman"/>
                          <a:cs typeface="Times New Roman"/>
                        </a:rPr>
                        <a:t>базовый</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mj-lt"/>
                          <a:ea typeface="Times New Roman"/>
                          <a:cs typeface="Times New Roman"/>
                        </a:rPr>
                        <a:t>консервативный</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mj-lt"/>
                          <a:ea typeface="Times New Roman"/>
                          <a:cs typeface="Times New Roman"/>
                        </a:rPr>
                        <a:t>базовый</a:t>
                      </a:r>
                      <a:endParaRPr lang="ru-RU" sz="90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ctr">
                        <a:lnSpc>
                          <a:spcPct val="115000"/>
                        </a:lnSpc>
                        <a:spcAft>
                          <a:spcPts val="0"/>
                        </a:spcAft>
                      </a:pPr>
                      <a:r>
                        <a:rPr lang="ru-RU" sz="900" dirty="0">
                          <a:latin typeface="+mj-lt"/>
                          <a:ea typeface="Times New Roman"/>
                          <a:cs typeface="Times New Roman"/>
                        </a:rPr>
                        <a:t>1</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2</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3</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4</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5</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6</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7</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8</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9</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10</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11</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gridSpan="11">
                  <a:txBody>
                    <a:bodyPr/>
                    <a:lstStyle/>
                    <a:p>
                      <a:pPr>
                        <a:lnSpc>
                          <a:spcPct val="115000"/>
                        </a:lnSpc>
                        <a:spcAft>
                          <a:spcPts val="0"/>
                        </a:spcAft>
                      </a:pPr>
                      <a:r>
                        <a:rPr lang="ru-RU" sz="900" b="1" dirty="0">
                          <a:solidFill>
                            <a:srgbClr val="000000"/>
                          </a:solidFill>
                          <a:latin typeface="+mj-lt"/>
                          <a:ea typeface="Times New Roman"/>
                          <a:cs typeface="Times New Roman"/>
                        </a:rPr>
                        <a:t>Население</a:t>
                      </a:r>
                      <a:endParaRPr lang="ru-RU" sz="900" b="1"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581">
                <a:tc>
                  <a:txBody>
                    <a:bodyPr/>
                    <a:lstStyle/>
                    <a:p>
                      <a:pPr algn="just"/>
                      <a:r>
                        <a:rPr lang="ru-RU" sz="900">
                          <a:latin typeface="+mj-lt"/>
                          <a:ea typeface="Times New Roman"/>
                        </a:rPr>
                        <a:t>Численность населения (в среднегодовом исчислении)</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тыс. чел.</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54,098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54,071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54,700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53,611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54,153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53,611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54,153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53,719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54,261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741">
                <a:tc>
                  <a:txBody>
                    <a:bodyPr/>
                    <a:lstStyle/>
                    <a:p>
                      <a:pPr algn="just"/>
                      <a:r>
                        <a:rPr lang="ru-RU" sz="900">
                          <a:latin typeface="+mj-lt"/>
                          <a:ea typeface="Times New Roman"/>
                        </a:rPr>
                        <a:t>Общий коэффициент рождаемости</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число родившихся живыми</a:t>
                      </a:r>
                      <a:br>
                        <a:rPr lang="ru-RU" sz="900">
                          <a:latin typeface="+mj-lt"/>
                          <a:ea typeface="Times New Roman"/>
                        </a:rPr>
                      </a:br>
                      <a:r>
                        <a:rPr lang="ru-RU" sz="900">
                          <a:latin typeface="+mj-lt"/>
                          <a:ea typeface="Times New Roman"/>
                        </a:rPr>
                        <a:t>на 1000 человек населения</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11,100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10,500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10,200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9,997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10,098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9,997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10,098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10,017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10,118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951">
                <a:tc>
                  <a:txBody>
                    <a:bodyPr/>
                    <a:lstStyle/>
                    <a:p>
                      <a:pPr algn="just"/>
                      <a:r>
                        <a:rPr lang="ru-RU" sz="900">
                          <a:latin typeface="+mj-lt"/>
                          <a:ea typeface="Times New Roman"/>
                        </a:rPr>
                        <a:t>Общий коэффициент смертности</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число умерших на 1000 человек населения</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10,700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11,700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10,900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10,683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10,791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10,683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10,791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10,704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10,813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a:txBody>
                    <a:bodyPr/>
                    <a:lstStyle/>
                    <a:p>
                      <a:pPr algn="just"/>
                      <a:r>
                        <a:rPr lang="ru-RU" sz="900">
                          <a:latin typeface="+mj-lt"/>
                          <a:ea typeface="Times New Roman"/>
                        </a:rPr>
                        <a:t>Коэффициент естественного прироста населения</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на 1000 человек населения</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0,500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-1,200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-0,200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-0,196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-0,198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-0,196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-0,198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-0,196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-0,198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02">
                <a:tc>
                  <a:txBody>
                    <a:bodyPr/>
                    <a:lstStyle/>
                    <a:p>
                      <a:pPr algn="just"/>
                      <a:r>
                        <a:rPr lang="ru-RU" sz="900">
                          <a:latin typeface="+mj-lt"/>
                          <a:ea typeface="Times New Roman"/>
                        </a:rPr>
                        <a:t>Миграционный прирост (убыль)</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тыс. чел.</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0,091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gridSpan="11">
                  <a:txBody>
                    <a:bodyPr/>
                    <a:lstStyle/>
                    <a:p>
                      <a:pPr>
                        <a:lnSpc>
                          <a:spcPct val="115000"/>
                        </a:lnSpc>
                        <a:spcAft>
                          <a:spcPts val="0"/>
                        </a:spcAft>
                      </a:pPr>
                      <a:r>
                        <a:rPr lang="ru-RU" sz="900" b="1" dirty="0">
                          <a:solidFill>
                            <a:srgbClr val="000000"/>
                          </a:solidFill>
                          <a:latin typeface="+mj-lt"/>
                          <a:ea typeface="Times New Roman"/>
                          <a:cs typeface="Times New Roman"/>
                        </a:rPr>
                        <a:t>Промышленное производство</a:t>
                      </a:r>
                      <a:endParaRPr lang="ru-RU" sz="900" b="1"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8741">
                <a:tc>
                  <a:txBody>
                    <a:bodyPr/>
                    <a:lstStyle/>
                    <a:p>
                      <a:pPr algn="just"/>
                      <a:r>
                        <a:rPr lang="ru-RU" sz="900" dirty="0">
                          <a:latin typeface="+mj-lt"/>
                          <a:ea typeface="Times New Roman"/>
                        </a:rPr>
                        <a:t>Объем отгруженных товаров собственного производства, выполненных работ и услуг собственными силами по промышленным видам экономической деятельности </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млн. руб.</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1619,740</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solidFill>
                            <a:srgbClr val="000000"/>
                          </a:solidFill>
                          <a:latin typeface="+mj-lt"/>
                          <a:ea typeface="Times New Roman"/>
                        </a:rPr>
                        <a:t>1715,450</a:t>
                      </a:r>
                      <a:endParaRPr lang="ru-RU" sz="900" dirty="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1745,000</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1762,101</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1779,900</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1797,343</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1815,498</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1833,290</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1851,808</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160">
                <a:tc>
                  <a:txBody>
                    <a:bodyPr/>
                    <a:lstStyle/>
                    <a:p>
                      <a:pPr algn="just"/>
                      <a:r>
                        <a:rPr lang="ru-RU" sz="900" dirty="0">
                          <a:latin typeface="+mj-lt"/>
                          <a:ea typeface="Times New Roman"/>
                        </a:rPr>
                        <a:t>Объем отгруженных товаров собственного производства, выполненных работ и услуг собственными силами </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млн. руб.</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94,460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54,050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55,000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55,539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56,100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56,650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57,222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57,783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58,366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gridSpan="11">
                  <a:txBody>
                    <a:bodyPr/>
                    <a:lstStyle/>
                    <a:p>
                      <a:pPr>
                        <a:lnSpc>
                          <a:spcPct val="115000"/>
                        </a:lnSpc>
                        <a:spcAft>
                          <a:spcPts val="0"/>
                        </a:spcAft>
                      </a:pPr>
                      <a:r>
                        <a:rPr lang="ru-RU" sz="900" dirty="0">
                          <a:solidFill>
                            <a:srgbClr val="000000"/>
                          </a:solidFill>
                          <a:latin typeface="+mj-lt"/>
                          <a:ea typeface="Times New Roman"/>
                          <a:cs typeface="Times New Roman"/>
                        </a:rPr>
                        <a:t>Обеспечение электрической энергией, газом и паром; кондиционирование воздуха</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9160">
                <a:tc>
                  <a:txBody>
                    <a:bodyPr/>
                    <a:lstStyle/>
                    <a:p>
                      <a:pPr algn="just"/>
                      <a:r>
                        <a:rPr lang="ru-RU" sz="900">
                          <a:latin typeface="+mj-lt"/>
                          <a:ea typeface="Times New Roman"/>
                        </a:rPr>
                        <a:t>Объем отгруженных товаров собственного производства, выполненных работ и услуг собственными силами </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196,490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212,210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215,000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217,107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219,300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221,449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223,686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225,878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228,160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160">
                <a:tc gridSpan="11">
                  <a:txBody>
                    <a:bodyPr/>
                    <a:lstStyle/>
                    <a:p>
                      <a:pPr>
                        <a:lnSpc>
                          <a:spcPct val="115000"/>
                        </a:lnSpc>
                        <a:spcAft>
                          <a:spcPts val="0"/>
                        </a:spcAft>
                      </a:pPr>
                      <a:r>
                        <a:rPr lang="ru-RU" sz="900" b="1" dirty="0">
                          <a:solidFill>
                            <a:srgbClr val="000000"/>
                          </a:solidFill>
                          <a:latin typeface="+mj-lt"/>
                          <a:ea typeface="Times New Roman"/>
                          <a:cs typeface="Times New Roman"/>
                        </a:rPr>
                        <a:t>Сельское хозяйство</a:t>
                      </a:r>
                      <a:endParaRPr lang="ru-RU" sz="900" b="1"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160">
                <a:tc>
                  <a:txBody>
                    <a:bodyPr/>
                    <a:lstStyle/>
                    <a:p>
                      <a:pPr algn="just"/>
                      <a:r>
                        <a:rPr lang="ru-RU" sz="900" dirty="0">
                          <a:latin typeface="+mj-lt"/>
                          <a:ea typeface="Times New Roman"/>
                        </a:rPr>
                        <a:t>Продукция сельского хозяйства</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млн. руб.</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4583,680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4812,800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4800,000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4847,040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4896,000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4943,981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4993,920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5042,860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5093,798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160">
                <a:tc>
                  <a:txBody>
                    <a:bodyPr/>
                    <a:lstStyle/>
                    <a:p>
                      <a:pPr algn="just"/>
                      <a:r>
                        <a:rPr lang="ru-RU" sz="900" dirty="0">
                          <a:latin typeface="+mj-lt"/>
                          <a:ea typeface="Times New Roman"/>
                        </a:rPr>
                        <a:t>Продукция растениеводства</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err="1">
                          <a:latin typeface="+mj-lt"/>
                          <a:ea typeface="Times New Roman"/>
                        </a:rPr>
                        <a:t>млн</a:t>
                      </a:r>
                      <a:r>
                        <a:rPr lang="ru-RU" sz="900" dirty="0">
                          <a:latin typeface="+mj-lt"/>
                          <a:ea typeface="Times New Roman"/>
                        </a:rPr>
                        <a:t>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3342,570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3486,300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3450,000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3483,810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3519,000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3553,486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3589,380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3624,556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3661,168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160">
                <a:tc>
                  <a:txBody>
                    <a:bodyPr/>
                    <a:lstStyle/>
                    <a:p>
                      <a:pPr algn="just"/>
                      <a:r>
                        <a:rPr lang="ru-RU" sz="900" dirty="0">
                          <a:latin typeface="+mj-lt"/>
                          <a:ea typeface="Times New Roman"/>
                        </a:rPr>
                        <a:t>Продукция животноводства</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err="1">
                          <a:latin typeface="+mj-lt"/>
                          <a:ea typeface="Times New Roman"/>
                        </a:rPr>
                        <a:t>млн</a:t>
                      </a:r>
                      <a:r>
                        <a:rPr lang="ru-RU" sz="900" dirty="0">
                          <a:latin typeface="+mj-lt"/>
                          <a:ea typeface="Times New Roman"/>
                        </a:rPr>
                        <a:t>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1241,120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1326,500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1350,000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1363,230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1377,000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1390,495</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1404,540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1418,304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1432,631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«Благоустройство парка в станице </a:t>
            </a:r>
            <a:r>
              <a:rPr lang="ru-RU" sz="2000" dirty="0" err="1"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Стодеревской</a:t>
            </a: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Курского муниципального округа Ставропольского края»</a:t>
            </a:r>
          </a:p>
        </p:txBody>
      </p:sp>
      <p:sp>
        <p:nvSpPr>
          <p:cNvPr id="12" name="Rectangle 2"/>
          <p:cNvSpPr>
            <a:spLocks noChangeArrowheads="1"/>
          </p:cNvSpPr>
          <p:nvPr/>
        </p:nvSpPr>
        <p:spPr bwMode="auto">
          <a:xfrm>
            <a:off x="304800" y="914400"/>
            <a:ext cx="5181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lumMod val="75000"/>
                  </a:schemeClr>
                </a:solidFill>
                <a:effectLst/>
                <a:latin typeface="Calibri" pitchFamily="34" charset="0"/>
                <a:ea typeface="Times New Roman" pitchFamily="18" charset="0"/>
                <a:cs typeface="Calibri" pitchFamily="34" charset="0"/>
              </a:rPr>
              <a:t>ИСТОЧНИКИ ФИНАНСИРОВАНИЯ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бюджет муниципального </a:t>
            </a:r>
            <a:r>
              <a:rPr lang="ru-RU" sz="1600" dirty="0" smtClean="0">
                <a:latin typeface="Calibri" pitchFamily="34" charset="0"/>
                <a:ea typeface="Times New Roman" pitchFamily="18" charset="0"/>
                <a:cs typeface="Calibri" pitchFamily="34" charset="0"/>
              </a:rPr>
              <a:t>образования: 2 111,67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fontAlgn="base" hangingPunct="0">
              <a:spcBef>
                <a:spcPct val="0"/>
              </a:spcBef>
              <a:spcAft>
                <a:spcPct val="0"/>
              </a:spcAft>
              <a:buFontTx/>
              <a:buChar char="•"/>
            </a:pPr>
            <a:r>
              <a:rPr lang="ru-RU" sz="1600" dirty="0" smtClean="0">
                <a:solidFill>
                  <a:srgbClr val="000000"/>
                </a:solidFill>
                <a:latin typeface="Calibri" pitchFamily="34" charset="0"/>
                <a:ea typeface="Times New Roman" pitchFamily="18" charset="0"/>
                <a:cs typeface="Calibri" pitchFamily="34" charset="0"/>
              </a:rPr>
              <a:t>инициативные платежи (физ. лица, ИП, организации): 357,46 тыс. руб.</a:t>
            </a:r>
            <a:endParaRPr lang="ru-RU" sz="800" dirty="0" smtClean="0">
              <a:latin typeface="Calibri" pitchFamily="34" charset="0"/>
              <a:cs typeface="Calibri" pitchFamily="34" charset="0"/>
            </a:endParaRPr>
          </a:p>
          <a:p>
            <a:pPr lvl="0" eaLnBrk="0" fontAlgn="base" hangingPunct="0">
              <a:spcBef>
                <a:spcPct val="0"/>
              </a:spcBef>
              <a:spcAft>
                <a:spcPct val="0"/>
              </a:spcAft>
              <a:buFontTx/>
              <a:buChar char="•"/>
            </a:pPr>
            <a:endParaRPr lang="ru-RU" sz="800" dirty="0" smtClean="0">
              <a:latin typeface="Calibri" pitchFamily="34" charset="0"/>
              <a:cs typeface="Calibri" pitchFamily="34" charset="0"/>
            </a:endParaRPr>
          </a:p>
          <a:p>
            <a:pPr eaLnBrk="0" fontAlgn="base" hangingPunct="0">
              <a:spcBef>
                <a:spcPct val="0"/>
              </a:spcBef>
              <a:spcAft>
                <a:spcPct val="0"/>
              </a:spcAft>
            </a:pPr>
            <a:endParaRPr lang="ru-RU" sz="1600" dirty="0" smtClean="0">
              <a:solidFill>
                <a:srgbClr val="000000"/>
              </a:solidFill>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 name="Rectangle 3"/>
          <p:cNvSpPr>
            <a:spLocks noChangeArrowheads="1"/>
          </p:cNvSpPr>
          <p:nvPr/>
        </p:nvSpPr>
        <p:spPr bwMode="auto">
          <a:xfrm>
            <a:off x="5410200" y="685800"/>
            <a:ext cx="3962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Semibold" charset="0"/>
                <a:ea typeface="Times New Roman" pitchFamily="18" charset="0"/>
                <a:cs typeface="Times New Roman" pitchFamily="18" charset="0"/>
              </a:rPr>
              <a:t>ИСХОДНОЕ СОСТОЯНИЕ ОБЪЕКТА</a:t>
            </a:r>
            <a:endParaRPr kumimoji="0" lang="ru-RU"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4"/>
          <p:cNvSpPr>
            <a:spLocks noChangeArrowheads="1"/>
          </p:cNvSpPr>
          <p:nvPr/>
        </p:nvSpPr>
        <p:spPr bwMode="auto">
          <a:xfrm>
            <a:off x="609600" y="2209800"/>
            <a:ext cx="42148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РЕЗУЛЬТАТ  РЕАЛИЗАЦИИ</a:t>
            </a:r>
            <a:endParaRPr kumimoji="0" lang="ru-RU" b="1" i="0"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pic>
        <p:nvPicPr>
          <p:cNvPr id="3" name="Picture 2" descr="C:\Users\Кострицкая\Desktop\презентация\за 2022\Стодеревский ТО\archive\16841288763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066800"/>
            <a:ext cx="2514600" cy="3276600"/>
          </a:xfrm>
          <a:prstGeom prst="rect">
            <a:avLst/>
          </a:prstGeom>
          <a:noFill/>
        </p:spPr>
      </p:pic>
      <p:pic>
        <p:nvPicPr>
          <p:cNvPr id="4" name="Picture 3" descr="C:\Users\Кострицкая\Desktop\презентация\за 2022\Стодеревский ТО\archive\16841288763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4200" y="4419600"/>
            <a:ext cx="4267200" cy="2209800"/>
          </a:xfrm>
          <a:prstGeom prst="rect">
            <a:avLst/>
          </a:prstGeom>
          <a:noFill/>
        </p:spPr>
      </p:pic>
      <p:pic>
        <p:nvPicPr>
          <p:cNvPr id="1028" name="Picture 4" descr="C:\Users\Кострицкая\Desktop\презентация\за 2022\Стодеревский ТО\archive\168412887633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2590800"/>
            <a:ext cx="2571750" cy="40386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«Устройство тротуаров по ул. Пушкина, ул. Миронова, ул. Свердлова и ул. Ленина в селе </a:t>
            </a:r>
            <a:r>
              <a:rPr lang="ru-RU" sz="2000" dirty="0" err="1"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Эдиссия</a:t>
            </a:r>
            <a:r>
              <a:rPr lang="ru-RU" sz="2000" dirty="0" smtClean="0">
                <a:solidFill>
                  <a:srgbClr val="0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Курского муниципального округа Ставропольского края»</a:t>
            </a:r>
            <a:endParaRPr lang="ru-RU" sz="200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Rectangle 2"/>
          <p:cNvSpPr>
            <a:spLocks noChangeArrowheads="1"/>
          </p:cNvSpPr>
          <p:nvPr/>
        </p:nvSpPr>
        <p:spPr bwMode="auto">
          <a:xfrm>
            <a:off x="304800" y="914400"/>
            <a:ext cx="5181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lumMod val="75000"/>
                  </a:schemeClr>
                </a:solidFill>
                <a:effectLst/>
                <a:latin typeface="Calibri" pitchFamily="34" charset="0"/>
                <a:ea typeface="Times New Roman" pitchFamily="18" charset="0"/>
                <a:cs typeface="Calibri" pitchFamily="34" charset="0"/>
              </a:rPr>
              <a:t>ИСТОЧНИКИ ФИНАНСИРОВАНИЯ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lvl="0" eaLnBrk="0" hangingPunct="0">
              <a:buFontTx/>
              <a:buChar char="•"/>
            </a:pPr>
            <a:r>
              <a:rPr lang="ru-RU" sz="1600" dirty="0" smtClean="0">
                <a:solidFill>
                  <a:srgbClr val="000000"/>
                </a:solidFill>
                <a:latin typeface="Calibri" pitchFamily="34" charset="0"/>
                <a:ea typeface="Times New Roman" pitchFamily="18" charset="0"/>
                <a:cs typeface="Calibri" pitchFamily="34" charset="0"/>
              </a:rPr>
              <a:t>бюджет муниципального </a:t>
            </a:r>
            <a:r>
              <a:rPr lang="ru-RU" sz="1600" dirty="0" smtClean="0">
                <a:latin typeface="Calibri" pitchFamily="34" charset="0"/>
                <a:ea typeface="Times New Roman" pitchFamily="18" charset="0"/>
                <a:cs typeface="Calibri" pitchFamily="34" charset="0"/>
              </a:rPr>
              <a:t>образования: 1 318,80 </a:t>
            </a:r>
            <a:r>
              <a:rPr lang="ru-RU" sz="1400" dirty="0" smtClean="0">
                <a:solidFill>
                  <a:srgbClr val="000000"/>
                </a:solidFill>
                <a:latin typeface="Calibri" pitchFamily="34" charset="0"/>
                <a:ea typeface="Times New Roman" pitchFamily="18" charset="0"/>
                <a:cs typeface="Calibri" pitchFamily="34" charset="0"/>
              </a:rPr>
              <a:t>тыс. руб.</a:t>
            </a:r>
            <a:endParaRPr lang="ru-RU" sz="1400" dirty="0" smtClean="0">
              <a:solidFill>
                <a:srgbClr val="000000"/>
              </a:solidFill>
              <a:latin typeface="Calibri" pitchFamily="34" charset="0"/>
              <a:ea typeface="Calibri" pitchFamily="34" charset="0"/>
              <a:cs typeface="Calibri" pitchFamily="34" charset="0"/>
            </a:endParaRPr>
          </a:p>
          <a:p>
            <a:pPr lvl="0" eaLnBrk="0" fontAlgn="base" hangingPunct="0">
              <a:spcBef>
                <a:spcPct val="0"/>
              </a:spcBef>
              <a:spcAft>
                <a:spcPct val="0"/>
              </a:spcAft>
              <a:buFontTx/>
              <a:buChar char="•"/>
            </a:pPr>
            <a:r>
              <a:rPr lang="ru-RU" sz="1600" dirty="0" smtClean="0">
                <a:solidFill>
                  <a:srgbClr val="000000"/>
                </a:solidFill>
                <a:latin typeface="Calibri" pitchFamily="34" charset="0"/>
                <a:ea typeface="Times New Roman" pitchFamily="18" charset="0"/>
                <a:cs typeface="Calibri" pitchFamily="34" charset="0"/>
              </a:rPr>
              <a:t>инициативные платежи (физ. лица, ИП, организации): 186,00 тыс. руб.</a:t>
            </a:r>
            <a:endParaRPr lang="ru-RU" sz="800" dirty="0" smtClean="0">
              <a:latin typeface="Calibri" pitchFamily="34" charset="0"/>
              <a:cs typeface="Calibri" pitchFamily="34" charset="0"/>
            </a:endParaRPr>
          </a:p>
          <a:p>
            <a:pPr lvl="0" eaLnBrk="0" fontAlgn="base" hangingPunct="0">
              <a:spcBef>
                <a:spcPct val="0"/>
              </a:spcBef>
              <a:spcAft>
                <a:spcPct val="0"/>
              </a:spcAft>
              <a:buFontTx/>
              <a:buChar char="•"/>
            </a:pPr>
            <a:endParaRPr lang="ru-RU" sz="800" dirty="0" smtClean="0">
              <a:latin typeface="Calibri" pitchFamily="34" charset="0"/>
              <a:cs typeface="Calibri" pitchFamily="34" charset="0"/>
            </a:endParaRPr>
          </a:p>
          <a:p>
            <a:pPr eaLnBrk="0" fontAlgn="base" hangingPunct="0">
              <a:spcBef>
                <a:spcPct val="0"/>
              </a:spcBef>
              <a:spcAft>
                <a:spcPct val="0"/>
              </a:spcAft>
            </a:pPr>
            <a:endParaRPr lang="ru-RU" sz="1600" dirty="0" smtClean="0">
              <a:solidFill>
                <a:srgbClr val="000000"/>
              </a:solidFill>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 name="Rectangle 3"/>
          <p:cNvSpPr>
            <a:spLocks noChangeArrowheads="1"/>
          </p:cNvSpPr>
          <p:nvPr/>
        </p:nvSpPr>
        <p:spPr bwMode="auto">
          <a:xfrm>
            <a:off x="5410200" y="685800"/>
            <a:ext cx="3962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Semibold" charset="0"/>
                <a:ea typeface="Times New Roman" pitchFamily="18" charset="0"/>
                <a:cs typeface="Times New Roman" pitchFamily="18" charset="0"/>
              </a:rPr>
              <a:t>ИСХОДНОЕ СОСТОЯНИЕ ОБЪЕКТА</a:t>
            </a:r>
            <a:endParaRPr kumimoji="0" lang="ru-RU"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4"/>
          <p:cNvSpPr>
            <a:spLocks noChangeArrowheads="1"/>
          </p:cNvSpPr>
          <p:nvPr/>
        </p:nvSpPr>
        <p:spPr bwMode="auto">
          <a:xfrm>
            <a:off x="609600" y="2209800"/>
            <a:ext cx="42148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РЕЗУЛЬТАТ  РЕАЛИЗАЦИИ</a:t>
            </a:r>
            <a:endParaRPr kumimoji="0" lang="ru-RU" b="1" i="0"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pic>
        <p:nvPicPr>
          <p:cNvPr id="109570" name="Picture 2" descr="C:\Users\Кострицкая\Desktop\презентация\за 2022\Эдиссийский ТО (без краевых)\до\20210820_10425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1143000"/>
            <a:ext cx="2438400" cy="3517380"/>
          </a:xfrm>
          <a:prstGeom prst="rect">
            <a:avLst/>
          </a:prstGeom>
          <a:noFill/>
        </p:spPr>
      </p:pic>
      <p:pic>
        <p:nvPicPr>
          <p:cNvPr id="109571" name="Picture 3" descr="C:\Users\Кострицкая\Desktop\презентация\за 2022\Эдиссийский ТО (без краевых)\после\20221005_14531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2667000"/>
            <a:ext cx="2438400" cy="3901440"/>
          </a:xfrm>
          <a:prstGeom prst="rect">
            <a:avLst/>
          </a:prstGeom>
          <a:noFill/>
        </p:spPr>
      </p:pic>
      <p:pic>
        <p:nvPicPr>
          <p:cNvPr id="109572" name="Picture 4" descr="C:\Users\Кострицкая\Desktop\презентация\за 2022\Эдиссийский ТО (без краевых)\после\20221005_14572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9000" y="2667000"/>
            <a:ext cx="2438400" cy="3907693"/>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9" name="Пятиугольник 8"/>
          <p:cNvSpPr/>
          <p:nvPr/>
        </p:nvSpPr>
        <p:spPr>
          <a:xfrm>
            <a:off x="0" y="0"/>
            <a:ext cx="8915400" cy="38100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12. </a:t>
            </a:r>
            <a:r>
              <a:rPr lang="ru-RU" sz="1400" dirty="0" smtClean="0">
                <a:latin typeface="Calibri" pitchFamily="34" charset="0"/>
                <a:cs typeface="Calibri" pitchFamily="34" charset="0"/>
              </a:rPr>
              <a:t>ДОРОЖНЫЙ ФОНД (дорожное хозяйство)</a:t>
            </a:r>
          </a:p>
        </p:txBody>
      </p:sp>
      <p:sp>
        <p:nvSpPr>
          <p:cNvPr id="4" name="Прямоугольник 3"/>
          <p:cNvSpPr/>
          <p:nvPr/>
        </p:nvSpPr>
        <p:spPr>
          <a:xfrm>
            <a:off x="76200" y="2209800"/>
            <a:ext cx="8991600" cy="4624343"/>
          </a:xfrm>
          <a:prstGeom prst="rect">
            <a:avLst/>
          </a:prstGeom>
        </p:spPr>
        <p:txBody>
          <a:bodyPr wrap="square">
            <a:spAutoFit/>
          </a:bodyPr>
          <a:lstStyle/>
          <a:p>
            <a:pPr algn="just"/>
            <a:r>
              <a:rPr lang="ru-RU" sz="950" dirty="0" smtClean="0">
                <a:latin typeface="+mj-lt"/>
                <a:cs typeface="Calibri" pitchFamily="34" charset="0"/>
              </a:rPr>
              <a:t>     </a:t>
            </a:r>
            <a:r>
              <a:rPr lang="ru-RU" sz="950" b="1" dirty="0" smtClean="0">
                <a:latin typeface="+mj-lt"/>
                <a:cs typeface="Calibri" pitchFamily="34" charset="0"/>
              </a:rPr>
              <a:t>По отрасли «Дорожное хозяйство (дорожные фонды)» </a:t>
            </a:r>
            <a:r>
              <a:rPr lang="ru-RU" sz="950" dirty="0" smtClean="0">
                <a:latin typeface="+mj-lt"/>
                <a:cs typeface="Calibri" pitchFamily="34" charset="0"/>
              </a:rPr>
              <a:t>в  бюджете Курского муниципального округа предусматривались расходы на осуществление дорожной деятельности в рамках муниципальных дорожных фондов в размере не менее прогнозируемого объема доходов от акцизов на автомобильный бензин, прямогонный бензин, дизельное топливо, моторные масла для дизельных и (или) карбюраторных (инжекторных) двигателей, производимые на территории Российской Федерации, подлежащих зачислению в бюджеты муниципальных образований, а также иных доходов, определенных нормативными правовыми актами муниципальных образований о создании муниципальных дорожных фондов. </a:t>
            </a:r>
          </a:p>
          <a:p>
            <a:pPr algn="just"/>
            <a:r>
              <a:rPr lang="ru-RU" sz="950" dirty="0" smtClean="0">
                <a:latin typeface="+mj-lt"/>
                <a:cs typeface="Calibri" pitchFamily="34" charset="0"/>
              </a:rPr>
              <a:t>     В 2022 году исполнение  по разделу «Дорожное хозяйство (дорожные фонды)» составило – 120 373,75 тыс. рублей, в том числе за счет  краевого бюджета – 82 170,39 тыс. рублей.</a:t>
            </a:r>
          </a:p>
          <a:p>
            <a:pPr algn="just"/>
            <a:r>
              <a:rPr lang="ru-RU" sz="950" dirty="0" smtClean="0">
                <a:latin typeface="+mj-lt"/>
                <a:cs typeface="Calibri" pitchFamily="34" charset="0"/>
              </a:rPr>
              <a:t>    В 2022 году в бюджете Курского муниципального округа Ставропольского края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  освоены средства в сумме 82 170,39 тыс. рублей.</a:t>
            </a:r>
          </a:p>
          <a:p>
            <a:pPr algn="just"/>
            <a:r>
              <a:rPr lang="ru-RU" sz="950" dirty="0" smtClean="0">
                <a:latin typeface="+mj-lt"/>
              </a:rPr>
              <a:t>Предоставлена субсидия на реализацию мероприятий по осуществлению пассажирских перевозок по 5 внутрирайонным маршрутам:«</a:t>
            </a:r>
            <a:r>
              <a:rPr lang="ru-RU" sz="950" dirty="0" err="1" smtClean="0">
                <a:latin typeface="+mj-lt"/>
              </a:rPr>
              <a:t>Курская-Галюгаевская</a:t>
            </a:r>
            <a:r>
              <a:rPr lang="ru-RU" sz="950" dirty="0" smtClean="0">
                <a:latin typeface="+mj-lt"/>
              </a:rPr>
              <a:t>», «</a:t>
            </a:r>
            <a:r>
              <a:rPr lang="ru-RU" sz="950" dirty="0" err="1" smtClean="0">
                <a:latin typeface="+mj-lt"/>
              </a:rPr>
              <a:t>Курская-Рощино</a:t>
            </a:r>
            <a:r>
              <a:rPr lang="ru-RU" sz="950" dirty="0" smtClean="0">
                <a:latin typeface="+mj-lt"/>
              </a:rPr>
              <a:t>», «Курская-42 </a:t>
            </a:r>
            <a:r>
              <a:rPr lang="ru-RU" sz="950" dirty="0" err="1" smtClean="0">
                <a:latin typeface="+mj-lt"/>
              </a:rPr>
              <a:t>й</a:t>
            </a:r>
            <a:r>
              <a:rPr lang="ru-RU" sz="950" dirty="0" smtClean="0">
                <a:latin typeface="+mj-lt"/>
              </a:rPr>
              <a:t> км.», «</a:t>
            </a:r>
            <a:r>
              <a:rPr lang="ru-RU" sz="950" dirty="0" err="1" smtClean="0">
                <a:latin typeface="+mj-lt"/>
              </a:rPr>
              <a:t>Курская-Балтийский</a:t>
            </a:r>
            <a:r>
              <a:rPr lang="ru-RU" sz="950" dirty="0" smtClean="0">
                <a:latin typeface="+mj-lt"/>
              </a:rPr>
              <a:t>», «</a:t>
            </a:r>
            <a:r>
              <a:rPr lang="ru-RU" sz="950" dirty="0" err="1" smtClean="0">
                <a:latin typeface="+mj-lt"/>
              </a:rPr>
              <a:t>Курская-Пролетарский</a:t>
            </a:r>
            <a:r>
              <a:rPr lang="ru-RU" sz="950" dirty="0" smtClean="0">
                <a:latin typeface="+mj-lt"/>
              </a:rPr>
              <a:t>»</a:t>
            </a:r>
          </a:p>
          <a:p>
            <a:pPr algn="just"/>
            <a:r>
              <a:rPr lang="ru-RU" sz="950" dirty="0" smtClean="0">
                <a:latin typeface="+mj-lt"/>
              </a:rPr>
              <a:t>      Проведен ремонт автомобильных дорог: </a:t>
            </a:r>
          </a:p>
          <a:p>
            <a:pPr algn="just"/>
            <a:r>
              <a:rPr lang="ru-RU" sz="950" dirty="0" smtClean="0">
                <a:latin typeface="+mj-lt"/>
              </a:rPr>
              <a:t>     в станице Курской по ул. Ленина, ул. Гагарина, ул. </a:t>
            </a:r>
            <a:r>
              <a:rPr lang="ru-RU" sz="950" dirty="0" err="1" smtClean="0">
                <a:latin typeface="+mj-lt"/>
              </a:rPr>
              <a:t>Халецкого</a:t>
            </a:r>
            <a:r>
              <a:rPr lang="ru-RU" sz="950" dirty="0" smtClean="0">
                <a:latin typeface="+mj-lt"/>
              </a:rPr>
              <a:t>, ул. Акулова,  пер. Свободный, пер. Пионерский, ул. Щербакова;</a:t>
            </a:r>
          </a:p>
          <a:p>
            <a:pPr algn="just"/>
            <a:r>
              <a:rPr lang="ru-RU" sz="950" dirty="0" smtClean="0">
                <a:latin typeface="+mj-lt"/>
              </a:rPr>
              <a:t>     в селе Русском по ул. Полевая, ул. Набережная; </a:t>
            </a:r>
          </a:p>
          <a:p>
            <a:pPr algn="just"/>
            <a:r>
              <a:rPr lang="ru-RU" sz="950" dirty="0" smtClean="0">
                <a:latin typeface="+mj-lt"/>
              </a:rPr>
              <a:t>     в селе Полтавском по ул. Майской; </a:t>
            </a:r>
          </a:p>
          <a:p>
            <a:pPr algn="just"/>
            <a:r>
              <a:rPr lang="ru-RU" sz="950" dirty="0" smtClean="0">
                <a:latin typeface="+mj-lt"/>
              </a:rPr>
              <a:t>     в селе </a:t>
            </a:r>
            <a:r>
              <a:rPr lang="ru-RU" sz="950" dirty="0" err="1" smtClean="0">
                <a:latin typeface="+mj-lt"/>
              </a:rPr>
              <a:t>Серноводское</a:t>
            </a:r>
            <a:r>
              <a:rPr lang="ru-RU" sz="950" dirty="0" smtClean="0">
                <a:latin typeface="+mj-lt"/>
              </a:rPr>
              <a:t> по ул. Тихая, ул. Южная, ул. Урожайная;</a:t>
            </a:r>
          </a:p>
          <a:p>
            <a:pPr algn="just"/>
            <a:r>
              <a:rPr lang="ru-RU" sz="950" dirty="0" smtClean="0">
                <a:latin typeface="+mj-lt"/>
              </a:rPr>
              <a:t>     в станице </a:t>
            </a:r>
            <a:r>
              <a:rPr lang="ru-RU" sz="950" dirty="0" err="1" smtClean="0">
                <a:latin typeface="+mj-lt"/>
              </a:rPr>
              <a:t>Стодеревской</a:t>
            </a:r>
            <a:r>
              <a:rPr lang="ru-RU" sz="950" dirty="0" smtClean="0">
                <a:latin typeface="+mj-lt"/>
              </a:rPr>
              <a:t> по ул.60 лет СССР, ул. Октябрьская,;</a:t>
            </a:r>
          </a:p>
          <a:p>
            <a:pPr algn="just"/>
            <a:r>
              <a:rPr lang="ru-RU" sz="950" dirty="0" smtClean="0">
                <a:latin typeface="+mj-lt"/>
              </a:rPr>
              <a:t>     в станице </a:t>
            </a:r>
            <a:r>
              <a:rPr lang="ru-RU" sz="950" dirty="0" err="1" smtClean="0">
                <a:latin typeface="+mj-lt"/>
              </a:rPr>
              <a:t>Галюгаевской</a:t>
            </a:r>
            <a:r>
              <a:rPr lang="ru-RU" sz="950" dirty="0" smtClean="0">
                <a:latin typeface="+mj-lt"/>
              </a:rPr>
              <a:t> по ул. Братьев Семеновых; </a:t>
            </a:r>
          </a:p>
          <a:p>
            <a:pPr algn="just"/>
            <a:r>
              <a:rPr lang="ru-RU" sz="950" dirty="0" smtClean="0">
                <a:latin typeface="+mj-lt"/>
              </a:rPr>
              <a:t>     в поселке Ага-Батыр по  ул. Комсомольской;</a:t>
            </a:r>
          </a:p>
          <a:p>
            <a:pPr algn="just"/>
            <a:r>
              <a:rPr lang="ru-RU" sz="950" dirty="0" smtClean="0">
                <a:latin typeface="+mj-lt"/>
              </a:rPr>
              <a:t>     в селе </a:t>
            </a:r>
            <a:r>
              <a:rPr lang="ru-RU" sz="950" dirty="0" err="1" smtClean="0">
                <a:latin typeface="+mj-lt"/>
              </a:rPr>
              <a:t>Ростовановском</a:t>
            </a:r>
            <a:r>
              <a:rPr lang="ru-RU" sz="950" dirty="0" smtClean="0">
                <a:latin typeface="+mj-lt"/>
              </a:rPr>
              <a:t> по ул. Береговая;</a:t>
            </a:r>
          </a:p>
          <a:p>
            <a:pPr algn="just"/>
            <a:r>
              <a:rPr lang="ru-RU" sz="950" dirty="0" smtClean="0">
                <a:latin typeface="+mj-lt"/>
              </a:rPr>
              <a:t>     подъезд к поселку Ровный от автомобильной дороги «Моздок - Курская».</a:t>
            </a:r>
          </a:p>
          <a:p>
            <a:pPr algn="just"/>
            <a:r>
              <a:rPr lang="ru-RU" sz="950" dirty="0" smtClean="0">
                <a:latin typeface="+mj-lt"/>
              </a:rPr>
              <a:t>      Проведены мероприятия по обслуживанию светофоров </a:t>
            </a:r>
          </a:p>
          <a:p>
            <a:pPr algn="just"/>
            <a:r>
              <a:rPr lang="ru-RU" sz="950" dirty="0" smtClean="0">
                <a:latin typeface="+mj-lt"/>
              </a:rPr>
              <a:t>Произведен ремонт 8 улиц ст.Курской,2 улицы с.Русское,1 улица в с.Полтавское и </a:t>
            </a:r>
            <a:r>
              <a:rPr lang="ru-RU" sz="950" dirty="0" err="1" smtClean="0">
                <a:latin typeface="+mj-lt"/>
              </a:rPr>
              <a:t>с.Эдиссия</a:t>
            </a:r>
            <a:r>
              <a:rPr lang="ru-RU" sz="950" dirty="0" smtClean="0">
                <a:latin typeface="+mj-lt"/>
              </a:rPr>
              <a:t>, 3 улицы в с. </a:t>
            </a:r>
            <a:r>
              <a:rPr lang="ru-RU" sz="950" dirty="0" err="1" smtClean="0">
                <a:latin typeface="+mj-lt"/>
              </a:rPr>
              <a:t>Серноводское</a:t>
            </a:r>
            <a:r>
              <a:rPr lang="ru-RU" sz="950" dirty="0" smtClean="0">
                <a:latin typeface="+mj-lt"/>
              </a:rPr>
              <a:t>, 1 ул.в </a:t>
            </a:r>
            <a:r>
              <a:rPr lang="ru-RU" sz="950" dirty="0" err="1" smtClean="0">
                <a:latin typeface="+mj-lt"/>
              </a:rPr>
              <a:t>ст.Галюгаевская</a:t>
            </a:r>
            <a:r>
              <a:rPr lang="ru-RU" sz="950" dirty="0" smtClean="0">
                <a:latin typeface="+mj-lt"/>
              </a:rPr>
              <a:t> и п.Ага-Батыр,1                     ул. </a:t>
            </a:r>
            <a:r>
              <a:rPr lang="ru-RU" sz="950" dirty="0" err="1" smtClean="0">
                <a:latin typeface="+mj-lt"/>
              </a:rPr>
              <a:t>вст.Стодеревской</a:t>
            </a:r>
            <a:r>
              <a:rPr lang="ru-RU" sz="950" dirty="0" smtClean="0">
                <a:latin typeface="+mj-lt"/>
              </a:rPr>
              <a:t>.</a:t>
            </a:r>
          </a:p>
          <a:p>
            <a:pPr algn="just"/>
            <a:r>
              <a:rPr lang="ru-RU" sz="950" dirty="0" smtClean="0">
                <a:latin typeface="+mj-lt"/>
              </a:rPr>
              <a:t>      Заключены 10 контрактов на подготовку проектно-сметной документации и ремонт автодорог,26 договоров на проведение экспертизы сметной документации,29 договоров на строительный контроль,1 контракт на содержание светофоров,1 контракт на устройство искусственных неровностей,1 контракт на разметку дорог,1 контракт на обрезку деревьев,1 контракт на зимнее содержание дорог,1 контракт на установку дорожных знаков.</a:t>
            </a:r>
          </a:p>
          <a:p>
            <a:pPr algn="just"/>
            <a:r>
              <a:rPr lang="ru-RU" sz="950" dirty="0" smtClean="0">
                <a:latin typeface="+mj-lt"/>
              </a:rPr>
              <a:t>     Субсидия на реконструкцию а/</a:t>
            </a:r>
            <a:r>
              <a:rPr lang="ru-RU" sz="950" dirty="0" err="1" smtClean="0">
                <a:latin typeface="+mj-lt"/>
              </a:rPr>
              <a:t>д</a:t>
            </a:r>
            <a:r>
              <a:rPr lang="ru-RU" sz="950" dirty="0" smtClean="0">
                <a:latin typeface="+mj-lt"/>
              </a:rPr>
              <a:t> «</a:t>
            </a:r>
            <a:r>
              <a:rPr lang="ru-RU" sz="950" dirty="0" err="1" smtClean="0">
                <a:latin typeface="+mj-lt"/>
              </a:rPr>
              <a:t>Ага-Батыр-Дыдымкин</a:t>
            </a:r>
            <a:r>
              <a:rPr lang="ru-RU" sz="950" dirty="0" smtClean="0">
                <a:latin typeface="+mj-lt"/>
              </a:rPr>
              <a:t>» предоставлена в декабре 2022 г.(по результатам конкурсных процедур),а проектный срок реконструкции составляет 12 мес., соответственно в 2022 г.работы не выполнены.В соответствии с муниципальным контрактом №58 от 30.12.2022 г.работы будут выполнены до 21.12.2023 г.</a:t>
            </a:r>
            <a:endParaRPr lang="ru-RU" sz="950" dirty="0">
              <a:latin typeface="+mj-lt"/>
              <a:cs typeface="Calibri" pitchFamily="34" charset="0"/>
            </a:endParaRPr>
          </a:p>
        </p:txBody>
      </p:sp>
      <p:graphicFrame>
        <p:nvGraphicFramePr>
          <p:cNvPr id="6" name="Диаграмма 5"/>
          <p:cNvGraphicFramePr/>
          <p:nvPr/>
        </p:nvGraphicFramePr>
        <p:xfrm>
          <a:off x="2971800" y="228600"/>
          <a:ext cx="32004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nvGraphicFramePr>
        <p:xfrm>
          <a:off x="0" y="304800"/>
          <a:ext cx="30480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nvGraphicFramePr>
        <p:xfrm>
          <a:off x="5943600" y="228600"/>
          <a:ext cx="3200400" cy="2133600"/>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
          <p:cNvSpPr>
            <a:spLocks noChangeArrowheads="1"/>
          </p:cNvSpPr>
          <p:nvPr/>
        </p:nvSpPr>
        <p:spPr bwMode="auto">
          <a:xfrm>
            <a:off x="0" y="4495800"/>
            <a:ext cx="86868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000" dirty="0" smtClean="0">
                <a:latin typeface="+mj-lt"/>
              </a:rPr>
              <a:t>     </a:t>
            </a:r>
          </a:p>
        </p:txBody>
      </p:sp>
      <p:pic>
        <p:nvPicPr>
          <p:cNvPr id="10246" name="Picture 6" descr="https://vologda-vsk.ru/images/img/news/84/4.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8000" y="4019550"/>
            <a:ext cx="2133600" cy="1600200"/>
          </a:xfrm>
          <a:prstGeom prst="rect">
            <a:avLst/>
          </a:prstGeom>
          <a:ln>
            <a:noFill/>
          </a:ln>
          <a:effectLst>
            <a:softEdge rad="112500"/>
          </a:effectLst>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066800"/>
            <a:ext cx="3416717"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81000" y="457200"/>
            <a:ext cx="3733800" cy="523220"/>
          </a:xfrm>
          <a:prstGeom prst="rect">
            <a:avLst/>
          </a:prstGeom>
        </p:spPr>
        <p:txBody>
          <a:bodyPr wrap="square">
            <a:spAutoFit/>
          </a:bodyPr>
          <a:lstStyle/>
          <a:p>
            <a:pPr algn="ctr"/>
            <a:r>
              <a:rPr lang="ru-RU" sz="1400" dirty="0"/>
              <a:t>Ремонт участка автомобильной дороги </a:t>
            </a:r>
            <a:r>
              <a:rPr lang="ru-RU" sz="1400" dirty="0" smtClean="0"/>
              <a:t>по </a:t>
            </a:r>
            <a:r>
              <a:rPr lang="ru-RU" sz="1400" dirty="0"/>
              <a:t>ул. Гагарина </a:t>
            </a:r>
            <a:r>
              <a:rPr lang="ru-RU" sz="1400" dirty="0" smtClean="0"/>
              <a:t>в </a:t>
            </a:r>
            <a:r>
              <a:rPr lang="ru-RU" sz="1400" dirty="0" err="1" smtClean="0"/>
              <a:t>ст-це</a:t>
            </a:r>
            <a:r>
              <a:rPr lang="ru-RU" sz="1400" dirty="0" smtClean="0"/>
              <a:t> </a:t>
            </a:r>
            <a:r>
              <a:rPr lang="ru-RU" sz="1400" dirty="0"/>
              <a:t>Курская </a:t>
            </a:r>
          </a:p>
        </p:txBody>
      </p:sp>
      <p:pic>
        <p:nvPicPr>
          <p:cNvPr id="4" name="Рисунок 3"/>
          <p:cNvPicPr/>
          <p:nvPr/>
        </p:nvPicPr>
        <p:blipFill>
          <a:blip r:embed="rId4" cstate="email">
            <a:extLst>
              <a:ext uri="{28A0092B-C50C-407E-A947-70E740481C1C}">
                <a14:useLocalDpi xmlns:a14="http://schemas.microsoft.com/office/drawing/2010/main"/>
              </a:ext>
            </a:extLst>
          </a:blip>
          <a:stretch/>
        </p:blipFill>
        <p:spPr>
          <a:xfrm>
            <a:off x="5029200" y="1066800"/>
            <a:ext cx="3421665" cy="2286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5029200" y="457200"/>
            <a:ext cx="3581400" cy="523220"/>
          </a:xfrm>
          <a:prstGeom prst="rect">
            <a:avLst/>
          </a:prstGeom>
        </p:spPr>
        <p:txBody>
          <a:bodyPr wrap="square">
            <a:spAutoFit/>
          </a:bodyPr>
          <a:lstStyle/>
          <a:p>
            <a:pPr algn="ctr"/>
            <a:r>
              <a:rPr lang="ru-RU" sz="1400" dirty="0"/>
              <a:t>Ремонт участка автомобильной дороги </a:t>
            </a:r>
            <a:r>
              <a:rPr lang="ru-RU" sz="1400" dirty="0" smtClean="0"/>
              <a:t>по </a:t>
            </a:r>
            <a:r>
              <a:rPr lang="ru-RU" sz="1400" dirty="0"/>
              <a:t>ул. Ленина </a:t>
            </a:r>
            <a:r>
              <a:rPr lang="ru-RU" sz="1400" dirty="0" smtClean="0"/>
              <a:t>в </a:t>
            </a:r>
            <a:r>
              <a:rPr lang="ru-RU" sz="1400" dirty="0" err="1" smtClean="0"/>
              <a:t>ст-це</a:t>
            </a:r>
            <a:r>
              <a:rPr lang="ru-RU" sz="1400" dirty="0" smtClean="0"/>
              <a:t> </a:t>
            </a:r>
            <a:r>
              <a:rPr lang="ru-RU" sz="1400" dirty="0"/>
              <a:t>Курская </a:t>
            </a:r>
          </a:p>
        </p:txBody>
      </p:sp>
      <p:sp>
        <p:nvSpPr>
          <p:cNvPr id="6" name="Прямоугольник 5"/>
          <p:cNvSpPr/>
          <p:nvPr/>
        </p:nvSpPr>
        <p:spPr>
          <a:xfrm>
            <a:off x="0" y="0"/>
            <a:ext cx="8496944" cy="400110"/>
          </a:xfrm>
          <a:prstGeom prst="rect">
            <a:avLst/>
          </a:prstGeom>
        </p:spPr>
        <p:txBody>
          <a:bodyPr wrap="square">
            <a:spAutoFit/>
          </a:bodyPr>
          <a:lstStyle/>
          <a:p>
            <a:r>
              <a:rPr lang="ru-RU" sz="2000" b="1" dirty="0" smtClean="0">
                <a:solidFill>
                  <a:prstClr val="black"/>
                </a:solidFill>
              </a:rPr>
              <a:t>Дорожная сеть</a:t>
            </a:r>
            <a:endParaRPr lang="ru-RU" sz="2000" b="1" dirty="0">
              <a:solidFill>
                <a:prstClr val="black"/>
              </a:solidFill>
            </a:endParaRPr>
          </a:p>
        </p:txBody>
      </p:sp>
      <p:pic>
        <p:nvPicPr>
          <p:cNvPr id="7" name="Picture 3" descr="C:\Users\User\AppData\Local\Temp\7zOCABE6A47\2cef1fc9-3e7e-4083-87df-f05e887acd0a.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3400" y="4079349"/>
            <a:ext cx="3429000" cy="2550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57200" y="3429000"/>
            <a:ext cx="3744416" cy="523220"/>
          </a:xfrm>
          <a:prstGeom prst="rect">
            <a:avLst/>
          </a:prstGeom>
        </p:spPr>
        <p:txBody>
          <a:bodyPr wrap="square">
            <a:spAutoFit/>
          </a:bodyPr>
          <a:lstStyle/>
          <a:p>
            <a:pPr algn="ctr"/>
            <a:r>
              <a:rPr lang="ru-RU" sz="1400" dirty="0"/>
              <a:t>Ремонт автомобильной дороги </a:t>
            </a:r>
            <a:r>
              <a:rPr lang="ru-RU" sz="1400" dirty="0" smtClean="0"/>
              <a:t>по пер. Свободный в </a:t>
            </a:r>
            <a:r>
              <a:rPr lang="ru-RU" sz="1400" dirty="0" err="1" smtClean="0"/>
              <a:t>ст-це</a:t>
            </a:r>
            <a:r>
              <a:rPr lang="ru-RU" sz="1400" dirty="0" smtClean="0"/>
              <a:t> </a:t>
            </a:r>
            <a:r>
              <a:rPr lang="ru-RU" sz="1400" dirty="0"/>
              <a:t>Курская </a:t>
            </a:r>
          </a:p>
        </p:txBody>
      </p:sp>
      <p:pic>
        <p:nvPicPr>
          <p:cNvPr id="9" name="Рисунок 8"/>
          <p:cNvPicPr/>
          <p:nvPr/>
        </p:nvPicPr>
        <p:blipFill>
          <a:blip r:embed="rId6" cstate="email">
            <a:extLst>
              <a:ext uri="{28A0092B-C50C-407E-A947-70E740481C1C}">
                <a14:useLocalDpi xmlns:a14="http://schemas.microsoft.com/office/drawing/2010/main"/>
              </a:ext>
            </a:extLst>
          </a:blip>
          <a:stretch/>
        </p:blipFill>
        <p:spPr>
          <a:xfrm>
            <a:off x="5029200" y="4114800"/>
            <a:ext cx="3505200" cy="253556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5029200" y="3505200"/>
            <a:ext cx="3505200" cy="523220"/>
          </a:xfrm>
          <a:prstGeom prst="rect">
            <a:avLst/>
          </a:prstGeom>
        </p:spPr>
        <p:txBody>
          <a:bodyPr wrap="square">
            <a:spAutoFit/>
          </a:bodyPr>
          <a:lstStyle/>
          <a:p>
            <a:pPr algn="ctr"/>
            <a:r>
              <a:rPr lang="ru-RU" sz="1400" dirty="0"/>
              <a:t>Ремонт автомобильной участка  </a:t>
            </a:r>
            <a:r>
              <a:rPr lang="ru-RU" sz="1400" dirty="0" smtClean="0"/>
              <a:t>дороги по </a:t>
            </a:r>
            <a:r>
              <a:rPr lang="ru-RU" sz="1400" dirty="0"/>
              <a:t>ул. </a:t>
            </a:r>
            <a:r>
              <a:rPr lang="ru-RU" sz="1400" dirty="0" err="1"/>
              <a:t>Халецкого</a:t>
            </a:r>
            <a:r>
              <a:rPr lang="ru-RU" sz="1400" dirty="0"/>
              <a:t> </a:t>
            </a:r>
            <a:r>
              <a:rPr lang="ru-RU" sz="1400" dirty="0" smtClean="0"/>
              <a:t>в </a:t>
            </a:r>
            <a:r>
              <a:rPr lang="ru-RU" sz="1400" dirty="0" err="1" smtClean="0"/>
              <a:t>ст-це</a:t>
            </a:r>
            <a:r>
              <a:rPr lang="ru-RU" sz="1400" dirty="0" smtClean="0"/>
              <a:t> </a:t>
            </a:r>
            <a:r>
              <a:rPr lang="ru-RU" sz="1400" dirty="0"/>
              <a:t>Курская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2" name="Рисунок 1"/>
          <p:cNvPicPr/>
          <p:nvPr/>
        </p:nvPicPr>
        <p:blipFill>
          <a:blip r:embed="rId3" cstate="email">
            <a:extLst>
              <a:ext uri="{28A0092B-C50C-407E-A947-70E740481C1C}">
                <a14:useLocalDpi xmlns:a14="http://schemas.microsoft.com/office/drawing/2010/main"/>
              </a:ext>
            </a:extLst>
          </a:blip>
          <a:stretch/>
        </p:blipFill>
        <p:spPr>
          <a:xfrm>
            <a:off x="533400" y="762000"/>
            <a:ext cx="3581400" cy="24384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533400" y="228600"/>
            <a:ext cx="3581400" cy="523220"/>
          </a:xfrm>
          <a:prstGeom prst="rect">
            <a:avLst/>
          </a:prstGeom>
        </p:spPr>
        <p:txBody>
          <a:bodyPr wrap="square">
            <a:spAutoFit/>
          </a:bodyPr>
          <a:lstStyle/>
          <a:p>
            <a:pPr algn="ctr"/>
            <a:r>
              <a:rPr lang="ru-RU" sz="1400" dirty="0"/>
              <a:t>Ремонт автомобильной дороги </a:t>
            </a:r>
            <a:r>
              <a:rPr lang="ru-RU" sz="1400" dirty="0" smtClean="0"/>
              <a:t>по пер. </a:t>
            </a:r>
            <a:r>
              <a:rPr lang="ru-RU" sz="1400" dirty="0"/>
              <a:t>Пионерский </a:t>
            </a:r>
            <a:r>
              <a:rPr lang="ru-RU" sz="1400" dirty="0" smtClean="0"/>
              <a:t>в </a:t>
            </a:r>
            <a:r>
              <a:rPr lang="ru-RU" sz="1400" dirty="0" err="1" smtClean="0"/>
              <a:t>ст-це</a:t>
            </a:r>
            <a:r>
              <a:rPr lang="ru-RU" sz="1400" dirty="0" smtClean="0"/>
              <a:t> </a:t>
            </a:r>
            <a:r>
              <a:rPr lang="ru-RU" sz="1400" dirty="0"/>
              <a:t>Курской</a:t>
            </a:r>
          </a:p>
        </p:txBody>
      </p:sp>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762000"/>
            <a:ext cx="35814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953000" y="228600"/>
            <a:ext cx="3661017" cy="523220"/>
          </a:xfrm>
          <a:prstGeom prst="rect">
            <a:avLst/>
          </a:prstGeom>
        </p:spPr>
        <p:txBody>
          <a:bodyPr wrap="square">
            <a:spAutoFit/>
          </a:bodyPr>
          <a:lstStyle/>
          <a:p>
            <a:pPr algn="ctr"/>
            <a:r>
              <a:rPr lang="ru-RU" sz="1400" dirty="0"/>
              <a:t>Ремонт участка автомобильной дороги </a:t>
            </a:r>
            <a:r>
              <a:rPr lang="ru-RU" sz="1400" dirty="0" smtClean="0"/>
              <a:t>по </a:t>
            </a:r>
            <a:r>
              <a:rPr lang="ru-RU" sz="1400" dirty="0"/>
              <a:t>ул. Акулова </a:t>
            </a:r>
            <a:r>
              <a:rPr lang="ru-RU" sz="1400" dirty="0" smtClean="0"/>
              <a:t>в </a:t>
            </a:r>
            <a:r>
              <a:rPr lang="ru-RU" sz="1400" dirty="0" err="1" smtClean="0"/>
              <a:t>ст-це</a:t>
            </a:r>
            <a:r>
              <a:rPr lang="ru-RU" sz="1400" dirty="0" smtClean="0"/>
              <a:t> </a:t>
            </a:r>
            <a:r>
              <a:rPr lang="ru-RU" sz="1400" dirty="0"/>
              <a:t>Курская</a:t>
            </a:r>
          </a:p>
        </p:txBody>
      </p:sp>
      <p:pic>
        <p:nvPicPr>
          <p:cNvPr id="6" name="Рисунок 5"/>
          <p:cNvPicPr/>
          <p:nvPr/>
        </p:nvPicPr>
        <p:blipFill>
          <a:blip r:embed="rId5" cstate="email">
            <a:extLst>
              <a:ext uri="{28A0092B-C50C-407E-A947-70E740481C1C}">
                <a14:useLocalDpi xmlns:a14="http://schemas.microsoft.com/office/drawing/2010/main"/>
              </a:ext>
            </a:extLst>
          </a:blip>
          <a:stretch/>
        </p:blipFill>
        <p:spPr>
          <a:xfrm>
            <a:off x="533400" y="3962400"/>
            <a:ext cx="3657600" cy="2743200"/>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57200" y="3429000"/>
            <a:ext cx="3744416" cy="523220"/>
          </a:xfrm>
          <a:prstGeom prst="rect">
            <a:avLst/>
          </a:prstGeom>
        </p:spPr>
        <p:txBody>
          <a:bodyPr wrap="square">
            <a:spAutoFit/>
          </a:bodyPr>
          <a:lstStyle/>
          <a:p>
            <a:pPr algn="ctr"/>
            <a:r>
              <a:rPr lang="ru-RU" sz="1400" dirty="0"/>
              <a:t>Ремонт автомобильной дороги </a:t>
            </a:r>
            <a:r>
              <a:rPr lang="ru-RU" sz="1400" dirty="0" smtClean="0"/>
              <a:t>по </a:t>
            </a:r>
            <a:r>
              <a:rPr lang="ru-RU" sz="1400" dirty="0"/>
              <a:t>ул. Щербакова </a:t>
            </a:r>
            <a:r>
              <a:rPr lang="ru-RU" sz="1400" dirty="0" smtClean="0"/>
              <a:t>в </a:t>
            </a:r>
            <a:r>
              <a:rPr lang="ru-RU" sz="1400" dirty="0" err="1" smtClean="0"/>
              <a:t>ст-це</a:t>
            </a:r>
            <a:r>
              <a:rPr lang="ru-RU" sz="1400" dirty="0" smtClean="0"/>
              <a:t> </a:t>
            </a:r>
            <a:r>
              <a:rPr lang="ru-RU" sz="1400" dirty="0"/>
              <a:t>Курская </a:t>
            </a:r>
          </a:p>
        </p:txBody>
      </p:sp>
      <p:pic>
        <p:nvPicPr>
          <p:cNvPr id="8" name="Picture 2" descr="C:\Users\User\AppData\Local\Temp\7zOCABC3C7A\226bd1c8-4723-42fc-b6f5-ad99f0d4ad6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53000" y="3962400"/>
            <a:ext cx="3650363"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876800" y="3429000"/>
            <a:ext cx="3733800" cy="523220"/>
          </a:xfrm>
          <a:prstGeom prst="rect">
            <a:avLst/>
          </a:prstGeom>
        </p:spPr>
        <p:txBody>
          <a:bodyPr wrap="square">
            <a:spAutoFit/>
          </a:bodyPr>
          <a:lstStyle/>
          <a:p>
            <a:pPr algn="ctr"/>
            <a:r>
              <a:rPr lang="ru-RU" sz="1400" dirty="0"/>
              <a:t>Ремонт участка автомобильной дороги </a:t>
            </a:r>
            <a:r>
              <a:rPr lang="ru-RU" sz="1400" dirty="0" smtClean="0"/>
              <a:t>по </a:t>
            </a:r>
            <a:r>
              <a:rPr lang="ru-RU" sz="1400" dirty="0"/>
              <a:t>ул. </a:t>
            </a:r>
            <a:r>
              <a:rPr lang="ru-RU" sz="1400" dirty="0" smtClean="0"/>
              <a:t>Полевая в с. Русское</a:t>
            </a:r>
            <a:endParaRPr lang="ru-RU" sz="1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Прямоугольник 1"/>
          <p:cNvSpPr/>
          <p:nvPr/>
        </p:nvSpPr>
        <p:spPr>
          <a:xfrm>
            <a:off x="304800" y="0"/>
            <a:ext cx="8546435" cy="307777"/>
          </a:xfrm>
          <a:prstGeom prst="rect">
            <a:avLst/>
          </a:prstGeom>
        </p:spPr>
        <p:txBody>
          <a:bodyPr wrap="square">
            <a:spAutoFit/>
          </a:bodyPr>
          <a:lstStyle/>
          <a:p>
            <a:pPr algn="ctr"/>
            <a:r>
              <a:rPr lang="ru-RU" sz="1400" dirty="0">
                <a:solidFill>
                  <a:prstClr val="black"/>
                </a:solidFill>
              </a:rPr>
              <a:t>Ремонт автомобильной дороги </a:t>
            </a:r>
            <a:r>
              <a:rPr lang="ru-RU" sz="1400" dirty="0" smtClean="0">
                <a:solidFill>
                  <a:prstClr val="black"/>
                </a:solidFill>
              </a:rPr>
              <a:t>по </a:t>
            </a:r>
            <a:r>
              <a:rPr lang="ru-RU" sz="1400" dirty="0">
                <a:solidFill>
                  <a:prstClr val="black"/>
                </a:solidFill>
              </a:rPr>
              <a:t>ул. </a:t>
            </a:r>
            <a:r>
              <a:rPr lang="ru-RU" sz="1400" dirty="0" smtClean="0">
                <a:solidFill>
                  <a:prstClr val="black"/>
                </a:solidFill>
              </a:rPr>
              <a:t>Майская в с. </a:t>
            </a:r>
            <a:r>
              <a:rPr lang="ru-RU" sz="1400" dirty="0">
                <a:solidFill>
                  <a:prstClr val="black"/>
                </a:solidFill>
              </a:rPr>
              <a:t>П</a:t>
            </a:r>
            <a:r>
              <a:rPr lang="ru-RU" sz="1400" dirty="0" smtClean="0">
                <a:solidFill>
                  <a:prstClr val="black"/>
                </a:solidFill>
              </a:rPr>
              <a:t>олтавское</a:t>
            </a:r>
            <a:endParaRPr lang="ru-RU" sz="1400" dirty="0">
              <a:solidFill>
                <a:prstClr val="black"/>
              </a:solidFill>
            </a:endParaRPr>
          </a:p>
        </p:txBody>
      </p:sp>
      <p:pic>
        <p:nvPicPr>
          <p:cNvPr id="3" name="Picture 2" descr="C:\Users\User\AppData\Local\Temp\7zOCABC42CB\image-13-05-22-03-09.jpe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2019" y="381001"/>
            <a:ext cx="35052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descr="C:\Users\User\AppData\Local\Temp\7zOCAB54D7D\image-13-05-22-03-09-2.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381000"/>
            <a:ext cx="3379196"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3" descr="C:\Users\User\AppData\Local\Temp\7zOCABC3D95\1c848787-3a82-4357-bee6-cc0f6863a8cd.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34000" y="3276600"/>
            <a:ext cx="3048000" cy="340949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181600" y="2743200"/>
            <a:ext cx="3505200" cy="523220"/>
          </a:xfrm>
          <a:prstGeom prst="rect">
            <a:avLst/>
          </a:prstGeom>
        </p:spPr>
        <p:txBody>
          <a:bodyPr wrap="square">
            <a:spAutoFit/>
          </a:bodyPr>
          <a:lstStyle/>
          <a:p>
            <a:pPr algn="ctr"/>
            <a:r>
              <a:rPr lang="ru-RU" sz="1400" dirty="0"/>
              <a:t>Ремонт </a:t>
            </a:r>
            <a:r>
              <a:rPr lang="ru-RU" sz="1400" dirty="0" smtClean="0"/>
              <a:t>автомобильной дороги по ул. Урожайная </a:t>
            </a:r>
            <a:r>
              <a:rPr lang="ru-RU" sz="1400" dirty="0"/>
              <a:t>в</a:t>
            </a:r>
            <a:r>
              <a:rPr lang="ru-RU" sz="1400" dirty="0" smtClean="0"/>
              <a:t> с. </a:t>
            </a:r>
            <a:r>
              <a:rPr lang="ru-RU" sz="1400" dirty="0" err="1"/>
              <a:t>Серноводское</a:t>
            </a:r>
            <a:r>
              <a:rPr lang="ru-RU" sz="1400" dirty="0"/>
              <a:t> </a:t>
            </a:r>
          </a:p>
        </p:txBody>
      </p:sp>
      <p:pic>
        <p:nvPicPr>
          <p:cNvPr id="7" name="Рисунок 6"/>
          <p:cNvPicPr/>
          <p:nvPr/>
        </p:nvPicPr>
        <p:blipFill>
          <a:blip r:embed="rId6" cstate="email">
            <a:extLst>
              <a:ext uri="{28A0092B-C50C-407E-A947-70E740481C1C}">
                <a14:useLocalDpi xmlns:a14="http://schemas.microsoft.com/office/drawing/2010/main"/>
              </a:ext>
            </a:extLst>
          </a:blip>
          <a:stretch/>
        </p:blipFill>
        <p:spPr>
          <a:xfrm>
            <a:off x="533400" y="3505200"/>
            <a:ext cx="4191000" cy="3142293"/>
          </a:xfrm>
          <a:prstGeom prst="rect">
            <a:avLst/>
          </a:prstGeom>
          <a:ln>
            <a:noFill/>
          </a:ln>
        </p:spPr>
      </p:pic>
      <p:sp>
        <p:nvSpPr>
          <p:cNvPr id="8" name="Прямоугольник 7"/>
          <p:cNvSpPr/>
          <p:nvPr/>
        </p:nvSpPr>
        <p:spPr>
          <a:xfrm>
            <a:off x="533400" y="2971800"/>
            <a:ext cx="4191000" cy="523220"/>
          </a:xfrm>
          <a:prstGeom prst="rect">
            <a:avLst/>
          </a:prstGeom>
        </p:spPr>
        <p:txBody>
          <a:bodyPr wrap="square">
            <a:spAutoFit/>
          </a:bodyPr>
          <a:lstStyle/>
          <a:p>
            <a:pPr algn="ctr"/>
            <a:r>
              <a:rPr lang="ru-RU" sz="1400" dirty="0"/>
              <a:t>Ремонт </a:t>
            </a:r>
            <a:r>
              <a:rPr lang="ru-RU" sz="1400" dirty="0" smtClean="0"/>
              <a:t>автомобильной дороги по ул. </a:t>
            </a:r>
            <a:r>
              <a:rPr lang="ru-RU" sz="1400" dirty="0"/>
              <a:t>Тихая в</a:t>
            </a:r>
            <a:r>
              <a:rPr lang="ru-RU" sz="1400" dirty="0" smtClean="0"/>
              <a:t> с. </a:t>
            </a:r>
            <a:r>
              <a:rPr lang="ru-RU" sz="1400" dirty="0" err="1"/>
              <a:t>Серноводское</a:t>
            </a:r>
            <a:r>
              <a:rPr lang="ru-RU" sz="1400" dirty="0"/>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Прямоугольник 1"/>
          <p:cNvSpPr/>
          <p:nvPr/>
        </p:nvSpPr>
        <p:spPr>
          <a:xfrm>
            <a:off x="381000" y="152400"/>
            <a:ext cx="3914067" cy="523220"/>
          </a:xfrm>
          <a:prstGeom prst="rect">
            <a:avLst/>
          </a:prstGeom>
        </p:spPr>
        <p:txBody>
          <a:bodyPr wrap="square">
            <a:spAutoFit/>
          </a:bodyPr>
          <a:lstStyle/>
          <a:p>
            <a:pPr algn="ctr"/>
            <a:r>
              <a:rPr lang="ru-RU" sz="1400" dirty="0">
                <a:solidFill>
                  <a:prstClr val="black"/>
                </a:solidFill>
              </a:rPr>
              <a:t>Ремонт </a:t>
            </a:r>
            <a:r>
              <a:rPr lang="ru-RU" sz="1400" dirty="0" smtClean="0">
                <a:solidFill>
                  <a:prstClr val="black"/>
                </a:solidFill>
              </a:rPr>
              <a:t>автомобильной дороги по ул. 60 лет СССР </a:t>
            </a:r>
            <a:r>
              <a:rPr lang="ru-RU" sz="1400" dirty="0">
                <a:solidFill>
                  <a:prstClr val="black"/>
                </a:solidFill>
              </a:rPr>
              <a:t>в</a:t>
            </a:r>
            <a:r>
              <a:rPr lang="ru-RU" sz="1400" dirty="0" smtClean="0">
                <a:solidFill>
                  <a:prstClr val="black"/>
                </a:solidFill>
              </a:rPr>
              <a:t> </a:t>
            </a:r>
            <a:r>
              <a:rPr lang="ru-RU" sz="1400" dirty="0" err="1" smtClean="0">
                <a:solidFill>
                  <a:prstClr val="black"/>
                </a:solidFill>
              </a:rPr>
              <a:t>ст-це</a:t>
            </a:r>
            <a:r>
              <a:rPr lang="ru-RU" sz="1400" dirty="0" smtClean="0">
                <a:solidFill>
                  <a:prstClr val="black"/>
                </a:solidFill>
              </a:rPr>
              <a:t> </a:t>
            </a:r>
            <a:r>
              <a:rPr lang="ru-RU" sz="1400" dirty="0" err="1" smtClean="0">
                <a:solidFill>
                  <a:prstClr val="black"/>
                </a:solidFill>
              </a:rPr>
              <a:t>Стодеревской</a:t>
            </a:r>
            <a:endParaRPr lang="ru-RU" sz="1400" dirty="0">
              <a:solidFill>
                <a:prstClr val="black"/>
              </a:solidFill>
            </a:endParaRPr>
          </a:p>
        </p:txBody>
      </p:sp>
      <p:pic>
        <p:nvPicPr>
          <p:cNvPr id="3" name="Picture 3" descr="C:\Users\User\AppData\Local\Temp\7zOCAB0FC5F\bdc940b3-d9a6-4c8d-9ed5-e1c0a1589b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685800"/>
            <a:ext cx="3242476"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4" descr="C:\Users\User\AppData\Local\Temp\7zOCAB8CB03\84554bee-aeb5-44e5-bd2e-46ad994cb06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685800"/>
            <a:ext cx="2953636"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724400" y="152400"/>
            <a:ext cx="4104456" cy="523220"/>
          </a:xfrm>
          <a:prstGeom prst="rect">
            <a:avLst/>
          </a:prstGeom>
        </p:spPr>
        <p:txBody>
          <a:bodyPr wrap="square">
            <a:spAutoFit/>
          </a:bodyPr>
          <a:lstStyle/>
          <a:p>
            <a:pPr algn="ctr"/>
            <a:r>
              <a:rPr lang="ru-RU" sz="1400" dirty="0">
                <a:solidFill>
                  <a:prstClr val="black"/>
                </a:solidFill>
              </a:rPr>
              <a:t>Ремонт </a:t>
            </a:r>
            <a:r>
              <a:rPr lang="ru-RU" sz="1400" dirty="0" smtClean="0">
                <a:solidFill>
                  <a:prstClr val="black"/>
                </a:solidFill>
              </a:rPr>
              <a:t>автомобильной дороги по ул. Октябрьская в </a:t>
            </a:r>
            <a:r>
              <a:rPr lang="ru-RU" sz="1400" dirty="0" err="1" smtClean="0">
                <a:solidFill>
                  <a:prstClr val="black"/>
                </a:solidFill>
              </a:rPr>
              <a:t>ст-це</a:t>
            </a:r>
            <a:r>
              <a:rPr lang="ru-RU" sz="1400" dirty="0" smtClean="0">
                <a:solidFill>
                  <a:prstClr val="black"/>
                </a:solidFill>
              </a:rPr>
              <a:t> </a:t>
            </a:r>
            <a:r>
              <a:rPr lang="ru-RU" sz="1400" dirty="0" err="1" smtClean="0">
                <a:solidFill>
                  <a:prstClr val="black"/>
                </a:solidFill>
              </a:rPr>
              <a:t>Стодеревской</a:t>
            </a:r>
            <a:endParaRPr lang="ru-RU" sz="1400" dirty="0">
              <a:solidFill>
                <a:prstClr val="black"/>
              </a:solidFill>
            </a:endParaRPr>
          </a:p>
        </p:txBody>
      </p:sp>
      <p:sp>
        <p:nvSpPr>
          <p:cNvPr id="6" name="Прямоугольник 5"/>
          <p:cNvSpPr/>
          <p:nvPr/>
        </p:nvSpPr>
        <p:spPr>
          <a:xfrm>
            <a:off x="152400" y="5029200"/>
            <a:ext cx="4343400" cy="738664"/>
          </a:xfrm>
          <a:prstGeom prst="rect">
            <a:avLst/>
          </a:prstGeom>
        </p:spPr>
        <p:txBody>
          <a:bodyPr wrap="square">
            <a:spAutoFit/>
          </a:bodyPr>
          <a:lstStyle/>
          <a:p>
            <a:pPr algn="ctr"/>
            <a:r>
              <a:rPr lang="ru-RU" sz="1400" dirty="0">
                <a:solidFill>
                  <a:prstClr val="black"/>
                </a:solidFill>
              </a:rPr>
              <a:t>Ремонт  автомобильной дороги </a:t>
            </a:r>
            <a:r>
              <a:rPr lang="ru-RU" sz="1400" dirty="0" smtClean="0">
                <a:solidFill>
                  <a:prstClr val="black"/>
                </a:solidFill>
              </a:rPr>
              <a:t>«</a:t>
            </a:r>
            <a:r>
              <a:rPr lang="ru-RU" sz="1400" dirty="0">
                <a:solidFill>
                  <a:prstClr val="black"/>
                </a:solidFill>
              </a:rPr>
              <a:t>Подъезд к поселку Ровный от автомобильной дороги «Моздок - Курская»</a:t>
            </a:r>
          </a:p>
        </p:txBody>
      </p:sp>
      <p:pic>
        <p:nvPicPr>
          <p:cNvPr id="7" name="Рисунок 6"/>
          <p:cNvPicPr/>
          <p:nvPr/>
        </p:nvPicPr>
        <p:blipFill>
          <a:blip r:embed="rId5" cstate="email">
            <a:extLst>
              <a:ext uri="{28A0092B-C50C-407E-A947-70E740481C1C}">
                <a14:useLocalDpi xmlns:a14="http://schemas.microsoft.com/office/drawing/2010/main"/>
              </a:ext>
            </a:extLst>
          </a:blip>
          <a:stretch/>
        </p:blipFill>
        <p:spPr>
          <a:xfrm>
            <a:off x="4495800" y="3810000"/>
            <a:ext cx="4419600" cy="27915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Прямоугольник 1"/>
          <p:cNvSpPr/>
          <p:nvPr/>
        </p:nvSpPr>
        <p:spPr>
          <a:xfrm>
            <a:off x="685800" y="762000"/>
            <a:ext cx="3733800" cy="738664"/>
          </a:xfrm>
          <a:prstGeom prst="rect">
            <a:avLst/>
          </a:prstGeom>
        </p:spPr>
        <p:txBody>
          <a:bodyPr wrap="square">
            <a:spAutoFit/>
          </a:bodyPr>
          <a:lstStyle/>
          <a:p>
            <a:pPr algn="ctr"/>
            <a:r>
              <a:rPr lang="ru-RU" sz="1400" dirty="0"/>
              <a:t>Ремонт участка автомобильной дороги </a:t>
            </a:r>
            <a:r>
              <a:rPr lang="ru-RU" sz="1400" dirty="0" smtClean="0"/>
              <a:t>по </a:t>
            </a:r>
            <a:r>
              <a:rPr lang="ru-RU" sz="1400" dirty="0"/>
              <a:t>ул. Братьев Семеновых </a:t>
            </a:r>
            <a:r>
              <a:rPr lang="ru-RU" sz="1400" dirty="0" smtClean="0"/>
              <a:t>в </a:t>
            </a:r>
            <a:r>
              <a:rPr lang="ru-RU" sz="1400" dirty="0" err="1" smtClean="0"/>
              <a:t>ст-це</a:t>
            </a:r>
            <a:r>
              <a:rPr lang="ru-RU" sz="1400" dirty="0" smtClean="0"/>
              <a:t> </a:t>
            </a:r>
            <a:r>
              <a:rPr lang="ru-RU" sz="1400" dirty="0" err="1"/>
              <a:t>Галюгаевская</a:t>
            </a:r>
            <a:endParaRPr lang="ru-RU" sz="1400" dirty="0"/>
          </a:p>
        </p:txBody>
      </p:sp>
      <p:sp>
        <p:nvSpPr>
          <p:cNvPr id="3" name="Прямоугольник 2"/>
          <p:cNvSpPr/>
          <p:nvPr/>
        </p:nvSpPr>
        <p:spPr>
          <a:xfrm>
            <a:off x="4724400" y="4648200"/>
            <a:ext cx="3962400" cy="523220"/>
          </a:xfrm>
          <a:prstGeom prst="rect">
            <a:avLst/>
          </a:prstGeom>
        </p:spPr>
        <p:txBody>
          <a:bodyPr wrap="square">
            <a:spAutoFit/>
          </a:bodyPr>
          <a:lstStyle/>
          <a:p>
            <a:r>
              <a:rPr lang="ru-RU" sz="1400" dirty="0"/>
              <a:t>Ремонт участка автомобильной дороги </a:t>
            </a:r>
            <a:r>
              <a:rPr lang="ru-RU" sz="1400" dirty="0" smtClean="0"/>
              <a:t>по </a:t>
            </a:r>
            <a:r>
              <a:rPr lang="ru-RU" sz="1400" dirty="0"/>
              <a:t>ул. Комсомольская </a:t>
            </a:r>
            <a:r>
              <a:rPr lang="ru-RU" sz="1400" dirty="0" smtClean="0"/>
              <a:t>в п. </a:t>
            </a:r>
            <a:r>
              <a:rPr lang="ru-RU" sz="1400" dirty="0"/>
              <a:t>Ага-Батыр </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609600"/>
            <a:ext cx="3823732" cy="287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8200" y="3200400"/>
            <a:ext cx="3600083" cy="307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7" name="Пятиугольник 6"/>
          <p:cNvSpPr/>
          <p:nvPr/>
        </p:nvSpPr>
        <p:spPr>
          <a:xfrm>
            <a:off x="0" y="0"/>
            <a:ext cx="4572000" cy="45720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0" y="45720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                                                                       </a:t>
            </a:r>
            <a:r>
              <a:rPr lang="ru-RU" sz="1600" dirty="0" smtClean="0">
                <a:latin typeface="Calibri" pitchFamily="34" charset="0"/>
                <a:cs typeface="Calibri" pitchFamily="34" charset="0"/>
              </a:rPr>
              <a:t>БЮДЖЕТНАЯ  УСТОЙЧИВОСТЬ</a:t>
            </a:r>
          </a:p>
        </p:txBody>
      </p:sp>
      <p:sp>
        <p:nvSpPr>
          <p:cNvPr id="3" name="TextBox 2"/>
          <p:cNvSpPr txBox="1"/>
          <p:nvPr/>
        </p:nvSpPr>
        <p:spPr>
          <a:xfrm>
            <a:off x="0" y="838200"/>
            <a:ext cx="8786874" cy="938719"/>
          </a:xfrm>
          <a:prstGeom prst="rect">
            <a:avLst/>
          </a:prstGeom>
          <a:noFill/>
        </p:spPr>
        <p:txBody>
          <a:bodyPr wrap="square" rtlCol="0">
            <a:spAutoFit/>
          </a:bodyPr>
          <a:lstStyle/>
          <a:p>
            <a:pPr algn="just"/>
            <a:r>
              <a:rPr lang="ru-RU" sz="1100" dirty="0" smtClean="0"/>
              <a:t>     Одним из основных направлений совершенствования межбюджетных отношений и межбюджетного регулирования в Ставропольском крае является обеспечение сбалансированности местных бюджетов и финансовой самостоятельности муниципальных образований края.</a:t>
            </a:r>
          </a:p>
          <a:p>
            <a:pPr algn="just"/>
            <a:r>
              <a:rPr lang="ru-RU" sz="1100" dirty="0" smtClean="0"/>
              <a:t>     В 2022 году объем межбюджетных трансфертов из бюджета Ставропольского края бюджету Курского муниципального округа Ставропольского края составил  2 071 848,29 тыс. рублей, что на  80 948,49 тыс. рублей меньше чем в 2021 году.</a:t>
            </a:r>
            <a:endParaRPr lang="ru-RU" sz="1100" dirty="0"/>
          </a:p>
        </p:txBody>
      </p:sp>
      <p:graphicFrame>
        <p:nvGraphicFramePr>
          <p:cNvPr id="4" name="Диаграмма 3"/>
          <p:cNvGraphicFramePr/>
          <p:nvPr/>
        </p:nvGraphicFramePr>
        <p:xfrm>
          <a:off x="0" y="2057400"/>
          <a:ext cx="49530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8600" y="4953000"/>
            <a:ext cx="8724992" cy="938719"/>
          </a:xfrm>
          <a:prstGeom prst="rect">
            <a:avLst/>
          </a:prstGeom>
          <a:noFill/>
        </p:spPr>
        <p:txBody>
          <a:bodyPr wrap="square" rtlCol="0">
            <a:spAutoFit/>
          </a:bodyPr>
          <a:lstStyle/>
          <a:p>
            <a:pPr algn="just"/>
            <a:r>
              <a:rPr lang="ru-RU" sz="1100" dirty="0" smtClean="0"/>
              <a:t>   Основную часть в структуре межбюджетных трансфертов бюджета Курского муниципального округа Ставропольского края в 2022 году составляли субвенции -  61,6%, дотации – 22,3%, субсидии – 14,0%, иные МБТ – 2,0%. Объем дотации на выравнивание бюджетной обеспеченности  в 2022 году по сравнению с 2021 годом  увеличился на  7 445,00 тыс. рублей или на 1,6%.</a:t>
            </a:r>
          </a:p>
          <a:p>
            <a:pPr algn="just"/>
            <a:r>
              <a:rPr lang="ru-RU" sz="1100" dirty="0" smtClean="0"/>
              <a:t>    </a:t>
            </a:r>
            <a:endParaRPr lang="ru-RU" sz="1100" dirty="0"/>
          </a:p>
        </p:txBody>
      </p:sp>
      <p:sp>
        <p:nvSpPr>
          <p:cNvPr id="6" name="Прямоугольник 5"/>
          <p:cNvSpPr/>
          <p:nvPr/>
        </p:nvSpPr>
        <p:spPr>
          <a:xfrm>
            <a:off x="0" y="0"/>
            <a:ext cx="4012252" cy="338554"/>
          </a:xfrm>
          <a:prstGeom prst="rect">
            <a:avLst/>
          </a:prstGeom>
        </p:spPr>
        <p:txBody>
          <a:bodyPr wrap="none">
            <a:spAutoFit/>
          </a:bodyPr>
          <a:lstStyle/>
          <a:p>
            <a:r>
              <a:rPr lang="ru-RU" sz="1600" b="1" dirty="0" smtClean="0"/>
              <a:t>Раздел 13. </a:t>
            </a:r>
            <a:r>
              <a:rPr lang="ru-RU" sz="1400" dirty="0" smtClean="0"/>
              <a:t>БЮДЖЕТНАЯ УСТОЙЧИВОСТЬ</a:t>
            </a:r>
            <a:endParaRPr lang="ru-RU" sz="1400" dirty="0"/>
          </a:p>
        </p:txBody>
      </p:sp>
      <p:sp>
        <p:nvSpPr>
          <p:cNvPr id="8" name="TextBox 7"/>
          <p:cNvSpPr txBox="1"/>
          <p:nvPr/>
        </p:nvSpPr>
        <p:spPr>
          <a:xfrm>
            <a:off x="0" y="1981200"/>
            <a:ext cx="685800" cy="215444"/>
          </a:xfrm>
          <a:prstGeom prst="rect">
            <a:avLst/>
          </a:prstGeom>
          <a:noFill/>
        </p:spPr>
        <p:txBody>
          <a:bodyPr wrap="square" rtlCol="0">
            <a:spAutoFit/>
          </a:bodyPr>
          <a:lstStyle/>
          <a:p>
            <a:r>
              <a:rPr lang="ru-RU" sz="800" dirty="0" smtClean="0">
                <a:latin typeface="+mj-lt"/>
              </a:rPr>
              <a:t>тыс. руб.</a:t>
            </a:r>
            <a:endParaRPr lang="ru-RU" sz="800" dirty="0">
              <a:latin typeface="+mj-lt"/>
            </a:endParaRPr>
          </a:p>
        </p:txBody>
      </p:sp>
      <p:sp>
        <p:nvSpPr>
          <p:cNvPr id="9" name="TextBox 8"/>
          <p:cNvSpPr txBox="1"/>
          <p:nvPr/>
        </p:nvSpPr>
        <p:spPr>
          <a:xfrm>
            <a:off x="304800" y="1752600"/>
            <a:ext cx="4343400" cy="276999"/>
          </a:xfrm>
          <a:prstGeom prst="rect">
            <a:avLst/>
          </a:prstGeom>
          <a:noFill/>
        </p:spPr>
        <p:txBody>
          <a:bodyPr wrap="square" rtlCol="0">
            <a:spAutoFit/>
          </a:bodyPr>
          <a:lstStyle/>
          <a:p>
            <a:pPr algn="ctr"/>
            <a:r>
              <a:rPr lang="ru-RU" sz="1200" b="1" dirty="0" smtClean="0"/>
              <a:t>Объем финансовой помощи в 2017-2022 годах</a:t>
            </a:r>
            <a:endParaRPr lang="ru-RU" sz="1200" b="1" dirty="0"/>
          </a:p>
        </p:txBody>
      </p:sp>
      <p:graphicFrame>
        <p:nvGraphicFramePr>
          <p:cNvPr id="10" name="Диаграмма 9"/>
          <p:cNvGraphicFramePr/>
          <p:nvPr/>
        </p:nvGraphicFramePr>
        <p:xfrm>
          <a:off x="5029200" y="2133600"/>
          <a:ext cx="3962400" cy="27003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500562" y="1752600"/>
            <a:ext cx="4643438" cy="461665"/>
          </a:xfrm>
          <a:prstGeom prst="rect">
            <a:avLst/>
          </a:prstGeom>
          <a:noFill/>
        </p:spPr>
        <p:txBody>
          <a:bodyPr wrap="square" rtlCol="0">
            <a:spAutoFit/>
          </a:bodyPr>
          <a:lstStyle/>
          <a:p>
            <a:pPr algn="ctr"/>
            <a:r>
              <a:rPr lang="ru-RU" sz="1200" b="1" dirty="0" smtClean="0"/>
              <a:t>Уровень расчетной бюджетной обеспеченности муниципального округа в 2022 году </a:t>
            </a:r>
            <a:endParaRPr lang="ru-RU" sz="1200" b="1"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6" name="Rectangle 2"/>
          <p:cNvSpPr txBox="1">
            <a:spLocks noChangeArrowheads="1"/>
          </p:cNvSpPr>
          <p:nvPr/>
        </p:nvSpPr>
        <p:spPr>
          <a:xfrm>
            <a:off x="0" y="142852"/>
            <a:ext cx="9144000" cy="145734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smtClean="0">
                <a:ea typeface="+mj-ea"/>
                <a:cs typeface="Times New Roman" pitchFamily="18" charset="0"/>
              </a:rPr>
              <a:t>ОБЕСПЕЧЕНИЕ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smtClean="0">
                <a:ea typeface="+mj-ea"/>
                <a:cs typeface="Times New Roman" pitchFamily="18" charset="0"/>
              </a:rPr>
              <a:t>УСТОЙЧИВОСТИ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smtClean="0">
                <a:ea typeface="+mj-ea"/>
                <a:cs typeface="Times New Roman" pitchFamily="18" charset="0"/>
              </a:rPr>
              <a:t>БЮДЖЕТА </a:t>
            </a:r>
            <a: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t/>
            </a:r>
            <a:b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br>
            <a: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t/>
            </a:r>
            <a:b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br>
            <a:endPar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endParaRPr>
          </a:p>
        </p:txBody>
      </p:sp>
      <p:sp>
        <p:nvSpPr>
          <p:cNvPr id="28" name="Скругленный прямоугольник 27"/>
          <p:cNvSpPr/>
          <p:nvPr/>
        </p:nvSpPr>
        <p:spPr>
          <a:xfrm>
            <a:off x="642910"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выделение приоритетных расходов</a:t>
            </a:r>
            <a:endParaRPr lang="ru-RU" sz="1600" dirty="0" smtClean="0">
              <a:solidFill>
                <a:schemeClr val="tx1"/>
              </a:solidFill>
            </a:endParaRPr>
          </a:p>
        </p:txBody>
      </p:sp>
      <p:sp>
        <p:nvSpPr>
          <p:cNvPr id="29" name="Скругленный прямоугольник 28"/>
          <p:cNvSpPr/>
          <p:nvPr/>
        </p:nvSpPr>
        <p:spPr>
          <a:xfrm>
            <a:off x="2667000" y="3929066"/>
            <a:ext cx="1828800"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ужесточением </a:t>
            </a:r>
          </a:p>
          <a:p>
            <a:pPr algn="ctr"/>
            <a:r>
              <a:rPr lang="ru-RU" sz="1600" dirty="0" smtClean="0">
                <a:solidFill>
                  <a:schemeClr val="tx1"/>
                </a:solidFill>
                <a:cs typeface="Times New Roman" pitchFamily="18" charset="0"/>
              </a:rPr>
              <a:t>бюджетной дисциплины </a:t>
            </a:r>
          </a:p>
        </p:txBody>
      </p:sp>
      <p:sp>
        <p:nvSpPr>
          <p:cNvPr id="31" name="Скругленный прямоугольник 30"/>
          <p:cNvSpPr/>
          <p:nvPr/>
        </p:nvSpPr>
        <p:spPr>
          <a:xfrm>
            <a:off x="4648200" y="3929066"/>
            <a:ext cx="1905000"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контроль за использованием  субсидий, </a:t>
            </a:r>
          </a:p>
          <a:p>
            <a:pPr algn="ctr"/>
            <a:r>
              <a:rPr lang="ru-RU" sz="1600" dirty="0" smtClean="0">
                <a:solidFill>
                  <a:schemeClr val="tx1"/>
                </a:solidFill>
                <a:cs typeface="Times New Roman" pitchFamily="18" charset="0"/>
              </a:rPr>
              <a:t>субвенций и иных МБТ</a:t>
            </a:r>
          </a:p>
        </p:txBody>
      </p:sp>
      <p:sp>
        <p:nvSpPr>
          <p:cNvPr id="32" name="Скругленный прямоугольник 31"/>
          <p:cNvSpPr/>
          <p:nvPr/>
        </p:nvSpPr>
        <p:spPr>
          <a:xfrm>
            <a:off x="6705600" y="3886200"/>
            <a:ext cx="1828800"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cs typeface="Times New Roman" pitchFamily="18" charset="0"/>
            </a:endParaRPr>
          </a:p>
          <a:p>
            <a:pPr algn="ctr"/>
            <a:endParaRPr lang="ru-RU" dirty="0" smtClean="0">
              <a:solidFill>
                <a:schemeClr val="tx1"/>
              </a:solidFill>
              <a:cs typeface="Times New Roman" pitchFamily="18" charset="0"/>
            </a:endParaRPr>
          </a:p>
          <a:p>
            <a:pPr algn="ctr"/>
            <a:r>
              <a:rPr lang="ru-RU" sz="1600" dirty="0" smtClean="0">
                <a:solidFill>
                  <a:schemeClr val="tx1"/>
                </a:solidFill>
                <a:cs typeface="Times New Roman" pitchFamily="18" charset="0"/>
              </a:rPr>
              <a:t>другие меры по рациональному распоряжению имеющимися </a:t>
            </a:r>
          </a:p>
          <a:p>
            <a:pPr algn="ctr"/>
            <a:r>
              <a:rPr lang="ru-RU" sz="1600" dirty="0" smtClean="0">
                <a:solidFill>
                  <a:schemeClr val="tx1"/>
                </a:solidFill>
                <a:cs typeface="Times New Roman" pitchFamily="18" charset="0"/>
              </a:rPr>
              <a:t>средствами бюджета</a:t>
            </a:r>
          </a:p>
          <a:p>
            <a:pPr algn="ctr">
              <a:lnSpc>
                <a:spcPts val="1700"/>
              </a:lnSpc>
            </a:pPr>
            <a:endParaRPr lang="ru-RU" sz="1400" b="1" dirty="0" smtClean="0">
              <a:solidFill>
                <a:schemeClr val="tx1"/>
              </a:solidFill>
              <a:cs typeface="Times New Roman" pitchFamily="18" charset="0"/>
            </a:endParaRPr>
          </a:p>
          <a:p>
            <a:pPr algn="ctr"/>
            <a:endParaRPr lang="ru-RU" sz="1400" b="1" dirty="0" smtClean="0"/>
          </a:p>
        </p:txBody>
      </p:sp>
      <p:sp>
        <p:nvSpPr>
          <p:cNvPr id="34" name="Равнобедренный треугольник 33"/>
          <p:cNvSpPr/>
          <p:nvPr/>
        </p:nvSpPr>
        <p:spPr>
          <a:xfrm>
            <a:off x="2143108" y="2714620"/>
            <a:ext cx="5000660" cy="1143008"/>
          </a:xfrm>
          <a:prstGeom prst="triangle">
            <a:avLst>
              <a:gd name="adj" fmla="val 495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6" name="Picture 4" descr="https://yt3.ggpht.com/a/AGF-l7_OXliFbSCKKzbgDBu5sE-AuyQBkd4czmFAJw=s900-c-k-c0xffffffff-no-rj-m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0100" y="1214422"/>
            <a:ext cx="1440000" cy="1440000"/>
          </a:xfrm>
          <a:prstGeom prst="ellipse">
            <a:avLst/>
          </a:prstGeom>
          <a:ln>
            <a:noFill/>
          </a:ln>
          <a:effectLst>
            <a:softEdge rad="112500"/>
          </a:effectLst>
        </p:spPr>
      </p:pic>
      <p:sp>
        <p:nvSpPr>
          <p:cNvPr id="37" name="Прямоугольник 36"/>
          <p:cNvSpPr/>
          <p:nvPr/>
        </p:nvSpPr>
        <p:spPr>
          <a:xfrm>
            <a:off x="3357554" y="2928934"/>
            <a:ext cx="2643206" cy="923330"/>
          </a:xfrm>
          <a:prstGeom prst="rect">
            <a:avLst/>
          </a:prstGeom>
        </p:spPr>
        <p:txBody>
          <a:bodyPr wrap="square">
            <a:spAutoFit/>
          </a:bodyPr>
          <a:lstStyle/>
          <a:p>
            <a:pPr algn="ctr"/>
            <a:r>
              <a:rPr lang="ru-RU" b="1" dirty="0" smtClean="0">
                <a:latin typeface="Times New Roman" pitchFamily="18" charset="0"/>
                <a:cs typeface="Times New Roman" pitchFamily="18" charset="0"/>
              </a:rPr>
              <a:t>инструменты обеспечения устойчивости бюджета</a:t>
            </a:r>
          </a:p>
        </p:txBody>
      </p:sp>
      <p:sp>
        <p:nvSpPr>
          <p:cNvPr id="40" name="Прямоугольник 39"/>
          <p:cNvSpPr/>
          <p:nvPr/>
        </p:nvSpPr>
        <p:spPr>
          <a:xfrm>
            <a:off x="1071538" y="2643182"/>
            <a:ext cx="7143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82" name="Picture 10" descr="https://www.psdgraphics.com/file/red-glossy-ba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16" y="1214422"/>
            <a:ext cx="1440000" cy="1440000"/>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28600" y="152400"/>
          <a:ext cx="8686801" cy="5925312"/>
        </p:xfrm>
        <a:graphic>
          <a:graphicData uri="http://schemas.openxmlformats.org/drawingml/2006/table">
            <a:tbl>
              <a:tblPr/>
              <a:tblGrid>
                <a:gridCol w="2223091"/>
                <a:gridCol w="766995"/>
                <a:gridCol w="616621"/>
                <a:gridCol w="616621"/>
                <a:gridCol w="616621"/>
                <a:gridCol w="616621"/>
                <a:gridCol w="616621"/>
                <a:gridCol w="616621"/>
                <a:gridCol w="616621"/>
                <a:gridCol w="690184"/>
                <a:gridCol w="690184"/>
              </a:tblGrid>
              <a:tr h="123951">
                <a:tc>
                  <a:txBody>
                    <a:bodyPr/>
                    <a:lstStyle/>
                    <a:p>
                      <a:pPr algn="ctr">
                        <a:lnSpc>
                          <a:spcPct val="115000"/>
                        </a:lnSpc>
                        <a:spcAft>
                          <a:spcPts val="0"/>
                        </a:spcAft>
                      </a:pPr>
                      <a:r>
                        <a:rPr lang="ru-RU" sz="900" dirty="0">
                          <a:latin typeface="+mj-lt"/>
                          <a:ea typeface="Times New Roman"/>
                          <a:cs typeface="Times New Roman"/>
                        </a:rPr>
                        <a:t>1</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2</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3</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4</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5</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6</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7</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8</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9</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10</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11</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gridSpan="11">
                  <a:txBody>
                    <a:bodyPr/>
                    <a:lstStyle/>
                    <a:p>
                      <a:pPr>
                        <a:lnSpc>
                          <a:spcPct val="115000"/>
                        </a:lnSpc>
                        <a:spcAft>
                          <a:spcPts val="0"/>
                        </a:spcAft>
                      </a:pPr>
                      <a:r>
                        <a:rPr lang="ru-RU" sz="900" b="1" dirty="0">
                          <a:solidFill>
                            <a:srgbClr val="000000"/>
                          </a:solidFill>
                          <a:latin typeface="+mj-lt"/>
                          <a:ea typeface="Times New Roman"/>
                          <a:cs typeface="Times New Roman"/>
                        </a:rPr>
                        <a:t>Производство важнейших видов продукции в натуральном выражении </a:t>
                      </a:r>
                      <a:endParaRPr lang="ru-RU" sz="900" b="1"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581">
                <a:tc>
                  <a:txBody>
                    <a:bodyPr/>
                    <a:lstStyle/>
                    <a:p>
                      <a:pPr algn="just"/>
                      <a:r>
                        <a:rPr lang="ru-RU" sz="900">
                          <a:solidFill>
                            <a:srgbClr val="000000"/>
                          </a:solidFill>
                          <a:latin typeface="+mj-lt"/>
                          <a:ea typeface="Times New Roman"/>
                        </a:rPr>
                        <a:t>Валовой сбор зерна (в весе после доработки)</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тыс. тонн</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164,848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197,637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181,000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179,154</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182,810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180,945</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184,638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182,755</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186,484</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solidFill>
                            <a:srgbClr val="000000"/>
                          </a:solidFill>
                          <a:latin typeface="+mj-lt"/>
                          <a:ea typeface="Times New Roman"/>
                        </a:rPr>
                        <a:t>Валовой сбор сахарной свеклы </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тыс. тонн</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1">
                <a:tc>
                  <a:txBody>
                    <a:bodyPr/>
                    <a:lstStyle/>
                    <a:p>
                      <a:pPr algn="just"/>
                      <a:r>
                        <a:rPr lang="ru-RU" sz="900">
                          <a:solidFill>
                            <a:srgbClr val="000000"/>
                          </a:solidFill>
                          <a:latin typeface="+mj-lt"/>
                          <a:ea typeface="Times New Roman"/>
                        </a:rPr>
                        <a:t>Валовой сбор семян масличных культур - всего</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тыс. тонн</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36,042</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32,246</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32,663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33,330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32,990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33,663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33,320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34,000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solidFill>
                            <a:srgbClr val="000000"/>
                          </a:solidFill>
                          <a:latin typeface="+mj-lt"/>
                          <a:ea typeface="Times New Roman"/>
                        </a:rPr>
                        <a:t>в том числе подсолнечника</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тыс. тонн</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2,870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6,944</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7,000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6,929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7,070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6,998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7,141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7,068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7,212</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solidFill>
                            <a:srgbClr val="000000"/>
                          </a:solidFill>
                          <a:latin typeface="+mj-lt"/>
                          <a:ea typeface="Times New Roman"/>
                        </a:rPr>
                        <a:t>Валовой сбор картофеля</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тыс. тонн</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1,742</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1,796</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1,683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1,717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1,699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1,734</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1,716</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1,752</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solidFill>
                            <a:srgbClr val="000000"/>
                          </a:solidFill>
                          <a:latin typeface="+mj-lt"/>
                          <a:ea typeface="Times New Roman"/>
                        </a:rPr>
                        <a:t>Валовой сбор овощей</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тыс. тонн</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3,314</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3,743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3,600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3,563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3,636</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3,599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3,672</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3,635</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3,709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solidFill>
                            <a:srgbClr val="000000"/>
                          </a:solidFill>
                          <a:latin typeface="+mj-lt"/>
                          <a:ea typeface="Times New Roman"/>
                        </a:rPr>
                        <a:t>Скот и птица на убой (в живом весе)</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тыс. тонн</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6,136</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5,063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5,500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5,444</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5,555</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5,498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5,611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5,553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5,667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solidFill>
                            <a:srgbClr val="000000"/>
                          </a:solidFill>
                          <a:latin typeface="+mj-lt"/>
                          <a:ea typeface="Times New Roman"/>
                        </a:rPr>
                        <a:t>Молоко</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тыс. тонн</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15,155</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19,986</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17,801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17,619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17,979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17,796</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18,159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17,974</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18,340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solidFill>
                            <a:srgbClr val="000000"/>
                          </a:solidFill>
                          <a:latin typeface="+mj-lt"/>
                          <a:ea typeface="Times New Roman"/>
                        </a:rPr>
                        <a:t>Яйца</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тыс.шт.</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18928,20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16104,30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16100,00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15935,78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16261,00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16095,14</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16423,61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16256,09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16587,85</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gridSpan="11">
                  <a:txBody>
                    <a:bodyPr/>
                    <a:lstStyle/>
                    <a:p>
                      <a:pPr>
                        <a:lnSpc>
                          <a:spcPct val="115000"/>
                        </a:lnSpc>
                        <a:spcAft>
                          <a:spcPts val="0"/>
                        </a:spcAft>
                      </a:pPr>
                      <a:r>
                        <a:rPr lang="ru-RU" sz="900" b="1" dirty="0">
                          <a:solidFill>
                            <a:srgbClr val="000000"/>
                          </a:solidFill>
                          <a:latin typeface="+mj-lt"/>
                          <a:ea typeface="Times New Roman"/>
                          <a:cs typeface="Times New Roman"/>
                        </a:rPr>
                        <a:t>Строительство</a:t>
                      </a:r>
                      <a:endParaRPr lang="ru-RU" sz="900" b="1"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3951">
                <a:tc>
                  <a:txBody>
                    <a:bodyPr/>
                    <a:lstStyle/>
                    <a:p>
                      <a:pPr algn="just"/>
                      <a:r>
                        <a:rPr lang="ru-RU" sz="900">
                          <a:latin typeface="+mj-lt"/>
                          <a:ea typeface="Times New Roman"/>
                        </a:rPr>
                        <a:t>Объем работ, выполненных по виду деятельности "Строительство"</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в ценах соответствующих лет; 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3274,400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2285,180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2300,000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2322,540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2346,000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2368,991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2392,920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2416,371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2440,778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a:txBody>
                    <a:bodyPr/>
                    <a:lstStyle/>
                    <a:p>
                      <a:pPr algn="just"/>
                      <a:r>
                        <a:rPr lang="ru-RU" sz="900" dirty="0">
                          <a:latin typeface="+mj-lt"/>
                          <a:ea typeface="Times New Roman"/>
                        </a:rPr>
                        <a:t>Ввод в действие жилых домов</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тыс. кв. м общей площади</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6,698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6,146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6,200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6,137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6,262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6,198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6,325</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6,260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6,388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gridSpan="11">
                  <a:txBody>
                    <a:bodyPr/>
                    <a:lstStyle/>
                    <a:p>
                      <a:pPr algn="just">
                        <a:lnSpc>
                          <a:spcPct val="115000"/>
                        </a:lnSpc>
                        <a:spcAft>
                          <a:spcPts val="0"/>
                        </a:spcAft>
                      </a:pPr>
                      <a:r>
                        <a:rPr lang="ru-RU" sz="900" b="1" dirty="0">
                          <a:solidFill>
                            <a:srgbClr val="000000"/>
                          </a:solidFill>
                          <a:latin typeface="+mj-lt"/>
                          <a:ea typeface="Times New Roman"/>
                          <a:cs typeface="Times New Roman"/>
                        </a:rPr>
                        <a:t>Торговля и услуги населению</a:t>
                      </a:r>
                      <a:endParaRPr lang="ru-RU" sz="900" b="1" dirty="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a:txBody>
                    <a:bodyPr/>
                    <a:lstStyle/>
                    <a:p>
                      <a:pPr algn="just"/>
                      <a:r>
                        <a:rPr lang="ru-RU" sz="900" dirty="0">
                          <a:latin typeface="+mj-lt"/>
                          <a:ea typeface="Times New Roman"/>
                        </a:rPr>
                        <a:t>Оборот розничной торговли</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рублей</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491,390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592,970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612,500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618,503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624,750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630,873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637,245</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643,490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649,990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a:txBody>
                    <a:bodyPr/>
                    <a:lstStyle/>
                    <a:p>
                      <a:pPr algn="just"/>
                      <a:r>
                        <a:rPr lang="ru-RU" sz="900" dirty="0">
                          <a:latin typeface="+mj-lt"/>
                          <a:ea typeface="Times New Roman"/>
                        </a:rPr>
                        <a:t>Объем платных услуг населению</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err="1">
                          <a:latin typeface="+mj-lt"/>
                          <a:ea typeface="Times New Roman"/>
                        </a:rPr>
                        <a:t>млн</a:t>
                      </a:r>
                      <a:r>
                        <a:rPr lang="ru-RU" sz="900" dirty="0">
                          <a:latin typeface="+mj-lt"/>
                          <a:ea typeface="Times New Roman"/>
                        </a:rPr>
                        <a:t> рублей</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503,330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516,600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519,500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524,591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529,890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535,083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540,488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545,785</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551,298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gridSpan="11">
                  <a:txBody>
                    <a:bodyPr/>
                    <a:lstStyle/>
                    <a:p>
                      <a:pPr>
                        <a:lnSpc>
                          <a:spcPct val="115000"/>
                        </a:lnSpc>
                        <a:spcAft>
                          <a:spcPts val="0"/>
                        </a:spcAft>
                      </a:pPr>
                      <a:r>
                        <a:rPr lang="ru-RU" sz="900" dirty="0">
                          <a:solidFill>
                            <a:srgbClr val="000000"/>
                          </a:solidFill>
                          <a:latin typeface="+mj-lt"/>
                          <a:ea typeface="Times New Roman"/>
                          <a:cs typeface="Times New Roman"/>
                        </a:rPr>
                        <a:t>Малое и среднее предпринимательство, включая </a:t>
                      </a:r>
                      <a:r>
                        <a:rPr lang="ru-RU" sz="900" dirty="0" err="1">
                          <a:solidFill>
                            <a:srgbClr val="000000"/>
                          </a:solidFill>
                          <a:latin typeface="+mj-lt"/>
                          <a:ea typeface="Times New Roman"/>
                          <a:cs typeface="Times New Roman"/>
                        </a:rPr>
                        <a:t>микропредприятия</a:t>
                      </a:r>
                      <a:r>
                        <a:rPr lang="ru-RU" sz="900" dirty="0">
                          <a:solidFill>
                            <a:srgbClr val="000000"/>
                          </a:solidFill>
                          <a:latin typeface="+mj-lt"/>
                          <a:ea typeface="Times New Roman"/>
                          <a:cs typeface="Times New Roman"/>
                        </a:rPr>
                        <a:t> (без учета индивидуальных предпринимателей)</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a:txBody>
                    <a:bodyPr/>
                    <a:lstStyle/>
                    <a:p>
                      <a:pPr algn="just">
                        <a:lnSpc>
                          <a:spcPct val="115000"/>
                        </a:lnSpc>
                        <a:spcAft>
                          <a:spcPts val="0"/>
                        </a:spcAft>
                      </a:pPr>
                      <a:r>
                        <a:rPr lang="ru-RU" sz="900" dirty="0">
                          <a:latin typeface="+mj-lt"/>
                          <a:ea typeface="Calibri"/>
                          <a:cs typeface="Times New Roman"/>
                        </a:rPr>
                        <a:t>Количество малых и средних </a:t>
                      </a:r>
                      <a:r>
                        <a:rPr lang="ru-RU" sz="900" dirty="0" err="1">
                          <a:latin typeface="+mj-lt"/>
                          <a:ea typeface="Calibri"/>
                          <a:cs typeface="Times New Roman"/>
                        </a:rPr>
                        <a:t>пред-</a:t>
                      </a:r>
                      <a:r>
                        <a:rPr lang="ru-RU" sz="900" dirty="0" err="1">
                          <a:latin typeface="+mj-lt"/>
                          <a:ea typeface="Times New Roman"/>
                          <a:cs typeface="Times New Roman"/>
                        </a:rPr>
                        <a:t>приятий</a:t>
                      </a:r>
                      <a:r>
                        <a:rPr lang="ru-RU" sz="900" dirty="0">
                          <a:latin typeface="+mj-lt"/>
                          <a:ea typeface="Times New Roman"/>
                          <a:cs typeface="Times New Roman"/>
                        </a:rPr>
                        <a:t>, включая </a:t>
                      </a:r>
                      <a:r>
                        <a:rPr lang="ru-RU" sz="900" dirty="0" err="1">
                          <a:latin typeface="+mj-lt"/>
                          <a:ea typeface="Times New Roman"/>
                          <a:cs typeface="Times New Roman"/>
                        </a:rPr>
                        <a:t>микропредприятия</a:t>
                      </a:r>
                      <a:r>
                        <a:rPr lang="ru-RU" sz="900" dirty="0">
                          <a:latin typeface="+mj-lt"/>
                          <a:ea typeface="Times New Roman"/>
                          <a:cs typeface="Times New Roman"/>
                        </a:rPr>
                        <a:t> (на конец года)</a:t>
                      </a:r>
                      <a:endParaRPr lang="ru-RU" sz="900" dirty="0">
                        <a:latin typeface="+mj-lt"/>
                        <a:ea typeface="Calibri"/>
                        <a:cs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единиц</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1443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1352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1341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1327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1354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1341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1368</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1354</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1382</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a:txBody>
                    <a:bodyPr/>
                    <a:lstStyle/>
                    <a:p>
                      <a:pPr algn="just"/>
                      <a:r>
                        <a:rPr lang="ru-RU" sz="900" dirty="0">
                          <a:latin typeface="+mj-lt"/>
                          <a:ea typeface="Times New Roman"/>
                        </a:rPr>
                        <a:t>Среднесписочная численность работников на предприятиях малого и среднего предпринимательства (включая </a:t>
                      </a:r>
                      <a:r>
                        <a:rPr lang="ru-RU" sz="900" dirty="0" err="1">
                          <a:latin typeface="+mj-lt"/>
                          <a:ea typeface="Times New Roman"/>
                        </a:rPr>
                        <a:t>микропредприятия</a:t>
                      </a:r>
                      <a:r>
                        <a:rPr lang="ru-RU" sz="900" dirty="0">
                          <a:latin typeface="+mj-lt"/>
                          <a:ea typeface="Times New Roman"/>
                        </a:rPr>
                        <a:t>) (без внешних совместителей)</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тыс. чел.</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1,393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1,357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1,340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1,326</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1,353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1,340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1,367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1,353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1,381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a:txBody>
                    <a:bodyPr/>
                    <a:lstStyle/>
                    <a:p>
                      <a:pPr algn="just"/>
                      <a:r>
                        <a:rPr lang="ru-RU" sz="900">
                          <a:latin typeface="+mj-lt"/>
                          <a:ea typeface="Times New Roman"/>
                        </a:rPr>
                        <a:t>Оборот малых и средних предприятий, включая микропредприятия</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млрд.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9,477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8,813</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8,950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8,859</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9,040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8,947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9,130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9,037</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9,221</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gridSpan="11">
                  <a:txBody>
                    <a:bodyPr/>
                    <a:lstStyle/>
                    <a:p>
                      <a:pPr>
                        <a:lnSpc>
                          <a:spcPct val="115000"/>
                        </a:lnSpc>
                        <a:spcAft>
                          <a:spcPts val="0"/>
                        </a:spcAft>
                      </a:pPr>
                      <a:r>
                        <a:rPr lang="ru-RU" sz="900" b="1" dirty="0">
                          <a:solidFill>
                            <a:srgbClr val="000000"/>
                          </a:solidFill>
                          <a:latin typeface="+mj-lt"/>
                          <a:ea typeface="Times New Roman"/>
                          <a:cs typeface="Times New Roman"/>
                        </a:rPr>
                        <a:t>Инвестиции</a:t>
                      </a:r>
                      <a:endParaRPr lang="ru-RU" sz="900" b="1"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a:txBody>
                    <a:bodyPr/>
                    <a:lstStyle/>
                    <a:p>
                      <a:pPr algn="just"/>
                      <a:r>
                        <a:rPr lang="ru-RU" sz="900">
                          <a:solidFill>
                            <a:srgbClr val="000000"/>
                          </a:solidFill>
                          <a:latin typeface="+mj-lt"/>
                          <a:ea typeface="Times New Roman"/>
                        </a:rPr>
                        <a:t>Инвестиции в основной капитал</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млн. руб.</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1179,000</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solidFill>
                            <a:srgbClr val="000000"/>
                          </a:solidFill>
                          <a:latin typeface="+mj-lt"/>
                          <a:ea typeface="Times New Roman"/>
                        </a:rPr>
                        <a:t>1465,300</a:t>
                      </a:r>
                      <a:endParaRPr lang="ru-RU" sz="900" dirty="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1684,300</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1700,806</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1717,986</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1734,822</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1752,346</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1769,519</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1787,393</a:t>
                      </a:r>
                      <a:endParaRPr lang="ru-RU" sz="900">
                        <a:latin typeface="+mj-lt"/>
                        <a:ea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a:txBody>
                    <a:bodyPr/>
                    <a:lstStyle/>
                    <a:p>
                      <a:pPr algn="just"/>
                      <a:r>
                        <a:rPr lang="ru-RU" sz="900" dirty="0">
                          <a:solidFill>
                            <a:srgbClr val="000000"/>
                          </a:solidFill>
                          <a:latin typeface="+mj-lt"/>
                          <a:ea typeface="Times New Roman"/>
                        </a:rPr>
                        <a:t>Объем инвестиций в основной капитал за счет всех источников финансирования (без субъектов малого предпринимательства и объемов инвестиций, не наблюдаемых прямыми статистическими методами) - всего</a:t>
                      </a:r>
                      <a:endParaRPr lang="ru-RU" sz="900" dirty="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млн. руб.</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153,479</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solidFill>
                            <a:srgbClr val="000000"/>
                          </a:solidFill>
                          <a:latin typeface="+mj-lt"/>
                          <a:ea typeface="Times New Roman"/>
                        </a:rPr>
                        <a:t>298,613</a:t>
                      </a:r>
                      <a:endParaRPr lang="ru-RU" sz="90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solidFill>
                            <a:srgbClr val="000000"/>
                          </a:solidFill>
                          <a:latin typeface="+mj-lt"/>
                          <a:ea typeface="Times New Roman"/>
                        </a:rPr>
                        <a:t>301,100</a:t>
                      </a:r>
                      <a:endParaRPr lang="ru-RU" sz="900" dirty="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solidFill>
                            <a:srgbClr val="000000"/>
                          </a:solidFill>
                          <a:latin typeface="+mj-lt"/>
                          <a:ea typeface="Times New Roman"/>
                        </a:rPr>
                        <a:t>304,051</a:t>
                      </a:r>
                      <a:endParaRPr lang="ru-RU" sz="900" dirty="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solidFill>
                            <a:srgbClr val="000000"/>
                          </a:solidFill>
                          <a:latin typeface="+mj-lt"/>
                          <a:ea typeface="Times New Roman"/>
                        </a:rPr>
                        <a:t>307,122</a:t>
                      </a:r>
                      <a:endParaRPr lang="ru-RU" sz="900" dirty="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solidFill>
                            <a:srgbClr val="000000"/>
                          </a:solidFill>
                          <a:latin typeface="+mj-lt"/>
                          <a:ea typeface="Times New Roman"/>
                        </a:rPr>
                        <a:t>310,132</a:t>
                      </a:r>
                      <a:endParaRPr lang="ru-RU" sz="900" dirty="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solidFill>
                            <a:srgbClr val="000000"/>
                          </a:solidFill>
                          <a:latin typeface="+mj-lt"/>
                          <a:ea typeface="Times New Roman"/>
                        </a:rPr>
                        <a:t>313,264</a:t>
                      </a:r>
                      <a:endParaRPr lang="ru-RU" sz="900" dirty="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solidFill>
                            <a:srgbClr val="000000"/>
                          </a:solidFill>
                          <a:latin typeface="+mj-lt"/>
                          <a:ea typeface="Times New Roman"/>
                        </a:rPr>
                        <a:t>316,334</a:t>
                      </a:r>
                      <a:endParaRPr lang="ru-RU" sz="900" dirty="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solidFill>
                            <a:srgbClr val="000000"/>
                          </a:solidFill>
                          <a:latin typeface="+mj-lt"/>
                          <a:ea typeface="Times New Roman"/>
                        </a:rPr>
                        <a:t>319,530</a:t>
                      </a:r>
                      <a:endParaRPr lang="ru-RU" sz="900" dirty="0">
                        <a:latin typeface="+mj-lt"/>
                        <a:ea typeface="Times New Roman"/>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extBox 1"/>
          <p:cNvSpPr txBox="1"/>
          <p:nvPr/>
        </p:nvSpPr>
        <p:spPr>
          <a:xfrm>
            <a:off x="0" y="0"/>
            <a:ext cx="9144000" cy="707886"/>
          </a:xfrm>
          <a:prstGeom prst="rect">
            <a:avLst/>
          </a:prstGeom>
          <a:noFill/>
        </p:spPr>
        <p:txBody>
          <a:bodyPr wrap="square" rtlCol="0">
            <a:spAutoFit/>
          </a:bodyPr>
          <a:lstStyle/>
          <a:p>
            <a:pPr algn="ctr"/>
            <a:r>
              <a:rPr lang="ru-RU" sz="2000" b="1" dirty="0" smtClean="0">
                <a:latin typeface="Calibri" pitchFamily="34" charset="0"/>
                <a:cs typeface="Calibri" pitchFamily="34" charset="0"/>
              </a:rPr>
              <a:t>Рейтинг Курского муниципального округа Ставропольского края по качеству управления бюджетным процессом  </a:t>
            </a:r>
          </a:p>
        </p:txBody>
      </p:sp>
      <p:sp>
        <p:nvSpPr>
          <p:cNvPr id="96257" name="Rectangle 1"/>
          <p:cNvSpPr>
            <a:spLocks noChangeArrowheads="1"/>
          </p:cNvSpPr>
          <p:nvPr/>
        </p:nvSpPr>
        <p:spPr bwMode="auto">
          <a:xfrm>
            <a:off x="381000" y="685800"/>
            <a:ext cx="8458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j-lt"/>
                <a:ea typeface="Times New Roman" pitchFamily="18" charset="0"/>
                <a:cs typeface="Calibri" pitchFamily="34" charset="0"/>
              </a:rPr>
              <a:t>На основании приказов министерства финансов Ставропольского края «О результатах оценки качества управления бюджетным процессом и стратегического планирования в муниципальных и городских округах Ставропольского края»:</a:t>
            </a:r>
            <a:endParaRPr kumimoji="0" lang="ru-RU" sz="1400" b="0" i="0" u="none" strike="noStrike" cap="none" normalizeH="0" baseline="0" dirty="0" smtClean="0">
              <a:ln>
                <a:noFill/>
              </a:ln>
              <a:solidFill>
                <a:schemeClr val="tx1"/>
              </a:solidFill>
              <a:effectLst/>
              <a:latin typeface="+mj-lt"/>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mj-lt"/>
                <a:ea typeface="Times New Roman" pitchFamily="18" charset="0"/>
                <a:cs typeface="Calibri" pitchFamily="34" charset="0"/>
              </a:rPr>
              <a:t>от 19.04.2016 № 72 по итогам 2015 года Курскому муниципальному району присвоена 1 степень качества управления бюджетным процессом, с результатом 78,34 баллов;</a:t>
            </a:r>
            <a:endParaRPr kumimoji="0" lang="ru-RU" sz="1400" b="0" i="0" u="none" strike="noStrike" cap="none" normalizeH="0" baseline="0" dirty="0" smtClean="0">
              <a:ln>
                <a:noFill/>
              </a:ln>
              <a:solidFill>
                <a:schemeClr val="tx1"/>
              </a:solidFill>
              <a:effectLst/>
              <a:latin typeface="+mj-lt"/>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mj-lt"/>
                <a:ea typeface="Times New Roman" pitchFamily="18" charset="0"/>
                <a:cs typeface="Calibri" pitchFamily="34" charset="0"/>
              </a:rPr>
              <a:t> от 28.04.2017 № 129 по итогам 2016 года Курскому муниципальному району присвоена 2 степень качества управления бюджетным процессом, с результатом 72,37 баллов;</a:t>
            </a:r>
            <a:endParaRPr kumimoji="0" lang="ru-RU" sz="1400" b="0" i="0" u="none" strike="noStrike" cap="none" normalizeH="0" baseline="0" dirty="0" smtClean="0">
              <a:ln>
                <a:noFill/>
              </a:ln>
              <a:solidFill>
                <a:schemeClr val="tx1"/>
              </a:solidFill>
              <a:effectLst/>
              <a:latin typeface="+mj-lt"/>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mj-lt"/>
                <a:ea typeface="Times New Roman" pitchFamily="18" charset="0"/>
                <a:cs typeface="Calibri" pitchFamily="34" charset="0"/>
              </a:rPr>
              <a:t>от 10.10.2018 № 257 по итогам 2017 года Курский муниципальный район на 19 месте с результатом 62,61 балла</a:t>
            </a:r>
            <a:r>
              <a:rPr lang="ru-RU" sz="1400" dirty="0" smtClean="0">
                <a:latin typeface="+mj-lt"/>
                <a:ea typeface="Times New Roman" pitchFamily="18" charset="0"/>
                <a:cs typeface="Calibri" pitchFamily="34" charset="0"/>
              </a:rPr>
              <a:t>;</a:t>
            </a:r>
          </a:p>
          <a:p>
            <a:pPr indent="450850" algn="just" eaLnBrk="0" hangingPunct="0">
              <a:buFont typeface="Wingdings" pitchFamily="2" charset="2"/>
              <a:buChar char="Ø"/>
            </a:pPr>
            <a:r>
              <a:rPr lang="ru-RU" sz="1400" dirty="0" smtClean="0">
                <a:latin typeface="+mj-lt"/>
                <a:ea typeface="Times New Roman" pitchFamily="18" charset="0"/>
                <a:cs typeface="Calibri" pitchFamily="34" charset="0"/>
              </a:rPr>
              <a:t>от 31.05.2019 № 142 по итогам 2018 года Курский муниципальный район получил 56,67 балла;</a:t>
            </a:r>
          </a:p>
          <a:p>
            <a:pPr indent="450850" algn="just" eaLnBrk="0" hangingPunct="0">
              <a:buFont typeface="Wingdings" pitchFamily="2" charset="2"/>
              <a:buChar char="Ø"/>
            </a:pPr>
            <a:r>
              <a:rPr lang="ru-RU" sz="1400" dirty="0" smtClean="0">
                <a:latin typeface="+mj-lt"/>
                <a:ea typeface="Times New Roman" pitchFamily="18" charset="0"/>
                <a:cs typeface="Calibri" pitchFamily="34" charset="0"/>
              </a:rPr>
              <a:t>от 27.05.2020 № 116 по итогам 2019 года Курский муниципальный район получил 47,74 балла;</a:t>
            </a:r>
          </a:p>
          <a:p>
            <a:pPr indent="450850" algn="just" eaLnBrk="0" hangingPunct="0">
              <a:buFont typeface="Wingdings" pitchFamily="2" charset="2"/>
              <a:buChar char="Ø"/>
            </a:pPr>
            <a:r>
              <a:rPr lang="ru-RU" sz="1400" dirty="0" smtClean="0">
                <a:latin typeface="+mj-lt"/>
                <a:ea typeface="Times New Roman" pitchFamily="18" charset="0"/>
                <a:cs typeface="Calibri" pitchFamily="34" charset="0"/>
              </a:rPr>
              <a:t>от  28.05.2021 № 122 по итогам 2020 года Курский муниципальный округ получил 55,34 балла;</a:t>
            </a:r>
          </a:p>
          <a:p>
            <a:pPr indent="450850" algn="just" eaLnBrk="0" hangingPunct="0">
              <a:buFont typeface="Wingdings" pitchFamily="2" charset="2"/>
              <a:buChar char="Ø"/>
            </a:pPr>
            <a:r>
              <a:rPr lang="ru-RU" sz="1400" dirty="0" smtClean="0">
                <a:latin typeface="+mj-lt"/>
                <a:ea typeface="Times New Roman" pitchFamily="18" charset="0"/>
                <a:cs typeface="Calibri" pitchFamily="34" charset="0"/>
              </a:rPr>
              <a:t>от  31.05.2022 № 120 по итогам 2021 года Курский муниципальный округ получил 71,95 балла;</a:t>
            </a:r>
          </a:p>
          <a:p>
            <a:pPr indent="450850" algn="just" eaLnBrk="0" hangingPunct="0">
              <a:buFont typeface="Wingdings" pitchFamily="2" charset="2"/>
              <a:buChar char="Ø"/>
            </a:pPr>
            <a:r>
              <a:rPr lang="ru-RU" sz="1400" dirty="0" smtClean="0">
                <a:latin typeface="+mj-lt"/>
                <a:ea typeface="Times New Roman" pitchFamily="18" charset="0"/>
                <a:cs typeface="Calibri" pitchFamily="34" charset="0"/>
              </a:rPr>
              <a:t>от  30.05.2023 № 129 по итогам 2022 года Курский муниципальный округ получил 78,00 балла;</a:t>
            </a:r>
          </a:p>
          <a:p>
            <a:pPr indent="450850" algn="just" eaLnBrk="0" hangingPunct="0">
              <a:buFont typeface="Wingdings" pitchFamily="2" charset="2"/>
              <a:buChar char="Ø"/>
            </a:pPr>
            <a:endParaRPr lang="ru-RU" sz="1400" dirty="0" smtClean="0">
              <a:latin typeface="Calibri" pitchFamily="34" charset="0"/>
              <a:ea typeface="Times New Roman" pitchFamily="18"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graphicFrame>
        <p:nvGraphicFramePr>
          <p:cNvPr id="5" name="Диаграмма 4"/>
          <p:cNvGraphicFramePr/>
          <p:nvPr/>
        </p:nvGraphicFramePr>
        <p:xfrm>
          <a:off x="228600" y="3810000"/>
          <a:ext cx="8763000" cy="304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332656"/>
            <a:ext cx="9144000" cy="644857"/>
          </a:xfrm>
          <a:prstGeom prst="rect">
            <a:avLst/>
          </a:prstGeom>
        </p:spPr>
        <p:txBody>
          <a:bodyPr>
            <a:spAutoFit/>
          </a:bodyPr>
          <a:lstStyle/>
          <a:p>
            <a:pPr algn="ctr" fontAlgn="auto">
              <a:lnSpc>
                <a:spcPts val="2100"/>
              </a:lnSpc>
              <a:spcBef>
                <a:spcPts val="0"/>
              </a:spcBef>
              <a:spcAft>
                <a:spcPts val="0"/>
              </a:spcAft>
              <a:defRPr/>
            </a:pPr>
            <a:r>
              <a:rPr lang="ru-RU" sz="2400" dirty="0" smtClean="0">
                <a:ln w="3175" cmpd="sng">
                  <a:solidFill>
                    <a:schemeClr val="tx1"/>
                  </a:solidFill>
                  <a:prstDash val="solid"/>
                </a:ln>
                <a:solidFill>
                  <a:schemeClr val="tx1">
                    <a:lumMod val="75000"/>
                    <a:lumOff val="25000"/>
                  </a:schemeClr>
                </a:solidFill>
                <a:latin typeface="+mn-lt"/>
                <a:cs typeface="Times New Roman" pitchFamily="18" charset="0"/>
              </a:rPr>
              <a:t>Рейтинг муниципальных образований СК </a:t>
            </a:r>
          </a:p>
          <a:p>
            <a:pPr algn="ctr" fontAlgn="auto">
              <a:lnSpc>
                <a:spcPts val="2100"/>
              </a:lnSpc>
              <a:spcBef>
                <a:spcPts val="0"/>
              </a:spcBef>
              <a:spcAft>
                <a:spcPts val="0"/>
              </a:spcAft>
              <a:defRPr/>
            </a:pPr>
            <a:r>
              <a:rPr lang="ru-RU" sz="2400" dirty="0" smtClean="0">
                <a:ln w="3175" cmpd="sng">
                  <a:solidFill>
                    <a:schemeClr val="tx1"/>
                  </a:solidFill>
                  <a:prstDash val="solid"/>
                </a:ln>
                <a:solidFill>
                  <a:schemeClr val="tx1">
                    <a:lumMod val="75000"/>
                    <a:lumOff val="25000"/>
                  </a:schemeClr>
                </a:solidFill>
                <a:latin typeface="+mn-lt"/>
                <a:cs typeface="Times New Roman" pitchFamily="18" charset="0"/>
              </a:rPr>
              <a:t>по уровню открытости бюджетных данных за 2022 год</a:t>
            </a:r>
            <a:endParaRPr lang="ru-RU" sz="2400" dirty="0">
              <a:ln w="3175" cmpd="sng">
                <a:solidFill>
                  <a:schemeClr val="tx1"/>
                </a:solidFill>
                <a:prstDash val="solid"/>
              </a:ln>
              <a:solidFill>
                <a:schemeClr val="tx1">
                  <a:lumMod val="75000"/>
                  <a:lumOff val="25000"/>
                </a:schemeClr>
              </a:solidFill>
              <a:latin typeface="+mn-lt"/>
              <a:cs typeface="Times New Roman" pitchFamily="18" charset="0"/>
            </a:endParaRPr>
          </a:p>
        </p:txBody>
      </p:sp>
      <p:pic>
        <p:nvPicPr>
          <p:cNvPr id="4" name="Picture 3" descr="D:\Рудакова_ИВ\Documents\Инна\Рабочая\Обучение в Учебном центре\2023г., май\картинки\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268760"/>
            <a:ext cx="8640960" cy="5040560"/>
          </a:xfrm>
          <a:prstGeom prst="rect">
            <a:avLst/>
          </a:prstGeom>
          <a:noFill/>
        </p:spPr>
      </p:pic>
      <p:cxnSp>
        <p:nvCxnSpPr>
          <p:cNvPr id="6" name="Прямая соединительная линия 5"/>
          <p:cNvCxnSpPr/>
          <p:nvPr/>
        </p:nvCxnSpPr>
        <p:spPr>
          <a:xfrm>
            <a:off x="381000" y="4953000"/>
            <a:ext cx="8534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graphicFrame>
        <p:nvGraphicFramePr>
          <p:cNvPr id="2" name="Диаграмма 1"/>
          <p:cNvGraphicFramePr/>
          <p:nvPr/>
        </p:nvGraphicFramePr>
        <p:xfrm>
          <a:off x="0" y="457200"/>
          <a:ext cx="9144000"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0"/>
            <a:ext cx="9144000" cy="707886"/>
          </a:xfrm>
          <a:prstGeom prst="rect">
            <a:avLst/>
          </a:prstGeom>
          <a:noFill/>
        </p:spPr>
        <p:txBody>
          <a:bodyPr wrap="square" rtlCol="0">
            <a:spAutoFit/>
          </a:bodyPr>
          <a:lstStyle/>
          <a:p>
            <a:pPr algn="ctr"/>
            <a:r>
              <a:rPr lang="ru-RU" sz="2000" b="1" dirty="0" smtClean="0">
                <a:latin typeface="Calibri" pitchFamily="34" charset="0"/>
                <a:cs typeface="Calibri" pitchFamily="34" charset="0"/>
              </a:rPr>
              <a:t>Рейтинг исполнения налоговых и неналоговых доходов муниципальных округов Ставропольского края  за 2022 год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extBox 1"/>
          <p:cNvSpPr txBox="1"/>
          <p:nvPr/>
        </p:nvSpPr>
        <p:spPr>
          <a:xfrm>
            <a:off x="0" y="0"/>
            <a:ext cx="9144000" cy="584775"/>
          </a:xfrm>
          <a:prstGeom prst="rect">
            <a:avLst/>
          </a:prstGeom>
          <a:noFill/>
        </p:spPr>
        <p:txBody>
          <a:bodyPr wrap="square" rtlCol="0">
            <a:spAutoFit/>
          </a:bodyPr>
          <a:lstStyle/>
          <a:p>
            <a:pPr algn="ctr"/>
            <a:r>
              <a:rPr lang="ru-RU" sz="1600" b="1" dirty="0" err="1" smtClean="0">
                <a:latin typeface="Calibri" pitchFamily="34" charset="0"/>
                <a:cs typeface="Calibri" pitchFamily="34" charset="0"/>
              </a:rPr>
              <a:t>Подушевые</a:t>
            </a:r>
            <a:r>
              <a:rPr lang="ru-RU" sz="1600" b="1" dirty="0" smtClean="0">
                <a:latin typeface="Calibri" pitchFamily="34" charset="0"/>
                <a:cs typeface="Calibri" pitchFamily="34" charset="0"/>
              </a:rPr>
              <a:t> показатели доходов и расходов бюджета и показатели характеризующих результаты использования бюджетных ассигнований в  Курском муниципальном округе за 2022 год</a:t>
            </a:r>
          </a:p>
        </p:txBody>
      </p:sp>
      <p:graphicFrame>
        <p:nvGraphicFramePr>
          <p:cNvPr id="3" name="Таблица 2"/>
          <p:cNvGraphicFramePr>
            <a:graphicFrameLocks noGrp="1"/>
          </p:cNvGraphicFramePr>
          <p:nvPr/>
        </p:nvGraphicFramePr>
        <p:xfrm>
          <a:off x="152399" y="714067"/>
          <a:ext cx="8839201" cy="4879013"/>
        </p:xfrm>
        <a:graphic>
          <a:graphicData uri="http://schemas.openxmlformats.org/drawingml/2006/table">
            <a:tbl>
              <a:tblPr firstRow="1" bandRow="1">
                <a:tableStyleId>{5C22544A-7EE6-4342-B048-85BDC9FD1C3A}</a:tableStyleId>
              </a:tblPr>
              <a:tblGrid>
                <a:gridCol w="457201"/>
                <a:gridCol w="3657600"/>
                <a:gridCol w="1143000"/>
                <a:gridCol w="1219200"/>
                <a:gridCol w="1143000"/>
                <a:gridCol w="1219200"/>
              </a:tblGrid>
              <a:tr h="678263">
                <a:tc>
                  <a:txBody>
                    <a:bodyPr/>
                    <a:lstStyle/>
                    <a:p>
                      <a:pPr algn="ctr"/>
                      <a:r>
                        <a:rPr lang="ru-RU" sz="1200" dirty="0" smtClean="0">
                          <a:latin typeface="Calibri" pitchFamily="34" charset="0"/>
                          <a:cs typeface="Calibri" pitchFamily="34" charset="0"/>
                        </a:rPr>
                        <a:t>№ </a:t>
                      </a:r>
                      <a:r>
                        <a:rPr lang="ru-RU" sz="1200" dirty="0" err="1" smtClean="0">
                          <a:latin typeface="Calibri" pitchFamily="34" charset="0"/>
                          <a:cs typeface="Calibri" pitchFamily="34" charset="0"/>
                        </a:rPr>
                        <a:t>п</a:t>
                      </a:r>
                      <a:r>
                        <a:rPr lang="ru-RU" sz="1200" dirty="0" smtClean="0">
                          <a:latin typeface="Calibri" pitchFamily="34" charset="0"/>
                          <a:cs typeface="Calibri" pitchFamily="34" charset="0"/>
                        </a:rPr>
                        <a:t>/</a:t>
                      </a:r>
                      <a:r>
                        <a:rPr lang="ru-RU" sz="1200" dirty="0" err="1" smtClean="0">
                          <a:latin typeface="Calibri" pitchFamily="34" charset="0"/>
                          <a:cs typeface="Calibri" pitchFamily="34" charset="0"/>
                        </a:rPr>
                        <a:t>п</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Наименование показателя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Единица измерения</a:t>
                      </a:r>
                      <a:endParaRPr lang="ru-RU" sz="1200"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Показатель за 2020 год</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latin typeface="Calibri" pitchFamily="34" charset="0"/>
                          <a:cs typeface="Calibri" pitchFamily="34" charset="0"/>
                        </a:rPr>
                        <a:t>Показатель за 2021 год</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latin typeface="Calibri" pitchFamily="34" charset="0"/>
                          <a:cs typeface="Calibri" pitchFamily="34" charset="0"/>
                        </a:rPr>
                        <a:t>Показатель за 2022 год</a:t>
                      </a:r>
                    </a:p>
                  </a:txBody>
                  <a:tcPr/>
                </a:tc>
              </a:tr>
              <a:tr h="392962">
                <a:tc>
                  <a:txBody>
                    <a:bodyPr/>
                    <a:lstStyle/>
                    <a:p>
                      <a:pPr algn="ctr"/>
                      <a:r>
                        <a:rPr lang="ru-RU" sz="1200" dirty="0" smtClean="0">
                          <a:latin typeface="Calibri" pitchFamily="34" charset="0"/>
                          <a:cs typeface="Calibri" pitchFamily="34" charset="0"/>
                        </a:rPr>
                        <a:t>1</a:t>
                      </a:r>
                      <a:endParaRPr lang="ru-RU" sz="1200" dirty="0">
                        <a:latin typeface="Calibri" pitchFamily="34" charset="0"/>
                        <a:cs typeface="Calibri" pitchFamily="34" charset="0"/>
                      </a:endParaRPr>
                    </a:p>
                  </a:txBody>
                  <a:tcPr/>
                </a:tc>
                <a:tc>
                  <a:txBody>
                    <a:bodyPr/>
                    <a:lstStyle/>
                    <a:p>
                      <a:r>
                        <a:rPr lang="ru-RU" sz="1200" dirty="0" smtClean="0">
                          <a:latin typeface="Calibri" pitchFamily="34" charset="0"/>
                          <a:cs typeface="Calibri" pitchFamily="34" charset="0"/>
                        </a:rPr>
                        <a:t>Объем доходов местного бюджета всего в расчете на 1 жителя*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38,70</a:t>
                      </a:r>
                      <a:endParaRPr lang="ru-RU" sz="1200"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43,09</a:t>
                      </a:r>
                      <a:endParaRPr lang="ru-RU" sz="1200" b="1"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44,26</a:t>
                      </a:r>
                      <a:endParaRPr lang="ru-RU" sz="1200" b="1" dirty="0">
                        <a:latin typeface="Calibri" pitchFamily="34" charset="0"/>
                        <a:cs typeface="Calibri" pitchFamily="34" charset="0"/>
                      </a:endParaRPr>
                    </a:p>
                  </a:txBody>
                  <a:tcPr/>
                </a:tc>
              </a:tr>
              <a:tr h="392962">
                <a:tc>
                  <a:txBody>
                    <a:bodyPr/>
                    <a:lstStyle/>
                    <a:p>
                      <a:pPr algn="ctr"/>
                      <a:r>
                        <a:rPr lang="ru-RU" sz="1200" dirty="0" smtClean="0">
                          <a:latin typeface="Calibri" pitchFamily="34" charset="0"/>
                          <a:cs typeface="Calibri" pitchFamily="34" charset="0"/>
                        </a:rPr>
                        <a:t>2</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налоговых и неналоговых доходов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6,39</a:t>
                      </a:r>
                      <a:endParaRPr lang="ru-RU" sz="1200"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5,50</a:t>
                      </a:r>
                      <a:endParaRPr lang="ru-RU" sz="1200" b="1"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7,27</a:t>
                      </a:r>
                      <a:endParaRPr lang="ru-RU" sz="1200" b="1" dirty="0">
                        <a:latin typeface="Calibri" pitchFamily="34" charset="0"/>
                        <a:cs typeface="Calibri" pitchFamily="34" charset="0"/>
                      </a:endParaRPr>
                    </a:p>
                  </a:txBody>
                  <a:tcPr/>
                </a:tc>
              </a:tr>
              <a:tr h="543150">
                <a:tc>
                  <a:txBody>
                    <a:bodyPr/>
                    <a:lstStyle/>
                    <a:p>
                      <a:pPr algn="ctr"/>
                      <a:r>
                        <a:rPr lang="ru-RU" sz="1200" dirty="0" smtClean="0">
                          <a:latin typeface="Calibri" pitchFamily="34" charset="0"/>
                          <a:cs typeface="Calibri" pitchFamily="34" charset="0"/>
                        </a:rPr>
                        <a:t>3</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безвозмездных поступлений  в местный бюджет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32,30</a:t>
                      </a:r>
                      <a:endParaRPr lang="ru-RU" sz="1200"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36,57</a:t>
                      </a:r>
                      <a:endParaRPr lang="ru-RU" sz="1200" b="1"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39,40</a:t>
                      </a:r>
                      <a:endParaRPr lang="ru-RU" sz="1200" b="1" dirty="0">
                        <a:latin typeface="Calibri" pitchFamily="34" charset="0"/>
                        <a:cs typeface="Calibri" pitchFamily="34" charset="0"/>
                      </a:endParaRPr>
                    </a:p>
                  </a:txBody>
                  <a:tcPr/>
                </a:tc>
              </a:tr>
              <a:tr h="392962">
                <a:tc>
                  <a:txBody>
                    <a:bodyPr/>
                    <a:lstStyle/>
                    <a:p>
                      <a:pPr algn="ctr"/>
                      <a:r>
                        <a:rPr lang="ru-RU" sz="1200" dirty="0" smtClean="0">
                          <a:latin typeface="Calibri" pitchFamily="34" charset="0"/>
                          <a:cs typeface="Calibri" pitchFamily="34" charset="0"/>
                        </a:rPr>
                        <a:t>4</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35,52</a:t>
                      </a:r>
                      <a:endParaRPr lang="ru-RU" sz="1200"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44,66</a:t>
                      </a:r>
                      <a:endParaRPr lang="ru-RU" sz="1200" b="1"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46,49</a:t>
                      </a:r>
                      <a:endParaRPr lang="ru-RU" sz="1200" b="1" dirty="0">
                        <a:latin typeface="Calibri" pitchFamily="34" charset="0"/>
                        <a:cs typeface="Calibri" pitchFamily="34" charset="0"/>
                      </a:endParaRPr>
                    </a:p>
                  </a:txBody>
                  <a:tcPr/>
                </a:tc>
              </a:tr>
              <a:tr h="392962">
                <a:tc>
                  <a:txBody>
                    <a:bodyPr/>
                    <a:lstStyle/>
                    <a:p>
                      <a:pPr algn="ctr"/>
                      <a:r>
                        <a:rPr lang="ru-RU" sz="1200" dirty="0" smtClean="0">
                          <a:latin typeface="Calibri" pitchFamily="34" charset="0"/>
                          <a:cs typeface="Calibri" pitchFamily="34" charset="0"/>
                        </a:rPr>
                        <a:t>5</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образование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13,49</a:t>
                      </a:r>
                      <a:endParaRPr lang="ru-RU" sz="1200"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17,37</a:t>
                      </a:r>
                      <a:endParaRPr lang="ru-RU" sz="1200" b="1"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19,37</a:t>
                      </a:r>
                      <a:endParaRPr lang="ru-RU" sz="1200" b="1" dirty="0">
                        <a:latin typeface="Calibri" pitchFamily="34" charset="0"/>
                        <a:cs typeface="Calibri" pitchFamily="34" charset="0"/>
                      </a:endParaRPr>
                    </a:p>
                  </a:txBody>
                  <a:tcPr/>
                </a:tc>
              </a:tr>
              <a:tr h="392962">
                <a:tc>
                  <a:txBody>
                    <a:bodyPr/>
                    <a:lstStyle/>
                    <a:p>
                      <a:pPr algn="ctr"/>
                      <a:r>
                        <a:rPr lang="ru-RU" sz="1200" dirty="0" smtClean="0">
                          <a:latin typeface="Calibri" pitchFamily="34" charset="0"/>
                          <a:cs typeface="Calibri" pitchFamily="34" charset="0"/>
                        </a:rPr>
                        <a:t>6</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жилищно-коммунальное хозяйство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1,16</a:t>
                      </a:r>
                      <a:endParaRPr lang="ru-RU" sz="1200"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1,46</a:t>
                      </a:r>
                      <a:endParaRPr lang="ru-RU" sz="1200" b="1"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1,89</a:t>
                      </a:r>
                      <a:endParaRPr lang="ru-RU" sz="1200" b="1" dirty="0">
                        <a:latin typeface="Calibri" pitchFamily="34" charset="0"/>
                        <a:cs typeface="Calibri" pitchFamily="34" charset="0"/>
                      </a:endParaRPr>
                    </a:p>
                  </a:txBody>
                  <a:tcPr/>
                </a:tc>
              </a:tr>
              <a:tr h="392962">
                <a:tc>
                  <a:txBody>
                    <a:bodyPr/>
                    <a:lstStyle/>
                    <a:p>
                      <a:pPr algn="ctr"/>
                      <a:r>
                        <a:rPr lang="ru-RU" sz="1200" dirty="0" smtClean="0">
                          <a:latin typeface="Calibri" pitchFamily="34" charset="0"/>
                          <a:cs typeface="Calibri" pitchFamily="34" charset="0"/>
                        </a:rPr>
                        <a:t>7</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культуру и кинематографию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2,64</a:t>
                      </a:r>
                      <a:endParaRPr lang="ru-RU" sz="1200"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2,58</a:t>
                      </a:r>
                      <a:endParaRPr lang="ru-RU" sz="1200" b="1"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2,58</a:t>
                      </a:r>
                      <a:endParaRPr lang="ru-RU" sz="1200" b="1" dirty="0">
                        <a:latin typeface="Calibri" pitchFamily="34" charset="0"/>
                        <a:cs typeface="Calibri" pitchFamily="34" charset="0"/>
                      </a:endParaRPr>
                    </a:p>
                  </a:txBody>
                  <a:tcPr/>
                </a:tc>
              </a:tr>
              <a:tr h="392962">
                <a:tc>
                  <a:txBody>
                    <a:bodyPr/>
                    <a:lstStyle/>
                    <a:p>
                      <a:pPr algn="ctr"/>
                      <a:r>
                        <a:rPr lang="ru-RU" sz="1200" dirty="0" smtClean="0">
                          <a:latin typeface="Calibri" pitchFamily="34" charset="0"/>
                          <a:cs typeface="Calibri" pitchFamily="34" charset="0"/>
                        </a:rPr>
                        <a:t>8</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социальную</a:t>
                      </a:r>
                      <a:r>
                        <a:rPr lang="ru-RU" sz="1200" baseline="0" dirty="0" smtClean="0">
                          <a:latin typeface="Calibri" pitchFamily="34" charset="0"/>
                          <a:cs typeface="Calibri" pitchFamily="34" charset="0"/>
                        </a:rPr>
                        <a:t> политику</a:t>
                      </a:r>
                      <a:r>
                        <a:rPr lang="ru-RU" sz="1200" dirty="0" smtClean="0">
                          <a:latin typeface="Calibri" pitchFamily="34" charset="0"/>
                          <a:cs typeface="Calibri" pitchFamily="34" charset="0"/>
                        </a:rPr>
                        <a:t>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12,18</a:t>
                      </a:r>
                      <a:endParaRPr lang="ru-RU" sz="1200"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14,41</a:t>
                      </a:r>
                      <a:endParaRPr lang="ru-RU" sz="1200" b="1"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16,25</a:t>
                      </a:r>
                      <a:endParaRPr lang="ru-RU" sz="1200" b="1" dirty="0">
                        <a:latin typeface="Calibri" pitchFamily="34" charset="0"/>
                        <a:cs typeface="Calibri" pitchFamily="34" charset="0"/>
                      </a:endParaRPr>
                    </a:p>
                  </a:txBody>
                  <a:tcPr/>
                </a:tc>
              </a:tr>
              <a:tr h="392962">
                <a:tc>
                  <a:txBody>
                    <a:bodyPr/>
                    <a:lstStyle/>
                    <a:p>
                      <a:pPr algn="ctr"/>
                      <a:r>
                        <a:rPr lang="ru-RU" sz="1200" dirty="0" smtClean="0">
                          <a:latin typeface="Calibri" pitchFamily="34" charset="0"/>
                          <a:cs typeface="Calibri" pitchFamily="34" charset="0"/>
                        </a:rPr>
                        <a:t>9</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физическую культуру и спорт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0,20</a:t>
                      </a:r>
                      <a:endParaRPr lang="ru-RU" sz="1200"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0,23</a:t>
                      </a:r>
                      <a:endParaRPr lang="ru-RU" sz="1200" b="1" dirty="0">
                        <a:latin typeface="Calibri" pitchFamily="34" charset="0"/>
                        <a:cs typeface="Calibri" pitchFamily="34" charset="0"/>
                      </a:endParaRPr>
                    </a:p>
                  </a:txBody>
                  <a:tcPr/>
                </a:tc>
                <a:tc>
                  <a:txBody>
                    <a:bodyPr/>
                    <a:lstStyle/>
                    <a:p>
                      <a:pPr algn="ctr"/>
                      <a:r>
                        <a:rPr lang="ru-RU" sz="1200" b="1" dirty="0" smtClean="0">
                          <a:latin typeface="Calibri" pitchFamily="34" charset="0"/>
                          <a:cs typeface="Calibri" pitchFamily="34" charset="0"/>
                        </a:rPr>
                        <a:t>0,29</a:t>
                      </a:r>
                      <a:endParaRPr lang="ru-RU" sz="1200" b="1" dirty="0">
                        <a:latin typeface="Calibri" pitchFamily="34" charset="0"/>
                        <a:cs typeface="Calibri" pitchFamily="34" charset="0"/>
                      </a:endParaRPr>
                    </a:p>
                  </a:txBody>
                  <a:tcPr/>
                </a:tc>
              </a:tr>
            </a:tbl>
          </a:graphicData>
        </a:graphic>
      </p:graphicFrame>
      <p:sp>
        <p:nvSpPr>
          <p:cNvPr id="10" name="TextBox 9"/>
          <p:cNvSpPr txBox="1"/>
          <p:nvPr/>
        </p:nvSpPr>
        <p:spPr>
          <a:xfrm>
            <a:off x="228600" y="5943600"/>
            <a:ext cx="8305800" cy="430887"/>
          </a:xfrm>
          <a:prstGeom prst="rect">
            <a:avLst/>
          </a:prstGeom>
          <a:noFill/>
        </p:spPr>
        <p:txBody>
          <a:bodyPr wrap="square" rtlCol="0">
            <a:spAutoFit/>
          </a:bodyPr>
          <a:lstStyle/>
          <a:p>
            <a:r>
              <a:rPr lang="ru-RU" sz="1100" dirty="0" smtClean="0">
                <a:latin typeface="+mj-lt"/>
              </a:rPr>
              <a:t>*Оценка численности постоянного населения Курского муниципального округа Ставропольского края в среднем за 2022 г. (с учетом итогов ВПН-2020) – 52 584 чел.</a:t>
            </a:r>
            <a:endParaRPr lang="ru-RU" sz="1100" dirty="0">
              <a:latin typeface="+mj-l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TextBox 3"/>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Достигнутые значения показателей для оценки эффективности деятельности органов местного самоуправления  Курского муниципального округа Ставропольского края</a:t>
            </a:r>
          </a:p>
        </p:txBody>
      </p:sp>
      <p:sp>
        <p:nvSpPr>
          <p:cNvPr id="5" name="TextBox 4"/>
          <p:cNvSpPr txBox="1"/>
          <p:nvPr/>
        </p:nvSpPr>
        <p:spPr>
          <a:xfrm>
            <a:off x="0" y="6248400"/>
            <a:ext cx="8839200" cy="507831"/>
          </a:xfrm>
          <a:prstGeom prst="rect">
            <a:avLst/>
          </a:prstGeom>
          <a:noFill/>
        </p:spPr>
        <p:txBody>
          <a:bodyPr wrap="square" rtlCol="0">
            <a:spAutoFit/>
          </a:bodyPr>
          <a:lstStyle/>
          <a:p>
            <a:r>
              <a:rPr lang="ru-RU" sz="900" dirty="0" smtClean="0"/>
              <a:t>* Данные для расчета значения показателей за 2020-2022 годы формируются по итогам исполнения бюджета.</a:t>
            </a:r>
          </a:p>
          <a:p>
            <a:r>
              <a:rPr lang="ru-RU" sz="900" dirty="0" smtClean="0"/>
              <a:t>  Данные на 2022 год (план)   формируются по состоянию на 01 марта 2023 года.</a:t>
            </a:r>
          </a:p>
          <a:p>
            <a:r>
              <a:rPr lang="ru-RU" sz="900" dirty="0" smtClean="0"/>
              <a:t>  Плановые показатели на 2024-2025 годы берутся из решения о бюджете муниципального образования на 2023 год и плановый период 2024 и 2025 годов.</a:t>
            </a:r>
            <a:endParaRPr lang="ru-RU" sz="900" dirty="0"/>
          </a:p>
        </p:txBody>
      </p:sp>
      <p:graphicFrame>
        <p:nvGraphicFramePr>
          <p:cNvPr id="6" name="Таблица 5"/>
          <p:cNvGraphicFramePr>
            <a:graphicFrameLocks noGrp="1"/>
          </p:cNvGraphicFramePr>
          <p:nvPr/>
        </p:nvGraphicFramePr>
        <p:xfrm>
          <a:off x="152399" y="685800"/>
          <a:ext cx="8763000" cy="5486805"/>
        </p:xfrm>
        <a:graphic>
          <a:graphicData uri="http://schemas.openxmlformats.org/drawingml/2006/table">
            <a:tbl>
              <a:tblPr/>
              <a:tblGrid>
                <a:gridCol w="215077"/>
                <a:gridCol w="2573568"/>
                <a:gridCol w="634201"/>
                <a:gridCol w="82355"/>
                <a:gridCol w="685800"/>
                <a:gridCol w="76200"/>
                <a:gridCol w="838200"/>
                <a:gridCol w="152400"/>
                <a:gridCol w="762000"/>
                <a:gridCol w="76200"/>
                <a:gridCol w="762000"/>
                <a:gridCol w="609600"/>
                <a:gridCol w="381000"/>
                <a:gridCol w="304800"/>
                <a:gridCol w="609599"/>
              </a:tblGrid>
              <a:tr h="101781">
                <a:tc rowSpan="2">
                  <a:txBody>
                    <a:bodyPr/>
                    <a:lstStyle/>
                    <a:p>
                      <a:pPr algn="ctr" fontAlgn="ctr"/>
                      <a:r>
                        <a:rPr lang="ru-RU" sz="1000" b="0" i="0" u="none" strike="noStrike" dirty="0">
                          <a:latin typeface="+mj-lt"/>
                        </a:rPr>
                        <a:t>№ </a:t>
                      </a:r>
                      <a:r>
                        <a:rPr lang="ru-RU" sz="1000" b="0" i="0" u="none" strike="noStrike" dirty="0" err="1">
                          <a:latin typeface="+mj-lt"/>
                        </a:rPr>
                        <a:t>п</a:t>
                      </a:r>
                      <a:r>
                        <a:rPr lang="ru-RU" sz="1000" b="0" i="0" u="none" strike="noStrike" dirty="0">
                          <a:latin typeface="+mj-lt"/>
                        </a:rPr>
                        <a:t>/</a:t>
                      </a:r>
                      <a:r>
                        <a:rPr lang="ru-RU" sz="1000" b="0" i="0" u="none" strike="noStrike" dirty="0" err="1">
                          <a:latin typeface="+mj-lt"/>
                        </a:rPr>
                        <a:t>п</a:t>
                      </a:r>
                      <a:endParaRPr lang="ru-RU" sz="1000" b="0" i="0" u="none" strike="noStrike" dirty="0">
                        <a:latin typeface="+mj-lt"/>
                      </a:endParaRPr>
                    </a:p>
                  </a:txBody>
                  <a:tcPr marL="4071" marR="4071" marT="40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ctr" fontAlgn="ctr"/>
                      <a:r>
                        <a:rPr lang="ru-RU" sz="1000" b="0" i="0" u="none" strike="noStrike">
                          <a:latin typeface="+mj-lt"/>
                        </a:rPr>
                        <a:t>Наименование показателя</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ru-RU" sz="1000" b="0" i="0" u="none" strike="noStrike">
                        <a:latin typeface="+mj-lt"/>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ru-RU" sz="1000" b="0" i="0" u="none" strike="noStrike">
                        <a:latin typeface="+mj-lt"/>
                      </a:endParaRPr>
                    </a:p>
                  </a:txBody>
                  <a:tcPr marL="4071" marR="4071" marT="40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ru-RU" sz="1000" b="0" i="0" u="none" strike="noStrike">
                          <a:latin typeface="+mj-lt"/>
                        </a:rPr>
                        <a:t>Единица измерения</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gridSpan="9">
                  <a:txBody>
                    <a:bodyPr/>
                    <a:lstStyle/>
                    <a:p>
                      <a:pPr algn="ctr" fontAlgn="ctr"/>
                      <a:r>
                        <a:rPr lang="ru-RU" sz="1000" b="0" i="0" u="none" strike="noStrike">
                          <a:latin typeface="+mj-lt"/>
                        </a:rPr>
                        <a:t>Период, год</a:t>
                      </a:r>
                    </a:p>
                  </a:txBody>
                  <a:tcPr marL="4071" marR="4071" marT="40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1781">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pPr algn="ctr" fontAlgn="ctr"/>
                      <a:endParaRPr lang="ru-RU" sz="1000" b="0" i="0" u="none" strike="noStrike">
                        <a:latin typeface="+mj-lt"/>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ru-RU"/>
                    </a:p>
                  </a:txBody>
                  <a:tcPr/>
                </a:tc>
                <a:tc hMerge="1" vMerge="1">
                  <a:txBody>
                    <a:bodyPr/>
                    <a:lstStyle/>
                    <a:p>
                      <a:endParaRPr lang="ru-RU"/>
                    </a:p>
                  </a:txBody>
                  <a:tcPr/>
                </a:tc>
                <a:tc gridSpan="2">
                  <a:txBody>
                    <a:bodyPr/>
                    <a:lstStyle/>
                    <a:p>
                      <a:pPr algn="ctr" fontAlgn="ctr"/>
                      <a:r>
                        <a:rPr lang="ru-RU" sz="1000" b="0" i="0" u="none" strike="noStrike">
                          <a:latin typeface="+mj-lt"/>
                        </a:rPr>
                        <a:t>2020</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000" b="0" i="0" u="none" strike="noStrike">
                          <a:latin typeface="+mj-lt"/>
                        </a:rPr>
                        <a:t>2021</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000" b="0" i="0" u="none" strike="noStrike">
                          <a:latin typeface="+mj-lt"/>
                        </a:rPr>
                        <a:t>2022</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mj-lt"/>
                        </a:rPr>
                        <a:t>2023*</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000" b="0" i="0" u="none" strike="noStrike">
                          <a:latin typeface="+mj-lt"/>
                        </a:rPr>
                        <a:t>2024*</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000" b="0" i="0" u="none" strike="noStrike">
                        <a:latin typeface="+mj-lt"/>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mj-lt"/>
                        </a:rPr>
                        <a:t>2025*</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781">
                <a:tc>
                  <a:txBody>
                    <a:bodyPr/>
                    <a:lstStyle/>
                    <a:p>
                      <a:pPr algn="ctr" fontAlgn="ctr"/>
                      <a:r>
                        <a:rPr lang="ru-RU" sz="1000" b="0" i="0" u="none" strike="noStrike">
                          <a:latin typeface="+mj-lt"/>
                        </a:rPr>
                        <a:t>1</a:t>
                      </a:r>
                    </a:p>
                  </a:txBody>
                  <a:tcPr marL="4071" marR="4071" marT="40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a:latin typeface="+mj-lt"/>
                        </a:rPr>
                        <a:t>2</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3</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4</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5</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
                      <a:r>
                        <a:rPr lang="ru-RU" sz="1000" b="0" i="0" u="none" strike="noStrike">
                          <a:latin typeface="+mj-lt"/>
                        </a:rPr>
                        <a:t>6</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mj-lt"/>
                        </a:rPr>
                        <a:t>7</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8</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mj-lt"/>
                        </a:rPr>
                        <a:t>9</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6691">
                <a:tc>
                  <a:txBody>
                    <a:bodyPr/>
                    <a:lstStyle/>
                    <a:p>
                      <a:pPr algn="r" fontAlgn="ctr"/>
                      <a:r>
                        <a:rPr lang="ru-RU" sz="1000" b="0" i="0" u="none" strike="noStrike">
                          <a:latin typeface="+mj-lt"/>
                        </a:rPr>
                        <a:t>1.</a:t>
                      </a:r>
                    </a:p>
                  </a:txBody>
                  <a:tcPr marL="4071" marR="4071" marT="40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ru-RU" sz="1000" b="0" i="0" u="none" strike="noStrike">
                          <a:latin typeface="+mj-lt"/>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000" b="0" i="0" u="none" strike="noStrike">
                        <a:latin typeface="+mj-lt"/>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000" b="0" i="0" u="none" strike="noStrike">
                          <a:latin typeface="+mj-lt"/>
                        </a:rPr>
                        <a:t>процентов</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30,8</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30,3</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
                      <a:r>
                        <a:rPr lang="ru-RU" sz="1000" b="0" i="0" u="none" strike="noStrike">
                          <a:latin typeface="+mj-lt"/>
                        </a:rPr>
                        <a:t>36,4</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mj-lt"/>
                        </a:rPr>
                        <a:t>30,10</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34,54</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mj-lt"/>
                        </a:rPr>
                        <a:t>37,07</a:t>
                      </a:r>
                    </a:p>
                  </a:txBody>
                  <a:tcPr marL="4071" marR="4071" marT="40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047">
                <a:tc>
                  <a:txBody>
                    <a:bodyPr/>
                    <a:lstStyle/>
                    <a:p>
                      <a:pPr algn="r" fontAlgn="ctr"/>
                      <a:r>
                        <a:rPr lang="ru-RU" sz="1000" b="0" i="0" u="none" strike="noStrike">
                          <a:latin typeface="+mj-lt"/>
                        </a:rPr>
                        <a:t>2.</a:t>
                      </a:r>
                    </a:p>
                  </a:txBody>
                  <a:tcPr marL="4071" marR="4071" marT="40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ru-RU" sz="1000" b="0" i="0" u="none" strike="noStrike">
                          <a:latin typeface="+mj-lt"/>
                        </a:rPr>
                        <a:t>Доля просроченной кредиторской задолженности по оплате труда (включая начисления на оплату труда) муниципальных учреждений в общем объеме расходов муниципального образования на оплату труда (включая начисления на оплату труда)</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000" b="0" i="0" u="none" strike="noStrike">
                        <a:latin typeface="+mj-lt"/>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000" b="0" i="0" u="none" strike="noStrike">
                          <a:latin typeface="+mj-lt"/>
                        </a:rPr>
                        <a:t>процентов</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dirty="0">
                          <a:latin typeface="+mj-lt"/>
                        </a:rPr>
                        <a:t> </a:t>
                      </a:r>
                      <a:r>
                        <a:rPr lang="ru-RU" sz="1000" b="0" i="0" u="none" strike="noStrike" dirty="0" smtClean="0">
                          <a:latin typeface="+mj-lt"/>
                        </a:rPr>
                        <a:t>0,00</a:t>
                      </a:r>
                      <a:endParaRPr lang="ru-RU" sz="1000" b="0" i="0" u="none" strike="noStrike" dirty="0">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dirty="0">
                          <a:latin typeface="+mj-lt"/>
                        </a:rPr>
                        <a:t> </a:t>
                      </a:r>
                      <a:r>
                        <a:rPr lang="ru-RU" sz="1000" b="0" i="0" u="none" strike="noStrike" dirty="0" smtClean="0">
                          <a:latin typeface="+mj-lt"/>
                        </a:rPr>
                        <a:t>0,00</a:t>
                      </a:r>
                      <a:endParaRPr lang="ru-RU" sz="1000" b="0" i="0" u="none" strike="noStrike" dirty="0">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
                      <a:r>
                        <a:rPr lang="ru-RU" sz="1000" b="0" i="0" u="none" strike="noStrike" dirty="0">
                          <a:latin typeface="+mj-lt"/>
                        </a:rPr>
                        <a:t> </a:t>
                      </a:r>
                      <a:r>
                        <a:rPr lang="ru-RU" sz="1000" b="0" i="0" u="none" strike="noStrike" dirty="0" smtClean="0">
                          <a:latin typeface="+mj-lt"/>
                        </a:rPr>
                        <a:t>0,00</a:t>
                      </a:r>
                      <a:endParaRPr lang="ru-RU" sz="1000" b="0" i="0" u="none" strike="noStrike" dirty="0">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latin typeface="+mj-lt"/>
                        </a:rPr>
                        <a:t> </a:t>
                      </a:r>
                      <a:r>
                        <a:rPr lang="ru-RU" sz="1000" b="0" i="0" u="none" strike="noStrike" dirty="0" smtClean="0">
                          <a:latin typeface="+mj-lt"/>
                        </a:rPr>
                        <a:t>0,00</a:t>
                      </a:r>
                      <a:endParaRPr lang="ru-RU" sz="1000" b="0" i="0" u="none" strike="noStrike" dirty="0">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dirty="0">
                          <a:latin typeface="+mj-lt"/>
                        </a:rPr>
                        <a:t> </a:t>
                      </a:r>
                      <a:r>
                        <a:rPr lang="ru-RU" sz="1000" b="0" i="0" u="none" strike="noStrike" dirty="0" smtClean="0">
                          <a:latin typeface="+mj-lt"/>
                        </a:rPr>
                        <a:t>0,00</a:t>
                      </a:r>
                      <a:endParaRPr lang="ru-RU" sz="1000" b="0" i="0" u="none" strike="noStrike" dirty="0">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latin typeface="+mj-lt"/>
                        </a:rPr>
                        <a:t> </a:t>
                      </a:r>
                      <a:r>
                        <a:rPr lang="ru-RU" sz="1000" b="0" i="0" u="none" strike="noStrike" dirty="0" smtClean="0">
                          <a:latin typeface="+mj-lt"/>
                        </a:rPr>
                        <a:t>0,00</a:t>
                      </a:r>
                      <a:endParaRPr lang="ru-RU" sz="1000" b="0" i="0" u="none" strike="noStrike" dirty="0">
                        <a:latin typeface="+mj-lt"/>
                      </a:endParaRPr>
                    </a:p>
                  </a:txBody>
                  <a:tcPr marL="4071" marR="4071" marT="40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133">
                <a:tc>
                  <a:txBody>
                    <a:bodyPr/>
                    <a:lstStyle/>
                    <a:p>
                      <a:pPr algn="r" fontAlgn="ctr"/>
                      <a:r>
                        <a:rPr lang="ru-RU" sz="1000" b="0" i="0" u="none" strike="noStrike">
                          <a:latin typeface="+mj-lt"/>
                        </a:rPr>
                        <a:t>3.</a:t>
                      </a:r>
                    </a:p>
                  </a:txBody>
                  <a:tcPr marL="4071" marR="4071" marT="40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ru-RU" sz="1000" b="0" i="0" u="none" strike="noStrike">
                          <a:latin typeface="+mj-lt"/>
                        </a:rPr>
                        <a:t>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000" b="0" i="0" u="none" strike="noStrike">
                        <a:latin typeface="+mj-lt"/>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000" b="0" i="0" u="none" strike="noStrike">
                          <a:latin typeface="+mj-lt"/>
                        </a:rPr>
                        <a:t>рублей</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1347,64</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2207,73</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
                      <a:r>
                        <a:rPr lang="ru-RU" sz="1000" b="0" i="0" u="none" strike="noStrike">
                          <a:latin typeface="+mj-lt"/>
                        </a:rPr>
                        <a:t>2496,76</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mj-lt"/>
                        </a:rPr>
                        <a:t>2634,84</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2634,84</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mj-lt"/>
                        </a:rPr>
                        <a:t>2634,84</a:t>
                      </a:r>
                    </a:p>
                  </a:txBody>
                  <a:tcPr marL="4071" marR="4071" marT="40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562">
                <a:tc gridSpan="15">
                  <a:txBody>
                    <a:bodyPr/>
                    <a:lstStyle/>
                    <a:p>
                      <a:pPr algn="l" fontAlgn="ctr"/>
                      <a:r>
                        <a:rPr lang="ru-RU" sz="1000" b="0" i="1" u="none" strike="noStrike">
                          <a:latin typeface="+mj-lt"/>
                        </a:rPr>
                        <a:t>Справочно: расходы на содержание работников органов местного самоуправления  (расшифровка по КОСГУ)</a:t>
                      </a:r>
                    </a:p>
                  </a:txBody>
                  <a:tcPr marL="4071" marR="4071" marT="40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8575">
                <a:tc gridSpan="2">
                  <a:txBody>
                    <a:bodyPr/>
                    <a:lstStyle/>
                    <a:p>
                      <a:pPr algn="l" fontAlgn="ctr"/>
                      <a:r>
                        <a:rPr lang="ru-RU" sz="1000" b="1" i="1" u="none" strike="noStrike">
                          <a:latin typeface="+mj-lt"/>
                        </a:rPr>
                        <a:t>210</a:t>
                      </a:r>
                      <a:r>
                        <a:rPr lang="ru-RU" sz="1000" b="0" i="1" u="none" strike="noStrike">
                          <a:latin typeface="+mj-lt"/>
                        </a:rPr>
                        <a:t> «Расходы на оплату труда и начисления на выплаты по оплате труда»  (121,122,129 вид расходов, с соответствующими разделами и подразделами)</a:t>
                      </a:r>
                    </a:p>
                  </a:txBody>
                  <a:tcPr marL="4071" marR="4071" marT="40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000" b="0" i="0" u="none" strike="noStrike">
                          <a:latin typeface="+mj-lt"/>
                        </a:rPr>
                        <a:t>рублей</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70 465 271,97</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115 454 070,91</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127 499 408,33</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134 637 683,83</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134 610 092,15</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134 610 092,15</a:t>
                      </a:r>
                    </a:p>
                  </a:txBody>
                  <a:tcPr marL="4071" marR="4071" marT="40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203562">
                <a:tc gridSpan="2">
                  <a:txBody>
                    <a:bodyPr/>
                    <a:lstStyle/>
                    <a:p>
                      <a:pPr algn="l" fontAlgn="ctr"/>
                      <a:r>
                        <a:rPr lang="ru-RU" sz="1000" b="1" i="1" u="none" strike="noStrike" dirty="0">
                          <a:latin typeface="+mj-lt"/>
                        </a:rPr>
                        <a:t>222</a:t>
                      </a:r>
                      <a:r>
                        <a:rPr lang="ru-RU" sz="1000" b="0" i="1" u="none" strike="noStrike" dirty="0">
                          <a:latin typeface="+mj-lt"/>
                        </a:rPr>
                        <a:t> "Транспортные услуги"(121,122,129 вид расходов, с соответствующими разделами и подразделами)</a:t>
                      </a:r>
                    </a:p>
                  </a:txBody>
                  <a:tcPr marL="4071" marR="4071" marT="40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000" b="0" i="0" u="none" strike="noStrike">
                          <a:latin typeface="+mj-lt"/>
                        </a:rPr>
                        <a:t>рублей</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0,00</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0,00</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0,00</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3 154,00</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3 154,00</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3 154,00</a:t>
                      </a:r>
                    </a:p>
                  </a:txBody>
                  <a:tcPr marL="4071" marR="4071" marT="40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195419">
                <a:tc gridSpan="2">
                  <a:txBody>
                    <a:bodyPr/>
                    <a:lstStyle/>
                    <a:p>
                      <a:pPr algn="l" fontAlgn="ctr"/>
                      <a:r>
                        <a:rPr lang="ru-RU" sz="1000" b="1" i="1" u="none" strike="noStrike">
                          <a:latin typeface="+mj-lt"/>
                        </a:rPr>
                        <a:t>226</a:t>
                      </a:r>
                      <a:r>
                        <a:rPr lang="ru-RU" sz="1000" b="0" i="1" u="none" strike="noStrike">
                          <a:latin typeface="+mj-lt"/>
                        </a:rPr>
                        <a:t> "Прочие работы услуги" (121,122,129 вид расходов, с соответствующими разделами и подразделами)</a:t>
                      </a:r>
                    </a:p>
                  </a:txBody>
                  <a:tcPr marL="4071" marR="4071" marT="40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000" b="0" i="0" u="none" strike="noStrike">
                          <a:latin typeface="+mj-lt"/>
                        </a:rPr>
                        <a:t>рублей</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55 024,10</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61 774,50</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11 851,15</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43 480,00</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74 400,00</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74 400,00</a:t>
                      </a:r>
                    </a:p>
                  </a:txBody>
                  <a:tcPr marL="4071" marR="4071" marT="40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345241">
                <a:tc gridSpan="2">
                  <a:txBody>
                    <a:bodyPr/>
                    <a:lstStyle/>
                    <a:p>
                      <a:pPr algn="l" fontAlgn="ctr"/>
                      <a:r>
                        <a:rPr lang="ru-RU" sz="1000" b="1" i="1" u="none" strike="noStrike" dirty="0">
                          <a:latin typeface="+mj-lt"/>
                        </a:rPr>
                        <a:t>266</a:t>
                      </a:r>
                      <a:r>
                        <a:rPr lang="ru-RU" sz="1000" b="0" i="1" u="none" strike="noStrike" dirty="0">
                          <a:latin typeface="+mj-lt"/>
                        </a:rPr>
                        <a:t> "Социальные пособия и компенсации персоналу в денежной форме"  (121,122,129 вид расходов, с соответствующими разделами и подразделами)</a:t>
                      </a:r>
                    </a:p>
                  </a:txBody>
                  <a:tcPr marL="4071" marR="4071" marT="40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000" b="0" i="0" u="none" strike="noStrike">
                          <a:latin typeface="+mj-lt"/>
                        </a:rPr>
                        <a:t>рублей</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306 471,92</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369 669,50</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416 213,22</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370 235,58</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366 907,86</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366 907,86</a:t>
                      </a:r>
                    </a:p>
                  </a:txBody>
                  <a:tcPr marL="4071" marR="4071" marT="40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328956">
                <a:tc gridSpan="2">
                  <a:txBody>
                    <a:bodyPr/>
                    <a:lstStyle/>
                    <a:p>
                      <a:pPr algn="l" fontAlgn="ctr"/>
                      <a:r>
                        <a:rPr lang="ru-RU" sz="1000" b="1" i="1" u="none" strike="noStrike" dirty="0">
                          <a:latin typeface="+mj-lt"/>
                        </a:rPr>
                        <a:t>267</a:t>
                      </a:r>
                      <a:r>
                        <a:rPr lang="ru-RU" sz="1000" b="0" i="1" u="none" strike="noStrike" dirty="0">
                          <a:latin typeface="+mj-lt"/>
                        </a:rPr>
                        <a:t> "Социальные пособия и компенсации персоналу в натуральной форме"  (121,122,129 вид расходов, с соответствующими разделами и подразделами)</a:t>
                      </a:r>
                    </a:p>
                  </a:txBody>
                  <a:tcPr marL="4071" marR="4071" marT="40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000" b="0" i="0" u="none" strike="noStrike">
                          <a:latin typeface="+mj-lt"/>
                        </a:rPr>
                        <a:t>рублей</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dirty="0">
                          <a:latin typeface="+mj-lt"/>
                        </a:rPr>
                        <a:t>2 061 499,23</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a:latin typeface="+mj-lt"/>
                        </a:rPr>
                        <a:t>3 453 161,83</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3 362 300,18</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3 495 746,92</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1000" b="0" i="0" u="none" strike="noStrike">
                        <a:latin typeface="+mj-lt"/>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latin typeface="+mj-lt"/>
                        </a:rPr>
                        <a:t>3 495 746,92</a:t>
                      </a: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000" b="0" i="0" u="none" strike="noStrike" dirty="0">
                          <a:latin typeface="+mj-lt"/>
                        </a:rPr>
                        <a:t>3 495 746,92</a:t>
                      </a:r>
                    </a:p>
                  </a:txBody>
                  <a:tcPr marL="4071" marR="4071" marT="40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graphicFrame>
        <p:nvGraphicFramePr>
          <p:cNvPr id="2" name="Диаграмма 1"/>
          <p:cNvGraphicFramePr/>
          <p:nvPr>
            <p:extLst>
              <p:ext uri="{D42A27DB-BD31-4B8C-83A1-F6EECF244321}">
                <p14:modId xmlns:p14="http://schemas.microsoft.com/office/powerpoint/2010/main" val="2703562012"/>
              </p:ext>
            </p:extLst>
          </p:nvPr>
        </p:nvGraphicFramePr>
        <p:xfrm>
          <a:off x="152400" y="304800"/>
          <a:ext cx="8824177"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0" y="0"/>
            <a:ext cx="8496944" cy="369332"/>
          </a:xfrm>
          <a:prstGeom prst="rect">
            <a:avLst/>
          </a:prstGeom>
        </p:spPr>
        <p:txBody>
          <a:bodyPr wrap="square">
            <a:spAutoFit/>
          </a:bodyPr>
          <a:lstStyle/>
          <a:p>
            <a:r>
              <a:rPr lang="ru-RU" b="1" dirty="0" smtClean="0">
                <a:solidFill>
                  <a:prstClr val="black"/>
                </a:solidFill>
              </a:rPr>
              <a:t>Работа с обращениями граждан</a:t>
            </a:r>
            <a:endParaRPr lang="ru-RU" b="1" dirty="0">
              <a:solidFill>
                <a:prstClr val="black"/>
              </a:solidFill>
            </a:endParaRPr>
          </a:p>
        </p:txBody>
      </p:sp>
      <p:pic>
        <p:nvPicPr>
          <p:cNvPr id="1026" name="Picture 2" descr="http://vet-plavsk.ru/wp-content/uploads/2022/06/1608558894_i-1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6594" y="3962400"/>
            <a:ext cx="5917406" cy="266700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Rectangle 2"/>
          <p:cNvSpPr txBox="1">
            <a:spLocks noChangeArrowheads="1"/>
          </p:cNvSpPr>
          <p:nvPr/>
        </p:nvSpPr>
        <p:spPr bwMode="auto">
          <a:xfrm>
            <a:off x="0" y="0"/>
            <a:ext cx="9144000" cy="571500"/>
          </a:xfrm>
          <a:prstGeom prst="rect">
            <a:avLst/>
          </a:prstGeom>
          <a:noFill/>
          <a:ln w="9525">
            <a:noFill/>
            <a:miter lim="800000"/>
            <a:headEnd/>
            <a:tailEnd/>
          </a:ln>
        </p:spPr>
        <p:txBody>
          <a:bodyPr>
            <a:normAutofit/>
          </a:bodyPr>
          <a:lstStyle/>
          <a:p>
            <a:pPr marL="342900" indent="-342900" algn="ctr">
              <a:spcBef>
                <a:spcPct val="20000"/>
              </a:spcBef>
              <a:defRPr/>
            </a:pPr>
            <a:r>
              <a:rPr lang="ru-RU" sz="2300" u="sng" kern="0" dirty="0">
                <a:effectLst>
                  <a:outerShdw blurRad="38100" dist="38100" dir="2700000" algn="tl">
                    <a:srgbClr val="000000">
                      <a:alpha val="43137"/>
                    </a:srgbClr>
                  </a:outerShdw>
                </a:effectLst>
                <a:latin typeface="+mj-lt"/>
                <a:cs typeface="Times New Roman" pitchFamily="18" charset="0"/>
              </a:rPr>
              <a:t>ПОНЯТИЯ И ТЕРМИНЫ</a:t>
            </a:r>
            <a:endParaRPr lang="ru-RU" sz="2100" u="sng" kern="0" dirty="0">
              <a:effectLst>
                <a:outerShdw blurRad="38100" dist="38100" dir="2700000" algn="tl">
                  <a:srgbClr val="000000">
                    <a:alpha val="43137"/>
                  </a:srgbClr>
                </a:outerShdw>
              </a:effectLst>
              <a:latin typeface="+mj-lt"/>
              <a:cs typeface="Times New Roman" pitchFamily="18" charset="0"/>
            </a:endParaRPr>
          </a:p>
        </p:txBody>
      </p:sp>
      <p:sp>
        <p:nvSpPr>
          <p:cNvPr id="7171" name="Прямоугольник 6"/>
          <p:cNvSpPr>
            <a:spLocks noChangeArrowheads="1"/>
          </p:cNvSpPr>
          <p:nvPr/>
        </p:nvSpPr>
        <p:spPr bwMode="auto">
          <a:xfrm>
            <a:off x="228600" y="457200"/>
            <a:ext cx="8763000" cy="6232475"/>
          </a:xfrm>
          <a:prstGeom prst="rect">
            <a:avLst/>
          </a:prstGeom>
          <a:noFill/>
          <a:ln w="9525">
            <a:noFill/>
            <a:miter lim="800000"/>
            <a:headEnd/>
            <a:tailEnd/>
          </a:ln>
        </p:spPr>
        <p:txBody>
          <a:bodyPr wrap="square">
            <a:spAutoFit/>
          </a:bodyPr>
          <a:lstStyle/>
          <a:p>
            <a:pPr algn="just"/>
            <a:r>
              <a:rPr lang="ru-RU" sz="1050" b="1" dirty="0" smtClean="0"/>
              <a:t>	Администратор доходов бюджета</a:t>
            </a:r>
            <a:r>
              <a:rPr lang="ru-RU" sz="1050" i="1" dirty="0" smtClean="0"/>
              <a:t> </a:t>
            </a:r>
            <a:r>
              <a:rPr lang="ru-RU" sz="1050" dirty="0" smtClean="0"/>
              <a:t>-</a:t>
            </a:r>
            <a:r>
              <a:rPr lang="ru-RU" sz="1050" i="1" dirty="0" smtClean="0"/>
              <a:t> </a:t>
            </a:r>
            <a:r>
              <a:rPr lang="ru-RU" sz="1050" dirty="0" smtClean="0"/>
              <a:t>органы государственной власти,  органы местного самоуправления или местной администрации, органы управления государственным внебюджетным фондом, Центральный банк Российской Федерации, казенные учреждения, осуществляющие в соответствии с законодательством РФ контроль за правильностью исчисления, полнотой и своевременностью уплаты, начисление, учет, взыскание, принятие решений о возврате (зачете) излишне уплаченных (взысканных) платежей, пеней и штрафов по ним, являющихся</a:t>
            </a:r>
            <a:r>
              <a:rPr lang="en-US" sz="1050" dirty="0" smtClean="0"/>
              <a:t> </a:t>
            </a:r>
            <a:r>
              <a:rPr lang="ru-RU" sz="1050" dirty="0" smtClean="0"/>
              <a:t>доходами</a:t>
            </a:r>
            <a:r>
              <a:rPr lang="en-US" sz="1050" dirty="0" smtClean="0"/>
              <a:t> </a:t>
            </a:r>
            <a:r>
              <a:rPr lang="ru-RU" sz="1050" dirty="0" smtClean="0"/>
              <a:t>бюджетов</a:t>
            </a:r>
            <a:r>
              <a:rPr lang="en-US" sz="1050" dirty="0" smtClean="0"/>
              <a:t> </a:t>
            </a:r>
            <a:r>
              <a:rPr lang="ru-RU" sz="1050" dirty="0" smtClean="0"/>
              <a:t>бюджетной</a:t>
            </a:r>
            <a:r>
              <a:rPr lang="en-US" sz="1050" dirty="0" smtClean="0"/>
              <a:t> </a:t>
            </a:r>
            <a:r>
              <a:rPr lang="ru-RU" sz="1050" dirty="0" smtClean="0"/>
              <a:t>системы РФ, если иное не установлено Бюджетным Кодексом РФ.           </a:t>
            </a:r>
          </a:p>
          <a:p>
            <a:pPr algn="just"/>
            <a:r>
              <a:rPr lang="ru-RU" sz="1050" b="1" dirty="0" smtClean="0"/>
              <a:t>	Бюджет</a:t>
            </a:r>
            <a:r>
              <a:rPr lang="ru-RU" sz="1050" dirty="0" smtClean="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050" b="1" dirty="0" smtClean="0"/>
              <a:t>	Бюджетные ассигнования</a:t>
            </a:r>
            <a:r>
              <a:rPr lang="ru-RU" sz="1050" dirty="0" smtClean="0"/>
              <a:t> - это предельные объемы денежных средств, предусмотренных в соответствующем финансовом году для исполнения бюджетных обязательств.</a:t>
            </a:r>
          </a:p>
          <a:p>
            <a:pPr algn="just"/>
            <a:r>
              <a:rPr lang="ru-RU" sz="1050" b="1" dirty="0" smtClean="0"/>
              <a:t>	Бюджетная система РФ</a:t>
            </a:r>
            <a:r>
              <a:rPr lang="ru-RU" sz="1050" dirty="0" smtClean="0"/>
              <a:t> -</a:t>
            </a:r>
            <a:r>
              <a:rPr lang="en-US" sz="1050" dirty="0" smtClean="0"/>
              <a:t> </a:t>
            </a:r>
            <a:r>
              <a:rPr lang="ru-RU" sz="1050" dirty="0" smtClean="0"/>
              <a:t>совокупность</a:t>
            </a:r>
            <a:r>
              <a:rPr lang="en-US" sz="1050" dirty="0" smtClean="0"/>
              <a:t> </a:t>
            </a:r>
            <a:r>
              <a:rPr lang="ru-RU" sz="1050" dirty="0" smtClean="0"/>
              <a:t>бюджетов</a:t>
            </a:r>
            <a:r>
              <a:rPr lang="en-US" sz="1050" dirty="0" smtClean="0"/>
              <a:t> </a:t>
            </a:r>
            <a:r>
              <a:rPr lang="ru-RU" sz="1050" dirty="0" smtClean="0"/>
              <a:t>всех</a:t>
            </a:r>
            <a:r>
              <a:rPr lang="en-US" sz="1050" dirty="0" smtClean="0"/>
              <a:t> </a:t>
            </a:r>
            <a:r>
              <a:rPr lang="ru-RU" sz="1050" dirty="0" smtClean="0"/>
              <a:t>уровней</a:t>
            </a:r>
            <a:r>
              <a:rPr lang="en-US" sz="1050" dirty="0" smtClean="0"/>
              <a:t> </a:t>
            </a:r>
            <a:r>
              <a:rPr lang="ru-RU" sz="1050" dirty="0" smtClean="0"/>
              <a:t>и</a:t>
            </a:r>
            <a:r>
              <a:rPr lang="en-US" sz="1050" dirty="0" smtClean="0"/>
              <a:t> </a:t>
            </a:r>
            <a:r>
              <a:rPr lang="ru-RU" sz="1050" dirty="0" smtClean="0"/>
              <a:t>бюджетов государственных внебюджетных фондов, основанная на экономических отношениях, государственном устройстве и регулируемая законодательством Российской Федерации.</a:t>
            </a:r>
          </a:p>
          <a:p>
            <a:pPr lvl="0" algn="just"/>
            <a:r>
              <a:rPr lang="ru-RU" sz="1050" b="1" dirty="0" smtClean="0"/>
              <a:t>	Бюджетный процесс</a:t>
            </a:r>
            <a:r>
              <a:rPr lang="ru-RU" sz="1050" dirty="0" smtClean="0"/>
              <a:t>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lvl="0" algn="just"/>
            <a:r>
              <a:rPr lang="ru-RU" sz="1050" b="1" dirty="0" smtClean="0"/>
              <a:t>	Бюджетные инвестиции </a:t>
            </a:r>
            <a:r>
              <a:rPr lang="ru-RU" sz="1050" dirty="0" smtClean="0"/>
              <a:t>- бюджетные средства, направляемые на создание или увеличение за счет средств бюджета стоимости государственного (муниципального) имущества. </a:t>
            </a:r>
          </a:p>
          <a:p>
            <a:pPr lvl="0" algn="just"/>
            <a:r>
              <a:rPr lang="ru-RU" sz="1050" b="1" dirty="0" smtClean="0"/>
              <a:t>	Бюджетная</a:t>
            </a:r>
            <a:r>
              <a:rPr lang="en-US" sz="1050" dirty="0" smtClean="0"/>
              <a:t> </a:t>
            </a:r>
            <a:r>
              <a:rPr lang="ru-RU" sz="1050" b="1" dirty="0" smtClean="0"/>
              <a:t>роспись</a:t>
            </a:r>
            <a:r>
              <a:rPr lang="en-US" sz="1050" dirty="0" smtClean="0"/>
              <a:t> </a:t>
            </a:r>
            <a:r>
              <a:rPr lang="ru-RU" sz="1050" dirty="0" smtClean="0"/>
              <a:t>- документ, который составляется и ведется главным распорядителем</a:t>
            </a:r>
            <a:r>
              <a:rPr lang="en-US" sz="1050" dirty="0" smtClean="0"/>
              <a:t> </a:t>
            </a:r>
            <a:r>
              <a:rPr lang="ru-RU" sz="1050" dirty="0" smtClean="0"/>
              <a:t>бюджетных</a:t>
            </a:r>
            <a:r>
              <a:rPr lang="en-US" sz="1050" dirty="0" smtClean="0"/>
              <a:t> </a:t>
            </a:r>
            <a:r>
              <a:rPr lang="ru-RU" sz="1050" dirty="0" smtClean="0"/>
              <a:t>средств (главным администратором источников финансирования дефицита бюджета) в соответствии с</a:t>
            </a:r>
            <a:r>
              <a:rPr lang="en-US" sz="1050" dirty="0" smtClean="0"/>
              <a:t> </a:t>
            </a:r>
            <a:r>
              <a:rPr lang="ru-RU" sz="1050" dirty="0" smtClean="0"/>
              <a:t>Бюджетным</a:t>
            </a:r>
            <a:r>
              <a:rPr lang="en-US" sz="1050" dirty="0" smtClean="0"/>
              <a:t> </a:t>
            </a:r>
            <a:r>
              <a:rPr lang="ru-RU" sz="1050" dirty="0" smtClean="0"/>
              <a:t>кодексом Российской Федерации в целях исполнения бюджета по расходам (источникам финансирования дефицита бюджета).</a:t>
            </a:r>
          </a:p>
          <a:p>
            <a:pPr lvl="0" algn="just"/>
            <a:r>
              <a:rPr lang="ru-RU" sz="1050" b="1" dirty="0" smtClean="0"/>
              <a:t>	Бюджетный кредит </a:t>
            </a:r>
            <a:r>
              <a:rPr lang="ru-RU" sz="1050" dirty="0" smtClean="0"/>
              <a:t>- 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 </a:t>
            </a:r>
          </a:p>
          <a:p>
            <a:pPr lvl="0" algn="just"/>
            <a:r>
              <a:rPr lang="ru-RU" sz="1050" b="1" dirty="0" smtClean="0"/>
              <a:t>	Безвозмездные</a:t>
            </a:r>
            <a:r>
              <a:rPr lang="en-US" sz="1050" dirty="0" smtClean="0"/>
              <a:t> </a:t>
            </a:r>
            <a:r>
              <a:rPr lang="ru-RU" sz="1050" b="1" dirty="0" smtClean="0"/>
              <a:t>поступления</a:t>
            </a:r>
            <a:r>
              <a:rPr lang="ru-RU" sz="1050" dirty="0" smtClean="0"/>
              <a:t> - это поступающие в</a:t>
            </a:r>
            <a:r>
              <a:rPr lang="en-US" sz="1050" dirty="0" smtClean="0"/>
              <a:t> </a:t>
            </a:r>
            <a:r>
              <a:rPr lang="ru-RU" sz="1050" dirty="0" smtClean="0"/>
              <a:t>бюджет</a:t>
            </a:r>
            <a:r>
              <a:rPr lang="en-US" sz="1050" dirty="0" smtClean="0"/>
              <a:t> </a:t>
            </a:r>
            <a:r>
              <a:rPr lang="ru-RU" sz="1050" dirty="0" smtClean="0"/>
              <a:t>денежные средства на безвозвратной и</a:t>
            </a:r>
            <a:r>
              <a:rPr lang="en-US" sz="1050" dirty="0" smtClean="0"/>
              <a:t> </a:t>
            </a:r>
            <a:r>
              <a:rPr lang="ru-RU" sz="1050" dirty="0" smtClean="0"/>
              <a:t>безвозмездной</a:t>
            </a:r>
            <a:r>
              <a:rPr lang="en-US" sz="1050" dirty="0" smtClean="0"/>
              <a:t> </a:t>
            </a:r>
            <a:r>
              <a:rPr lang="ru-RU" sz="1050" dirty="0" smtClean="0"/>
              <a:t>основе в виде дотаций, субсидий, субвенций из других</a:t>
            </a:r>
            <a:r>
              <a:rPr lang="en-US" sz="1050" dirty="0" smtClean="0"/>
              <a:t> </a:t>
            </a:r>
            <a:r>
              <a:rPr lang="ru-RU" sz="1050" dirty="0" smtClean="0"/>
              <a:t>бюджетов</a:t>
            </a:r>
            <a:r>
              <a:rPr lang="en-US" sz="1050" dirty="0" smtClean="0"/>
              <a:t> </a:t>
            </a:r>
            <a:r>
              <a:rPr lang="ru-RU" sz="1050" dirty="0" smtClean="0"/>
              <a:t>бюджетной </a:t>
            </a:r>
            <a:r>
              <a:rPr lang="en-US" sz="1050" dirty="0" smtClean="0"/>
              <a:t> </a:t>
            </a:r>
            <a:r>
              <a:rPr lang="ru-RU" sz="1050" dirty="0" smtClean="0"/>
              <a:t>системы РФ, а также перечисления от физических и юридических лиц, международных организаций и правительств иностранных государств.</a:t>
            </a:r>
          </a:p>
          <a:p>
            <a:pPr lvl="0" algn="just"/>
            <a:r>
              <a:rPr lang="ru-RU" sz="1050" b="1" dirty="0" smtClean="0"/>
              <a:t>	Муниципальная программа</a:t>
            </a:r>
            <a:r>
              <a:rPr lang="ru-RU" sz="1050" dirty="0" smtClean="0"/>
              <a:t> </a:t>
            </a:r>
            <a:r>
              <a:rPr lang="ru-RU" sz="1050" b="1" dirty="0" smtClean="0"/>
              <a:t>-</a:t>
            </a:r>
            <a:r>
              <a:rPr lang="ru-RU" sz="1050" dirty="0" smtClean="0"/>
              <a:t>это документ муниципального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 </a:t>
            </a:r>
          </a:p>
          <a:p>
            <a:pPr lvl="0" algn="just"/>
            <a:r>
              <a:rPr lang="ru-RU" sz="1050" dirty="0" smtClean="0"/>
              <a:t>	Государственный</a:t>
            </a:r>
            <a:r>
              <a:rPr lang="ru-RU" sz="1050" b="1" dirty="0" smtClean="0"/>
              <a:t> или муниципальный долг </a:t>
            </a:r>
            <a:r>
              <a:rPr lang="ru-RU" sz="1050" dirty="0" smtClean="0"/>
              <a:t>-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принятые на себя Российской Федерацией, </a:t>
            </a:r>
          </a:p>
          <a:p>
            <a:pPr lvl="0" algn="just"/>
            <a:r>
              <a:rPr lang="ru-RU" sz="1050" dirty="0" smtClean="0"/>
              <a:t>субъектом Российской Федерации или муниципальным образованием. </a:t>
            </a:r>
          </a:p>
          <a:p>
            <a:pPr lvl="0" algn="just"/>
            <a:r>
              <a:rPr lang="ru-RU" sz="1050" b="1" dirty="0" smtClean="0"/>
              <a:t>	Дотации </a:t>
            </a:r>
            <a:r>
              <a:rPr lang="ru-RU" sz="1050" dirty="0" smtClean="0"/>
              <a:t>- межбюджетные трансферты, предоставляемые на безвозмездной </a:t>
            </a:r>
          </a:p>
          <a:p>
            <a:pPr lvl="0" algn="just"/>
            <a:r>
              <a:rPr lang="ru-RU" sz="1050" dirty="0" smtClean="0"/>
              <a:t>и безвозвратной основе без установления направлений их использования. </a:t>
            </a:r>
          </a:p>
        </p:txBody>
      </p:sp>
      <p:pic>
        <p:nvPicPr>
          <p:cNvPr id="5" name="Picture 1" descr="C:\Users\TERMINATOR\Desktop\ПРОЕКТ ПО БЮДЖЕТУ НА 2020 год\КНИГА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6019800"/>
            <a:ext cx="762000" cy="7204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9218" name="TextBox 2"/>
          <p:cNvSpPr txBox="1">
            <a:spLocks noChangeArrowheads="1"/>
          </p:cNvSpPr>
          <p:nvPr/>
        </p:nvSpPr>
        <p:spPr bwMode="auto">
          <a:xfrm>
            <a:off x="228600" y="0"/>
            <a:ext cx="8763000" cy="6717223"/>
          </a:xfrm>
          <a:prstGeom prst="rect">
            <a:avLst/>
          </a:prstGeom>
          <a:noFill/>
          <a:ln w="9525">
            <a:noFill/>
            <a:miter lim="800000"/>
            <a:headEnd/>
            <a:tailEnd/>
          </a:ln>
        </p:spPr>
        <p:txBody>
          <a:bodyPr wrap="square">
            <a:spAutoFit/>
          </a:bodyPr>
          <a:lstStyle/>
          <a:p>
            <a:pPr lvl="0" algn="just"/>
            <a:r>
              <a:rPr lang="ru-RU" sz="1050" b="1" i="1" dirty="0">
                <a:solidFill>
                  <a:srgbClr val="FF0000"/>
                </a:solidFill>
                <a:latin typeface="Arial" pitchFamily="34" charset="0"/>
                <a:cs typeface="Arial" pitchFamily="34" charset="0"/>
              </a:rPr>
              <a:t>    </a:t>
            </a:r>
            <a:r>
              <a:rPr lang="ru-RU" sz="1050" b="1" i="1" dirty="0" smtClean="0">
                <a:solidFill>
                  <a:srgbClr val="FF0000"/>
                </a:solidFill>
                <a:latin typeface="Arial" pitchFamily="34" charset="0"/>
                <a:cs typeface="Arial" pitchFamily="34" charset="0"/>
              </a:rPr>
              <a:t>	</a:t>
            </a:r>
            <a:r>
              <a:rPr lang="ru-RU" sz="1050" b="1" dirty="0" smtClean="0">
                <a:latin typeface="Arial" pitchFamily="34" charset="0"/>
                <a:cs typeface="Arial" pitchFamily="34" charset="0"/>
              </a:rPr>
              <a:t>Доходы бюджета </a:t>
            </a:r>
            <a:r>
              <a:rPr lang="ru-RU" sz="1050" dirty="0" smtClean="0">
                <a:latin typeface="Arial" pitchFamily="34" charset="0"/>
                <a:cs typeface="Arial" pitchFamily="34" charset="0"/>
              </a:rPr>
              <a:t>- 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 </a:t>
            </a:r>
          </a:p>
          <a:p>
            <a:pPr lvl="0" algn="just"/>
            <a:r>
              <a:rPr lang="ru-RU" sz="1050" b="1" dirty="0" smtClean="0">
                <a:latin typeface="Arial" pitchFamily="34" charset="0"/>
                <a:cs typeface="Arial" pitchFamily="34" charset="0"/>
              </a:rPr>
              <a:t>	Дефицит бюджета</a:t>
            </a:r>
            <a:r>
              <a:rPr lang="ru-RU" sz="1050" dirty="0" smtClean="0">
                <a:latin typeface="Arial" pitchFamily="34" charset="0"/>
                <a:cs typeface="Arial" pitchFamily="34" charset="0"/>
              </a:rPr>
              <a:t> - это </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превышение расходов бюджета над его доходами.</a:t>
            </a:r>
          </a:p>
          <a:p>
            <a:pPr lvl="0" algn="just"/>
            <a:r>
              <a:rPr lang="ru-RU" sz="1050" b="1" dirty="0" smtClean="0">
                <a:latin typeface="Arial" pitchFamily="34" charset="0"/>
                <a:cs typeface="Arial" pitchFamily="34" charset="0"/>
              </a:rPr>
              <a:t>	Исполнение</a:t>
            </a:r>
            <a:r>
              <a:rPr lang="en-US" sz="1050" dirty="0" smtClean="0">
                <a:latin typeface="Arial" pitchFamily="34" charset="0"/>
                <a:cs typeface="Arial" pitchFamily="34" charset="0"/>
              </a:rPr>
              <a:t> </a:t>
            </a:r>
            <a:r>
              <a:rPr lang="ru-RU" sz="1050" b="1" dirty="0" smtClean="0">
                <a:latin typeface="Arial" pitchFamily="34" charset="0"/>
                <a:cs typeface="Arial" pitchFamily="34" charset="0"/>
              </a:rPr>
              <a:t>бюджета</a:t>
            </a:r>
            <a:r>
              <a:rPr lang="en-US" sz="1050" dirty="0" smtClean="0">
                <a:latin typeface="Arial" pitchFamily="34" charset="0"/>
                <a:cs typeface="Arial" pitchFamily="34" charset="0"/>
              </a:rPr>
              <a:t> </a:t>
            </a:r>
            <a:r>
              <a:rPr lang="ru-RU" sz="1050" dirty="0" smtClean="0">
                <a:latin typeface="Arial" pitchFamily="34" charset="0"/>
                <a:cs typeface="Arial" pitchFamily="34" charset="0"/>
              </a:rPr>
              <a:t>- процесс, который обеспечивает полное и своевременное поступление доходов в целом и по каждому источнику, а также финансирование организаций и учреждений в пределах утвержденных по</a:t>
            </a:r>
            <a:r>
              <a:rPr lang="en-US" sz="1050" dirty="0" smtClean="0">
                <a:latin typeface="Arial" pitchFamily="34" charset="0"/>
                <a:cs typeface="Arial" pitchFamily="34" charset="0"/>
              </a:rPr>
              <a:t> </a:t>
            </a:r>
            <a:r>
              <a:rPr lang="ru-RU" sz="1050" b="1" dirty="0" smtClean="0">
                <a:latin typeface="Arial" pitchFamily="34" charset="0"/>
                <a:cs typeface="Arial" pitchFamily="34" charset="0"/>
              </a:rPr>
              <a:t>бюджету</a:t>
            </a:r>
            <a:r>
              <a:rPr lang="en-US" sz="1050" dirty="0" smtClean="0">
                <a:latin typeface="Arial" pitchFamily="34" charset="0"/>
                <a:cs typeface="Arial" pitchFamily="34" charset="0"/>
              </a:rPr>
              <a:t> </a:t>
            </a:r>
            <a:r>
              <a:rPr lang="ru-RU" sz="1050" dirty="0" smtClean="0">
                <a:latin typeface="Arial" pitchFamily="34" charset="0"/>
                <a:cs typeface="Arial" pitchFamily="34" charset="0"/>
              </a:rPr>
              <a:t>сумм в течение финансового года.</a:t>
            </a:r>
          </a:p>
          <a:p>
            <a:pPr lvl="0" algn="just"/>
            <a:r>
              <a:rPr lang="ru-RU" sz="1050" b="1" dirty="0" smtClean="0">
                <a:latin typeface="Arial" pitchFamily="34" charset="0"/>
                <a:cs typeface="Arial" pitchFamily="34" charset="0"/>
              </a:rPr>
              <a:t>	Консолидированный бюджет </a:t>
            </a:r>
            <a:r>
              <a:rPr lang="ru-RU" sz="1050" dirty="0" smtClean="0">
                <a:latin typeface="Arial" pitchFamily="34" charset="0"/>
                <a:cs typeface="Arial" pitchFamily="34"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pPr lvl="0" algn="just"/>
            <a:r>
              <a:rPr lang="ru-RU" sz="1050" b="1" dirty="0" smtClean="0">
                <a:latin typeface="Arial" pitchFamily="34" charset="0"/>
                <a:cs typeface="Arial" pitchFamily="34" charset="0"/>
              </a:rPr>
              <a:t>	Межбюджетные отношения </a:t>
            </a:r>
            <a:r>
              <a:rPr lang="ru-RU" sz="1050" dirty="0" smtClean="0">
                <a:latin typeface="Arial" pitchFamily="34" charset="0"/>
                <a:cs typeface="Arial" pitchFamily="34" charset="0"/>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a:p>
            <a:pPr lvl="0" algn="just"/>
            <a:r>
              <a:rPr lang="ru-RU" sz="1050" b="1" dirty="0" smtClean="0">
                <a:latin typeface="Arial" pitchFamily="34" charset="0"/>
                <a:cs typeface="Arial" pitchFamily="34" charset="0"/>
              </a:rPr>
              <a:t>	Межбюджетные трансферты </a:t>
            </a:r>
            <a:r>
              <a:rPr lang="ru-RU" sz="1050" dirty="0" smtClean="0">
                <a:latin typeface="Arial" pitchFamily="34" charset="0"/>
                <a:cs typeface="Arial" pitchFamily="34" charset="0"/>
              </a:rPr>
              <a:t>- средства, предоставляемые одним бюджетом бюджетной системы Российской Федерации другому бюджету бюджетной системы Российской Федерации. </a:t>
            </a:r>
          </a:p>
          <a:p>
            <a:pPr lvl="0" algn="just"/>
            <a:r>
              <a:rPr lang="ru-RU" sz="1050" b="1" dirty="0" smtClean="0">
                <a:latin typeface="Arial" pitchFamily="34" charset="0"/>
                <a:cs typeface="Arial" pitchFamily="34" charset="0"/>
              </a:rPr>
              <a:t>	Местный бюджет</a:t>
            </a:r>
            <a:r>
              <a:rPr lang="en-US" sz="1050" dirty="0" smtClean="0">
                <a:latin typeface="Arial" pitchFamily="34" charset="0"/>
                <a:cs typeface="Arial" pitchFamily="34" charset="0"/>
              </a:rPr>
              <a:t> </a:t>
            </a:r>
            <a:r>
              <a:rPr lang="ru-RU" sz="1050" dirty="0" smtClean="0">
                <a:latin typeface="Arial" pitchFamily="34" charset="0"/>
                <a:cs typeface="Arial" pitchFamily="34" charset="0"/>
              </a:rPr>
              <a:t>- форма образования и расходования денежных средств, предназначенных для финансового обеспечения задач и функций</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местного самоуправления. Это собственный бюджет каждого муниципального образования.</a:t>
            </a:r>
          </a:p>
          <a:p>
            <a:pPr lvl="0" algn="just"/>
            <a:r>
              <a:rPr lang="ru-RU" sz="1050" b="1" dirty="0" smtClean="0">
                <a:latin typeface="Arial" pitchFamily="34" charset="0"/>
                <a:cs typeface="Arial" pitchFamily="34" charset="0"/>
              </a:rPr>
              <a:t>	Налоговые доходы бюджетов</a:t>
            </a:r>
            <a:r>
              <a:rPr lang="ru-RU" sz="1050" dirty="0" smtClean="0">
                <a:latin typeface="Arial" pitchFamily="34" charset="0"/>
                <a:cs typeface="Arial" pitchFamily="34" charset="0"/>
              </a:rPr>
              <a:t> - это 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налогов, местных налогов и сборов, а также пеней и штрафов по ним.</a:t>
            </a:r>
          </a:p>
          <a:p>
            <a:pPr lvl="0" algn="just"/>
            <a:r>
              <a:rPr lang="ru-RU" sz="1050" b="1" dirty="0" smtClean="0">
                <a:latin typeface="Arial" pitchFamily="34" charset="0"/>
                <a:cs typeface="Arial" pitchFamily="34" charset="0"/>
              </a:rPr>
              <a:t>	Неналоговые</a:t>
            </a:r>
            <a:r>
              <a:rPr lang="en-US" sz="1050" dirty="0" smtClean="0">
                <a:latin typeface="Arial" pitchFamily="34" charset="0"/>
                <a:cs typeface="Arial" pitchFamily="34" charset="0"/>
              </a:rPr>
              <a:t> </a:t>
            </a:r>
            <a:r>
              <a:rPr lang="ru-RU" sz="1050" b="1" dirty="0" smtClean="0">
                <a:latin typeface="Arial" pitchFamily="34" charset="0"/>
                <a:cs typeface="Arial" pitchFamily="34" charset="0"/>
              </a:rPr>
              <a:t>доходы бюджетов </a:t>
            </a:r>
            <a:r>
              <a:rPr lang="ru-RU" sz="1050" dirty="0" smtClean="0">
                <a:latin typeface="Arial" pitchFamily="34" charset="0"/>
                <a:cs typeface="Arial" pitchFamily="34" charset="0"/>
              </a:rPr>
              <a:t>-</a:t>
            </a:r>
            <a:r>
              <a:rPr lang="ru-RU" sz="1050" b="1" dirty="0" smtClean="0">
                <a:latin typeface="Arial" pitchFamily="34" charset="0"/>
                <a:cs typeface="Arial" pitchFamily="34" charset="0"/>
              </a:rPr>
              <a:t> </a:t>
            </a:r>
            <a:r>
              <a:rPr lang="ru-RU" sz="1050" dirty="0" smtClean="0">
                <a:latin typeface="Arial" pitchFamily="34" charset="0"/>
                <a:cs typeface="Arial" pitchFamily="34" charset="0"/>
              </a:rPr>
              <a:t>это</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платежи, которые классифицируются по характеру их поступления в</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бюджет</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и включают в себя возмездные операции от прямого предоставления государством разных видов услуг, а также некоторые безвозмездные платежи в виде штрафов или иных санкций за нарушение законодательства.</a:t>
            </a:r>
          </a:p>
          <a:p>
            <a:pPr lvl="0" algn="just"/>
            <a:r>
              <a:rPr lang="ru-RU" sz="1050" b="1" dirty="0" smtClean="0">
                <a:latin typeface="Arial" pitchFamily="34" charset="0"/>
                <a:cs typeface="Arial" pitchFamily="34" charset="0"/>
              </a:rPr>
              <a:t>	Профицит бюджета </a:t>
            </a:r>
            <a:r>
              <a:rPr lang="ru-RU" sz="1050" dirty="0" smtClean="0">
                <a:latin typeface="Arial" pitchFamily="34" charset="0"/>
                <a:cs typeface="Arial" pitchFamily="34" charset="0"/>
              </a:rPr>
              <a:t>- превышение доходов бюджета над его расходами.</a:t>
            </a:r>
          </a:p>
          <a:p>
            <a:pPr lvl="0" algn="just"/>
            <a:r>
              <a:rPr lang="ru-RU" sz="1050" b="1" dirty="0" smtClean="0">
                <a:latin typeface="Arial" pitchFamily="34" charset="0"/>
                <a:cs typeface="Arial" pitchFamily="34" charset="0"/>
              </a:rPr>
              <a:t>	Расходы бюджета </a:t>
            </a:r>
            <a:r>
              <a:rPr lang="ru-RU" sz="1050" dirty="0" smtClean="0">
                <a:latin typeface="Arial" pitchFamily="34" charset="0"/>
                <a:cs typeface="Arial" pitchFamily="34" charset="0"/>
              </a:rPr>
              <a:t>- выплачиваемые из бюджета денежные средства, за исключением средств, являющихся в соответствии с Бюджетным кодексом источниками финансирования дефицита бюджета. </a:t>
            </a:r>
          </a:p>
          <a:p>
            <a:pPr lvl="0" algn="just"/>
            <a:r>
              <a:rPr lang="ru-RU" sz="1050" b="1" dirty="0" smtClean="0">
                <a:latin typeface="Arial" pitchFamily="34" charset="0"/>
                <a:cs typeface="Arial" pitchFamily="34" charset="0"/>
              </a:rPr>
              <a:t>	Реестр расходных обязательств</a:t>
            </a:r>
            <a:r>
              <a:rPr lang="ru-RU" sz="1050" dirty="0" smtClean="0">
                <a:latin typeface="Arial" pitchFamily="34" charset="0"/>
                <a:cs typeface="Arial" pitchFamily="34" charset="0"/>
              </a:rPr>
              <a:t> - это используемый при составлении проекта бюджета свод (перечень) законов, иных нормативных правовых актов, муниципальных правовых актов, обусловливающих публичные нормативные обязательства и (или) правовые основания для иных расходных обязательств с указанием соответствующих положений (статей, частей, пунктов, подпунктов, абзацев) законов и иных нормативных правовых актов, муниципальных правовых актов с оценкой объемов бюджетных ассигнований, необходимых для исполнения включенных в реестр обязательств.</a:t>
            </a:r>
            <a:r>
              <a:rPr lang="ru-RU" sz="1050" b="1" dirty="0" smtClean="0">
                <a:latin typeface="Arial" pitchFamily="34" charset="0"/>
                <a:cs typeface="Arial" pitchFamily="34" charset="0"/>
              </a:rPr>
              <a:t>     </a:t>
            </a:r>
          </a:p>
          <a:p>
            <a:pPr lvl="0" algn="just"/>
            <a:r>
              <a:rPr lang="ru-RU" sz="1050" b="1" dirty="0" smtClean="0">
                <a:latin typeface="Arial" pitchFamily="34" charset="0"/>
                <a:cs typeface="Arial" pitchFamily="34" charset="0"/>
              </a:rPr>
              <a:t>	Сбалансированность бюджета </a:t>
            </a:r>
            <a:r>
              <a:rPr lang="ru-RU" sz="1050" dirty="0" smtClean="0">
                <a:latin typeface="Arial" pitchFamily="34" charset="0"/>
                <a:cs typeface="Arial" pitchFamily="34" charset="0"/>
              </a:rPr>
              <a:t>- один из основополагающих принципов формирования и исполнения бюджета, состоящий в количественном соответствии (равновесии) бюджетных расходов источникам их финансирования. Принцип, при котором достигается равенство между суммарной величиной бюджетных поступлений (доходов бюджета) и объёмом производимых расходов.</a:t>
            </a:r>
            <a:r>
              <a:rPr lang="en-US" sz="1050" dirty="0" smtClean="0">
                <a:latin typeface="Arial" pitchFamily="34" charset="0"/>
                <a:cs typeface="Arial" pitchFamily="34" charset="0"/>
              </a:rPr>
              <a:t> </a:t>
            </a:r>
            <a:r>
              <a:rPr lang="ru-RU" sz="1050" dirty="0" smtClean="0">
                <a:latin typeface="Arial" pitchFamily="34" charset="0"/>
                <a:cs typeface="Arial" pitchFamily="34" charset="0"/>
              </a:rPr>
              <a:t> В случае нарушения баланса возникает дефицит или профицит бюджета. </a:t>
            </a:r>
          </a:p>
          <a:p>
            <a:pPr lvl="0" algn="just"/>
            <a:r>
              <a:rPr lang="ru-RU" sz="1050" b="1" dirty="0" smtClean="0">
                <a:latin typeface="Arial" pitchFamily="34" charset="0"/>
                <a:cs typeface="Arial" pitchFamily="34" charset="0"/>
              </a:rPr>
              <a:t>	Субсидии </a:t>
            </a:r>
            <a:r>
              <a:rPr lang="ru-RU" sz="1050" dirty="0" smtClean="0">
                <a:latin typeface="Arial" pitchFamily="34" charset="0"/>
                <a:cs typeface="Arial" pitchFamily="34" charset="0"/>
              </a:rPr>
              <a:t>- это межбюджетные трансферты, предоставляемые в целях </a:t>
            </a:r>
            <a:r>
              <a:rPr lang="ru-RU" sz="1050" dirty="0" err="1" smtClean="0">
                <a:latin typeface="Arial" pitchFamily="34" charset="0"/>
                <a:cs typeface="Arial" pitchFamily="34" charset="0"/>
              </a:rPr>
              <a:t>софинансирования</a:t>
            </a:r>
            <a:r>
              <a:rPr lang="ru-RU" sz="1050" dirty="0" smtClean="0">
                <a:latin typeface="Arial" pitchFamily="34" charset="0"/>
                <a:cs typeface="Arial" pitchFamily="34" charset="0"/>
              </a:rPr>
              <a:t> расходных обязательств, возникающих при выполнении  полномочий органов местного самоуправления по вопросам местного значения.</a:t>
            </a:r>
          </a:p>
          <a:p>
            <a:pPr lvl="0" algn="just"/>
            <a:r>
              <a:rPr lang="ru-RU" sz="1050" b="1" dirty="0" smtClean="0">
                <a:latin typeface="Arial" pitchFamily="34" charset="0"/>
                <a:cs typeface="Arial" pitchFamily="34" charset="0"/>
              </a:rPr>
              <a:t>	Субвенции </a:t>
            </a:r>
            <a:r>
              <a:rPr lang="ru-RU" sz="1050" dirty="0" smtClean="0">
                <a:latin typeface="Arial" pitchFamily="34" charset="0"/>
                <a:cs typeface="Arial" pitchFamily="34" charset="0"/>
              </a:rPr>
              <a:t>- это межбюджетные трансферты, предоставляемые в целях финансового обеспечения расходных обязательств  муниципальных образований, возникающих при выполнении полномочий Российской Федерации, субъекта Российской Федерации, переданных для осуществления органам местного самоуправления в установленном порядке.</a:t>
            </a:r>
          </a:p>
          <a:p>
            <a:pPr lvl="0" algn="just"/>
            <a:r>
              <a:rPr lang="ru-RU" sz="1050" b="1" dirty="0" smtClean="0">
                <a:latin typeface="Arial" pitchFamily="34" charset="0"/>
                <a:cs typeface="Arial" pitchFamily="34" charset="0"/>
              </a:rPr>
              <a:t>	Устойчивость бюджета </a:t>
            </a:r>
            <a:r>
              <a:rPr lang="ru-RU" sz="1050" dirty="0" smtClean="0">
                <a:latin typeface="Arial" pitchFamily="34" charset="0"/>
                <a:cs typeface="Arial" pitchFamily="34" charset="0"/>
              </a:rPr>
              <a:t>- 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a:t>
            </a:r>
            <a:endParaRPr lang="ru-RU"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19458" name="Picture 2" descr="http://www.pozgalev.ru/storage/c/2015/11/12/1447342173_797387_19.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71802" y="2000240"/>
            <a:ext cx="2857520" cy="3518322"/>
          </a:xfrm>
          <a:prstGeom prst="rect">
            <a:avLst/>
          </a:prstGeom>
          <a:noFill/>
          <a:ln w="9525">
            <a:noFill/>
            <a:miter lim="800000"/>
            <a:headEnd/>
            <a:tailEnd/>
          </a:ln>
        </p:spPr>
      </p:pic>
      <p:sp>
        <p:nvSpPr>
          <p:cNvPr id="15" name="Скругленный прямоугольник 14"/>
          <p:cNvSpPr/>
          <p:nvPr/>
        </p:nvSpPr>
        <p:spPr>
          <a:xfrm>
            <a:off x="5929322" y="2000240"/>
            <a:ext cx="3000396"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14282" y="2000240"/>
            <a:ext cx="2857520"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одержимое 2"/>
          <p:cNvSpPr txBox="1">
            <a:spLocks/>
          </p:cNvSpPr>
          <p:nvPr/>
        </p:nvSpPr>
        <p:spPr>
          <a:xfrm>
            <a:off x="214282" y="0"/>
            <a:ext cx="8929718" cy="642918"/>
          </a:xfrm>
          <a:prstGeom prst="rect">
            <a:avLst/>
          </a:prstGeom>
        </p:spPr>
        <p:txBody>
          <a:bodyPr/>
          <a:lstStyle/>
          <a:p>
            <a:pPr marL="342900" indent="-342900" algn="ctr" eaLnBrk="0" hangingPunct="0">
              <a:spcBef>
                <a:spcPct val="20000"/>
              </a:spcBef>
              <a:defRPr/>
            </a:pPr>
            <a:r>
              <a:rPr lang="ru-RU" sz="2800" kern="0" dirty="0">
                <a:latin typeface="Times New Roman" pitchFamily="18" charset="0"/>
                <a:cs typeface="Times New Roman" pitchFamily="18" charset="0"/>
              </a:rPr>
              <a:t>    </a:t>
            </a:r>
            <a:r>
              <a:rPr lang="ru-RU" sz="2800" kern="0" dirty="0" smtClean="0">
                <a:latin typeface="Times New Roman" pitchFamily="18" charset="0"/>
                <a:cs typeface="Times New Roman" pitchFamily="18" charset="0"/>
              </a:rPr>
              <a:t>Что такое </a:t>
            </a:r>
            <a:r>
              <a:rPr lang="ru-RU" sz="2800" b="1" i="1" kern="0" dirty="0" smtClean="0">
                <a:latin typeface="Times New Roman" pitchFamily="18" charset="0"/>
                <a:cs typeface="Times New Roman" pitchFamily="18" charset="0"/>
              </a:rPr>
              <a:t>бюджет? </a:t>
            </a:r>
          </a:p>
          <a:p>
            <a:pPr marL="342900" indent="-342900" algn="ctr" eaLnBrk="0" hangingPunct="0">
              <a:spcBef>
                <a:spcPct val="20000"/>
              </a:spcBef>
              <a:defRPr/>
            </a:pPr>
            <a:r>
              <a:rPr lang="ru-RU" sz="2400" kern="0" dirty="0" smtClean="0">
                <a:latin typeface="Times New Roman" pitchFamily="18" charset="0"/>
                <a:cs typeface="Times New Roman" pitchFamily="18" charset="0"/>
              </a:rPr>
              <a:t>– это </a:t>
            </a:r>
            <a:r>
              <a:rPr lang="ru-RU" sz="2400" kern="0" dirty="0">
                <a:latin typeface="Times New Roman" pitchFamily="18" charset="0"/>
                <a:cs typeface="Times New Roman" pitchFamily="18" charset="0"/>
              </a:rPr>
              <a:t>план доходов и </a:t>
            </a:r>
            <a:r>
              <a:rPr lang="ru-RU" sz="2400" kern="0" dirty="0" smtClean="0">
                <a:latin typeface="Times New Roman" pitchFamily="18" charset="0"/>
                <a:cs typeface="Times New Roman" pitchFamily="18" charset="0"/>
              </a:rPr>
              <a:t>расходов  на </a:t>
            </a:r>
            <a:r>
              <a:rPr lang="ru-RU" sz="2400" kern="0" dirty="0">
                <a:latin typeface="Times New Roman" pitchFamily="18" charset="0"/>
                <a:cs typeface="Times New Roman" pitchFamily="18" charset="0"/>
              </a:rPr>
              <a:t>определенный период</a:t>
            </a: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sp>
        <p:nvSpPr>
          <p:cNvPr id="5" name="TextBox 4"/>
          <p:cNvSpPr txBox="1"/>
          <p:nvPr/>
        </p:nvSpPr>
        <p:spPr>
          <a:xfrm>
            <a:off x="5786446" y="1928802"/>
            <a:ext cx="3143240" cy="3028521"/>
          </a:xfrm>
          <a:prstGeom prst="rect">
            <a:avLst/>
          </a:prstGeom>
          <a:noFill/>
        </p:spPr>
        <p:txBody>
          <a:bodyPr wrap="square">
            <a:spAutoFit/>
          </a:bodyPr>
          <a:lstStyle/>
          <a:p>
            <a:pPr marL="342900" indent="-342900" algn="ctr" eaLnBrk="0" hangingPunct="0">
              <a:spcBef>
                <a:spcPct val="20000"/>
              </a:spcBef>
              <a:defRPr/>
            </a:pPr>
            <a:r>
              <a:rPr lang="ru-RU" b="1" i="1" u="sng" kern="0" dirty="0">
                <a:latin typeface="Times New Roman" pitchFamily="18" charset="0"/>
                <a:cs typeface="Times New Roman" pitchFamily="18" charset="0"/>
              </a:rPr>
              <a:t>Расходы </a:t>
            </a:r>
            <a:r>
              <a:rPr lang="ru-RU" b="1" i="1" u="sng" kern="0" dirty="0" smtClean="0">
                <a:latin typeface="Times New Roman" pitchFamily="18" charset="0"/>
                <a:cs typeface="Times New Roman" pitchFamily="18" charset="0"/>
              </a:rPr>
              <a:t>– </a:t>
            </a:r>
          </a:p>
          <a:p>
            <a:pPr marL="342900" indent="-342900" algn="ctr" eaLnBrk="0" hangingPunct="0">
              <a:spcBef>
                <a:spcPct val="20000"/>
              </a:spcBef>
              <a:defRPr/>
            </a:pPr>
            <a:r>
              <a:rPr lang="ru-RU" i="1" kern="0" dirty="0" smtClean="0">
                <a:latin typeface="Times New Roman" pitchFamily="18" charset="0"/>
                <a:cs typeface="Times New Roman" pitchFamily="18" charset="0"/>
              </a:rPr>
              <a:t>выплачиваемые </a:t>
            </a:r>
          </a:p>
          <a:p>
            <a:pPr marL="342900" indent="-342900" algn="ctr" eaLnBrk="0" hangingPunct="0">
              <a:spcBef>
                <a:spcPct val="20000"/>
              </a:spcBef>
              <a:defRPr/>
            </a:pPr>
            <a:r>
              <a:rPr lang="ru-RU" i="1" kern="0" dirty="0" smtClean="0">
                <a:latin typeface="Times New Roman" pitchFamily="18" charset="0"/>
                <a:cs typeface="Times New Roman" pitchFamily="18" charset="0"/>
              </a:rPr>
              <a:t>из бюджета </a:t>
            </a:r>
            <a:r>
              <a:rPr lang="ru-RU" i="1" kern="0" dirty="0">
                <a:latin typeface="Times New Roman" pitchFamily="18" charset="0"/>
                <a:cs typeface="Times New Roman" pitchFamily="18" charset="0"/>
              </a:rPr>
              <a:t>денежные </a:t>
            </a:r>
            <a:r>
              <a:rPr lang="ru-RU" i="1" kern="0" dirty="0" smtClean="0">
                <a:latin typeface="Times New Roman" pitchFamily="18" charset="0"/>
                <a:cs typeface="Times New Roman" pitchFamily="18" charset="0"/>
              </a:rPr>
              <a:t>средства (социальные выплаты населению,</a:t>
            </a:r>
          </a:p>
          <a:p>
            <a:pPr marL="342900" indent="-342900" algn="ctr" eaLnBrk="0" hangingPunct="0">
              <a:spcBef>
                <a:spcPct val="20000"/>
              </a:spcBef>
              <a:defRPr/>
            </a:pPr>
            <a:r>
              <a:rPr lang="ru-RU" i="1" kern="0" dirty="0" smtClean="0">
                <a:latin typeface="Times New Roman" pitchFamily="18" charset="0"/>
                <a:cs typeface="Times New Roman" pitchFamily="18" charset="0"/>
              </a:rPr>
              <a:t>содержание муниципальных учреждений (образование, ЖКХ, культура и др.) капитальное строительство и др.)</a:t>
            </a:r>
            <a:endParaRPr lang="ru-RU" i="1" kern="0" dirty="0">
              <a:latin typeface="Times New Roman" pitchFamily="18" charset="0"/>
              <a:cs typeface="Times New Roman" pitchFamily="18" charset="0"/>
            </a:endParaRPr>
          </a:p>
        </p:txBody>
      </p:sp>
      <p:sp>
        <p:nvSpPr>
          <p:cNvPr id="6" name="TextBox 5"/>
          <p:cNvSpPr txBox="1"/>
          <p:nvPr/>
        </p:nvSpPr>
        <p:spPr>
          <a:xfrm>
            <a:off x="285720" y="2000240"/>
            <a:ext cx="2643187" cy="2862322"/>
          </a:xfrm>
          <a:prstGeom prst="rect">
            <a:avLst/>
          </a:prstGeom>
          <a:noFill/>
        </p:spPr>
        <p:txBody>
          <a:bodyPr wrap="square">
            <a:spAutoFit/>
          </a:bodyPr>
          <a:lstStyle/>
          <a:p>
            <a:pPr algn="ctr">
              <a:defRPr/>
            </a:pPr>
            <a:r>
              <a:rPr lang="ru-RU" b="1" i="1" u="sng" kern="0" dirty="0">
                <a:latin typeface="Times New Roman" pitchFamily="18" charset="0"/>
                <a:cs typeface="Times New Roman" pitchFamily="18" charset="0"/>
              </a:rPr>
              <a:t>Доходы </a:t>
            </a:r>
            <a:r>
              <a:rPr lang="ru-RU" b="1" i="1" u="sng" kern="0" dirty="0" smtClean="0">
                <a:latin typeface="Times New Roman" pitchFamily="18" charset="0"/>
                <a:cs typeface="Times New Roman" pitchFamily="18" charset="0"/>
              </a:rPr>
              <a:t>–</a:t>
            </a:r>
            <a:r>
              <a:rPr lang="ru-RU" b="1" i="1" kern="0" dirty="0" smtClean="0">
                <a:latin typeface="Times New Roman" pitchFamily="18" charset="0"/>
                <a:cs typeface="Times New Roman" pitchFamily="18" charset="0"/>
              </a:rPr>
              <a:t> </a:t>
            </a:r>
          </a:p>
          <a:p>
            <a:pPr algn="ctr">
              <a:defRPr/>
            </a:pPr>
            <a:r>
              <a:rPr lang="ru-RU" i="1" kern="0" dirty="0" smtClean="0">
                <a:latin typeface="Times New Roman" pitchFamily="18" charset="0"/>
                <a:cs typeface="Times New Roman" pitchFamily="18" charset="0"/>
              </a:rPr>
              <a:t>поступающие </a:t>
            </a:r>
            <a:r>
              <a:rPr lang="ru-RU" i="1" kern="0" dirty="0">
                <a:latin typeface="Times New Roman" pitchFamily="18" charset="0"/>
                <a:cs typeface="Times New Roman" pitchFamily="18" charset="0"/>
              </a:rPr>
              <a:t>в </a:t>
            </a:r>
            <a:r>
              <a:rPr lang="ru-RU" i="1" kern="0" dirty="0" smtClean="0">
                <a:latin typeface="Times New Roman" pitchFamily="18" charset="0"/>
                <a:cs typeface="Times New Roman" pitchFamily="18" charset="0"/>
              </a:rPr>
              <a:t> </a:t>
            </a:r>
            <a:r>
              <a:rPr lang="ru-RU" i="1" kern="0" dirty="0">
                <a:latin typeface="Times New Roman" pitchFamily="18" charset="0"/>
                <a:cs typeface="Times New Roman" pitchFamily="18" charset="0"/>
              </a:rPr>
              <a:t>бюджет денежные </a:t>
            </a:r>
            <a:r>
              <a:rPr lang="ru-RU" i="1" kern="0" dirty="0" smtClean="0">
                <a:latin typeface="Times New Roman" pitchFamily="18" charset="0"/>
                <a:cs typeface="Times New Roman" pitchFamily="18" charset="0"/>
              </a:rPr>
              <a:t>средства (налоги юридических и физических лиц, административные платежи и сборы, безвозмездные поступления </a:t>
            </a:r>
            <a:endParaRPr lang="ru-RU" i="1" kern="0" dirty="0">
              <a:latin typeface="Times New Roman" pitchFamily="18" charset="0"/>
              <a:cs typeface="Times New Roman" pitchFamily="18" charset="0"/>
            </a:endParaRPr>
          </a:p>
        </p:txBody>
      </p:sp>
      <p:sp>
        <p:nvSpPr>
          <p:cNvPr id="19465" name="TextBox 9"/>
          <p:cNvSpPr txBox="1">
            <a:spLocks noChangeArrowheads="1"/>
          </p:cNvSpPr>
          <p:nvPr/>
        </p:nvSpPr>
        <p:spPr bwMode="auto">
          <a:xfrm>
            <a:off x="6000760" y="5143512"/>
            <a:ext cx="2857521" cy="738664"/>
          </a:xfrm>
          <a:prstGeom prst="rect">
            <a:avLst/>
          </a:prstGeom>
          <a:noFill/>
          <a:ln w="9525">
            <a:noFill/>
            <a:miter lim="800000"/>
            <a:headEnd/>
            <a:tailEnd/>
          </a:ln>
        </p:spPr>
        <p:txBody>
          <a:bodyPr wrap="square">
            <a:spAutoFit/>
          </a:bodyPr>
          <a:lstStyle/>
          <a:p>
            <a:pPr algn="ctr"/>
            <a:r>
              <a:rPr lang="ru-RU" sz="1400" b="1" i="1" u="sng" dirty="0"/>
              <a:t>Дефицит бюджета </a:t>
            </a:r>
            <a:r>
              <a:rPr lang="ru-RU" sz="1400" i="1" dirty="0"/>
              <a:t>– превышение расходов бюджета над его доходами</a:t>
            </a:r>
          </a:p>
        </p:txBody>
      </p:sp>
      <p:sp>
        <p:nvSpPr>
          <p:cNvPr id="19466" name="TextBox 10"/>
          <p:cNvSpPr txBox="1">
            <a:spLocks noChangeArrowheads="1"/>
          </p:cNvSpPr>
          <p:nvPr/>
        </p:nvSpPr>
        <p:spPr bwMode="auto">
          <a:xfrm>
            <a:off x="214282" y="5143512"/>
            <a:ext cx="2786082" cy="738664"/>
          </a:xfrm>
          <a:prstGeom prst="rect">
            <a:avLst/>
          </a:prstGeom>
          <a:noFill/>
          <a:ln w="9525">
            <a:noFill/>
            <a:miter lim="800000"/>
            <a:headEnd/>
            <a:tailEnd/>
          </a:ln>
        </p:spPr>
        <p:txBody>
          <a:bodyPr wrap="square">
            <a:spAutoFit/>
          </a:bodyPr>
          <a:lstStyle/>
          <a:p>
            <a:pPr algn="ctr"/>
            <a:r>
              <a:rPr lang="ru-RU" sz="1400" b="1" i="1" u="sng" dirty="0"/>
              <a:t>Профицит бюджета </a:t>
            </a:r>
            <a:r>
              <a:rPr lang="ru-RU" sz="1400" i="1" dirty="0"/>
              <a:t>– превышение доходов бюджета над его расходами</a:t>
            </a:r>
            <a:endParaRPr lang="ru-RU" sz="1400" dirty="0"/>
          </a:p>
        </p:txBody>
      </p:sp>
      <p:sp>
        <p:nvSpPr>
          <p:cNvPr id="13" name="Содержимое 2"/>
          <p:cNvSpPr txBox="1">
            <a:spLocks/>
          </p:cNvSpPr>
          <p:nvPr/>
        </p:nvSpPr>
        <p:spPr>
          <a:xfrm>
            <a:off x="0" y="1000108"/>
            <a:ext cx="9144000" cy="928670"/>
          </a:xfrm>
          <a:prstGeom prst="rect">
            <a:avLst/>
          </a:prstGeom>
        </p:spPr>
        <p:txBody>
          <a:bodyPr/>
          <a:lstStyle/>
          <a:p>
            <a:pPr marL="342900" indent="-342900" algn="just" eaLnBrk="0" hangingPunct="0">
              <a:spcBef>
                <a:spcPct val="20000"/>
              </a:spcBef>
              <a:defRPr/>
            </a:pPr>
            <a:r>
              <a:rPr lang="ru-RU" kern="0" dirty="0" smtClean="0">
                <a:latin typeface="Times New Roman" pitchFamily="18" charset="0"/>
                <a:cs typeface="Times New Roman" pitchFamily="18" charset="0"/>
              </a:rPr>
              <a:t>    </a:t>
            </a:r>
            <a:r>
              <a:rPr lang="ru-RU" b="1" kern="0" dirty="0" smtClean="0">
                <a:latin typeface="Times New Roman" pitchFamily="18" charset="0"/>
                <a:cs typeface="Times New Roman" pitchFamily="18" charset="0"/>
              </a:rPr>
              <a:t>Бюджет </a:t>
            </a:r>
            <a:r>
              <a:rPr lang="ru-RU" b="1"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(от </a:t>
            </a:r>
            <a:r>
              <a:rPr lang="ru-RU" i="1" kern="0" dirty="0" err="1" smtClean="0">
                <a:latin typeface="Times New Roman" pitchFamily="18" charset="0"/>
                <a:cs typeface="Times New Roman" pitchFamily="18" charset="0"/>
              </a:rPr>
              <a:t>старонормандского</a:t>
            </a:r>
            <a:r>
              <a:rPr lang="ru-RU" i="1" kern="0" dirty="0" smtClean="0">
                <a:latin typeface="Times New Roman" pitchFamily="18" charset="0"/>
                <a:cs typeface="Times New Roman" pitchFamily="18" charset="0"/>
              </a:rPr>
              <a:t> </a:t>
            </a:r>
            <a:r>
              <a:rPr lang="en-US" i="1" u="sng" kern="0" dirty="0" err="1" smtClean="0">
                <a:latin typeface="Times New Roman" pitchFamily="18" charset="0"/>
                <a:cs typeface="Times New Roman" pitchFamily="18" charset="0"/>
              </a:rPr>
              <a:t>bougette</a:t>
            </a:r>
            <a:r>
              <a:rPr lang="en-US" i="1" u="sng" kern="0" dirty="0" smtClean="0">
                <a:latin typeface="Times New Roman" pitchFamily="18" charset="0"/>
                <a:cs typeface="Times New Roman" pitchFamily="18" charset="0"/>
              </a:rPr>
              <a:t> </a:t>
            </a:r>
            <a:r>
              <a:rPr lang="en-US"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342900" indent="-342900" eaLnBrk="0" hangingPunct="0">
              <a:spcBef>
                <a:spcPct val="20000"/>
              </a:spcBef>
              <a:defRPr/>
            </a:pPr>
            <a:endParaRPr lang="ru-RU" kern="0" dirty="0" smtClean="0">
              <a:latin typeface="Times New Roman" pitchFamily="18" charset="0"/>
              <a:cs typeface="Times New Roman" pitchFamily="18" charset="0"/>
            </a:endParaRPr>
          </a:p>
        </p:txBody>
      </p:sp>
      <p:sp>
        <p:nvSpPr>
          <p:cNvPr id="16" name="Скругленный прямоугольник 15"/>
          <p:cNvSpPr/>
          <p:nvPr/>
        </p:nvSpPr>
        <p:spPr>
          <a:xfrm>
            <a:off x="214282" y="6000768"/>
            <a:ext cx="8786813" cy="642942"/>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dirty="0" smtClean="0">
                <a:solidFill>
                  <a:schemeClr val="tx1"/>
                </a:solidFill>
                <a:latin typeface="Times New Roman" pitchFamily="18" charset="0"/>
                <a:cs typeface="Times New Roman"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endParaRPr lang="ru-RU"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mypresentation.ru/documents/f64fdc9e5da8853a9588b8a2b214883c/img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fontAlgn="auto">
              <a:spcBef>
                <a:spcPts val="0"/>
              </a:spcBef>
              <a:spcAft>
                <a:spcPts val="0"/>
              </a:spcAft>
              <a:defRPr/>
            </a:pPr>
            <a:r>
              <a:rPr lang="ru-RU" sz="2800" kern="0" dirty="0" smtClean="0">
                <a:latin typeface="Times New Roman" pitchFamily="18" charset="0"/>
                <a:cs typeface="Times New Roman" pitchFamily="18" charset="0"/>
              </a:rPr>
              <a:t>Что такое </a:t>
            </a:r>
            <a:r>
              <a:rPr lang="ru-RU" sz="2800" b="1" i="1" kern="0" dirty="0" smtClean="0">
                <a:latin typeface="Times New Roman" pitchFamily="18" charset="0"/>
                <a:cs typeface="Times New Roman" pitchFamily="18" charset="0"/>
              </a:rPr>
              <a:t>доходы местного бюджета</a:t>
            </a:r>
            <a:r>
              <a:rPr lang="ru-RU" sz="2800" kern="0" dirty="0" smtClean="0">
                <a:latin typeface="Times New Roman" pitchFamily="18" charset="0"/>
                <a:cs typeface="Times New Roman" pitchFamily="18" charset="0"/>
              </a:rPr>
              <a:t>? </a:t>
            </a:r>
            <a:endParaRPr lang="ru-RU" sz="2800" b="1" kern="0" dirty="0">
              <a:latin typeface="Calibri" pitchFamily="34" charset="0"/>
              <a:ea typeface="+mj-ea"/>
              <a:cs typeface="Calibri" pitchFamily="34" charset="0"/>
            </a:endParaRPr>
          </a:p>
        </p:txBody>
      </p:sp>
      <p:sp>
        <p:nvSpPr>
          <p:cNvPr id="12" name="Rectangle 2"/>
          <p:cNvSpPr txBox="1">
            <a:spLocks noChangeArrowheads="1"/>
          </p:cNvSpPr>
          <p:nvPr/>
        </p:nvSpPr>
        <p:spPr bwMode="auto">
          <a:xfrm>
            <a:off x="0" y="609600"/>
            <a:ext cx="9144000" cy="511175"/>
          </a:xfrm>
          <a:prstGeom prst="rect">
            <a:avLst/>
          </a:prstGeom>
          <a:noFill/>
          <a:ln w="9525">
            <a:noFill/>
            <a:miter lim="800000"/>
            <a:headEnd/>
            <a:tailEnd/>
          </a:ln>
        </p:spPr>
        <p:txBody>
          <a:bodyPr anchor="ctr"/>
          <a:lstStyle/>
          <a:p>
            <a:pPr algn="ctr" fontAlgn="auto">
              <a:spcBef>
                <a:spcPts val="0"/>
              </a:spcBef>
              <a:spcAft>
                <a:spcPts val="0"/>
              </a:spcAft>
              <a:defRPr/>
            </a:pPr>
            <a:r>
              <a:rPr lang="ru-RU" kern="0" dirty="0">
                <a:latin typeface="Calibri" pitchFamily="34" charset="0"/>
                <a:ea typeface="+mj-ea"/>
                <a:cs typeface="Calibri" pitchFamily="34" charset="0"/>
              </a:rPr>
              <a:t>Доходы бюджета – поступающие в бюджет денежные средства, за исключением средств, являющихся источниками финансирования дефицита бюджета </a:t>
            </a:r>
          </a:p>
        </p:txBody>
      </p:sp>
      <p:sp>
        <p:nvSpPr>
          <p:cNvPr id="15" name="Прямоугольник 14"/>
          <p:cNvSpPr/>
          <p:nvPr/>
        </p:nvSpPr>
        <p:spPr>
          <a:xfrm>
            <a:off x="2819400" y="1143000"/>
            <a:ext cx="3786187"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Calibri" pitchFamily="34" charset="0"/>
                <a:cs typeface="Calibri" pitchFamily="34" charset="0"/>
              </a:rPr>
              <a:t>ТИПЫ ДОХОДОВ</a:t>
            </a:r>
          </a:p>
        </p:txBody>
      </p:sp>
      <p:sp>
        <p:nvSpPr>
          <p:cNvPr id="16" name="TextBox 15"/>
          <p:cNvSpPr txBox="1"/>
          <p:nvPr/>
        </p:nvSpPr>
        <p:spPr>
          <a:xfrm>
            <a:off x="0" y="1600200"/>
            <a:ext cx="5143500" cy="2893100"/>
          </a:xfrm>
          <a:prstGeom prst="rect">
            <a:avLst/>
          </a:prstGeom>
          <a:noFill/>
        </p:spPr>
        <p:txBody>
          <a:bodyPr>
            <a:spAutoFit/>
          </a:bodyPr>
          <a:lstStyle/>
          <a:p>
            <a:pPr algn="ctr" fontAlgn="auto">
              <a:spcBef>
                <a:spcPts val="0"/>
              </a:spcBef>
              <a:spcAft>
                <a:spcPts val="0"/>
              </a:spcAft>
              <a:defRPr/>
            </a:pPr>
            <a:r>
              <a:rPr lang="ru-RU" sz="1400" b="1" dirty="0">
                <a:latin typeface="Calibri" pitchFamily="34" charset="0"/>
                <a:cs typeface="Calibri" pitchFamily="34" charset="0"/>
              </a:rPr>
              <a:t>Налоговые (собственные)</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налог на доход физических лиц (НДФЛ</a:t>
            </a:r>
            <a:r>
              <a:rPr lang="ru-RU" sz="1400" dirty="0" smtClean="0">
                <a:latin typeface="Calibri" pitchFamily="34" charset="0"/>
                <a:cs typeface="Calibri" pitchFamily="34" charset="0"/>
              </a:rPr>
              <a:t>);</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акцизы;</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налог, взимаемый с применением упрощенной</a:t>
            </a:r>
          </a:p>
          <a:p>
            <a:pPr marL="342900" indent="-342900" fontAlgn="auto">
              <a:spcBef>
                <a:spcPts val="0"/>
              </a:spcBef>
              <a:spcAft>
                <a:spcPts val="0"/>
              </a:spcAft>
              <a:defRPr/>
            </a:pPr>
            <a:r>
              <a:rPr lang="ru-RU" sz="1400" dirty="0" smtClean="0">
                <a:latin typeface="Calibri" pitchFamily="34" charset="0"/>
                <a:cs typeface="Calibri" pitchFamily="34" charset="0"/>
              </a:rPr>
              <a:t>        системы налогообложения (УСН);</a:t>
            </a:r>
            <a:endParaRPr lang="ru-RU" sz="1400" dirty="0">
              <a:latin typeface="Calibri" pitchFamily="34" charset="0"/>
              <a:cs typeface="Calibri" pitchFamily="34" charset="0"/>
            </a:endParaRP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единый налог на вмененный доход (ЕНВД);</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единый сельскохозяйственный налог  (ЕСХН);</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налог</a:t>
            </a:r>
            <a:r>
              <a:rPr lang="ru-RU" sz="1400" dirty="0">
                <a:latin typeface="Calibri" pitchFamily="34" charset="0"/>
                <a:cs typeface="Calibri" pitchFamily="34" charset="0"/>
              </a:rPr>
              <a:t>, взимаемый в связи с применением патентной системы </a:t>
            </a:r>
            <a:r>
              <a:rPr lang="ru-RU" sz="1400" dirty="0" smtClean="0">
                <a:latin typeface="Calibri" pitchFamily="34" charset="0"/>
                <a:cs typeface="Calibri" pitchFamily="34" charset="0"/>
              </a:rPr>
              <a:t>налогообложения;</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налог на имущество физических лиц;</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земельный налог;</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государственная пошлина;</a:t>
            </a:r>
          </a:p>
          <a:p>
            <a:pPr marL="342900" indent="-342900" fontAlgn="auto">
              <a:spcBef>
                <a:spcPts val="0"/>
              </a:spcBef>
              <a:spcAft>
                <a:spcPts val="0"/>
              </a:spcAft>
              <a:buFont typeface="Wingdings" pitchFamily="2" charset="2"/>
              <a:buChar char="Ø"/>
              <a:defRPr/>
            </a:pPr>
            <a:endParaRPr lang="ru-RU" sz="1400" dirty="0">
              <a:latin typeface="Calibri" pitchFamily="34" charset="0"/>
              <a:cs typeface="Calibri" pitchFamily="34" charset="0"/>
            </a:endParaRPr>
          </a:p>
        </p:txBody>
      </p:sp>
      <p:sp>
        <p:nvSpPr>
          <p:cNvPr id="17" name="TextBox 16"/>
          <p:cNvSpPr txBox="1"/>
          <p:nvPr/>
        </p:nvSpPr>
        <p:spPr>
          <a:xfrm>
            <a:off x="0" y="4495800"/>
            <a:ext cx="5715000" cy="2062103"/>
          </a:xfrm>
          <a:prstGeom prst="rect">
            <a:avLst/>
          </a:prstGeom>
          <a:noFill/>
        </p:spPr>
        <p:txBody>
          <a:bodyPr wrap="square">
            <a:spAutoFit/>
          </a:bodyPr>
          <a:lstStyle/>
          <a:p>
            <a:pPr marL="342900" indent="-342900" algn="ctr" fontAlgn="auto">
              <a:spcBef>
                <a:spcPts val="0"/>
              </a:spcBef>
              <a:spcAft>
                <a:spcPts val="0"/>
              </a:spcAft>
              <a:defRPr/>
            </a:pPr>
            <a:r>
              <a:rPr lang="ru-RU" sz="1400" b="1" dirty="0">
                <a:latin typeface="Calibri" pitchFamily="34" charset="0"/>
                <a:cs typeface="Calibri" pitchFamily="34" charset="0"/>
              </a:rPr>
              <a:t>Безвозмездные поступления</a:t>
            </a:r>
          </a:p>
          <a:p>
            <a:pPr algn="ctr"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     Дотации </a:t>
            </a:r>
            <a:r>
              <a:rPr lang="ru-RU" sz="1000" dirty="0" smtClean="0">
                <a:latin typeface="Calibri" pitchFamily="34" charset="0"/>
                <a:cs typeface="Calibri" pitchFamily="34" charset="0"/>
              </a:rPr>
              <a:t>(от лат. «</a:t>
            </a:r>
            <a:r>
              <a:rPr lang="en-US" sz="1000" dirty="0" err="1" smtClean="0">
                <a:latin typeface="Calibri" pitchFamily="34" charset="0"/>
                <a:cs typeface="Calibri" pitchFamily="34" charset="0"/>
              </a:rPr>
              <a:t>Dotatio</a:t>
            </a:r>
            <a:r>
              <a:rPr lang="ru-RU" sz="1000" dirty="0" smtClean="0">
                <a:latin typeface="Calibri" pitchFamily="34" charset="0"/>
                <a:cs typeface="Calibri" pitchFamily="34" charset="0"/>
              </a:rPr>
              <a:t>» – дар, пожертвование) трансферты без определения конкретной цели использования средств (карманные деньги ребенка)</a:t>
            </a:r>
            <a:endParaRPr lang="ru-RU" sz="1400" dirty="0" smtClean="0">
              <a:latin typeface="Calibri" pitchFamily="34" charset="0"/>
              <a:cs typeface="Calibri" pitchFamily="34" charset="0"/>
            </a:endParaRPr>
          </a:p>
          <a:p>
            <a:pPr algn="ctr"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     Субвенции  </a:t>
            </a:r>
            <a:r>
              <a:rPr lang="ru-RU" sz="1000" dirty="0" smtClean="0">
                <a:latin typeface="Calibri" pitchFamily="34" charset="0"/>
                <a:cs typeface="Calibri" pitchFamily="34" charset="0"/>
              </a:rPr>
              <a:t>(от лат. «</a:t>
            </a:r>
            <a:r>
              <a:rPr lang="en-US" sz="1000" dirty="0" err="1" smtClean="0">
                <a:latin typeface="Calibri" pitchFamily="34" charset="0"/>
                <a:cs typeface="Calibri" pitchFamily="34" charset="0"/>
              </a:rPr>
              <a:t>Subvenire</a:t>
            </a:r>
            <a:r>
              <a:rPr lang="ru-RU" sz="1000" dirty="0" smtClean="0">
                <a:latin typeface="Calibri" pitchFamily="34" charset="0"/>
                <a:cs typeface="Calibri" pitchFamily="34" charset="0"/>
              </a:rPr>
              <a:t>» – приходить на помощь) трансферты на финансирование      переданных полномочий(деньги ребенку на покупки по списку)</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Субсидии </a:t>
            </a:r>
            <a:r>
              <a:rPr lang="ru-RU" sz="1000" dirty="0" smtClean="0">
                <a:latin typeface="Calibri" pitchFamily="34" charset="0"/>
                <a:cs typeface="Calibri" pitchFamily="34" charset="0"/>
              </a:rPr>
              <a:t>(от лат. «</a:t>
            </a:r>
            <a:r>
              <a:rPr lang="en-US" sz="1000" dirty="0" err="1" smtClean="0">
                <a:latin typeface="Calibri" pitchFamily="34" charset="0"/>
                <a:cs typeface="Calibri" pitchFamily="34" charset="0"/>
              </a:rPr>
              <a:t>Subsidium</a:t>
            </a:r>
            <a:r>
              <a:rPr lang="ru-RU" sz="1000" dirty="0" smtClean="0">
                <a:latin typeface="Calibri" pitchFamily="34" charset="0"/>
                <a:cs typeface="Calibri" pitchFamily="34" charset="0"/>
              </a:rPr>
              <a:t>» – поддержка)  трансферты на условиях долевого     </a:t>
            </a:r>
          </a:p>
          <a:p>
            <a:pPr marL="342900" indent="-342900" fontAlgn="auto">
              <a:spcBef>
                <a:spcPts val="0"/>
              </a:spcBef>
              <a:spcAft>
                <a:spcPts val="0"/>
              </a:spcAft>
              <a:defRPr/>
            </a:pPr>
            <a:r>
              <a:rPr lang="ru-RU" sz="1000" dirty="0" smtClean="0">
                <a:latin typeface="Calibri" pitchFamily="34" charset="0"/>
                <a:cs typeface="Calibri" pitchFamily="34" charset="0"/>
              </a:rPr>
              <a:t>                                       </a:t>
            </a:r>
            <a:r>
              <a:rPr lang="ru-RU" sz="1000" dirty="0" err="1" smtClean="0">
                <a:latin typeface="Calibri" pitchFamily="34" charset="0"/>
                <a:cs typeface="Calibri" pitchFamily="34" charset="0"/>
              </a:rPr>
              <a:t>софинансирования</a:t>
            </a:r>
            <a:r>
              <a:rPr lang="ru-RU" sz="1000" dirty="0" smtClean="0">
                <a:latin typeface="Calibri" pitchFamily="34" charset="0"/>
                <a:cs typeface="Calibri" pitchFamily="34" charset="0"/>
              </a:rPr>
              <a:t> расходов (добавить деньги ребенку на его покупку)</a:t>
            </a:r>
            <a:endParaRPr lang="ru-RU" sz="1400" dirty="0">
              <a:latin typeface="Calibri" pitchFamily="34" charset="0"/>
              <a:cs typeface="Calibri" pitchFamily="34" charset="0"/>
            </a:endParaRP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 Иные </a:t>
            </a:r>
            <a:r>
              <a:rPr lang="ru-RU" sz="1400" dirty="0">
                <a:latin typeface="Calibri" pitchFamily="34" charset="0"/>
                <a:cs typeface="Calibri" pitchFamily="34" charset="0"/>
              </a:rPr>
              <a:t>межбюджетные </a:t>
            </a:r>
            <a:r>
              <a:rPr lang="ru-RU" sz="1400" dirty="0" smtClean="0">
                <a:latin typeface="Calibri" pitchFamily="34" charset="0"/>
                <a:cs typeface="Calibri" pitchFamily="34" charset="0"/>
              </a:rPr>
              <a:t>трансферты </a:t>
            </a:r>
            <a:r>
              <a:rPr lang="ru-RU" sz="1000" dirty="0" smtClean="0">
                <a:latin typeface="Calibri" pitchFamily="34" charset="0"/>
                <a:cs typeface="Calibri" pitchFamily="34" charset="0"/>
              </a:rPr>
              <a:t>(носят безвозвратный характер)</a:t>
            </a:r>
          </a:p>
          <a:p>
            <a:pPr marL="342900" indent="-342900" fontAlgn="auto">
              <a:spcBef>
                <a:spcPts val="0"/>
              </a:spcBef>
              <a:spcAft>
                <a:spcPts val="0"/>
              </a:spcAft>
              <a:buFont typeface="Wingdings" pitchFamily="2" charset="2"/>
              <a:buChar char="Ø"/>
              <a:defRPr/>
            </a:pPr>
            <a:endParaRPr lang="ru-RU" sz="1400" dirty="0">
              <a:latin typeface="Calibri" pitchFamily="34" charset="0"/>
              <a:cs typeface="Calibri" pitchFamily="34" charset="0"/>
            </a:endParaRPr>
          </a:p>
          <a:p>
            <a:pPr fontAlgn="auto">
              <a:spcBef>
                <a:spcPts val="0"/>
              </a:spcBef>
              <a:spcAft>
                <a:spcPts val="0"/>
              </a:spcAft>
              <a:defRPr/>
            </a:pPr>
            <a:endParaRPr lang="ru-RU" sz="1400" dirty="0">
              <a:latin typeface="Calibri" pitchFamily="34" charset="0"/>
              <a:cs typeface="Calibri" pitchFamily="34" charset="0"/>
            </a:endParaRPr>
          </a:p>
        </p:txBody>
      </p:sp>
      <p:sp>
        <p:nvSpPr>
          <p:cNvPr id="18" name="TextBox 17"/>
          <p:cNvSpPr txBox="1"/>
          <p:nvPr/>
        </p:nvSpPr>
        <p:spPr>
          <a:xfrm>
            <a:off x="4643438" y="1600200"/>
            <a:ext cx="4500562" cy="2677656"/>
          </a:xfrm>
          <a:prstGeom prst="rect">
            <a:avLst/>
          </a:prstGeom>
          <a:noFill/>
        </p:spPr>
        <p:txBody>
          <a:bodyPr>
            <a:spAutoFit/>
          </a:bodyPr>
          <a:lstStyle/>
          <a:p>
            <a:pPr algn="ctr" fontAlgn="auto">
              <a:spcBef>
                <a:spcPts val="0"/>
              </a:spcBef>
              <a:spcAft>
                <a:spcPts val="0"/>
              </a:spcAft>
              <a:defRPr/>
            </a:pPr>
            <a:r>
              <a:rPr lang="ru-RU" sz="1400" b="1" dirty="0">
                <a:latin typeface="Calibri" pitchFamily="34" charset="0"/>
                <a:cs typeface="Calibri" pitchFamily="34" charset="0"/>
              </a:rPr>
              <a:t>Неналоговые (собственные)</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доходы, получаемые в виде арендной платы </a:t>
            </a:r>
            <a:r>
              <a:rPr lang="ru-RU" sz="1400" dirty="0">
                <a:latin typeface="Calibri" pitchFamily="34" charset="0"/>
                <a:cs typeface="Calibri" pitchFamily="34" charset="0"/>
              </a:rPr>
              <a:t>за земельные участки</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доходы от реализации имущества и продажи земельных </a:t>
            </a:r>
            <a:r>
              <a:rPr lang="ru-RU" sz="1400" dirty="0">
                <a:latin typeface="Calibri" pitchFamily="34" charset="0"/>
                <a:cs typeface="Calibri" pitchFamily="34" charset="0"/>
              </a:rPr>
              <a:t>участков;</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доходы от сдачи в аренду имущества;</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платежи от муниципальных унитарных предприятий;</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плата за негативное воздействие на окружающую среду;</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доходы от оказания платных услуг; </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штрафы, санкции, возмещение ущерба</a:t>
            </a:r>
          </a:p>
        </p:txBody>
      </p:sp>
      <p:pic>
        <p:nvPicPr>
          <p:cNvPr id="9" name="Picture 2" descr="https://yamama2.ru/wp-content/uploads/2019/10/%D0%BE%D0%B1%D0%BB%D0%BE%D0%B6%D0%BA%D0%B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600" y="4357694"/>
            <a:ext cx="3200400" cy="219550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28600" y="152400"/>
          <a:ext cx="8686801" cy="5294376"/>
        </p:xfrm>
        <a:graphic>
          <a:graphicData uri="http://schemas.openxmlformats.org/drawingml/2006/table">
            <a:tbl>
              <a:tblPr/>
              <a:tblGrid>
                <a:gridCol w="2223091"/>
                <a:gridCol w="766995"/>
                <a:gridCol w="616621"/>
                <a:gridCol w="616621"/>
                <a:gridCol w="616621"/>
                <a:gridCol w="616621"/>
                <a:gridCol w="616621"/>
                <a:gridCol w="616621"/>
                <a:gridCol w="616621"/>
                <a:gridCol w="690184"/>
                <a:gridCol w="690184"/>
              </a:tblGrid>
              <a:tr h="37594">
                <a:tc>
                  <a:txBody>
                    <a:bodyPr/>
                    <a:lstStyle/>
                    <a:p>
                      <a:pPr algn="ctr">
                        <a:lnSpc>
                          <a:spcPct val="115000"/>
                        </a:lnSpc>
                        <a:spcAft>
                          <a:spcPts val="0"/>
                        </a:spcAft>
                      </a:pPr>
                      <a:r>
                        <a:rPr lang="ru-RU" sz="900" dirty="0">
                          <a:latin typeface="+mj-lt"/>
                          <a:ea typeface="Times New Roman"/>
                          <a:cs typeface="Times New Roman"/>
                        </a:rPr>
                        <a:t>1</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mj-lt"/>
                          <a:ea typeface="Times New Roman"/>
                          <a:cs typeface="Times New Roman"/>
                        </a:rPr>
                        <a:t>2</a:t>
                      </a:r>
                      <a:endParaRPr lang="ru-RU" sz="900"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tcPr>
                </a:tc>
                <a:tc>
                  <a:txBody>
                    <a:bodyPr/>
                    <a:lstStyle/>
                    <a:p>
                      <a:pPr algn="ctr">
                        <a:lnSpc>
                          <a:spcPct val="115000"/>
                        </a:lnSpc>
                        <a:spcAft>
                          <a:spcPts val="0"/>
                        </a:spcAft>
                      </a:pPr>
                      <a:r>
                        <a:rPr lang="ru-RU" sz="900" dirty="0">
                          <a:latin typeface="+mj-lt"/>
                          <a:ea typeface="Times New Roman"/>
                          <a:cs typeface="Times New Roman"/>
                        </a:rPr>
                        <a:t>3</a:t>
                      </a:r>
                      <a:endParaRPr lang="ru-RU" sz="900" dirty="0">
                        <a:latin typeface="+mj-lt"/>
                        <a:ea typeface="Calibri"/>
                        <a:cs typeface="Times New Roman"/>
                      </a:endParaRPr>
                    </a:p>
                  </a:txBody>
                  <a:tcPr marL="6281" marR="6281" marT="0" marB="0" anchor="ctr"/>
                </a:tc>
                <a:tc>
                  <a:txBody>
                    <a:bodyPr/>
                    <a:lstStyle/>
                    <a:p>
                      <a:pPr algn="ctr">
                        <a:lnSpc>
                          <a:spcPct val="115000"/>
                        </a:lnSpc>
                        <a:spcAft>
                          <a:spcPts val="0"/>
                        </a:spcAft>
                      </a:pPr>
                      <a:r>
                        <a:rPr lang="ru-RU" sz="900" dirty="0">
                          <a:latin typeface="+mj-lt"/>
                          <a:ea typeface="Times New Roman"/>
                          <a:cs typeface="Times New Roman"/>
                        </a:rPr>
                        <a:t>4</a:t>
                      </a:r>
                      <a:endParaRPr lang="ru-RU" sz="900" dirty="0">
                        <a:latin typeface="+mj-lt"/>
                        <a:ea typeface="Calibri"/>
                        <a:cs typeface="Times New Roman"/>
                      </a:endParaRPr>
                    </a:p>
                  </a:txBody>
                  <a:tcPr marL="6281" marR="6281" marT="0" marB="0" anchor="ctr"/>
                </a:tc>
                <a:tc>
                  <a:txBody>
                    <a:bodyPr/>
                    <a:lstStyle/>
                    <a:p>
                      <a:pPr algn="ctr">
                        <a:lnSpc>
                          <a:spcPct val="115000"/>
                        </a:lnSpc>
                        <a:spcAft>
                          <a:spcPts val="0"/>
                        </a:spcAft>
                      </a:pPr>
                      <a:r>
                        <a:rPr lang="ru-RU" sz="900" dirty="0">
                          <a:latin typeface="+mj-lt"/>
                          <a:ea typeface="Times New Roman"/>
                          <a:cs typeface="Times New Roman"/>
                        </a:rPr>
                        <a:t>5</a:t>
                      </a:r>
                      <a:endParaRPr lang="ru-RU" sz="900" dirty="0">
                        <a:latin typeface="+mj-lt"/>
                        <a:ea typeface="Calibri"/>
                        <a:cs typeface="Times New Roman"/>
                      </a:endParaRPr>
                    </a:p>
                  </a:txBody>
                  <a:tcPr marL="6281" marR="6281" marT="0" marB="0" anchor="ctr"/>
                </a:tc>
                <a:tc>
                  <a:txBody>
                    <a:bodyPr/>
                    <a:lstStyle/>
                    <a:p>
                      <a:pPr algn="ctr">
                        <a:lnSpc>
                          <a:spcPct val="115000"/>
                        </a:lnSpc>
                        <a:spcAft>
                          <a:spcPts val="0"/>
                        </a:spcAft>
                      </a:pPr>
                      <a:r>
                        <a:rPr lang="ru-RU" sz="900" dirty="0">
                          <a:latin typeface="+mj-lt"/>
                          <a:ea typeface="Times New Roman"/>
                          <a:cs typeface="Times New Roman"/>
                        </a:rPr>
                        <a:t>6</a:t>
                      </a:r>
                      <a:endParaRPr lang="ru-RU" sz="900" dirty="0">
                        <a:latin typeface="+mj-lt"/>
                        <a:ea typeface="Calibri"/>
                        <a:cs typeface="Times New Roman"/>
                      </a:endParaRPr>
                    </a:p>
                  </a:txBody>
                  <a:tcPr marL="6281" marR="6281" marT="0" marB="0" anchor="ctr"/>
                </a:tc>
                <a:tc>
                  <a:txBody>
                    <a:bodyPr/>
                    <a:lstStyle/>
                    <a:p>
                      <a:pPr algn="ctr">
                        <a:lnSpc>
                          <a:spcPct val="115000"/>
                        </a:lnSpc>
                        <a:spcAft>
                          <a:spcPts val="0"/>
                        </a:spcAft>
                      </a:pPr>
                      <a:r>
                        <a:rPr lang="ru-RU" sz="900" dirty="0">
                          <a:latin typeface="+mj-lt"/>
                          <a:ea typeface="Times New Roman"/>
                          <a:cs typeface="Times New Roman"/>
                        </a:rPr>
                        <a:t>7</a:t>
                      </a:r>
                      <a:endParaRPr lang="ru-RU" sz="900" dirty="0">
                        <a:latin typeface="+mj-lt"/>
                        <a:ea typeface="Calibri"/>
                        <a:cs typeface="Times New Roman"/>
                      </a:endParaRPr>
                    </a:p>
                  </a:txBody>
                  <a:tcPr marL="6281" marR="6281" marT="0" marB="0" anchor="ctr"/>
                </a:tc>
                <a:tc>
                  <a:txBody>
                    <a:bodyPr/>
                    <a:lstStyle/>
                    <a:p>
                      <a:pPr algn="ctr">
                        <a:lnSpc>
                          <a:spcPct val="115000"/>
                        </a:lnSpc>
                        <a:spcAft>
                          <a:spcPts val="0"/>
                        </a:spcAft>
                      </a:pPr>
                      <a:r>
                        <a:rPr lang="ru-RU" sz="900" dirty="0">
                          <a:latin typeface="+mj-lt"/>
                          <a:ea typeface="Times New Roman"/>
                          <a:cs typeface="Times New Roman"/>
                        </a:rPr>
                        <a:t>8</a:t>
                      </a:r>
                      <a:endParaRPr lang="ru-RU" sz="900" dirty="0">
                        <a:latin typeface="+mj-lt"/>
                        <a:ea typeface="Calibri"/>
                        <a:cs typeface="Times New Roman"/>
                      </a:endParaRPr>
                    </a:p>
                  </a:txBody>
                  <a:tcPr marL="6281" marR="6281" marT="0" marB="0" anchor="ctr"/>
                </a:tc>
                <a:tc>
                  <a:txBody>
                    <a:bodyPr/>
                    <a:lstStyle/>
                    <a:p>
                      <a:pPr algn="ctr">
                        <a:lnSpc>
                          <a:spcPct val="115000"/>
                        </a:lnSpc>
                        <a:spcAft>
                          <a:spcPts val="0"/>
                        </a:spcAft>
                      </a:pPr>
                      <a:r>
                        <a:rPr lang="ru-RU" sz="900" dirty="0">
                          <a:latin typeface="+mj-lt"/>
                          <a:ea typeface="Times New Roman"/>
                          <a:cs typeface="Times New Roman"/>
                        </a:rPr>
                        <a:t>9</a:t>
                      </a:r>
                      <a:endParaRPr lang="ru-RU" sz="900" dirty="0">
                        <a:latin typeface="+mj-lt"/>
                        <a:ea typeface="Calibri"/>
                        <a:cs typeface="Times New Roman"/>
                      </a:endParaRPr>
                    </a:p>
                  </a:txBody>
                  <a:tcPr marL="6281" marR="6281" marT="0" marB="0" anchor="ctr"/>
                </a:tc>
                <a:tc>
                  <a:txBody>
                    <a:bodyPr/>
                    <a:lstStyle/>
                    <a:p>
                      <a:pPr algn="ctr">
                        <a:lnSpc>
                          <a:spcPct val="115000"/>
                        </a:lnSpc>
                        <a:spcAft>
                          <a:spcPts val="0"/>
                        </a:spcAft>
                      </a:pPr>
                      <a:r>
                        <a:rPr lang="ru-RU" sz="900" dirty="0">
                          <a:latin typeface="+mj-lt"/>
                          <a:ea typeface="Times New Roman"/>
                          <a:cs typeface="Times New Roman"/>
                        </a:rPr>
                        <a:t>10</a:t>
                      </a:r>
                      <a:endParaRPr lang="ru-RU" sz="900" dirty="0">
                        <a:latin typeface="+mj-lt"/>
                        <a:ea typeface="Calibri"/>
                        <a:cs typeface="Times New Roman"/>
                      </a:endParaRPr>
                    </a:p>
                  </a:txBody>
                  <a:tcPr marL="6281" marR="6281" marT="0" marB="0" anchor="ctr"/>
                </a:tc>
                <a:tc>
                  <a:txBody>
                    <a:bodyPr/>
                    <a:lstStyle/>
                    <a:p>
                      <a:pPr algn="ctr">
                        <a:lnSpc>
                          <a:spcPct val="115000"/>
                        </a:lnSpc>
                        <a:spcAft>
                          <a:spcPts val="0"/>
                        </a:spcAft>
                      </a:pPr>
                      <a:r>
                        <a:rPr lang="ru-RU" sz="900" dirty="0">
                          <a:latin typeface="+mj-lt"/>
                          <a:ea typeface="Times New Roman"/>
                          <a:cs typeface="Times New Roman"/>
                        </a:rPr>
                        <a:t>11</a:t>
                      </a:r>
                      <a:endParaRPr lang="ru-RU" sz="900" dirty="0">
                        <a:latin typeface="+mj-lt"/>
                        <a:ea typeface="Calibri"/>
                        <a:cs typeface="Times New Roman"/>
                      </a:endParaRPr>
                    </a:p>
                  </a:txBody>
                  <a:tcPr marL="6281" marR="6281" marT="0" marB="0" anchor="ctr"/>
                </a:tc>
              </a:tr>
              <a:tr h="37594">
                <a:tc gridSpan="11">
                  <a:txBody>
                    <a:bodyPr/>
                    <a:lstStyle/>
                    <a:p>
                      <a:pPr>
                        <a:lnSpc>
                          <a:spcPct val="115000"/>
                        </a:lnSpc>
                        <a:spcAft>
                          <a:spcPts val="0"/>
                        </a:spcAft>
                      </a:pPr>
                      <a:r>
                        <a:rPr lang="ru-RU" sz="900" b="1" dirty="0">
                          <a:solidFill>
                            <a:srgbClr val="000000"/>
                          </a:solidFill>
                          <a:latin typeface="+mj-lt"/>
                          <a:ea typeface="Times New Roman"/>
                          <a:cs typeface="Times New Roman"/>
                        </a:rPr>
                        <a:t>Консолидированный бюджет </a:t>
                      </a:r>
                      <a:endParaRPr lang="ru-RU" sz="900" b="1" dirty="0">
                        <a:latin typeface="+mj-lt"/>
                        <a:ea typeface="Calibri"/>
                        <a:cs typeface="Times New Roman"/>
                      </a:endParaRP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581">
                <a:tc>
                  <a:txBody>
                    <a:bodyPr/>
                    <a:lstStyle/>
                    <a:p>
                      <a:pPr algn="just"/>
                      <a:r>
                        <a:rPr lang="ru-RU" sz="900">
                          <a:latin typeface="+mj-lt"/>
                          <a:ea typeface="Times New Roman"/>
                        </a:rPr>
                        <a:t>Доходы консолидированного бюджета </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latin typeface="+mj-lt"/>
                          <a:ea typeface="Calibri"/>
                          <a:cs typeface="Times New Roman"/>
                        </a:rPr>
                        <a:t>2092,960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latin typeface="+mj-lt"/>
                          <a:ea typeface="Calibri"/>
                          <a:cs typeface="Times New Roman"/>
                        </a:rPr>
                        <a:t>2330,850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2438,540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latin typeface="+mj-lt"/>
                          <a:ea typeface="Calibri"/>
                          <a:cs typeface="Times New Roman"/>
                        </a:rPr>
                        <a:t>2104,641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latin typeface="+mj-lt"/>
                          <a:ea typeface="Calibri"/>
                          <a:cs typeface="Times New Roman"/>
                        </a:rPr>
                        <a:t>2125,900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1834,302</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1852,830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latin typeface="+mj-lt"/>
                          <a:ea typeface="Calibri"/>
                          <a:cs typeface="Times New Roman"/>
                        </a:rPr>
                        <a:t>1760,646</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1778,430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latin typeface="+mj-lt"/>
                          <a:ea typeface="Times New Roman"/>
                        </a:rPr>
                        <a:t>Налоговые и неналоговые доходы, </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345,750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latin typeface="+mj-lt"/>
                          <a:ea typeface="Calibri"/>
                          <a:cs typeface="Times New Roman"/>
                        </a:rPr>
                        <a:t>352,340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latin typeface="+mj-lt"/>
                          <a:ea typeface="Calibri"/>
                          <a:cs typeface="Times New Roman"/>
                        </a:rPr>
                        <a:t>349,500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latin typeface="+mj-lt"/>
                          <a:ea typeface="Calibri"/>
                          <a:cs typeface="Times New Roman"/>
                        </a:rPr>
                        <a:t>367,052</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370,760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370,765</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374,510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latin typeface="+mj-lt"/>
                          <a:ea typeface="Calibri"/>
                          <a:cs typeface="Times New Roman"/>
                        </a:rPr>
                        <a:t>378,497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382,320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latin typeface="+mj-lt"/>
                          <a:ea typeface="Times New Roman"/>
                        </a:rPr>
                        <a:t>всего</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dirty="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900">
                        <a:latin typeface="+mj-lt"/>
                      </a:endParaRP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latin typeface="+mj-lt"/>
                          <a:ea typeface="Times New Roman"/>
                        </a:rPr>
                        <a:t>налог на доходы физических лиц</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173,450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167,360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175,800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177,834</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179,630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179,626</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181,440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180,299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182,120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latin typeface="+mj-lt"/>
                          <a:ea typeface="Times New Roman"/>
                        </a:rPr>
                        <a:t>акцизы</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35,990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41,900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37,440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41,907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42,330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42,818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43,250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45,134</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45,590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70">
                <a:tc>
                  <a:txBody>
                    <a:bodyPr/>
                    <a:lstStyle/>
                    <a:p>
                      <a:pPr algn="just"/>
                      <a:r>
                        <a:rPr lang="ru-RU" sz="900">
                          <a:latin typeface="+mj-lt"/>
                          <a:ea typeface="Times New Roman"/>
                        </a:rPr>
                        <a:t>налог, взимаемый в связи с применением упрощенной системы налогообложения</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12,940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9,040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17,483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17,660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18,652</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18,840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19,850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20,050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latin typeface="+mj-lt"/>
                          <a:ea typeface="Times New Roman"/>
                        </a:rPr>
                        <a:t>налог на имущество физических лиц</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9,240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11,360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9,460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10,227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10,330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10,395</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10,500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10,583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10,690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latin typeface="+mj-lt"/>
                          <a:ea typeface="Times New Roman"/>
                        </a:rPr>
                        <a:t>земельный налог</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35,370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36,600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35,170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31,888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32,210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32,868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33,200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33,818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34,160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latin typeface="+mj-lt"/>
                          <a:ea typeface="Times New Roman"/>
                        </a:rPr>
                        <a:t>Неналоговые доходы</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50,040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54,870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49,240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51,569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52,090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47,827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48,310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47,827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48,310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1">
                <a:tc>
                  <a:txBody>
                    <a:bodyPr/>
                    <a:lstStyle/>
                    <a:p>
                      <a:pPr algn="just"/>
                      <a:r>
                        <a:rPr lang="ru-RU" sz="900">
                          <a:latin typeface="+mj-lt"/>
                          <a:ea typeface="Times New Roman"/>
                        </a:rPr>
                        <a:t>Безвозмездные поступления всего, в том числе</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1747,210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1978,510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2089,040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1737,589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1755,140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1463,537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1478,320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1382,149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1396,110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a:latin typeface="+mj-lt"/>
                          <a:ea typeface="Times New Roman"/>
                        </a:rPr>
                        <a:t>субсидии из федерального бюджета</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273,950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324,430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527,400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220,226</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222,450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143,609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145,060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53,321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53,860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субвенции из федерального бюджета</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997,800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1167,880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1114,890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971,497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981,310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825,769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834,110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804,187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812,310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дотации из федерального бюджета, в том числе:</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457,090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455,070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462,520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539,510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544,960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492,753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497,730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523,245</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528,530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дотации на выравнивание бюджетной обеспеченности</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417,530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455,070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462,520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539,510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544,960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492,753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497,730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523,245</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528,530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Расходы консолидированного бюджета, в том числе по направлениям:</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1921,150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2416,110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2616,580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2104,641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2125,900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1834,302</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1852,830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1760,646</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1778,430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общегосударственные вопросы</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190,500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200,180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177,760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201,881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203,920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194,882</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196,850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222,928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225,180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национальная оборона</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2,890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2,430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2,470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4,980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3,079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3,110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3,188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3,220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национальная безопасность и правоохранительная деятельность</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5,360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6,080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4,970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5,227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5,280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5,217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5,270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5,227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5,280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национальная экономика</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96,740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257,280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400,290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196,406</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198,390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145,837</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147,310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57,648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58,230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жилищно-коммунальное хозяйство</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62,680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78,910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96,060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87,298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88,180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51,549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52,070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52,034</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52,560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образование</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750,710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939,600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1054,300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940,688</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950,190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937,530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947,000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945,183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954,730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культура, кинематография</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142,550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139,590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140,210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160,766</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162,390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128,314</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129,610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129,235</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130,540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социальная политика</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659,060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779,550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729,160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494,069</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499,060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355,073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358,660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332,343</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335,700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физическая культура и спорт</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10,660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12,490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11,360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13,375</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13,510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12,821</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12,950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12,860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12,990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обслуживание государственного и муниципального долга</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Дефицит(-),профицит(+) консолидированного бюджета</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a:latin typeface="+mj-lt"/>
                          <a:ea typeface="Times New Roman"/>
                        </a:rPr>
                        <a:t>млн. 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-171,810</a:t>
                      </a:r>
                    </a:p>
                  </a:txBody>
                  <a:tcPr marL="6281" marR="6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85,260</a:t>
                      </a:r>
                    </a:p>
                  </a:txBody>
                  <a:tcPr marL="6281" marR="6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178,040</a:t>
                      </a:r>
                    </a:p>
                  </a:txBody>
                  <a:tcPr marL="6281" marR="6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0,000</a:t>
                      </a:r>
                    </a:p>
                  </a:txBody>
                  <a:tcPr marL="6281" marR="6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0,000</a:t>
                      </a:r>
                    </a:p>
                  </a:txBody>
                  <a:tcPr marL="6281" marR="6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0,000</a:t>
                      </a:r>
                    </a:p>
                  </a:txBody>
                  <a:tcPr marL="6281" marR="6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latin typeface="+mj-lt"/>
                          <a:ea typeface="Calibri"/>
                          <a:cs typeface="Times New Roman"/>
                        </a:rPr>
                        <a:t>0,000</a:t>
                      </a:r>
                    </a:p>
                  </a:txBody>
                  <a:tcPr marL="6281" marR="6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latin typeface="+mj-lt"/>
                          <a:ea typeface="Calibri"/>
                          <a:cs typeface="Times New Roman"/>
                        </a:rPr>
                        <a:t>0,000</a:t>
                      </a:r>
                    </a:p>
                  </a:txBody>
                  <a:tcPr marL="6281" marR="6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latin typeface="+mj-lt"/>
                          <a:ea typeface="Calibri"/>
                          <a:cs typeface="Times New Roman"/>
                        </a:rPr>
                        <a:t>0,000</a:t>
                      </a:r>
                    </a:p>
                  </a:txBody>
                  <a:tcPr marL="6281" marR="6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4">
                <a:tc>
                  <a:txBody>
                    <a:bodyPr/>
                    <a:lstStyle/>
                    <a:p>
                      <a:pPr algn="just"/>
                      <a:r>
                        <a:rPr lang="ru-RU" sz="900" dirty="0">
                          <a:latin typeface="+mj-lt"/>
                          <a:ea typeface="Times New Roman"/>
                        </a:rPr>
                        <a:t>Государственный долг муниципального образования</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млн.руб.</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900" dirty="0">
                          <a:latin typeface="+mj-lt"/>
                          <a:ea typeface="Times New Roman"/>
                        </a:rPr>
                        <a:t>0,000</a:t>
                      </a:r>
                    </a:p>
                  </a:txBody>
                  <a:tcPr marL="6281" marR="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mypresentation.ru/documents/f64fdc9e5da8853a9588b8a2b214883c/img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a:defRPr/>
            </a:pPr>
            <a:r>
              <a:rPr lang="ru-RU" kern="0" dirty="0" smtClean="0">
                <a:solidFill>
                  <a:schemeClr val="tx2"/>
                </a:solidFill>
                <a:latin typeface="Times New Roman" pitchFamily="18" charset="0"/>
                <a:ea typeface="+mj-ea"/>
                <a:cs typeface="+mj-cs"/>
              </a:rPr>
              <a:t>Расходы </a:t>
            </a:r>
            <a:r>
              <a:rPr lang="ru-RU" kern="0" dirty="0">
                <a:solidFill>
                  <a:schemeClr val="tx2"/>
                </a:solidFill>
                <a:latin typeface="Times New Roman" pitchFamily="18" charset="0"/>
                <a:ea typeface="+mj-ea"/>
                <a:cs typeface="+mj-cs"/>
              </a:rPr>
              <a:t>бюджета </a:t>
            </a:r>
            <a:r>
              <a:rPr lang="ru-RU" kern="0" dirty="0" smtClean="0">
                <a:solidFill>
                  <a:schemeClr val="tx2"/>
                </a:solidFill>
                <a:latin typeface="Times New Roman" pitchFamily="18" charset="0"/>
                <a:ea typeface="+mj-ea"/>
                <a:cs typeface="+mj-cs"/>
              </a:rPr>
              <a:t>–денежные </a:t>
            </a:r>
            <a:r>
              <a:rPr lang="ru-RU" kern="0" dirty="0">
                <a:solidFill>
                  <a:schemeClr val="tx2"/>
                </a:solidFill>
                <a:latin typeface="Times New Roman" pitchFamily="18" charset="0"/>
                <a:ea typeface="+mj-ea"/>
                <a:cs typeface="+mj-cs"/>
              </a:rPr>
              <a:t>средства, </a:t>
            </a:r>
            <a:r>
              <a:rPr lang="ru-RU" kern="0" dirty="0" smtClean="0">
                <a:solidFill>
                  <a:schemeClr val="tx2"/>
                </a:solidFill>
                <a:latin typeface="Times New Roman" pitchFamily="18" charset="0"/>
                <a:ea typeface="+mj-ea"/>
                <a:cs typeface="+mj-cs"/>
              </a:rPr>
              <a:t>направляемые на финансовое обеспечение задач и функций государства и местного самоуправления.</a:t>
            </a:r>
            <a:endParaRPr lang="ru-RU" kern="0" dirty="0">
              <a:solidFill>
                <a:schemeClr val="tx2"/>
              </a:solidFill>
              <a:latin typeface="Times New Roman" pitchFamily="18" charset="0"/>
              <a:ea typeface="+mj-ea"/>
              <a:cs typeface="+mj-cs"/>
            </a:endParaRPr>
          </a:p>
        </p:txBody>
      </p:sp>
      <p:sp>
        <p:nvSpPr>
          <p:cNvPr id="15" name="Прямоугольник 14"/>
          <p:cNvSpPr/>
          <p:nvPr/>
        </p:nvSpPr>
        <p:spPr>
          <a:xfrm>
            <a:off x="2643174" y="1000108"/>
            <a:ext cx="3786187" cy="57148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smtClean="0">
                <a:solidFill>
                  <a:schemeClr val="tx1"/>
                </a:solidFill>
              </a:rPr>
              <a:t>КЛАССИФИКАЦИЯ  РАСХОДОВ ПО ПРИЗНАКАМ</a:t>
            </a:r>
            <a:endParaRPr lang="ru-RU" dirty="0">
              <a:solidFill>
                <a:schemeClr val="tx1"/>
              </a:solidFill>
            </a:endParaRPr>
          </a:p>
        </p:txBody>
      </p:sp>
      <p:sp>
        <p:nvSpPr>
          <p:cNvPr id="17" name="Скругленный прямоугольник 16"/>
          <p:cNvSpPr/>
          <p:nvPr/>
        </p:nvSpPr>
        <p:spPr>
          <a:xfrm>
            <a:off x="214282" y="1928802"/>
            <a:ext cx="2700000" cy="4714314"/>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Функциональная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отражает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направление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выполнение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основных функций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государства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(муниципалитета) (раздел→</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подраздел→ целевые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статьи→ виды расходов)</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3071802" y="1928802"/>
            <a:ext cx="2842876" cy="471431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Ведомственная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непосредственно</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связана со структурой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управления, отображает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распределение бюджетных</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средств по главным</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распорядителям бюджетных средств</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9" name="Скругленный прямоугольник 18"/>
          <p:cNvSpPr/>
          <p:nvPr/>
        </p:nvSpPr>
        <p:spPr>
          <a:xfrm>
            <a:off x="6072198" y="1928802"/>
            <a:ext cx="2842876" cy="4714314"/>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Экономическая </a:t>
            </a:r>
            <a:r>
              <a:rPr lang="ru-RU" dirty="0" smtClean="0">
                <a:solidFill>
                  <a:schemeClr val="tx1"/>
                </a:solidFill>
                <a:latin typeface="Times New Roman" pitchFamily="18" charset="0"/>
                <a:cs typeface="Times New Roman" pitchFamily="18" charset="0"/>
              </a:rPr>
              <a:t>классификация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показывает деление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текущие и</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капитальные, а также на выплату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заработной платы,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материальные затраты,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приобретение товаров и услуг</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(категория расходов→ группы→</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предметные статьи→ подстатьи)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25" name="Стрелка углом 24"/>
          <p:cNvSpPr/>
          <p:nvPr/>
        </p:nvSpPr>
        <p:spPr>
          <a:xfrm rot="5400000">
            <a:off x="6585206" y="1161546"/>
            <a:ext cx="720000" cy="540000"/>
          </a:xfrm>
          <a:prstGeom prst="bentArrow">
            <a:avLst>
              <a:gd name="adj1" fmla="val 32164"/>
              <a:gd name="adj2" fmla="val 25000"/>
              <a:gd name="adj3" fmla="val 48880"/>
              <a:gd name="adj4" fmla="val 43750"/>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Стрелка углом 25"/>
          <p:cNvSpPr/>
          <p:nvPr/>
        </p:nvSpPr>
        <p:spPr>
          <a:xfrm rot="5400000" flipV="1">
            <a:off x="1767356" y="1161546"/>
            <a:ext cx="720000" cy="540000"/>
          </a:xfrm>
          <a:prstGeom prst="bentArrow">
            <a:avLst>
              <a:gd name="adj1" fmla="val 32164"/>
              <a:gd name="adj2" fmla="val 25000"/>
              <a:gd name="adj3" fmla="val 48880"/>
              <a:gd name="adj4" fmla="val 4375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Стрелка вниз 26"/>
          <p:cNvSpPr/>
          <p:nvPr/>
        </p:nvSpPr>
        <p:spPr>
          <a:xfrm>
            <a:off x="4286248" y="1643050"/>
            <a:ext cx="285752" cy="214314"/>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Rectangle 2"/>
          <p:cNvSpPr txBox="1">
            <a:spLocks noChangeArrowheads="1"/>
          </p:cNvSpPr>
          <p:nvPr/>
        </p:nvSpPr>
        <p:spPr bwMode="auto">
          <a:xfrm>
            <a:off x="609600" y="0"/>
            <a:ext cx="8229600" cy="428625"/>
          </a:xfrm>
          <a:prstGeom prst="rect">
            <a:avLst/>
          </a:prstGeom>
          <a:noFill/>
          <a:ln w="9525">
            <a:noFill/>
            <a:miter lim="800000"/>
            <a:headEnd/>
            <a:tailEnd/>
          </a:ln>
        </p:spPr>
        <p:txBody>
          <a:bodyPr anchor="ctr"/>
          <a:lstStyle/>
          <a:p>
            <a:pPr algn="ctr" fontAlgn="auto">
              <a:spcBef>
                <a:spcPts val="0"/>
              </a:spcBef>
              <a:spcAft>
                <a:spcPts val="0"/>
              </a:spcAft>
              <a:defRPr/>
            </a:pPr>
            <a:r>
              <a:rPr lang="ru-RU" sz="2800" kern="0" dirty="0" smtClean="0">
                <a:latin typeface="Times New Roman" pitchFamily="18" charset="0"/>
                <a:cs typeface="Times New Roman" pitchFamily="18" charset="0"/>
              </a:rPr>
              <a:t>Что такое </a:t>
            </a:r>
            <a:r>
              <a:rPr lang="ru-RU" sz="2800" b="1" i="1" kern="0" dirty="0" smtClean="0">
                <a:latin typeface="Times New Roman" pitchFamily="18" charset="0"/>
                <a:cs typeface="Times New Roman" pitchFamily="18" charset="0"/>
              </a:rPr>
              <a:t>расходы местного бюджета</a:t>
            </a:r>
            <a:r>
              <a:rPr lang="ru-RU" sz="2800" kern="0" dirty="0" smtClean="0">
                <a:latin typeface="Times New Roman" pitchFamily="18" charset="0"/>
                <a:cs typeface="Times New Roman" pitchFamily="18" charset="0"/>
              </a:rPr>
              <a:t>? </a:t>
            </a:r>
            <a:endParaRPr lang="ru-RU" sz="2800" b="1" kern="0" dirty="0">
              <a:latin typeface="Calibri" pitchFamily="34" charset="0"/>
              <a:ea typeface="+mj-ea"/>
              <a:cs typeface="Calibri" pitchFamily="34"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Содержимое 2"/>
          <p:cNvSpPr txBox="1">
            <a:spLocks/>
          </p:cNvSpPr>
          <p:nvPr/>
        </p:nvSpPr>
        <p:spPr>
          <a:xfrm>
            <a:off x="214282" y="0"/>
            <a:ext cx="8929718" cy="428604"/>
          </a:xfrm>
          <a:prstGeom prst="rect">
            <a:avLst/>
          </a:prstGeom>
        </p:spPr>
        <p:txBody>
          <a:bodyPr/>
          <a:lstStyle/>
          <a:p>
            <a:pPr marL="342900" indent="-342900" algn="ctr" eaLnBrk="0" hangingPunct="0">
              <a:spcBef>
                <a:spcPct val="20000"/>
              </a:spcBef>
              <a:defRPr/>
            </a:pPr>
            <a:r>
              <a:rPr lang="ru-RU" sz="2800" kern="0" dirty="0" smtClean="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Какие бывают </a:t>
            </a:r>
            <a:r>
              <a:rPr lang="ru-RU" sz="2400" b="1" i="1" kern="0" dirty="0" smtClean="0">
                <a:latin typeface="Times New Roman" pitchFamily="18" charset="0"/>
                <a:cs typeface="Times New Roman" pitchFamily="18" charset="0"/>
              </a:rPr>
              <a:t>бюджеты</a:t>
            </a:r>
            <a:r>
              <a:rPr lang="ru-RU" sz="2400" kern="0" dirty="0" smtClean="0">
                <a:latin typeface="Times New Roman" pitchFamily="18" charset="0"/>
                <a:cs typeface="Times New Roman" pitchFamily="18" charset="0"/>
              </a:rPr>
              <a:t>?</a:t>
            </a:r>
            <a:endParaRPr lang="ru-RU" sz="2400" kern="0" dirty="0">
              <a:latin typeface="Times New Roman" pitchFamily="18" charset="0"/>
              <a:cs typeface="Times New Roman" pitchFamily="18" charset="0"/>
            </a:endParaRP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pic>
        <p:nvPicPr>
          <p:cNvPr id="1030" name="Picture 6" descr="https://im2-tub-ru.yandex.net/i?id=0126215b62536e68d83d072d5015cd98&amp;n=33&amp;h=215&amp;w=36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24190"/>
            <a:ext cx="3071802" cy="1819388"/>
          </a:xfrm>
          <a:prstGeom prst="rect">
            <a:avLst/>
          </a:prstGeom>
          <a:noFill/>
        </p:spPr>
      </p:pic>
      <p:pic>
        <p:nvPicPr>
          <p:cNvPr id="1034" name="Picture 10" descr="http://narzur.ru/uploads/articles/2016/07/25/57965310f286a8.573331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4678" y="3929066"/>
            <a:ext cx="3000396" cy="1714512"/>
          </a:xfrm>
          <a:prstGeom prst="rect">
            <a:avLst/>
          </a:prstGeom>
          <a:noFill/>
        </p:spPr>
      </p:pic>
      <p:sp>
        <p:nvSpPr>
          <p:cNvPr id="1044" name="AutoShape 20"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6" name="AutoShape 22"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9" name="Picture 25" descr="C:\Documents and Settings\Home\Рабочий стол\Презентации\Презентации\580f7df50c8a2.jpg.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36458" y="3643314"/>
            <a:ext cx="2907542" cy="2000264"/>
          </a:xfrm>
          <a:prstGeom prst="rect">
            <a:avLst/>
          </a:prstGeom>
          <a:noFill/>
        </p:spPr>
      </p:pic>
      <p:sp>
        <p:nvSpPr>
          <p:cNvPr id="17" name="TextBox 16"/>
          <p:cNvSpPr txBox="1"/>
          <p:nvPr/>
        </p:nvSpPr>
        <p:spPr>
          <a:xfrm>
            <a:off x="6286512" y="714356"/>
            <a:ext cx="2643206" cy="369332"/>
          </a:xfrm>
          <a:prstGeom prst="rect">
            <a:avLst/>
          </a:prstGeom>
          <a:noFill/>
        </p:spPr>
        <p:txBody>
          <a:bodyPr wrap="square" rtlCol="0">
            <a:spAutoFit/>
          </a:bodyPr>
          <a:lstStyle/>
          <a:p>
            <a:r>
              <a:rPr lang="ru-RU" b="1" dirty="0" smtClean="0"/>
              <a:t>бюджет организаций</a:t>
            </a:r>
            <a:endParaRPr lang="ru-RU" b="1" dirty="0"/>
          </a:p>
        </p:txBody>
      </p:sp>
      <p:sp>
        <p:nvSpPr>
          <p:cNvPr id="18" name="TextBox 17"/>
          <p:cNvSpPr txBox="1"/>
          <p:nvPr/>
        </p:nvSpPr>
        <p:spPr>
          <a:xfrm>
            <a:off x="0" y="5643578"/>
            <a:ext cx="3071802" cy="954107"/>
          </a:xfrm>
          <a:prstGeom prst="rect">
            <a:avLst/>
          </a:prstGeom>
          <a:noFill/>
        </p:spPr>
        <p:txBody>
          <a:bodyPr wrap="square" rtlCol="0">
            <a:spAutoFit/>
          </a:bodyPr>
          <a:lstStyle/>
          <a:p>
            <a:pPr algn="ctr"/>
            <a:r>
              <a:rPr lang="ru-RU" sz="1400" b="1" dirty="0" smtClean="0"/>
              <a:t>Российской Федерации </a:t>
            </a:r>
            <a:r>
              <a:rPr lang="ru-RU" sz="1400" dirty="0" smtClean="0"/>
              <a:t>(федеральный бюджет, бюджеты государственных внебюджетных фондов РФ)</a:t>
            </a:r>
            <a:endParaRPr lang="ru-RU" sz="1400" dirty="0"/>
          </a:p>
        </p:txBody>
      </p:sp>
      <p:sp>
        <p:nvSpPr>
          <p:cNvPr id="19" name="TextBox 18"/>
          <p:cNvSpPr txBox="1"/>
          <p:nvPr/>
        </p:nvSpPr>
        <p:spPr>
          <a:xfrm>
            <a:off x="3286116" y="5643578"/>
            <a:ext cx="2928958" cy="1169551"/>
          </a:xfrm>
          <a:prstGeom prst="rect">
            <a:avLst/>
          </a:prstGeom>
          <a:noFill/>
        </p:spPr>
        <p:txBody>
          <a:bodyPr wrap="square" rtlCol="0">
            <a:spAutoFit/>
          </a:bodyPr>
          <a:lstStyle/>
          <a:p>
            <a:pPr algn="ctr"/>
            <a:r>
              <a:rPr lang="ru-RU" sz="1400" b="1" dirty="0" smtClean="0"/>
              <a:t>субъектов Российской Федерации </a:t>
            </a:r>
          </a:p>
          <a:p>
            <a:pPr algn="ctr"/>
            <a:r>
              <a:rPr lang="ru-RU" sz="1400" dirty="0" smtClean="0"/>
              <a:t>(региональные  бюджеты, бюджеты территориальных фондов ОМС)</a:t>
            </a:r>
            <a:endParaRPr lang="ru-RU" sz="1400" dirty="0"/>
          </a:p>
        </p:txBody>
      </p:sp>
      <p:sp>
        <p:nvSpPr>
          <p:cNvPr id="20" name="TextBox 19"/>
          <p:cNvSpPr txBox="1"/>
          <p:nvPr/>
        </p:nvSpPr>
        <p:spPr>
          <a:xfrm>
            <a:off x="6429388" y="5643578"/>
            <a:ext cx="2714612" cy="738664"/>
          </a:xfrm>
          <a:prstGeom prst="rect">
            <a:avLst/>
          </a:prstGeom>
          <a:noFill/>
        </p:spPr>
        <p:txBody>
          <a:bodyPr wrap="square" rtlCol="0">
            <a:spAutoFit/>
          </a:bodyPr>
          <a:lstStyle/>
          <a:p>
            <a:pPr algn="ctr"/>
            <a:r>
              <a:rPr lang="ru-RU" sz="1400" b="1" dirty="0" smtClean="0"/>
              <a:t>муниципальных</a:t>
            </a:r>
          </a:p>
          <a:p>
            <a:pPr algn="ctr"/>
            <a:r>
              <a:rPr lang="ru-RU" sz="1400" b="1" dirty="0" smtClean="0"/>
              <a:t> образований</a:t>
            </a:r>
          </a:p>
          <a:p>
            <a:pPr algn="ctr"/>
            <a:r>
              <a:rPr lang="ru-RU" sz="1400" dirty="0" smtClean="0"/>
              <a:t>(местные бюджеты)</a:t>
            </a:r>
            <a:endParaRPr lang="ru-RU" sz="1400" dirty="0"/>
          </a:p>
        </p:txBody>
      </p:sp>
      <p:cxnSp>
        <p:nvCxnSpPr>
          <p:cNvPr id="25" name="Прямая со стрелкой 24"/>
          <p:cNvCxnSpPr/>
          <p:nvPr/>
        </p:nvCxnSpPr>
        <p:spPr>
          <a:xfrm>
            <a:off x="4714876"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0800000" flipV="1">
            <a:off x="2883372"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a:off x="3501224" y="1785926"/>
            <a:ext cx="1856594" cy="79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00364" y="2857496"/>
            <a:ext cx="3000396" cy="646331"/>
          </a:xfrm>
          <a:prstGeom prst="rect">
            <a:avLst/>
          </a:prstGeom>
          <a:noFill/>
        </p:spPr>
        <p:txBody>
          <a:bodyPr wrap="square" rtlCol="0">
            <a:spAutoFit/>
          </a:bodyPr>
          <a:lstStyle/>
          <a:p>
            <a:pPr algn="ctr"/>
            <a:r>
              <a:rPr lang="ru-RU" b="1" dirty="0" smtClean="0"/>
              <a:t>бюджеты публично-правовых организаций</a:t>
            </a:r>
            <a:endParaRPr lang="ru-RU" b="1" dirty="0"/>
          </a:p>
        </p:txBody>
      </p:sp>
      <p:cxnSp>
        <p:nvCxnSpPr>
          <p:cNvPr id="35" name="Прямая со стрелкой 34"/>
          <p:cNvCxnSpPr/>
          <p:nvPr/>
        </p:nvCxnSpPr>
        <p:spPr>
          <a:xfrm rot="10800000" flipV="1">
            <a:off x="2357422" y="3429000"/>
            <a:ext cx="785818" cy="35719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5400000">
            <a:off x="4215603" y="3785397"/>
            <a:ext cx="42863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5786446" y="3429000"/>
            <a:ext cx="1071570" cy="28575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43010" name="Picture 2" descr="https://ds04.infourok.ru/uploads/ex/0df9/000da288-c50c6799/hello_html_m5250185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7158" y="712768"/>
            <a:ext cx="2274901" cy="2716232"/>
          </a:xfrm>
          <a:prstGeom prst="rect">
            <a:avLst/>
          </a:prstGeom>
          <a:noFill/>
        </p:spPr>
      </p:pic>
      <p:pic>
        <p:nvPicPr>
          <p:cNvPr id="43012" name="Picture 4" descr="https://im0-tub-ru.yandex.net/i?id=0ccfeca603f9fa2f32b258bc49d58a59&amp;n=13&amp;exp=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72198" y="1214422"/>
            <a:ext cx="2871788" cy="1914526"/>
          </a:xfrm>
          <a:prstGeom prst="rect">
            <a:avLst/>
          </a:prstGeom>
          <a:noFill/>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Rectangle 2"/>
          <p:cNvSpPr txBox="1">
            <a:spLocks noChangeArrowheads="1"/>
          </p:cNvSpPr>
          <p:nvPr/>
        </p:nvSpPr>
        <p:spPr bwMode="auto">
          <a:xfrm>
            <a:off x="0" y="0"/>
            <a:ext cx="9144000" cy="571500"/>
          </a:xfrm>
          <a:prstGeom prst="rect">
            <a:avLst/>
          </a:prstGeom>
          <a:noFill/>
          <a:ln w="9525">
            <a:noFill/>
            <a:miter lim="800000"/>
            <a:headEnd/>
            <a:tailEnd/>
          </a:ln>
        </p:spPr>
        <p:txBody>
          <a:bodyPr>
            <a:noAutofit/>
          </a:bodyPr>
          <a:lstStyle/>
          <a:p>
            <a:pPr marL="342900" indent="-342900" algn="ctr">
              <a:spcBef>
                <a:spcPct val="20000"/>
              </a:spcBef>
              <a:defRPr/>
            </a:pPr>
            <a:r>
              <a:rPr lang="ru-RU" sz="2800" i="1" kern="0" dirty="0" smtClean="0">
                <a:latin typeface="Times New Roman" pitchFamily="18" charset="0"/>
                <a:cs typeface="Times New Roman" pitchFamily="18" charset="0"/>
              </a:rPr>
              <a:t>Как гражданин участвует в формировании </a:t>
            </a:r>
          </a:p>
          <a:p>
            <a:pPr marL="342900" indent="-342900" algn="ctr">
              <a:spcBef>
                <a:spcPct val="20000"/>
              </a:spcBef>
              <a:defRPr/>
            </a:pPr>
            <a:r>
              <a:rPr lang="ru-RU" sz="2800" i="1" kern="0" dirty="0" smtClean="0">
                <a:latin typeface="Times New Roman" pitchFamily="18" charset="0"/>
                <a:cs typeface="Times New Roman" pitchFamily="18" charset="0"/>
              </a:rPr>
              <a:t>местного бюджета?</a:t>
            </a:r>
            <a:endParaRPr lang="ru-RU" sz="2800" i="1" kern="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2364" y="1219200"/>
            <a:ext cx="2549236" cy="1981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13090" y="3352800"/>
            <a:ext cx="2730910" cy="2821940"/>
          </a:xfrm>
          <a:prstGeom prst="rect">
            <a:avLst/>
          </a:prstGeom>
          <a:noFill/>
          <a:ln w="9525">
            <a:noFill/>
            <a:miter lim="800000"/>
            <a:headEnd/>
            <a:tailEnd/>
          </a:ln>
          <a:effectLst/>
        </p:spPr>
      </p:pic>
      <p:sp>
        <p:nvSpPr>
          <p:cNvPr id="15" name="Овал 14"/>
          <p:cNvSpPr/>
          <p:nvPr/>
        </p:nvSpPr>
        <p:spPr>
          <a:xfrm>
            <a:off x="0" y="1524000"/>
            <a:ext cx="2819400" cy="129540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Гражданин </a:t>
            </a:r>
          </a:p>
          <a:p>
            <a:pPr algn="ctr"/>
            <a:r>
              <a:rPr lang="ru-RU" sz="1400" b="1" dirty="0" smtClean="0">
                <a:solidFill>
                  <a:schemeClr val="tx1"/>
                </a:solidFill>
              </a:rPr>
              <a:t>как налогоплательщик</a:t>
            </a:r>
            <a:endParaRPr lang="ru-RU" sz="1400" dirty="0">
              <a:solidFill>
                <a:schemeClr val="tx1"/>
              </a:solidFill>
            </a:endParaRPr>
          </a:p>
        </p:txBody>
      </p:sp>
      <p:sp>
        <p:nvSpPr>
          <p:cNvPr id="21" name="Овал 20"/>
          <p:cNvSpPr/>
          <p:nvPr/>
        </p:nvSpPr>
        <p:spPr>
          <a:xfrm>
            <a:off x="0" y="4343400"/>
            <a:ext cx="2819400" cy="129540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Гражданин как получатель социальных гарантий</a:t>
            </a:r>
            <a:endParaRPr lang="ru-RU" sz="1400" dirty="0">
              <a:solidFill>
                <a:schemeClr val="tx1"/>
              </a:solidFill>
            </a:endParaRPr>
          </a:p>
        </p:txBody>
      </p:sp>
      <p:sp>
        <p:nvSpPr>
          <p:cNvPr id="22" name="Скругленный прямоугольник 21"/>
          <p:cNvSpPr/>
          <p:nvPr/>
        </p:nvSpPr>
        <p:spPr>
          <a:xfrm>
            <a:off x="3505200" y="1447800"/>
            <a:ext cx="2819400" cy="1447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Участвует в формировании ДОХОДНОЙ ЧАСТИ бюджета</a:t>
            </a:r>
            <a:endParaRPr lang="ru-RU" sz="1600" dirty="0">
              <a:solidFill>
                <a:schemeClr val="tx1"/>
              </a:solidFill>
            </a:endParaRPr>
          </a:p>
        </p:txBody>
      </p:sp>
      <p:sp>
        <p:nvSpPr>
          <p:cNvPr id="23" name="Скругленный прямоугольник 22"/>
          <p:cNvSpPr/>
          <p:nvPr/>
        </p:nvSpPr>
        <p:spPr>
          <a:xfrm>
            <a:off x="3505200" y="3505200"/>
            <a:ext cx="2895600" cy="3048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Участвует в исполнении РАСХОДНОЙ ЧАСТИ </a:t>
            </a:r>
          </a:p>
          <a:p>
            <a:pPr algn="ctr"/>
            <a:r>
              <a:rPr lang="ru-RU" sz="1600" b="1" dirty="0" smtClean="0">
                <a:solidFill>
                  <a:schemeClr val="tx1"/>
                </a:solidFill>
              </a:rPr>
              <a:t>бюджета, пользуясь социальными услугами в сфере образования, культуры, а также проживая на благоустроенной территории своего округа</a:t>
            </a:r>
            <a:endParaRPr lang="ru-RU" sz="1600" dirty="0">
              <a:solidFill>
                <a:schemeClr val="tx1"/>
              </a:solidFill>
            </a:endParaRPr>
          </a:p>
        </p:txBody>
      </p:sp>
      <p:sp>
        <p:nvSpPr>
          <p:cNvPr id="26" name="Штриховая стрелка вправо 25"/>
          <p:cNvSpPr/>
          <p:nvPr/>
        </p:nvSpPr>
        <p:spPr>
          <a:xfrm>
            <a:off x="2895600" y="2057400"/>
            <a:ext cx="533400" cy="3048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Штриховая стрелка вправо 26"/>
          <p:cNvSpPr/>
          <p:nvPr/>
        </p:nvSpPr>
        <p:spPr>
          <a:xfrm>
            <a:off x="2895600" y="4800600"/>
            <a:ext cx="533400" cy="3048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cxnSp>
        <p:nvCxnSpPr>
          <p:cNvPr id="28" name="Прямая соединительная линия 27"/>
          <p:cNvCxnSpPr/>
          <p:nvPr/>
        </p:nvCxnSpPr>
        <p:spPr>
          <a:xfrm rot="5400000">
            <a:off x="789466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610871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425132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246537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1035819" y="2250273"/>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282" y="0"/>
            <a:ext cx="8643998" cy="1446550"/>
          </a:xfrm>
          <a:prstGeom prst="rect">
            <a:avLst/>
          </a:prstGeom>
          <a:noFill/>
        </p:spPr>
        <p:txBody>
          <a:bodyPr wrap="square" rtlCol="0">
            <a:spAutoFit/>
          </a:bodyPr>
          <a:lstStyle/>
          <a:p>
            <a:pPr algn="just"/>
            <a:r>
              <a:rPr lang="ru-RU" sz="2400" dirty="0" smtClean="0">
                <a:latin typeface="Times New Roman" pitchFamily="18" charset="0"/>
                <a:cs typeface="Times New Roman" pitchFamily="18" charset="0"/>
              </a:rPr>
              <a:t>     Что такое </a:t>
            </a:r>
            <a:r>
              <a:rPr lang="ru-RU" sz="2400" b="1" i="1" dirty="0" smtClean="0">
                <a:latin typeface="Times New Roman" pitchFamily="18" charset="0"/>
                <a:cs typeface="Times New Roman" pitchFamily="18" charset="0"/>
              </a:rPr>
              <a:t>Бюджетный процесс </a:t>
            </a:r>
            <a:r>
              <a:rPr lang="ru-RU" sz="20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это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600" dirty="0">
              <a:latin typeface="Times New Roman" pitchFamily="18" charset="0"/>
              <a:cs typeface="Times New Roman" pitchFamily="18" charset="0"/>
            </a:endParaRPr>
          </a:p>
        </p:txBody>
      </p:sp>
      <p:sp>
        <p:nvSpPr>
          <p:cNvPr id="3" name="Скругленный прямоугольник 2"/>
          <p:cNvSpPr/>
          <p:nvPr/>
        </p:nvSpPr>
        <p:spPr>
          <a:xfrm>
            <a:off x="1676400" y="1447800"/>
            <a:ext cx="6072230" cy="500066"/>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СТАДИИ  БЮДЖЕТНОГО  ПРОЦЕССА</a:t>
            </a:r>
            <a:endParaRPr lang="ru-RU" dirty="0"/>
          </a:p>
        </p:txBody>
      </p:sp>
      <p:sp>
        <p:nvSpPr>
          <p:cNvPr id="5" name="Прямоугольник 4"/>
          <p:cNvSpPr/>
          <p:nvPr/>
        </p:nvSpPr>
        <p:spPr>
          <a:xfrm>
            <a:off x="142844" y="2428868"/>
            <a:ext cx="1571636" cy="122873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1. Разработка проекта бюджета  </a:t>
            </a:r>
            <a:endParaRPr lang="ru-RU" dirty="0">
              <a:solidFill>
                <a:schemeClr val="tx1"/>
              </a:solidFill>
              <a:latin typeface="Times New Roman" pitchFamily="18" charset="0"/>
              <a:cs typeface="Times New Roman" pitchFamily="18" charset="0"/>
            </a:endParaRPr>
          </a:p>
        </p:txBody>
      </p:sp>
      <p:sp>
        <p:nvSpPr>
          <p:cNvPr id="6" name="Прямоугольник 5"/>
          <p:cNvSpPr/>
          <p:nvPr/>
        </p:nvSpPr>
        <p:spPr>
          <a:xfrm>
            <a:off x="1785918" y="2428868"/>
            <a:ext cx="1785950" cy="122873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2. Рассмотрение проекта бюджета  </a:t>
            </a:r>
            <a:endParaRPr lang="ru-RU" dirty="0">
              <a:solidFill>
                <a:schemeClr val="tx1"/>
              </a:solidFill>
              <a:latin typeface="Times New Roman" pitchFamily="18" charset="0"/>
              <a:cs typeface="Times New Roman" pitchFamily="18" charset="0"/>
            </a:endParaRPr>
          </a:p>
        </p:txBody>
      </p:sp>
      <p:sp>
        <p:nvSpPr>
          <p:cNvPr id="7" name="Прямоугольник 6"/>
          <p:cNvSpPr/>
          <p:nvPr/>
        </p:nvSpPr>
        <p:spPr>
          <a:xfrm>
            <a:off x="3643306" y="2428868"/>
            <a:ext cx="1714512" cy="122873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3. </a:t>
            </a:r>
            <a:r>
              <a:rPr lang="ru-RU" dirty="0" err="1" smtClean="0">
                <a:solidFill>
                  <a:schemeClr val="tx1"/>
                </a:solidFill>
                <a:latin typeface="Times New Roman" pitchFamily="18" charset="0"/>
                <a:cs typeface="Times New Roman" pitchFamily="18" charset="0"/>
              </a:rPr>
              <a:t>Утверж-дение</a:t>
            </a:r>
            <a:r>
              <a:rPr lang="ru-RU" dirty="0" smtClean="0">
                <a:solidFill>
                  <a:schemeClr val="tx1"/>
                </a:solidFill>
                <a:latin typeface="Times New Roman" pitchFamily="18" charset="0"/>
                <a:cs typeface="Times New Roman" pitchFamily="18" charset="0"/>
              </a:rPr>
              <a:t> проекта бюджета  </a:t>
            </a:r>
            <a:endParaRPr lang="ru-RU" dirty="0">
              <a:solidFill>
                <a:schemeClr val="tx1"/>
              </a:solidFill>
              <a:latin typeface="Times New Roman" pitchFamily="18" charset="0"/>
              <a:cs typeface="Times New Roman" pitchFamily="18" charset="0"/>
            </a:endParaRPr>
          </a:p>
        </p:txBody>
      </p:sp>
      <p:sp>
        <p:nvSpPr>
          <p:cNvPr id="8" name="Прямоугольник 7"/>
          <p:cNvSpPr/>
          <p:nvPr/>
        </p:nvSpPr>
        <p:spPr>
          <a:xfrm>
            <a:off x="5429256" y="2428868"/>
            <a:ext cx="1714512" cy="122873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4. Исполнение бюджета  </a:t>
            </a:r>
            <a:endParaRPr lang="ru-RU" dirty="0">
              <a:solidFill>
                <a:schemeClr val="tx1"/>
              </a:solidFill>
              <a:latin typeface="Times New Roman" pitchFamily="18" charset="0"/>
              <a:cs typeface="Times New Roman" pitchFamily="18" charset="0"/>
            </a:endParaRPr>
          </a:p>
        </p:txBody>
      </p:sp>
      <p:sp>
        <p:nvSpPr>
          <p:cNvPr id="9" name="Прямоугольник 8"/>
          <p:cNvSpPr/>
          <p:nvPr/>
        </p:nvSpPr>
        <p:spPr>
          <a:xfrm>
            <a:off x="7215206" y="2428868"/>
            <a:ext cx="1785950" cy="122873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5. Рассмотрение и утверждение отчета об исполнении  бюджета </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10" name="Скругленный прямоугольник 9"/>
          <p:cNvSpPr/>
          <p:nvPr/>
        </p:nvSpPr>
        <p:spPr>
          <a:xfrm>
            <a:off x="5334000" y="5410200"/>
            <a:ext cx="1981200" cy="419104"/>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финансовый  год </a:t>
            </a:r>
          </a:p>
          <a:p>
            <a:pPr algn="ctr"/>
            <a:r>
              <a:rPr lang="ru-RU" sz="1200" dirty="0" smtClean="0">
                <a:solidFill>
                  <a:schemeClr val="tx1"/>
                </a:solidFill>
                <a:latin typeface="Times New Roman" pitchFamily="18" charset="0"/>
                <a:cs typeface="Times New Roman" pitchFamily="18" charset="0"/>
              </a:rPr>
              <a:t>(с 1 января по 31 декабря)</a:t>
            </a:r>
            <a:endParaRPr lang="ru-RU" sz="1200" dirty="0">
              <a:solidFill>
                <a:schemeClr val="tx1"/>
              </a:solidFill>
              <a:latin typeface="Times New Roman" pitchFamily="18" charset="0"/>
              <a:cs typeface="Times New Roman" pitchFamily="18" charset="0"/>
            </a:endParaRPr>
          </a:p>
        </p:txBody>
      </p:sp>
      <p:sp>
        <p:nvSpPr>
          <p:cNvPr id="11" name="Скругленный прямоугольник 10"/>
          <p:cNvSpPr/>
          <p:nvPr/>
        </p:nvSpPr>
        <p:spPr>
          <a:xfrm>
            <a:off x="762000" y="6096000"/>
            <a:ext cx="7715304" cy="381000"/>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бюджетный период</a:t>
            </a:r>
            <a:endParaRPr lang="ru-RU" sz="2400" dirty="0">
              <a:solidFill>
                <a:schemeClr val="tx1"/>
              </a:solidFill>
              <a:latin typeface="Times New Roman" pitchFamily="18" charset="0"/>
              <a:cs typeface="Times New Roman" pitchFamily="18" charset="0"/>
            </a:endParaRPr>
          </a:p>
        </p:txBody>
      </p:sp>
      <p:sp>
        <p:nvSpPr>
          <p:cNvPr id="19" name="Правая фигурная скобка 18"/>
          <p:cNvSpPr/>
          <p:nvPr/>
        </p:nvSpPr>
        <p:spPr>
          <a:xfrm rot="5400000">
            <a:off x="6180539" y="4335061"/>
            <a:ext cx="250034" cy="1790712"/>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rot="5400000">
            <a:off x="4429124" y="1500174"/>
            <a:ext cx="357190" cy="878687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2" name="Прямая соединительная линия 21"/>
          <p:cNvCxnSpPr/>
          <p:nvPr/>
        </p:nvCxnSpPr>
        <p:spPr>
          <a:xfrm>
            <a:off x="1214414" y="2071678"/>
            <a:ext cx="6858048"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733800"/>
            <a:ext cx="1550001" cy="1296046"/>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3733800"/>
            <a:ext cx="1724025" cy="12954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10200" y="3733801"/>
            <a:ext cx="1774609" cy="12954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9000" y="3733800"/>
            <a:ext cx="1757364" cy="1376363"/>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52599" y="3733800"/>
            <a:ext cx="1828801" cy="1295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67588" name="Picture 4" descr="https://www.swisslog.com/-/media/swisslog/images/logistics-warehouse-distribution-automation/icons/decisions.png?rev=ff362d5867844deab61f14cd12b5c08f&amp;hash=E4C507E13962AD8E92B9BF94B77EC79C"/>
          <p:cNvPicPr>
            <a:picLocks noChangeAspect="1" noChangeArrowheads="1"/>
          </p:cNvPicPr>
          <p:nvPr/>
        </p:nvPicPr>
        <p:blipFill>
          <a:blip r:embed="rId3" cstate="email">
            <a:lum bright="21000" contrast="-69000"/>
            <a:extLst>
              <a:ext uri="{28A0092B-C50C-407E-A947-70E740481C1C}">
                <a14:useLocalDpi xmlns:a14="http://schemas.microsoft.com/office/drawing/2010/main"/>
              </a:ext>
            </a:extLst>
          </a:blip>
          <a:srcRect/>
          <a:stretch>
            <a:fillRect/>
          </a:stretch>
        </p:blipFill>
        <p:spPr bwMode="auto">
          <a:xfrm>
            <a:off x="1357290" y="214290"/>
            <a:ext cx="6929486" cy="4279868"/>
          </a:xfrm>
          <a:prstGeom prst="rect">
            <a:avLst/>
          </a:prstGeom>
          <a:ln>
            <a:noFill/>
          </a:ln>
          <a:effectLst>
            <a:softEdge rad="112500"/>
          </a:effectLst>
        </p:spPr>
      </p:pic>
      <p:sp>
        <p:nvSpPr>
          <p:cNvPr id="2" name="Прямоугольник 1"/>
          <p:cNvSpPr/>
          <p:nvPr/>
        </p:nvSpPr>
        <p:spPr>
          <a:xfrm>
            <a:off x="0" y="0"/>
            <a:ext cx="9144000" cy="400110"/>
          </a:xfrm>
          <a:prstGeom prst="rect">
            <a:avLst/>
          </a:prstGeom>
        </p:spPr>
        <p:txBody>
          <a:bodyPr wrap="square">
            <a:spAutoFit/>
          </a:bodyPr>
          <a:lstStyle/>
          <a:p>
            <a:pPr algn="ctr"/>
            <a:r>
              <a:rPr lang="ru-RU" sz="2000" b="1" dirty="0" smtClean="0">
                <a:latin typeface="Calibri" pitchFamily="34" charset="0"/>
                <a:cs typeface="Calibri" pitchFamily="34" charset="0"/>
              </a:rPr>
              <a:t>Этапы бюджетного процесса Курского муниципального округа</a:t>
            </a:r>
            <a:endParaRPr lang="ru-RU" sz="2000" b="1" dirty="0">
              <a:latin typeface="Calibri" pitchFamily="34" charset="0"/>
              <a:cs typeface="Calibri" pitchFamily="34" charset="0"/>
            </a:endParaRPr>
          </a:p>
        </p:txBody>
      </p:sp>
      <p:sp>
        <p:nvSpPr>
          <p:cNvPr id="3" name="Прямоугольник 2"/>
          <p:cNvSpPr/>
          <p:nvPr/>
        </p:nvSpPr>
        <p:spPr>
          <a:xfrm>
            <a:off x="457200" y="457200"/>
            <a:ext cx="8305800" cy="4185761"/>
          </a:xfrm>
          <a:prstGeom prst="rect">
            <a:avLst/>
          </a:prstGeom>
        </p:spPr>
        <p:txBody>
          <a:bodyPr wrap="square">
            <a:spAutoFit/>
          </a:bodyPr>
          <a:lstStyle/>
          <a:p>
            <a:pPr algn="just">
              <a:buFont typeface="Wingdings" pitchFamily="2" charset="2"/>
              <a:buChar char="ü"/>
            </a:pPr>
            <a:r>
              <a:rPr lang="ru-RU" sz="1400" b="1" dirty="0" smtClean="0">
                <a:latin typeface="Bahnschrift SemiLight" pitchFamily="34" charset="0"/>
                <a:cs typeface="Calibri" pitchFamily="34" charset="0"/>
              </a:rPr>
              <a:t>    Первый этап бюджетного процесса</a:t>
            </a:r>
            <a:r>
              <a:rPr lang="ru-RU" sz="1400" dirty="0" smtClean="0">
                <a:latin typeface="Bahnschrift SemiLight" pitchFamily="34" charset="0"/>
                <a:cs typeface="Calibri" pitchFamily="34" charset="0"/>
              </a:rPr>
              <a:t> - разработка и утверждение прогноза социально-экономического развития Курского муниципального округа Ставропольского края на очередной финансовый год и плановый период.</a:t>
            </a:r>
          </a:p>
          <a:p>
            <a:pPr algn="just">
              <a:buFont typeface="Wingdings" pitchFamily="2" charset="2"/>
              <a:buChar char="ü"/>
            </a:pPr>
            <a:r>
              <a:rPr lang="ru-RU" sz="1400" b="1" dirty="0" smtClean="0">
                <a:latin typeface="Bahnschrift SemiLight" pitchFamily="34" charset="0"/>
                <a:cs typeface="Calibri" pitchFamily="34" charset="0"/>
              </a:rPr>
              <a:t>    Второй этап бюджетного процесса</a:t>
            </a:r>
            <a:r>
              <a:rPr lang="ru-RU" sz="1400" dirty="0" smtClean="0">
                <a:latin typeface="Bahnschrift SemiLight" pitchFamily="34" charset="0"/>
                <a:cs typeface="Calibri" pitchFamily="34" charset="0"/>
              </a:rPr>
              <a:t> - разработка и утверждение основных направлений бюджетной, налоговой и долговой политики Курского муниципального округа Ставропольского края на очередной финансовый год и плановый период </a:t>
            </a:r>
          </a:p>
          <a:p>
            <a:pPr algn="just">
              <a:buFont typeface="Wingdings" pitchFamily="2" charset="2"/>
              <a:buChar char="ü"/>
            </a:pPr>
            <a:r>
              <a:rPr lang="ru-RU" sz="1400" b="1" dirty="0" smtClean="0">
                <a:latin typeface="Bahnschrift SemiLight" pitchFamily="34" charset="0"/>
                <a:cs typeface="Calibri" pitchFamily="34" charset="0"/>
              </a:rPr>
              <a:t>    Третий этап бюджетного процесса</a:t>
            </a:r>
            <a:r>
              <a:rPr lang="ru-RU" sz="1400" dirty="0" smtClean="0">
                <a:latin typeface="Bahnschrift SemiLight" pitchFamily="34" charset="0"/>
                <a:cs typeface="Calibri" pitchFamily="34" charset="0"/>
              </a:rPr>
              <a:t> - составление проекта решения Совета о бюджете Курского муниципального округа Ставропольского края (далее - местный бюджет) на очередной финансовый год и плановый период, и внесение его администрацией на рассмотрение в Совет не позднее 15 ноября текущего года.</a:t>
            </a:r>
          </a:p>
          <a:p>
            <a:pPr algn="just">
              <a:buFont typeface="Wingdings" pitchFamily="2" charset="2"/>
              <a:buChar char="ü"/>
            </a:pPr>
            <a:r>
              <a:rPr lang="ru-RU" sz="1400" b="1" dirty="0" smtClean="0">
                <a:latin typeface="Bahnschrift SemiLight" pitchFamily="34" charset="0"/>
                <a:cs typeface="Calibri" pitchFamily="34" charset="0"/>
              </a:rPr>
              <a:t>    Четвертый этап бюджетного процесса</a:t>
            </a:r>
            <a:r>
              <a:rPr lang="ru-RU" sz="1400" dirty="0" smtClean="0">
                <a:latin typeface="Bahnschrift SemiLight" pitchFamily="34" charset="0"/>
                <a:cs typeface="Calibri" pitchFamily="34" charset="0"/>
              </a:rPr>
              <a:t> - рассмотрение и утверждение проекта решения Совета о местном бюджете на очередной финансовый год и плановый период до начала очередного финансового года.</a:t>
            </a:r>
            <a:r>
              <a:rPr lang="ru-RU" sz="1400" b="1" dirty="0" smtClean="0">
                <a:latin typeface="Bahnschrift SemiLight" pitchFamily="34" charset="0"/>
                <a:cs typeface="Calibri" pitchFamily="34" charset="0"/>
              </a:rPr>
              <a:t> </a:t>
            </a:r>
          </a:p>
          <a:p>
            <a:pPr algn="just">
              <a:buFont typeface="Wingdings" pitchFamily="2" charset="2"/>
              <a:buChar char="ü"/>
            </a:pPr>
            <a:r>
              <a:rPr lang="ru-RU" sz="1400" b="1" dirty="0" smtClean="0">
                <a:latin typeface="Bahnschrift SemiLight" pitchFamily="34" charset="0"/>
                <a:cs typeface="Calibri" pitchFamily="34" charset="0"/>
              </a:rPr>
              <a:t>    Пятый этап бюджетного процесса</a:t>
            </a:r>
            <a:r>
              <a:rPr lang="ru-RU" sz="1400" dirty="0" smtClean="0">
                <a:latin typeface="Bahnschrift SemiLight" pitchFamily="34" charset="0"/>
                <a:cs typeface="Calibri" pitchFamily="34" charset="0"/>
              </a:rPr>
              <a:t> - исполнение местного бюджета (январь - декабрь текущего года).</a:t>
            </a:r>
          </a:p>
          <a:p>
            <a:pPr algn="just">
              <a:buFont typeface="Wingdings" pitchFamily="2" charset="2"/>
              <a:buChar char="ü"/>
            </a:pPr>
            <a:r>
              <a:rPr lang="ru-RU" sz="1400" b="1" dirty="0" smtClean="0">
                <a:latin typeface="Bahnschrift SemiLight" pitchFamily="34" charset="0"/>
                <a:cs typeface="Calibri" pitchFamily="34" charset="0"/>
              </a:rPr>
              <a:t>    Шестой этап бюджетного процесса</a:t>
            </a:r>
            <a:r>
              <a:rPr lang="ru-RU" sz="1400" dirty="0" smtClean="0">
                <a:latin typeface="Bahnschrift SemiLight" pitchFamily="34" charset="0"/>
                <a:cs typeface="Calibri" pitchFamily="34" charset="0"/>
              </a:rPr>
              <a:t> – завершение операций по исполнению бюджета муниципального округа, составление, рассмотрение и утверждение годового отчета об исполнении бюджета муниципального округа (январь - май года, следующего за отчетным).</a:t>
            </a:r>
          </a:p>
          <a:p>
            <a:pPr algn="just"/>
            <a:endParaRPr lang="ru-RU" sz="1400" dirty="0">
              <a:latin typeface="Calibri" pitchFamily="34" charset="0"/>
              <a:cs typeface="Calibri" pitchFamily="34" charset="0"/>
            </a:endParaRPr>
          </a:p>
        </p:txBody>
      </p:sp>
      <p:pic>
        <p:nvPicPr>
          <p:cNvPr id="67586" name="Picture 2" descr="https://avatars.mds.yandex.net/get-zen_doc/4347026/pub_611bca996bccf611713f1bad_611be65b34cfa069d10ad5bf/scale_120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910" y="4429132"/>
            <a:ext cx="7858180" cy="1971094"/>
          </a:xfrm>
          <a:prstGeom prst="rect">
            <a:avLst/>
          </a:prstGeom>
          <a:noFill/>
        </p:spPr>
      </p:pic>
      <p:sp>
        <p:nvSpPr>
          <p:cNvPr id="9" name="Двойные фигурные скобки 8"/>
          <p:cNvSpPr/>
          <p:nvPr/>
        </p:nvSpPr>
        <p:spPr>
          <a:xfrm>
            <a:off x="0" y="357166"/>
            <a:ext cx="9144000" cy="4143404"/>
          </a:xfrm>
          <a:prstGeom prst="bracePair">
            <a:avLst/>
          </a:prstGeom>
          <a:noFill/>
          <a:ln>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graphicFrame>
        <p:nvGraphicFramePr>
          <p:cNvPr id="5" name="Схема 4"/>
          <p:cNvGraphicFramePr/>
          <p:nvPr/>
        </p:nvGraphicFramePr>
        <p:xfrm>
          <a:off x="2057400" y="838200"/>
          <a:ext cx="6934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Выноска 3 5"/>
          <p:cNvSpPr/>
          <p:nvPr/>
        </p:nvSpPr>
        <p:spPr>
          <a:xfrm>
            <a:off x="1828800" y="228600"/>
            <a:ext cx="1295400" cy="533400"/>
          </a:xfrm>
          <a:prstGeom prst="borderCallout3">
            <a:avLst>
              <a:gd name="adj1" fmla="val 104465"/>
              <a:gd name="adj2" fmla="val 48051"/>
              <a:gd name="adj3" fmla="val 163394"/>
              <a:gd name="adj4" fmla="val 59069"/>
              <a:gd name="adj5" fmla="val 212500"/>
              <a:gd name="adj6" fmla="val 67891"/>
              <a:gd name="adj7" fmla="val 374743"/>
              <a:gd name="adj8" fmla="val 116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городского округа</a:t>
            </a:r>
          </a:p>
        </p:txBody>
      </p:sp>
      <p:sp>
        <p:nvSpPr>
          <p:cNvPr id="7" name="Выноска 3 6"/>
          <p:cNvSpPr/>
          <p:nvPr/>
        </p:nvSpPr>
        <p:spPr>
          <a:xfrm>
            <a:off x="457200" y="3352800"/>
            <a:ext cx="1371600" cy="533400"/>
          </a:xfrm>
          <a:prstGeom prst="borderCallout3">
            <a:avLst>
              <a:gd name="adj1" fmla="val -70164"/>
              <a:gd name="adj2" fmla="val 187947"/>
              <a:gd name="adj3" fmla="val -9576"/>
              <a:gd name="adj4" fmla="val 133067"/>
              <a:gd name="adj5" fmla="val 10681"/>
              <a:gd name="adj6" fmla="val 115666"/>
              <a:gd name="adj7" fmla="val 23935"/>
              <a:gd name="adj8" fmla="val 100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внутригородского района</a:t>
            </a:r>
          </a:p>
        </p:txBody>
      </p:sp>
      <p:sp>
        <p:nvSpPr>
          <p:cNvPr id="8" name="Прямоугольник с двумя скругленными противолежащими углами 7"/>
          <p:cNvSpPr/>
          <p:nvPr/>
        </p:nvSpPr>
        <p:spPr>
          <a:xfrm>
            <a:off x="152400" y="5715000"/>
            <a:ext cx="8839200" cy="914400"/>
          </a:xfrm>
          <a:prstGeom prst="round2Diag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52400" y="5638800"/>
            <a:ext cx="8991600" cy="954107"/>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     Местный бюджет</a:t>
            </a:r>
          </a:p>
          <a:p>
            <a:pPr algn="ctr"/>
            <a:r>
              <a:rPr lang="ru-RU" sz="1400" dirty="0" smtClean="0">
                <a:latin typeface="Times New Roman" pitchFamily="18" charset="0"/>
                <a:cs typeface="Times New Roman" pitchFamily="18" charset="0"/>
              </a:rPr>
              <a:t>одна из составных частей бюджетной системы РФ. Он является  финансовой основой деятельности  органов местного самоуправления. В бюджете органа местного самоуправления показываются  полученные доходы и расходы, осуществляемые  им для реализации функций.</a:t>
            </a:r>
            <a:endParaRPr lang="ru-RU" sz="1400" dirty="0">
              <a:latin typeface="Times New Roman" pitchFamily="18" charset="0"/>
              <a:cs typeface="Times New Roman" pitchFamily="18" charset="0"/>
            </a:endParaRPr>
          </a:p>
        </p:txBody>
      </p:sp>
      <p:sp>
        <p:nvSpPr>
          <p:cNvPr id="10" name="Выноска 3 9"/>
          <p:cNvSpPr/>
          <p:nvPr/>
        </p:nvSpPr>
        <p:spPr>
          <a:xfrm>
            <a:off x="457200" y="838200"/>
            <a:ext cx="1371600" cy="609600"/>
          </a:xfrm>
          <a:prstGeom prst="borderCallout3">
            <a:avLst>
              <a:gd name="adj1" fmla="val 248602"/>
              <a:gd name="adj2" fmla="val 202215"/>
              <a:gd name="adj3" fmla="val 144204"/>
              <a:gd name="adj4" fmla="val 138004"/>
              <a:gd name="adj5" fmla="val 111502"/>
              <a:gd name="adj6" fmla="val 122427"/>
              <a:gd name="adj7" fmla="val 49501"/>
              <a:gd name="adj8" fmla="val 1014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муниципального района</a:t>
            </a:r>
          </a:p>
        </p:txBody>
      </p:sp>
      <p:sp>
        <p:nvSpPr>
          <p:cNvPr id="11" name="Выноска 3 10"/>
          <p:cNvSpPr/>
          <p:nvPr/>
        </p:nvSpPr>
        <p:spPr>
          <a:xfrm>
            <a:off x="457200" y="1600200"/>
            <a:ext cx="1371600" cy="609600"/>
          </a:xfrm>
          <a:prstGeom prst="borderCallout3">
            <a:avLst>
              <a:gd name="adj1" fmla="val 146784"/>
              <a:gd name="adj2" fmla="val 193334"/>
              <a:gd name="adj3" fmla="val 92169"/>
              <a:gd name="adj4" fmla="val 135663"/>
              <a:gd name="adj5" fmla="val 81777"/>
              <a:gd name="adj6" fmla="val 126529"/>
              <a:gd name="adj7" fmla="val 47357"/>
              <a:gd name="adj8" fmla="val 99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сельского поселения</a:t>
            </a:r>
          </a:p>
        </p:txBody>
      </p:sp>
      <p:sp>
        <p:nvSpPr>
          <p:cNvPr id="12" name="Выноска 3 11"/>
          <p:cNvSpPr/>
          <p:nvPr/>
        </p:nvSpPr>
        <p:spPr>
          <a:xfrm>
            <a:off x="457200" y="2362200"/>
            <a:ext cx="1371600" cy="838200"/>
          </a:xfrm>
          <a:prstGeom prst="borderCallout3">
            <a:avLst>
              <a:gd name="adj1" fmla="val 40187"/>
              <a:gd name="adj2" fmla="val 189376"/>
              <a:gd name="adj3" fmla="val 34927"/>
              <a:gd name="adj4" fmla="val 144190"/>
              <a:gd name="adj5" fmla="val 35001"/>
              <a:gd name="adj6" fmla="val 138933"/>
              <a:gd name="adj7" fmla="val 31659"/>
              <a:gd name="adj8" fmla="val 102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городского </a:t>
            </a:r>
          </a:p>
          <a:p>
            <a:pPr algn="ctr"/>
            <a:r>
              <a:rPr lang="ru-RU" sz="1100" dirty="0" smtClean="0"/>
              <a:t>округа с внутригородским делением</a:t>
            </a:r>
          </a:p>
        </p:txBody>
      </p:sp>
      <p:sp>
        <p:nvSpPr>
          <p:cNvPr id="13" name="Выноска 3 12"/>
          <p:cNvSpPr/>
          <p:nvPr/>
        </p:nvSpPr>
        <p:spPr>
          <a:xfrm>
            <a:off x="457200" y="4038600"/>
            <a:ext cx="1371600" cy="609600"/>
          </a:xfrm>
          <a:prstGeom prst="borderCallout3">
            <a:avLst>
              <a:gd name="adj1" fmla="val -158303"/>
              <a:gd name="adj2" fmla="val 195804"/>
              <a:gd name="adj3" fmla="val -90135"/>
              <a:gd name="adj4" fmla="val 152733"/>
              <a:gd name="adj5" fmla="val -53614"/>
              <a:gd name="adj6" fmla="val 136089"/>
              <a:gd name="adj7" fmla="val 38636"/>
              <a:gd name="adj8" fmla="val 99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городского поселения</a:t>
            </a:r>
          </a:p>
        </p:txBody>
      </p:sp>
      <p:sp>
        <p:nvSpPr>
          <p:cNvPr id="14" name="Выноска 3 13"/>
          <p:cNvSpPr/>
          <p:nvPr/>
        </p:nvSpPr>
        <p:spPr>
          <a:xfrm>
            <a:off x="1905000" y="4724400"/>
            <a:ext cx="1371600" cy="609600"/>
          </a:xfrm>
          <a:prstGeom prst="borderCallout3">
            <a:avLst>
              <a:gd name="adj1" fmla="val -232794"/>
              <a:gd name="adj2" fmla="val 103395"/>
              <a:gd name="adj3" fmla="val -193877"/>
              <a:gd name="adj4" fmla="val 87601"/>
              <a:gd name="adj5" fmla="val -117059"/>
              <a:gd name="adj6" fmla="val 73815"/>
              <a:gd name="adj7" fmla="val -1480"/>
              <a:gd name="adj8" fmla="val 64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муниципального округа</a:t>
            </a:r>
          </a:p>
        </p:txBody>
      </p:sp>
      <p:sp>
        <p:nvSpPr>
          <p:cNvPr id="15" name="Прямоугольник 14"/>
          <p:cNvSpPr/>
          <p:nvPr/>
        </p:nvSpPr>
        <p:spPr>
          <a:xfrm>
            <a:off x="3276600" y="0"/>
            <a:ext cx="5867400" cy="800219"/>
          </a:xfrm>
          <a:prstGeom prst="rect">
            <a:avLst/>
          </a:prstGeom>
        </p:spPr>
        <p:txBody>
          <a:bodyPr wrap="square">
            <a:spAutoFit/>
          </a:bodyPr>
          <a:lstStyle/>
          <a:p>
            <a:r>
              <a:rPr lang="ru-RU" dirty="0" smtClean="0">
                <a:latin typeface="Times New Roman" pitchFamily="18" charset="0"/>
                <a:cs typeface="Times New Roman" pitchFamily="18" charset="0"/>
              </a:rPr>
              <a:t>Что такое </a:t>
            </a:r>
            <a:r>
              <a:rPr lang="ru-RU" b="1" i="1" dirty="0" smtClean="0">
                <a:latin typeface="Times New Roman" pitchFamily="18" charset="0"/>
                <a:cs typeface="Times New Roman" pitchFamily="18" charset="0"/>
              </a:rPr>
              <a:t>Бюджетная система – </a:t>
            </a:r>
            <a:r>
              <a:rPr lang="ru-RU" sz="1400" dirty="0" smtClean="0">
                <a:latin typeface="Times New Roman" pitchFamily="18" charset="0"/>
                <a:cs typeface="Times New Roman" pitchFamily="18" charset="0"/>
              </a:rPr>
              <a:t>совокупность федерального бюджета, бюджетов субъектов Российской Федерации, местных бюджетов и бюджетов внебюджетных фондов  </a:t>
            </a:r>
            <a:endParaRPr lang="ru-RU" sz="1400" dirty="0"/>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s://mypresentation.ru/documents/f64fdc9e5da8853a9588b8a2b214883c/img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5602" name="Rectangle 2"/>
          <p:cNvSpPr>
            <a:spLocks noChangeArrowheads="1"/>
          </p:cNvSpPr>
          <p:nvPr/>
        </p:nvSpPr>
        <p:spPr bwMode="auto">
          <a:xfrm>
            <a:off x="1143000" y="0"/>
            <a:ext cx="7531100" cy="549275"/>
          </a:xfrm>
          <a:prstGeom prst="rect">
            <a:avLst/>
          </a:prstGeom>
          <a:noFill/>
          <a:ln w="9525">
            <a:noFill/>
            <a:miter lim="800000"/>
            <a:headEnd/>
            <a:tailEnd/>
          </a:ln>
        </p:spPr>
        <p:txBody>
          <a:bodyPr tIns="0" bIns="0"/>
          <a:lstStyle/>
          <a:p>
            <a:pPr algn="just" eaLnBrk="0" hangingPunct="0"/>
            <a:endParaRPr lang="en-GB" sz="3600">
              <a:solidFill>
                <a:schemeClr val="tx2"/>
              </a:solidFill>
              <a:latin typeface="Times New Roman" pitchFamily="18" charset="0"/>
            </a:endParaRPr>
          </a:p>
        </p:txBody>
      </p:sp>
      <p:sp>
        <p:nvSpPr>
          <p:cNvPr id="25603" name="Rectangle 3"/>
          <p:cNvSpPr>
            <a:spLocks noChangeArrowheads="1"/>
          </p:cNvSpPr>
          <p:nvPr/>
        </p:nvSpPr>
        <p:spPr bwMode="auto">
          <a:xfrm>
            <a:off x="538163" y="4835525"/>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4" name="Text Box 10"/>
          <p:cNvSpPr txBox="1">
            <a:spLocks noChangeArrowheads="1"/>
          </p:cNvSpPr>
          <p:nvPr/>
        </p:nvSpPr>
        <p:spPr bwMode="hidden">
          <a:xfrm>
            <a:off x="3062288" y="4335463"/>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05" name="Text Box 11"/>
          <p:cNvSpPr txBox="1">
            <a:spLocks noChangeArrowheads="1"/>
          </p:cNvSpPr>
          <p:nvPr/>
        </p:nvSpPr>
        <p:spPr bwMode="hidden">
          <a:xfrm>
            <a:off x="7235825" y="3328988"/>
            <a:ext cx="1512888"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sp>
        <p:nvSpPr>
          <p:cNvPr id="25606" name="AutoShape 13"/>
          <p:cNvSpPr>
            <a:spLocks noChangeArrowheads="1"/>
          </p:cNvSpPr>
          <p:nvPr/>
        </p:nvSpPr>
        <p:spPr bwMode="auto">
          <a:xfrm rot="-5400000">
            <a:off x="4448969" y="4175919"/>
            <a:ext cx="617538" cy="501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7" name="AutoShape 14"/>
          <p:cNvSpPr>
            <a:spLocks noChangeArrowheads="1"/>
          </p:cNvSpPr>
          <p:nvPr/>
        </p:nvSpPr>
        <p:spPr bwMode="auto">
          <a:xfrm rot="-5400000">
            <a:off x="267176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8" name="Rectangle 15"/>
          <p:cNvSpPr>
            <a:spLocks noChangeArrowheads="1"/>
          </p:cNvSpPr>
          <p:nvPr/>
        </p:nvSpPr>
        <p:spPr bwMode="auto">
          <a:xfrm>
            <a:off x="2125663" y="3194050"/>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9" name="Rectangle 16"/>
          <p:cNvSpPr>
            <a:spLocks noChangeArrowheads="1"/>
          </p:cNvSpPr>
          <p:nvPr/>
        </p:nvSpPr>
        <p:spPr bwMode="auto">
          <a:xfrm>
            <a:off x="3873500" y="1527175"/>
            <a:ext cx="1795463"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10" name="Text Box 17"/>
          <p:cNvSpPr txBox="1">
            <a:spLocks noChangeArrowheads="1"/>
          </p:cNvSpPr>
          <p:nvPr/>
        </p:nvSpPr>
        <p:spPr bwMode="hidden">
          <a:xfrm>
            <a:off x="4621213" y="2693988"/>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11" name="AutoShape 18"/>
          <p:cNvSpPr>
            <a:spLocks noChangeArrowheads="1"/>
          </p:cNvSpPr>
          <p:nvPr/>
        </p:nvSpPr>
        <p:spPr bwMode="auto">
          <a:xfrm rot="-5400000">
            <a:off x="6007100" y="2533650"/>
            <a:ext cx="61753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2" name="AutoShape 19"/>
          <p:cNvSpPr>
            <a:spLocks noChangeArrowheads="1"/>
          </p:cNvSpPr>
          <p:nvPr/>
        </p:nvSpPr>
        <p:spPr bwMode="auto">
          <a:xfrm rot="-5400000">
            <a:off x="4231482" y="2532856"/>
            <a:ext cx="617538" cy="5048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3" name="AutoShape 20"/>
          <p:cNvSpPr>
            <a:spLocks noChangeArrowheads="1"/>
          </p:cNvSpPr>
          <p:nvPr/>
        </p:nvSpPr>
        <p:spPr bwMode="auto">
          <a:xfrm rot="-5400000">
            <a:off x="7700963" y="2533650"/>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4" name="AutoShape 21"/>
          <p:cNvSpPr>
            <a:spLocks noChangeArrowheads="1"/>
          </p:cNvSpPr>
          <p:nvPr/>
        </p:nvSpPr>
        <p:spPr bwMode="auto">
          <a:xfrm rot="-5400000">
            <a:off x="595471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5" name="Text Box 22"/>
          <p:cNvSpPr txBox="1">
            <a:spLocks noChangeArrowheads="1"/>
          </p:cNvSpPr>
          <p:nvPr/>
        </p:nvSpPr>
        <p:spPr bwMode="hidden">
          <a:xfrm>
            <a:off x="5580063" y="5084763"/>
            <a:ext cx="1420812"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grpSp>
        <p:nvGrpSpPr>
          <p:cNvPr id="2" name="Group 23"/>
          <p:cNvGrpSpPr>
            <a:grpSpLocks/>
          </p:cNvGrpSpPr>
          <p:nvPr/>
        </p:nvGrpSpPr>
        <p:grpSpPr bwMode="auto">
          <a:xfrm>
            <a:off x="323850" y="692150"/>
            <a:ext cx="8613775" cy="33338"/>
            <a:chOff x="280" y="601"/>
            <a:chExt cx="5426" cy="21"/>
          </a:xfrm>
        </p:grpSpPr>
        <p:sp>
          <p:nvSpPr>
            <p:cNvPr id="25621" name="Line 24"/>
            <p:cNvSpPr>
              <a:spLocks noChangeShapeType="1"/>
            </p:cNvSpPr>
            <p:nvPr/>
          </p:nvSpPr>
          <p:spPr bwMode="auto">
            <a:xfrm>
              <a:off x="281" y="622"/>
              <a:ext cx="2997" cy="0"/>
            </a:xfrm>
            <a:prstGeom prst="line">
              <a:avLst/>
            </a:prstGeom>
            <a:noFill/>
            <a:ln w="76200">
              <a:solidFill>
                <a:srgbClr val="FF6600"/>
              </a:solidFill>
              <a:round/>
              <a:headEnd/>
              <a:tailEnd/>
            </a:ln>
          </p:spPr>
          <p:txBody>
            <a:bodyPr/>
            <a:lstStyle/>
            <a:p>
              <a:endParaRPr lang="ru-RU"/>
            </a:p>
          </p:txBody>
        </p:sp>
        <p:sp>
          <p:nvSpPr>
            <p:cNvPr id="25622" name="Line 25"/>
            <p:cNvSpPr>
              <a:spLocks noChangeShapeType="1"/>
            </p:cNvSpPr>
            <p:nvPr/>
          </p:nvSpPr>
          <p:spPr bwMode="auto">
            <a:xfrm>
              <a:off x="280" y="601"/>
              <a:ext cx="5426" cy="0"/>
            </a:xfrm>
            <a:prstGeom prst="line">
              <a:avLst/>
            </a:prstGeom>
            <a:noFill/>
            <a:ln w="28575">
              <a:solidFill>
                <a:srgbClr val="FF6600"/>
              </a:solidFill>
              <a:round/>
              <a:headEnd/>
              <a:tailEnd/>
            </a:ln>
          </p:spPr>
          <p:txBody>
            <a:bodyPr/>
            <a:lstStyle/>
            <a:p>
              <a:endParaRPr lang="ru-RU"/>
            </a:p>
          </p:txBody>
        </p:sp>
      </p:grpSp>
      <p:sp>
        <p:nvSpPr>
          <p:cNvPr id="25617" name="Rectangle 26"/>
          <p:cNvSpPr>
            <a:spLocks noChangeArrowheads="1"/>
          </p:cNvSpPr>
          <p:nvPr/>
        </p:nvSpPr>
        <p:spPr bwMode="auto">
          <a:xfrm>
            <a:off x="468313" y="188913"/>
            <a:ext cx="8229600" cy="360362"/>
          </a:xfrm>
          <a:prstGeom prst="rect">
            <a:avLst/>
          </a:prstGeom>
          <a:noFill/>
          <a:ln w="9525">
            <a:noFill/>
            <a:miter lim="800000"/>
            <a:headEnd/>
            <a:tailEnd/>
          </a:ln>
        </p:spPr>
        <p:txBody>
          <a:bodyPr anchor="ctr"/>
          <a:lstStyle/>
          <a:p>
            <a:r>
              <a:rPr lang="ru-RU" sz="2400" b="1">
                <a:solidFill>
                  <a:srgbClr val="000000"/>
                </a:solidFill>
                <a:latin typeface="Times New Roman" pitchFamily="18" charset="0"/>
              </a:rPr>
              <a:t>Трехлетнее планирование бюджета</a:t>
            </a:r>
          </a:p>
        </p:txBody>
      </p:sp>
      <p:sp>
        <p:nvSpPr>
          <p:cNvPr id="25618" name="Rectangle 27"/>
          <p:cNvSpPr>
            <a:spLocks noChangeArrowheads="1"/>
          </p:cNvSpPr>
          <p:nvPr/>
        </p:nvSpPr>
        <p:spPr bwMode="auto">
          <a:xfrm>
            <a:off x="2324100" y="483552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19" name="Rectangle 28"/>
          <p:cNvSpPr>
            <a:spLocks noChangeArrowheads="1"/>
          </p:cNvSpPr>
          <p:nvPr/>
        </p:nvSpPr>
        <p:spPr bwMode="auto">
          <a:xfrm>
            <a:off x="3911600" y="3194050"/>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20" name="Rectangle 29"/>
          <p:cNvSpPr>
            <a:spLocks noChangeArrowheads="1"/>
          </p:cNvSpPr>
          <p:nvPr/>
        </p:nvSpPr>
        <p:spPr bwMode="auto">
          <a:xfrm>
            <a:off x="5659438" y="152717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presentation.ru/documents/f64fdc9e5da8853a9588b8a2b214883c/img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5299" name="Содержимое 2"/>
          <p:cNvSpPr>
            <a:spLocks noGrp="1"/>
          </p:cNvSpPr>
          <p:nvPr>
            <p:ph idx="1"/>
          </p:nvPr>
        </p:nvSpPr>
        <p:spPr>
          <a:xfrm>
            <a:off x="250825" y="333375"/>
            <a:ext cx="8588375" cy="6191250"/>
          </a:xfrm>
        </p:spPr>
        <p:txBody>
          <a:bodyPr/>
          <a:lstStyle/>
          <a:p>
            <a:pPr algn="ctr">
              <a:buFontTx/>
              <a:buNone/>
              <a:defRPr/>
            </a:pPr>
            <a:r>
              <a:rPr lang="ru-RU" sz="2000" dirty="0" smtClean="0">
                <a:latin typeface="Calibri" pitchFamily="34" charset="0"/>
                <a:cs typeface="Calibri" pitchFamily="34" charset="0"/>
              </a:rPr>
              <a:t>Контактная информация:</a:t>
            </a:r>
          </a:p>
          <a:p>
            <a:pPr algn="ctr">
              <a:buFontTx/>
              <a:buNone/>
              <a:defRPr/>
            </a:pPr>
            <a:endParaRPr lang="ru-RU" sz="1800" dirty="0" smtClean="0">
              <a:latin typeface="Calibri" pitchFamily="34" charset="0"/>
              <a:cs typeface="Calibri" pitchFamily="34" charset="0"/>
            </a:endParaRPr>
          </a:p>
          <a:p>
            <a:pPr marL="0" algn="ctr">
              <a:spcBef>
                <a:spcPts val="0"/>
              </a:spcBef>
              <a:buFontTx/>
              <a:buNone/>
              <a:defRPr/>
            </a:pPr>
            <a:r>
              <a:rPr lang="ru-RU" sz="1800" dirty="0" smtClean="0">
                <a:latin typeface="Calibri" pitchFamily="34" charset="0"/>
                <a:cs typeface="Calibri" pitchFamily="34" charset="0"/>
              </a:rPr>
              <a:t>      </a:t>
            </a:r>
            <a:r>
              <a:rPr lang="ru-RU" sz="2400" b="1" dirty="0" smtClean="0">
                <a:latin typeface="Calibri" pitchFamily="34" charset="0"/>
                <a:cs typeface="Calibri" pitchFamily="34" charset="0"/>
              </a:rPr>
              <a:t>Финансовое управление </a:t>
            </a:r>
          </a:p>
          <a:p>
            <a:pPr marL="0" algn="ctr">
              <a:spcBef>
                <a:spcPts val="0"/>
              </a:spcBef>
              <a:buFontTx/>
              <a:buNone/>
              <a:defRPr/>
            </a:pPr>
            <a:r>
              <a:rPr lang="ru-RU" sz="2400" b="1" dirty="0" smtClean="0">
                <a:latin typeface="Calibri" pitchFamily="34" charset="0"/>
                <a:cs typeface="Calibri" pitchFamily="34" charset="0"/>
              </a:rPr>
              <a:t>администрации Курского муниципального округа Ставропольского края</a:t>
            </a:r>
            <a:br>
              <a:rPr lang="ru-RU" sz="2400" b="1" dirty="0" smtClean="0">
                <a:latin typeface="Calibri" pitchFamily="34" charset="0"/>
                <a:cs typeface="Calibri" pitchFamily="34" charset="0"/>
              </a:rPr>
            </a:br>
            <a:endParaRPr lang="ru-RU" sz="2400" b="1" dirty="0" smtClean="0">
              <a:latin typeface="Calibri" pitchFamily="34" charset="0"/>
              <a:cs typeface="Calibri" pitchFamily="34" charset="0"/>
            </a:endParaRPr>
          </a:p>
          <a:p>
            <a:pPr>
              <a:buFontTx/>
              <a:buNone/>
              <a:defRPr/>
            </a:pPr>
            <a:r>
              <a:rPr lang="ru-RU" sz="1800" dirty="0" smtClean="0">
                <a:latin typeface="Calibri" pitchFamily="34" charset="0"/>
                <a:cs typeface="Calibri" pitchFamily="34" charset="0"/>
              </a:rPr>
              <a:t>     </a:t>
            </a:r>
            <a:r>
              <a:rPr lang="ru-RU" sz="1800" b="1" dirty="0" smtClean="0">
                <a:latin typeface="Calibri" pitchFamily="34" charset="0"/>
                <a:cs typeface="Calibri" pitchFamily="34" charset="0"/>
              </a:rPr>
              <a:t>Начальник Финансового управления - Елена Владимировна Мишина</a:t>
            </a:r>
          </a:p>
          <a:p>
            <a:pPr algn="ctr">
              <a:buFontTx/>
              <a:buNone/>
              <a:defRPr/>
            </a:pPr>
            <a:endParaRPr lang="ru-RU" sz="1800" b="1"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Адрес: </a:t>
            </a:r>
            <a:r>
              <a:rPr lang="ru-RU" sz="1800" dirty="0" smtClean="0">
                <a:latin typeface="Calibri" pitchFamily="34" charset="0"/>
                <a:cs typeface="Calibri" pitchFamily="34" charset="0"/>
              </a:rPr>
              <a:t>357850,</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Ставропольский край,</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Курский район,</a:t>
            </a:r>
            <a:r>
              <a:rPr lang="ru-RU" sz="1800" b="1" dirty="0" smtClean="0">
                <a:latin typeface="Calibri" pitchFamily="34" charset="0"/>
                <a:cs typeface="Calibri" pitchFamily="34" charset="0"/>
              </a:rPr>
              <a:t> </a:t>
            </a:r>
          </a:p>
          <a:p>
            <a:pPr algn="ctr">
              <a:buFontTx/>
              <a:buNone/>
              <a:defRPr/>
            </a:pPr>
            <a:r>
              <a:rPr lang="ru-RU" sz="1800" dirty="0" smtClean="0">
                <a:latin typeface="Calibri" pitchFamily="34" charset="0"/>
                <a:cs typeface="Calibri" pitchFamily="34" charset="0"/>
              </a:rPr>
              <a:t>станица</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Курская,</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пер. Октябрьский, 16 </a:t>
            </a:r>
          </a:p>
          <a:p>
            <a:pPr algn="ctr">
              <a:buFontTx/>
              <a:buNone/>
              <a:defRPr/>
            </a:pPr>
            <a:endParaRPr lang="ru-RU" sz="1800"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Телефон для обращения граждан</a:t>
            </a:r>
            <a:r>
              <a:rPr lang="ru-RU" sz="1800" dirty="0" smtClean="0">
                <a:latin typeface="Calibri" pitchFamily="34" charset="0"/>
                <a:cs typeface="Calibri" pitchFamily="34" charset="0"/>
              </a:rPr>
              <a:t>: 8(879-64) 6-27-99, 6-55-54; </a:t>
            </a:r>
          </a:p>
          <a:p>
            <a:pPr algn="ctr">
              <a:buFontTx/>
              <a:buNone/>
              <a:defRPr/>
            </a:pPr>
            <a:r>
              <a:rPr lang="ru-RU" sz="1800" dirty="0" smtClean="0">
                <a:latin typeface="Calibri" pitchFamily="34" charset="0"/>
                <a:cs typeface="Calibri" pitchFamily="34" charset="0"/>
              </a:rPr>
              <a:t>факс: 8(879-64) 6-27-99. </a:t>
            </a:r>
          </a:p>
          <a:p>
            <a:pPr algn="ctr">
              <a:buFontTx/>
              <a:buNone/>
              <a:defRPr/>
            </a:pPr>
            <a:r>
              <a:rPr lang="ru-RU" sz="1800" b="1" dirty="0" smtClean="0">
                <a:latin typeface="Calibri" pitchFamily="34" charset="0"/>
                <a:cs typeface="Calibri" pitchFamily="34" charset="0"/>
              </a:rPr>
              <a:t>Электронная почта : </a:t>
            </a:r>
            <a:r>
              <a:rPr lang="ru-RU" sz="1800" dirty="0" err="1" smtClean="0">
                <a:latin typeface="Calibri" pitchFamily="34" charset="0"/>
                <a:cs typeface="Calibri" pitchFamily="34" charset="0"/>
              </a:rPr>
              <a:t>fukursk@mail.ru</a:t>
            </a:r>
            <a:r>
              <a:rPr lang="ru-RU" sz="1800" dirty="0" smtClean="0">
                <a:latin typeface="Calibri" pitchFamily="34" charset="0"/>
                <a:cs typeface="Calibri" pitchFamily="34" charset="0"/>
              </a:rPr>
              <a:t> </a:t>
            </a:r>
          </a:p>
          <a:p>
            <a:pPr algn="ctr">
              <a:buFontTx/>
              <a:buNone/>
              <a:defRPr/>
            </a:pPr>
            <a:r>
              <a:rPr lang="ru-RU" sz="1800" b="1" dirty="0" smtClean="0">
                <a:latin typeface="Calibri" pitchFamily="34" charset="0"/>
                <a:cs typeface="Calibri" pitchFamily="34" charset="0"/>
              </a:rPr>
              <a:t>График работы</a:t>
            </a:r>
            <a:r>
              <a:rPr lang="ru-RU" sz="1800" dirty="0" smtClean="0">
                <a:latin typeface="Calibri" pitchFamily="34" charset="0"/>
                <a:cs typeface="Calibri" pitchFamily="34" charset="0"/>
              </a:rPr>
              <a:t>: понедельник -  пятница</a:t>
            </a:r>
          </a:p>
          <a:p>
            <a:pPr algn="ctr">
              <a:buFontTx/>
              <a:buNone/>
              <a:defRPr/>
            </a:pPr>
            <a:r>
              <a:rPr lang="ru-RU" sz="1800" dirty="0" smtClean="0">
                <a:latin typeface="Calibri" pitchFamily="34" charset="0"/>
                <a:cs typeface="Calibri" pitchFamily="34" charset="0"/>
              </a:rPr>
              <a:t> с 8:00 до 17:00, перерыв с 12:00 до 14:00</a:t>
            </a:r>
          </a:p>
          <a:p>
            <a:pPr algn="ctr">
              <a:buFontTx/>
              <a:buNone/>
              <a:defRPr/>
            </a:pPr>
            <a:endParaRPr lang="ru-RU" sz="1800" dirty="0" smtClean="0">
              <a:latin typeface="Calibri" pitchFamily="34" charset="0"/>
              <a:cs typeface="Calibri" pitchFamily="34" charset="0"/>
            </a:endParaRPr>
          </a:p>
        </p:txBody>
      </p:sp>
      <p:pic>
        <p:nvPicPr>
          <p:cNvPr id="219138" name="Picture 2" descr="https://avatars.mds.yandex.net/get-pdb/1527424/db61d4da-af8e-460d-8a04-0f961c01126a/s12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5105400"/>
            <a:ext cx="2590800" cy="1609130"/>
          </a:xfrm>
          <a:prstGeom prst="rect">
            <a:avLst/>
          </a:prstGeom>
          <a:noFill/>
        </p:spPr>
      </p:pic>
      <p:pic>
        <p:nvPicPr>
          <p:cNvPr id="219146" name="Picture 10" descr="https://maxcdn.icons8.com/Share/icon/nolan/User_Interface/email160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4572000"/>
            <a:ext cx="2209800" cy="2427796"/>
          </a:xfrm>
          <a:prstGeom prst="rect">
            <a:avLst/>
          </a:prstGeom>
          <a:noFill/>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P20SP0yaEKBYUKLtoWi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n_yHtOypUWX_5..GwdVK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qyASqKxVEmwuygFFe_9m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27507</TotalTime>
  <Words>17776</Words>
  <Application>Microsoft Office PowerPoint</Application>
  <PresentationFormat>Экран (4:3)</PresentationFormat>
  <Paragraphs>3853</Paragraphs>
  <Slides>97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97</vt:i4>
      </vt:variant>
    </vt:vector>
  </HeadingPairs>
  <TitlesOfParts>
    <vt:vector size="98"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СУФД</dc:creator>
  <cp:lastModifiedBy>gisogd</cp:lastModifiedBy>
  <cp:revision>3012</cp:revision>
  <dcterms:created xsi:type="dcterms:W3CDTF">2017-05-04T05:33:51Z</dcterms:created>
  <dcterms:modified xsi:type="dcterms:W3CDTF">2023-06-05T14:14:08Z</dcterms:modified>
</cp:coreProperties>
</file>