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314" r:id="rId3"/>
    <p:sldId id="317" r:id="rId4"/>
    <p:sldId id="298" r:id="rId5"/>
    <p:sldId id="318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9933"/>
    <a:srgbClr val="FF9900"/>
    <a:srgbClr val="FF7C80"/>
    <a:srgbClr val="FF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 b="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7294578412073502"/>
          <c:y val="9.2489282589676286E-2"/>
          <c:w val="0.69275549540682491"/>
          <c:h val="0.738939195100612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explosion val="19"/>
          <c:dPt>
            <c:idx val="0"/>
            <c:explosion val="4"/>
          </c:dPt>
          <c:dPt>
            <c:idx val="1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2"/>
            <c:explosion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3"/>
            <c:explosion val="12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4"/>
            <c:explosion val="14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5"/>
            <c:explosion val="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6"/>
            <c:explosion val="8"/>
          </c:dPt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межбюджетные МБТ</c:v>
                </c:pt>
                <c:pt idx="2">
                  <c:v>субсидии</c:v>
                </c:pt>
                <c:pt idx="3">
                  <c:v>прочие безвозмездные</c:v>
                </c:pt>
                <c:pt idx="4">
                  <c:v>субвенции</c:v>
                </c:pt>
                <c:pt idx="5">
                  <c:v>возвраты МБТ</c:v>
                </c:pt>
                <c:pt idx="6">
                  <c:v>налоговые и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544961</c:v>
                </c:pt>
                <c:pt idx="1">
                  <c:v>8348.9699999999884</c:v>
                </c:pt>
                <c:pt idx="2">
                  <c:v>883282.4500000003</c:v>
                </c:pt>
                <c:pt idx="3">
                  <c:v>3100</c:v>
                </c:pt>
                <c:pt idx="4">
                  <c:v>1017834.63</c:v>
                </c:pt>
                <c:pt idx="5">
                  <c:v>-6568.02</c:v>
                </c:pt>
                <c:pt idx="6">
                  <c:v>371121.4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"/>
          <c:y val="0.81799081364829485"/>
          <c:w val="1"/>
          <c:h val="0.1820091863517061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 b="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6513319230618564"/>
          <c:y val="0.13415592937246484"/>
          <c:w val="0.7123655913978495"/>
          <c:h val="0.690104166666666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Pt>
            <c:idx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целевые МБТ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943776.21</c:v>
                </c:pt>
                <c:pt idx="1">
                  <c:v>1909466.05</c:v>
                </c:pt>
              </c:numCache>
            </c:numRef>
          </c:val>
        </c:ser>
        <c:firstSliceAng val="156"/>
      </c:pieChart>
    </c:plotArea>
    <c:legend>
      <c:legendPos val="r"/>
      <c:layout>
        <c:manualLayout>
          <c:xMode val="edge"/>
          <c:yMode val="edge"/>
          <c:x val="0.55938298337707759"/>
          <c:y val="0.8250421328912837"/>
          <c:w val="0.43721198912635995"/>
          <c:h val="0.1164783969311528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50048443944506937"/>
          <c:y val="3.2855324902569052E-2"/>
        </c:manualLayout>
      </c:layout>
      <c:txPr>
        <a:bodyPr/>
        <a:lstStyle/>
        <a:p>
          <a:pPr>
            <a:defRPr sz="1600" b="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45022183870851729"/>
          <c:y val="0.19102150537634408"/>
          <c:w val="0.32254761904762014"/>
          <c:h val="0.728333333333333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63500"/>
            </a:sp3d>
          </c:spPr>
          <c:dPt>
            <c:idx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h="63500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h="63500"/>
              </a:sp3d>
            </c:spPr>
          </c:dPt>
          <c:cat>
            <c:strRef>
              <c:f>Лист1!$A$2:$A$3</c:f>
              <c:strCache>
                <c:ptCount val="2"/>
                <c:pt idx="0">
                  <c:v>остатки собственных средств</c:v>
                </c:pt>
                <c:pt idx="1">
                  <c:v>возвраты МБТ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27406.30999999999</c:v>
                </c:pt>
                <c:pt idx="1">
                  <c:v>6568.02</c:v>
                </c:pt>
              </c:numCache>
            </c:numRef>
          </c:val>
        </c:ser>
        <c:firstSliceAng val="320"/>
      </c:pieChart>
    </c:plotArea>
    <c:legend>
      <c:legendPos val="r"/>
      <c:layout>
        <c:manualLayout>
          <c:xMode val="edge"/>
          <c:yMode val="edge"/>
          <c:x val="5.2511415525114152E-2"/>
          <c:y val="0.6130573194479727"/>
          <c:w val="0.34136231258763933"/>
          <c:h val="0.320930488527644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48906386701706"/>
          <c:y val="2.8924955809095002E-4"/>
          <c:w val="0.83032263445883159"/>
          <c:h val="0.7783318751822688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
бюджет
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-0.5014124293785305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659,88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46045197740112975"/>
                  <c:y val="-2.14592274678114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659,88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источники финансирования дефицита бюджета</c:v>
                </c:pt>
                <c:pt idx="1">
                  <c:v>расходная часть бюджета</c:v>
                </c:pt>
                <c:pt idx="2">
                  <c:v>доходная часть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2247659.88</c:v>
                </c:pt>
                <c:pt idx="2">
                  <c:v>2247659.88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
 принятых   изменений
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951,83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4877589676290485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853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242,26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4388889982502216"/>
                  <c:y val="-4.29187423000696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290,43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источники финансирования дефицита бюджета</c:v>
                </c:pt>
                <c:pt idx="1">
                  <c:v>расходная часть бюджета</c:v>
                </c:pt>
                <c:pt idx="2">
                  <c:v>доходная часть бюджета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33951.83</c:v>
                </c:pt>
                <c:pt idx="1">
                  <c:v>2853242.2600000002</c:v>
                </c:pt>
                <c:pt idx="2">
                  <c:v>2819290.4299999997</c:v>
                </c:pt>
              </c:numCache>
            </c:numRef>
          </c:val>
        </c:ser>
        <c:axId val="151519616"/>
        <c:axId val="163537280"/>
      </c:barChart>
      <c:catAx>
        <c:axId val="15151961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3537280"/>
        <c:crosses val="autoZero"/>
        <c:auto val="1"/>
        <c:lblAlgn val="ctr"/>
        <c:lblOffset val="100"/>
      </c:catAx>
      <c:valAx>
        <c:axId val="1635372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151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655293088364076E-2"/>
          <c:y val="0.8400818184763964"/>
          <c:w val="0.96479102718092746"/>
          <c:h val="0.11292784830467605"/>
        </c:manualLayout>
      </c:layout>
      <c:txPr>
        <a:bodyPr/>
        <a:lstStyle/>
        <a:p>
          <a:pPr>
            <a:defRPr sz="1600">
              <a:latin typeface="+mn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0839218961266206"/>
          <c:y val="6.8628128800973048E-2"/>
          <c:w val="0.89160781038733794"/>
          <c:h val="0.790526854874847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
бюджет
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3809523809523812E-2"/>
                  <c:y val="0.39837398373983773"/>
                </c:manualLayout>
              </c:layout>
              <c:showVal val="1"/>
            </c:dLbl>
            <c:dLbl>
              <c:idx val="1"/>
              <c:layout>
                <c:manualLayout>
                  <c:x val="-2.6455026455026464E-2"/>
                  <c:y val="0.3902439024390244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расходная часть бюджета</c:v>
                </c:pt>
                <c:pt idx="1">
                  <c:v>доходная часть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1922784.93</c:v>
                </c:pt>
                <c:pt idx="1">
                  <c:v>1922784.93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
 принятых   изменений
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973544973544971E-2"/>
                  <c:y val="0.34552845528455306"/>
                </c:manualLayout>
              </c:layout>
              <c:showVal val="1"/>
            </c:dLbl>
            <c:dLbl>
              <c:idx val="1"/>
              <c:layout>
                <c:manualLayout>
                  <c:x val="3.1746031746031744E-2"/>
                  <c:y val="0.3170731707317073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расходная часть бюджета</c:v>
                </c:pt>
                <c:pt idx="1">
                  <c:v>доходная часть бюджета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1924071.99</c:v>
                </c:pt>
                <c:pt idx="1">
                  <c:v>1924071.99</c:v>
                </c:pt>
              </c:numCache>
            </c:numRef>
          </c:val>
        </c:ser>
        <c:shape val="box"/>
        <c:axId val="163904128"/>
        <c:axId val="151458176"/>
        <c:axId val="0"/>
      </c:bar3DChart>
      <c:catAx>
        <c:axId val="163904128"/>
        <c:scaling>
          <c:orientation val="minMax"/>
        </c:scaling>
        <c:delete val="1"/>
        <c:axPos val="b"/>
        <c:tickLblPos val="nextTo"/>
        <c:crossAx val="151458176"/>
        <c:crosses val="autoZero"/>
        <c:auto val="1"/>
        <c:lblAlgn val="ctr"/>
        <c:lblOffset val="100"/>
      </c:catAx>
      <c:valAx>
        <c:axId val="151458176"/>
        <c:scaling>
          <c:orientation val="minMax"/>
          <c:min val="19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390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655308172685312E-2"/>
          <c:y val="0.85661865437552054"/>
          <c:w val="0.9647910271809278"/>
          <c:h val="0.14338134562447991"/>
        </c:manualLayout>
      </c:layout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355372245136026"/>
          <c:y val="6.8628128800973048E-2"/>
          <c:w val="0.8864462775486398"/>
          <c:h val="0.790526854874847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
бюджет
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3809523809523812E-2"/>
                  <c:y val="0.39837398373983812"/>
                </c:manualLayout>
              </c:layout>
              <c:showVal val="1"/>
            </c:dLbl>
            <c:dLbl>
              <c:idx val="1"/>
              <c:layout>
                <c:manualLayout>
                  <c:x val="-2.6455026455026478E-2"/>
                  <c:y val="0.3902439024390244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расходная часть бюджета</c:v>
                </c:pt>
                <c:pt idx="1">
                  <c:v>доходная часть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1839114.75</c:v>
                </c:pt>
                <c:pt idx="1">
                  <c:v>1839114.75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
 принятых   изменений
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973544973544971E-2"/>
                  <c:y val="0.34552845528455328"/>
                </c:manualLayout>
              </c:layout>
              <c:showVal val="1"/>
            </c:dLbl>
            <c:dLbl>
              <c:idx val="1"/>
              <c:layout>
                <c:manualLayout>
                  <c:x val="3.1746031746031744E-2"/>
                  <c:y val="0.3170731707317073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расходная часть бюджета</c:v>
                </c:pt>
                <c:pt idx="1">
                  <c:v>доходная часть бюджета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1839114.74</c:v>
                </c:pt>
                <c:pt idx="1">
                  <c:v>1839114.74</c:v>
                </c:pt>
              </c:numCache>
            </c:numRef>
          </c:val>
        </c:ser>
        <c:shape val="box"/>
        <c:axId val="151489152"/>
        <c:axId val="151511424"/>
        <c:axId val="0"/>
      </c:bar3DChart>
      <c:catAx>
        <c:axId val="151489152"/>
        <c:scaling>
          <c:orientation val="minMax"/>
        </c:scaling>
        <c:delete val="1"/>
        <c:axPos val="b"/>
        <c:tickLblPos val="nextTo"/>
        <c:crossAx val="151511424"/>
        <c:crosses val="autoZero"/>
        <c:auto val="1"/>
        <c:lblAlgn val="ctr"/>
        <c:lblOffset val="100"/>
      </c:catAx>
      <c:valAx>
        <c:axId val="151511424"/>
        <c:scaling>
          <c:orientation val="minMax"/>
          <c:min val="18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148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655308172685312E-2"/>
          <c:y val="0.85661865437552098"/>
          <c:w val="0.96479102718092802"/>
          <c:h val="0.14338134562447991"/>
        </c:manualLayout>
      </c:layout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0.76923</cdr:x>
      <cdr:y>0.67742</cdr:y>
    </cdr:from>
    <cdr:to>
      <cdr:x>1</cdr:x>
      <cdr:y>0.87097</cdr:y>
    </cdr:to>
    <cdr:sp macro="" textlink="">
      <cdr:nvSpPr>
        <cdr:cNvPr id="2" name="Овальная выноска 1"/>
        <cdr:cNvSpPr/>
      </cdr:nvSpPr>
      <cdr:spPr>
        <a:xfrm xmlns:a="http://schemas.openxmlformats.org/drawingml/2006/main">
          <a:off x="4648200" y="1600200"/>
          <a:ext cx="1371600" cy="457200"/>
        </a:xfrm>
        <a:prstGeom xmlns:a="http://schemas.openxmlformats.org/drawingml/2006/main" prst="wedgeEllipseCallout">
          <a:avLst>
            <a:gd name="adj1" fmla="val -51947"/>
            <a:gd name="adj2" fmla="val -133314"/>
          </a:avLst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 w="25400" cap="rnd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+27 406,31</a:t>
          </a:r>
          <a:endParaRPr lang="ru-RU" sz="12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0.825</cdr:x>
      <cdr:y>0.58025</cdr:y>
    </cdr:from>
    <cdr:to>
      <cdr:x>0.96667</cdr:x>
      <cdr:y>0.66502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543800" y="3581400"/>
          <a:ext cx="12954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+ 33 951,83</a:t>
          </a:r>
        </a:p>
        <a:p xmlns:a="http://schemas.openxmlformats.org/drawingml/2006/main">
          <a:pPr algn="ctr"/>
          <a:r>
            <a:rPr lang="ru-RU" sz="1400" dirty="0" smtClean="0">
              <a:cs typeface="Times New Roman" pitchFamily="18" charset="0"/>
            </a:rPr>
            <a:t>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99BB-8852-4B4A-8776-6E7E48B99DC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1F58-664D-484F-B1E3-1000CA54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ешение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Курского муниципального округа Ставропольского края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 20 апреля 2023 г. № 517 «О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внесении изменений в решение Совета Курского муниципального округа Ставропольского края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08 декабря 2022 г. № 453 «О бюджете Курского муниципального округа Ставропольского края на 2023 год и плановый период 2024 и 2025 годов»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14" t="22349" r="26807" b="37058"/>
          <a:stretch>
            <a:fillRect/>
          </a:stretch>
        </p:blipFill>
        <p:spPr bwMode="auto">
          <a:xfrm>
            <a:off x="8153400" y="0"/>
            <a:ext cx="990600" cy="1161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https://cdn3.vectorstock.com/i/1000x1000/17/07/graph-finance-vector-171707.jpg"/>
          <p:cNvPicPr>
            <a:picLocks noChangeAspect="1" noChangeArrowheads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990600" y="3962400"/>
            <a:ext cx="7162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8839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	1. </a:t>
            </a:r>
            <a:r>
              <a:rPr lang="ru-RU" sz="1300" dirty="0" smtClean="0"/>
              <a:t> </a:t>
            </a:r>
            <a:r>
              <a:rPr lang="ru-RU" sz="1400" dirty="0" smtClean="0"/>
              <a:t>На основании Закона Ставропольского края от 02 марта 2023 г. № 24-кз «О внесении изменений в Закон  Ставропольского края «О бюджете Ставропольского края на 2023 год и плановый период 2024 и 2025 годов», постановления Правительства Ставропольского края от 31 января 2023 г.     № 44-п «О выделении в 2023 году средств из резервного фонда Правительства Ставропольского края и распределении иных межбюджетных трансфертов из бюджета Ставропольского края бюджетам муниципальных и городских округов Ставропольского края на реализацию мероприятий по временному размещению и питанию граждан Российской Федерации, иностранных граждан и лиц без гражданства, постоянно проживающих на территориях Украины, Донецкой Народной Республики, Луганской Народной Республики, Запорожской области, Херсонской области, вынуждено покинувших жилые помещения и находящихся в пунктах временного размещения и питания на территории Ставропольского края» и уведомлений, поступивших от министерств Ставропольского края:</a:t>
            </a:r>
            <a:endParaRPr lang="ru-RU" sz="1400" dirty="0"/>
          </a:p>
        </p:txBody>
      </p:sp>
      <p:pic>
        <p:nvPicPr>
          <p:cNvPr id="7172" name="Picture 4" descr="https://sun9-13.userapi.com/impg/luLn-Ik6EgEC4ykZsxIZ_JCapi_Y66RWxjhiSQ/LbkOUvJKL1c.jpg?size=1156x521&amp;quality=96&amp;sign=0069af5426d90c572ce8707e2048ee4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4257693" cy="1918909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r="39909" b="29502"/>
          <a:stretch>
            <a:fillRect/>
          </a:stretch>
        </p:blipFill>
        <p:spPr bwMode="auto">
          <a:xfrm>
            <a:off x="228600" y="2819400"/>
            <a:ext cx="2590800" cy="181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https://sztver.ru/sites/default/files/images/site/kad-raboty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435225" cy="1752600"/>
          </a:xfrm>
          <a:prstGeom prst="rect">
            <a:avLst/>
          </a:prstGeom>
          <a:noFill/>
        </p:spPr>
      </p:pic>
      <p:pic>
        <p:nvPicPr>
          <p:cNvPr id="7177" name="Picture 9" descr="https://school592.ru/wp-content/uploads/d/c/4/dc4f391bf9dc3d5b803f13bfc15733cd.jpeg"/>
          <p:cNvPicPr>
            <a:picLocks noChangeAspect="1" noChangeArrowheads="1"/>
          </p:cNvPicPr>
          <p:nvPr/>
        </p:nvPicPr>
        <p:blipFill>
          <a:blip r:embed="rId6"/>
          <a:srcRect l="37500" t="16296" r="10833" b="22963"/>
          <a:stretch>
            <a:fillRect/>
          </a:stretch>
        </p:blipFill>
        <p:spPr bwMode="auto">
          <a:xfrm>
            <a:off x="3124200" y="2286000"/>
            <a:ext cx="2995961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304800"/>
          <a:ext cx="487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304800"/>
          <a:ext cx="457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ьная выноска 8"/>
          <p:cNvSpPr/>
          <p:nvPr/>
        </p:nvSpPr>
        <p:spPr>
          <a:xfrm>
            <a:off x="381000" y="533400"/>
            <a:ext cx="1143000" cy="381000"/>
          </a:xfrm>
          <a:prstGeom prst="wedgeEllipseCallout">
            <a:avLst>
              <a:gd name="adj1" fmla="val 78749"/>
              <a:gd name="adj2" fmla="val 5970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+358,64</a:t>
            </a:r>
            <a:endParaRPr lang="ru-RU" sz="1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0" y="3276600"/>
            <a:ext cx="1219200" cy="533400"/>
          </a:xfrm>
          <a:prstGeom prst="wedgeEllipseCallout">
            <a:avLst>
              <a:gd name="adj1" fmla="val 27592"/>
              <a:gd name="adj2" fmla="val -137086"/>
            </a:avLst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+1 751,11</a:t>
            </a:r>
            <a:endParaRPr lang="ru-RU" sz="12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3886200" y="2971800"/>
            <a:ext cx="1371600" cy="533400"/>
          </a:xfrm>
          <a:prstGeom prst="wedgeEllipseCallout">
            <a:avLst>
              <a:gd name="adj1" fmla="val -68655"/>
              <a:gd name="adj2" fmla="val 3982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+573 846,98</a:t>
            </a:r>
            <a:endParaRPr lang="ru-RU" sz="12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3886200" y="914400"/>
            <a:ext cx="1143000" cy="381000"/>
          </a:xfrm>
          <a:prstGeom prst="wedgeEllipseCallout">
            <a:avLst>
              <a:gd name="adj1" fmla="val -36936"/>
              <a:gd name="adj2" fmla="val 165058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+1 931,84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0"/>
            <a:ext cx="519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ИЗМЕНЕНИЯ ВНОСИМЫЕ В СТРУКТУРУ БЮДЖЕТА: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4724400" y="3657600"/>
            <a:ext cx="1371600" cy="609600"/>
          </a:xfrm>
          <a:prstGeom prst="wedgeEllipseCallout">
            <a:avLst>
              <a:gd name="adj1" fmla="val 69376"/>
              <a:gd name="adj2" fmla="val -29941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+  28 052,45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772400" y="685800"/>
            <a:ext cx="1371600" cy="457200"/>
          </a:xfrm>
          <a:prstGeom prst="wedgeEllipseCallout">
            <a:avLst>
              <a:gd name="adj1" fmla="val -18926"/>
              <a:gd name="adj2" fmla="val 109012"/>
            </a:avLst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+577 529,93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743200" y="4495800"/>
          <a:ext cx="5943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104805" y="304800"/>
            <a:ext cx="1039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тыс. рублей</a:t>
            </a:r>
            <a:endParaRPr lang="ru-RU" sz="12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47800" y="2743200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субвенции</a:t>
            </a:r>
            <a:endParaRPr lang="ru-RU" sz="120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05000" y="1371600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</a:t>
            </a:r>
            <a:r>
              <a:rPr lang="ru-RU" sz="1200" i="1" dirty="0" err="1" smtClean="0"/>
              <a:t>н</a:t>
            </a:r>
            <a:r>
              <a:rPr lang="ru-RU" sz="1200" i="1" dirty="0" smtClean="0"/>
              <a:t>/</a:t>
            </a:r>
            <a:r>
              <a:rPr lang="ru-RU" sz="1200" i="1" dirty="0" err="1" smtClean="0"/>
              <a:t>н</a:t>
            </a:r>
            <a:endParaRPr lang="ru-RU" sz="1200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0800" y="1524000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дотации</a:t>
            </a:r>
            <a:endParaRPr lang="ru-RU" sz="12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71800" y="2514600"/>
            <a:ext cx="814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субсидии</a:t>
            </a:r>
            <a:endParaRPr lang="ru-RU" sz="1200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77000" y="1752600"/>
            <a:ext cx="1096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целевые МБТ</a:t>
            </a:r>
            <a:endParaRPr lang="ru-RU" sz="1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43600" y="31242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/>
              <a:t> собственные </a:t>
            </a:r>
          </a:p>
          <a:p>
            <a:pPr algn="ctr"/>
            <a:r>
              <a:rPr lang="ru-RU" sz="1200" i="1" dirty="0" err="1" smtClean="0"/>
              <a:t>ср-ва</a:t>
            </a:r>
            <a:endParaRPr lang="ru-RU" sz="1200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34000" y="54864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/>
              <a:t> возвраты</a:t>
            </a:r>
          </a:p>
          <a:p>
            <a:pPr algn="ctr"/>
            <a:r>
              <a:rPr lang="ru-RU" sz="1200" i="1" dirty="0" smtClean="0"/>
              <a:t> МБТ</a:t>
            </a:r>
            <a:endParaRPr lang="ru-RU" sz="1200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19800" y="5943600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 остатки</a:t>
            </a:r>
            <a:endParaRPr lang="ru-RU" sz="1200" i="1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0" y="990600"/>
            <a:ext cx="1295400" cy="381000"/>
          </a:xfrm>
          <a:prstGeom prst="wedgeEllipseCallout">
            <a:avLst>
              <a:gd name="adj1" fmla="val 52292"/>
              <a:gd name="adj2" fmla="val 57498"/>
            </a:avLst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 «-6 568,02»</a:t>
            </a:r>
            <a:endParaRPr lang="ru-RU" sz="1000" dirty="0"/>
          </a:p>
        </p:txBody>
      </p:sp>
      <p:sp>
        <p:nvSpPr>
          <p:cNvPr id="28" name="Овальная выноска 27"/>
          <p:cNvSpPr/>
          <p:nvPr/>
        </p:nvSpPr>
        <p:spPr>
          <a:xfrm>
            <a:off x="1143000" y="4038600"/>
            <a:ext cx="990600" cy="381000"/>
          </a:xfrm>
          <a:prstGeom prst="wedgeEllipseCallout">
            <a:avLst>
              <a:gd name="adj1" fmla="val 78556"/>
              <a:gd name="adj2" fmla="val -74942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+310,00</a:t>
            </a:r>
            <a:endParaRPr lang="ru-RU" sz="1200" dirty="0"/>
          </a:p>
        </p:txBody>
      </p:sp>
      <p:sp>
        <p:nvSpPr>
          <p:cNvPr id="29" name="Овальная выноска 28"/>
          <p:cNvSpPr/>
          <p:nvPr/>
        </p:nvSpPr>
        <p:spPr>
          <a:xfrm>
            <a:off x="3581400" y="5181600"/>
            <a:ext cx="1447800" cy="457200"/>
          </a:xfrm>
          <a:prstGeom prst="wedgeEllipseCallout">
            <a:avLst>
              <a:gd name="adj1" fmla="val 86074"/>
              <a:gd name="adj2" fmla="val -14595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+ «-6568,02»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6858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152400"/>
            <a:ext cx="548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ОСНОВНЫЕ ХАРАКТЕРИСТИКИ БЮДЖЕТА на 2023 год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85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отклонение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1524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+ 571 630,55</a:t>
            </a:r>
          </a:p>
          <a:p>
            <a:pPr algn="ctr"/>
            <a:r>
              <a:rPr lang="ru-RU" sz="1400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3200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+ 605 582,38</a:t>
            </a:r>
          </a:p>
          <a:p>
            <a:pPr algn="ctr"/>
            <a:r>
              <a:rPr lang="ru-RU" sz="1400" dirty="0" smtClean="0"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"/>
            <a:ext cx="883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	</a:t>
            </a:r>
            <a:r>
              <a:rPr lang="ru-RU" sz="1300" dirty="0" smtClean="0"/>
              <a:t> </a:t>
            </a:r>
            <a:r>
              <a:rPr lang="ru-RU" sz="1400" dirty="0" smtClean="0"/>
              <a:t>На основании Закона Ставропольского края от 02 марта 2023 г. № 24-кз «О внесении изменений в Закон  Ставропольского края «О бюджете Ставропольского края на 2023 год и плановый период 2024 и 2025 годов» и уведомлений поступивших от министерств Ставропольского края,  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733800" y="914400"/>
          <a:ext cx="541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2400" y="685800"/>
            <a:ext cx="426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u="sng" dirty="0" smtClean="0"/>
              <a:t>В 2024 году внесены следующие изменения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	увеличены бюджетные ассигнования на реализацию мероприятий по модернизации школьных систем образования – 1 287,08 тыс. рублей;</a:t>
            </a:r>
          </a:p>
          <a:p>
            <a:r>
              <a:rPr lang="ru-RU" sz="1200" dirty="0" smtClean="0"/>
              <a:t>	уменьшены бюджетные ассигнования:</a:t>
            </a:r>
          </a:p>
          <a:p>
            <a:r>
              <a:rPr lang="ru-RU" sz="1200" dirty="0" smtClean="0"/>
              <a:t>	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– 0,01 тыс. рублей;</a:t>
            </a:r>
          </a:p>
          <a:p>
            <a:r>
              <a:rPr lang="ru-RU" sz="1200" dirty="0" smtClean="0"/>
              <a:t>	на выполнение передаваемых полномочий субъектов Российской Федерации (организация и осуществление деятельности по опеке и попечительству в области образования) – 0,01 тыс. рублей.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200" u="sng" dirty="0" smtClean="0"/>
              <a:t>В 2025 году уменьшены </a:t>
            </a:r>
            <a:r>
              <a:rPr lang="ru-RU" sz="1200" dirty="0" smtClean="0"/>
              <a:t>бюджетные ассигнования на выполнение передаваемых полномочий субъектов Российской Федерации (организация и осуществление деятельности по опеке и попечительству в области образования)  – 0,01 тыс. рублей.</a:t>
            </a:r>
          </a:p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6096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доходная                       расходная</a:t>
            </a:r>
          </a:p>
          <a:p>
            <a:pPr algn="just"/>
            <a:r>
              <a:rPr lang="ru-RU" sz="1200" dirty="0" smtClean="0"/>
              <a:t>    часть                                 </a:t>
            </a:r>
            <a:r>
              <a:rPr lang="ru-RU" sz="1200" dirty="0" err="1" smtClean="0"/>
              <a:t>часть</a:t>
            </a:r>
            <a:endParaRPr lang="ru-RU" sz="1200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05200" y="3810000"/>
          <a:ext cx="5638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11193</TotalTime>
  <Words>185</Words>
  <Application>Microsoft Office PowerPoint</Application>
  <PresentationFormat>Экран (4:3)</PresentationFormat>
  <Paragraphs>67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793</cp:revision>
  <dcterms:created xsi:type="dcterms:W3CDTF">2017-08-15T11:56:06Z</dcterms:created>
  <dcterms:modified xsi:type="dcterms:W3CDTF">2023-05-04T08:05:49Z</dcterms:modified>
</cp:coreProperties>
</file>