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5" r:id="rId2"/>
    <p:sldId id="314" r:id="rId3"/>
    <p:sldId id="317" r:id="rId4"/>
    <p:sldId id="298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0000"/>
    <a:srgbClr val="FF9933"/>
    <a:srgbClr val="FF9900"/>
    <a:srgbClr val="FF7C80"/>
    <a:srgbClr val="FFCCFF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292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sz="1600" b="0"/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0.17294578412073525"/>
          <c:y val="9.2489282589676286E-2"/>
          <c:w val="0.69275549540682591"/>
          <c:h val="0.7389391951006126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63500"/>
            </a:sp3d>
          </c:spPr>
          <c:explosion val="19"/>
          <c:dPt>
            <c:idx val="0"/>
            <c:explosion val="4"/>
          </c:dPt>
          <c:dPt>
            <c:idx val="1"/>
            <c:spPr>
              <a:solidFill>
                <a:srgbClr val="C0504D">
                  <a:lumMod val="75000"/>
                </a:srgb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2"/>
            <c:explosion val="2"/>
            <c:spPr>
              <a:solidFill>
                <a:schemeClr val="accent3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3"/>
            <c:explosion val="12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4"/>
            <c:explosion val="14"/>
            <c:spPr>
              <a:solidFill>
                <a:schemeClr val="accent4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5"/>
            <c:explosion val="7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6"/>
            <c:explosion val="8"/>
          </c:dPt>
          <c:cat>
            <c:strRef>
              <c:f>Лист1!$A$2:$A$8</c:f>
              <c:strCache>
                <c:ptCount val="7"/>
                <c:pt idx="0">
                  <c:v>дотации</c:v>
                </c:pt>
                <c:pt idx="1">
                  <c:v>иные межбюджетные МБТ</c:v>
                </c:pt>
                <c:pt idx="2">
                  <c:v>субсидии</c:v>
                </c:pt>
                <c:pt idx="3">
                  <c:v>прочие безвозмездные</c:v>
                </c:pt>
                <c:pt idx="4">
                  <c:v>субвенции</c:v>
                </c:pt>
                <c:pt idx="5">
                  <c:v>возвраты МБТ</c:v>
                </c:pt>
                <c:pt idx="6">
                  <c:v>налоговые и неналоговые доходы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544961</c:v>
                </c:pt>
                <c:pt idx="1">
                  <c:v>8348.9699999999884</c:v>
                </c:pt>
                <c:pt idx="2">
                  <c:v>887764.51</c:v>
                </c:pt>
                <c:pt idx="3">
                  <c:v>310</c:v>
                </c:pt>
                <c:pt idx="4">
                  <c:v>1018050.3400000003</c:v>
                </c:pt>
                <c:pt idx="5">
                  <c:v>-6568.02</c:v>
                </c:pt>
                <c:pt idx="6">
                  <c:v>371633.3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"/>
          <c:y val="0.81799081364829596"/>
          <c:w val="1"/>
          <c:h val="0.18200918635170632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sz="1600" b="0"/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0.16513319230618564"/>
          <c:y val="0.13415592937246484"/>
          <c:w val="0.7123655913978495"/>
          <c:h val="0.6901041666666665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63500"/>
            </a:sp3d>
          </c:spPr>
          <c:dPt>
            <c:idx val="0"/>
            <c:spPr>
              <a:solidFill>
                <a:schemeClr val="accent5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1"/>
            <c:spPr>
              <a:solidFill>
                <a:srgbClr val="FF7C80"/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cat>
            <c:strRef>
              <c:f>Лист1!$A$2:$A$3</c:f>
              <c:strCache>
                <c:ptCount val="2"/>
                <c:pt idx="0">
                  <c:v>собственные средства</c:v>
                </c:pt>
                <c:pt idx="1">
                  <c:v>целевые МБТ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972340.3</c:v>
                </c:pt>
                <c:pt idx="1">
                  <c:v>1914163.82</c:v>
                </c:pt>
              </c:numCache>
            </c:numRef>
          </c:val>
        </c:ser>
        <c:firstSliceAng val="156"/>
      </c:pieChart>
    </c:plotArea>
    <c:legend>
      <c:legendPos val="r"/>
      <c:layout>
        <c:manualLayout>
          <c:xMode val="edge"/>
          <c:yMode val="edge"/>
          <c:x val="0.55938298337707759"/>
          <c:y val="0.8250421328912837"/>
          <c:w val="0.43721198912636017"/>
          <c:h val="0.11647839693115283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50048443944506937"/>
          <c:y val="3.2855324902569052E-2"/>
        </c:manualLayout>
      </c:layout>
      <c:txPr>
        <a:bodyPr/>
        <a:lstStyle/>
        <a:p>
          <a:pPr>
            <a:defRPr sz="1600" b="0"/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0.45022183870851729"/>
          <c:y val="0.19102150537634408"/>
          <c:w val="0.32254761904762047"/>
          <c:h val="0.7283333333333336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ИСТОЧНИКИ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h="63500"/>
            </a:sp3d>
          </c:spPr>
          <c:dPt>
            <c:idx val="0"/>
            <c:spPr>
              <a:solidFill>
                <a:schemeClr val="bg1">
                  <a:lumMod val="65000"/>
                </a:schemeClr>
              </a:solidFill>
              <a:scene3d>
                <a:camera prst="orthographicFront"/>
                <a:lightRig rig="threePt" dir="t"/>
              </a:scene3d>
              <a:sp3d>
                <a:bevelT h="63500"/>
              </a:sp3d>
            </c:spPr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h="63500"/>
              </a:sp3d>
            </c:spPr>
          </c:dPt>
          <c:cat>
            <c:strRef>
              <c:f>Лист1!$A$2:$A$3</c:f>
              <c:strCache>
                <c:ptCount val="2"/>
                <c:pt idx="0">
                  <c:v>остатки собственных средств</c:v>
                </c:pt>
                <c:pt idx="1">
                  <c:v>возвраты МБТ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55458.5</c:v>
                </c:pt>
                <c:pt idx="1">
                  <c:v>6568.02</c:v>
                </c:pt>
              </c:numCache>
            </c:numRef>
          </c:val>
        </c:ser>
        <c:firstSliceAng val="320"/>
      </c:pieChart>
    </c:plotArea>
    <c:legend>
      <c:legendPos val="r"/>
      <c:layout>
        <c:manualLayout>
          <c:xMode val="edge"/>
          <c:yMode val="edge"/>
          <c:x val="5.2511415525114152E-2"/>
          <c:y val="0.6130573194479727"/>
          <c:w val="0.34136231258763938"/>
          <c:h val="0.32093048852764494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3448906386701723"/>
          <c:y val="2.8924955809095002E-4"/>
          <c:w val="0.83032263445883214"/>
          <c:h val="0.77833187518226887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уточненный
бюджет
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>
              <c:idx val="1"/>
              <c:layout>
                <c:manualLayout>
                  <c:x val="-0.34027777777777807"/>
                  <c:y val="-4.11522633744856E-3"/>
                </c:manualLayout>
              </c:layout>
              <c:showVal val="1"/>
            </c:dLbl>
            <c:dLbl>
              <c:idx val="2"/>
              <c:layout>
                <c:manualLayout>
                  <c:x val="-0.35694444444444462"/>
                  <c:y val="-4.1152263374485409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источники финансирования дефицита бюджета</c:v>
                </c:pt>
                <c:pt idx="1">
                  <c:v>расходная часть бюджета</c:v>
                </c:pt>
                <c:pt idx="2">
                  <c:v>доходная часть бюджета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33951.83</c:v>
                </c:pt>
                <c:pt idx="1">
                  <c:v>2853242.2600000002</c:v>
                </c:pt>
                <c:pt idx="2">
                  <c:v>2819290.4299999997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 учетом 
 принятых   изменений
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dLbl>
              <c:idx val="1"/>
              <c:layout>
                <c:manualLayout>
                  <c:x val="-0.2388888888888889"/>
                  <c:y val="-4.11522633744856E-3"/>
                </c:manualLayout>
              </c:layout>
              <c:showVal val="1"/>
            </c:dLbl>
            <c:dLbl>
              <c:idx val="2"/>
              <c:layout>
                <c:manualLayout>
                  <c:x val="-0.25833333333333325"/>
                  <c:y val="6.1728395061728392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источники финансирования дефицита бюджета</c:v>
                </c:pt>
                <c:pt idx="1">
                  <c:v>расходная часть бюджета</c:v>
                </c:pt>
                <c:pt idx="2">
                  <c:v>доходная часть бюджета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62004.02</c:v>
                </c:pt>
                <c:pt idx="1">
                  <c:v>2886504.12</c:v>
                </c:pt>
                <c:pt idx="2">
                  <c:v>2824500.1</c:v>
                </c:pt>
              </c:numCache>
            </c:numRef>
          </c:val>
        </c:ser>
        <c:axId val="166797696"/>
        <c:axId val="166799232"/>
      </c:barChart>
      <c:catAx>
        <c:axId val="166797696"/>
        <c:scaling>
          <c:orientation val="minMax"/>
        </c:scaling>
        <c:axPos val="l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166799232"/>
        <c:crosses val="autoZero"/>
        <c:auto val="1"/>
        <c:lblAlgn val="ctr"/>
        <c:lblOffset val="100"/>
      </c:catAx>
      <c:valAx>
        <c:axId val="166799232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667976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3655293088364104E-2"/>
          <c:y val="0.84008181847639696"/>
          <c:w val="0.96479102718092802"/>
          <c:h val="0.11292784830467605"/>
        </c:manualLayout>
      </c:layout>
      <c:txPr>
        <a:bodyPr/>
        <a:lstStyle/>
        <a:p>
          <a:pPr>
            <a:defRPr sz="1600">
              <a:latin typeface="+mn-lt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0.76923</cdr:x>
      <cdr:y>0.09677</cdr:y>
    </cdr:from>
    <cdr:to>
      <cdr:x>1</cdr:x>
      <cdr:y>0.29032</cdr:y>
    </cdr:to>
    <cdr:sp macro="" textlink="">
      <cdr:nvSpPr>
        <cdr:cNvPr id="2" name="Овальная выноска 1"/>
        <cdr:cNvSpPr/>
      </cdr:nvSpPr>
      <cdr:spPr>
        <a:xfrm xmlns:a="http://schemas.openxmlformats.org/drawingml/2006/main">
          <a:off x="4976441" y="228600"/>
          <a:ext cx="1424359" cy="457203"/>
        </a:xfrm>
        <a:prstGeom xmlns:a="http://schemas.openxmlformats.org/drawingml/2006/main" prst="wedgeEllipseCallout">
          <a:avLst>
            <a:gd name="adj1" fmla="val -55249"/>
            <a:gd name="adj2" fmla="val 115522"/>
          </a:avLst>
        </a:prstGeom>
        <a:solidFill xmlns:a="http://schemas.openxmlformats.org/drawingml/2006/main">
          <a:schemeClr val="bg1">
            <a:lumMod val="65000"/>
          </a:schemeClr>
        </a:solidFill>
        <a:ln xmlns:a="http://schemas.openxmlformats.org/drawingml/2006/main" w="25400" cap="rnd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 w="63500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solidFill>
                <a:schemeClr val="bg1"/>
              </a:solidFill>
            </a:rPr>
            <a:t>+28 052,19</a:t>
          </a:r>
          <a:endParaRPr lang="ru-RU" sz="1200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0.825</cdr:x>
      <cdr:y>0.58025</cdr:y>
    </cdr:from>
    <cdr:to>
      <cdr:x>0.96667</cdr:x>
      <cdr:y>0.66502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7543800" y="3581400"/>
          <a:ext cx="1295400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latinLnBrk="0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latinLnBrk="0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latinLnBrk="0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latinLnBrk="0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latinLnBrk="0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latinLnBrk="0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latinLnBrk="0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latinLnBrk="0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400" b="1" dirty="0" smtClean="0"/>
            <a:t>+ 28 052,19</a:t>
          </a:r>
        </a:p>
        <a:p xmlns:a="http://schemas.openxmlformats.org/drawingml/2006/main">
          <a:pPr algn="ctr"/>
          <a:r>
            <a:rPr lang="ru-RU" sz="1400" dirty="0" smtClean="0">
              <a:cs typeface="Times New Roman" pitchFamily="18" charset="0"/>
            </a:rPr>
            <a:t>тыс. 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799BB-8852-4B4A-8776-6E7E48B99DC0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E1F58-664D-484F-B1E3-1000CA541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4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catherineasquithgallery.com/uploads/posts/2021-02/1612806235_188-p-abstraktnii-fon-svetlii-goluboi-dlya-preze-2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838200"/>
            <a:ext cx="8534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ешение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Совета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Курского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муниципального округа Ставропольского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края от 24 мая 2023 г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№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527</a:t>
            </a:r>
            <a:endParaRPr lang="ru-RU" sz="2400" b="1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 внесении изменений в решение Совета Курского муниципального округа Ставропольского края </a:t>
            </a:r>
          </a:p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08 декабря 2022 г. № 453 «О бюджете Курского муниципального округа Ставропольского края на 2023 год и плановый период 2024 и 2025 годов»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23114" t="22349" r="26807" b="37058"/>
          <a:stretch>
            <a:fillRect/>
          </a:stretch>
        </p:blipFill>
        <p:spPr bwMode="auto">
          <a:xfrm>
            <a:off x="8153400" y="0"/>
            <a:ext cx="990600" cy="11610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146" name="Picture 2" descr="https://mega-u.ru/wp-content/uploads/2022/02/exampl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3871784"/>
            <a:ext cx="4419600" cy="2986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catherineasquithgallery.com/uploads/posts/2021-02/1612806235_188-p-abstraktnii-fon-svetlii-goluboi-dlya-preze-24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52400" y="0"/>
            <a:ext cx="88392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b="1" dirty="0" smtClean="0"/>
              <a:t>	</a:t>
            </a:r>
            <a:r>
              <a:rPr lang="ru-RU" sz="1400" dirty="0" smtClean="0"/>
              <a:t>На основании Закона Ставропольского края от 26 апреля 2023 г.  № 33-кз «О внесении изменений в Закон  Ставропольского края «О бюджете Ставропольского края на 2023 год и плановый период 2024 и 2025 годов» и уведомлений, поступивших от министерств Ставропольского края:</a:t>
            </a:r>
          </a:p>
          <a:p>
            <a:pPr algn="just"/>
            <a:r>
              <a:rPr lang="ru-RU" sz="1400" dirty="0" smtClean="0"/>
              <a:t>	</a:t>
            </a:r>
            <a:r>
              <a:rPr lang="ru-RU" sz="1400" b="1" dirty="0" smtClean="0"/>
              <a:t>увеличены бюджетные ассигнования на следующие мероприятия: </a:t>
            </a:r>
          </a:p>
          <a:p>
            <a:pPr algn="just"/>
            <a:r>
              <a:rPr lang="ru-RU" sz="1400" dirty="0" smtClean="0"/>
              <a:t>	реализация инициативных проектов - 4 482,06 тыс. рублей (из них на  «Благоустройство </a:t>
            </a:r>
            <a:r>
              <a:rPr lang="ru-RU" sz="1400" dirty="0" err="1" smtClean="0"/>
              <a:t>тер-ритории</a:t>
            </a:r>
            <a:r>
              <a:rPr lang="ru-RU" sz="1400" dirty="0" smtClean="0"/>
              <a:t>, прилегающей к зданию </a:t>
            </a:r>
            <a:r>
              <a:rPr lang="ru-RU" sz="1400" dirty="0" err="1" smtClean="0"/>
              <a:t>Новодеревенского</a:t>
            </a:r>
            <a:r>
              <a:rPr lang="ru-RU" sz="1400" dirty="0" smtClean="0"/>
              <a:t> сельского дома культуры МБУК «Централизованная клубная система» (2 этап) в хуторе Новая Деревня Курского муниципального округа Ставропольского края» - 2 378,92 тыс. рублей; на «Обустройство крытой сцены и зрительских мест в парковой зоне станицы Стодеревская Курского муниципального округа Ставропольского края» - 2 103,14 тыс. рублей);</a:t>
            </a:r>
          </a:p>
          <a:p>
            <a:pPr algn="just"/>
            <a:r>
              <a:rPr lang="ru-RU" sz="1400" dirty="0" smtClean="0"/>
              <a:t>	организация и обеспечение отдыха и оздоровления детей - 259,12 тыс. рублей;</a:t>
            </a:r>
          </a:p>
          <a:p>
            <a:pPr algn="just"/>
            <a:r>
              <a:rPr lang="ru-RU" sz="1400" dirty="0" smtClean="0"/>
              <a:t>	компенсацию отдельным категориям граждан оплаты взноса на капитальный ремонт общего имущества в многоквартирном доме - 2,65 тыс. рублей;</a:t>
            </a:r>
          </a:p>
          <a:p>
            <a:pPr algn="just"/>
            <a:r>
              <a:rPr lang="ru-RU" sz="1400" dirty="0" smtClean="0"/>
              <a:t>	</a:t>
            </a:r>
            <a:r>
              <a:rPr lang="ru-RU" sz="1400" b="1" dirty="0" smtClean="0"/>
              <a:t>уменьшены бюджетные ассигнования на следующие мероприятие: </a:t>
            </a:r>
          </a:p>
          <a:p>
            <a:pPr algn="just"/>
            <a:r>
              <a:rPr lang="ru-RU" sz="1400" dirty="0" smtClean="0"/>
              <a:t>	осуществление переданного полномочия Российской Федерации по осуществлению ежегодной денежной выплаты лицам, награжденным нагрудным знаком «Почетный донор России» - 46,06 тыс. рублей.</a:t>
            </a:r>
            <a:endParaRPr lang="ru-RU" sz="1400" dirty="0"/>
          </a:p>
        </p:txBody>
      </p:sp>
      <p:pic>
        <p:nvPicPr>
          <p:cNvPr id="14" name="Picture 3" descr="https://cdn3.vectorstock.com/i/1000x1000/17/07/graph-finance-vector-171707.jpg"/>
          <p:cNvPicPr>
            <a:picLocks noChangeAspect="1" noChangeArrowheads="1"/>
          </p:cNvPicPr>
          <p:nvPr/>
        </p:nvPicPr>
        <p:blipFill>
          <a:blip r:embed="rId4" cstate="print"/>
          <a:srcRect b="12500"/>
          <a:stretch>
            <a:fillRect/>
          </a:stretch>
        </p:blipFill>
        <p:spPr bwMode="auto">
          <a:xfrm>
            <a:off x="990600" y="3581400"/>
            <a:ext cx="7162800" cy="2895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https://catherineasquithgallery.com/uploads/posts/2021-02/1612806235_188-p-abstraktnii-fon-svetlii-goluboi-dlya-preze-2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graphicFrame>
        <p:nvGraphicFramePr>
          <p:cNvPr id="6" name="Диаграмма 5"/>
          <p:cNvGraphicFramePr/>
          <p:nvPr/>
        </p:nvGraphicFramePr>
        <p:xfrm>
          <a:off x="0" y="304800"/>
          <a:ext cx="4876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572000" y="304800"/>
          <a:ext cx="4572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Овальная выноска 8"/>
          <p:cNvSpPr/>
          <p:nvPr/>
        </p:nvSpPr>
        <p:spPr>
          <a:xfrm>
            <a:off x="381000" y="533400"/>
            <a:ext cx="1143000" cy="381000"/>
          </a:xfrm>
          <a:prstGeom prst="wedgeEllipseCallout">
            <a:avLst>
              <a:gd name="adj1" fmla="val 78749"/>
              <a:gd name="adj2" fmla="val 59708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+511,90</a:t>
            </a:r>
            <a:endParaRPr lang="ru-RU" sz="1200" dirty="0"/>
          </a:p>
        </p:txBody>
      </p:sp>
      <p:sp>
        <p:nvSpPr>
          <p:cNvPr id="10" name="Овальная выноска 9"/>
          <p:cNvSpPr/>
          <p:nvPr/>
        </p:nvSpPr>
        <p:spPr>
          <a:xfrm>
            <a:off x="0" y="3276600"/>
            <a:ext cx="1219200" cy="533400"/>
          </a:xfrm>
          <a:prstGeom prst="wedgeEllipseCallout">
            <a:avLst>
              <a:gd name="adj1" fmla="val 27592"/>
              <a:gd name="adj2" fmla="val -137086"/>
            </a:avLst>
          </a:prstGeom>
          <a:solidFill>
            <a:schemeClr val="accent4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+215,71</a:t>
            </a:r>
            <a:endParaRPr lang="ru-RU" sz="1200" dirty="0"/>
          </a:p>
        </p:txBody>
      </p:sp>
      <p:sp>
        <p:nvSpPr>
          <p:cNvPr id="11" name="Овальная выноска 10"/>
          <p:cNvSpPr/>
          <p:nvPr/>
        </p:nvSpPr>
        <p:spPr>
          <a:xfrm>
            <a:off x="3886200" y="2971800"/>
            <a:ext cx="1371600" cy="533400"/>
          </a:xfrm>
          <a:prstGeom prst="wedgeEllipseCallout">
            <a:avLst>
              <a:gd name="adj1" fmla="val -68655"/>
              <a:gd name="adj2" fmla="val 39825"/>
            </a:avLst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+4 482,06</a:t>
            </a:r>
            <a:endParaRPr lang="ru-RU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2209800" y="0"/>
            <a:ext cx="5192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ИЗМЕНЕНИЯ ВНОСИМЫЕ В СТРУКТУРУ БЮДЖЕТА:</a:t>
            </a:r>
            <a:endParaRPr lang="ru-RU" b="1" dirty="0">
              <a:cs typeface="Times New Roman" pitchFamily="18" charset="0"/>
            </a:endParaRPr>
          </a:p>
        </p:txBody>
      </p:sp>
      <p:sp>
        <p:nvSpPr>
          <p:cNvPr id="15" name="Овальная выноска 14"/>
          <p:cNvSpPr/>
          <p:nvPr/>
        </p:nvSpPr>
        <p:spPr>
          <a:xfrm>
            <a:off x="4724400" y="3657600"/>
            <a:ext cx="1371600" cy="609600"/>
          </a:xfrm>
          <a:prstGeom prst="wedgeEllipseCallout">
            <a:avLst>
              <a:gd name="adj1" fmla="val 69376"/>
              <a:gd name="adj2" fmla="val -29941"/>
            </a:avLst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+ 28 564,09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16" name="Овальная выноска 15"/>
          <p:cNvSpPr/>
          <p:nvPr/>
        </p:nvSpPr>
        <p:spPr>
          <a:xfrm>
            <a:off x="7772400" y="685800"/>
            <a:ext cx="1371600" cy="457200"/>
          </a:xfrm>
          <a:prstGeom prst="wedgeEllipseCallout">
            <a:avLst>
              <a:gd name="adj1" fmla="val -18926"/>
              <a:gd name="adj2" fmla="val 109012"/>
            </a:avLst>
          </a:prstGeom>
          <a:solidFill>
            <a:srgbClr val="FF7C80"/>
          </a:solidFill>
          <a:ln>
            <a:noFill/>
          </a:ln>
          <a:scene3d>
            <a:camera prst="orthographicFront"/>
            <a:lightRig rig="threePt" dir="t"/>
          </a:scene3d>
          <a:sp3d>
            <a:bevelT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+4 697,77</a:t>
            </a:r>
            <a:endParaRPr lang="ru-RU" sz="1200" dirty="0">
              <a:solidFill>
                <a:schemeClr val="bg1"/>
              </a:solidFill>
            </a:endParaRP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2743200" y="4495800"/>
          <a:ext cx="61722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8104805" y="304800"/>
            <a:ext cx="10391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тыс. рублей</a:t>
            </a:r>
            <a:endParaRPr lang="ru-RU" sz="1200" i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447800" y="2743200"/>
            <a:ext cx="9028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субвенции</a:t>
            </a:r>
            <a:endParaRPr lang="ru-RU" sz="1200" i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905000" y="1371600"/>
            <a:ext cx="4427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</a:t>
            </a:r>
            <a:r>
              <a:rPr lang="ru-RU" sz="1200" i="1" dirty="0" err="1" smtClean="0"/>
              <a:t>н</a:t>
            </a:r>
            <a:r>
              <a:rPr lang="ru-RU" sz="1200" i="1" dirty="0" smtClean="0"/>
              <a:t>/</a:t>
            </a:r>
            <a:r>
              <a:rPr lang="ru-RU" sz="1200" i="1" dirty="0" err="1" smtClean="0"/>
              <a:t>н</a:t>
            </a:r>
            <a:endParaRPr lang="ru-RU" sz="1200" i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590800" y="1524000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дотации</a:t>
            </a:r>
            <a:endParaRPr lang="ru-RU" sz="1200" i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971800" y="2514600"/>
            <a:ext cx="8146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субсидии</a:t>
            </a:r>
            <a:endParaRPr lang="ru-RU" sz="1200" i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477000" y="1752600"/>
            <a:ext cx="10968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целевые МБТ</a:t>
            </a:r>
            <a:endParaRPr lang="ru-RU" sz="1200" i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943600" y="3124200"/>
            <a:ext cx="1152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i="1" dirty="0" smtClean="0"/>
              <a:t> собственные </a:t>
            </a:r>
          </a:p>
          <a:p>
            <a:pPr algn="ctr"/>
            <a:r>
              <a:rPr lang="ru-RU" sz="1200" i="1" dirty="0" err="1" smtClean="0"/>
              <a:t>ср-ва</a:t>
            </a:r>
            <a:endParaRPr lang="ru-RU" sz="1200" i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876800" y="5105400"/>
            <a:ext cx="893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i="1" dirty="0" smtClean="0"/>
              <a:t> возвраты</a:t>
            </a:r>
          </a:p>
          <a:p>
            <a:pPr algn="ctr"/>
            <a:r>
              <a:rPr lang="ru-RU" sz="1200" i="1" dirty="0" smtClean="0"/>
              <a:t> МБТ</a:t>
            </a:r>
            <a:endParaRPr lang="ru-RU" sz="1200" i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096000" y="6019800"/>
            <a:ext cx="8354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остатки</a:t>
            </a:r>
            <a:endParaRPr lang="ru-RU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catherineasquithgallery.com/uploads/posts/2021-02/1612806235_188-p-abstraktnii-fon-svetlii-goluboi-dlya-preze-24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graphicFrame>
        <p:nvGraphicFramePr>
          <p:cNvPr id="3" name="Диаграмма 2"/>
          <p:cNvGraphicFramePr/>
          <p:nvPr/>
        </p:nvGraphicFramePr>
        <p:xfrm>
          <a:off x="0" y="685800"/>
          <a:ext cx="91440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4600" y="152400"/>
            <a:ext cx="5482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ОСНОВНЫЕ ХАРАКТЕРИСТИКИ БЮДЖЕТА на 2023 год</a:t>
            </a:r>
            <a:endParaRPr lang="ru-RU" b="1" dirty="0"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67600" y="6858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cs typeface="Times New Roman" pitchFamily="18" charset="0"/>
              </a:rPr>
              <a:t>отклонение</a:t>
            </a:r>
            <a:endParaRPr lang="ru-RU" sz="1400" dirty="0"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43800" y="15240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+ 5 209,67</a:t>
            </a:r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67600" y="32004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+ 33 261,86</a:t>
            </a:r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11273</TotalTime>
  <Words>137</Words>
  <Application>Microsoft Office PowerPoint</Application>
  <PresentationFormat>Экран (4:3)</PresentationFormat>
  <Paragraphs>45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Пользователь Windows</cp:lastModifiedBy>
  <cp:revision>808</cp:revision>
  <dcterms:created xsi:type="dcterms:W3CDTF">2017-08-15T11:56:06Z</dcterms:created>
  <dcterms:modified xsi:type="dcterms:W3CDTF">2023-05-26T07:46:31Z</dcterms:modified>
</cp:coreProperties>
</file>