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drawings/drawing2.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rawings/drawing3.xml" ContentType="application/vnd.openxmlformats-officedocument.drawingml.chartshapes+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5" r:id="rId2"/>
    <p:sldId id="314" r:id="rId3"/>
    <p:sldId id="319" r:id="rId4"/>
    <p:sldId id="320" r:id="rId5"/>
    <p:sldId id="321" r:id="rId6"/>
    <p:sldId id="322" r:id="rId7"/>
    <p:sldId id="323" r:id="rId8"/>
    <p:sldId id="324" r:id="rId9"/>
    <p:sldId id="325" r:id="rId10"/>
    <p:sldId id="317" r:id="rId11"/>
    <p:sldId id="298" r:id="rId12"/>
    <p:sldId id="318" r:id="rId13"/>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33CC33"/>
    <a:srgbClr val="FF0000"/>
    <a:srgbClr val="FF9900"/>
    <a:srgbClr val="FF7C80"/>
    <a:srgbClr val="FFCCFF"/>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90" d="100"/>
          <a:sy n="90" d="100"/>
        </p:scale>
        <p:origin x="-2244" y="-54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_____Microsoft_Office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Microsoft_Office_Excel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_____Microsoft_Office_Excel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_____Microsoft_Office_Excel4.xlsx"/></Relationships>
</file>

<file path=ppt/charts/_rels/chart5.xml.rels><?xml version="1.0" encoding="UTF-8" standalone="yes"?>
<Relationships xmlns="http://schemas.openxmlformats.org/package/2006/relationships"><Relationship Id="rId1" Type="http://schemas.openxmlformats.org/officeDocument/2006/relationships/package" Target="../embeddings/_____Microsoft_Office_Excel5.xlsx"/></Relationships>
</file>

<file path=ppt/charts/_rels/chart6.xml.rels><?xml version="1.0" encoding="UTF-8" standalone="yes"?>
<Relationships xmlns="http://schemas.openxmlformats.org/package/2006/relationships"><Relationship Id="rId1" Type="http://schemas.openxmlformats.org/officeDocument/2006/relationships/package" Target="../embeddings/_____Microsoft_Office_Excel6.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chart>
    <c:title>
      <c:layout/>
      <c:txPr>
        <a:bodyPr/>
        <a:lstStyle/>
        <a:p>
          <a:pPr>
            <a:defRPr sz="1600" b="0"/>
          </a:pPr>
          <a:endParaRPr lang="ru-RU"/>
        </a:p>
      </c:txPr>
    </c:title>
    <c:plotArea>
      <c:layout>
        <c:manualLayout>
          <c:layoutTarget val="inner"/>
          <c:xMode val="edge"/>
          <c:yMode val="edge"/>
          <c:x val="0.17294578412073544"/>
          <c:y val="9.2489282589676286E-2"/>
          <c:w val="0.6927554954068269"/>
          <c:h val="0.73893919510061268"/>
        </c:manualLayout>
      </c:layout>
      <c:pieChart>
        <c:varyColors val="1"/>
        <c:ser>
          <c:idx val="0"/>
          <c:order val="0"/>
          <c:tx>
            <c:strRef>
              <c:f>Лист1!$B$1</c:f>
              <c:strCache>
                <c:ptCount val="1"/>
                <c:pt idx="0">
                  <c:v>ДОХОДЫ</c:v>
                </c:pt>
              </c:strCache>
            </c:strRef>
          </c:tx>
          <c:spPr>
            <a:scene3d>
              <a:camera prst="orthographicFront"/>
              <a:lightRig rig="threePt" dir="t"/>
            </a:scene3d>
            <a:sp3d>
              <a:bevelT w="63500"/>
            </a:sp3d>
          </c:spPr>
          <c:explosion val="19"/>
          <c:dPt>
            <c:idx val="0"/>
            <c:explosion val="4"/>
          </c:dPt>
          <c:dPt>
            <c:idx val="1"/>
            <c:spPr>
              <a:solidFill>
                <a:srgbClr val="C0504D">
                  <a:lumMod val="75000"/>
                </a:srgbClr>
              </a:solidFill>
              <a:scene3d>
                <a:camera prst="orthographicFront"/>
                <a:lightRig rig="threePt" dir="t"/>
              </a:scene3d>
              <a:sp3d>
                <a:bevelT w="63500"/>
              </a:sp3d>
            </c:spPr>
          </c:dPt>
          <c:dPt>
            <c:idx val="2"/>
            <c:explosion val="2"/>
            <c:spPr>
              <a:solidFill>
                <a:schemeClr val="accent3">
                  <a:lumMod val="75000"/>
                </a:schemeClr>
              </a:solidFill>
              <a:scene3d>
                <a:camera prst="orthographicFront"/>
                <a:lightRig rig="threePt" dir="t"/>
              </a:scene3d>
              <a:sp3d>
                <a:bevelT w="63500"/>
              </a:sp3d>
            </c:spPr>
          </c:dPt>
          <c:dPt>
            <c:idx val="3"/>
            <c:explosion val="12"/>
            <c:spPr>
              <a:solidFill>
                <a:srgbClr val="FF0000"/>
              </a:solidFill>
              <a:scene3d>
                <a:camera prst="orthographicFront"/>
                <a:lightRig rig="threePt" dir="t"/>
              </a:scene3d>
              <a:sp3d>
                <a:bevelT w="63500"/>
              </a:sp3d>
            </c:spPr>
          </c:dPt>
          <c:dPt>
            <c:idx val="4"/>
            <c:explosion val="14"/>
            <c:spPr>
              <a:solidFill>
                <a:schemeClr val="accent4">
                  <a:lumMod val="75000"/>
                </a:schemeClr>
              </a:solidFill>
              <a:scene3d>
                <a:camera prst="orthographicFront"/>
                <a:lightRig rig="threePt" dir="t"/>
              </a:scene3d>
              <a:sp3d>
                <a:bevelT w="63500"/>
              </a:sp3d>
            </c:spPr>
          </c:dPt>
          <c:dPt>
            <c:idx val="5"/>
            <c:explosion val="7"/>
            <c:spPr>
              <a:solidFill>
                <a:srgbClr val="00B050"/>
              </a:solidFill>
              <a:scene3d>
                <a:camera prst="orthographicFront"/>
                <a:lightRig rig="threePt" dir="t"/>
              </a:scene3d>
              <a:sp3d>
                <a:bevelT w="63500"/>
              </a:sp3d>
            </c:spPr>
          </c:dPt>
          <c:dPt>
            <c:idx val="6"/>
            <c:explosion val="8"/>
          </c:dPt>
          <c:cat>
            <c:strRef>
              <c:f>Лист1!$A$2:$A$8</c:f>
              <c:strCache>
                <c:ptCount val="7"/>
                <c:pt idx="0">
                  <c:v>дотации</c:v>
                </c:pt>
                <c:pt idx="1">
                  <c:v>иные межбюджетные МБТ</c:v>
                </c:pt>
                <c:pt idx="2">
                  <c:v>субсидии</c:v>
                </c:pt>
                <c:pt idx="3">
                  <c:v>прочие безвозмездные</c:v>
                </c:pt>
                <c:pt idx="4">
                  <c:v>субвенции</c:v>
                </c:pt>
                <c:pt idx="5">
                  <c:v>возвраты МБТ</c:v>
                </c:pt>
                <c:pt idx="6">
                  <c:v>налоговые и неналоговые доходы</c:v>
                </c:pt>
              </c:strCache>
            </c:strRef>
          </c:cat>
          <c:val>
            <c:numRef>
              <c:f>Лист1!$B$2:$B$8</c:f>
              <c:numCache>
                <c:formatCode>General</c:formatCode>
                <c:ptCount val="7"/>
                <c:pt idx="0">
                  <c:v>544961</c:v>
                </c:pt>
                <c:pt idx="1">
                  <c:v>20277.86</c:v>
                </c:pt>
                <c:pt idx="2">
                  <c:v>1021055.8200000002</c:v>
                </c:pt>
                <c:pt idx="3">
                  <c:v>310</c:v>
                </c:pt>
                <c:pt idx="4">
                  <c:v>1025609.01</c:v>
                </c:pt>
                <c:pt idx="5">
                  <c:v>-7029.02</c:v>
                </c:pt>
                <c:pt idx="6">
                  <c:v>376012.35</c:v>
                </c:pt>
              </c:numCache>
            </c:numRef>
          </c:val>
        </c:ser>
        <c:firstSliceAng val="0"/>
      </c:pieChart>
    </c:plotArea>
    <c:legend>
      <c:legendPos val="r"/>
      <c:layout>
        <c:manualLayout>
          <c:xMode val="edge"/>
          <c:yMode val="edge"/>
          <c:x val="0"/>
          <c:y val="0.81799081364829707"/>
          <c:w val="1"/>
          <c:h val="0.18200918635170649"/>
        </c:manualLayout>
      </c:layout>
      <c:txPr>
        <a:bodyPr/>
        <a:lstStyle/>
        <a:p>
          <a:pPr>
            <a:defRPr sz="1200"/>
          </a:pPr>
          <a:endParaRPr lang="ru-RU"/>
        </a:p>
      </c:txPr>
    </c:legend>
    <c:plotVisOnly val="1"/>
  </c:chart>
  <c:txPr>
    <a:bodyPr/>
    <a:lstStyle/>
    <a:p>
      <a:pPr>
        <a:defRPr sz="1800"/>
      </a:pPr>
      <a:endParaRPr lang="ru-RU"/>
    </a:p>
  </c:txPr>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ru-RU"/>
  <c:chart>
    <c:title>
      <c:layout>
        <c:manualLayout>
          <c:xMode val="edge"/>
          <c:yMode val="edge"/>
          <c:x val="0.38422222222222241"/>
          <c:y val="1.754385964912282E-2"/>
        </c:manualLayout>
      </c:layout>
      <c:txPr>
        <a:bodyPr/>
        <a:lstStyle/>
        <a:p>
          <a:pPr>
            <a:defRPr sz="1600" b="0"/>
          </a:pPr>
          <a:endParaRPr lang="ru-RU"/>
        </a:p>
      </c:txPr>
    </c:title>
    <c:plotArea>
      <c:layout>
        <c:manualLayout>
          <c:layoutTarget val="inner"/>
          <c:xMode val="edge"/>
          <c:yMode val="edge"/>
          <c:x val="0.16513319230618564"/>
          <c:y val="0.13415592937246484"/>
          <c:w val="0.7123655913978495"/>
          <c:h val="0.69010416666666652"/>
        </c:manualLayout>
      </c:layout>
      <c:pieChart>
        <c:varyColors val="1"/>
        <c:ser>
          <c:idx val="0"/>
          <c:order val="0"/>
          <c:tx>
            <c:strRef>
              <c:f>Лист1!$B$1</c:f>
              <c:strCache>
                <c:ptCount val="1"/>
                <c:pt idx="0">
                  <c:v>РАСХОДЫ</c:v>
                </c:pt>
              </c:strCache>
            </c:strRef>
          </c:tx>
          <c:spPr>
            <a:scene3d>
              <a:camera prst="orthographicFront"/>
              <a:lightRig rig="threePt" dir="t"/>
            </a:scene3d>
            <a:sp3d>
              <a:bevelT w="63500"/>
            </a:sp3d>
          </c:spPr>
          <c:dPt>
            <c:idx val="0"/>
            <c:spPr>
              <a:solidFill>
                <a:schemeClr val="accent5">
                  <a:lumMod val="75000"/>
                </a:schemeClr>
              </a:solidFill>
              <a:scene3d>
                <a:camera prst="orthographicFront"/>
                <a:lightRig rig="threePt" dir="t"/>
              </a:scene3d>
              <a:sp3d>
                <a:bevelT w="63500"/>
              </a:sp3d>
            </c:spPr>
          </c:dPt>
          <c:dPt>
            <c:idx val="1"/>
            <c:spPr>
              <a:solidFill>
                <a:srgbClr val="FF7C80"/>
              </a:solidFill>
              <a:scene3d>
                <a:camera prst="orthographicFront"/>
                <a:lightRig rig="threePt" dir="t"/>
              </a:scene3d>
              <a:sp3d>
                <a:bevelT w="63500"/>
              </a:sp3d>
            </c:spPr>
          </c:dPt>
          <c:cat>
            <c:strRef>
              <c:f>Лист1!$A$2:$A$3</c:f>
              <c:strCache>
                <c:ptCount val="2"/>
                <c:pt idx="0">
                  <c:v>собственные средства</c:v>
                </c:pt>
                <c:pt idx="1">
                  <c:v>целевые МБТ</c:v>
                </c:pt>
              </c:strCache>
            </c:strRef>
          </c:cat>
          <c:val>
            <c:numRef>
              <c:f>Лист1!$B$2:$B$3</c:f>
              <c:numCache>
                <c:formatCode>General</c:formatCode>
                <c:ptCount val="2"/>
                <c:pt idx="0">
                  <c:v>976960.01</c:v>
                </c:pt>
                <c:pt idx="1">
                  <c:v>2066942.6900000004</c:v>
                </c:pt>
              </c:numCache>
            </c:numRef>
          </c:val>
        </c:ser>
        <c:firstSliceAng val="156"/>
      </c:pieChart>
    </c:plotArea>
    <c:legend>
      <c:legendPos val="r"/>
      <c:layout>
        <c:manualLayout>
          <c:xMode val="edge"/>
          <c:yMode val="edge"/>
          <c:x val="0.55938298337707759"/>
          <c:y val="0.8250421328912837"/>
          <c:w val="0.43721198912636039"/>
          <c:h val="0.11647839693115283"/>
        </c:manualLayout>
      </c:layout>
      <c:txPr>
        <a:bodyPr/>
        <a:lstStyle/>
        <a:p>
          <a:pPr>
            <a:defRPr sz="1200"/>
          </a:pPr>
          <a:endParaRPr lang="ru-RU"/>
        </a:p>
      </c:txPr>
    </c:legend>
    <c:plotVisOnly val="1"/>
  </c:chart>
  <c:txPr>
    <a:bodyPr/>
    <a:lstStyle/>
    <a:p>
      <a:pPr>
        <a:defRPr sz="1800"/>
      </a:pPr>
      <a:endParaRPr lang="ru-RU"/>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ru-RU"/>
  <c:chart>
    <c:title>
      <c:layout>
        <c:manualLayout>
          <c:xMode val="edge"/>
          <c:yMode val="edge"/>
          <c:x val="0.50048443944506937"/>
          <c:y val="3.2855324902569052E-2"/>
        </c:manualLayout>
      </c:layout>
      <c:txPr>
        <a:bodyPr/>
        <a:lstStyle/>
        <a:p>
          <a:pPr>
            <a:defRPr sz="1600" b="0"/>
          </a:pPr>
          <a:endParaRPr lang="ru-RU"/>
        </a:p>
      </c:txPr>
    </c:title>
    <c:plotArea>
      <c:layout>
        <c:manualLayout>
          <c:layoutTarget val="inner"/>
          <c:xMode val="edge"/>
          <c:yMode val="edge"/>
          <c:x val="0.45022183870851729"/>
          <c:y val="0.19102150537634408"/>
          <c:w val="0.32254761904762086"/>
          <c:h val="0.72833333333333361"/>
        </c:manualLayout>
      </c:layout>
      <c:pieChart>
        <c:varyColors val="1"/>
        <c:ser>
          <c:idx val="0"/>
          <c:order val="0"/>
          <c:tx>
            <c:strRef>
              <c:f>Лист1!$B$1</c:f>
              <c:strCache>
                <c:ptCount val="1"/>
                <c:pt idx="0">
                  <c:v>ИСТОЧНИКИ</c:v>
                </c:pt>
              </c:strCache>
            </c:strRef>
          </c:tx>
          <c:spPr>
            <a:scene3d>
              <a:camera prst="orthographicFront"/>
              <a:lightRig rig="threePt" dir="t"/>
            </a:scene3d>
            <a:sp3d>
              <a:bevelT h="63500"/>
            </a:sp3d>
          </c:spPr>
          <c:dPt>
            <c:idx val="0"/>
            <c:spPr>
              <a:solidFill>
                <a:schemeClr val="bg1">
                  <a:lumMod val="65000"/>
                </a:schemeClr>
              </a:solidFill>
              <a:scene3d>
                <a:camera prst="orthographicFront"/>
                <a:lightRig rig="threePt" dir="t"/>
              </a:scene3d>
              <a:sp3d>
                <a:bevelT h="63500"/>
              </a:sp3d>
            </c:spPr>
          </c:dPt>
          <c:dPt>
            <c:idx val="1"/>
            <c:spPr>
              <a:solidFill>
                <a:schemeClr val="accent6">
                  <a:lumMod val="75000"/>
                </a:schemeClr>
              </a:solidFill>
              <a:scene3d>
                <a:camera prst="orthographicFront"/>
                <a:lightRig rig="threePt" dir="t"/>
              </a:scene3d>
              <a:sp3d>
                <a:bevelT h="63500"/>
              </a:sp3d>
            </c:spPr>
          </c:dPt>
          <c:cat>
            <c:strRef>
              <c:f>Лист1!$A$2:$A$3</c:f>
              <c:strCache>
                <c:ptCount val="2"/>
                <c:pt idx="0">
                  <c:v>остатки собственных средств</c:v>
                </c:pt>
                <c:pt idx="1">
                  <c:v>возвраты МБТ</c:v>
                </c:pt>
              </c:strCache>
            </c:strRef>
          </c:cat>
          <c:val>
            <c:numRef>
              <c:f>Лист1!$B$2:$B$3</c:f>
              <c:numCache>
                <c:formatCode>General</c:formatCode>
                <c:ptCount val="2"/>
                <c:pt idx="0">
                  <c:v>55458.5</c:v>
                </c:pt>
                <c:pt idx="1">
                  <c:v>6568.02</c:v>
                </c:pt>
              </c:numCache>
            </c:numRef>
          </c:val>
        </c:ser>
        <c:firstSliceAng val="320"/>
      </c:pieChart>
    </c:plotArea>
    <c:legend>
      <c:legendPos val="r"/>
      <c:layout>
        <c:manualLayout>
          <c:xMode val="edge"/>
          <c:yMode val="edge"/>
          <c:x val="5.2511415525114152E-2"/>
          <c:y val="0.6130573194479727"/>
          <c:w val="0.34136231258763938"/>
          <c:h val="0.32093048852764539"/>
        </c:manualLayout>
      </c:layout>
      <c:txPr>
        <a:bodyPr/>
        <a:lstStyle/>
        <a:p>
          <a:pPr>
            <a:defRPr sz="1200"/>
          </a:pPr>
          <a:endParaRPr lang="ru-RU"/>
        </a:p>
      </c:txPr>
    </c:legend>
    <c:plotVisOnly val="1"/>
  </c:chart>
  <c:txPr>
    <a:bodyPr/>
    <a:lstStyle/>
    <a:p>
      <a:pPr>
        <a:defRPr sz="1800"/>
      </a:pPr>
      <a:endParaRPr lang="ru-RU"/>
    </a:p>
  </c:txPr>
  <c:externalData r:id="rId1"/>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ru-RU"/>
  <c:chart>
    <c:plotArea>
      <c:layout>
        <c:manualLayout>
          <c:layoutTarget val="inner"/>
          <c:xMode val="edge"/>
          <c:yMode val="edge"/>
          <c:x val="0.13448906386701734"/>
          <c:y val="2.8924955809095002E-4"/>
          <c:w val="0.83032263445883281"/>
          <c:h val="0.77833187518226887"/>
        </c:manualLayout>
      </c:layout>
      <c:barChart>
        <c:barDir val="bar"/>
        <c:grouping val="clustered"/>
        <c:ser>
          <c:idx val="0"/>
          <c:order val="0"/>
          <c:tx>
            <c:strRef>
              <c:f>Лист1!$B$1</c:f>
              <c:strCache>
                <c:ptCount val="1"/>
                <c:pt idx="0">
                  <c:v>уточненный
бюджет
</c:v>
                </c:pt>
              </c:strCache>
            </c:strRef>
          </c:tx>
          <c:spPr>
            <a:solidFill>
              <a:schemeClr val="accent3">
                <a:lumMod val="60000"/>
                <a:lumOff val="40000"/>
              </a:schemeClr>
            </a:solidFill>
          </c:spPr>
          <c:dLbls>
            <c:dLbl>
              <c:idx val="1"/>
              <c:layout>
                <c:manualLayout>
                  <c:x val="-0.34027777777777835"/>
                  <c:y val="-4.11522633744856E-3"/>
                </c:manualLayout>
              </c:layout>
              <c:showVal val="1"/>
            </c:dLbl>
            <c:dLbl>
              <c:idx val="2"/>
              <c:layout>
                <c:manualLayout>
                  <c:x val="-0.3569444444444449"/>
                  <c:y val="-4.1152263374485409E-3"/>
                </c:manualLayout>
              </c:layout>
              <c:showVal val="1"/>
            </c:dLbl>
            <c:txPr>
              <a:bodyPr/>
              <a:lstStyle/>
              <a:p>
                <a:pPr>
                  <a:defRPr sz="1400"/>
                </a:pPr>
                <a:endParaRPr lang="ru-RU"/>
              </a:p>
            </c:txPr>
            <c:showVal val="1"/>
          </c:dLbls>
          <c:cat>
            <c:strRef>
              <c:f>Лист1!$A$2:$A$4</c:f>
              <c:strCache>
                <c:ptCount val="3"/>
                <c:pt idx="0">
                  <c:v>источники финансирования дефицита бюджета</c:v>
                </c:pt>
                <c:pt idx="1">
                  <c:v>расходная часть бюджета</c:v>
                </c:pt>
                <c:pt idx="2">
                  <c:v>доходная часть бюджета</c:v>
                </c:pt>
              </c:strCache>
            </c:strRef>
          </c:cat>
          <c:val>
            <c:numRef>
              <c:f>Лист1!$B$2:$B$4</c:f>
              <c:numCache>
                <c:formatCode>General</c:formatCode>
                <c:ptCount val="3"/>
                <c:pt idx="0">
                  <c:v>62004.02</c:v>
                </c:pt>
                <c:pt idx="1">
                  <c:v>2886504.12</c:v>
                </c:pt>
                <c:pt idx="2">
                  <c:v>2824500.1</c:v>
                </c:pt>
              </c:numCache>
            </c:numRef>
          </c:val>
        </c:ser>
        <c:ser>
          <c:idx val="1"/>
          <c:order val="1"/>
          <c:tx>
            <c:strRef>
              <c:f>Лист1!$C$1</c:f>
              <c:strCache>
                <c:ptCount val="1"/>
                <c:pt idx="0">
                  <c:v>с учетом 
 принятых   изменений
</c:v>
                </c:pt>
              </c:strCache>
            </c:strRef>
          </c:tx>
          <c:spPr>
            <a:solidFill>
              <a:schemeClr val="accent4">
                <a:lumMod val="60000"/>
                <a:lumOff val="40000"/>
              </a:schemeClr>
            </a:solidFill>
          </c:spPr>
          <c:dLbls>
            <c:dLbl>
              <c:idx val="1"/>
              <c:layout>
                <c:manualLayout>
                  <c:x val="-0.2388888888888889"/>
                  <c:y val="-4.11522633744856E-3"/>
                </c:manualLayout>
              </c:layout>
              <c:showVal val="1"/>
            </c:dLbl>
            <c:dLbl>
              <c:idx val="2"/>
              <c:layout>
                <c:manualLayout>
                  <c:x val="-0.25833333333333325"/>
                  <c:y val="6.1728395061728392E-3"/>
                </c:manualLayout>
              </c:layout>
              <c:showVal val="1"/>
            </c:dLbl>
            <c:txPr>
              <a:bodyPr/>
              <a:lstStyle/>
              <a:p>
                <a:pPr>
                  <a:defRPr sz="1400"/>
                </a:pPr>
                <a:endParaRPr lang="ru-RU"/>
              </a:p>
            </c:txPr>
            <c:showVal val="1"/>
          </c:dLbls>
          <c:cat>
            <c:strRef>
              <c:f>Лист1!$A$2:$A$4</c:f>
              <c:strCache>
                <c:ptCount val="3"/>
                <c:pt idx="0">
                  <c:v>источники финансирования дефицита бюджета</c:v>
                </c:pt>
                <c:pt idx="1">
                  <c:v>расходная часть бюджета</c:v>
                </c:pt>
                <c:pt idx="2">
                  <c:v>доходная часть бюджета</c:v>
                </c:pt>
              </c:strCache>
            </c:strRef>
          </c:cat>
          <c:val>
            <c:numRef>
              <c:f>Лист1!$C$2:$C$4</c:f>
              <c:numCache>
                <c:formatCode>General</c:formatCode>
                <c:ptCount val="3"/>
                <c:pt idx="0">
                  <c:v>62705.68</c:v>
                </c:pt>
                <c:pt idx="1">
                  <c:v>3043902.7</c:v>
                </c:pt>
                <c:pt idx="2">
                  <c:v>2981197.02</c:v>
                </c:pt>
              </c:numCache>
            </c:numRef>
          </c:val>
        </c:ser>
        <c:axId val="215421696"/>
        <c:axId val="215423232"/>
      </c:barChart>
      <c:catAx>
        <c:axId val="215421696"/>
        <c:scaling>
          <c:orientation val="minMax"/>
        </c:scaling>
        <c:axPos val="l"/>
        <c:tickLblPos val="nextTo"/>
        <c:txPr>
          <a:bodyPr/>
          <a:lstStyle/>
          <a:p>
            <a:pPr>
              <a:defRPr sz="1000" b="1"/>
            </a:pPr>
            <a:endParaRPr lang="ru-RU"/>
          </a:p>
        </c:txPr>
        <c:crossAx val="215423232"/>
        <c:crosses val="autoZero"/>
        <c:auto val="1"/>
        <c:lblAlgn val="ctr"/>
        <c:lblOffset val="100"/>
      </c:catAx>
      <c:valAx>
        <c:axId val="215423232"/>
        <c:scaling>
          <c:orientation val="minMax"/>
        </c:scaling>
        <c:axPos val="b"/>
        <c:majorGridlines/>
        <c:numFmt formatCode="General" sourceLinked="1"/>
        <c:tickLblPos val="nextTo"/>
        <c:txPr>
          <a:bodyPr/>
          <a:lstStyle/>
          <a:p>
            <a:pPr>
              <a:defRPr sz="1000"/>
            </a:pPr>
            <a:endParaRPr lang="ru-RU"/>
          </a:p>
        </c:txPr>
        <c:crossAx val="215421696"/>
        <c:crosses val="autoZero"/>
        <c:crossBetween val="between"/>
      </c:valAx>
    </c:plotArea>
    <c:legend>
      <c:legendPos val="r"/>
      <c:layout>
        <c:manualLayout>
          <c:xMode val="edge"/>
          <c:yMode val="edge"/>
          <c:x val="3.3655293088364152E-2"/>
          <c:y val="0.84008181847639773"/>
          <c:w val="0.96479102718092846"/>
          <c:h val="0.11292784830467605"/>
        </c:manualLayout>
      </c:layout>
      <c:txPr>
        <a:bodyPr/>
        <a:lstStyle/>
        <a:p>
          <a:pPr>
            <a:defRPr sz="1600">
              <a:latin typeface="+mn-lt"/>
            </a:defRPr>
          </a:pPr>
          <a:endParaRPr lang="ru-RU"/>
        </a:p>
      </c:txPr>
    </c:legend>
    <c:plotVisOnly val="1"/>
  </c:chart>
  <c:txPr>
    <a:bodyPr/>
    <a:lstStyle/>
    <a:p>
      <a:pPr>
        <a:defRPr sz="1800"/>
      </a:pPr>
      <a:endParaRPr lang="ru-RU"/>
    </a:p>
  </c:txPr>
  <c:externalData r:id="rId1"/>
  <c:userShapes r:id="rId2"/>
</c:chartSpace>
</file>

<file path=ppt/charts/chart5.xml><?xml version="1.0" encoding="utf-8"?>
<c:chartSpace xmlns:c="http://schemas.openxmlformats.org/drawingml/2006/chart" xmlns:a="http://schemas.openxmlformats.org/drawingml/2006/main" xmlns:r="http://schemas.openxmlformats.org/officeDocument/2006/relationships">
  <c:lang val="ru-RU"/>
  <c:chart>
    <c:view3D>
      <c:perspective val="30"/>
    </c:view3D>
    <c:plotArea>
      <c:layout>
        <c:manualLayout>
          <c:layoutTarget val="inner"/>
          <c:xMode val="edge"/>
          <c:yMode val="edge"/>
          <c:x val="0.10839218961266206"/>
          <c:y val="6.8628128800973048E-2"/>
          <c:w val="0.89160781038733794"/>
          <c:h val="0.79052685487484797"/>
        </c:manualLayout>
      </c:layout>
      <c:bar3DChart>
        <c:barDir val="col"/>
        <c:grouping val="clustered"/>
        <c:ser>
          <c:idx val="0"/>
          <c:order val="0"/>
          <c:tx>
            <c:strRef>
              <c:f>Лист1!$B$1</c:f>
              <c:strCache>
                <c:ptCount val="1"/>
                <c:pt idx="0">
                  <c:v>уточненный
бюджет
</c:v>
                </c:pt>
              </c:strCache>
            </c:strRef>
          </c:tx>
          <c:spPr>
            <a:solidFill>
              <a:schemeClr val="accent3">
                <a:lumMod val="60000"/>
                <a:lumOff val="40000"/>
              </a:schemeClr>
            </a:solidFill>
          </c:spPr>
          <c:dLbls>
            <c:dLbl>
              <c:idx val="0"/>
              <c:layout>
                <c:manualLayout>
                  <c:x val="-2.3809470999223696E-2"/>
                  <c:y val="0.28726305045202671"/>
                </c:manualLayout>
              </c:layout>
              <c:showVal val="1"/>
            </c:dLbl>
            <c:dLbl>
              <c:idx val="1"/>
              <c:layout>
                <c:manualLayout>
                  <c:x val="-1.9412775867805269E-2"/>
                  <c:y val="0.30691054243219595"/>
                </c:manualLayout>
              </c:layout>
              <c:showVal val="1"/>
            </c:dLbl>
            <c:showVal val="1"/>
          </c:dLbls>
          <c:cat>
            <c:strRef>
              <c:f>Лист1!$A$2:$A$3</c:f>
              <c:strCache>
                <c:ptCount val="2"/>
                <c:pt idx="0">
                  <c:v>расходная часть бюджета</c:v>
                </c:pt>
                <c:pt idx="1">
                  <c:v>доходная часть бюджета</c:v>
                </c:pt>
              </c:strCache>
            </c:strRef>
          </c:cat>
          <c:val>
            <c:numRef>
              <c:f>Лист1!$B$2:$B$3</c:f>
              <c:numCache>
                <c:formatCode>General</c:formatCode>
                <c:ptCount val="2"/>
                <c:pt idx="0">
                  <c:v>1924071.99</c:v>
                </c:pt>
                <c:pt idx="1">
                  <c:v>1924071.99</c:v>
                </c:pt>
              </c:numCache>
            </c:numRef>
          </c:val>
        </c:ser>
        <c:ser>
          <c:idx val="1"/>
          <c:order val="1"/>
          <c:tx>
            <c:strRef>
              <c:f>Лист1!$C$1</c:f>
              <c:strCache>
                <c:ptCount val="1"/>
                <c:pt idx="0">
                  <c:v>с учетом 
 принятых   изменений
</c:v>
                </c:pt>
              </c:strCache>
            </c:strRef>
          </c:tx>
          <c:spPr>
            <a:solidFill>
              <a:schemeClr val="accent4">
                <a:lumMod val="60000"/>
                <a:lumOff val="40000"/>
              </a:schemeClr>
            </a:solidFill>
          </c:spPr>
          <c:dLbls>
            <c:dLbl>
              <c:idx val="0"/>
              <c:layout>
                <c:manualLayout>
                  <c:x val="2.1499390041033614E-2"/>
                  <c:y val="0.36867672790901157"/>
                </c:manualLayout>
              </c:layout>
              <c:showVal val="1"/>
            </c:dLbl>
            <c:dLbl>
              <c:idx val="1"/>
              <c:layout>
                <c:manualLayout>
                  <c:x val="1.5314036449669145E-2"/>
                  <c:y val="0.38651757072032672"/>
                </c:manualLayout>
              </c:layout>
              <c:showVal val="1"/>
            </c:dLbl>
            <c:showVal val="1"/>
          </c:dLbls>
          <c:cat>
            <c:strRef>
              <c:f>Лист1!$A$2:$A$3</c:f>
              <c:strCache>
                <c:ptCount val="2"/>
                <c:pt idx="0">
                  <c:v>расходная часть бюджета</c:v>
                </c:pt>
                <c:pt idx="1">
                  <c:v>доходная часть бюджета</c:v>
                </c:pt>
              </c:strCache>
            </c:strRef>
          </c:cat>
          <c:val>
            <c:numRef>
              <c:f>Лист1!$C$2:$C$3</c:f>
              <c:numCache>
                <c:formatCode>General</c:formatCode>
                <c:ptCount val="2"/>
                <c:pt idx="0">
                  <c:v>1898252.11</c:v>
                </c:pt>
                <c:pt idx="1">
                  <c:v>1898252.11</c:v>
                </c:pt>
              </c:numCache>
            </c:numRef>
          </c:val>
        </c:ser>
        <c:shape val="box"/>
        <c:axId val="215504000"/>
        <c:axId val="215505536"/>
        <c:axId val="0"/>
      </c:bar3DChart>
      <c:catAx>
        <c:axId val="215504000"/>
        <c:scaling>
          <c:orientation val="minMax"/>
        </c:scaling>
        <c:delete val="1"/>
        <c:axPos val="b"/>
        <c:tickLblPos val="nextTo"/>
        <c:crossAx val="215505536"/>
        <c:crosses val="autoZero"/>
        <c:auto val="1"/>
        <c:lblAlgn val="ctr"/>
        <c:lblOffset val="100"/>
      </c:catAx>
      <c:valAx>
        <c:axId val="215505536"/>
        <c:scaling>
          <c:orientation val="minMax"/>
          <c:min val="1000000"/>
        </c:scaling>
        <c:axPos val="l"/>
        <c:majorGridlines/>
        <c:numFmt formatCode="General" sourceLinked="1"/>
        <c:tickLblPos val="nextTo"/>
        <c:txPr>
          <a:bodyPr/>
          <a:lstStyle/>
          <a:p>
            <a:pPr>
              <a:defRPr sz="800"/>
            </a:pPr>
            <a:endParaRPr lang="ru-RU"/>
          </a:p>
        </c:txPr>
        <c:crossAx val="215504000"/>
        <c:crosses val="autoZero"/>
        <c:crossBetween val="between"/>
      </c:valAx>
    </c:plotArea>
    <c:legend>
      <c:legendPos val="r"/>
      <c:layout>
        <c:manualLayout>
          <c:xMode val="edge"/>
          <c:yMode val="edge"/>
          <c:x val="3.3655308172685312E-2"/>
          <c:y val="0.85661865437552165"/>
          <c:w val="0.96479102718092835"/>
          <c:h val="0.14338134562447991"/>
        </c:manualLayout>
      </c:layout>
    </c:legend>
    <c:plotVisOnly val="1"/>
  </c:chart>
  <c:txPr>
    <a:bodyPr/>
    <a:lstStyle/>
    <a:p>
      <a:pPr>
        <a:defRPr sz="1100"/>
      </a:pPr>
      <a:endParaRPr lang="ru-RU"/>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ru-RU"/>
  <c:chart>
    <c:view3D>
      <c:perspective val="30"/>
    </c:view3D>
    <c:plotArea>
      <c:layout>
        <c:manualLayout>
          <c:layoutTarget val="inner"/>
          <c:xMode val="edge"/>
          <c:yMode val="edge"/>
          <c:x val="0.11355372245136026"/>
          <c:y val="6.8628128800973048E-2"/>
          <c:w val="0.8864462775486398"/>
          <c:h val="0.79052685487484797"/>
        </c:manualLayout>
      </c:layout>
      <c:bar3DChart>
        <c:barDir val="col"/>
        <c:grouping val="clustered"/>
        <c:ser>
          <c:idx val="0"/>
          <c:order val="0"/>
          <c:tx>
            <c:strRef>
              <c:f>Лист1!$B$1</c:f>
              <c:strCache>
                <c:ptCount val="1"/>
                <c:pt idx="0">
                  <c:v>уточненный
бюджет
</c:v>
                </c:pt>
              </c:strCache>
            </c:strRef>
          </c:tx>
          <c:spPr>
            <a:solidFill>
              <a:schemeClr val="accent3">
                <a:lumMod val="60000"/>
                <a:lumOff val="40000"/>
              </a:schemeClr>
            </a:solidFill>
          </c:spPr>
          <c:dLbls>
            <c:dLbl>
              <c:idx val="0"/>
              <c:layout>
                <c:manualLayout>
                  <c:x val="-2.6061750727105069E-2"/>
                  <c:y val="0.24486531288852054"/>
                </c:manualLayout>
              </c:layout>
              <c:showVal val="1"/>
            </c:dLbl>
            <c:dLbl>
              <c:idx val="1"/>
              <c:layout>
                <c:manualLayout>
                  <c:x val="-1.9698340072355821E-2"/>
                  <c:y val="0.25866487083851358"/>
                </c:manualLayout>
              </c:layout>
              <c:showVal val="1"/>
            </c:dLbl>
            <c:showVal val="1"/>
          </c:dLbls>
          <c:cat>
            <c:strRef>
              <c:f>Лист1!$A$2:$A$3</c:f>
              <c:strCache>
                <c:ptCount val="2"/>
                <c:pt idx="0">
                  <c:v>расходная часть бюджета</c:v>
                </c:pt>
                <c:pt idx="1">
                  <c:v>доходная часть бюджета</c:v>
                </c:pt>
              </c:strCache>
            </c:strRef>
          </c:cat>
          <c:val>
            <c:numRef>
              <c:f>Лист1!$B$2:$B$3</c:f>
              <c:numCache>
                <c:formatCode>General</c:formatCode>
                <c:ptCount val="2"/>
                <c:pt idx="0">
                  <c:v>1839114.74</c:v>
                </c:pt>
                <c:pt idx="1">
                  <c:v>1839114.74</c:v>
                </c:pt>
              </c:numCache>
            </c:numRef>
          </c:val>
        </c:ser>
        <c:ser>
          <c:idx val="1"/>
          <c:order val="1"/>
          <c:tx>
            <c:strRef>
              <c:f>Лист1!$C$1</c:f>
              <c:strCache>
                <c:ptCount val="1"/>
                <c:pt idx="0">
                  <c:v>с учетом 
 принятых   изменений
</c:v>
                </c:pt>
              </c:strCache>
            </c:strRef>
          </c:tx>
          <c:spPr>
            <a:solidFill>
              <a:schemeClr val="accent4">
                <a:lumMod val="60000"/>
                <a:lumOff val="40000"/>
              </a:schemeClr>
            </a:solidFill>
          </c:spPr>
          <c:dLbls>
            <c:dLbl>
              <c:idx val="0"/>
              <c:layout>
                <c:manualLayout>
                  <c:x val="2.4774774774774785E-2"/>
                  <c:y val="0.33333333333333331"/>
                </c:manualLayout>
              </c:layout>
              <c:showVal val="1"/>
            </c:dLbl>
            <c:dLbl>
              <c:idx val="1"/>
              <c:layout>
                <c:manualLayout>
                  <c:x val="2.0270270270270289E-2"/>
                  <c:y val="0.34210526315789491"/>
                </c:manualLayout>
              </c:layout>
              <c:showVal val="1"/>
            </c:dLbl>
            <c:showVal val="1"/>
          </c:dLbls>
          <c:cat>
            <c:strRef>
              <c:f>Лист1!$A$2:$A$3</c:f>
              <c:strCache>
                <c:ptCount val="2"/>
                <c:pt idx="0">
                  <c:v>расходная часть бюджета</c:v>
                </c:pt>
                <c:pt idx="1">
                  <c:v>доходная часть бюджета</c:v>
                </c:pt>
              </c:strCache>
            </c:strRef>
          </c:cat>
          <c:val>
            <c:numRef>
              <c:f>Лист1!$C$2:$C$3</c:f>
              <c:numCache>
                <c:formatCode>General</c:formatCode>
                <c:ptCount val="2"/>
                <c:pt idx="0">
                  <c:v>1793172.99</c:v>
                </c:pt>
                <c:pt idx="1">
                  <c:v>1793172.99</c:v>
                </c:pt>
              </c:numCache>
            </c:numRef>
          </c:val>
        </c:ser>
        <c:shape val="box"/>
        <c:axId val="215561728"/>
        <c:axId val="215563264"/>
        <c:axId val="0"/>
      </c:bar3DChart>
      <c:catAx>
        <c:axId val="215561728"/>
        <c:scaling>
          <c:orientation val="minMax"/>
        </c:scaling>
        <c:delete val="1"/>
        <c:axPos val="b"/>
        <c:tickLblPos val="nextTo"/>
        <c:crossAx val="215563264"/>
        <c:crosses val="autoZero"/>
        <c:auto val="1"/>
        <c:lblAlgn val="ctr"/>
        <c:lblOffset val="100"/>
      </c:catAx>
      <c:valAx>
        <c:axId val="215563264"/>
        <c:scaling>
          <c:orientation val="minMax"/>
          <c:min val="1000000"/>
        </c:scaling>
        <c:axPos val="l"/>
        <c:majorGridlines/>
        <c:numFmt formatCode="General" sourceLinked="1"/>
        <c:tickLblPos val="nextTo"/>
        <c:txPr>
          <a:bodyPr/>
          <a:lstStyle/>
          <a:p>
            <a:pPr>
              <a:defRPr sz="800"/>
            </a:pPr>
            <a:endParaRPr lang="ru-RU"/>
          </a:p>
        </c:txPr>
        <c:crossAx val="215561728"/>
        <c:crosses val="autoZero"/>
        <c:crossBetween val="between"/>
      </c:valAx>
    </c:plotArea>
    <c:legend>
      <c:legendPos val="r"/>
      <c:layout>
        <c:manualLayout>
          <c:xMode val="edge"/>
          <c:yMode val="edge"/>
          <c:x val="3.3655308172685312E-2"/>
          <c:y val="0.85661865437552198"/>
          <c:w val="0.96479102718092868"/>
          <c:h val="0.14338134562447991"/>
        </c:manualLayout>
      </c:layout>
    </c:legend>
    <c:plotVisOnly val="1"/>
  </c:chart>
  <c:txPr>
    <a:bodyPr/>
    <a:lstStyle/>
    <a:p>
      <a:pPr>
        <a:defRPr sz="1100"/>
      </a:pPr>
      <a:endParaRPr lang="ru-RU"/>
    </a:p>
  </c:txPr>
  <c:externalData r:id="rId1"/>
</c:chartSpace>
</file>

<file path=ppt/drawings/drawing1.xml><?xml version="1.0" encoding="utf-8"?>
<c:userShapes xmlns:c="http://schemas.openxmlformats.org/drawingml/2006/chart">
  <cdr:relSizeAnchor xmlns:cdr="http://schemas.openxmlformats.org/drawingml/2006/chartDrawing">
    <cdr:from>
      <cdr:x>0.01563</cdr:x>
      <cdr:y>0.15</cdr:y>
    </cdr:from>
    <cdr:to>
      <cdr:x>0.26563</cdr:x>
      <cdr:y>0.23333</cdr:y>
    </cdr:to>
    <cdr:sp macro="" textlink="">
      <cdr:nvSpPr>
        <cdr:cNvPr id="2" name="Овальная выноска 1"/>
        <cdr:cNvSpPr/>
      </cdr:nvSpPr>
      <cdr:spPr>
        <a:xfrm xmlns:a="http://schemas.openxmlformats.org/drawingml/2006/main">
          <a:off x="76200" y="685800"/>
          <a:ext cx="1219200" cy="381000"/>
        </a:xfrm>
        <a:prstGeom xmlns:a="http://schemas.openxmlformats.org/drawingml/2006/main" prst="wedgeEllipseCallout">
          <a:avLst>
            <a:gd name="adj1" fmla="val 55165"/>
            <a:gd name="adj2" fmla="val 48545"/>
          </a:avLst>
        </a:prstGeom>
        <a:solidFill xmlns:a="http://schemas.openxmlformats.org/drawingml/2006/main">
          <a:srgbClr val="33CC33"/>
        </a:solidFill>
        <a:ln xmlns:a="http://schemas.openxmlformats.org/drawingml/2006/main" w="25400" cap="rnd" cmpd="sng" algn="ctr">
          <a:solidFill>
            <a:srgbClr val="33CC33"/>
          </a:solidFill>
          <a:prstDash val="solid"/>
        </a:ln>
        <a:effectLst xmlns:a="http://schemas.openxmlformats.org/drawingml/2006/main"/>
        <a:scene3d xmlns:a="http://schemas.openxmlformats.org/drawingml/2006/main">
          <a:camera prst="orthographicFront"/>
          <a:lightRig rig="threePt" dir="t"/>
        </a:scene3d>
        <a:sp3d xmlns:a="http://schemas.openxmlformats.org/drawingml/2006/main">
          <a:bevelT w="63500"/>
        </a:sp3d>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914400" rtl="0" latinLnBrk="0">
            <a:defRPr sz="1800" kern="1200">
              <a:solidFill>
                <a:sysClr val="window" lastClr="FFFFFF"/>
              </a:solidFill>
              <a:latin typeface="Calibri"/>
            </a:defRPr>
          </a:lvl1pPr>
          <a:lvl2pPr marL="457200" algn="l" defTabSz="914400" rtl="0" latinLnBrk="0">
            <a:defRPr sz="1800" kern="1200">
              <a:solidFill>
                <a:sysClr val="window" lastClr="FFFFFF"/>
              </a:solidFill>
              <a:latin typeface="Calibri"/>
            </a:defRPr>
          </a:lvl2pPr>
          <a:lvl3pPr marL="914400" algn="l" defTabSz="914400" rtl="0" latinLnBrk="0">
            <a:defRPr sz="1800" kern="1200">
              <a:solidFill>
                <a:sysClr val="window" lastClr="FFFFFF"/>
              </a:solidFill>
              <a:latin typeface="Calibri"/>
            </a:defRPr>
          </a:lvl3pPr>
          <a:lvl4pPr marL="1371600" algn="l" defTabSz="914400" rtl="0" latinLnBrk="0">
            <a:defRPr sz="1800" kern="1200">
              <a:solidFill>
                <a:sysClr val="window" lastClr="FFFFFF"/>
              </a:solidFill>
              <a:latin typeface="Calibri"/>
            </a:defRPr>
          </a:lvl4pPr>
          <a:lvl5pPr marL="1828800" algn="l" defTabSz="914400" rtl="0" latinLnBrk="0">
            <a:defRPr sz="1800" kern="1200">
              <a:solidFill>
                <a:sysClr val="window" lastClr="FFFFFF"/>
              </a:solidFill>
              <a:latin typeface="Calibri"/>
            </a:defRPr>
          </a:lvl5pPr>
          <a:lvl6pPr marL="2286000" algn="l" defTabSz="914400" rtl="0" latinLnBrk="0">
            <a:defRPr sz="1800" kern="1200">
              <a:solidFill>
                <a:sysClr val="window" lastClr="FFFFFF"/>
              </a:solidFill>
              <a:latin typeface="Calibri"/>
            </a:defRPr>
          </a:lvl6pPr>
          <a:lvl7pPr marL="2743200" algn="l" defTabSz="914400" rtl="0" latinLnBrk="0">
            <a:defRPr sz="1800" kern="1200">
              <a:solidFill>
                <a:sysClr val="window" lastClr="FFFFFF"/>
              </a:solidFill>
              <a:latin typeface="Calibri"/>
            </a:defRPr>
          </a:lvl7pPr>
          <a:lvl8pPr marL="3200400" algn="l" defTabSz="914400" rtl="0" latinLnBrk="0">
            <a:defRPr sz="1800" kern="1200">
              <a:solidFill>
                <a:sysClr val="window" lastClr="FFFFFF"/>
              </a:solidFill>
              <a:latin typeface="Calibri"/>
            </a:defRPr>
          </a:lvl8pPr>
          <a:lvl9pPr marL="3657600" algn="l" defTabSz="914400" rtl="0" latinLnBrk="0">
            <a:defRPr sz="1800" kern="1200">
              <a:solidFill>
                <a:sysClr val="window" lastClr="FFFFFF"/>
              </a:solidFill>
              <a:latin typeface="Calibri"/>
            </a:defRPr>
          </a:lvl9pPr>
        </a:lstStyle>
        <a:p xmlns:a="http://schemas.openxmlformats.org/drawingml/2006/main">
          <a:pPr algn="ctr"/>
          <a:r>
            <a:rPr lang="ru-RU" sz="1100" dirty="0" smtClean="0"/>
            <a:t>+«-»461,00</a:t>
          </a:r>
          <a:endParaRPr lang="ru-RU" sz="1100" dirty="0"/>
        </a:p>
      </cdr:txBody>
    </cdr:sp>
  </cdr:relSizeAnchor>
  <cdr:relSizeAnchor xmlns:cdr="http://schemas.openxmlformats.org/drawingml/2006/chartDrawing">
    <cdr:from>
      <cdr:x>0.71875</cdr:x>
      <cdr:y>0.11667</cdr:y>
    </cdr:from>
    <cdr:to>
      <cdr:x>1</cdr:x>
      <cdr:y>0.2</cdr:y>
    </cdr:to>
    <cdr:sp macro="" textlink="">
      <cdr:nvSpPr>
        <cdr:cNvPr id="3" name="Овальная выноска 2"/>
        <cdr:cNvSpPr/>
      </cdr:nvSpPr>
      <cdr:spPr>
        <a:xfrm xmlns:a="http://schemas.openxmlformats.org/drawingml/2006/main">
          <a:off x="3505200" y="533400"/>
          <a:ext cx="1371600" cy="381000"/>
        </a:xfrm>
        <a:prstGeom xmlns:a="http://schemas.openxmlformats.org/drawingml/2006/main" prst="wedgeEllipseCallout">
          <a:avLst>
            <a:gd name="adj1" fmla="val -9741"/>
            <a:gd name="adj2" fmla="val 138829"/>
          </a:avLst>
        </a:prstGeom>
        <a:solidFill xmlns:a="http://schemas.openxmlformats.org/drawingml/2006/main">
          <a:schemeClr val="accent2">
            <a:lumMod val="75000"/>
          </a:schemeClr>
        </a:solidFill>
        <a:ln xmlns:a="http://schemas.openxmlformats.org/drawingml/2006/main" w="25400" cap="rnd" cmpd="sng" algn="ctr">
          <a:noFill/>
          <a:prstDash val="solid"/>
        </a:ln>
        <a:effectLst xmlns:a="http://schemas.openxmlformats.org/drawingml/2006/main"/>
        <a:scene3d xmlns:a="http://schemas.openxmlformats.org/drawingml/2006/main">
          <a:camera prst="orthographicFront"/>
          <a:lightRig rig="threePt" dir="t"/>
        </a:scene3d>
        <a:sp3d xmlns:a="http://schemas.openxmlformats.org/drawingml/2006/main">
          <a:bevelT w="63500"/>
        </a:sp3d>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914400" rtl="0" latinLnBrk="0">
            <a:defRPr sz="1800" kern="1200">
              <a:solidFill>
                <a:sysClr val="window" lastClr="FFFFFF"/>
              </a:solidFill>
              <a:latin typeface="Calibri"/>
            </a:defRPr>
          </a:lvl1pPr>
          <a:lvl2pPr marL="457200" algn="l" defTabSz="914400" rtl="0" latinLnBrk="0">
            <a:defRPr sz="1800" kern="1200">
              <a:solidFill>
                <a:sysClr val="window" lastClr="FFFFFF"/>
              </a:solidFill>
              <a:latin typeface="Calibri"/>
            </a:defRPr>
          </a:lvl2pPr>
          <a:lvl3pPr marL="914400" algn="l" defTabSz="914400" rtl="0" latinLnBrk="0">
            <a:defRPr sz="1800" kern="1200">
              <a:solidFill>
                <a:sysClr val="window" lastClr="FFFFFF"/>
              </a:solidFill>
              <a:latin typeface="Calibri"/>
            </a:defRPr>
          </a:lvl3pPr>
          <a:lvl4pPr marL="1371600" algn="l" defTabSz="914400" rtl="0" latinLnBrk="0">
            <a:defRPr sz="1800" kern="1200">
              <a:solidFill>
                <a:sysClr val="window" lastClr="FFFFFF"/>
              </a:solidFill>
              <a:latin typeface="Calibri"/>
            </a:defRPr>
          </a:lvl4pPr>
          <a:lvl5pPr marL="1828800" algn="l" defTabSz="914400" rtl="0" latinLnBrk="0">
            <a:defRPr sz="1800" kern="1200">
              <a:solidFill>
                <a:sysClr val="window" lastClr="FFFFFF"/>
              </a:solidFill>
              <a:latin typeface="Calibri"/>
            </a:defRPr>
          </a:lvl5pPr>
          <a:lvl6pPr marL="2286000" algn="l" defTabSz="914400" rtl="0" latinLnBrk="0">
            <a:defRPr sz="1800" kern="1200">
              <a:solidFill>
                <a:sysClr val="window" lastClr="FFFFFF"/>
              </a:solidFill>
              <a:latin typeface="Calibri"/>
            </a:defRPr>
          </a:lvl6pPr>
          <a:lvl7pPr marL="2743200" algn="l" defTabSz="914400" rtl="0" latinLnBrk="0">
            <a:defRPr sz="1800" kern="1200">
              <a:solidFill>
                <a:sysClr val="window" lastClr="FFFFFF"/>
              </a:solidFill>
              <a:latin typeface="Calibri"/>
            </a:defRPr>
          </a:lvl7pPr>
          <a:lvl8pPr marL="3200400" algn="l" defTabSz="914400" rtl="0" latinLnBrk="0">
            <a:defRPr sz="1800" kern="1200">
              <a:solidFill>
                <a:sysClr val="window" lastClr="FFFFFF"/>
              </a:solidFill>
              <a:latin typeface="Calibri"/>
            </a:defRPr>
          </a:lvl8pPr>
          <a:lvl9pPr marL="3657600" algn="l" defTabSz="914400" rtl="0" latinLnBrk="0">
            <a:defRPr sz="1800" kern="1200">
              <a:solidFill>
                <a:sysClr val="window" lastClr="FFFFFF"/>
              </a:solidFill>
              <a:latin typeface="Calibri"/>
            </a:defRPr>
          </a:lvl9pPr>
        </a:lstStyle>
        <a:p xmlns:a="http://schemas.openxmlformats.org/drawingml/2006/main">
          <a:pPr algn="ctr"/>
          <a:r>
            <a:rPr lang="ru-RU" sz="1200" dirty="0" smtClean="0"/>
            <a:t>+11 928,89</a:t>
          </a:r>
          <a:endParaRPr lang="ru-RU" sz="1200" dirty="0"/>
        </a:p>
      </cdr:txBody>
    </cdr:sp>
  </cdr:relSizeAnchor>
</c:userShapes>
</file>

<file path=ppt/drawings/drawing2.xml><?xml version="1.0" encoding="utf-8"?>
<c:userShapes xmlns:c="http://schemas.openxmlformats.org/drawingml/2006/chart">
  <cdr:relSizeAnchor xmlns:cdr="http://schemas.openxmlformats.org/drawingml/2006/chartDrawing">
    <cdr:from>
      <cdr:x>0.76543</cdr:x>
      <cdr:y>0.12903</cdr:y>
    </cdr:from>
    <cdr:to>
      <cdr:x>0.95062</cdr:x>
      <cdr:y>0.29032</cdr:y>
    </cdr:to>
    <cdr:sp macro="" textlink="">
      <cdr:nvSpPr>
        <cdr:cNvPr id="2" name="Овальная выноска 1"/>
        <cdr:cNvSpPr/>
      </cdr:nvSpPr>
      <cdr:spPr>
        <a:xfrm xmlns:a="http://schemas.openxmlformats.org/drawingml/2006/main">
          <a:off x="4724400" y="304800"/>
          <a:ext cx="1143000" cy="380994"/>
        </a:xfrm>
        <a:prstGeom xmlns:a="http://schemas.openxmlformats.org/drawingml/2006/main" prst="wedgeEllipseCallout">
          <a:avLst>
            <a:gd name="adj1" fmla="val -55249"/>
            <a:gd name="adj2" fmla="val 115522"/>
          </a:avLst>
        </a:prstGeom>
        <a:solidFill xmlns:a="http://schemas.openxmlformats.org/drawingml/2006/main">
          <a:schemeClr val="bg1">
            <a:lumMod val="65000"/>
          </a:schemeClr>
        </a:solidFill>
        <a:ln xmlns:a="http://schemas.openxmlformats.org/drawingml/2006/main" w="25400" cap="rnd" cmpd="sng" algn="ctr">
          <a:noFill/>
          <a:prstDash val="solid"/>
        </a:ln>
        <a:effectLst xmlns:a="http://schemas.openxmlformats.org/drawingml/2006/main"/>
        <a:scene3d xmlns:a="http://schemas.openxmlformats.org/drawingml/2006/main">
          <a:camera prst="orthographicFront"/>
          <a:lightRig rig="threePt" dir="t"/>
        </a:scene3d>
        <a:sp3d xmlns:a="http://schemas.openxmlformats.org/drawingml/2006/main">
          <a:bevelT w="63500"/>
        </a:sp3d>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914400" rtl="0" latinLnBrk="0">
            <a:defRPr sz="1800" kern="1200">
              <a:solidFill>
                <a:sysClr val="window" lastClr="FFFFFF"/>
              </a:solidFill>
              <a:latin typeface="Calibri"/>
            </a:defRPr>
          </a:lvl1pPr>
          <a:lvl2pPr marL="457200" algn="l" defTabSz="914400" rtl="0" latinLnBrk="0">
            <a:defRPr sz="1800" kern="1200">
              <a:solidFill>
                <a:sysClr val="window" lastClr="FFFFFF"/>
              </a:solidFill>
              <a:latin typeface="Calibri"/>
            </a:defRPr>
          </a:lvl2pPr>
          <a:lvl3pPr marL="914400" algn="l" defTabSz="914400" rtl="0" latinLnBrk="0">
            <a:defRPr sz="1800" kern="1200">
              <a:solidFill>
                <a:sysClr val="window" lastClr="FFFFFF"/>
              </a:solidFill>
              <a:latin typeface="Calibri"/>
            </a:defRPr>
          </a:lvl3pPr>
          <a:lvl4pPr marL="1371600" algn="l" defTabSz="914400" rtl="0" latinLnBrk="0">
            <a:defRPr sz="1800" kern="1200">
              <a:solidFill>
                <a:sysClr val="window" lastClr="FFFFFF"/>
              </a:solidFill>
              <a:latin typeface="Calibri"/>
            </a:defRPr>
          </a:lvl4pPr>
          <a:lvl5pPr marL="1828800" algn="l" defTabSz="914400" rtl="0" latinLnBrk="0">
            <a:defRPr sz="1800" kern="1200">
              <a:solidFill>
                <a:sysClr val="window" lastClr="FFFFFF"/>
              </a:solidFill>
              <a:latin typeface="Calibri"/>
            </a:defRPr>
          </a:lvl5pPr>
          <a:lvl6pPr marL="2286000" algn="l" defTabSz="914400" rtl="0" latinLnBrk="0">
            <a:defRPr sz="1800" kern="1200">
              <a:solidFill>
                <a:sysClr val="window" lastClr="FFFFFF"/>
              </a:solidFill>
              <a:latin typeface="Calibri"/>
            </a:defRPr>
          </a:lvl6pPr>
          <a:lvl7pPr marL="2743200" algn="l" defTabSz="914400" rtl="0" latinLnBrk="0">
            <a:defRPr sz="1800" kern="1200">
              <a:solidFill>
                <a:sysClr val="window" lastClr="FFFFFF"/>
              </a:solidFill>
              <a:latin typeface="Calibri"/>
            </a:defRPr>
          </a:lvl7pPr>
          <a:lvl8pPr marL="3200400" algn="l" defTabSz="914400" rtl="0" latinLnBrk="0">
            <a:defRPr sz="1800" kern="1200">
              <a:solidFill>
                <a:sysClr val="window" lastClr="FFFFFF"/>
              </a:solidFill>
              <a:latin typeface="Calibri"/>
            </a:defRPr>
          </a:lvl8pPr>
          <a:lvl9pPr marL="3657600" algn="l" defTabSz="914400" rtl="0" latinLnBrk="0">
            <a:defRPr sz="1800" kern="1200">
              <a:solidFill>
                <a:sysClr val="window" lastClr="FFFFFF"/>
              </a:solidFill>
              <a:latin typeface="Calibri"/>
            </a:defRPr>
          </a:lvl9pPr>
        </a:lstStyle>
        <a:p xmlns:a="http://schemas.openxmlformats.org/drawingml/2006/main">
          <a:pPr algn="ctr"/>
          <a:r>
            <a:rPr lang="ru-RU" sz="1200" dirty="0" smtClean="0">
              <a:solidFill>
                <a:schemeClr val="bg1"/>
              </a:solidFill>
            </a:rPr>
            <a:t>+646,83</a:t>
          </a:r>
          <a:endParaRPr lang="ru-RU" sz="1200" dirty="0">
            <a:solidFill>
              <a:schemeClr val="bg1"/>
            </a:solidFill>
          </a:endParaRPr>
        </a:p>
      </cdr:txBody>
    </cdr:sp>
  </cdr:relSizeAnchor>
  <cdr:relSizeAnchor xmlns:cdr="http://schemas.openxmlformats.org/drawingml/2006/chartDrawing">
    <cdr:from>
      <cdr:x>0.2716</cdr:x>
      <cdr:y>0.09677</cdr:y>
    </cdr:from>
    <cdr:to>
      <cdr:x>0.45679</cdr:x>
      <cdr:y>0.25806</cdr:y>
    </cdr:to>
    <cdr:sp macro="" textlink="">
      <cdr:nvSpPr>
        <cdr:cNvPr id="3" name="Овальная выноска 2"/>
        <cdr:cNvSpPr/>
      </cdr:nvSpPr>
      <cdr:spPr>
        <a:xfrm xmlns:a="http://schemas.openxmlformats.org/drawingml/2006/main">
          <a:off x="1676400" y="228600"/>
          <a:ext cx="1143000" cy="380994"/>
        </a:xfrm>
        <a:prstGeom xmlns:a="http://schemas.openxmlformats.org/drawingml/2006/main" prst="wedgeEllipseCallout">
          <a:avLst>
            <a:gd name="adj1" fmla="val 56379"/>
            <a:gd name="adj2" fmla="val 107150"/>
          </a:avLst>
        </a:prstGeom>
        <a:solidFill xmlns:a="http://schemas.openxmlformats.org/drawingml/2006/main">
          <a:schemeClr val="accent6">
            <a:lumMod val="75000"/>
          </a:schemeClr>
        </a:solidFill>
        <a:ln xmlns:a="http://schemas.openxmlformats.org/drawingml/2006/main" w="25400" cap="rnd" cmpd="sng" algn="ctr">
          <a:noFill/>
          <a:prstDash val="solid"/>
        </a:ln>
        <a:effectLst xmlns:a="http://schemas.openxmlformats.org/drawingml/2006/main"/>
        <a:scene3d xmlns:a="http://schemas.openxmlformats.org/drawingml/2006/main">
          <a:camera prst="orthographicFront"/>
          <a:lightRig rig="threePt" dir="t"/>
        </a:scene3d>
        <a:sp3d xmlns:a="http://schemas.openxmlformats.org/drawingml/2006/main">
          <a:bevelT w="63500"/>
        </a:sp3d>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pPr algn="ctr"/>
          <a:r>
            <a:rPr lang="ru-RU" sz="1200" dirty="0" smtClean="0">
              <a:solidFill>
                <a:sysClr val="window" lastClr="FFFFFF"/>
              </a:solidFill>
            </a:rPr>
            <a:t>+867,17</a:t>
          </a:r>
          <a:endParaRPr lang="ru-RU" sz="1200" dirty="0">
            <a:solidFill>
              <a:sysClr val="window" lastClr="FFFFFF"/>
            </a:solidFill>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0.825</cdr:x>
      <cdr:y>0.58025</cdr:y>
    </cdr:from>
    <cdr:to>
      <cdr:x>0.96667</cdr:x>
      <cdr:y>0.66502</cdr:y>
    </cdr:to>
    <cdr:sp macro="" textlink="">
      <cdr:nvSpPr>
        <cdr:cNvPr id="2" name="TextBox 6"/>
        <cdr:cNvSpPr txBox="1"/>
      </cdr:nvSpPr>
      <cdr:spPr>
        <a:xfrm xmlns:a="http://schemas.openxmlformats.org/drawingml/2006/main">
          <a:off x="7543800" y="3581400"/>
          <a:ext cx="1295400" cy="52322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latinLnBrk="0">
            <a:defRPr sz="1800" kern="1200">
              <a:solidFill>
                <a:sysClr val="windowText" lastClr="000000"/>
              </a:solidFill>
              <a:latin typeface="Calibri"/>
            </a:defRPr>
          </a:lvl1pPr>
          <a:lvl2pPr marL="457200" algn="l" defTabSz="914400" rtl="0" latinLnBrk="0">
            <a:defRPr sz="1800" kern="1200">
              <a:solidFill>
                <a:sysClr val="windowText" lastClr="000000"/>
              </a:solidFill>
              <a:latin typeface="Calibri"/>
            </a:defRPr>
          </a:lvl2pPr>
          <a:lvl3pPr marL="914400" algn="l" defTabSz="914400" rtl="0" latinLnBrk="0">
            <a:defRPr sz="1800" kern="1200">
              <a:solidFill>
                <a:sysClr val="windowText" lastClr="000000"/>
              </a:solidFill>
              <a:latin typeface="Calibri"/>
            </a:defRPr>
          </a:lvl3pPr>
          <a:lvl4pPr marL="1371600" algn="l" defTabSz="914400" rtl="0" latinLnBrk="0">
            <a:defRPr sz="1800" kern="1200">
              <a:solidFill>
                <a:sysClr val="windowText" lastClr="000000"/>
              </a:solidFill>
              <a:latin typeface="Calibri"/>
            </a:defRPr>
          </a:lvl4pPr>
          <a:lvl5pPr marL="1828800" algn="l" defTabSz="914400" rtl="0" latinLnBrk="0">
            <a:defRPr sz="1800" kern="1200">
              <a:solidFill>
                <a:sysClr val="windowText" lastClr="000000"/>
              </a:solidFill>
              <a:latin typeface="Calibri"/>
            </a:defRPr>
          </a:lvl5pPr>
          <a:lvl6pPr marL="2286000" algn="l" defTabSz="914400" rtl="0" latinLnBrk="0">
            <a:defRPr sz="1800" kern="1200">
              <a:solidFill>
                <a:sysClr val="windowText" lastClr="000000"/>
              </a:solidFill>
              <a:latin typeface="Calibri"/>
            </a:defRPr>
          </a:lvl6pPr>
          <a:lvl7pPr marL="2743200" algn="l" defTabSz="914400" rtl="0" latinLnBrk="0">
            <a:defRPr sz="1800" kern="1200">
              <a:solidFill>
                <a:sysClr val="windowText" lastClr="000000"/>
              </a:solidFill>
              <a:latin typeface="Calibri"/>
            </a:defRPr>
          </a:lvl7pPr>
          <a:lvl8pPr marL="3200400" algn="l" defTabSz="914400" rtl="0" latinLnBrk="0">
            <a:defRPr sz="1800" kern="1200">
              <a:solidFill>
                <a:sysClr val="windowText" lastClr="000000"/>
              </a:solidFill>
              <a:latin typeface="Calibri"/>
            </a:defRPr>
          </a:lvl8pPr>
          <a:lvl9pPr marL="3657600" algn="l" defTabSz="914400" rtl="0" latinLnBrk="0">
            <a:defRPr sz="1800" kern="1200">
              <a:solidFill>
                <a:sysClr val="windowText" lastClr="000000"/>
              </a:solidFill>
              <a:latin typeface="Calibri"/>
            </a:defRPr>
          </a:lvl9pPr>
        </a:lstStyle>
        <a:p xmlns:a="http://schemas.openxmlformats.org/drawingml/2006/main">
          <a:pPr algn="ctr"/>
          <a:r>
            <a:rPr lang="ru-RU" sz="1400" b="1" dirty="0" smtClean="0"/>
            <a:t>+ 701,66</a:t>
          </a:r>
        </a:p>
        <a:p xmlns:a="http://schemas.openxmlformats.org/drawingml/2006/main">
          <a:pPr algn="ctr"/>
          <a:r>
            <a:rPr lang="ru-RU" sz="1400" dirty="0" smtClean="0">
              <a:cs typeface="Times New Roman" pitchFamily="18" charset="0"/>
            </a:rPr>
            <a:t>тыс. руб.</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7799BB-8852-4B4A-8776-6E7E48B99DC0}" type="datetimeFigureOut">
              <a:rPr lang="ru-RU" smtClean="0"/>
              <a:pPr/>
              <a:t>10.10.2023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9E1F58-664D-484F-B1E3-1000CA54183F}"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AE9E1F58-664D-484F-B1E3-1000CA54183F}" type="slidenum">
              <a:rPr lang="ru-RU" smtClean="0"/>
              <a:pPr/>
              <a:t>2</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AE9E1F58-664D-484F-B1E3-1000CA54183F}" type="slidenum">
              <a:rPr lang="ru-RU" smtClean="0"/>
              <a:pPr/>
              <a:t>11</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AE9E1F58-664D-484F-B1E3-1000CA54183F}" type="slidenum">
              <a:rPr lang="ru-RU" smtClean="0"/>
              <a:pPr/>
              <a:t>12</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10/10/2023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10/10/2023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add title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10/10/2023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10/10/2023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AF463A-BC7C-46EE-9F1E-7F377CCA4891}" type="datetimeFigureOut">
              <a:rPr lang="en-US" smtClean="0"/>
              <a:pPr/>
              <a:t>10/10/2023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AF463A-BC7C-46EE-9F1E-7F377CCA4891}" type="datetimeFigureOut">
              <a:rPr lang="en-US" smtClean="0"/>
              <a:pPr/>
              <a:t>10/10/2023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AF463A-BC7C-46EE-9F1E-7F377CCA4891}" type="datetimeFigureOut">
              <a:rPr lang="en-US" smtClean="0"/>
              <a:pPr/>
              <a:t>10/10/2023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AF463A-BC7C-46EE-9F1E-7F377CCA4891}" type="datetimeFigureOut">
              <a:rPr lang="en-US" smtClean="0"/>
              <a:pPr/>
              <a:t>10/10/2023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AF463A-BC7C-46EE-9F1E-7F377CCA4891}" type="datetimeFigureOut">
              <a:rPr lang="en-US" smtClean="0"/>
              <a:pPr/>
              <a:t>10/10/2023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10/10/2023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10/10/2023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lumMod val="40000"/>
                <a:lumOff val="60000"/>
              </a:schemeClr>
            </a:gs>
            <a:gs pos="50000">
              <a:schemeClr val="accent4">
                <a:lumMod val="20000"/>
                <a:lumOff val="80000"/>
              </a:schemeClr>
            </a:gs>
            <a:gs pos="100000">
              <a:schemeClr val="accent5">
                <a:lumMod val="40000"/>
                <a:lumOff val="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AF463A-BC7C-46EE-9F1E-7F377CCA4891}" type="datetimeFigureOut">
              <a:rPr lang="en-US" smtClean="0"/>
              <a:pPr/>
              <a:t>10/10/2023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83448D-3A78-4528-A469-B745A65DA4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latinLnBrk="0">
        <a:spcBef>
          <a:spcPct val="0"/>
        </a:spcBef>
        <a:buNone/>
        <a:defRPr sz="4400" kern="1200">
          <a:solidFill>
            <a:schemeClr val="tx1"/>
          </a:solidFill>
          <a:latin typeface="+mj-lt"/>
          <a:ea typeface="+mj-ea"/>
          <a:cs typeface="+mj-cs"/>
        </a:defRPr>
      </a:lvl1pPr>
    </p:titleStyle>
    <p:bodyStyle>
      <a:lvl1pPr marL="342900" indent="-342900" algn="l" defTabSz="914400" rtl="0" latinLnBrk="0">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latinLnBrk="0">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latinLnBrk="0">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latinLnBrk="0">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latinLnBrk="0">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latinLnBrk="0">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latinLnBrk="0">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latinLnBrk="0">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latinLnBrk="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chart" Target="../charts/chart3.xml"/><Relationship Id="rId4" Type="http://schemas.openxmlformats.org/officeDocument/2006/relationships/chart" Target="../charts/char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chart" Target="../charts/chart4.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chart" Target="../charts/chart6.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catherineasquithgallery.com/uploads/posts/2021-02/1612806235_188-p-abstraktnii-fon-svetlii-goluboi-dlya-preze-248.jpg"/>
          <p:cNvPicPr>
            <a:picLocks noChangeAspect="1" noChangeArrowheads="1"/>
          </p:cNvPicPr>
          <p:nvPr/>
        </p:nvPicPr>
        <p:blipFill>
          <a:blip r:embed="rId2"/>
          <a:srcRect/>
          <a:stretch>
            <a:fillRect/>
          </a:stretch>
        </p:blipFill>
        <p:spPr bwMode="auto">
          <a:xfrm>
            <a:off x="1" y="0"/>
            <a:ext cx="9143999" cy="6858000"/>
          </a:xfrm>
          <a:prstGeom prst="rect">
            <a:avLst/>
          </a:prstGeom>
          <a:noFill/>
        </p:spPr>
      </p:pic>
      <p:sp>
        <p:nvSpPr>
          <p:cNvPr id="2" name="TextBox 1"/>
          <p:cNvSpPr txBox="1"/>
          <p:nvPr/>
        </p:nvSpPr>
        <p:spPr>
          <a:xfrm>
            <a:off x="0" y="838200"/>
            <a:ext cx="8534400" cy="2677656"/>
          </a:xfrm>
          <a:prstGeom prst="rect">
            <a:avLst/>
          </a:prstGeom>
          <a:noFill/>
        </p:spPr>
        <p:txBody>
          <a:bodyPr wrap="square" rtlCol="0">
            <a:spAutoFit/>
          </a:bodyPr>
          <a:lstStyle/>
          <a:p>
            <a:pPr algn="ctr"/>
            <a:r>
              <a:rPr lang="ru-RU" sz="2400" b="1" i="1" dirty="0" smtClean="0">
                <a:solidFill>
                  <a:schemeClr val="tx2">
                    <a:lumMod val="50000"/>
                  </a:schemeClr>
                </a:solidFill>
                <a:latin typeface="Times New Roman" pitchFamily="18" charset="0"/>
                <a:cs typeface="Times New Roman" pitchFamily="18" charset="0"/>
              </a:rPr>
              <a:t>Р</a:t>
            </a:r>
            <a:r>
              <a:rPr lang="ru-RU" sz="2400" b="1" i="1" dirty="0" smtClean="0">
                <a:solidFill>
                  <a:schemeClr val="tx2">
                    <a:lumMod val="50000"/>
                  </a:schemeClr>
                </a:solidFill>
                <a:latin typeface="Times New Roman" pitchFamily="18" charset="0"/>
                <a:cs typeface="Times New Roman" pitchFamily="18" charset="0"/>
              </a:rPr>
              <a:t>ешение </a:t>
            </a:r>
            <a:r>
              <a:rPr lang="ru-RU" sz="2400" b="1" i="1" dirty="0" smtClean="0">
                <a:solidFill>
                  <a:schemeClr val="tx2">
                    <a:lumMod val="50000"/>
                  </a:schemeClr>
                </a:solidFill>
                <a:latin typeface="Times New Roman" pitchFamily="18" charset="0"/>
                <a:cs typeface="Times New Roman" pitchFamily="18" charset="0"/>
              </a:rPr>
              <a:t>Совета Курского муниципального округа Ставропольского </a:t>
            </a:r>
            <a:r>
              <a:rPr lang="ru-RU" sz="2400" b="1" i="1" dirty="0" smtClean="0">
                <a:solidFill>
                  <a:schemeClr val="tx2">
                    <a:lumMod val="50000"/>
                  </a:schemeClr>
                </a:solidFill>
                <a:latin typeface="Times New Roman" pitchFamily="18" charset="0"/>
                <a:cs typeface="Times New Roman" pitchFamily="18" charset="0"/>
              </a:rPr>
              <a:t>края от 21 сентября 2023 г. № 568</a:t>
            </a:r>
            <a:endParaRPr lang="ru-RU" sz="2400" b="1" i="1" dirty="0" smtClean="0">
              <a:solidFill>
                <a:schemeClr val="tx2">
                  <a:lumMod val="50000"/>
                </a:schemeClr>
              </a:solidFill>
              <a:latin typeface="Times New Roman" pitchFamily="18" charset="0"/>
              <a:cs typeface="Times New Roman" pitchFamily="18" charset="0"/>
            </a:endParaRPr>
          </a:p>
          <a:p>
            <a:pPr algn="ctr"/>
            <a:r>
              <a:rPr lang="ru-RU" sz="2400" b="1" i="1" dirty="0" smtClean="0">
                <a:solidFill>
                  <a:schemeClr val="tx2">
                    <a:lumMod val="50000"/>
                  </a:schemeClr>
                </a:solidFill>
                <a:latin typeface="Times New Roman" pitchFamily="18" charset="0"/>
                <a:cs typeface="Times New Roman" pitchFamily="18" charset="0"/>
              </a:rPr>
              <a:t>«О внесении изменений в решение Совета Курского муниципального округа Ставропольского края </a:t>
            </a:r>
          </a:p>
          <a:p>
            <a:pPr algn="ctr"/>
            <a:r>
              <a:rPr lang="ru-RU" sz="2400" b="1" i="1" dirty="0" smtClean="0">
                <a:solidFill>
                  <a:schemeClr val="tx2">
                    <a:lumMod val="50000"/>
                  </a:schemeClr>
                </a:solidFill>
                <a:latin typeface="Times New Roman" pitchFamily="18" charset="0"/>
                <a:cs typeface="Times New Roman" pitchFamily="18" charset="0"/>
              </a:rPr>
              <a:t>от 08 декабря 2022 г. № 453 «О бюджете Курского муниципального округа Ставропольского края на 2023 год и плановый период 2024 и 2025 годов» </a:t>
            </a:r>
          </a:p>
        </p:txBody>
      </p:sp>
      <p:pic>
        <p:nvPicPr>
          <p:cNvPr id="1026" name="Picture 2"/>
          <p:cNvPicPr>
            <a:picLocks noChangeAspect="1" noChangeArrowheads="1"/>
          </p:cNvPicPr>
          <p:nvPr/>
        </p:nvPicPr>
        <p:blipFill>
          <a:blip r:embed="rId3" cstate="print"/>
          <a:srcRect l="23114" t="22349" r="26807" b="37058"/>
          <a:stretch>
            <a:fillRect/>
          </a:stretch>
        </p:blipFill>
        <p:spPr bwMode="auto">
          <a:xfrm>
            <a:off x="8153400" y="0"/>
            <a:ext cx="990600" cy="116102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146" name="Picture 2" descr="https://mega-u.ru/wp-content/uploads/2022/02/examples.jpg"/>
          <p:cNvPicPr>
            <a:picLocks noChangeAspect="1" noChangeArrowheads="1"/>
          </p:cNvPicPr>
          <p:nvPr/>
        </p:nvPicPr>
        <p:blipFill>
          <a:blip r:embed="rId4"/>
          <a:srcRect/>
          <a:stretch>
            <a:fillRect/>
          </a:stretch>
        </p:blipFill>
        <p:spPr bwMode="auto">
          <a:xfrm>
            <a:off x="2438400" y="3871784"/>
            <a:ext cx="4419600" cy="2986216"/>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Picture 2" descr="https://catherineasquithgallery.com/uploads/posts/2021-02/1612806235_188-p-abstraktnii-fon-svetlii-goluboi-dlya-preze-248.jpg"/>
          <p:cNvPicPr>
            <a:picLocks noChangeAspect="1" noChangeArrowheads="1"/>
          </p:cNvPicPr>
          <p:nvPr/>
        </p:nvPicPr>
        <p:blipFill>
          <a:blip r:embed="rId2"/>
          <a:srcRect/>
          <a:stretch>
            <a:fillRect/>
          </a:stretch>
        </p:blipFill>
        <p:spPr bwMode="auto">
          <a:xfrm>
            <a:off x="1" y="0"/>
            <a:ext cx="9143999" cy="6858000"/>
          </a:xfrm>
          <a:prstGeom prst="rect">
            <a:avLst/>
          </a:prstGeom>
          <a:noFill/>
        </p:spPr>
      </p:pic>
      <p:graphicFrame>
        <p:nvGraphicFramePr>
          <p:cNvPr id="6" name="Диаграмма 5"/>
          <p:cNvGraphicFramePr/>
          <p:nvPr/>
        </p:nvGraphicFramePr>
        <p:xfrm>
          <a:off x="152400" y="304800"/>
          <a:ext cx="4876800" cy="4572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Диаграмма 6"/>
          <p:cNvGraphicFramePr/>
          <p:nvPr/>
        </p:nvGraphicFramePr>
        <p:xfrm>
          <a:off x="4572000" y="304800"/>
          <a:ext cx="4572000" cy="4343400"/>
        </p:xfrm>
        <a:graphic>
          <a:graphicData uri="http://schemas.openxmlformats.org/drawingml/2006/chart">
            <c:chart xmlns:c="http://schemas.openxmlformats.org/drawingml/2006/chart" xmlns:r="http://schemas.openxmlformats.org/officeDocument/2006/relationships" r:id="rId4"/>
          </a:graphicData>
        </a:graphic>
      </p:graphicFrame>
      <p:sp>
        <p:nvSpPr>
          <p:cNvPr id="9" name="Овальная выноска 8"/>
          <p:cNvSpPr/>
          <p:nvPr/>
        </p:nvSpPr>
        <p:spPr>
          <a:xfrm>
            <a:off x="762000" y="381000"/>
            <a:ext cx="1143000" cy="381000"/>
          </a:xfrm>
          <a:prstGeom prst="wedgeEllipseCallout">
            <a:avLst>
              <a:gd name="adj1" fmla="val 58284"/>
              <a:gd name="adj2" fmla="val 98778"/>
            </a:avLst>
          </a:prstGeom>
          <a:solidFill>
            <a:schemeClr val="accent1">
              <a:lumMod val="60000"/>
              <a:lumOff val="40000"/>
            </a:schemeClr>
          </a:solidFill>
          <a:ln>
            <a:noFill/>
          </a:ln>
          <a:scene3d>
            <a:camera prst="orthographicFront"/>
            <a:lightRig rig="threePt" dir="t"/>
          </a:scene3d>
          <a:sp3d>
            <a:bevelT w="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t>+4 379,05</a:t>
            </a:r>
            <a:endParaRPr lang="ru-RU" sz="1200" dirty="0"/>
          </a:p>
        </p:txBody>
      </p:sp>
      <p:sp>
        <p:nvSpPr>
          <p:cNvPr id="10" name="Овальная выноска 9"/>
          <p:cNvSpPr/>
          <p:nvPr/>
        </p:nvSpPr>
        <p:spPr>
          <a:xfrm>
            <a:off x="228600" y="3429000"/>
            <a:ext cx="1143000" cy="381000"/>
          </a:xfrm>
          <a:prstGeom prst="wedgeEllipseCallout">
            <a:avLst>
              <a:gd name="adj1" fmla="val 33019"/>
              <a:gd name="adj2" fmla="val -129113"/>
            </a:avLst>
          </a:prstGeom>
          <a:solidFill>
            <a:schemeClr val="accent4">
              <a:lumMod val="75000"/>
            </a:schemeClr>
          </a:solidFill>
          <a:ln>
            <a:noFill/>
          </a:ln>
          <a:scene3d>
            <a:camera prst="orthographicFront"/>
            <a:lightRig rig="threePt" dir="t"/>
          </a:scene3d>
          <a:sp3d>
            <a:bevelT w="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t>+7 558,67</a:t>
            </a:r>
            <a:endParaRPr lang="ru-RU" sz="1200" dirty="0"/>
          </a:p>
        </p:txBody>
      </p:sp>
      <p:sp>
        <p:nvSpPr>
          <p:cNvPr id="11" name="Овальная выноска 10"/>
          <p:cNvSpPr/>
          <p:nvPr/>
        </p:nvSpPr>
        <p:spPr>
          <a:xfrm>
            <a:off x="4038600" y="3048000"/>
            <a:ext cx="1371600" cy="457200"/>
          </a:xfrm>
          <a:prstGeom prst="wedgeEllipseCallout">
            <a:avLst>
              <a:gd name="adj1" fmla="val -68655"/>
              <a:gd name="adj2" fmla="val 39825"/>
            </a:avLst>
          </a:prstGeom>
          <a:solidFill>
            <a:schemeClr val="accent3">
              <a:lumMod val="75000"/>
            </a:schemeClr>
          </a:solidFill>
          <a:ln>
            <a:noFill/>
          </a:ln>
          <a:scene3d>
            <a:camera prst="orthographicFront"/>
            <a:lightRig rig="threePt" dir="t"/>
          </a:scene3d>
          <a:sp3d>
            <a:bevelT w="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t>+133 291,31</a:t>
            </a:r>
            <a:endParaRPr lang="ru-RU" sz="1200" dirty="0"/>
          </a:p>
        </p:txBody>
      </p:sp>
      <p:sp>
        <p:nvSpPr>
          <p:cNvPr id="13" name="TextBox 12"/>
          <p:cNvSpPr txBox="1"/>
          <p:nvPr/>
        </p:nvSpPr>
        <p:spPr>
          <a:xfrm>
            <a:off x="2209800" y="0"/>
            <a:ext cx="5192319" cy="369332"/>
          </a:xfrm>
          <a:prstGeom prst="rect">
            <a:avLst/>
          </a:prstGeom>
          <a:noFill/>
        </p:spPr>
        <p:txBody>
          <a:bodyPr wrap="none" rtlCol="0">
            <a:spAutoFit/>
          </a:bodyPr>
          <a:lstStyle/>
          <a:p>
            <a:pPr algn="ctr"/>
            <a:r>
              <a:rPr lang="ru-RU" b="1" dirty="0" smtClean="0">
                <a:cs typeface="Times New Roman" pitchFamily="18" charset="0"/>
              </a:rPr>
              <a:t>ИЗМЕНЕНИЯ ВНОСИМЫЕ В СТРУКТУРУ БЮДЖЕТА:</a:t>
            </a:r>
            <a:endParaRPr lang="ru-RU" b="1" dirty="0">
              <a:cs typeface="Times New Roman" pitchFamily="18" charset="0"/>
            </a:endParaRPr>
          </a:p>
        </p:txBody>
      </p:sp>
      <p:sp>
        <p:nvSpPr>
          <p:cNvPr id="15" name="Овальная выноска 14"/>
          <p:cNvSpPr/>
          <p:nvPr/>
        </p:nvSpPr>
        <p:spPr>
          <a:xfrm>
            <a:off x="4876800" y="3962400"/>
            <a:ext cx="1295400" cy="381000"/>
          </a:xfrm>
          <a:prstGeom prst="wedgeEllipseCallout">
            <a:avLst>
              <a:gd name="adj1" fmla="val 58523"/>
              <a:gd name="adj2" fmla="val -80522"/>
            </a:avLst>
          </a:prstGeom>
          <a:solidFill>
            <a:schemeClr val="accent5">
              <a:lumMod val="75000"/>
            </a:schemeClr>
          </a:solidFill>
          <a:ln>
            <a:noFill/>
          </a:ln>
          <a:scene3d>
            <a:camera prst="orthographicFront"/>
            <a:lightRig rig="threePt" dir="t"/>
          </a:scene3d>
          <a:sp3d>
            <a:bevelT w="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bg1"/>
                </a:solidFill>
              </a:rPr>
              <a:t>+ 4 619,71</a:t>
            </a:r>
            <a:endParaRPr lang="ru-RU" sz="1200" dirty="0">
              <a:solidFill>
                <a:schemeClr val="bg1"/>
              </a:solidFill>
            </a:endParaRPr>
          </a:p>
        </p:txBody>
      </p:sp>
      <p:sp>
        <p:nvSpPr>
          <p:cNvPr id="16" name="Овальная выноска 15"/>
          <p:cNvSpPr/>
          <p:nvPr/>
        </p:nvSpPr>
        <p:spPr>
          <a:xfrm>
            <a:off x="7772400" y="685800"/>
            <a:ext cx="1371600" cy="381000"/>
          </a:xfrm>
          <a:prstGeom prst="wedgeEllipseCallout">
            <a:avLst>
              <a:gd name="adj1" fmla="val -18926"/>
              <a:gd name="adj2" fmla="val 109012"/>
            </a:avLst>
          </a:prstGeom>
          <a:solidFill>
            <a:srgbClr val="FF7C80"/>
          </a:solidFill>
          <a:ln>
            <a:noFill/>
          </a:ln>
          <a:scene3d>
            <a:camera prst="orthographicFront"/>
            <a:lightRig rig="threePt" dir="t"/>
          </a:scene3d>
          <a:sp3d>
            <a:bevelT w="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bg1"/>
                </a:solidFill>
              </a:rPr>
              <a:t>+152 778,87</a:t>
            </a:r>
            <a:endParaRPr lang="ru-RU" sz="1200" dirty="0">
              <a:solidFill>
                <a:schemeClr val="bg1"/>
              </a:solidFill>
            </a:endParaRPr>
          </a:p>
        </p:txBody>
      </p:sp>
      <p:graphicFrame>
        <p:nvGraphicFramePr>
          <p:cNvPr id="14" name="Диаграмма 13"/>
          <p:cNvGraphicFramePr/>
          <p:nvPr/>
        </p:nvGraphicFramePr>
        <p:xfrm>
          <a:off x="2743200" y="4495800"/>
          <a:ext cx="6172200" cy="2362200"/>
        </p:xfrm>
        <a:graphic>
          <a:graphicData uri="http://schemas.openxmlformats.org/drawingml/2006/chart">
            <c:chart xmlns:c="http://schemas.openxmlformats.org/drawingml/2006/chart" xmlns:r="http://schemas.openxmlformats.org/officeDocument/2006/relationships" r:id="rId5"/>
          </a:graphicData>
        </a:graphic>
      </p:graphicFrame>
      <p:sp>
        <p:nvSpPr>
          <p:cNvPr id="18" name="Прямоугольник 17"/>
          <p:cNvSpPr/>
          <p:nvPr/>
        </p:nvSpPr>
        <p:spPr>
          <a:xfrm>
            <a:off x="8104805" y="304800"/>
            <a:ext cx="1039195" cy="276999"/>
          </a:xfrm>
          <a:prstGeom prst="rect">
            <a:avLst/>
          </a:prstGeom>
        </p:spPr>
        <p:txBody>
          <a:bodyPr wrap="none">
            <a:spAutoFit/>
          </a:bodyPr>
          <a:lstStyle/>
          <a:p>
            <a:r>
              <a:rPr lang="ru-RU" sz="1200" i="1" dirty="0" smtClean="0"/>
              <a:t> тыс. рублей</a:t>
            </a:r>
            <a:endParaRPr lang="ru-RU" sz="1200" i="1" dirty="0"/>
          </a:p>
        </p:txBody>
      </p:sp>
      <p:sp>
        <p:nvSpPr>
          <p:cNvPr id="19" name="Прямоугольник 18"/>
          <p:cNvSpPr/>
          <p:nvPr/>
        </p:nvSpPr>
        <p:spPr>
          <a:xfrm>
            <a:off x="1447800" y="2743200"/>
            <a:ext cx="902811" cy="276999"/>
          </a:xfrm>
          <a:prstGeom prst="rect">
            <a:avLst/>
          </a:prstGeom>
        </p:spPr>
        <p:txBody>
          <a:bodyPr wrap="none">
            <a:spAutoFit/>
          </a:bodyPr>
          <a:lstStyle/>
          <a:p>
            <a:r>
              <a:rPr lang="ru-RU" sz="1200" i="1" dirty="0" smtClean="0"/>
              <a:t> субвенции</a:t>
            </a:r>
            <a:endParaRPr lang="ru-RU" sz="1200" i="1" dirty="0"/>
          </a:p>
        </p:txBody>
      </p:sp>
      <p:sp>
        <p:nvSpPr>
          <p:cNvPr id="20" name="Прямоугольник 19"/>
          <p:cNvSpPr/>
          <p:nvPr/>
        </p:nvSpPr>
        <p:spPr>
          <a:xfrm>
            <a:off x="1905000" y="1371600"/>
            <a:ext cx="442750" cy="276999"/>
          </a:xfrm>
          <a:prstGeom prst="rect">
            <a:avLst/>
          </a:prstGeom>
        </p:spPr>
        <p:txBody>
          <a:bodyPr wrap="none">
            <a:spAutoFit/>
          </a:bodyPr>
          <a:lstStyle/>
          <a:p>
            <a:r>
              <a:rPr lang="ru-RU" sz="1200" i="1" dirty="0" smtClean="0"/>
              <a:t> </a:t>
            </a:r>
            <a:r>
              <a:rPr lang="ru-RU" sz="1200" i="1" dirty="0" err="1" smtClean="0"/>
              <a:t>н</a:t>
            </a:r>
            <a:r>
              <a:rPr lang="ru-RU" sz="1200" i="1" dirty="0" smtClean="0"/>
              <a:t>/</a:t>
            </a:r>
            <a:r>
              <a:rPr lang="ru-RU" sz="1200" i="1" dirty="0" err="1" smtClean="0"/>
              <a:t>н</a:t>
            </a:r>
            <a:endParaRPr lang="ru-RU" sz="1200" i="1" dirty="0"/>
          </a:p>
        </p:txBody>
      </p:sp>
      <p:sp>
        <p:nvSpPr>
          <p:cNvPr id="21" name="Прямоугольник 20"/>
          <p:cNvSpPr/>
          <p:nvPr/>
        </p:nvSpPr>
        <p:spPr>
          <a:xfrm>
            <a:off x="2590800" y="1524000"/>
            <a:ext cx="817853" cy="276999"/>
          </a:xfrm>
          <a:prstGeom prst="rect">
            <a:avLst/>
          </a:prstGeom>
        </p:spPr>
        <p:txBody>
          <a:bodyPr wrap="none">
            <a:spAutoFit/>
          </a:bodyPr>
          <a:lstStyle/>
          <a:p>
            <a:r>
              <a:rPr lang="ru-RU" sz="1200" i="1" dirty="0" smtClean="0"/>
              <a:t> дотации</a:t>
            </a:r>
            <a:endParaRPr lang="ru-RU" sz="1200" i="1" dirty="0"/>
          </a:p>
        </p:txBody>
      </p:sp>
      <p:sp>
        <p:nvSpPr>
          <p:cNvPr id="22" name="Прямоугольник 21"/>
          <p:cNvSpPr/>
          <p:nvPr/>
        </p:nvSpPr>
        <p:spPr>
          <a:xfrm>
            <a:off x="2971800" y="2514600"/>
            <a:ext cx="814647" cy="276999"/>
          </a:xfrm>
          <a:prstGeom prst="rect">
            <a:avLst/>
          </a:prstGeom>
        </p:spPr>
        <p:txBody>
          <a:bodyPr wrap="none">
            <a:spAutoFit/>
          </a:bodyPr>
          <a:lstStyle/>
          <a:p>
            <a:r>
              <a:rPr lang="ru-RU" sz="1200" i="1" dirty="0" smtClean="0"/>
              <a:t> субсидии</a:t>
            </a:r>
            <a:endParaRPr lang="ru-RU" sz="1200" i="1" dirty="0"/>
          </a:p>
        </p:txBody>
      </p:sp>
      <p:sp>
        <p:nvSpPr>
          <p:cNvPr id="23" name="Прямоугольник 22"/>
          <p:cNvSpPr/>
          <p:nvPr/>
        </p:nvSpPr>
        <p:spPr>
          <a:xfrm>
            <a:off x="6705600" y="1371600"/>
            <a:ext cx="1096839" cy="276999"/>
          </a:xfrm>
          <a:prstGeom prst="rect">
            <a:avLst/>
          </a:prstGeom>
        </p:spPr>
        <p:txBody>
          <a:bodyPr wrap="none">
            <a:spAutoFit/>
          </a:bodyPr>
          <a:lstStyle/>
          <a:p>
            <a:r>
              <a:rPr lang="ru-RU" sz="1200" i="1" dirty="0" smtClean="0"/>
              <a:t> целевые МБТ</a:t>
            </a:r>
            <a:endParaRPr lang="ru-RU" sz="1200" i="1" dirty="0"/>
          </a:p>
        </p:txBody>
      </p:sp>
      <p:sp>
        <p:nvSpPr>
          <p:cNvPr id="24" name="Прямоугольник 23"/>
          <p:cNvSpPr/>
          <p:nvPr/>
        </p:nvSpPr>
        <p:spPr>
          <a:xfrm>
            <a:off x="5867400" y="2514600"/>
            <a:ext cx="1152880" cy="461665"/>
          </a:xfrm>
          <a:prstGeom prst="rect">
            <a:avLst/>
          </a:prstGeom>
        </p:spPr>
        <p:txBody>
          <a:bodyPr wrap="none">
            <a:spAutoFit/>
          </a:bodyPr>
          <a:lstStyle/>
          <a:p>
            <a:pPr algn="ctr"/>
            <a:r>
              <a:rPr lang="ru-RU" sz="1200" i="1" dirty="0" smtClean="0"/>
              <a:t> собственные </a:t>
            </a:r>
          </a:p>
          <a:p>
            <a:pPr algn="ctr"/>
            <a:r>
              <a:rPr lang="ru-RU" sz="1200" i="1" dirty="0" err="1" smtClean="0"/>
              <a:t>ср-ва</a:t>
            </a:r>
            <a:endParaRPr lang="ru-RU" sz="1200" i="1" dirty="0"/>
          </a:p>
        </p:txBody>
      </p:sp>
      <p:sp>
        <p:nvSpPr>
          <p:cNvPr id="26" name="Прямоугольник 25"/>
          <p:cNvSpPr/>
          <p:nvPr/>
        </p:nvSpPr>
        <p:spPr>
          <a:xfrm>
            <a:off x="6096000" y="6019800"/>
            <a:ext cx="835485" cy="276999"/>
          </a:xfrm>
          <a:prstGeom prst="rect">
            <a:avLst/>
          </a:prstGeom>
        </p:spPr>
        <p:txBody>
          <a:bodyPr wrap="none">
            <a:spAutoFit/>
          </a:bodyPr>
          <a:lstStyle/>
          <a:p>
            <a:r>
              <a:rPr lang="ru-RU" sz="1200" i="1" dirty="0" smtClean="0"/>
              <a:t> остатки</a:t>
            </a:r>
            <a:endParaRPr lang="ru-RU" sz="1200" i="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https://catherineasquithgallery.com/uploads/posts/2021-02/1612806235_188-p-abstraktnii-fon-svetlii-goluboi-dlya-preze-248.jpg"/>
          <p:cNvPicPr>
            <a:picLocks noChangeAspect="1" noChangeArrowheads="1"/>
          </p:cNvPicPr>
          <p:nvPr/>
        </p:nvPicPr>
        <p:blipFill>
          <a:blip r:embed="rId3"/>
          <a:srcRect/>
          <a:stretch>
            <a:fillRect/>
          </a:stretch>
        </p:blipFill>
        <p:spPr bwMode="auto">
          <a:xfrm>
            <a:off x="1" y="0"/>
            <a:ext cx="9143999" cy="6858000"/>
          </a:xfrm>
          <a:prstGeom prst="rect">
            <a:avLst/>
          </a:prstGeom>
          <a:noFill/>
        </p:spPr>
      </p:pic>
      <p:graphicFrame>
        <p:nvGraphicFramePr>
          <p:cNvPr id="3" name="Диаграмма 2"/>
          <p:cNvGraphicFramePr/>
          <p:nvPr/>
        </p:nvGraphicFramePr>
        <p:xfrm>
          <a:off x="0" y="685800"/>
          <a:ext cx="9144000" cy="6172200"/>
        </p:xfrm>
        <a:graphic>
          <a:graphicData uri="http://schemas.openxmlformats.org/drawingml/2006/chart">
            <c:chart xmlns:c="http://schemas.openxmlformats.org/drawingml/2006/chart" xmlns:r="http://schemas.openxmlformats.org/officeDocument/2006/relationships" r:id="rId4"/>
          </a:graphicData>
        </a:graphic>
      </p:graphicFrame>
      <p:sp>
        <p:nvSpPr>
          <p:cNvPr id="4" name="TextBox 3"/>
          <p:cNvSpPr txBox="1"/>
          <p:nvPr/>
        </p:nvSpPr>
        <p:spPr>
          <a:xfrm>
            <a:off x="2514600" y="152400"/>
            <a:ext cx="5482528" cy="369332"/>
          </a:xfrm>
          <a:prstGeom prst="rect">
            <a:avLst/>
          </a:prstGeom>
          <a:noFill/>
        </p:spPr>
        <p:txBody>
          <a:bodyPr wrap="none" rtlCol="0">
            <a:spAutoFit/>
          </a:bodyPr>
          <a:lstStyle/>
          <a:p>
            <a:pPr algn="ctr"/>
            <a:r>
              <a:rPr lang="ru-RU" b="1" dirty="0" smtClean="0">
                <a:cs typeface="Times New Roman" pitchFamily="18" charset="0"/>
              </a:rPr>
              <a:t>ОСНОВНЫЕ ХАРАКТЕРИСТИКИ БЮДЖЕТА на 2023 год</a:t>
            </a:r>
            <a:endParaRPr lang="ru-RU" b="1" dirty="0">
              <a:cs typeface="Times New Roman" pitchFamily="18" charset="0"/>
            </a:endParaRPr>
          </a:p>
        </p:txBody>
      </p:sp>
      <p:sp>
        <p:nvSpPr>
          <p:cNvPr id="5" name="TextBox 4"/>
          <p:cNvSpPr txBox="1"/>
          <p:nvPr/>
        </p:nvSpPr>
        <p:spPr>
          <a:xfrm>
            <a:off x="7467600" y="685800"/>
            <a:ext cx="1447800" cy="307777"/>
          </a:xfrm>
          <a:prstGeom prst="rect">
            <a:avLst/>
          </a:prstGeom>
          <a:noFill/>
        </p:spPr>
        <p:txBody>
          <a:bodyPr wrap="square" rtlCol="0">
            <a:spAutoFit/>
          </a:bodyPr>
          <a:lstStyle/>
          <a:p>
            <a:pPr algn="ctr"/>
            <a:r>
              <a:rPr lang="ru-RU" sz="1400" dirty="0" smtClean="0">
                <a:cs typeface="Times New Roman" pitchFamily="18" charset="0"/>
              </a:rPr>
              <a:t>отклонение</a:t>
            </a:r>
            <a:endParaRPr lang="ru-RU" sz="1400" dirty="0">
              <a:cs typeface="Times New Roman" pitchFamily="18" charset="0"/>
            </a:endParaRPr>
          </a:p>
        </p:txBody>
      </p:sp>
      <p:sp>
        <p:nvSpPr>
          <p:cNvPr id="6" name="TextBox 5"/>
          <p:cNvSpPr txBox="1"/>
          <p:nvPr/>
        </p:nvSpPr>
        <p:spPr>
          <a:xfrm>
            <a:off x="7543800" y="1524000"/>
            <a:ext cx="1295400" cy="523220"/>
          </a:xfrm>
          <a:prstGeom prst="rect">
            <a:avLst/>
          </a:prstGeom>
          <a:noFill/>
        </p:spPr>
        <p:txBody>
          <a:bodyPr wrap="square" rtlCol="0">
            <a:spAutoFit/>
          </a:bodyPr>
          <a:lstStyle/>
          <a:p>
            <a:pPr algn="ctr"/>
            <a:r>
              <a:rPr lang="ru-RU" sz="1400" b="1" dirty="0" smtClean="0"/>
              <a:t>+ 156 696,92</a:t>
            </a:r>
          </a:p>
          <a:p>
            <a:pPr algn="ctr"/>
            <a:r>
              <a:rPr lang="ru-RU" sz="1400" dirty="0" smtClean="0">
                <a:cs typeface="Times New Roman" pitchFamily="18" charset="0"/>
              </a:rPr>
              <a:t>тыс. руб.</a:t>
            </a:r>
          </a:p>
        </p:txBody>
      </p:sp>
      <p:sp>
        <p:nvSpPr>
          <p:cNvPr id="7" name="TextBox 6"/>
          <p:cNvSpPr txBox="1"/>
          <p:nvPr/>
        </p:nvSpPr>
        <p:spPr>
          <a:xfrm>
            <a:off x="7467600" y="3200400"/>
            <a:ext cx="1295400" cy="523220"/>
          </a:xfrm>
          <a:prstGeom prst="rect">
            <a:avLst/>
          </a:prstGeom>
          <a:noFill/>
        </p:spPr>
        <p:txBody>
          <a:bodyPr wrap="square" rtlCol="0">
            <a:spAutoFit/>
          </a:bodyPr>
          <a:lstStyle/>
          <a:p>
            <a:pPr algn="ctr"/>
            <a:r>
              <a:rPr lang="ru-RU" sz="1400" b="1" dirty="0" smtClean="0"/>
              <a:t>+ 157 398,58</a:t>
            </a:r>
          </a:p>
          <a:p>
            <a:pPr algn="ctr"/>
            <a:r>
              <a:rPr lang="ru-RU" sz="1400" dirty="0" smtClean="0">
                <a:cs typeface="Times New Roman" pitchFamily="18" charset="0"/>
              </a:rPr>
              <a:t>тыс. руб.</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2400" y="1"/>
            <a:ext cx="8839200" cy="738664"/>
          </a:xfrm>
          <a:prstGeom prst="rect">
            <a:avLst/>
          </a:prstGeom>
        </p:spPr>
        <p:txBody>
          <a:bodyPr wrap="square">
            <a:spAutoFit/>
          </a:bodyPr>
          <a:lstStyle/>
          <a:p>
            <a:pPr algn="just"/>
            <a:r>
              <a:rPr lang="ru-RU" sz="1300" b="1" dirty="0" smtClean="0"/>
              <a:t>	</a:t>
            </a:r>
            <a:r>
              <a:rPr lang="ru-RU" sz="1300" dirty="0" smtClean="0"/>
              <a:t> </a:t>
            </a:r>
            <a:r>
              <a:rPr lang="ru-RU" sz="1400" dirty="0" smtClean="0"/>
              <a:t>На основании Закона Ставропольского края от 31 июля 2023 г. № 83-кз «О внесении изменений в Закон  Ставропольского края «О бюджете Ставропольского края на 2023 год и плановый период 2024 и 2025 годов»,   </a:t>
            </a:r>
          </a:p>
        </p:txBody>
      </p:sp>
      <p:graphicFrame>
        <p:nvGraphicFramePr>
          <p:cNvPr id="5" name="Диаграмма 4"/>
          <p:cNvGraphicFramePr/>
          <p:nvPr/>
        </p:nvGraphicFramePr>
        <p:xfrm>
          <a:off x="3733800" y="914400"/>
          <a:ext cx="541020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9" name="Прямоугольник 8"/>
          <p:cNvSpPr/>
          <p:nvPr/>
        </p:nvSpPr>
        <p:spPr>
          <a:xfrm>
            <a:off x="152400" y="838200"/>
            <a:ext cx="3886200" cy="5478423"/>
          </a:xfrm>
          <a:prstGeom prst="rect">
            <a:avLst/>
          </a:prstGeom>
        </p:spPr>
        <p:txBody>
          <a:bodyPr wrap="square">
            <a:spAutoFit/>
          </a:bodyPr>
          <a:lstStyle/>
          <a:p>
            <a:pPr algn="just"/>
            <a:r>
              <a:rPr lang="ru-RU" sz="1400" u="sng" dirty="0" smtClean="0"/>
              <a:t>в 2024 году внесены следующие изменения</a:t>
            </a:r>
            <a:r>
              <a:rPr lang="ru-RU" sz="1400" dirty="0" smtClean="0"/>
              <a:t>: </a:t>
            </a:r>
          </a:p>
          <a:p>
            <a:pPr algn="just"/>
            <a:r>
              <a:rPr lang="ru-RU" sz="1400" dirty="0" smtClean="0"/>
              <a:t>       увеличены бюджетные ассигнования на реализацию программ формирования современной городской среды – 24 437,85 тыс. рублей; </a:t>
            </a:r>
          </a:p>
          <a:p>
            <a:pPr algn="just"/>
            <a:r>
              <a:rPr lang="ru-RU" sz="1400" dirty="0" smtClean="0"/>
              <a:t>      уменьшены бюджетные ассигнования на выполнение передаваемых полномочий субъектов Российской Федерации (выплата пособия на ребенка)  – 50 257,73 тыс. рублей.</a:t>
            </a:r>
          </a:p>
          <a:p>
            <a:endParaRPr lang="ru-RU" sz="1200" dirty="0" smtClean="0"/>
          </a:p>
          <a:p>
            <a:endParaRPr lang="ru-RU" sz="1200" dirty="0" smtClean="0"/>
          </a:p>
          <a:p>
            <a:endParaRPr lang="ru-RU" sz="1200" dirty="0" smtClean="0"/>
          </a:p>
          <a:p>
            <a:endParaRPr lang="ru-RU" sz="1200" dirty="0" smtClean="0"/>
          </a:p>
          <a:p>
            <a:endParaRPr lang="ru-RU" sz="1200" dirty="0" smtClean="0"/>
          </a:p>
          <a:p>
            <a:endParaRPr lang="ru-RU" sz="1200" dirty="0" smtClean="0"/>
          </a:p>
          <a:p>
            <a:pPr algn="just"/>
            <a:r>
              <a:rPr lang="ru-RU" sz="1200" dirty="0" smtClean="0"/>
              <a:t> </a:t>
            </a:r>
            <a:r>
              <a:rPr lang="ru-RU" sz="1200" u="sng" dirty="0" smtClean="0"/>
              <a:t>В </a:t>
            </a:r>
            <a:r>
              <a:rPr lang="ru-RU" sz="1400" u="sng" dirty="0" smtClean="0"/>
              <a:t>2025 году внесены следующие изменения: </a:t>
            </a:r>
          </a:p>
          <a:p>
            <a:pPr algn="just"/>
            <a:r>
              <a:rPr lang="ru-RU" sz="1400" dirty="0" smtClean="0"/>
              <a:t>     увеличены бюджетные ассигнования на реализацию мероприятий по модернизации школьных систем образования (завершение работ по капитальному ремонту) – 6 366,91 тыс. рублей;</a:t>
            </a:r>
          </a:p>
          <a:p>
            <a:pPr algn="just"/>
            <a:r>
              <a:rPr lang="ru-RU" sz="1400" dirty="0" smtClean="0"/>
              <a:t>     уменьшены бюджетные ассигнования на выполнение передаваемых полномочий субъектов Российской Федерации (выплата пособия на ребенка)  – 52 308,66 тыс. рублей.</a:t>
            </a:r>
          </a:p>
          <a:p>
            <a:endParaRPr lang="ru-RU" sz="1200" dirty="0"/>
          </a:p>
        </p:txBody>
      </p:sp>
      <p:sp>
        <p:nvSpPr>
          <p:cNvPr id="10" name="Прямоугольник 9"/>
          <p:cNvSpPr/>
          <p:nvPr/>
        </p:nvSpPr>
        <p:spPr>
          <a:xfrm>
            <a:off x="5486400" y="609600"/>
            <a:ext cx="2895600" cy="461665"/>
          </a:xfrm>
          <a:prstGeom prst="rect">
            <a:avLst/>
          </a:prstGeom>
        </p:spPr>
        <p:txBody>
          <a:bodyPr wrap="square">
            <a:spAutoFit/>
          </a:bodyPr>
          <a:lstStyle/>
          <a:p>
            <a:pPr algn="just"/>
            <a:r>
              <a:rPr lang="ru-RU" sz="1200" dirty="0" smtClean="0"/>
              <a:t>доходная                                  расходная</a:t>
            </a:r>
          </a:p>
          <a:p>
            <a:pPr algn="just"/>
            <a:r>
              <a:rPr lang="ru-RU" sz="1200" dirty="0" smtClean="0"/>
              <a:t>    часть                                           </a:t>
            </a:r>
            <a:r>
              <a:rPr lang="ru-RU" sz="1200" dirty="0" err="1" smtClean="0"/>
              <a:t>часть</a:t>
            </a:r>
            <a:endParaRPr lang="ru-RU" sz="1200" dirty="0"/>
          </a:p>
        </p:txBody>
      </p:sp>
      <p:graphicFrame>
        <p:nvGraphicFramePr>
          <p:cNvPr id="11" name="Диаграмма 10"/>
          <p:cNvGraphicFramePr/>
          <p:nvPr/>
        </p:nvGraphicFramePr>
        <p:xfrm>
          <a:off x="3505200" y="3810000"/>
          <a:ext cx="5638800" cy="28956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catherineasquithgallery.com/uploads/posts/2021-02/1612806235_188-p-abstraktnii-fon-svetlii-goluboi-dlya-preze-248.jpg"/>
          <p:cNvPicPr>
            <a:picLocks noChangeAspect="1" noChangeArrowheads="1"/>
          </p:cNvPicPr>
          <p:nvPr/>
        </p:nvPicPr>
        <p:blipFill>
          <a:blip r:embed="rId3"/>
          <a:srcRect/>
          <a:stretch>
            <a:fillRect/>
          </a:stretch>
        </p:blipFill>
        <p:spPr bwMode="auto">
          <a:xfrm>
            <a:off x="1" y="0"/>
            <a:ext cx="9143999" cy="6858000"/>
          </a:xfrm>
          <a:prstGeom prst="rect">
            <a:avLst/>
          </a:prstGeom>
          <a:noFill/>
        </p:spPr>
      </p:pic>
      <p:sp>
        <p:nvSpPr>
          <p:cNvPr id="2" name="Прямоугольник 1"/>
          <p:cNvSpPr/>
          <p:nvPr/>
        </p:nvSpPr>
        <p:spPr>
          <a:xfrm>
            <a:off x="152400" y="0"/>
            <a:ext cx="8839200" cy="6771084"/>
          </a:xfrm>
          <a:prstGeom prst="rect">
            <a:avLst/>
          </a:prstGeom>
        </p:spPr>
        <p:txBody>
          <a:bodyPr wrap="square">
            <a:spAutoFit/>
          </a:bodyPr>
          <a:lstStyle/>
          <a:p>
            <a:r>
              <a:rPr lang="ru-RU" sz="1300" b="1" dirty="0" smtClean="0"/>
              <a:t>	</a:t>
            </a:r>
            <a:r>
              <a:rPr lang="ru-RU" sz="1400" dirty="0" smtClean="0"/>
              <a:t> На основании Закона Ставропольского края от 31 июля 2023 г.         № 83-кз «О внесении изменений в Закон  Ставропольского края «О бюджете Ставропольского края на 2023 год и плановый период 2024 и 2025 годов», постановления Правительства Ставропольского края от 18 июля 2023 г. « 434-п «О распределении в 2023 году иных межбюджетных трансфертов (грантов) из бюджета Ставропольского края бюджетам муниципальных образований Ставропольского края на поощрение муниципальных округов и городских округов Ставропольского края, реализовавших лучшие практики инициативного </a:t>
            </a:r>
            <a:r>
              <a:rPr lang="ru-RU" sz="1400" dirty="0" err="1" smtClean="0"/>
              <a:t>бюджетирования</a:t>
            </a:r>
            <a:r>
              <a:rPr lang="ru-RU" sz="1400" dirty="0" smtClean="0"/>
              <a:t>» и уведомлений, поступивших от министерств Ставропольского края,</a:t>
            </a:r>
          </a:p>
          <a:p>
            <a:pPr algn="just"/>
            <a:r>
              <a:rPr lang="ru-RU" sz="1400" dirty="0" smtClean="0"/>
              <a:t>	</a:t>
            </a:r>
            <a:r>
              <a:rPr lang="ru-RU" sz="1400" b="1" dirty="0" smtClean="0"/>
              <a:t>увеличены бюджетные ассигнования на следующие мероприятия: </a:t>
            </a:r>
          </a:p>
          <a:p>
            <a:pPr algn="just"/>
            <a:r>
              <a:rPr lang="ru-RU" sz="1400" dirty="0" smtClean="0"/>
              <a:t>	 </a:t>
            </a:r>
            <a:r>
              <a:rPr lang="ru-RU" sz="1400" dirty="0" smtClean="0"/>
              <a:t>создание  дополнительных мест для детей в возрасте от 1,5 до 3 лет в образовательных организациях, осуществляющих образовательную деятельность по образовательным программам дошкольного образования – 132 521,13 тыс. рублей;</a:t>
            </a:r>
          </a:p>
          <a:p>
            <a:pPr algn="just"/>
            <a:r>
              <a:rPr lang="ru-RU" sz="1400" dirty="0" smtClean="0"/>
              <a:t>	реализация </a:t>
            </a:r>
            <a:r>
              <a:rPr lang="ru-RU" sz="1400" dirty="0" smtClean="0"/>
              <a:t>инициативных проектов – 4 848,45 тыс. рублей (из них на  «Устройство пешеходных тротуаров по ул. Школьная от дома № 1 до дома № 113 кв. 1 в х. Зайцев Курского муниципального округа Ставропольского края» - 1 281,54 тыс. рублей; на «Устройство пешеходных тротуаров по улице Ленина от дома № 44 до дома № 166 в с. </a:t>
            </a:r>
            <a:r>
              <a:rPr lang="ru-RU" sz="1400" dirty="0" err="1" smtClean="0"/>
              <a:t>Каново</a:t>
            </a:r>
            <a:r>
              <a:rPr lang="ru-RU" sz="1400" dirty="0" smtClean="0"/>
              <a:t> Курского муниципального округа Ставропольского края» - 1 566,91 тыс. рублей; </a:t>
            </a:r>
            <a:r>
              <a:rPr lang="ru-RU" sz="1400" dirty="0" smtClean="0"/>
              <a:t>	 </a:t>
            </a:r>
            <a:r>
              <a:rPr lang="ru-RU" sz="1400" dirty="0" smtClean="0"/>
              <a:t>«Устройство спортивной площадки по улице Центральной 32 а в хуторе Привольный Курского муниципального округа Ставропольского края» –  2 000,00 тыс. рублей);</a:t>
            </a:r>
          </a:p>
          <a:p>
            <a:pPr algn="just"/>
            <a:r>
              <a:rPr lang="ru-RU" sz="1400" dirty="0" smtClean="0"/>
              <a:t>	организация </a:t>
            </a:r>
            <a:r>
              <a:rPr lang="ru-RU" sz="1400" dirty="0" smtClean="0"/>
              <a:t>и осуществление деятельности по опеке и попечительству в области здравоохранения – 7,16 тыс. рублей;</a:t>
            </a:r>
          </a:p>
          <a:p>
            <a:pPr algn="just"/>
            <a:r>
              <a:rPr lang="ru-RU" sz="1400" dirty="0" smtClean="0"/>
              <a:t>	организация </a:t>
            </a:r>
            <a:r>
              <a:rPr lang="ru-RU" sz="1400" dirty="0" smtClean="0"/>
              <a:t>и осуществление деятельности по опеке и попечительству в области образования – 25,06 тыс. рублей;</a:t>
            </a:r>
          </a:p>
          <a:p>
            <a:pPr algn="just"/>
            <a:r>
              <a:rPr lang="ru-RU" sz="1400" dirty="0" smtClean="0"/>
              <a:t>	администрирование </a:t>
            </a:r>
            <a:r>
              <a:rPr lang="ru-RU" sz="1400" dirty="0" smtClean="0"/>
              <a:t>переданных  отдельных государственных полномочий в области сельского хозяйства – 32,55 тыс. рублей;</a:t>
            </a:r>
          </a:p>
          <a:p>
            <a:pPr algn="just"/>
            <a:r>
              <a:rPr lang="ru-RU" sz="1400" dirty="0" smtClean="0"/>
              <a:t>	осуществление </a:t>
            </a:r>
            <a:r>
              <a:rPr lang="ru-RU" sz="1400" dirty="0" smtClean="0"/>
              <a:t>отдельных государственных полномочий Ставропольского края по формированию, содержанию и использованию Архивного фонда Ставропольского края – 9,79 тыс. рублей;</a:t>
            </a:r>
          </a:p>
          <a:p>
            <a:pPr algn="just"/>
            <a:r>
              <a:rPr lang="ru-RU" sz="1400" dirty="0" smtClean="0"/>
              <a:t>	создание </a:t>
            </a:r>
            <a:r>
              <a:rPr lang="ru-RU" sz="1400" dirty="0" smtClean="0"/>
              <a:t>и организация деятельности комиссий по делам несовершеннолетних и защите их прав – 15,87 тыс. рублей;</a:t>
            </a:r>
          </a:p>
          <a:p>
            <a:pPr algn="just"/>
            <a:r>
              <a:rPr lang="ru-RU" sz="1400" dirty="0" smtClean="0"/>
              <a:t>	предоставление </a:t>
            </a:r>
            <a:r>
              <a:rPr lang="ru-RU" sz="1400" dirty="0" smtClean="0"/>
              <a:t>мер социальной поддержки по оплате жилых помещений, отопления и освещения педагогическим работникам муниципальных образовательных организаций, проживающим и работающим в сельских населенных пунктах, рабочих поселках (</a:t>
            </a:r>
            <a:r>
              <a:rPr lang="ru-RU" sz="1400" dirty="0" err="1" smtClean="0"/>
              <a:t>поселках</a:t>
            </a:r>
            <a:r>
              <a:rPr lang="ru-RU" sz="1400" dirty="0" smtClean="0"/>
              <a:t> городского типа – 4 223,19 тыс. рублей;</a:t>
            </a:r>
          </a:p>
          <a:p>
            <a:pPr algn="just"/>
            <a:r>
              <a:rPr lang="ru-RU" sz="1400" dirty="0" smtClean="0"/>
              <a:t>	</a:t>
            </a:r>
            <a:endParaRPr lang="ru-RU" sz="1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catherineasquithgallery.com/uploads/posts/2021-02/1612806235_188-p-abstraktnii-fon-svetlii-goluboi-dlya-preze-248.jpg"/>
          <p:cNvPicPr>
            <a:picLocks noChangeAspect="1" noChangeArrowheads="1"/>
          </p:cNvPicPr>
          <p:nvPr/>
        </p:nvPicPr>
        <p:blipFill>
          <a:blip r:embed="rId2"/>
          <a:srcRect/>
          <a:stretch>
            <a:fillRect/>
          </a:stretch>
        </p:blipFill>
        <p:spPr bwMode="auto">
          <a:xfrm>
            <a:off x="1" y="0"/>
            <a:ext cx="9143999" cy="6858000"/>
          </a:xfrm>
          <a:prstGeom prst="rect">
            <a:avLst/>
          </a:prstGeom>
          <a:noFill/>
        </p:spPr>
      </p:pic>
      <p:sp>
        <p:nvSpPr>
          <p:cNvPr id="3" name="Прямоугольник 2"/>
          <p:cNvSpPr/>
          <p:nvPr/>
        </p:nvSpPr>
        <p:spPr>
          <a:xfrm>
            <a:off x="152400" y="152400"/>
            <a:ext cx="8839200" cy="6586418"/>
          </a:xfrm>
          <a:prstGeom prst="rect">
            <a:avLst/>
          </a:prstGeom>
        </p:spPr>
        <p:txBody>
          <a:bodyPr wrap="square">
            <a:spAutoFit/>
          </a:bodyPr>
          <a:lstStyle/>
          <a:p>
            <a:pPr algn="just"/>
            <a:r>
              <a:rPr lang="ru-RU" sz="1400" dirty="0" smtClean="0"/>
              <a:t>	</a:t>
            </a:r>
            <a:r>
              <a:rPr lang="ru-RU" sz="1400" dirty="0" smtClean="0"/>
              <a:t>осуществление отдельных государственных полномочий в области труда и социальной защиты отдельных категорий граждан – 271,65 тыс. рублей;</a:t>
            </a:r>
          </a:p>
          <a:p>
            <a:pPr algn="just"/>
            <a:r>
              <a:rPr lang="ru-RU" sz="1400" dirty="0" smtClean="0"/>
              <a:t>	обеспечение </a:t>
            </a:r>
            <a:r>
              <a:rPr lang="ru-RU" sz="1400" dirty="0" smtClean="0"/>
              <a:t>государственных гарантий реализации прав на получение общедоступного и бесплатного дошкольного образования в муниципальных дошкольных и общеобразовательных организациях и на финансовое обеспечение получения дошкольного образования в частных дошкольных и частных общеобразовательных организациях – 2 572,57 тыс. рублей;</a:t>
            </a:r>
          </a:p>
          <a:p>
            <a:pPr algn="just"/>
            <a:r>
              <a:rPr lang="ru-RU" sz="1400" dirty="0" smtClean="0"/>
              <a:t>	обеспечение </a:t>
            </a:r>
            <a:r>
              <a:rPr lang="ru-RU" sz="1400" dirty="0" smtClean="0"/>
              <a:t>государственных гарантий реализации прав на получение общедоступного и бесплатного начального общего, основного общего, среднего общего образования в муниципальных общеобразовательных организациях, а также обеспечение дополнительного образования детей в муниципальных общеобразовательных организациях и на финансовое обеспечение получения начального общего, основного общего, среднего общего образования в частных общеобразовательных организациях – 17 602,23 тыс. рублей;</a:t>
            </a:r>
          </a:p>
          <a:p>
            <a:pPr algn="just"/>
            <a:r>
              <a:rPr lang="ru-RU" sz="1400" dirty="0" smtClean="0"/>
              <a:t>	выплата </a:t>
            </a:r>
            <a:r>
              <a:rPr lang="ru-RU" sz="1400" dirty="0" smtClean="0"/>
              <a:t>ежегодной денежной компенсации многодетным семьям на каждого из детей не старше 18 лет, обучающихся в общеобразовательных организациях, на приобретение комплекта школьной одежды, спортивной одежды и обуви и школьных письменных принадлежностей – 1 687,33 тыс. рублей;</a:t>
            </a:r>
          </a:p>
          <a:p>
            <a:pPr algn="just"/>
            <a:r>
              <a:rPr lang="ru-RU" sz="1400" dirty="0" smtClean="0"/>
              <a:t>проведение мероприятий по обеспечению деятельности советников директора по воспитанию и взаимодействию с детскими общественными объединениями в общеобразовательных организациях – 571,54 тыс. рублей;</a:t>
            </a:r>
          </a:p>
          <a:p>
            <a:pPr algn="just"/>
            <a:r>
              <a:rPr lang="ru-RU" sz="1400" dirty="0" smtClean="0"/>
              <a:t>	осуществление </a:t>
            </a:r>
            <a:r>
              <a:rPr lang="ru-RU" sz="1400" dirty="0" smtClean="0"/>
              <a:t>ежемесячных выплат на детей в возрасте от трех до семи лет включительно – 15 088,98 тыс. рублей;</a:t>
            </a:r>
          </a:p>
          <a:p>
            <a:pPr algn="just"/>
            <a:r>
              <a:rPr lang="ru-RU" sz="1400" dirty="0" smtClean="0"/>
              <a:t>	оказание </a:t>
            </a:r>
            <a:r>
              <a:rPr lang="ru-RU" sz="1400" dirty="0" smtClean="0"/>
              <a:t>государственной социальной помощи на основании социального контракта отдельным категориям граждан – 480,54 тыс. рублей;</a:t>
            </a:r>
          </a:p>
          <a:p>
            <a:pPr algn="just"/>
            <a:r>
              <a:rPr lang="ru-RU" sz="1400" dirty="0" smtClean="0"/>
              <a:t>	компенсацию </a:t>
            </a:r>
            <a:r>
              <a:rPr lang="ru-RU" sz="1400" dirty="0" smtClean="0"/>
              <a:t>отдельным категориям граждан оплаты взноса на капитальный ремонт общего имущества в многоквартирном доме – 20,02 тыс. рублей;</a:t>
            </a:r>
          </a:p>
          <a:p>
            <a:pPr algn="just"/>
            <a:r>
              <a:rPr lang="ru-RU" sz="1400" dirty="0" smtClean="0"/>
              <a:t>	средства </a:t>
            </a:r>
            <a:r>
              <a:rPr lang="ru-RU" sz="1400" dirty="0" smtClean="0"/>
              <a:t>резервного фонда Правительства Ставропольского края – 3 165,83 тыс. рублей;</a:t>
            </a:r>
          </a:p>
          <a:p>
            <a:pPr algn="just"/>
            <a:r>
              <a:rPr lang="ru-RU" sz="1400" dirty="0" smtClean="0"/>
              <a:t>обеспечение деятельности депутатов Думы Ставропольского края и их помощников в избирательном округе – 13,06 тыс. рублей;</a:t>
            </a:r>
          </a:p>
          <a:p>
            <a:pPr algn="just"/>
            <a:r>
              <a:rPr lang="ru-RU" sz="1400" dirty="0" smtClean="0"/>
              <a:t>	поощрение </a:t>
            </a:r>
            <a:r>
              <a:rPr lang="ru-RU" sz="1400" dirty="0" smtClean="0"/>
              <a:t>муниципальных округов и городских округов реализовавшим лучшие практики инициативного </a:t>
            </a:r>
            <a:r>
              <a:rPr lang="ru-RU" sz="1400" dirty="0" err="1" smtClean="0"/>
              <a:t>бюджетирования</a:t>
            </a:r>
            <a:r>
              <a:rPr lang="ru-RU" sz="1400" dirty="0" smtClean="0"/>
              <a:t> – 8 750,00 тыс. рублей;</a:t>
            </a:r>
          </a:p>
          <a:p>
            <a:pPr algn="just"/>
            <a:endParaRPr lang="ru-RU" sz="14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catherineasquithgallery.com/uploads/posts/2021-02/1612806235_188-p-abstraktnii-fon-svetlii-goluboi-dlya-preze-248.jpg"/>
          <p:cNvPicPr>
            <a:picLocks noChangeAspect="1" noChangeArrowheads="1"/>
          </p:cNvPicPr>
          <p:nvPr/>
        </p:nvPicPr>
        <p:blipFill>
          <a:blip r:embed="rId2"/>
          <a:srcRect/>
          <a:stretch>
            <a:fillRect/>
          </a:stretch>
        </p:blipFill>
        <p:spPr bwMode="auto">
          <a:xfrm>
            <a:off x="1" y="0"/>
            <a:ext cx="9143999" cy="6858000"/>
          </a:xfrm>
          <a:prstGeom prst="rect">
            <a:avLst/>
          </a:prstGeom>
          <a:noFill/>
        </p:spPr>
      </p:pic>
      <p:sp>
        <p:nvSpPr>
          <p:cNvPr id="3" name="Прямоугольник 2"/>
          <p:cNvSpPr/>
          <p:nvPr/>
        </p:nvSpPr>
        <p:spPr>
          <a:xfrm>
            <a:off x="228600" y="152400"/>
            <a:ext cx="8686800" cy="6340197"/>
          </a:xfrm>
          <a:prstGeom prst="rect">
            <a:avLst/>
          </a:prstGeom>
        </p:spPr>
        <p:txBody>
          <a:bodyPr wrap="square">
            <a:spAutoFit/>
          </a:bodyPr>
          <a:lstStyle/>
          <a:p>
            <a:pPr algn="just"/>
            <a:r>
              <a:rPr lang="ru-RU" sz="1400" dirty="0" smtClean="0"/>
              <a:t>	</a:t>
            </a:r>
            <a:r>
              <a:rPr lang="ru-RU" sz="1400" b="1" dirty="0" smtClean="0"/>
              <a:t>уменьшены бюджетные ассигнования на следующие мероприятие: </a:t>
            </a:r>
          </a:p>
          <a:p>
            <a:pPr algn="just"/>
            <a:r>
              <a:rPr lang="ru-RU" sz="1400" dirty="0" smtClean="0"/>
              <a:t>	</a:t>
            </a:r>
            <a:r>
              <a:rPr lang="ru-RU" sz="1400" dirty="0" smtClean="0"/>
              <a:t>проведение ремонта, восстановление и реставрация наиболее значимых и находящихся в неудовлетворительном состоянии воинских захоронений, памятников и мемориальных комплексов, увековечивающих память погибших в годы Великой Отечественной войны  – 22,67 тыс. рублей;</a:t>
            </a:r>
          </a:p>
          <a:p>
            <a:pPr algn="just"/>
            <a:r>
              <a:rPr lang="ru-RU" sz="1400" dirty="0" smtClean="0"/>
              <a:t>	реализация </a:t>
            </a:r>
            <a:r>
              <a:rPr lang="ru-RU" sz="1400" dirty="0" smtClean="0"/>
              <a:t>инициативного проекта «Ремонт уличного освещения пешеходной зоны по ул. Ленина и парковой зоны села </a:t>
            </a:r>
            <a:r>
              <a:rPr lang="ru-RU" sz="1400" dirty="0" err="1" smtClean="0"/>
              <a:t>Ростовановское</a:t>
            </a:r>
            <a:r>
              <a:rPr lang="ru-RU" sz="1400" dirty="0" smtClean="0"/>
              <a:t> Курского муниципального округа Ставропольского края» – 429,74 тыс. рублей;</a:t>
            </a:r>
          </a:p>
          <a:p>
            <a:pPr algn="just"/>
            <a:r>
              <a:rPr lang="ru-RU" sz="1400" dirty="0" smtClean="0"/>
              <a:t>	реализация </a:t>
            </a:r>
            <a:r>
              <a:rPr lang="ru-RU" sz="1400" dirty="0" smtClean="0"/>
              <a:t>инициативного проекта «Устройство тротуарной дорожки по улице Мира в хуторе Пролетарский Курского муниципального округа Ставропольского края» – 521,67 тыс. рублей;</a:t>
            </a:r>
          </a:p>
          <a:p>
            <a:pPr algn="just"/>
            <a:r>
              <a:rPr lang="ru-RU" sz="1400" dirty="0" smtClean="0"/>
              <a:t>	реализация </a:t>
            </a:r>
            <a:r>
              <a:rPr lang="ru-RU" sz="1400" dirty="0" smtClean="0"/>
              <a:t>инициативного проекта «Устройство детской игровой </a:t>
            </a:r>
            <a:r>
              <a:rPr lang="ru-RU" sz="1400" dirty="0" smtClean="0"/>
              <a:t>площадки </a:t>
            </a:r>
            <a:r>
              <a:rPr lang="ru-RU" sz="1400" dirty="0" smtClean="0"/>
              <a:t>по ул. Урожайной в селе </a:t>
            </a:r>
            <a:r>
              <a:rPr lang="ru-RU" sz="1400" dirty="0" err="1" smtClean="0"/>
              <a:t>Серноводское</a:t>
            </a:r>
            <a:r>
              <a:rPr lang="ru-RU" sz="1400" dirty="0" smtClean="0"/>
              <a:t> Курского муниципального округа Ставропольского края» – 666,52 тыс. рублей;</a:t>
            </a:r>
          </a:p>
          <a:p>
            <a:pPr algn="just"/>
            <a:r>
              <a:rPr lang="ru-RU" sz="1400" dirty="0" smtClean="0"/>
              <a:t>	реализация </a:t>
            </a:r>
            <a:r>
              <a:rPr lang="ru-RU" sz="1400" dirty="0" smtClean="0"/>
              <a:t>инициативного проекта «Устройство спортивной площадки по ул. Колхозная 4а в с. </a:t>
            </a:r>
            <a:r>
              <a:rPr lang="ru-RU" sz="1400" dirty="0" err="1" smtClean="0"/>
              <a:t>Уваровское</a:t>
            </a:r>
            <a:r>
              <a:rPr lang="ru-RU" sz="1400" dirty="0" smtClean="0"/>
              <a:t> Курского муниципального округа Ставропольского края» – 840,24 тыс. рублей;</a:t>
            </a:r>
          </a:p>
          <a:p>
            <a:pPr algn="just"/>
            <a:r>
              <a:rPr lang="ru-RU" sz="1400" dirty="0" smtClean="0"/>
              <a:t>	реализация </a:t>
            </a:r>
            <a:r>
              <a:rPr lang="ru-RU" sz="1400" dirty="0" smtClean="0"/>
              <a:t>инициативного проекта «Устройство детской площадки в парковой зоне (2 этап) пос. Рощино Курского муниципального округа Ставропольского края» – 668,16 тыс. рублей;</a:t>
            </a:r>
          </a:p>
          <a:p>
            <a:pPr algn="just"/>
            <a:r>
              <a:rPr lang="ru-RU" sz="1400" dirty="0" smtClean="0"/>
              <a:t>	реализация </a:t>
            </a:r>
            <a:r>
              <a:rPr lang="ru-RU" sz="1400" dirty="0" smtClean="0"/>
              <a:t>инициативного проекта «Устройство на стадионе открытой спортивной площадки с уличными тренажерами в селе </a:t>
            </a:r>
            <a:r>
              <a:rPr lang="ru-RU" sz="1400" dirty="0" err="1" smtClean="0"/>
              <a:t>Эдиссия</a:t>
            </a:r>
            <a:r>
              <a:rPr lang="ru-RU" sz="1400" dirty="0" smtClean="0"/>
              <a:t> Курского муниципального округа Ставропольского края» – 929,27 тыс. рублей;</a:t>
            </a:r>
          </a:p>
          <a:p>
            <a:pPr algn="just"/>
            <a:r>
              <a:rPr lang="ru-RU" sz="1400" dirty="0" smtClean="0"/>
              <a:t>	выплата </a:t>
            </a:r>
            <a:r>
              <a:rPr lang="ru-RU" sz="1400" dirty="0" smtClean="0"/>
              <a:t>ежегодного социального пособия на проезд студентам – 30,42 тыс. рублей;</a:t>
            </a:r>
          </a:p>
          <a:p>
            <a:pPr algn="just"/>
            <a:r>
              <a:rPr lang="ru-RU" sz="1400" dirty="0" smtClean="0"/>
              <a:t>	выплата </a:t>
            </a:r>
            <a:r>
              <a:rPr lang="ru-RU" sz="1400" dirty="0" smtClean="0"/>
              <a:t>пособия на ребенка – 29 734,62 тыс. рублей;</a:t>
            </a:r>
          </a:p>
          <a:p>
            <a:pPr algn="just"/>
            <a:r>
              <a:rPr lang="ru-RU" sz="1400" dirty="0" smtClean="0"/>
              <a:t>	ежегодная </a:t>
            </a:r>
            <a:r>
              <a:rPr lang="ru-RU" sz="1400" dirty="0" smtClean="0"/>
              <a:t>денежная выплата гражданам Российской Федерации, не достигшим совершеннолетия на 3 сентября 1945 года и постоянно проживающим на территории Ставропольского края – 308,98 тыс. рублей;</a:t>
            </a:r>
          </a:p>
          <a:p>
            <a:pPr algn="just"/>
            <a:r>
              <a:rPr lang="ru-RU" sz="1400" dirty="0" smtClean="0"/>
              <a:t>оплату жилищно-коммунальных услуг отдельным категориям граждан – 1 000,00 тыс. рублей;</a:t>
            </a:r>
          </a:p>
          <a:p>
            <a:pPr algn="just"/>
            <a:r>
              <a:rPr lang="ru-RU" sz="1400" dirty="0" smtClean="0"/>
              <a:t>	ежемесячное </a:t>
            </a:r>
            <a:r>
              <a:rPr lang="ru-RU" sz="1400" dirty="0" smtClean="0"/>
              <a:t>денежное вознаграждение за классное руководство педагогическим работникам государственных и муниципальных образовательных организаций, реализующих образовательные программы начального общего образования, образовательные программы основного общего образования, образовательные программы среднего общего образования – 2 775,61 тыс. рублей;</a:t>
            </a:r>
          </a:p>
          <a:p>
            <a:pPr algn="just"/>
            <a:r>
              <a:rPr lang="ru-RU" sz="1400" dirty="0" smtClean="0"/>
              <a:t>	осуществление </a:t>
            </a:r>
            <a:r>
              <a:rPr lang="ru-RU" sz="1400" dirty="0" smtClean="0"/>
              <a:t>отдельных государственных полномочий по социальной защите отдельных категорий граждан – 1 200,18 тыс. рублей.</a:t>
            </a:r>
            <a:endParaRPr lang="ru-RU"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52400" y="1"/>
            <a:ext cx="8839200"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lang="ru-RU" sz="1350" dirty="0" smtClean="0">
                <a:ea typeface="Times New Roman" pitchFamily="18" charset="0"/>
                <a:cs typeface="Times New Roman" pitchFamily="18" charset="0"/>
              </a:rPr>
              <a:t> </a:t>
            </a:r>
            <a:r>
              <a:rPr kumimoji="0" lang="ru-RU" sz="1350" b="1" i="0" u="none" strike="noStrike" cap="none" normalizeH="0" baseline="0" dirty="0" smtClean="0">
                <a:ln>
                  <a:noFill/>
                </a:ln>
                <a:solidFill>
                  <a:schemeClr val="tx1"/>
                </a:solidFill>
                <a:effectLst/>
                <a:ea typeface="Times New Roman" pitchFamily="18" charset="0"/>
                <a:cs typeface="Times New Roman" pitchFamily="18" charset="0"/>
              </a:rPr>
              <a:t>2. </a:t>
            </a:r>
            <a:r>
              <a:rPr kumimoji="0" lang="ru-RU" sz="1350" b="0" i="0" u="none" strike="noStrike" cap="none" normalizeH="0" baseline="0" dirty="0" smtClean="0">
                <a:ln>
                  <a:noFill/>
                </a:ln>
                <a:solidFill>
                  <a:schemeClr val="tx1"/>
                </a:solidFill>
                <a:effectLst/>
                <a:ea typeface="Times New Roman" pitchFamily="18" charset="0"/>
                <a:cs typeface="Times New Roman" pitchFamily="18" charset="0"/>
              </a:rPr>
              <a:t>На основании распоряжения администрации Курского муниципального округа Ставропольского края от 21 июня 2023 г. № 190-р «О перераспределении утвержденных бюджетных ассигнований, зарезервированных в бюджете Курского муниципального округа Ставропольского края».</a:t>
            </a:r>
            <a:endParaRPr kumimoji="0" lang="ru-RU" sz="1350" b="0" i="0" u="none" strike="noStrike" cap="none" normalizeH="0" baseline="0" dirty="0" smtClean="0">
              <a:ln>
                <a:noFill/>
              </a:ln>
              <a:solidFill>
                <a:schemeClr val="tx1"/>
              </a:solidFill>
              <a:effectLst/>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350" b="0" i="0" u="none" strike="noStrike" cap="none" normalizeH="0" baseline="0" dirty="0" smtClean="0">
                <a:ln>
                  <a:noFill/>
                </a:ln>
                <a:solidFill>
                  <a:schemeClr val="tx1"/>
                </a:solidFill>
                <a:effectLst/>
                <a:ea typeface="Times New Roman" pitchFamily="18" charset="0"/>
                <a:cs typeface="Times New Roman" pitchFamily="18" charset="0"/>
              </a:rPr>
              <a:t>Перераспределить утвержденные бюджетные ассигнования, зарезервированные в бюджете Курского муниципального округа Ставропольского края в сумме 1644,48 тыс. рублей, из них: </a:t>
            </a:r>
            <a:endParaRPr kumimoji="0" lang="ru-RU" sz="1350" b="0" i="0" u="none" strike="noStrike" cap="none" normalizeH="0" baseline="0" dirty="0" smtClean="0">
              <a:ln>
                <a:noFill/>
              </a:ln>
              <a:solidFill>
                <a:schemeClr val="tx1"/>
              </a:solidFill>
              <a:effectLst/>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350" b="0" i="0" u="none" strike="noStrike" cap="none" normalizeH="0" baseline="0" dirty="0" smtClean="0">
                <a:ln>
                  <a:noFill/>
                </a:ln>
                <a:solidFill>
                  <a:schemeClr val="tx1"/>
                </a:solidFill>
                <a:effectLst/>
                <a:ea typeface="Times New Roman" pitchFamily="18" charset="0"/>
                <a:cs typeface="Times New Roman" pitchFamily="18" charset="0"/>
              </a:rPr>
              <a:t>Полтавскому территориальному отделу администрации Курского муниципального округа Ставропольского края на подраздел 0503 «Благоустройство» на реализацию инициативного проекта «Устройство спортивной площадки по улице Центральной 32 а в хуторе Привольный Курского муниципального округа Ставропольского края» в сумме 580,57 тыс. рублей, из них:</a:t>
            </a:r>
            <a:endParaRPr kumimoji="0" lang="ru-RU" sz="1350" b="0" i="0" u="none" strike="noStrike" cap="none" normalizeH="0" baseline="0" dirty="0" smtClean="0">
              <a:ln>
                <a:noFill/>
              </a:ln>
              <a:solidFill>
                <a:schemeClr val="tx1"/>
              </a:solidFill>
              <a:effectLst/>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350" b="0" i="0" u="none" strike="noStrike" cap="none" normalizeH="0" baseline="0" dirty="0" smtClean="0">
                <a:ln>
                  <a:noFill/>
                </a:ln>
                <a:solidFill>
                  <a:schemeClr val="tx1"/>
                </a:solidFill>
                <a:effectLst/>
                <a:ea typeface="Times New Roman" pitchFamily="18" charset="0"/>
                <a:cs typeface="Times New Roman" pitchFamily="18" charset="0"/>
              </a:rPr>
              <a:t>на софинансирование – 526,50 тыс. рублей;</a:t>
            </a:r>
            <a:endParaRPr kumimoji="0" lang="ru-RU" sz="1350" b="0" i="0" u="none" strike="noStrike" cap="none" normalizeH="0" baseline="0" dirty="0" smtClean="0">
              <a:ln>
                <a:noFill/>
              </a:ln>
              <a:solidFill>
                <a:schemeClr val="tx1"/>
              </a:solidFill>
              <a:effectLst/>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350" b="0" i="0" u="none" strike="noStrike" cap="none" normalizeH="0" baseline="0" dirty="0" smtClean="0">
                <a:ln>
                  <a:noFill/>
                </a:ln>
                <a:solidFill>
                  <a:schemeClr val="tx1"/>
                </a:solidFill>
                <a:effectLst/>
                <a:ea typeface="Times New Roman" pitchFamily="18" charset="0"/>
                <a:cs typeface="Times New Roman" pitchFamily="18" charset="0"/>
              </a:rPr>
              <a:t>на оплату услуг по осуществлению строительного контроля – 54,07 тыс. рублей;</a:t>
            </a:r>
            <a:endParaRPr kumimoji="0" lang="ru-RU" sz="1350" b="0" i="0" u="none" strike="noStrike" cap="none" normalizeH="0" baseline="0" dirty="0" smtClean="0">
              <a:ln>
                <a:noFill/>
              </a:ln>
              <a:solidFill>
                <a:schemeClr val="tx1"/>
              </a:solidFill>
              <a:effectLst/>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350" b="0" i="0" u="none" strike="noStrike" cap="none" normalizeH="0" baseline="0" dirty="0" err="1" smtClean="0">
                <a:ln>
                  <a:noFill/>
                </a:ln>
                <a:solidFill>
                  <a:schemeClr val="tx1"/>
                </a:solidFill>
                <a:effectLst/>
                <a:ea typeface="Times New Roman" pitchFamily="18" charset="0"/>
                <a:cs typeface="Times New Roman" pitchFamily="18" charset="0"/>
              </a:rPr>
              <a:t>Кановскому</a:t>
            </a:r>
            <a:r>
              <a:rPr kumimoji="0" lang="ru-RU" sz="1350" b="0" i="0" u="none" strike="noStrike" cap="none" normalizeH="0" baseline="0" dirty="0" smtClean="0">
                <a:ln>
                  <a:noFill/>
                </a:ln>
                <a:solidFill>
                  <a:schemeClr val="tx1"/>
                </a:solidFill>
                <a:effectLst/>
                <a:ea typeface="Times New Roman" pitchFamily="18" charset="0"/>
                <a:cs typeface="Times New Roman" pitchFamily="18" charset="0"/>
              </a:rPr>
              <a:t> территориальному отделу администрации Курского муниципального округа Ставропольского края на подраздел 0503 «Благоустройство» на реализацию инициативных проектов:</a:t>
            </a:r>
            <a:endParaRPr kumimoji="0" lang="ru-RU" sz="1350" b="0" i="0" u="none" strike="noStrike" cap="none" normalizeH="0" baseline="0" dirty="0" smtClean="0">
              <a:ln>
                <a:noFill/>
              </a:ln>
              <a:solidFill>
                <a:schemeClr val="tx1"/>
              </a:solidFill>
              <a:effectLst/>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350" b="0" i="0" u="none" strike="noStrike" cap="none" normalizeH="0" baseline="0" dirty="0" smtClean="0">
                <a:ln>
                  <a:noFill/>
                </a:ln>
                <a:solidFill>
                  <a:schemeClr val="tx1"/>
                </a:solidFill>
                <a:effectLst/>
                <a:ea typeface="Times New Roman" pitchFamily="18" charset="0"/>
                <a:cs typeface="Times New Roman" pitchFamily="18" charset="0"/>
              </a:rPr>
              <a:t>«Устройство пешеходных тротуаров по ул. Школьная от дома № 1 до дома № 113 кв. 1 в х. Зайцев Курского муниципального  округа  </a:t>
            </a:r>
            <a:r>
              <a:rPr kumimoji="0" lang="ru-RU" sz="1350" b="0" i="0" u="none" strike="noStrike" cap="none" normalizeH="0" baseline="0" dirty="0" err="1" smtClean="0">
                <a:ln>
                  <a:noFill/>
                </a:ln>
                <a:solidFill>
                  <a:schemeClr val="tx1"/>
                </a:solidFill>
                <a:effectLst/>
                <a:ea typeface="Times New Roman" pitchFamily="18" charset="0"/>
                <a:cs typeface="Times New Roman" pitchFamily="18" charset="0"/>
              </a:rPr>
              <a:t>Ставропольс</a:t>
            </a:r>
            <a:r>
              <a:rPr kumimoji="0" lang="ru-RU" sz="1350" b="0" i="0" u="none" strike="noStrike" cap="none" normalizeH="0" baseline="0" dirty="0" smtClean="0">
                <a:ln>
                  <a:noFill/>
                </a:ln>
                <a:solidFill>
                  <a:schemeClr val="tx1"/>
                </a:solidFill>
                <a:effectLst/>
                <a:ea typeface="Times New Roman" pitchFamily="18" charset="0"/>
                <a:cs typeface="Times New Roman" pitchFamily="18" charset="0"/>
              </a:rPr>
              <a:t>-</a:t>
            </a:r>
            <a:endParaRPr kumimoji="0" lang="ru-RU" sz="1350" b="0" i="0" u="none" strike="noStrike" cap="none" normalizeH="0" baseline="0" dirty="0" smtClean="0">
              <a:ln>
                <a:noFill/>
              </a:ln>
              <a:solidFill>
                <a:schemeClr val="tx1"/>
              </a:solidFill>
              <a:effectLst/>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350" b="0" i="0" u="none" strike="noStrike" cap="none" normalizeH="0" baseline="0" dirty="0" smtClean="0">
                <a:ln>
                  <a:noFill/>
                </a:ln>
                <a:solidFill>
                  <a:schemeClr val="tx1"/>
                </a:solidFill>
                <a:effectLst/>
                <a:ea typeface="Times New Roman" pitchFamily="18" charset="0"/>
                <a:cs typeface="Times New Roman" pitchFamily="18" charset="0"/>
              </a:rPr>
              <a:t>кого края» в  сумме  620,54 тыс. рублей, из них:</a:t>
            </a:r>
            <a:endParaRPr kumimoji="0" lang="ru-RU" sz="1350" b="0" i="0" u="none" strike="noStrike" cap="none" normalizeH="0" baseline="0" dirty="0" smtClean="0">
              <a:ln>
                <a:noFill/>
              </a:ln>
              <a:solidFill>
                <a:schemeClr val="tx1"/>
              </a:solidFill>
              <a:effectLst/>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350" b="0" i="0" u="none" strike="noStrike" cap="none" normalizeH="0" baseline="0" dirty="0" smtClean="0">
                <a:ln>
                  <a:noFill/>
                </a:ln>
                <a:solidFill>
                  <a:schemeClr val="tx1"/>
                </a:solidFill>
                <a:effectLst/>
                <a:ea typeface="Times New Roman" pitchFamily="18" charset="0"/>
                <a:cs typeface="Times New Roman" pitchFamily="18" charset="0"/>
              </a:rPr>
              <a:t>	на софинансирование – 574,71 тыс. рублей;</a:t>
            </a:r>
            <a:endParaRPr kumimoji="0" lang="ru-RU" sz="1350" b="0" i="0" u="none" strike="noStrike" cap="none" normalizeH="0" baseline="0" dirty="0" smtClean="0">
              <a:ln>
                <a:noFill/>
              </a:ln>
              <a:solidFill>
                <a:schemeClr val="tx1"/>
              </a:solidFill>
              <a:effectLst/>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350" b="0" i="0" u="none" strike="noStrike" cap="none" normalizeH="0" baseline="0" dirty="0" smtClean="0">
                <a:ln>
                  <a:noFill/>
                </a:ln>
                <a:solidFill>
                  <a:schemeClr val="tx1"/>
                </a:solidFill>
                <a:effectLst/>
                <a:ea typeface="Times New Roman" pitchFamily="18" charset="0"/>
                <a:cs typeface="Times New Roman" pitchFamily="18" charset="0"/>
              </a:rPr>
              <a:t>на оплату услуг по осуществлению строительного контроля – 45,83 тыс. рублей;</a:t>
            </a:r>
            <a:endParaRPr kumimoji="0" lang="ru-RU" sz="1350" b="0" i="0" u="none" strike="noStrike" cap="none" normalizeH="0" baseline="0" dirty="0" smtClean="0">
              <a:ln>
                <a:noFill/>
              </a:ln>
              <a:solidFill>
                <a:schemeClr val="tx1"/>
              </a:solidFill>
              <a:effectLst/>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350" b="0" i="0" u="none" strike="noStrike" cap="none" normalizeH="0" baseline="0" dirty="0" smtClean="0">
                <a:ln>
                  <a:noFill/>
                </a:ln>
                <a:solidFill>
                  <a:schemeClr val="tx1"/>
                </a:solidFill>
                <a:effectLst/>
                <a:ea typeface="Times New Roman" pitchFamily="18" charset="0"/>
                <a:cs typeface="Times New Roman" pitchFamily="18" charset="0"/>
              </a:rPr>
              <a:t>	«Устройство пешеходных тротуаров по улице Ленина от дома № 44 до дома № 166 в с. </a:t>
            </a:r>
            <a:r>
              <a:rPr kumimoji="0" lang="ru-RU" sz="1350" b="0" i="0" u="none" strike="noStrike" cap="none" normalizeH="0" baseline="0" dirty="0" err="1" smtClean="0">
                <a:ln>
                  <a:noFill/>
                </a:ln>
                <a:solidFill>
                  <a:schemeClr val="tx1"/>
                </a:solidFill>
                <a:effectLst/>
                <a:ea typeface="Times New Roman" pitchFamily="18" charset="0"/>
                <a:cs typeface="Times New Roman" pitchFamily="18" charset="0"/>
              </a:rPr>
              <a:t>Каново</a:t>
            </a:r>
            <a:r>
              <a:rPr kumimoji="0" lang="ru-RU" sz="1350" b="0" i="0" u="none" strike="noStrike" cap="none" normalizeH="0" baseline="0" dirty="0" smtClean="0">
                <a:ln>
                  <a:noFill/>
                </a:ln>
                <a:solidFill>
                  <a:schemeClr val="tx1"/>
                </a:solidFill>
                <a:effectLst/>
                <a:ea typeface="Times New Roman" pitchFamily="18" charset="0"/>
                <a:cs typeface="Times New Roman" pitchFamily="18" charset="0"/>
              </a:rPr>
              <a:t> Курского муниципального  округа  Ставропольского края» в сумме 443,37 тыс. рублей, из них:</a:t>
            </a:r>
            <a:endParaRPr kumimoji="0" lang="ru-RU" sz="1350" b="0" i="0" u="none" strike="noStrike" cap="none" normalizeH="0" baseline="0" dirty="0" smtClean="0">
              <a:ln>
                <a:noFill/>
              </a:ln>
              <a:solidFill>
                <a:schemeClr val="tx1"/>
              </a:solidFill>
              <a:effectLst/>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350" b="0" i="0" u="none" strike="noStrike" cap="none" normalizeH="0" baseline="0" dirty="0" smtClean="0">
                <a:ln>
                  <a:noFill/>
                </a:ln>
                <a:solidFill>
                  <a:schemeClr val="tx1"/>
                </a:solidFill>
                <a:effectLst/>
                <a:ea typeface="Times New Roman" pitchFamily="18" charset="0"/>
                <a:cs typeface="Times New Roman" pitchFamily="18" charset="0"/>
              </a:rPr>
              <a:t>на софинансирование – 407,23 тыс. рублей;</a:t>
            </a:r>
            <a:endParaRPr kumimoji="0" lang="ru-RU" sz="135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350" b="0" i="0" u="none" strike="noStrike" cap="none" normalizeH="0" baseline="0" dirty="0" smtClean="0">
                <a:ln>
                  <a:noFill/>
                </a:ln>
                <a:solidFill>
                  <a:schemeClr val="tx1"/>
                </a:solidFill>
                <a:effectLst/>
                <a:ea typeface="Times New Roman" pitchFamily="18" charset="0"/>
                <a:cs typeface="Arial" pitchFamily="34" charset="0"/>
              </a:rPr>
              <a:t>на оплату услуг по осуществлению строительного контроля – 36,14 тыс. рублей.</a:t>
            </a:r>
            <a:r>
              <a:rPr kumimoji="0" lang="ru-RU" sz="1350" b="0" i="0" u="none" strike="noStrike" cap="none" normalizeH="0" baseline="0" dirty="0" smtClean="0">
                <a:ln>
                  <a:noFill/>
                </a:ln>
                <a:solidFill>
                  <a:schemeClr val="tx1"/>
                </a:solidFill>
                <a:effectLst/>
                <a:cs typeface="Arial" pitchFamily="34" charset="0"/>
              </a:rPr>
              <a:t> </a:t>
            </a:r>
          </a:p>
          <a:p>
            <a:pPr algn="just"/>
            <a:r>
              <a:rPr lang="ru-RU" sz="1350" b="1" dirty="0" smtClean="0"/>
              <a:t> </a:t>
            </a:r>
            <a:r>
              <a:rPr lang="ru-RU" sz="1350" b="1" dirty="0" smtClean="0"/>
              <a:t>          3. </a:t>
            </a:r>
            <a:r>
              <a:rPr lang="ru-RU" sz="1350" dirty="0" smtClean="0"/>
              <a:t>На основании распоряжения администрации Курского муниципального округа Ставропольского края от 07 июля 2023 г. № 229-р «О перераспределении утвержденных бюджетных ассигнований, зарезервированных в бюджете Курского муниципального округа Ставропольского края».</a:t>
            </a:r>
          </a:p>
          <a:p>
            <a:pPr algn="just"/>
            <a:r>
              <a:rPr lang="ru-RU" sz="1350" dirty="0" smtClean="0"/>
              <a:t>Перераспределить </a:t>
            </a:r>
            <a:r>
              <a:rPr lang="ru-RU" sz="1350" dirty="0" smtClean="0"/>
              <a:t>утвержденные бюджетные ассигнования, зарезервированные в бюджете Курского муниципального округа Ставропольского края в сумме 638,76 тыс. рублей, из них:</a:t>
            </a:r>
          </a:p>
          <a:p>
            <a:pPr algn="just"/>
            <a:r>
              <a:rPr lang="ru-RU" sz="1350" dirty="0" err="1" smtClean="0"/>
              <a:t>Кановскому</a:t>
            </a:r>
            <a:r>
              <a:rPr lang="ru-RU" sz="1350" dirty="0" smtClean="0"/>
              <a:t> территориальному отделу администрации Курского муниципального округа Ставропольского края на подраздел 0503 «Благоустройство» дополнительно на реализацию инициативных проектов:</a:t>
            </a:r>
          </a:p>
          <a:p>
            <a:pPr algn="just"/>
            <a:r>
              <a:rPr lang="ru-RU" sz="1350" dirty="0" smtClean="0"/>
              <a:t>«Устройство пешеходных тротуаров по ул. Школьная от дома № 1 до дома № 113 кв. 1 в х. Зайцев Курского муниципального округа  Ставропольского края» в сумме 337,14 тыс. рублей, из них:</a:t>
            </a:r>
          </a:p>
          <a:p>
            <a:pPr algn="just"/>
            <a:r>
              <a:rPr lang="ru-RU" sz="1350" dirty="0" smtClean="0"/>
              <a:t>на софинансирование – 330,08  тыс. рублей</a:t>
            </a:r>
            <a:r>
              <a:rPr lang="ru-RU" sz="1350" dirty="0" smtClean="0"/>
              <a:t>;</a:t>
            </a:r>
            <a:endParaRPr kumimoji="0" lang="ru-RU" sz="135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152400" y="152400"/>
            <a:ext cx="8839200" cy="65325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kumimoji="0" lang="ru-RU" sz="1350" b="0" i="0" u="none" strike="noStrike" cap="none" normalizeH="0" baseline="0" dirty="0" smtClean="0">
                <a:ln>
                  <a:noFill/>
                </a:ln>
                <a:solidFill>
                  <a:schemeClr val="tx1"/>
                </a:solidFill>
                <a:effectLst/>
                <a:ea typeface="Times New Roman" pitchFamily="18" charset="0"/>
                <a:cs typeface="Times New Roman" pitchFamily="18" charset="0"/>
              </a:rPr>
              <a:t>на оплату услуг по осуществлению строительного контроля – 7,06 тыс. рублей;</a:t>
            </a:r>
            <a:endParaRPr kumimoji="0" lang="ru-RU" sz="1350" b="0" i="0" u="none" strike="noStrike" cap="none" normalizeH="0" baseline="0" dirty="0" smtClean="0">
              <a:ln>
                <a:noFill/>
              </a:ln>
              <a:solidFill>
                <a:schemeClr val="tx1"/>
              </a:solidFill>
              <a:effectLst/>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350" b="0" i="0" u="none" strike="noStrike" cap="none" normalizeH="0" baseline="0" dirty="0" smtClean="0">
                <a:ln>
                  <a:noFill/>
                </a:ln>
                <a:solidFill>
                  <a:schemeClr val="tx1"/>
                </a:solidFill>
                <a:effectLst/>
                <a:ea typeface="Times New Roman" pitchFamily="18" charset="0"/>
                <a:cs typeface="Times New Roman" pitchFamily="18" charset="0"/>
              </a:rPr>
              <a:t>	«Устройство пешеходных тротуаров по улице Ленина от дома № 44 до дома № 166 в с. </a:t>
            </a:r>
            <a:r>
              <a:rPr kumimoji="0" lang="ru-RU" sz="1350" b="0" i="0" u="none" strike="noStrike" cap="none" normalizeH="0" baseline="0" dirty="0" err="1" smtClean="0">
                <a:ln>
                  <a:noFill/>
                </a:ln>
                <a:solidFill>
                  <a:schemeClr val="tx1"/>
                </a:solidFill>
                <a:effectLst/>
                <a:ea typeface="Times New Roman" pitchFamily="18" charset="0"/>
                <a:cs typeface="Times New Roman" pitchFamily="18" charset="0"/>
              </a:rPr>
              <a:t>Каново</a:t>
            </a:r>
            <a:r>
              <a:rPr kumimoji="0" lang="ru-RU" sz="1350" b="0" i="0" u="none" strike="noStrike" cap="none" normalizeH="0" baseline="0" dirty="0" smtClean="0">
                <a:ln>
                  <a:noFill/>
                </a:ln>
                <a:solidFill>
                  <a:schemeClr val="tx1"/>
                </a:solidFill>
                <a:effectLst/>
                <a:ea typeface="Times New Roman" pitchFamily="18" charset="0"/>
                <a:cs typeface="Times New Roman" pitchFamily="18" charset="0"/>
              </a:rPr>
              <a:t> Курского муниципального округа  Ставропольского края» в сумме 301,62 тыс. рублей, из них:</a:t>
            </a:r>
            <a:endParaRPr kumimoji="0" lang="ru-RU" sz="1350" b="0" i="0" u="none" strike="noStrike" cap="none" normalizeH="0" baseline="0" dirty="0" smtClean="0">
              <a:ln>
                <a:noFill/>
              </a:ln>
              <a:solidFill>
                <a:schemeClr val="tx1"/>
              </a:solidFill>
              <a:effectLst/>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350" b="0" i="0" u="none" strike="noStrike" cap="none" normalizeH="0" baseline="0" dirty="0" smtClean="0">
                <a:ln>
                  <a:noFill/>
                </a:ln>
                <a:solidFill>
                  <a:schemeClr val="tx1"/>
                </a:solidFill>
                <a:effectLst/>
                <a:ea typeface="Times New Roman" pitchFamily="18" charset="0"/>
                <a:cs typeface="Times New Roman" pitchFamily="18" charset="0"/>
              </a:rPr>
              <a:t>на софинансирование – 295,30 тыс. рублей;</a:t>
            </a:r>
            <a:endParaRPr kumimoji="0" lang="ru-RU" sz="1350" b="0" i="0" u="none" strike="noStrike" cap="none" normalizeH="0" baseline="0" dirty="0" smtClean="0">
              <a:ln>
                <a:noFill/>
              </a:ln>
              <a:solidFill>
                <a:schemeClr val="tx1"/>
              </a:solidFill>
              <a:effectLst/>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350" b="0" i="0" u="none" strike="noStrike" cap="none" normalizeH="0" baseline="0" dirty="0" smtClean="0">
                <a:ln>
                  <a:noFill/>
                </a:ln>
                <a:solidFill>
                  <a:schemeClr val="tx1"/>
                </a:solidFill>
                <a:effectLst/>
                <a:ea typeface="Times New Roman" pitchFamily="18" charset="0"/>
                <a:cs typeface="Times New Roman" pitchFamily="18" charset="0"/>
              </a:rPr>
              <a:t>на оплату услуг по осуществлению строительного контроля – 6,32 тыс. рублей. </a:t>
            </a:r>
            <a:endParaRPr kumimoji="0" lang="ru-RU" sz="1350" b="0" i="0" u="none" strike="noStrike" cap="none" normalizeH="0" baseline="0" dirty="0" smtClean="0">
              <a:ln>
                <a:noFill/>
              </a:ln>
              <a:solidFill>
                <a:schemeClr val="tx1"/>
              </a:solidFill>
              <a:effectLst/>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350" b="1" i="0" u="none" strike="noStrike" cap="none" normalizeH="0" baseline="0" dirty="0" smtClean="0">
                <a:ln>
                  <a:noFill/>
                </a:ln>
                <a:solidFill>
                  <a:schemeClr val="tx1"/>
                </a:solidFill>
                <a:effectLst/>
                <a:ea typeface="Times New Roman" pitchFamily="18" charset="0"/>
                <a:cs typeface="Times New Roman" pitchFamily="18" charset="0"/>
              </a:rPr>
              <a:t>4. </a:t>
            </a:r>
            <a:r>
              <a:rPr kumimoji="0" lang="ru-RU" sz="1350" b="0" i="0" u="none" strike="noStrike" cap="none" normalizeH="0" baseline="0" dirty="0" smtClean="0">
                <a:ln>
                  <a:noFill/>
                </a:ln>
                <a:solidFill>
                  <a:schemeClr val="tx1"/>
                </a:solidFill>
                <a:effectLst/>
                <a:ea typeface="Times New Roman" pitchFamily="18" charset="0"/>
                <a:cs typeface="Times New Roman" pitchFamily="18" charset="0"/>
              </a:rPr>
              <a:t>На основании распоряжения администрации Курского муниципального округа Ставропольского края от 27 июля 2023 г. № О выделении денежных средств на выплату единовременной материальной помощи».</a:t>
            </a:r>
            <a:endParaRPr kumimoji="0" lang="ru-RU" sz="1350" b="0" i="0" u="none" strike="noStrike" cap="none" normalizeH="0" baseline="0" dirty="0" smtClean="0">
              <a:ln>
                <a:noFill/>
              </a:ln>
              <a:solidFill>
                <a:schemeClr val="tx1"/>
              </a:solidFill>
              <a:effectLst/>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350" b="0" i="0" u="none" strike="noStrike" cap="none" normalizeH="0" baseline="0" dirty="0" smtClean="0">
                <a:ln>
                  <a:noFill/>
                </a:ln>
                <a:solidFill>
                  <a:schemeClr val="tx1"/>
                </a:solidFill>
                <a:effectLst/>
                <a:ea typeface="Times New Roman" pitchFamily="18" charset="0"/>
                <a:cs typeface="Times New Roman" pitchFamily="18" charset="0"/>
              </a:rPr>
              <a:t>Выделить Рощинскому территориальному отделу администрации Курского муниципального округа Ставропольского края денежные средства в сумме 12,15 тыс. рублей для выплаты Сулеймановой А.А в связи со смертью отца.</a:t>
            </a:r>
            <a:endParaRPr kumimoji="0" lang="ru-RU" sz="1350" b="0" i="0" u="none" strike="noStrike" cap="none" normalizeH="0" baseline="0" dirty="0" smtClean="0">
              <a:ln>
                <a:noFill/>
              </a:ln>
              <a:solidFill>
                <a:schemeClr val="tx1"/>
              </a:solidFill>
              <a:effectLst/>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350" b="1" i="0" u="none" strike="noStrike" cap="none" normalizeH="0" baseline="0" dirty="0" smtClean="0">
                <a:ln>
                  <a:noFill/>
                </a:ln>
                <a:solidFill>
                  <a:schemeClr val="tx1"/>
                </a:solidFill>
                <a:effectLst/>
                <a:ea typeface="Times New Roman" pitchFamily="18" charset="0"/>
                <a:cs typeface="Times New Roman" pitchFamily="18" charset="0"/>
              </a:rPr>
              <a:t>5. </a:t>
            </a:r>
            <a:r>
              <a:rPr kumimoji="0" lang="ru-RU" sz="1350" b="0" i="0" u="none" strike="noStrike" cap="none" normalizeH="0" baseline="0" dirty="0" smtClean="0">
                <a:ln>
                  <a:noFill/>
                </a:ln>
                <a:solidFill>
                  <a:schemeClr val="tx1"/>
                </a:solidFill>
                <a:effectLst/>
                <a:ea typeface="Times New Roman" pitchFamily="18" charset="0"/>
                <a:cs typeface="Times New Roman" pitchFamily="18" charset="0"/>
              </a:rPr>
              <a:t>На основании распоряжения администрации Курского муниципального округа Ставропольского края от 08 августа 2023 г. № 267-р «О перераспределении утвержденных бюджетных ассигнований, зарезервированных в бюджете Курского муниципального округа Ставропольского края».</a:t>
            </a:r>
            <a:endParaRPr kumimoji="0" lang="ru-RU" sz="1350" b="0" i="0" u="none" strike="noStrike" cap="none" normalizeH="0" baseline="0" dirty="0" smtClean="0">
              <a:ln>
                <a:noFill/>
              </a:ln>
              <a:solidFill>
                <a:schemeClr val="tx1"/>
              </a:solidFill>
              <a:effectLst/>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350" b="0" i="0" u="none" strike="noStrike" cap="none" normalizeH="0" baseline="0" dirty="0" smtClean="0">
                <a:ln>
                  <a:noFill/>
                </a:ln>
                <a:solidFill>
                  <a:schemeClr val="tx1"/>
                </a:solidFill>
                <a:effectLst/>
                <a:ea typeface="Times New Roman" pitchFamily="18" charset="0"/>
                <a:cs typeface="Times New Roman" pitchFamily="18" charset="0"/>
              </a:rPr>
              <a:t> Перераспределить утвержденные бюджетные ассигнования, зарезервированные в бюджете Курского муниципального округа Ставропольского края, администрации Курского муниципального округа Ставропольского края на подраздел 0701 «Дошкольное образование» на софинансирование межбюджетного трансферта, выделенного из бюджета Ставропольского края в рамках реализации государственной программы Ставропольского края «Развитие образования», на строительство дошкольного образовательного учреждения на 160 мест в с. </a:t>
            </a:r>
            <a:r>
              <a:rPr kumimoji="0" lang="ru-RU" sz="1350" b="0" i="0" u="none" strike="noStrike" cap="none" normalizeH="0" baseline="0" dirty="0" err="1" smtClean="0">
                <a:ln>
                  <a:noFill/>
                </a:ln>
                <a:solidFill>
                  <a:schemeClr val="tx1"/>
                </a:solidFill>
                <a:effectLst/>
                <a:ea typeface="Times New Roman" pitchFamily="18" charset="0"/>
                <a:cs typeface="Times New Roman" pitchFamily="18" charset="0"/>
              </a:rPr>
              <a:t>Ростовановском</a:t>
            </a:r>
            <a:r>
              <a:rPr kumimoji="0" lang="ru-RU" sz="1350" b="0" i="0" u="none" strike="noStrike" cap="none" normalizeH="0" baseline="0" dirty="0" smtClean="0">
                <a:ln>
                  <a:noFill/>
                </a:ln>
                <a:solidFill>
                  <a:schemeClr val="tx1"/>
                </a:solidFill>
                <a:effectLst/>
                <a:ea typeface="Times New Roman" pitchFamily="18" charset="0"/>
                <a:cs typeface="Times New Roman" pitchFamily="18" charset="0"/>
              </a:rPr>
              <a:t>, Курский район – 1338,60 тыс. рублей.</a:t>
            </a:r>
            <a:endParaRPr kumimoji="0" lang="ru-RU" sz="1350" b="0" i="0" u="none" strike="noStrike" cap="none" normalizeH="0" baseline="0" dirty="0" smtClean="0">
              <a:ln>
                <a:noFill/>
              </a:ln>
              <a:solidFill>
                <a:schemeClr val="tx1"/>
              </a:solidFill>
              <a:effectLst/>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350" b="1" i="0" u="none" strike="noStrike" cap="none" normalizeH="0" baseline="0" dirty="0" smtClean="0">
                <a:ln>
                  <a:noFill/>
                </a:ln>
                <a:solidFill>
                  <a:schemeClr val="tx1"/>
                </a:solidFill>
                <a:effectLst/>
                <a:ea typeface="Times New Roman" pitchFamily="18" charset="0"/>
                <a:cs typeface="Times New Roman" pitchFamily="18" charset="0"/>
              </a:rPr>
              <a:t>6. </a:t>
            </a:r>
            <a:r>
              <a:rPr kumimoji="0" lang="ru-RU" sz="1350" b="0" i="0" u="none" strike="noStrike" cap="none" normalizeH="0" baseline="0" dirty="0" smtClean="0">
                <a:ln>
                  <a:noFill/>
                </a:ln>
                <a:solidFill>
                  <a:schemeClr val="tx1"/>
                </a:solidFill>
                <a:effectLst/>
                <a:ea typeface="Times New Roman" pitchFamily="18" charset="0"/>
                <a:cs typeface="Times New Roman" pitchFamily="18" charset="0"/>
              </a:rPr>
              <a:t>На основании распоряжения администрации Курского муниципального округа Ставропольского края от 15 августа 2023 г. № 271-р «О перераспределении утвержденных бюджетных ассигнований, зарезервированных в бюджете Курского муниципального округа Ставропольского края».</a:t>
            </a:r>
            <a:endParaRPr kumimoji="0" lang="ru-RU" sz="1350" b="0" i="0" u="none" strike="noStrike" cap="none" normalizeH="0" baseline="0" dirty="0" smtClean="0">
              <a:ln>
                <a:noFill/>
              </a:ln>
              <a:solidFill>
                <a:schemeClr val="tx1"/>
              </a:solidFill>
              <a:effectLst/>
              <a:ea typeface="Times New Roman" pitchFamily="18" charset="0"/>
              <a:cs typeface="Arial" pitchFamily="34" charset="0"/>
            </a:endParaRPr>
          </a:p>
          <a:p>
            <a:pPr indent="449263" algn="just" eaLnBrk="0" fontAlgn="base" hangingPunct="0">
              <a:spcBef>
                <a:spcPct val="0"/>
              </a:spcBef>
              <a:spcAft>
                <a:spcPct val="0"/>
              </a:spcAft>
            </a:pPr>
            <a:r>
              <a:rPr kumimoji="0" lang="ru-RU" sz="1350" b="0" i="0" u="none" strike="noStrike" cap="none" normalizeH="0" baseline="0" dirty="0" smtClean="0">
                <a:ln>
                  <a:noFill/>
                </a:ln>
                <a:solidFill>
                  <a:schemeClr val="tx1"/>
                </a:solidFill>
                <a:effectLst/>
                <a:ea typeface="Times New Roman" pitchFamily="18" charset="0"/>
                <a:cs typeface="Arial" pitchFamily="34" charset="0"/>
              </a:rPr>
              <a:t>Перераспределить утвержденные бюджетные ассигнования, зарезервированные в бюджете Курского муниципального округа Ставропольского края </a:t>
            </a:r>
            <a:r>
              <a:rPr kumimoji="0" lang="ru-RU" sz="1350" b="0" i="0" u="none" strike="noStrike" cap="none" normalizeH="0" baseline="0" dirty="0" err="1" smtClean="0">
                <a:ln>
                  <a:noFill/>
                </a:ln>
                <a:solidFill>
                  <a:schemeClr val="tx1"/>
                </a:solidFill>
                <a:effectLst/>
                <a:ea typeface="Times New Roman" pitchFamily="18" charset="0"/>
                <a:cs typeface="Arial" pitchFamily="34" charset="0"/>
              </a:rPr>
              <a:t>Мирненскому</a:t>
            </a:r>
            <a:r>
              <a:rPr kumimoji="0" lang="ru-RU" sz="1350" b="0" i="0" u="none" strike="noStrike" cap="none" normalizeH="0" baseline="0" dirty="0" smtClean="0">
                <a:ln>
                  <a:noFill/>
                </a:ln>
                <a:solidFill>
                  <a:schemeClr val="tx1"/>
                </a:solidFill>
                <a:effectLst/>
                <a:ea typeface="Times New Roman" pitchFamily="18" charset="0"/>
                <a:cs typeface="Arial" pitchFamily="34" charset="0"/>
              </a:rPr>
              <a:t> территориальному отделу администрации Курского муниципального округа Ставропольского края на подраздел 1102 «Массовый спорт» в сумме 19,25 тыс. рублей на оплату услуг по осуществлению строительного контроля инициативного проекта «Ремонт здания спортивного комплекса под борцовский и тренажерный залы п. Мирный Курского муниципального округа Ставропольского края».</a:t>
            </a:r>
            <a:r>
              <a:rPr kumimoji="0" lang="ru-RU" sz="1350" b="0" i="0" u="none" strike="noStrike" cap="none" normalizeH="0" baseline="0" dirty="0" smtClean="0">
                <a:ln>
                  <a:noFill/>
                </a:ln>
                <a:solidFill>
                  <a:schemeClr val="tx1"/>
                </a:solidFill>
                <a:effectLst/>
                <a:cs typeface="Arial" pitchFamily="34" charset="0"/>
              </a:rPr>
              <a:t> </a:t>
            </a:r>
          </a:p>
          <a:p>
            <a:pPr indent="449263" algn="just" eaLnBrk="0" fontAlgn="base" hangingPunct="0">
              <a:spcBef>
                <a:spcPct val="0"/>
              </a:spcBef>
              <a:spcAft>
                <a:spcPct val="0"/>
              </a:spcAft>
            </a:pPr>
            <a:r>
              <a:rPr lang="ru-RU" sz="1350" b="1" dirty="0" smtClean="0"/>
              <a:t>7</a:t>
            </a:r>
            <a:r>
              <a:rPr lang="ru-RU" sz="1350" b="1" dirty="0" smtClean="0"/>
              <a:t>. </a:t>
            </a:r>
            <a:r>
              <a:rPr lang="ru-RU" sz="1350" dirty="0" smtClean="0"/>
              <a:t>На основании распоряжения администрации Курского муниципального округа Ставропольского края от 23 августа 2023 г. № 280-р «О внесении на рассмотрение Совета Курского муниципального округа Ставропольского края предложений о распределении свободных остатков бюджетных средств, образовавшихся по состоянию на 01 января 2023 года</a:t>
            </a:r>
            <a:r>
              <a:rPr lang="ru-RU" sz="1350" dirty="0" smtClean="0"/>
              <a:t>».</a:t>
            </a:r>
            <a:endParaRPr kumimoji="0" lang="ru-RU" sz="135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152400" y="0"/>
            <a:ext cx="87630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kumimoji="0" lang="ru-RU" sz="1350" b="0" i="0" u="none" strike="noStrike" cap="none" normalizeH="0" baseline="0" dirty="0" smtClean="0">
                <a:ln>
                  <a:noFill/>
                </a:ln>
                <a:solidFill>
                  <a:schemeClr val="tx1"/>
                </a:solidFill>
                <a:effectLst/>
                <a:ea typeface="Times New Roman" pitchFamily="18" charset="0"/>
                <a:cs typeface="Times New Roman" pitchFamily="18" charset="0"/>
              </a:rPr>
              <a:t>7.1. Муниципальному казенному учреждению «Комитет по физической культуре и спорту» – 62,00 тыс. рублей на подраздел 1101 «Физическая культура» для уплаты налога на имущества муниципальным казенным учреждением «</a:t>
            </a:r>
            <a:r>
              <a:rPr kumimoji="0" lang="ru-RU" sz="1350" b="0" i="0" u="none" strike="noStrike" cap="none" normalizeH="0" baseline="0" dirty="0" err="1" smtClean="0">
                <a:ln>
                  <a:noFill/>
                </a:ln>
                <a:solidFill>
                  <a:schemeClr val="tx1"/>
                </a:solidFill>
                <a:effectLst/>
                <a:ea typeface="Times New Roman" pitchFamily="18" charset="0"/>
                <a:cs typeface="Times New Roman" pitchFamily="18" charset="0"/>
              </a:rPr>
              <a:t>Эдиссийский</a:t>
            </a:r>
            <a:r>
              <a:rPr kumimoji="0" lang="ru-RU" sz="1350" b="0" i="0" u="none" strike="noStrike" cap="none" normalizeH="0" baseline="0" dirty="0" smtClean="0">
                <a:ln>
                  <a:noFill/>
                </a:ln>
                <a:solidFill>
                  <a:schemeClr val="tx1"/>
                </a:solidFill>
                <a:effectLst/>
                <a:ea typeface="Times New Roman" pitchFamily="18" charset="0"/>
                <a:cs typeface="Times New Roman" pitchFamily="18" charset="0"/>
              </a:rPr>
              <a:t> спортивно-оздоровительный центр». </a:t>
            </a:r>
            <a:endParaRPr kumimoji="0" lang="ru-RU" sz="1350" b="0" i="0" u="none" strike="noStrike" cap="none" normalizeH="0" baseline="0" dirty="0" smtClean="0">
              <a:ln>
                <a:noFill/>
              </a:ln>
              <a:solidFill>
                <a:schemeClr val="tx1"/>
              </a:solidFill>
              <a:effectLst/>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350" b="0" i="0" u="none" strike="noStrike" cap="none" normalizeH="0" baseline="0" dirty="0" smtClean="0">
                <a:ln>
                  <a:noFill/>
                </a:ln>
                <a:solidFill>
                  <a:schemeClr val="tx1"/>
                </a:solidFill>
                <a:effectLst/>
                <a:ea typeface="Times New Roman" pitchFamily="18" charset="0"/>
                <a:cs typeface="Times New Roman" pitchFamily="18" charset="0"/>
              </a:rPr>
              <a:t>7.2. Отделу образования администрации Курского муниципального округа Ставропольского края – 584,83 тыс. рублей на подраздел 0709 «Другие вопросы в области образования» на оплату электроэнергии по образовательным учреждениям. </a:t>
            </a:r>
            <a:endParaRPr kumimoji="0" lang="ru-RU" sz="1350" b="0" i="0" u="none" strike="noStrike" cap="none" normalizeH="0" baseline="0" dirty="0" smtClean="0">
              <a:ln>
                <a:noFill/>
              </a:ln>
              <a:solidFill>
                <a:schemeClr val="tx1"/>
              </a:solidFill>
              <a:effectLst/>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350" b="1" i="0" u="none" strike="noStrike" cap="none" normalizeH="0" baseline="0" dirty="0" smtClean="0">
                <a:ln>
                  <a:noFill/>
                </a:ln>
                <a:solidFill>
                  <a:schemeClr val="tx1"/>
                </a:solidFill>
                <a:effectLst/>
                <a:ea typeface="Times New Roman" pitchFamily="18" charset="0"/>
                <a:cs typeface="Times New Roman" pitchFamily="18" charset="0"/>
              </a:rPr>
              <a:t> 8. </a:t>
            </a:r>
            <a:r>
              <a:rPr kumimoji="0" lang="ru-RU" sz="1350" b="0" i="0" u="none" strike="noStrike" cap="none" normalizeH="0" baseline="0" dirty="0" smtClean="0">
                <a:ln>
                  <a:noFill/>
                </a:ln>
                <a:solidFill>
                  <a:schemeClr val="tx1"/>
                </a:solidFill>
                <a:effectLst/>
                <a:ea typeface="Times New Roman" pitchFamily="18" charset="0"/>
                <a:cs typeface="Times New Roman" pitchFamily="18" charset="0"/>
              </a:rPr>
              <a:t>На основании распоряжения администрации Курского муниципального округа Ставропольского края от 23 августа 2023 г. № 281-р «О внесении на рассмотрение Совета Курского муниципального округа Ставропольского края предложений о перераспределении утвержденных бюджетных ассигнований между главными распорядителями бюджетных средств бюджета Курского муниципального округа Ставропольского края».</a:t>
            </a:r>
            <a:endParaRPr kumimoji="0" lang="ru-RU" sz="1350" b="0" i="0" u="none" strike="noStrike" cap="none" normalizeH="0" baseline="0" dirty="0" smtClean="0">
              <a:ln>
                <a:noFill/>
              </a:ln>
              <a:solidFill>
                <a:schemeClr val="tx1"/>
              </a:solidFill>
              <a:effectLst/>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350" b="0" i="0" u="none" strike="noStrike" cap="none" normalizeH="0" baseline="0" dirty="0" smtClean="0">
                <a:ln>
                  <a:noFill/>
                </a:ln>
                <a:solidFill>
                  <a:schemeClr val="tx1"/>
                </a:solidFill>
                <a:effectLst/>
                <a:ea typeface="Times New Roman" pitchFamily="18" charset="0"/>
                <a:cs typeface="Times New Roman" pitchFamily="18" charset="0"/>
              </a:rPr>
              <a:t>8.1. Уменьшить бюджетные ассигнования в сумме 2816,28 тыс. рублей, из них:</a:t>
            </a:r>
            <a:endParaRPr kumimoji="0" lang="ru-RU" sz="1350" b="0" i="0" u="none" strike="noStrike" cap="none" normalizeH="0" baseline="0" dirty="0" smtClean="0">
              <a:ln>
                <a:noFill/>
              </a:ln>
              <a:solidFill>
                <a:schemeClr val="tx1"/>
              </a:solidFill>
              <a:effectLst/>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350" b="0" i="0" u="none" strike="noStrike" cap="none" normalizeH="0" baseline="0" dirty="0" smtClean="0">
                <a:ln>
                  <a:noFill/>
                </a:ln>
                <a:solidFill>
                  <a:schemeClr val="tx1"/>
                </a:solidFill>
                <a:effectLst/>
                <a:ea typeface="Times New Roman" pitchFamily="18" charset="0"/>
                <a:cs typeface="Times New Roman" pitchFamily="18" charset="0"/>
              </a:rPr>
              <a:t>Администрации Курского муниципального округа Ставропольского края  в сумме 2323,73 тыс. рублей:</a:t>
            </a:r>
            <a:endParaRPr kumimoji="0" lang="ru-RU" sz="1350" b="0" i="0" u="none" strike="noStrike" cap="none" normalizeH="0" baseline="0" dirty="0" smtClean="0">
              <a:ln>
                <a:noFill/>
              </a:ln>
              <a:solidFill>
                <a:schemeClr val="tx1"/>
              </a:solidFill>
              <a:effectLst/>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350" b="0" i="0" u="none" strike="noStrike" cap="none" normalizeH="0" baseline="0" dirty="0" smtClean="0">
                <a:ln>
                  <a:noFill/>
                </a:ln>
                <a:solidFill>
                  <a:schemeClr val="tx1"/>
                </a:solidFill>
                <a:effectLst/>
                <a:ea typeface="Times New Roman" pitchFamily="18" charset="0"/>
                <a:cs typeface="Times New Roman" pitchFamily="18" charset="0"/>
              </a:rPr>
              <a:t>с подраздела 0503 «Благоустройство» в сумме 844,49 тыс. рублей;</a:t>
            </a:r>
            <a:endParaRPr kumimoji="0" lang="ru-RU" sz="1350" b="0" i="0" u="none" strike="noStrike" cap="none" normalizeH="0" baseline="0" dirty="0" smtClean="0">
              <a:ln>
                <a:noFill/>
              </a:ln>
              <a:solidFill>
                <a:schemeClr val="tx1"/>
              </a:solidFill>
              <a:effectLst/>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350" b="0" i="0" u="none" strike="noStrike" cap="none" normalizeH="0" baseline="0" dirty="0" smtClean="0">
                <a:ln>
                  <a:noFill/>
                </a:ln>
                <a:solidFill>
                  <a:schemeClr val="tx1"/>
                </a:solidFill>
                <a:effectLst/>
                <a:ea typeface="Times New Roman" pitchFamily="18" charset="0"/>
                <a:cs typeface="Times New Roman" pitchFamily="18" charset="0"/>
              </a:rPr>
              <a:t>с подраздела 0701 «Дошкольное образование» в сумме 1479,24  тыс. рублей;</a:t>
            </a:r>
            <a:endParaRPr kumimoji="0" lang="ru-RU" sz="1350" b="0" i="0" u="none" strike="noStrike" cap="none" normalizeH="0" baseline="0" dirty="0" smtClean="0">
              <a:ln>
                <a:noFill/>
              </a:ln>
              <a:solidFill>
                <a:schemeClr val="tx1"/>
              </a:solidFill>
              <a:effectLst/>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350" b="0" i="0" u="none" strike="noStrike" cap="none" normalizeH="0" baseline="0" dirty="0" err="1" smtClean="0">
                <a:ln>
                  <a:noFill/>
                </a:ln>
                <a:solidFill>
                  <a:schemeClr val="tx1"/>
                </a:solidFill>
                <a:effectLst/>
                <a:ea typeface="Times New Roman" pitchFamily="18" charset="0"/>
                <a:cs typeface="Times New Roman" pitchFamily="18" charset="0"/>
              </a:rPr>
              <a:t>Кановскому</a:t>
            </a:r>
            <a:r>
              <a:rPr kumimoji="0" lang="ru-RU" sz="1350" b="0" i="0" u="none" strike="noStrike" cap="none" normalizeH="0" baseline="0" dirty="0" smtClean="0">
                <a:ln>
                  <a:noFill/>
                </a:ln>
                <a:solidFill>
                  <a:schemeClr val="tx1"/>
                </a:solidFill>
                <a:effectLst/>
                <a:ea typeface="Times New Roman" pitchFamily="18" charset="0"/>
                <a:cs typeface="Times New Roman" pitchFamily="18" charset="0"/>
              </a:rPr>
              <a:t> территориальному отделу администрации Курского муниципального округа Ставропольского края с подраздела 0503 «Благоустройство» в сумме 343,60 тыс. рублей.</a:t>
            </a:r>
            <a:endParaRPr kumimoji="0" lang="ru-RU" sz="1350" b="0" i="0" u="none" strike="noStrike" cap="none" normalizeH="0" baseline="0" dirty="0" smtClean="0">
              <a:ln>
                <a:noFill/>
              </a:ln>
              <a:solidFill>
                <a:schemeClr val="tx1"/>
              </a:solidFill>
              <a:effectLst/>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350" b="0" i="0" u="none" strike="noStrike" cap="none" normalizeH="0" baseline="0" dirty="0" err="1" smtClean="0">
                <a:ln>
                  <a:noFill/>
                </a:ln>
                <a:solidFill>
                  <a:schemeClr val="tx1"/>
                </a:solidFill>
                <a:effectLst/>
                <a:ea typeface="Times New Roman" pitchFamily="18" charset="0"/>
                <a:cs typeface="Times New Roman" pitchFamily="18" charset="0"/>
              </a:rPr>
              <a:t>Мирненскому</a:t>
            </a:r>
            <a:r>
              <a:rPr kumimoji="0" lang="ru-RU" sz="1350" b="0" i="0" u="none" strike="noStrike" cap="none" normalizeH="0" baseline="0" dirty="0" smtClean="0">
                <a:ln>
                  <a:noFill/>
                </a:ln>
                <a:solidFill>
                  <a:schemeClr val="tx1"/>
                </a:solidFill>
                <a:effectLst/>
                <a:ea typeface="Times New Roman" pitchFamily="18" charset="0"/>
                <a:cs typeface="Times New Roman" pitchFamily="18" charset="0"/>
              </a:rPr>
              <a:t> территориальному отделу администрации Курского муниципального округа Ставропольского края с подраздела 1102 «Массовый спорт» в сумме 19,25 тыс. рублей.</a:t>
            </a:r>
            <a:endParaRPr kumimoji="0" lang="ru-RU" sz="1350" b="0" i="0" u="none" strike="noStrike" cap="none" normalizeH="0" baseline="0" dirty="0" smtClean="0">
              <a:ln>
                <a:noFill/>
              </a:ln>
              <a:solidFill>
                <a:schemeClr val="tx1"/>
              </a:solidFill>
              <a:effectLst/>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350" b="0" i="0" u="none" strike="noStrike" cap="none" normalizeH="0" baseline="0" dirty="0" smtClean="0">
                <a:ln>
                  <a:noFill/>
                </a:ln>
                <a:solidFill>
                  <a:schemeClr val="tx1"/>
                </a:solidFill>
                <a:effectLst/>
                <a:ea typeface="Times New Roman" pitchFamily="18" charset="0"/>
                <a:cs typeface="Times New Roman" pitchFamily="18" charset="0"/>
              </a:rPr>
              <a:t>Полтавскому территориальному отделу администрации Курского муниципального округа Ставропольского края с подраздела 0503 «Благоустройство» в сумме 129,70 тыс. рублей.</a:t>
            </a:r>
            <a:endParaRPr kumimoji="0" lang="ru-RU" sz="1350" b="0" i="0" u="none" strike="noStrike" cap="none" normalizeH="0" baseline="0" dirty="0" smtClean="0">
              <a:ln>
                <a:noFill/>
              </a:ln>
              <a:solidFill>
                <a:schemeClr val="tx1"/>
              </a:solidFill>
              <a:effectLst/>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350" b="0" i="0" u="none" strike="noStrike" cap="none" normalizeH="0" baseline="0" dirty="0" smtClean="0">
                <a:ln>
                  <a:noFill/>
                </a:ln>
                <a:solidFill>
                  <a:schemeClr val="tx1"/>
                </a:solidFill>
                <a:effectLst/>
                <a:ea typeface="Times New Roman" pitchFamily="18" charset="0"/>
                <a:cs typeface="Times New Roman" pitchFamily="18" charset="0"/>
              </a:rPr>
              <a:t>8.2. Увеличить бюджетные ассигнования в сумме 2816,28 тыс. рублей, из них:</a:t>
            </a:r>
            <a:endParaRPr kumimoji="0" lang="ru-RU" sz="1350" b="0" i="0" u="none" strike="noStrike" cap="none" normalizeH="0" baseline="0" dirty="0" smtClean="0">
              <a:ln>
                <a:noFill/>
              </a:ln>
              <a:solidFill>
                <a:schemeClr val="tx1"/>
              </a:solidFill>
              <a:effectLst/>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350" b="0" i="0" u="none" strike="noStrike" cap="none" normalizeH="0" baseline="0" dirty="0" smtClean="0">
                <a:ln>
                  <a:noFill/>
                </a:ln>
                <a:solidFill>
                  <a:schemeClr val="tx1"/>
                </a:solidFill>
                <a:effectLst/>
                <a:ea typeface="Times New Roman" pitchFamily="18" charset="0"/>
                <a:cs typeface="Times New Roman" pitchFamily="18" charset="0"/>
              </a:rPr>
              <a:t>отделу образования администрации Курского муниципального округа Ставропольского края  в сумме 2323,73 тыс. рублей, из них:</a:t>
            </a:r>
            <a:endParaRPr kumimoji="0" lang="ru-RU" sz="1350" b="0" i="0" u="none" strike="noStrike" cap="none" normalizeH="0" baseline="0" dirty="0" smtClean="0">
              <a:ln>
                <a:noFill/>
              </a:ln>
              <a:solidFill>
                <a:schemeClr val="tx1"/>
              </a:solidFill>
              <a:effectLst/>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350" b="0" i="0" u="none" strike="noStrike" cap="none" normalizeH="0" baseline="0" dirty="0" smtClean="0">
                <a:ln>
                  <a:noFill/>
                </a:ln>
                <a:solidFill>
                  <a:schemeClr val="tx1"/>
                </a:solidFill>
                <a:effectLst/>
                <a:ea typeface="Times New Roman" pitchFamily="18" charset="0"/>
                <a:cs typeface="Times New Roman" pitchFamily="18" charset="0"/>
              </a:rPr>
              <a:t>на подраздел 0701 «Дошкольное образование»  в сумме 758,56 тыс. рублей, из них:</a:t>
            </a:r>
            <a:endParaRPr kumimoji="0" lang="ru-RU" sz="1350" b="0" i="0" u="none" strike="noStrike" cap="none" normalizeH="0" baseline="0" dirty="0" smtClean="0">
              <a:ln>
                <a:noFill/>
              </a:ln>
              <a:solidFill>
                <a:schemeClr val="tx1"/>
              </a:solidFill>
              <a:effectLst/>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350" b="0" i="0" u="none" strike="noStrike" cap="none" normalizeH="0" baseline="0" dirty="0" smtClean="0">
                <a:ln>
                  <a:noFill/>
                </a:ln>
                <a:solidFill>
                  <a:schemeClr val="tx1"/>
                </a:solidFill>
                <a:effectLst/>
                <a:ea typeface="Times New Roman" pitchFamily="18" charset="0"/>
                <a:cs typeface="Times New Roman" pitchFamily="18" charset="0"/>
              </a:rPr>
              <a:t>на выполнение работ по изготовлению проектно-сметной документации по капитальному ремонту здания литер «В» муниципального казенного дошкольного образовательного учреждения «Детский сад № 1 «Светлячок», расположенного по адресу: Ставропольский край, Курский район, ст. Курская, пер. Школьный, 5, в сумме в сумме 591,38 тыс. рублей; </a:t>
            </a:r>
            <a:endParaRPr kumimoji="0" lang="ru-RU" sz="1350" b="0" i="0" u="none" strike="noStrike" cap="none" normalizeH="0" baseline="0" dirty="0" smtClean="0">
              <a:ln>
                <a:noFill/>
              </a:ln>
              <a:solidFill>
                <a:schemeClr val="tx1"/>
              </a:solidFill>
              <a:effectLst/>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1350" b="0" i="0" u="none" strike="noStrike" cap="none" normalizeH="0" baseline="0" dirty="0" smtClean="0">
                <a:ln>
                  <a:noFill/>
                </a:ln>
                <a:solidFill>
                  <a:schemeClr val="tx1"/>
                </a:solidFill>
                <a:effectLst/>
                <a:ea typeface="Times New Roman" pitchFamily="18" charset="0"/>
                <a:cs typeface="Times New Roman" pitchFamily="18" charset="0"/>
              </a:rPr>
              <a:t>на выполнение работ по изготовлению проектно-сметной документации по капитальному ремонту зданий муниципального казенного дошкольного образовательного учреждения «Детский сад № 8 «Теремок», расположенного по адресу: Ставропольский край, Курский район, с. Русское, ул. Молодежная, 6, в сумме 167,18 тыс. рублей. </a:t>
            </a:r>
            <a:endParaRPr kumimoji="0" lang="ru-RU" sz="135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2400" y="0"/>
            <a:ext cx="8839200" cy="6986528"/>
          </a:xfrm>
          <a:prstGeom prst="rect">
            <a:avLst/>
          </a:prstGeom>
        </p:spPr>
        <p:txBody>
          <a:bodyPr wrap="square">
            <a:spAutoFit/>
          </a:bodyPr>
          <a:lstStyle/>
          <a:p>
            <a:pPr lvl="0" indent="449263" algn="just" eaLnBrk="0" fontAlgn="base" hangingPunct="0">
              <a:spcBef>
                <a:spcPct val="0"/>
              </a:spcBef>
              <a:spcAft>
                <a:spcPct val="0"/>
              </a:spcAft>
            </a:pPr>
            <a:r>
              <a:rPr lang="ru-RU" sz="1400" dirty="0" smtClean="0">
                <a:ea typeface="Times New Roman" pitchFamily="18" charset="0"/>
                <a:cs typeface="Times New Roman" pitchFamily="18" charset="0"/>
              </a:rPr>
              <a:t> на </a:t>
            </a:r>
            <a:r>
              <a:rPr lang="ru-RU" sz="1400" dirty="0" smtClean="0">
                <a:ea typeface="Times New Roman" pitchFamily="18" charset="0"/>
                <a:cs typeface="Times New Roman" pitchFamily="18" charset="0"/>
              </a:rPr>
              <a:t>подраздел 0709 «Другие вопросы в области образования» в сумме 1565,17 тыс. рублей, из них:</a:t>
            </a:r>
            <a:endParaRPr lang="ru-RU" sz="1400" dirty="0" smtClean="0">
              <a:cs typeface="Arial" pitchFamily="34" charset="0"/>
            </a:endParaRPr>
          </a:p>
          <a:p>
            <a:pPr lvl="0" indent="449263" algn="just" eaLnBrk="0" fontAlgn="base" hangingPunct="0">
              <a:spcBef>
                <a:spcPct val="0"/>
              </a:spcBef>
              <a:spcAft>
                <a:spcPct val="0"/>
              </a:spcAft>
            </a:pPr>
            <a:r>
              <a:rPr lang="ru-RU" sz="1400" dirty="0" smtClean="0">
                <a:ea typeface="Times New Roman" pitchFamily="18" charset="0"/>
                <a:cs typeface="Times New Roman" pitchFamily="18" charset="0"/>
              </a:rPr>
              <a:t> на оплату электроэнергии по образовательным учреждениям в сумме 365,17 тыс. рублей;</a:t>
            </a:r>
            <a:endParaRPr lang="ru-RU" sz="1400" dirty="0" smtClean="0">
              <a:cs typeface="Arial" pitchFamily="34" charset="0"/>
            </a:endParaRPr>
          </a:p>
          <a:p>
            <a:pPr lvl="0" indent="449263" algn="just" eaLnBrk="0" fontAlgn="base" hangingPunct="0">
              <a:spcBef>
                <a:spcPct val="0"/>
              </a:spcBef>
              <a:spcAft>
                <a:spcPct val="0"/>
              </a:spcAft>
            </a:pPr>
            <a:r>
              <a:rPr lang="ru-RU" sz="1400" dirty="0" smtClean="0">
                <a:ea typeface="Times New Roman" pitchFamily="18" charset="0"/>
                <a:cs typeface="Times New Roman" pitchFamily="18" charset="0"/>
              </a:rPr>
              <a:t> на приобретение горюче-смазочных материалов в сумме 1200,00 тыс. </a:t>
            </a:r>
            <a:r>
              <a:rPr lang="ru-RU" sz="1400" dirty="0" smtClean="0">
                <a:ea typeface="Times New Roman" pitchFamily="18" charset="0"/>
                <a:cs typeface="Times New Roman" pitchFamily="18" charset="0"/>
              </a:rPr>
              <a:t>рублей.</a:t>
            </a:r>
            <a:endParaRPr lang="ru-RU" sz="1400" dirty="0" smtClean="0">
              <a:cs typeface="Arial" pitchFamily="34" charset="0"/>
            </a:endParaRPr>
          </a:p>
          <a:p>
            <a:pPr lvl="0" indent="449263" algn="just" eaLnBrk="0" fontAlgn="base" hangingPunct="0">
              <a:spcBef>
                <a:spcPct val="0"/>
              </a:spcBef>
              <a:spcAft>
                <a:spcPct val="0"/>
              </a:spcAft>
            </a:pPr>
            <a:r>
              <a:rPr lang="ru-RU" sz="1400" dirty="0" smtClean="0">
                <a:ea typeface="Times New Roman" pitchFamily="18" charset="0"/>
                <a:cs typeface="Times New Roman" pitchFamily="18" charset="0"/>
              </a:rPr>
              <a:t>Финансовому управлению администрации Курского муниципального округа Ставропольского края на подраздел 0113 «Другие общегосударственные вопросы» на резервирование средств по исполнению расходных обязательств в сумме 492,55 тыс. рублей</a:t>
            </a:r>
            <a:r>
              <a:rPr lang="ru-RU" sz="1400" dirty="0" smtClean="0">
                <a:ea typeface="Times New Roman" pitchFamily="18" charset="0"/>
                <a:cs typeface="Times New Roman" pitchFamily="18" charset="0"/>
              </a:rPr>
              <a:t>.</a:t>
            </a:r>
          </a:p>
          <a:p>
            <a:pPr algn="just"/>
            <a:r>
              <a:rPr lang="ru-RU" sz="1400" b="1" dirty="0" smtClean="0"/>
              <a:t>            9</a:t>
            </a:r>
            <a:r>
              <a:rPr lang="ru-RU" sz="1400" b="1" dirty="0" smtClean="0"/>
              <a:t>. </a:t>
            </a:r>
            <a:r>
              <a:rPr lang="ru-RU" sz="1400" dirty="0" smtClean="0"/>
              <a:t>В связи реализацией инициативного проекта «Устройство пешеходных тротуаров по ул. Школьная от дома № 1 до дома № 113 кв. 1 в х. Зайцев Курского муниципального округа Ставропольского края»  </a:t>
            </a:r>
            <a:r>
              <a:rPr lang="ru-RU" sz="1400" dirty="0" err="1" smtClean="0"/>
              <a:t>Кановскому</a:t>
            </a:r>
            <a:r>
              <a:rPr lang="ru-RU" sz="1400" dirty="0" smtClean="0"/>
              <a:t> территориальному отделу администрации Курского муниципального округа Ставропольского края увеличены бюджетные ассигнования в сумме 201,00 тыс. рублей (из них за счет поступления средств от физических лиц – 41,00 тыс. рублей; поступления средств от индивидуальных предпринимателей – 10,00 тыс. рублей; поступления средств от организаций - 150,00 тыс. рублей).</a:t>
            </a:r>
          </a:p>
          <a:p>
            <a:pPr algn="just"/>
            <a:r>
              <a:rPr lang="ru-RU" sz="1400" b="1" dirty="0" smtClean="0"/>
              <a:t> </a:t>
            </a:r>
            <a:r>
              <a:rPr lang="ru-RU" sz="1400" b="1" dirty="0" smtClean="0"/>
              <a:t>          10</a:t>
            </a:r>
            <a:r>
              <a:rPr lang="ru-RU" sz="1400" b="1" dirty="0" smtClean="0"/>
              <a:t>. </a:t>
            </a:r>
            <a:r>
              <a:rPr lang="ru-RU" sz="1400" dirty="0" smtClean="0"/>
              <a:t>В связи реализацией инициативного проекта «Устройство пешеходных тротуаров по улице Ленина от дома № 44 до дома № 166 в с. </a:t>
            </a:r>
            <a:r>
              <a:rPr lang="ru-RU" sz="1400" dirty="0" err="1" smtClean="0"/>
              <a:t>Каново</a:t>
            </a:r>
            <a:r>
              <a:rPr lang="ru-RU" sz="1400" dirty="0" smtClean="0"/>
              <a:t> Курского муниципального округа Ставропольского края»  </a:t>
            </a:r>
            <a:r>
              <a:rPr lang="ru-RU" sz="1400" dirty="0" err="1" smtClean="0"/>
              <a:t>Кановскому</a:t>
            </a:r>
            <a:r>
              <a:rPr lang="ru-RU" sz="1400" dirty="0" smtClean="0"/>
              <a:t> территориальному отделу администрации Курского муниципального округа Ставропольского края увеличены бюджетные ассигнования в сумме 142,60 тыс. рублей (из них за счет поступления средств от физических лиц – 42,10 тыс. рублей; поступления средств от индивидуальных предпринимателей – 50,50 тыс. рублей; поступления средств от организаций - 50,00 тыс. рублей).</a:t>
            </a:r>
          </a:p>
          <a:p>
            <a:pPr algn="just"/>
            <a:r>
              <a:rPr lang="ru-RU" sz="1400" b="1" dirty="0" smtClean="0"/>
              <a:t> </a:t>
            </a:r>
            <a:r>
              <a:rPr lang="ru-RU" sz="1400" b="1" dirty="0" smtClean="0"/>
              <a:t>           11</a:t>
            </a:r>
            <a:r>
              <a:rPr lang="ru-RU" sz="1400" b="1" dirty="0" smtClean="0"/>
              <a:t>. </a:t>
            </a:r>
            <a:r>
              <a:rPr lang="ru-RU" sz="1400" dirty="0" smtClean="0"/>
              <a:t>В связи реализацией инициативного проекта «Устройство спортивной площадки по улице Центральной 32 а в хуторе Привольный Курского муниципального округа Ставропольского края» Полтавскому территориальному отделу администрации Курского муниципального округа Ставропольского края увеличены бюджетные ассигнования в сумме 129,70 тыс. рублей, из них: поступления средств от физических лиц – 17,70 тыс. рублей; поступления средств от индивидуальных предпринимателей - 112,00 тыс. рублей.</a:t>
            </a:r>
          </a:p>
          <a:p>
            <a:pPr algn="just"/>
            <a:r>
              <a:rPr lang="ru-RU" sz="1400" b="1" dirty="0" smtClean="0"/>
              <a:t> </a:t>
            </a:r>
            <a:r>
              <a:rPr lang="ru-RU" sz="1400" b="1" dirty="0" smtClean="0"/>
              <a:t>           12</a:t>
            </a:r>
            <a:r>
              <a:rPr lang="ru-RU" sz="1400" b="1" dirty="0" smtClean="0"/>
              <a:t>. </a:t>
            </a:r>
            <a:r>
              <a:rPr lang="ru-RU" sz="1400" dirty="0" smtClean="0"/>
              <a:t>За счет поступления доходов от оказания платных услуг (по средствам от предпринимательской деятельности) согласно государственному контракту № 0121200003723000001 от 18 апреля 2023 г., заключенного между министерством труда и социальной защиты населения Ставропольского края и МКУ ДО «Детский оздоровительно-образовательный центр «Звездный» на оказание услуг по отдыху и оздоровлению детей, находящихся в трудной жизненной ситуации, частичной и полной оплаты родителями (законными представителями) стоимости путевок в МКУ ДО «Детский оздоровительно-образовательный центр «Звездный», отделу образования администрации Курского муниципального округа Ставропольского края увеличить доходную и расходную части на сумму 2 940,84 тыс. рублей</a:t>
            </a:r>
            <a:r>
              <a:rPr lang="ru-RU" sz="1400" dirty="0" smtClean="0"/>
              <a:t>.</a:t>
            </a:r>
            <a:endParaRPr lang="ru-RU" sz="1400" dirty="0" smtClean="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2400" y="152400"/>
            <a:ext cx="8839200" cy="3108543"/>
          </a:xfrm>
          <a:prstGeom prst="rect">
            <a:avLst/>
          </a:prstGeom>
        </p:spPr>
        <p:txBody>
          <a:bodyPr wrap="square">
            <a:spAutoFit/>
          </a:bodyPr>
          <a:lstStyle/>
          <a:p>
            <a:pPr algn="just"/>
            <a:r>
              <a:rPr lang="ru-RU" sz="1400" b="1" dirty="0" smtClean="0"/>
              <a:t> </a:t>
            </a:r>
            <a:r>
              <a:rPr lang="ru-RU" sz="1400" b="1" dirty="0" smtClean="0"/>
              <a:t>             13</a:t>
            </a:r>
            <a:r>
              <a:rPr lang="ru-RU" sz="1400" b="1" dirty="0" smtClean="0"/>
              <a:t>. </a:t>
            </a:r>
            <a:r>
              <a:rPr lang="ru-RU" sz="1400" dirty="0" smtClean="0"/>
              <a:t>В связи с поступлением средств на компенсацию затрат от государственного унитарного предприятия Ставропольского края «Ставропольский краевой теплоэнергетический комплекс» за потребляемую электроэнергию увеличить доходную и расходную части бюджета отделу образования администрации Курского муниципального округа Ставропольского края на 558,74 тыс. рублей.</a:t>
            </a:r>
          </a:p>
          <a:p>
            <a:pPr algn="just"/>
            <a:r>
              <a:rPr lang="ru-RU" sz="1400" b="1" dirty="0" smtClean="0"/>
              <a:t> </a:t>
            </a:r>
            <a:r>
              <a:rPr lang="ru-RU" sz="1400" b="1" dirty="0" smtClean="0"/>
              <a:t>              14</a:t>
            </a:r>
            <a:r>
              <a:rPr lang="ru-RU" sz="1400" b="1" dirty="0" smtClean="0"/>
              <a:t>. </a:t>
            </a:r>
            <a:r>
              <a:rPr lang="ru-RU" sz="1400" dirty="0" smtClean="0"/>
              <a:t>В связи с фактическим поступлением прочих доходов от компенсации затрат бюджетов муниципальных образований (для последующего возврата остатков субвенций  на основании уведомлений по расчетам между бюджетами по межбюджетным трансфертам) увеличить доходную часть бюджета управлению труда и социальной защиты населения администрации Курского муниципального округа Ставропольского края на 406,17 тыс. рублей.</a:t>
            </a:r>
          </a:p>
          <a:p>
            <a:pPr algn="just"/>
            <a:r>
              <a:rPr lang="ru-RU" sz="1400" b="1" dirty="0" smtClean="0"/>
              <a:t> </a:t>
            </a:r>
            <a:r>
              <a:rPr lang="ru-RU" sz="1400" b="1" dirty="0" smtClean="0"/>
              <a:t>              15</a:t>
            </a:r>
            <a:r>
              <a:rPr lang="ru-RU" sz="1400" b="1" dirty="0" smtClean="0"/>
              <a:t>. </a:t>
            </a:r>
            <a:r>
              <a:rPr lang="ru-RU" sz="1400" dirty="0" smtClean="0"/>
              <a:t>Учтены передвижки бюджетных средств согласно поданным письмам главных распорядителей средств бюджета.</a:t>
            </a:r>
          </a:p>
          <a:p>
            <a:pPr algn="just"/>
            <a:r>
              <a:rPr lang="ru-RU" sz="1400" b="1" dirty="0" smtClean="0"/>
              <a:t> </a:t>
            </a:r>
            <a:r>
              <a:rPr lang="ru-RU" sz="1400" b="1" dirty="0" smtClean="0"/>
              <a:t>              16</a:t>
            </a:r>
            <a:r>
              <a:rPr lang="ru-RU" sz="1400" b="1" dirty="0" smtClean="0"/>
              <a:t>. </a:t>
            </a:r>
            <a:r>
              <a:rPr lang="ru-RU" sz="1400" dirty="0" smtClean="0"/>
              <a:t>Учтены возвраты остатков субсидий, субвенций и иных межбюджетных трансфертов, имеющих целевое назначение, прошлых лет (в краевой бюджет) – 461,00 тыс. рублей (управление труда и социальной защиты населения администрации Курского муниципального округа Ставропольского края).</a:t>
            </a:r>
            <a:endParaRPr lang="ru-RU" sz="1400" dirty="0" smtClean="0"/>
          </a:p>
        </p:txBody>
      </p:sp>
      <p:pic>
        <p:nvPicPr>
          <p:cNvPr id="3" name="Picture 3" descr="https://cdn3.vectorstock.com/i/1000x1000/17/07/graph-finance-vector-171707.jpg"/>
          <p:cNvPicPr>
            <a:picLocks noChangeAspect="1" noChangeArrowheads="1"/>
          </p:cNvPicPr>
          <p:nvPr/>
        </p:nvPicPr>
        <p:blipFill>
          <a:blip r:embed="rId2" cstate="print"/>
          <a:srcRect b="12500"/>
          <a:stretch>
            <a:fillRect/>
          </a:stretch>
        </p:blipFill>
        <p:spPr bwMode="auto">
          <a:xfrm>
            <a:off x="990600" y="3657600"/>
            <a:ext cx="7162800" cy="2895600"/>
          </a:xfrm>
          <a:prstGeom prst="rect">
            <a:avLst/>
          </a:prstGeom>
          <a:ln>
            <a:noFill/>
          </a:ln>
          <a:effectLst>
            <a:softEdge rad="112500"/>
          </a:effec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11448</TotalTime>
  <Words>1361</Words>
  <Application>Microsoft Office PowerPoint</Application>
  <PresentationFormat>Экран (4:3)</PresentationFormat>
  <Paragraphs>155</Paragraphs>
  <Slides>12</Slides>
  <Notes>3</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Office Theme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СУФД</dc:creator>
  <cp:lastModifiedBy>Пользователь Windows</cp:lastModifiedBy>
  <cp:revision>839</cp:revision>
  <dcterms:created xsi:type="dcterms:W3CDTF">2017-08-15T11:56:06Z</dcterms:created>
  <dcterms:modified xsi:type="dcterms:W3CDTF">2023-10-10T13:39:50Z</dcterms:modified>
</cp:coreProperties>
</file>