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5" r:id="rId2"/>
    <p:sldId id="314" r:id="rId3"/>
    <p:sldId id="317" r:id="rId4"/>
    <p:sldId id="298" r:id="rId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33CC33"/>
    <a:srgbClr val="FF0000"/>
    <a:srgbClr val="FF9900"/>
    <a:srgbClr val="FF7C80"/>
    <a:srgbClr val="FFCCFF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2292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  <c:txPr>
        <a:bodyPr/>
        <a:lstStyle/>
        <a:p>
          <a:pPr>
            <a:defRPr sz="1600" b="0"/>
          </a:pPr>
          <a:endParaRPr lang="ru-RU"/>
        </a:p>
      </c:txPr>
    </c:title>
    <c:plotArea>
      <c:layout>
        <c:manualLayout>
          <c:layoutTarget val="inner"/>
          <c:xMode val="edge"/>
          <c:yMode val="edge"/>
          <c:x val="0.17294578412073547"/>
          <c:y val="9.2489282589676286E-2"/>
          <c:w val="0.69275549540682713"/>
          <c:h val="0.7389391951006126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63500"/>
            </a:sp3d>
          </c:spPr>
          <c:explosion val="19"/>
          <c:dPt>
            <c:idx val="0"/>
            <c:explosion val="4"/>
          </c:dPt>
          <c:dPt>
            <c:idx val="1"/>
            <c:spPr>
              <a:solidFill>
                <a:srgbClr val="C0504D">
                  <a:lumMod val="75000"/>
                </a:srgbClr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dPt>
            <c:idx val="2"/>
            <c:explosion val="2"/>
            <c:spPr>
              <a:solidFill>
                <a:schemeClr val="accent3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dPt>
            <c:idx val="3"/>
            <c:explosion val="12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dPt>
            <c:idx val="4"/>
            <c:explosion val="14"/>
            <c:spPr>
              <a:solidFill>
                <a:schemeClr val="accent4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dPt>
            <c:idx val="5"/>
            <c:explosion val="7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dPt>
            <c:idx val="6"/>
            <c:explosion val="8"/>
          </c:dPt>
          <c:cat>
            <c:strRef>
              <c:f>Лист1!$A$2:$A$8</c:f>
              <c:strCache>
                <c:ptCount val="7"/>
                <c:pt idx="0">
                  <c:v>дотации</c:v>
                </c:pt>
                <c:pt idx="1">
                  <c:v>иные межбюджетные МБТ</c:v>
                </c:pt>
                <c:pt idx="2">
                  <c:v>субсидии</c:v>
                </c:pt>
                <c:pt idx="3">
                  <c:v>прочие безвозмездные</c:v>
                </c:pt>
                <c:pt idx="4">
                  <c:v>субвенции</c:v>
                </c:pt>
                <c:pt idx="5">
                  <c:v>возвраты МБТ</c:v>
                </c:pt>
                <c:pt idx="6">
                  <c:v>налоговые и неналоговые доходы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544961</c:v>
                </c:pt>
                <c:pt idx="1">
                  <c:v>20277.86</c:v>
                </c:pt>
                <c:pt idx="2">
                  <c:v>1059398.32</c:v>
                </c:pt>
                <c:pt idx="3">
                  <c:v>310</c:v>
                </c:pt>
                <c:pt idx="4">
                  <c:v>1025609.01</c:v>
                </c:pt>
                <c:pt idx="5">
                  <c:v>-7029.02</c:v>
                </c:pt>
                <c:pt idx="6">
                  <c:v>376012.35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"/>
          <c:y val="0.8179908136482974"/>
          <c:w val="1"/>
          <c:h val="0.18200918635170651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>
        <c:manualLayout>
          <c:xMode val="edge"/>
          <c:yMode val="edge"/>
          <c:x val="0.38422222222222246"/>
          <c:y val="1.7543859649122827E-2"/>
        </c:manualLayout>
      </c:layout>
      <c:txPr>
        <a:bodyPr/>
        <a:lstStyle/>
        <a:p>
          <a:pPr>
            <a:defRPr sz="1600" b="0"/>
          </a:pPr>
          <a:endParaRPr lang="ru-RU"/>
        </a:p>
      </c:txPr>
    </c:title>
    <c:plotArea>
      <c:layout>
        <c:manualLayout>
          <c:layoutTarget val="inner"/>
          <c:xMode val="edge"/>
          <c:yMode val="edge"/>
          <c:x val="0.16513319230618564"/>
          <c:y val="0.13415592937246484"/>
          <c:w val="0.7123655913978495"/>
          <c:h val="0.6901041666666665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63500"/>
            </a:sp3d>
          </c:spPr>
          <c:dPt>
            <c:idx val="0"/>
            <c:spPr>
              <a:solidFill>
                <a:schemeClr val="accent5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dPt>
            <c:idx val="1"/>
            <c:spPr>
              <a:solidFill>
                <a:srgbClr val="FF7C80"/>
              </a:solidFill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cat>
            <c:strRef>
              <c:f>Лист1!$A$2:$A$3</c:f>
              <c:strCache>
                <c:ptCount val="2"/>
                <c:pt idx="0">
                  <c:v>собственные средства</c:v>
                </c:pt>
                <c:pt idx="1">
                  <c:v>целевые МБТ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976960.01</c:v>
                </c:pt>
                <c:pt idx="1">
                  <c:v>2105285.19</c:v>
                </c:pt>
              </c:numCache>
            </c:numRef>
          </c:val>
        </c:ser>
        <c:firstSliceAng val="156"/>
      </c:pieChart>
    </c:plotArea>
    <c:legend>
      <c:legendPos val="r"/>
      <c:layout>
        <c:manualLayout>
          <c:xMode val="edge"/>
          <c:yMode val="edge"/>
          <c:x val="0.55938298337707759"/>
          <c:y val="0.8250421328912837"/>
          <c:w val="0.43721198912636045"/>
          <c:h val="0.11647839693115283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50048443944506937"/>
          <c:y val="3.2855324902569052E-2"/>
        </c:manualLayout>
      </c:layout>
      <c:txPr>
        <a:bodyPr/>
        <a:lstStyle/>
        <a:p>
          <a:pPr>
            <a:defRPr sz="1600" b="0"/>
          </a:pPr>
          <a:endParaRPr lang="ru-RU"/>
        </a:p>
      </c:txPr>
    </c:title>
    <c:plotArea>
      <c:layout>
        <c:manualLayout>
          <c:layoutTarget val="inner"/>
          <c:xMode val="edge"/>
          <c:yMode val="edge"/>
          <c:x val="0.45022183870851729"/>
          <c:y val="0.19102150537634408"/>
          <c:w val="0.32254761904762091"/>
          <c:h val="0.7283333333333336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ИСТОЧНИКИ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h="63500"/>
            </a:sp3d>
          </c:spPr>
          <c:dPt>
            <c:idx val="0"/>
            <c:spPr>
              <a:solidFill>
                <a:schemeClr val="bg1">
                  <a:lumMod val="65000"/>
                </a:schemeClr>
              </a:solidFill>
              <a:scene3d>
                <a:camera prst="orthographicFront"/>
                <a:lightRig rig="threePt" dir="t"/>
              </a:scene3d>
              <a:sp3d>
                <a:bevelT h="63500"/>
              </a:sp3d>
            </c:spPr>
          </c:dPt>
          <c:dPt>
            <c:idx val="1"/>
            <c:spPr>
              <a:solidFill>
                <a:schemeClr val="accent6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h="63500"/>
              </a:sp3d>
            </c:spPr>
          </c:dPt>
          <c:cat>
            <c:strRef>
              <c:f>Лист1!$A$2:$A$3</c:f>
              <c:strCache>
                <c:ptCount val="2"/>
                <c:pt idx="0">
                  <c:v>остатки собственных средств</c:v>
                </c:pt>
                <c:pt idx="1">
                  <c:v>возвраты МБТ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55458.5</c:v>
                </c:pt>
                <c:pt idx="1">
                  <c:v>6568.02</c:v>
                </c:pt>
              </c:numCache>
            </c:numRef>
          </c:val>
        </c:ser>
        <c:firstSliceAng val="320"/>
      </c:pieChart>
    </c:plotArea>
    <c:legend>
      <c:legendPos val="r"/>
      <c:layout>
        <c:manualLayout>
          <c:xMode val="edge"/>
          <c:yMode val="edge"/>
          <c:x val="5.2511415525114152E-2"/>
          <c:y val="0.6130573194479727"/>
          <c:w val="0.34136231258763938"/>
          <c:h val="0.3209304885276455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3448906386701737"/>
          <c:y val="2.8924955809095002E-4"/>
          <c:w val="0.83032263445883292"/>
          <c:h val="0.77833187518226887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уточненный
бюджет
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62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705,68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-0.46944444444444444"/>
                  <c:y val="-6.1730015229577787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043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902,7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0.42916666666666664"/>
                  <c:y val="-4.1152263374485409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2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981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197,02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источники финансирования дефицита бюджета</c:v>
                </c:pt>
                <c:pt idx="1">
                  <c:v>расходная часть бюджета</c:v>
                </c:pt>
                <c:pt idx="2">
                  <c:v>доходная часть бюджета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62705.68</c:v>
                </c:pt>
                <c:pt idx="1">
                  <c:v>3043902.7</c:v>
                </c:pt>
                <c:pt idx="2">
                  <c:v>2981197.02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 учетом 
 принятых   изменений
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62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705,68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0.37916666666666665"/>
                  <c:y val="-4.1152263374485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082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245,2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0.34583333333333333"/>
                  <c:y val="6.172839506172839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019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539,52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источники финансирования дефицита бюджета</c:v>
                </c:pt>
                <c:pt idx="1">
                  <c:v>расходная часть бюджета</c:v>
                </c:pt>
                <c:pt idx="2">
                  <c:v>доходная часть бюджета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62705.68</c:v>
                </c:pt>
                <c:pt idx="1">
                  <c:v>3082245.2</c:v>
                </c:pt>
                <c:pt idx="2">
                  <c:v>3019539.52</c:v>
                </c:pt>
              </c:numCache>
            </c:numRef>
          </c:val>
        </c:ser>
        <c:axId val="216828160"/>
        <c:axId val="216909696"/>
      </c:barChart>
      <c:catAx>
        <c:axId val="216828160"/>
        <c:scaling>
          <c:orientation val="minMax"/>
        </c:scaling>
        <c:axPos val="l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216909696"/>
        <c:crosses val="autoZero"/>
        <c:auto val="1"/>
        <c:lblAlgn val="ctr"/>
        <c:lblOffset val="100"/>
      </c:catAx>
      <c:valAx>
        <c:axId val="216909696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2168281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3655293088364159E-2"/>
          <c:y val="0.84008181847639785"/>
          <c:w val="0.96479102718092868"/>
          <c:h val="0.11292784830467605"/>
        </c:manualLayout>
      </c:layout>
      <c:txPr>
        <a:bodyPr/>
        <a:lstStyle/>
        <a:p>
          <a:pPr>
            <a:defRPr sz="1600">
              <a:latin typeface="+mn-lt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799BB-8852-4B4A-8776-6E7E48B99DC0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E1F58-664D-484F-B1E3-1000CA5418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E1F58-664D-484F-B1E3-1000CA54183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E1F58-664D-484F-B1E3-1000CA54183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4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catherineasquithgallery.com/uploads/posts/2021-02/1612806235_188-p-abstraktnii-fon-svetlii-goluboi-dlya-preze-24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0" y="838200"/>
            <a:ext cx="8534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Решение Совета Курского муниципального округа Ставропольского края от 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18 октября 2023 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г. № 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583</a:t>
            </a:r>
            <a:endParaRPr lang="ru-RU" sz="2400" b="1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 внесении изменений в решение Совета Курского муниципального округа Ставропольского края </a:t>
            </a:r>
          </a:p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08 декабря 2022 г. № 453 «О бюджете Курского муниципального округа Ставропольского края на 2023 год и плановый период 2024 и 2025 годов»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23114" t="22349" r="26807" b="37058"/>
          <a:stretch>
            <a:fillRect/>
          </a:stretch>
        </p:blipFill>
        <p:spPr bwMode="auto">
          <a:xfrm>
            <a:off x="8153400" y="0"/>
            <a:ext cx="990600" cy="11610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146" name="Picture 2" descr="https://mega-u.ru/wp-content/uploads/2022/02/exampl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38400" y="3871784"/>
            <a:ext cx="4419600" cy="2986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catherineasquithgallery.com/uploads/posts/2021-02/1612806235_188-p-abstraktnii-fon-svetlii-goluboi-dlya-preze-24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52400" y="381000"/>
            <a:ext cx="88392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b="1" dirty="0" smtClean="0"/>
              <a:t>	</a:t>
            </a:r>
            <a:r>
              <a:rPr lang="ru-RU" sz="1400" dirty="0" smtClean="0"/>
              <a:t>На основании письма министерства дорожного хозяйства и транспорта Ставропольского края от 03 октября 2023 г. № 01-08.2/13306 «Об уточненном расчете субсидий на 2023 год» за счет средств дорожного фонда Ставропольского края бюджету Курского муниципального округа Ставропольского края на софинансирование мероприятий по капитальному ремонту и ремонту автомобильных дорог общего пользования местного значения муниципальных округов и городских округов в 2023 году, увеличены бюджетные ассигнования на капитальный ремонт и ремонт автомобильных дорог общего пользования местного значения муниципальных округов и городских округов - 38 342,50 тыс. рублей.</a:t>
            </a:r>
            <a:r>
              <a:rPr lang="ru-RU" sz="1400" dirty="0" smtClean="0"/>
              <a:t>	</a:t>
            </a:r>
            <a:endParaRPr lang="ru-RU" sz="1400" dirty="0"/>
          </a:p>
        </p:txBody>
      </p:sp>
      <p:pic>
        <p:nvPicPr>
          <p:cNvPr id="5" name="Picture 3" descr="https://cdn3.vectorstock.com/i/1000x1000/17/07/graph-finance-vector-171707.jpg"/>
          <p:cNvPicPr>
            <a:picLocks noChangeAspect="1" noChangeArrowheads="1"/>
          </p:cNvPicPr>
          <p:nvPr/>
        </p:nvPicPr>
        <p:blipFill>
          <a:blip r:embed="rId4" cstate="print"/>
          <a:srcRect b="12500"/>
          <a:stretch>
            <a:fillRect/>
          </a:stretch>
        </p:blipFill>
        <p:spPr bwMode="auto">
          <a:xfrm>
            <a:off x="990600" y="3657600"/>
            <a:ext cx="7162800" cy="2895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 descr="https://catherineasquithgallery.com/uploads/posts/2021-02/1612806235_188-p-abstraktnii-fon-svetlii-goluboi-dlya-preze-24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graphicFrame>
        <p:nvGraphicFramePr>
          <p:cNvPr id="6" name="Диаграмма 5"/>
          <p:cNvGraphicFramePr/>
          <p:nvPr/>
        </p:nvGraphicFramePr>
        <p:xfrm>
          <a:off x="152400" y="304800"/>
          <a:ext cx="4876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4572000" y="304800"/>
          <a:ext cx="4572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Овальная выноска 10"/>
          <p:cNvSpPr/>
          <p:nvPr/>
        </p:nvSpPr>
        <p:spPr>
          <a:xfrm>
            <a:off x="4038600" y="3048000"/>
            <a:ext cx="1371600" cy="457200"/>
          </a:xfrm>
          <a:prstGeom prst="wedgeEllipseCallout">
            <a:avLst>
              <a:gd name="adj1" fmla="val -68655"/>
              <a:gd name="adj2" fmla="val 39825"/>
            </a:avLst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+38 342,50</a:t>
            </a:r>
            <a:endParaRPr lang="ru-RU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2209800" y="0"/>
            <a:ext cx="5192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ИЗМЕНЕНИЯ ВНОСИМЫЕ В СТРУКТУРУ БЮДЖЕТА:</a:t>
            </a:r>
            <a:endParaRPr lang="ru-RU" b="1" dirty="0">
              <a:cs typeface="Times New Roman" pitchFamily="18" charset="0"/>
            </a:endParaRPr>
          </a:p>
        </p:txBody>
      </p:sp>
      <p:sp>
        <p:nvSpPr>
          <p:cNvPr id="16" name="Овальная выноска 15"/>
          <p:cNvSpPr/>
          <p:nvPr/>
        </p:nvSpPr>
        <p:spPr>
          <a:xfrm>
            <a:off x="7772400" y="685800"/>
            <a:ext cx="1371600" cy="381000"/>
          </a:xfrm>
          <a:prstGeom prst="wedgeEllipseCallout">
            <a:avLst>
              <a:gd name="adj1" fmla="val -18926"/>
              <a:gd name="adj2" fmla="val 109012"/>
            </a:avLst>
          </a:prstGeom>
          <a:solidFill>
            <a:srgbClr val="FF7C80"/>
          </a:solidFill>
          <a:ln>
            <a:noFill/>
          </a:ln>
          <a:scene3d>
            <a:camera prst="orthographicFront"/>
            <a:lightRig rig="threePt" dir="t"/>
          </a:scene3d>
          <a:sp3d>
            <a:bevelT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+38 342,50</a:t>
            </a:r>
            <a:endParaRPr lang="ru-RU" sz="1200" dirty="0">
              <a:solidFill>
                <a:schemeClr val="bg1"/>
              </a:solidFill>
            </a:endParaRPr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2743200" y="4495800"/>
          <a:ext cx="61722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8104805" y="304800"/>
            <a:ext cx="10391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тыс. рублей</a:t>
            </a:r>
            <a:endParaRPr lang="ru-RU" sz="1200" i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447800" y="2743200"/>
            <a:ext cx="9028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субвенции</a:t>
            </a:r>
            <a:endParaRPr lang="ru-RU" sz="1200" i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905000" y="1371600"/>
            <a:ext cx="4427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</a:t>
            </a:r>
            <a:r>
              <a:rPr lang="ru-RU" sz="1200" i="1" dirty="0" err="1" smtClean="0"/>
              <a:t>н</a:t>
            </a:r>
            <a:r>
              <a:rPr lang="ru-RU" sz="1200" i="1" dirty="0" smtClean="0"/>
              <a:t>/</a:t>
            </a:r>
            <a:r>
              <a:rPr lang="ru-RU" sz="1200" i="1" dirty="0" err="1" smtClean="0"/>
              <a:t>н</a:t>
            </a:r>
            <a:endParaRPr lang="ru-RU" sz="1200" i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590800" y="1524000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дотации</a:t>
            </a:r>
            <a:endParaRPr lang="ru-RU" sz="1200" i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971800" y="2514600"/>
            <a:ext cx="81464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субсидии</a:t>
            </a:r>
            <a:endParaRPr lang="ru-RU" sz="1200" i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705600" y="1371600"/>
            <a:ext cx="109683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целевые МБТ</a:t>
            </a:r>
            <a:endParaRPr lang="ru-RU" sz="1200" i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867400" y="2514600"/>
            <a:ext cx="11528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i="1" dirty="0" smtClean="0"/>
              <a:t> собственные </a:t>
            </a:r>
          </a:p>
          <a:p>
            <a:pPr algn="ctr"/>
            <a:r>
              <a:rPr lang="ru-RU" sz="1200" i="1" dirty="0" err="1" smtClean="0"/>
              <a:t>ср-ва</a:t>
            </a:r>
            <a:endParaRPr lang="ru-RU" sz="1200" i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6096000" y="6019800"/>
            <a:ext cx="8354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i="1" dirty="0" smtClean="0"/>
              <a:t> остатки</a:t>
            </a:r>
            <a:endParaRPr lang="ru-RU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s://catherineasquithgallery.com/uploads/posts/2021-02/1612806235_188-p-abstraktnii-fon-svetlii-goluboi-dlya-preze-24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graphicFrame>
        <p:nvGraphicFramePr>
          <p:cNvPr id="3" name="Диаграмма 2"/>
          <p:cNvGraphicFramePr/>
          <p:nvPr/>
        </p:nvGraphicFramePr>
        <p:xfrm>
          <a:off x="0" y="685800"/>
          <a:ext cx="91440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14600" y="152400"/>
            <a:ext cx="5482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ОСНОВНЫЕ ХАРАКТЕРИСТИКИ БЮДЖЕТА на 2023 год</a:t>
            </a:r>
            <a:endParaRPr lang="ru-RU" b="1" dirty="0"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67600" y="6858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cs typeface="Times New Roman" pitchFamily="18" charset="0"/>
              </a:rPr>
              <a:t>отклонение</a:t>
            </a:r>
            <a:endParaRPr lang="ru-RU" sz="1400" dirty="0"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43800" y="16764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+ </a:t>
            </a:r>
            <a:r>
              <a:rPr lang="ru-RU" sz="1400" b="1" dirty="0" smtClean="0"/>
              <a:t>38 342,50</a:t>
            </a:r>
            <a:endParaRPr lang="ru-RU" sz="1400" b="1" dirty="0" smtClean="0"/>
          </a:p>
          <a:p>
            <a:pPr algn="ctr"/>
            <a:r>
              <a:rPr lang="ru-RU" sz="1400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43800" y="32004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+ </a:t>
            </a:r>
            <a:r>
              <a:rPr lang="ru-RU" sz="1400" b="1" dirty="0" smtClean="0"/>
              <a:t>38 342,50</a:t>
            </a:r>
            <a:endParaRPr lang="ru-RU" sz="1400" b="1" dirty="0" smtClean="0"/>
          </a:p>
          <a:p>
            <a:pPr algn="ctr"/>
            <a:r>
              <a:rPr lang="ru-RU" sz="1400" dirty="0" smtClean="0">
                <a:cs typeface="Times New Roman" pitchFamily="18" charset="0"/>
              </a:rPr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11457</TotalTime>
  <Words>129</Words>
  <Application>Microsoft Office PowerPoint</Application>
  <PresentationFormat>Экран (4:3)</PresentationFormat>
  <Paragraphs>33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СУФД</dc:creator>
  <cp:lastModifiedBy>Пользователь Windows</cp:lastModifiedBy>
  <cp:revision>840</cp:revision>
  <dcterms:created xsi:type="dcterms:W3CDTF">2017-08-15T11:56:06Z</dcterms:created>
  <dcterms:modified xsi:type="dcterms:W3CDTF">2023-10-19T08:38:54Z</dcterms:modified>
</cp:coreProperties>
</file>