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charts/chart39.xml" ContentType="application/vnd.openxmlformats-officedocument.drawingml.char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tags/tag4.xml" ContentType="application/vnd.openxmlformats-officedocument.presentationml.tags+xml"/>
  <Override PartName="/ppt/charts/chart46.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charts/chart29.xml" ContentType="application/vnd.openxmlformats-officedocument.drawingml.char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tags/tag5.xml" ContentType="application/vnd.openxmlformats-officedocument.presentationml.tags+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charts/chart32.xml" ContentType="application/vnd.openxmlformats-officedocument.drawingml.chart+xml"/>
  <Override PartName="/ppt/tags/tag1.xml" ContentType="application/vnd.openxmlformats-officedocument.presentationml.tags+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charts/chart50.xml" ContentType="application/vnd.openxmlformats-officedocument.drawingml.char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Default Extension="gif" ContentType="image/gif"/>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rawings/drawing6.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charts/chart26.xml" ContentType="application/vnd.openxmlformats-officedocument.drawingml.chart+xml"/>
  <Override PartName="/ppt/tags/tag2.xml" ContentType="application/vnd.openxmlformats-officedocument.presentationml.tags+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charts/chart51.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40.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charts/chart34.xml" ContentType="application/vnd.openxmlformats-officedocument.drawingml.chart+xml"/>
  <Override PartName="/ppt/tags/tag3.xml" ContentType="application/vnd.openxmlformats-officedocument.presentationml.tags+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charts/chart5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582" r:id="rId3"/>
    <p:sldId id="469" r:id="rId4"/>
    <p:sldId id="613" r:id="rId5"/>
    <p:sldId id="529" r:id="rId6"/>
    <p:sldId id="614" r:id="rId7"/>
    <p:sldId id="530" r:id="rId8"/>
    <p:sldId id="610" r:id="rId9"/>
    <p:sldId id="651" r:id="rId10"/>
    <p:sldId id="520" r:id="rId11"/>
    <p:sldId id="541" r:id="rId12"/>
    <p:sldId id="542" r:id="rId13"/>
    <p:sldId id="513" r:id="rId14"/>
    <p:sldId id="515" r:id="rId15"/>
    <p:sldId id="517" r:id="rId16"/>
    <p:sldId id="516" r:id="rId17"/>
    <p:sldId id="519" r:id="rId18"/>
    <p:sldId id="543" r:id="rId19"/>
    <p:sldId id="618" r:id="rId20"/>
    <p:sldId id="585" r:id="rId21"/>
    <p:sldId id="547" r:id="rId22"/>
    <p:sldId id="546" r:id="rId23"/>
    <p:sldId id="616" r:id="rId24"/>
    <p:sldId id="548" r:id="rId25"/>
    <p:sldId id="617" r:id="rId26"/>
    <p:sldId id="550" r:id="rId27"/>
    <p:sldId id="644" r:id="rId28"/>
    <p:sldId id="645" r:id="rId29"/>
    <p:sldId id="646" r:id="rId30"/>
    <p:sldId id="647" r:id="rId31"/>
    <p:sldId id="648" r:id="rId32"/>
    <p:sldId id="639" r:id="rId33"/>
    <p:sldId id="603" r:id="rId34"/>
    <p:sldId id="640" r:id="rId35"/>
    <p:sldId id="554" r:id="rId36"/>
    <p:sldId id="556" r:id="rId37"/>
    <p:sldId id="619" r:id="rId38"/>
    <p:sldId id="557" r:id="rId39"/>
    <p:sldId id="558" r:id="rId40"/>
    <p:sldId id="622" r:id="rId41"/>
    <p:sldId id="623" r:id="rId42"/>
    <p:sldId id="560" r:id="rId43"/>
    <p:sldId id="561" r:id="rId44"/>
    <p:sldId id="633" r:id="rId45"/>
    <p:sldId id="634" r:id="rId46"/>
    <p:sldId id="635" r:id="rId47"/>
    <p:sldId id="568" r:id="rId48"/>
    <p:sldId id="650" r:id="rId49"/>
    <p:sldId id="636" r:id="rId50"/>
    <p:sldId id="641" r:id="rId51"/>
    <p:sldId id="575" r:id="rId52"/>
    <p:sldId id="605" r:id="rId53"/>
    <p:sldId id="637" r:id="rId54"/>
    <p:sldId id="533" r:id="rId55"/>
    <p:sldId id="534" r:id="rId56"/>
    <p:sldId id="535" r:id="rId57"/>
    <p:sldId id="600" r:id="rId58"/>
    <p:sldId id="587" r:id="rId59"/>
    <p:sldId id="586" r:id="rId60"/>
    <p:sldId id="599" r:id="rId61"/>
    <p:sldId id="588" r:id="rId62"/>
    <p:sldId id="596" r:id="rId63"/>
    <p:sldId id="609" r:id="rId64"/>
    <p:sldId id="590" r:id="rId65"/>
    <p:sldId id="591" r:id="rId66"/>
    <p:sldId id="608" r:id="rId6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33CC"/>
    <a:srgbClr val="FF99FF"/>
    <a:srgbClr val="CCFFCC"/>
    <a:srgbClr val="FF5050"/>
    <a:srgbClr val="CC00CC"/>
    <a:srgbClr val="FFCC99"/>
    <a:srgbClr val="99CCFF"/>
    <a:srgbClr val="66FF99"/>
    <a:srgbClr val="0000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77" autoAdjust="0"/>
    <p:restoredTop sz="98046" autoAdjust="0"/>
  </p:normalViewPr>
  <p:slideViewPr>
    <p:cSldViewPr>
      <p:cViewPr>
        <p:scale>
          <a:sx n="100" d="100"/>
          <a:sy n="100" d="100"/>
        </p:scale>
        <p:origin x="-1944" y="-396"/>
      </p:cViewPr>
      <p:guideLst>
        <p:guide orient="horz" pos="2160"/>
        <p:guide pos="2880"/>
      </p:guideLst>
    </p:cSldViewPr>
  </p:slideViewPr>
  <p:outlineViewPr>
    <p:cViewPr>
      <p:scale>
        <a:sx n="33" d="100"/>
        <a:sy n="33" d="100"/>
      </p:scale>
      <p:origin x="0" y="1344"/>
    </p:cViewPr>
    <p:sldLst>
      <p:sld r:id="rId1" collapse="1"/>
    </p:sldLst>
  </p:outlineViewPr>
  <p:notesTextViewPr>
    <p:cViewPr>
      <p:scale>
        <a:sx n="100" d="100"/>
        <a:sy n="100" d="100"/>
      </p:scale>
      <p:origin x="0" y="0"/>
    </p:cViewPr>
  </p:notesTextViewPr>
  <p:sorterViewPr>
    <p:cViewPr>
      <p:scale>
        <a:sx n="66" d="100"/>
        <a:sy n="66" d="100"/>
      </p:scale>
      <p:origin x="0" y="16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Office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Microsoft_Office_Excel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Office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____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____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Microsoft_Office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_____Microsoft_Office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_____Microsoft_Office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_____Microsoft_Office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_____Microsoft_Office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_____Microsoft_Office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_____Microsoft_Office_Excel37.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Office_Excel38.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Office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_____Microsoft_Office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_____Microsoft_Office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_____Microsoft_Office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_____Microsoft_Office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_____Microsoft_Office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_____Microsoft_Office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_____Microsoft_Office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_____Microsoft_Office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_____Microsoft_Office_Excel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_____Microsoft_Office_Excel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_____Microsoft_Office_Excel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_____Microsoft_Office_Excel51.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Office_Excel52.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9.679805554928432E-2"/>
          <c:y val="7.7931932976154833E-2"/>
          <c:w val="0.92073832790445154"/>
          <c:h val="0.62492270725199661"/>
        </c:manualLayout>
      </c:layout>
      <c:barChart>
        <c:barDir val="col"/>
        <c:grouping val="clustered"/>
        <c:ser>
          <c:idx val="0"/>
          <c:order val="0"/>
          <c:tx>
            <c:strRef>
              <c:f>Sheet1!$A$2</c:f>
              <c:strCache>
                <c:ptCount val="1"/>
                <c:pt idx="0">
                  <c:v>консервативный</c:v>
                </c:pt>
              </c:strCache>
            </c:strRef>
          </c:tx>
          <c:spPr>
            <a:solidFill>
              <a:srgbClr val="CC99FF"/>
            </a:solidFill>
            <a:ln w="12727">
              <a:solidFill>
                <a:schemeClr val="tx1"/>
              </a:solidFill>
              <a:prstDash val="solid"/>
            </a:ln>
          </c:spPr>
          <c:cat>
            <c:numRef>
              <c:f>Sheet1!$B$1:$H$1</c:f>
              <c:numCache>
                <c:formatCode>General</c:formatCode>
                <c:ptCount val="7"/>
                <c:pt idx="0">
                  <c:v>2018</c:v>
                </c:pt>
                <c:pt idx="1">
                  <c:v>2019</c:v>
                </c:pt>
                <c:pt idx="2">
                  <c:v>2020</c:v>
                </c:pt>
                <c:pt idx="3">
                  <c:v>2021</c:v>
                </c:pt>
                <c:pt idx="4">
                  <c:v>2022</c:v>
                </c:pt>
                <c:pt idx="5">
                  <c:v>2023</c:v>
                </c:pt>
                <c:pt idx="6">
                  <c:v>2024</c:v>
                </c:pt>
              </c:numCache>
            </c:numRef>
          </c:cat>
          <c:val>
            <c:numRef>
              <c:f>Sheet1!$B$2:$H$2</c:f>
              <c:numCache>
                <c:formatCode>General</c:formatCode>
                <c:ptCount val="7"/>
                <c:pt idx="0">
                  <c:v>0</c:v>
                </c:pt>
                <c:pt idx="1">
                  <c:v>0</c:v>
                </c:pt>
                <c:pt idx="2">
                  <c:v>0</c:v>
                </c:pt>
                <c:pt idx="3">
                  <c:v>53.94</c:v>
                </c:pt>
                <c:pt idx="4">
                  <c:v>54.11</c:v>
                </c:pt>
                <c:pt idx="5">
                  <c:v>54.160000000000011</c:v>
                </c:pt>
                <c:pt idx="6">
                  <c:v>54.18</c:v>
                </c:pt>
              </c:numCache>
            </c:numRef>
          </c:val>
        </c:ser>
        <c:ser>
          <c:idx val="1"/>
          <c:order val="1"/>
          <c:tx>
            <c:strRef>
              <c:f>Sheet1!$A$3</c:f>
              <c:strCache>
                <c:ptCount val="1"/>
                <c:pt idx="0">
                  <c:v>базовый </c:v>
                </c:pt>
              </c:strCache>
            </c:strRef>
          </c:tx>
          <c:spPr>
            <a:solidFill>
              <a:srgbClr val="FFFF00"/>
            </a:solidFill>
            <a:ln w="12727">
              <a:solidFill>
                <a:schemeClr val="tx1"/>
              </a:solidFill>
              <a:prstDash val="solid"/>
            </a:ln>
          </c:spPr>
          <c:cat>
            <c:numRef>
              <c:f>Sheet1!$B$1:$H$1</c:f>
              <c:numCache>
                <c:formatCode>General</c:formatCode>
                <c:ptCount val="7"/>
                <c:pt idx="0">
                  <c:v>2018</c:v>
                </c:pt>
                <c:pt idx="1">
                  <c:v>2019</c:v>
                </c:pt>
                <c:pt idx="2">
                  <c:v>2020</c:v>
                </c:pt>
                <c:pt idx="3">
                  <c:v>2021</c:v>
                </c:pt>
                <c:pt idx="4">
                  <c:v>2022</c:v>
                </c:pt>
                <c:pt idx="5">
                  <c:v>2023</c:v>
                </c:pt>
                <c:pt idx="6">
                  <c:v>2024</c:v>
                </c:pt>
              </c:numCache>
            </c:numRef>
          </c:cat>
          <c:val>
            <c:numRef>
              <c:f>Sheet1!$B$3:$H$3</c:f>
              <c:numCache>
                <c:formatCode>General</c:formatCode>
                <c:ptCount val="7"/>
                <c:pt idx="0">
                  <c:v>54.3</c:v>
                </c:pt>
                <c:pt idx="1">
                  <c:v>54.2</c:v>
                </c:pt>
                <c:pt idx="2">
                  <c:v>54.1</c:v>
                </c:pt>
                <c:pt idx="3">
                  <c:v>54.11</c:v>
                </c:pt>
                <c:pt idx="4">
                  <c:v>54.160000000000011</c:v>
                </c:pt>
                <c:pt idx="5">
                  <c:v>54.21</c:v>
                </c:pt>
                <c:pt idx="6">
                  <c:v>54.28</c:v>
                </c:pt>
              </c:numCache>
            </c:numRef>
          </c:val>
        </c:ser>
        <c:ser>
          <c:idx val="2"/>
          <c:order val="2"/>
          <c:tx>
            <c:strRef>
              <c:f>Sheet1!$A$4</c:f>
              <c:strCache>
                <c:ptCount val="1"/>
                <c:pt idx="0">
                  <c:v>целевой</c:v>
                </c:pt>
              </c:strCache>
            </c:strRef>
          </c:tx>
          <c:spPr>
            <a:solidFill>
              <a:srgbClr val="3366FF"/>
            </a:solidFill>
            <a:ln w="12727">
              <a:solidFill>
                <a:schemeClr val="tx1"/>
              </a:solidFill>
              <a:prstDash val="solid"/>
            </a:ln>
          </c:spPr>
          <c:cat>
            <c:numRef>
              <c:f>Sheet1!$B$1:$H$1</c:f>
              <c:numCache>
                <c:formatCode>General</c:formatCode>
                <c:ptCount val="7"/>
                <c:pt idx="0">
                  <c:v>2018</c:v>
                </c:pt>
                <c:pt idx="1">
                  <c:v>2019</c:v>
                </c:pt>
                <c:pt idx="2">
                  <c:v>2020</c:v>
                </c:pt>
                <c:pt idx="3">
                  <c:v>2021</c:v>
                </c:pt>
                <c:pt idx="4">
                  <c:v>2022</c:v>
                </c:pt>
                <c:pt idx="5">
                  <c:v>2023</c:v>
                </c:pt>
                <c:pt idx="6">
                  <c:v>2024</c:v>
                </c:pt>
              </c:numCache>
            </c:numRef>
          </c:cat>
          <c:val>
            <c:numRef>
              <c:f>Sheet1!$B$4:$H$4</c:f>
              <c:numCache>
                <c:formatCode>General</c:formatCode>
                <c:ptCount val="7"/>
                <c:pt idx="0">
                  <c:v>0</c:v>
                </c:pt>
                <c:pt idx="1">
                  <c:v>0</c:v>
                </c:pt>
                <c:pt idx="2">
                  <c:v>0</c:v>
                </c:pt>
                <c:pt idx="3">
                  <c:v>54.160000000000011</c:v>
                </c:pt>
                <c:pt idx="4">
                  <c:v>54.21</c:v>
                </c:pt>
                <c:pt idx="5">
                  <c:v>54.27</c:v>
                </c:pt>
                <c:pt idx="6">
                  <c:v>54.28</c:v>
                </c:pt>
              </c:numCache>
            </c:numRef>
          </c:val>
        </c:ser>
        <c:axId val="177149440"/>
        <c:axId val="177150976"/>
      </c:barChart>
      <c:catAx>
        <c:axId val="177149440"/>
        <c:scaling>
          <c:orientation val="minMax"/>
        </c:scaling>
        <c:axPos val="b"/>
        <c:numFmt formatCode="General" sourceLinked="1"/>
        <c:tickLblPos val="low"/>
        <c:spPr>
          <a:ln w="3182">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ru-RU"/>
          </a:p>
        </c:txPr>
        <c:crossAx val="177150976"/>
        <c:crosses val="autoZero"/>
        <c:auto val="1"/>
        <c:lblAlgn val="ctr"/>
        <c:lblOffset val="100"/>
        <c:tickLblSkip val="1"/>
        <c:tickMarkSkip val="1"/>
      </c:catAx>
      <c:valAx>
        <c:axId val="177150976"/>
        <c:scaling>
          <c:orientation val="minMax"/>
          <c:max val="6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ru-RU"/>
          </a:p>
        </c:txPr>
        <c:crossAx val="177149440"/>
        <c:crosses val="autoZero"/>
        <c:crossBetween val="between"/>
        <c:majorUnit val="5"/>
        <c:minorUnit val="2"/>
      </c:valAx>
      <c:spPr>
        <a:noFill/>
        <a:ln w="12700">
          <a:solidFill>
            <a:schemeClr val="tx1"/>
          </a:solidFill>
          <a:prstDash val="solid"/>
        </a:ln>
      </c:spPr>
    </c:plotArea>
    <c:legend>
      <c:legendPos val="r"/>
      <c:layout>
        <c:manualLayout>
          <c:xMode val="edge"/>
          <c:yMode val="edge"/>
          <c:x val="6.5964129483814526E-2"/>
          <c:y val="0.74898533163422265"/>
          <c:w val="0.24422906472427594"/>
          <c:h val="0.15466198701217745"/>
        </c:manualLayout>
      </c:layout>
      <c:spPr>
        <a:noFill/>
        <a:ln w="3182">
          <a:solidFill>
            <a:schemeClr val="tx1"/>
          </a:solidFill>
          <a:prstDash val="solid"/>
        </a:ln>
      </c:spPr>
      <c:txPr>
        <a:bodyPr/>
        <a:lstStyle/>
        <a:p>
          <a:pPr>
            <a:defRPr sz="900" b="1" i="0" u="none" strike="noStrike" baseline="0">
              <a:solidFill>
                <a:schemeClr val="tx1"/>
              </a:solidFill>
              <a:latin typeface="Arial"/>
              <a:ea typeface="Arial"/>
              <a:cs typeface="Arial"/>
            </a:defRPr>
          </a:pPr>
          <a:endParaRPr lang="ru-RU"/>
        </a:p>
      </c:txPr>
    </c:legend>
    <c:plotVisOnly val="1"/>
    <c:dispBlanksAs val="gap"/>
  </c:chart>
  <c:spPr>
    <a:noFill/>
    <a:ln>
      <a:noFill/>
    </a:ln>
  </c:spPr>
  <c:txPr>
    <a:bodyPr/>
    <a:lstStyle/>
    <a:p>
      <a:pPr>
        <a:defRPr sz="2580" b="1" i="0" u="none" strike="noStrike" baseline="0">
          <a:solidFill>
            <a:schemeClr val="tx1"/>
          </a:solidFill>
          <a:latin typeface="Arial"/>
          <a:ea typeface="Arial"/>
          <a:cs typeface="Arial"/>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2.5564887722368038E-2"/>
          <c:w val="0.6668104020167237"/>
          <c:h val="0.7546579665437757"/>
        </c:manualLayout>
      </c:layout>
      <c:bar3DChart>
        <c:barDir val="col"/>
        <c:grouping val="stacked"/>
        <c:ser>
          <c:idx val="0"/>
          <c:order val="0"/>
          <c:tx>
            <c:strRef>
              <c:f>Sheet1!$A$2</c:f>
              <c:strCache>
                <c:ptCount val="1"/>
                <c:pt idx="0">
                  <c:v>Инвестиции в основной капитал</c:v>
                </c:pt>
              </c:strCache>
            </c:strRef>
          </c:tx>
          <c:spPr>
            <a:solidFill>
              <a:schemeClr val="accent6">
                <a:lumMod val="60000"/>
                <a:lumOff val="4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567.9</c:v>
                </c:pt>
                <c:pt idx="1">
                  <c:v>769.3</c:v>
                </c:pt>
                <c:pt idx="2">
                  <c:v>1002</c:v>
                </c:pt>
                <c:pt idx="3">
                  <c:v>1176</c:v>
                </c:pt>
                <c:pt idx="4">
                  <c:v>1176.1199999999999</c:v>
                </c:pt>
                <c:pt idx="5">
                  <c:v>1177.29</c:v>
                </c:pt>
                <c:pt idx="6">
                  <c:v>1178.47</c:v>
                </c:pt>
                <c:pt idx="7">
                  <c:v>1179.6399999999999</c:v>
                </c:pt>
              </c:numCache>
            </c:numRef>
          </c:val>
        </c:ser>
        <c:gapDepth val="0"/>
        <c:shape val="cylinder"/>
        <c:axId val="178519040"/>
        <c:axId val="178586368"/>
        <c:axId val="0"/>
      </c:bar3DChart>
      <c:catAx>
        <c:axId val="17851904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8586368"/>
        <c:crosses val="autoZero"/>
        <c:auto val="1"/>
        <c:lblAlgn val="ctr"/>
        <c:lblOffset val="100"/>
        <c:tickLblSkip val="1"/>
        <c:tickMarkSkip val="1"/>
      </c:catAx>
      <c:valAx>
        <c:axId val="178586368"/>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8519040"/>
        <c:crosses val="autoZero"/>
        <c:crossBetween val="between"/>
      </c:valAx>
      <c:spPr>
        <a:noFill/>
        <a:ln w="25454">
          <a:noFill/>
        </a:ln>
      </c:spPr>
    </c:plotArea>
    <c:legend>
      <c:legendPos val="r"/>
      <c:layout>
        <c:manualLayout>
          <c:xMode val="edge"/>
          <c:yMode val="edge"/>
          <c:x val="0.75969741933678736"/>
          <c:y val="0.2567182992310133"/>
          <c:w val="0.21749035035720121"/>
          <c:h val="0.41666899969204607"/>
        </c:manualLayout>
      </c:layout>
      <c:spPr>
        <a:noFill/>
        <a:ln w="3182">
          <a:noFill/>
          <a:prstDash val="solid"/>
        </a:ln>
      </c:spPr>
      <c:txPr>
        <a:bodyPr/>
        <a:lstStyle/>
        <a:p>
          <a:pPr>
            <a:defRPr sz="11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2.5564887722368038E-2"/>
          <c:w val="0.94951159230096238"/>
          <c:h val="0.71744881889763779"/>
        </c:manualLayout>
      </c:layout>
      <c:bar3DChart>
        <c:barDir val="col"/>
        <c:grouping val="stacked"/>
        <c:ser>
          <c:idx val="0"/>
          <c:order val="0"/>
          <c:tx>
            <c:strRef>
              <c:f>Sheet1!$A$2</c:f>
              <c:strCache>
                <c:ptCount val="1"/>
                <c:pt idx="0">
                  <c:v>Число малых и средних предприятий, включая микропредприятия</c:v>
                </c:pt>
              </c:strCache>
            </c:strRef>
          </c:tx>
          <c:spPr>
            <a:solidFill>
              <a:schemeClr val="accent1">
                <a:lumMod val="5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1885</c:v>
                </c:pt>
                <c:pt idx="1">
                  <c:v>1869</c:v>
                </c:pt>
                <c:pt idx="2">
                  <c:v>1631</c:v>
                </c:pt>
                <c:pt idx="3">
                  <c:v>1516</c:v>
                </c:pt>
                <c:pt idx="4">
                  <c:v>1516</c:v>
                </c:pt>
                <c:pt idx="5">
                  <c:v>1518</c:v>
                </c:pt>
                <c:pt idx="6">
                  <c:v>1519</c:v>
                </c:pt>
                <c:pt idx="7">
                  <c:v>1520</c:v>
                </c:pt>
              </c:numCache>
            </c:numRef>
          </c:val>
        </c:ser>
        <c:gapDepth val="0"/>
        <c:shape val="box"/>
        <c:axId val="178356224"/>
        <c:axId val="178357760"/>
        <c:axId val="0"/>
      </c:bar3DChart>
      <c:catAx>
        <c:axId val="17835622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8357760"/>
        <c:crosses val="autoZero"/>
        <c:auto val="1"/>
        <c:lblAlgn val="ctr"/>
        <c:lblOffset val="100"/>
        <c:tickLblSkip val="1"/>
        <c:tickMarkSkip val="1"/>
      </c:catAx>
      <c:valAx>
        <c:axId val="178357760"/>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8356224"/>
        <c:crosses val="autoZero"/>
        <c:crossBetween val="between"/>
      </c:valAx>
      <c:spPr>
        <a:noFill/>
        <a:ln w="25454">
          <a:noFill/>
        </a:ln>
      </c:spPr>
    </c:plotArea>
    <c:legend>
      <c:legendPos val="r"/>
      <c:layout>
        <c:manualLayout>
          <c:xMode val="edge"/>
          <c:yMode val="edge"/>
          <c:x val="0"/>
          <c:y val="0.83139145345916698"/>
          <c:w val="0.99985717410323649"/>
          <c:h val="0.16860867698797088"/>
        </c:manualLayout>
      </c:layout>
      <c:spPr>
        <a:noFill/>
        <a:ln w="3182">
          <a:noFill/>
          <a:prstDash val="solid"/>
        </a:ln>
      </c:spPr>
      <c:txPr>
        <a:bodyPr/>
        <a:lstStyle/>
        <a:p>
          <a:pPr>
            <a:defRPr sz="1000">
              <a:solidFill>
                <a:schemeClr val="tx1"/>
              </a:solidFill>
            </a:defRPr>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9.1699037620297463E-2"/>
          <c:y val="2.5564825443041513E-2"/>
          <c:w val="0.94951159230096238"/>
          <c:h val="0.82638427727539965"/>
        </c:manualLayout>
      </c:layout>
      <c:bar3DChart>
        <c:barDir val="col"/>
        <c:grouping val="stacked"/>
        <c:ser>
          <c:idx val="0"/>
          <c:order val="0"/>
          <c:tx>
            <c:strRef>
              <c:f>Sheet1!$A$2</c:f>
              <c:strCache>
                <c:ptCount val="1"/>
                <c:pt idx="0">
                  <c:v>Оборот малых и средних предприятий, включая микропредприятия</c:v>
                </c:pt>
              </c:strCache>
            </c:strRef>
          </c:tx>
          <c:spPr>
            <a:solidFill>
              <a:srgbClr val="FF66FF"/>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2.19</c:v>
                </c:pt>
                <c:pt idx="1">
                  <c:v>2.2000000000000002</c:v>
                </c:pt>
                <c:pt idx="2">
                  <c:v>2.0099999999999998</c:v>
                </c:pt>
                <c:pt idx="3">
                  <c:v>1.84</c:v>
                </c:pt>
                <c:pt idx="4">
                  <c:v>1.8800000000000001</c:v>
                </c:pt>
                <c:pt idx="5">
                  <c:v>1.9500000000000035</c:v>
                </c:pt>
                <c:pt idx="6">
                  <c:v>2.0099999999999998</c:v>
                </c:pt>
                <c:pt idx="7">
                  <c:v>2.12</c:v>
                </c:pt>
              </c:numCache>
            </c:numRef>
          </c:val>
        </c:ser>
        <c:gapDepth val="0"/>
        <c:shape val="cylinder"/>
        <c:axId val="178370048"/>
        <c:axId val="178371584"/>
        <c:axId val="0"/>
      </c:bar3DChart>
      <c:catAx>
        <c:axId val="178370048"/>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8371584"/>
        <c:crosses val="autoZero"/>
        <c:auto val="1"/>
        <c:lblAlgn val="ctr"/>
        <c:lblOffset val="100"/>
        <c:tickLblSkip val="1"/>
        <c:tickMarkSkip val="1"/>
      </c:catAx>
      <c:valAx>
        <c:axId val="178371584"/>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8370048"/>
        <c:crosses val="autoZero"/>
        <c:crossBetween val="between"/>
      </c:valAx>
      <c:spPr>
        <a:noFill/>
        <a:ln w="25454">
          <a:noFill/>
        </a:ln>
      </c:spPr>
    </c:plotArea>
    <c:legend>
      <c:legendPos val="r"/>
      <c:layout>
        <c:manualLayout>
          <c:xMode val="edge"/>
          <c:yMode val="edge"/>
          <c:x val="3.0555555555555582E-2"/>
          <c:y val="0.8952083965942137"/>
          <c:w val="0.9693016185476897"/>
          <c:h val="0.104791603405787"/>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view3D>
      <c:rotX val="30"/>
      <c:rotY val="40"/>
      <c:rAngAx val="1"/>
    </c:view3D>
    <c:plotArea>
      <c:layout>
        <c:manualLayout>
          <c:layoutTarget val="inner"/>
          <c:xMode val="edge"/>
          <c:yMode val="edge"/>
          <c:x val="0.10156146169780098"/>
          <c:y val="6.2234987078465032E-2"/>
          <c:w val="0.88672002027231234"/>
          <c:h val="0.7540708907892536"/>
        </c:manualLayout>
      </c:layout>
      <c:bar3DChart>
        <c:barDir val="col"/>
        <c:grouping val="clustered"/>
        <c:ser>
          <c:idx val="0"/>
          <c:order val="0"/>
          <c:tx>
            <c:strRef>
              <c:f>Лист1!$B$1</c:f>
              <c:strCache>
                <c:ptCount val="1"/>
                <c:pt idx="0">
                  <c:v>Доходы </c:v>
                </c:pt>
              </c:strCache>
            </c:strRef>
          </c:tx>
          <c:spPr>
            <a:solidFill>
              <a:srgbClr val="00B0F0"/>
            </a:solidFill>
          </c:spPr>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Лист1!$B$2:$B$9</c:f>
              <c:numCache>
                <c:formatCode>General</c:formatCode>
                <c:ptCount val="8"/>
                <c:pt idx="0">
                  <c:v>8683.66</c:v>
                </c:pt>
                <c:pt idx="1">
                  <c:v>9330</c:v>
                </c:pt>
                <c:pt idx="2">
                  <c:v>9611.17</c:v>
                </c:pt>
                <c:pt idx="3">
                  <c:v>9322.83</c:v>
                </c:pt>
                <c:pt idx="4">
                  <c:v>9499.9599999999409</c:v>
                </c:pt>
                <c:pt idx="5">
                  <c:v>9651.9599999999409</c:v>
                </c:pt>
                <c:pt idx="6">
                  <c:v>9835.349999999964</c:v>
                </c:pt>
                <c:pt idx="7">
                  <c:v>9947.449999999968</c:v>
                </c:pt>
              </c:numCache>
            </c:numRef>
          </c:val>
        </c:ser>
        <c:ser>
          <c:idx val="1"/>
          <c:order val="1"/>
          <c:tx>
            <c:strRef>
              <c:f>Лист1!$C$1</c:f>
              <c:strCache>
                <c:ptCount val="1"/>
                <c:pt idx="0">
                  <c:v>Расходы</c:v>
                </c:pt>
              </c:strCache>
            </c:strRef>
          </c:tx>
          <c:spPr>
            <a:solidFill>
              <a:srgbClr val="FFC000"/>
            </a:solidFill>
          </c:spPr>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Лист1!$C$2:$C$9</c:f>
              <c:numCache>
                <c:formatCode>General</c:formatCode>
                <c:ptCount val="8"/>
                <c:pt idx="0">
                  <c:v>8674.98</c:v>
                </c:pt>
                <c:pt idx="1">
                  <c:v>9320</c:v>
                </c:pt>
                <c:pt idx="2">
                  <c:v>9602.01</c:v>
                </c:pt>
                <c:pt idx="3">
                  <c:v>9313.949999999968</c:v>
                </c:pt>
                <c:pt idx="4">
                  <c:v>9490.91</c:v>
                </c:pt>
                <c:pt idx="5">
                  <c:v>9642.77</c:v>
                </c:pt>
                <c:pt idx="6">
                  <c:v>9825.98</c:v>
                </c:pt>
                <c:pt idx="7">
                  <c:v>9912.43</c:v>
                </c:pt>
              </c:numCache>
            </c:numRef>
          </c:val>
        </c:ser>
        <c:shape val="box"/>
        <c:axId val="180098176"/>
        <c:axId val="180100480"/>
        <c:axId val="0"/>
      </c:bar3DChart>
      <c:dateAx>
        <c:axId val="180098176"/>
        <c:scaling>
          <c:orientation val="minMax"/>
        </c:scaling>
        <c:axPos val="b"/>
        <c:numFmt formatCode="General" sourceLinked="1"/>
        <c:tickLblPos val="nextTo"/>
        <c:crossAx val="180100480"/>
        <c:crosses val="autoZero"/>
        <c:lblOffset val="100"/>
        <c:baseTimeUnit val="days"/>
      </c:dateAx>
      <c:valAx>
        <c:axId val="180100480"/>
        <c:scaling>
          <c:orientation val="minMax"/>
          <c:min val="1000"/>
        </c:scaling>
        <c:axPos val="l"/>
        <c:majorGridlines/>
        <c:numFmt formatCode="General" sourceLinked="1"/>
        <c:tickLblPos val="nextTo"/>
        <c:txPr>
          <a:bodyPr/>
          <a:lstStyle/>
          <a:p>
            <a:pPr>
              <a:defRPr sz="1000" b="0"/>
            </a:pPr>
            <a:endParaRPr lang="ru-RU"/>
          </a:p>
        </c:txPr>
        <c:crossAx val="180098176"/>
        <c:crossesAt val="1"/>
        <c:crossBetween val="between"/>
        <c:majorUnit val="1000"/>
        <c:minorUnit val="40"/>
      </c:valAx>
    </c:plotArea>
    <c:plotVisOnly val="1"/>
  </c:chart>
  <c:txPr>
    <a:bodyPr/>
    <a:lstStyle/>
    <a:p>
      <a:pPr>
        <a:defRPr sz="12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1951859142607174"/>
          <c:y val="7.9566197261961513E-2"/>
          <c:w val="0.92073832790445154"/>
          <c:h val="0.77449466367238751"/>
        </c:manualLayout>
      </c:layout>
      <c:bar3DChart>
        <c:barDir val="col"/>
        <c:grouping val="clustered"/>
        <c:ser>
          <c:idx val="0"/>
          <c:order val="0"/>
          <c:tx>
            <c:strRef>
              <c:f>Sheet1!$A$2</c:f>
              <c:strCache>
                <c:ptCount val="1"/>
                <c:pt idx="0">
                  <c:v>Величина прожиточного минимума</c:v>
                </c:pt>
              </c:strCache>
            </c:strRef>
          </c:tx>
          <c:spPr>
            <a:solidFill>
              <a:srgbClr val="92D050"/>
            </a:solidFill>
            <a:ln w="12727">
              <a:no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8248</c:v>
                </c:pt>
                <c:pt idx="1">
                  <c:v>9320</c:v>
                </c:pt>
                <c:pt idx="2">
                  <c:v>9235</c:v>
                </c:pt>
                <c:pt idx="3">
                  <c:v>9512.0499999999811</c:v>
                </c:pt>
                <c:pt idx="4">
                  <c:v>9703.2400000000089</c:v>
                </c:pt>
                <c:pt idx="5">
                  <c:v>9751.76</c:v>
                </c:pt>
                <c:pt idx="6">
                  <c:v>9781.01</c:v>
                </c:pt>
                <c:pt idx="7">
                  <c:v>9810.5400000000009</c:v>
                </c:pt>
              </c:numCache>
            </c:numRef>
          </c:val>
        </c:ser>
        <c:gapDepth val="0"/>
        <c:shape val="box"/>
        <c:axId val="180142464"/>
        <c:axId val="180144000"/>
        <c:axId val="0"/>
      </c:bar3DChart>
      <c:catAx>
        <c:axId val="18014246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80144000"/>
        <c:crosses val="autoZero"/>
        <c:auto val="1"/>
        <c:lblAlgn val="ctr"/>
        <c:lblOffset val="100"/>
        <c:tickLblSkip val="1"/>
        <c:tickMarkSkip val="1"/>
      </c:catAx>
      <c:valAx>
        <c:axId val="180144000"/>
        <c:scaling>
          <c:orientation val="minMax"/>
          <c:max val="10000"/>
          <c:min val="0"/>
        </c:scaling>
        <c:axPos val="l"/>
        <c:majorGridlines>
          <c:spPr>
            <a:ln w="3182">
              <a:solidFill>
                <a:schemeClr val="tx1"/>
              </a:solidFill>
              <a:prstDash val="solid"/>
            </a:ln>
          </c:spPr>
        </c:majorGridlines>
        <c:numFmt formatCode="General" sourceLinked="1"/>
        <c:tickLblPos val="nextTo"/>
        <c:spPr>
          <a:ln w="3182">
            <a:solidFill>
              <a:schemeClr val="tx1">
                <a:lumMod val="50000"/>
                <a:lumOff val="50000"/>
              </a:schemeClr>
            </a:solidFill>
            <a:prstDash val="solid"/>
          </a:ln>
        </c:spPr>
        <c:txPr>
          <a:bodyPr rot="0" vert="horz"/>
          <a:lstStyle/>
          <a:p>
            <a:pPr>
              <a:defRPr b="0"/>
            </a:pPr>
            <a:endParaRPr lang="ru-RU"/>
          </a:p>
        </c:txPr>
        <c:crossAx val="180142464"/>
        <c:crosses val="autoZero"/>
        <c:crossBetween val="between"/>
        <c:majorUnit val="1000"/>
        <c:minorUnit val="100"/>
      </c:valAx>
      <c:spPr>
        <a:noFill/>
        <a:ln w="25454">
          <a:noFill/>
        </a:ln>
      </c:spPr>
    </c:plotArea>
    <c:legend>
      <c:legendPos val="r"/>
      <c:layout>
        <c:manualLayout>
          <c:xMode val="edge"/>
          <c:yMode val="edge"/>
          <c:x val="0"/>
          <c:y val="0.83883892326212961"/>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75E-2"/>
          <c:y val="3.8166961006404231E-2"/>
          <c:w val="0.92073832790445154"/>
          <c:h val="0.57263513513513564"/>
        </c:manualLayout>
      </c:layout>
      <c:bar3DChart>
        <c:barDir val="col"/>
        <c:grouping val="clustered"/>
        <c:ser>
          <c:idx val="0"/>
          <c:order val="0"/>
          <c:tx>
            <c:strRef>
              <c:f>Sheet1!$A$2</c:f>
              <c:strCache>
                <c:ptCount val="1"/>
                <c:pt idx="0">
                  <c:v>Среднемесячная  начисленная  заработная плата в целом по округу</c:v>
                </c:pt>
              </c:strCache>
            </c:strRef>
          </c:tx>
          <c:spPr>
            <a:solidFill>
              <a:schemeClr val="accent2">
                <a:lumMod val="60000"/>
                <a:lumOff val="4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22.4</c:v>
                </c:pt>
                <c:pt idx="1">
                  <c:v>25.17</c:v>
                </c:pt>
                <c:pt idx="2">
                  <c:v>28.419999999999987</c:v>
                </c:pt>
                <c:pt idx="3">
                  <c:v>29.75</c:v>
                </c:pt>
                <c:pt idx="4">
                  <c:v>30.91</c:v>
                </c:pt>
                <c:pt idx="5">
                  <c:v>32.15</c:v>
                </c:pt>
                <c:pt idx="6">
                  <c:v>33.660000000000011</c:v>
                </c:pt>
                <c:pt idx="7">
                  <c:v>34.24</c:v>
                </c:pt>
              </c:numCache>
            </c:numRef>
          </c:val>
        </c:ser>
        <c:gapDepth val="0"/>
        <c:shape val="box"/>
        <c:axId val="179995776"/>
        <c:axId val="179997312"/>
        <c:axId val="0"/>
      </c:bar3DChart>
      <c:catAx>
        <c:axId val="179995776"/>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9997312"/>
        <c:crosses val="autoZero"/>
        <c:auto val="1"/>
        <c:lblAlgn val="ctr"/>
        <c:lblOffset val="100"/>
        <c:tickLblSkip val="1"/>
        <c:tickMarkSkip val="1"/>
      </c:catAx>
      <c:valAx>
        <c:axId val="179997312"/>
        <c:scaling>
          <c:orientation val="minMax"/>
          <c:max val="3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9995776"/>
        <c:crosses val="autoZero"/>
        <c:crossBetween val="between"/>
        <c:majorUnit val="5"/>
        <c:minorUnit val="0.5"/>
      </c:valAx>
      <c:spPr>
        <a:noFill/>
        <a:ln w="25454">
          <a:noFill/>
        </a:ln>
      </c:spPr>
    </c:plotArea>
    <c:legend>
      <c:legendPos val="r"/>
      <c:layout>
        <c:manualLayout>
          <c:xMode val="edge"/>
          <c:yMode val="edge"/>
          <c:x val="4.3202261378114948E-2"/>
          <c:y val="0.73947398560729938"/>
          <c:w val="0.92306137928375986"/>
          <c:h val="0.1990443928068187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805E-2"/>
          <c:y val="1.5338825275063864E-2"/>
          <c:w val="0.92073832790445154"/>
          <c:h val="0.77449466367238684"/>
        </c:manualLayout>
      </c:layout>
      <c:bar3DChart>
        <c:barDir val="col"/>
        <c:grouping val="clustered"/>
        <c:ser>
          <c:idx val="0"/>
          <c:order val="0"/>
          <c:tx>
            <c:strRef>
              <c:f>Sheet1!$A$2</c:f>
              <c:strCache>
                <c:ptCount val="1"/>
                <c:pt idx="0">
                  <c:v>среднесписочная численность работников организаций (без внешних совместителей)</c:v>
                </c:pt>
              </c:strCache>
            </c:strRef>
          </c:tx>
          <c:spPr>
            <a:solidFill>
              <a:schemeClr val="accent1">
                <a:lumMod val="5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6.1</c:v>
                </c:pt>
                <c:pt idx="1">
                  <c:v>5.9</c:v>
                </c:pt>
                <c:pt idx="2">
                  <c:v>5.72</c:v>
                </c:pt>
                <c:pt idx="3">
                  <c:v>5.7</c:v>
                </c:pt>
                <c:pt idx="4">
                  <c:v>5.7</c:v>
                </c:pt>
                <c:pt idx="5">
                  <c:v>5.71</c:v>
                </c:pt>
                <c:pt idx="6">
                  <c:v>5.71</c:v>
                </c:pt>
                <c:pt idx="7">
                  <c:v>5.71</c:v>
                </c:pt>
              </c:numCache>
            </c:numRef>
          </c:val>
          <c:shape val="cylinder"/>
        </c:ser>
        <c:gapDepth val="0"/>
        <c:shape val="box"/>
        <c:axId val="180048640"/>
        <c:axId val="180050176"/>
        <c:axId val="0"/>
      </c:bar3DChart>
      <c:catAx>
        <c:axId val="18004864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80050176"/>
        <c:crosses val="autoZero"/>
        <c:auto val="1"/>
        <c:lblAlgn val="ctr"/>
        <c:lblOffset val="100"/>
        <c:tickLblSkip val="1"/>
        <c:tickMarkSkip val="1"/>
      </c:catAx>
      <c:valAx>
        <c:axId val="180050176"/>
        <c:scaling>
          <c:orientation val="minMax"/>
          <c:max val="7"/>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80048640"/>
        <c:crosses val="autoZero"/>
        <c:crossBetween val="between"/>
        <c:majorUnit val="1"/>
        <c:minorUnit val="0.5"/>
      </c:valAx>
      <c:spPr>
        <a:noFill/>
        <a:ln w="25454">
          <a:noFill/>
        </a:ln>
      </c:spPr>
    </c:plotArea>
    <c:legend>
      <c:legendPos val="r"/>
      <c:layout>
        <c:manualLayout>
          <c:xMode val="edge"/>
          <c:yMode val="edge"/>
          <c:x val="4.3202261378114948E-2"/>
          <c:y val="0.83883880631041563"/>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847E-2"/>
          <c:y val="1.5338825275063871E-2"/>
          <c:w val="0.92073832790445154"/>
          <c:h val="0.77449466367238706"/>
        </c:manualLayout>
      </c:layout>
      <c:bar3DChart>
        <c:barDir val="col"/>
        <c:grouping val="clustered"/>
        <c:ser>
          <c:idx val="0"/>
          <c:order val="0"/>
          <c:tx>
            <c:strRef>
              <c:f>Sheet1!$A$2</c:f>
              <c:strCache>
                <c:ptCount val="1"/>
                <c:pt idx="0">
                  <c:v>Фонд начисленной заработной платы всех работников </c:v>
                </c:pt>
              </c:strCache>
            </c:strRef>
          </c:tx>
          <c:spPr>
            <a:solidFill>
              <a:srgbClr val="92D050"/>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1653.3</c:v>
                </c:pt>
                <c:pt idx="1">
                  <c:v>1750</c:v>
                </c:pt>
                <c:pt idx="2">
                  <c:v>1950.24</c:v>
                </c:pt>
                <c:pt idx="3">
                  <c:v>2016.57</c:v>
                </c:pt>
                <c:pt idx="4">
                  <c:v>2115.38</c:v>
                </c:pt>
                <c:pt idx="5">
                  <c:v>2200</c:v>
                </c:pt>
                <c:pt idx="6">
                  <c:v>2303.4</c:v>
                </c:pt>
                <c:pt idx="7">
                  <c:v>2407.17</c:v>
                </c:pt>
              </c:numCache>
            </c:numRef>
          </c:val>
        </c:ser>
        <c:gapDepth val="0"/>
        <c:shape val="box"/>
        <c:axId val="180070272"/>
        <c:axId val="180071808"/>
        <c:axId val="0"/>
      </c:bar3DChart>
      <c:catAx>
        <c:axId val="18007027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80071808"/>
        <c:crosses val="autoZero"/>
        <c:auto val="1"/>
        <c:lblAlgn val="ctr"/>
        <c:lblOffset val="100"/>
        <c:tickLblSkip val="1"/>
        <c:tickMarkSkip val="1"/>
      </c:catAx>
      <c:valAx>
        <c:axId val="180071808"/>
        <c:scaling>
          <c:orientation val="minMax"/>
          <c:max val="200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80070272"/>
        <c:crosses val="autoZero"/>
        <c:crossBetween val="between"/>
        <c:majorUnit val="500"/>
        <c:minorUnit val="100"/>
      </c:valAx>
      <c:spPr>
        <a:noFill/>
        <a:ln w="25454">
          <a:noFill/>
        </a:ln>
      </c:spPr>
    </c:plotArea>
    <c:legend>
      <c:legendPos val="r"/>
      <c:layout>
        <c:manualLayout>
          <c:xMode val="edge"/>
          <c:yMode val="edge"/>
          <c:x val="4.3202261378114948E-2"/>
          <c:y val="0.83883880631041585"/>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view3D>
      <c:rAngAx val="1"/>
    </c:view3D>
    <c:sideWall>
      <c:spPr>
        <a:scene3d>
          <a:camera prst="orthographicFront"/>
          <a:lightRig rig="threePt" dir="t"/>
        </a:scene3d>
        <a:sp3d>
          <a:bevelT h="6350"/>
        </a:sp3d>
      </c:spPr>
    </c:sideWall>
    <c:backWall>
      <c:spPr>
        <a:scene3d>
          <a:camera prst="orthographicFront"/>
          <a:lightRig rig="threePt" dir="t"/>
        </a:scene3d>
        <a:sp3d>
          <a:bevelT h="6350"/>
        </a:sp3d>
      </c:spPr>
    </c:backWall>
    <c:plotArea>
      <c:layout>
        <c:manualLayout>
          <c:layoutTarget val="inner"/>
          <c:xMode val="edge"/>
          <c:yMode val="edge"/>
          <c:x val="5.32882217847769E-2"/>
          <c:y val="2.1749412222320998E-2"/>
          <c:w val="0.89623097112860906"/>
          <c:h val="0.66470350358197505"/>
        </c:manualLayout>
      </c:layout>
      <c:bar3DChart>
        <c:barDir val="col"/>
        <c:grouping val="clustered"/>
        <c:ser>
          <c:idx val="0"/>
          <c:order val="0"/>
          <c:tx>
            <c:strRef>
              <c:f>Лист1!$B$1</c:f>
              <c:strCache>
                <c:ptCount val="1"/>
                <c:pt idx="0">
                  <c:v>Уровень зарегистрированной безработицы (%)</c:v>
                </c:pt>
              </c:strCache>
            </c:strRef>
          </c:tx>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Лист1!$B$2:$B$9</c:f>
              <c:numCache>
                <c:formatCode>General</c:formatCode>
                <c:ptCount val="8"/>
                <c:pt idx="0">
                  <c:v>2.2999999999999998</c:v>
                </c:pt>
                <c:pt idx="1">
                  <c:v>1.5</c:v>
                </c:pt>
                <c:pt idx="2">
                  <c:v>1.6</c:v>
                </c:pt>
                <c:pt idx="3">
                  <c:v>5</c:v>
                </c:pt>
                <c:pt idx="4">
                  <c:v>4.9000000000000004</c:v>
                </c:pt>
                <c:pt idx="5">
                  <c:v>4.3</c:v>
                </c:pt>
                <c:pt idx="6">
                  <c:v>3.8</c:v>
                </c:pt>
                <c:pt idx="7">
                  <c:v>4</c:v>
                </c:pt>
              </c:numCache>
            </c:numRef>
          </c:val>
        </c:ser>
        <c:ser>
          <c:idx val="1"/>
          <c:order val="1"/>
          <c:tx>
            <c:strRef>
              <c:f>Лист1!$C$1</c:f>
              <c:strCache>
                <c:ptCount val="1"/>
                <c:pt idx="0">
                  <c:v>Численность безработных, зарегистрированных в госучреждениях службы занятости (тыс. человек)</c:v>
                </c:pt>
              </c:strCache>
            </c:strRef>
          </c:tx>
          <c:spPr>
            <a:solidFill>
              <a:srgbClr val="CC00CC"/>
            </a:solidFill>
          </c:spPr>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Лист1!$C$2:$C$9</c:f>
              <c:numCache>
                <c:formatCode>General</c:formatCode>
                <c:ptCount val="8"/>
                <c:pt idx="0">
                  <c:v>0.65000000000000213</c:v>
                </c:pt>
                <c:pt idx="1">
                  <c:v>0.45</c:v>
                </c:pt>
                <c:pt idx="2">
                  <c:v>0.49000000000000032</c:v>
                </c:pt>
                <c:pt idx="3">
                  <c:v>1.56</c:v>
                </c:pt>
                <c:pt idx="4">
                  <c:v>1.52</c:v>
                </c:pt>
                <c:pt idx="5">
                  <c:v>1.33</c:v>
                </c:pt>
                <c:pt idx="6">
                  <c:v>1.1800000000000035</c:v>
                </c:pt>
                <c:pt idx="7">
                  <c:v>1.28</c:v>
                </c:pt>
              </c:numCache>
            </c:numRef>
          </c:val>
        </c:ser>
        <c:shape val="box"/>
        <c:axId val="180207616"/>
        <c:axId val="180209152"/>
        <c:axId val="0"/>
      </c:bar3DChart>
      <c:catAx>
        <c:axId val="180207616"/>
        <c:scaling>
          <c:orientation val="minMax"/>
        </c:scaling>
        <c:axPos val="b"/>
        <c:numFmt formatCode="General" sourceLinked="1"/>
        <c:tickLblPos val="nextTo"/>
        <c:crossAx val="180209152"/>
        <c:crosses val="autoZero"/>
        <c:auto val="1"/>
        <c:lblAlgn val="ctr"/>
        <c:lblOffset val="100"/>
      </c:catAx>
      <c:valAx>
        <c:axId val="180209152"/>
        <c:scaling>
          <c:orientation val="minMax"/>
        </c:scaling>
        <c:axPos val="l"/>
        <c:majorGridlines/>
        <c:numFmt formatCode="General" sourceLinked="1"/>
        <c:tickLblPos val="nextTo"/>
        <c:crossAx val="180207616"/>
        <c:crosses val="autoZero"/>
        <c:crossBetween val="between"/>
      </c:valAx>
    </c:plotArea>
    <c:legend>
      <c:legendPos val="r"/>
      <c:layout>
        <c:manualLayout>
          <c:xMode val="edge"/>
          <c:yMode val="edge"/>
          <c:x val="4.3963473315835534E-2"/>
          <c:y val="0.78078240338941962"/>
          <c:w val="0.93242541557305703"/>
          <c:h val="0.17717896793178817"/>
        </c:manualLayout>
      </c:layout>
      <c:txPr>
        <a:bodyPr/>
        <a:lstStyle/>
        <a:p>
          <a:pPr>
            <a:defRPr sz="1000"/>
          </a:pPr>
          <a:endParaRPr lang="ru-RU"/>
        </a:p>
      </c:txPr>
    </c:legend>
    <c:plotVisOnly val="1"/>
  </c:chart>
  <c:txPr>
    <a:bodyPr/>
    <a:lstStyle/>
    <a:p>
      <a:pPr>
        <a:defRPr sz="1000" b="1"/>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1299081364829397"/>
          <c:y val="3.0320942936982925E-2"/>
          <c:w val="0.85645363079615067"/>
          <c:h val="0.8164891528834507"/>
        </c:manualLayout>
      </c:layout>
      <c:bar3DChart>
        <c:barDir val="col"/>
        <c:grouping val="clustered"/>
        <c:ser>
          <c:idx val="0"/>
          <c:order val="0"/>
          <c:tx>
            <c:strRef>
              <c:f>Sheet1!$A$2</c:f>
              <c:strCache>
                <c:ptCount val="1"/>
                <c:pt idx="0">
                  <c:v>Больничными койками на 10 тыс. населения</c:v>
                </c:pt>
              </c:strCache>
            </c:strRef>
          </c:tx>
          <c:spPr>
            <a:solidFill>
              <a:srgbClr val="FFFFCC"/>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40.190000000000012</c:v>
                </c:pt>
                <c:pt idx="1">
                  <c:v>39.96</c:v>
                </c:pt>
                <c:pt idx="2">
                  <c:v>40.200000000000003</c:v>
                </c:pt>
                <c:pt idx="3">
                  <c:v>40.200000000000003</c:v>
                </c:pt>
                <c:pt idx="4">
                  <c:v>40.08</c:v>
                </c:pt>
                <c:pt idx="5">
                  <c:v>40.24</c:v>
                </c:pt>
                <c:pt idx="6">
                  <c:v>40.28</c:v>
                </c:pt>
                <c:pt idx="7">
                  <c:v>40.32</c:v>
                </c:pt>
              </c:numCache>
            </c:numRef>
          </c:val>
        </c:ser>
        <c:ser>
          <c:idx val="1"/>
          <c:order val="1"/>
          <c:tx>
            <c:strRef>
              <c:f>Sheet1!$A$3</c:f>
              <c:strCache>
                <c:ptCount val="1"/>
                <c:pt idx="0">
                  <c:v>Общедоступными библиотеками на 100 тыс. населения</c:v>
                </c:pt>
              </c:strCache>
            </c:strRef>
          </c:tx>
          <c:spPr>
            <a:solidFill>
              <a:srgbClr val="00B0F0"/>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Sheet1!$B$3:$I$3</c:f>
              <c:numCache>
                <c:formatCode>General</c:formatCode>
                <c:ptCount val="8"/>
                <c:pt idx="0">
                  <c:v>50</c:v>
                </c:pt>
                <c:pt idx="1">
                  <c:v>49.720000000000013</c:v>
                </c:pt>
                <c:pt idx="2">
                  <c:v>50.5</c:v>
                </c:pt>
                <c:pt idx="3">
                  <c:v>50.5</c:v>
                </c:pt>
                <c:pt idx="4">
                  <c:v>50.51</c:v>
                </c:pt>
                <c:pt idx="5">
                  <c:v>50.56</c:v>
                </c:pt>
                <c:pt idx="6">
                  <c:v>50.61</c:v>
                </c:pt>
                <c:pt idx="7">
                  <c:v>50.660000000000011</c:v>
                </c:pt>
              </c:numCache>
            </c:numRef>
          </c:val>
        </c:ser>
        <c:ser>
          <c:idx val="2"/>
          <c:order val="2"/>
          <c:tx>
            <c:strRef>
              <c:f>Sheet1!$A$4</c:f>
              <c:strCache>
                <c:ptCount val="1"/>
                <c:pt idx="0">
                  <c:v>Учреждениями культурно-досугового типа на 100 тыс. населения</c:v>
                </c:pt>
              </c:strCache>
            </c:strRef>
          </c:tx>
          <c:spPr>
            <a:solidFill>
              <a:schemeClr val="accent6">
                <a:lumMod val="20000"/>
                <a:lumOff val="8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Sheet1!$B$4:$I$4</c:f>
              <c:numCache>
                <c:formatCode>General</c:formatCode>
                <c:ptCount val="8"/>
                <c:pt idx="0">
                  <c:v>51.85</c:v>
                </c:pt>
                <c:pt idx="1">
                  <c:v>51.57</c:v>
                </c:pt>
                <c:pt idx="2">
                  <c:v>51.9</c:v>
                </c:pt>
                <c:pt idx="3">
                  <c:v>51.9</c:v>
                </c:pt>
                <c:pt idx="4">
                  <c:v>51.91</c:v>
                </c:pt>
                <c:pt idx="5">
                  <c:v>51.96</c:v>
                </c:pt>
                <c:pt idx="6">
                  <c:v>52.01</c:v>
                </c:pt>
                <c:pt idx="7">
                  <c:v>52.04</c:v>
                </c:pt>
              </c:numCache>
            </c:numRef>
          </c:val>
        </c:ser>
        <c:gapDepth val="0"/>
        <c:shape val="box"/>
        <c:axId val="178738688"/>
        <c:axId val="178740224"/>
        <c:axId val="0"/>
      </c:bar3DChart>
      <c:catAx>
        <c:axId val="178738688"/>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8740224"/>
        <c:crosses val="autoZero"/>
        <c:auto val="1"/>
        <c:lblAlgn val="ctr"/>
        <c:lblOffset val="100"/>
        <c:tickLblSkip val="1"/>
        <c:tickMarkSkip val="1"/>
      </c:catAx>
      <c:valAx>
        <c:axId val="178740224"/>
        <c:scaling>
          <c:orientation val="minMax"/>
          <c:max val="6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8738688"/>
        <c:crosses val="autoZero"/>
        <c:crossBetween val="between"/>
        <c:majorUnit val="5"/>
        <c:minorUnit val="2"/>
      </c:valAx>
      <c:spPr>
        <a:noFill/>
        <a:ln w="25454">
          <a:noFill/>
        </a:ln>
      </c:spPr>
    </c:plotArea>
    <c:legend>
      <c:legendPos val="r"/>
      <c:layout>
        <c:manualLayout>
          <c:xMode val="edge"/>
          <c:yMode val="edge"/>
          <c:x val="1.5840769903762261E-2"/>
          <c:y val="0.8331076115485605"/>
          <c:w val="0.98263626421697259"/>
          <c:h val="0.12615164771070267"/>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hPercent val="48"/>
      <c:rotY val="60"/>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40027E-2"/>
          <c:y val="0.15426513587388602"/>
          <c:w val="0.92073832790445154"/>
          <c:h val="0.54002640078352182"/>
        </c:manualLayout>
      </c:layout>
      <c:bar3DChart>
        <c:barDir val="col"/>
        <c:grouping val="clustered"/>
        <c:ser>
          <c:idx val="1"/>
          <c:order val="0"/>
          <c:tx>
            <c:strRef>
              <c:f>Sheet1!$A$2</c:f>
              <c:strCache>
                <c:ptCount val="1"/>
                <c:pt idx="0">
                  <c:v>Общий коэффициентрождаемости (число родившихся на 1000 человек населения)</c:v>
                </c:pt>
              </c:strCache>
            </c:strRef>
          </c:tx>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13.3</c:v>
                </c:pt>
                <c:pt idx="1">
                  <c:v>9.4</c:v>
                </c:pt>
                <c:pt idx="2">
                  <c:v>11.2</c:v>
                </c:pt>
                <c:pt idx="3">
                  <c:v>11</c:v>
                </c:pt>
                <c:pt idx="4">
                  <c:v>11</c:v>
                </c:pt>
                <c:pt idx="5">
                  <c:v>11.01</c:v>
                </c:pt>
                <c:pt idx="6">
                  <c:v>11.02</c:v>
                </c:pt>
                <c:pt idx="7">
                  <c:v>11.05</c:v>
                </c:pt>
              </c:numCache>
            </c:numRef>
          </c:val>
        </c:ser>
        <c:ser>
          <c:idx val="2"/>
          <c:order val="1"/>
          <c:tx>
            <c:strRef>
              <c:f>Sheet1!$A$3</c:f>
              <c:strCache>
                <c:ptCount val="1"/>
                <c:pt idx="0">
                  <c:v>Общий коэффициент смертности (число умерших на 1000 человек населения)</c:v>
                </c:pt>
              </c:strCache>
            </c:strRef>
          </c:tx>
          <c:spPr>
            <a:solidFill>
              <a:srgbClr val="FF0000"/>
            </a:solidFill>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Sheet1!$B$3:$I$3</c:f>
              <c:numCache>
                <c:formatCode>General</c:formatCode>
                <c:ptCount val="8"/>
                <c:pt idx="0">
                  <c:v>8.7000000000000011</c:v>
                </c:pt>
                <c:pt idx="1">
                  <c:v>9.8000000000000007</c:v>
                </c:pt>
                <c:pt idx="2">
                  <c:v>9.5</c:v>
                </c:pt>
                <c:pt idx="3">
                  <c:v>10</c:v>
                </c:pt>
                <c:pt idx="4">
                  <c:v>10</c:v>
                </c:pt>
                <c:pt idx="5">
                  <c:v>10.01</c:v>
                </c:pt>
                <c:pt idx="6">
                  <c:v>10.02</c:v>
                </c:pt>
                <c:pt idx="7">
                  <c:v>10.050000000000002</c:v>
                </c:pt>
              </c:numCache>
            </c:numRef>
          </c:val>
        </c:ser>
        <c:ser>
          <c:idx val="3"/>
          <c:order val="2"/>
          <c:tx>
            <c:strRef>
              <c:f>Sheet1!$A$4</c:f>
              <c:strCache>
                <c:ptCount val="1"/>
                <c:pt idx="0">
                  <c:v>Коэффициент естественного прироста населения (на 1000 человек населения)</c:v>
                </c:pt>
              </c:strCache>
            </c:strRef>
          </c:tx>
          <c:spPr>
            <a:solidFill>
              <a:srgbClr val="66CCFF"/>
            </a:solidFill>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Sheet1!$B$4:$I$4</c:f>
              <c:numCache>
                <c:formatCode>General</c:formatCode>
                <c:ptCount val="8"/>
                <c:pt idx="0">
                  <c:v>4.5999999999999996</c:v>
                </c:pt>
                <c:pt idx="1">
                  <c:v>-4.0000000000000022E-2</c:v>
                </c:pt>
                <c:pt idx="2">
                  <c:v>-0.30000000000000032</c:v>
                </c:pt>
                <c:pt idx="3">
                  <c:v>-0.30000000000000032</c:v>
                </c:pt>
                <c:pt idx="4">
                  <c:v>0.1</c:v>
                </c:pt>
                <c:pt idx="5">
                  <c:v>0.2</c:v>
                </c:pt>
                <c:pt idx="6">
                  <c:v>0.2</c:v>
                </c:pt>
                <c:pt idx="7">
                  <c:v>0.5</c:v>
                </c:pt>
              </c:numCache>
            </c:numRef>
          </c:val>
        </c:ser>
        <c:gapDepth val="0"/>
        <c:shape val="cylinder"/>
        <c:axId val="177191552"/>
        <c:axId val="177201536"/>
        <c:axId val="0"/>
      </c:bar3DChart>
      <c:catAx>
        <c:axId val="177191552"/>
        <c:scaling>
          <c:orientation val="minMax"/>
        </c:scaling>
        <c:axPos val="b"/>
        <c:numFmt formatCode="General" sourceLinked="1"/>
        <c:tickLblPos val="low"/>
        <c:spPr>
          <a:ln w="3182">
            <a:solidFill>
              <a:schemeClr val="tx1"/>
            </a:solidFill>
            <a:prstDash val="solid"/>
          </a:ln>
        </c:spPr>
        <c:txPr>
          <a:bodyPr rot="0" vert="horz"/>
          <a:lstStyle/>
          <a:p>
            <a:pPr>
              <a:defRPr sz="1100" b="1" i="0" u="none" strike="noStrike" baseline="0">
                <a:solidFill>
                  <a:schemeClr val="tx1"/>
                </a:solidFill>
                <a:latin typeface="Calibri" pitchFamily="34" charset="0"/>
                <a:ea typeface="Arial"/>
                <a:cs typeface="Calibri" pitchFamily="34" charset="0"/>
              </a:defRPr>
            </a:pPr>
            <a:endParaRPr lang="ru-RU"/>
          </a:p>
        </c:txPr>
        <c:crossAx val="177201536"/>
        <c:crosses val="autoZero"/>
        <c:auto val="1"/>
        <c:lblAlgn val="ctr"/>
        <c:lblOffset val="100"/>
        <c:tickLblSkip val="1"/>
        <c:tickMarkSkip val="1"/>
      </c:catAx>
      <c:valAx>
        <c:axId val="177201536"/>
        <c:scaling>
          <c:orientation val="minMax"/>
          <c:max val="14"/>
          <c:min val="-1"/>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sz="900" b="1" i="0" u="none" strike="noStrike" baseline="0">
                <a:solidFill>
                  <a:schemeClr val="tx1"/>
                </a:solidFill>
                <a:latin typeface="Calibri" pitchFamily="34" charset="0"/>
                <a:ea typeface="Arial"/>
                <a:cs typeface="Calibri" pitchFamily="34" charset="0"/>
              </a:defRPr>
            </a:pPr>
            <a:endParaRPr lang="ru-RU"/>
          </a:p>
        </c:txPr>
        <c:crossAx val="177191552"/>
        <c:crosses val="autoZero"/>
        <c:crossBetween val="between"/>
        <c:majorUnit val="1"/>
        <c:minorUnit val="1"/>
      </c:valAx>
      <c:spPr>
        <a:noFill/>
        <a:ln w="25454">
          <a:noFill/>
        </a:ln>
      </c:spPr>
    </c:plotArea>
    <c:legend>
      <c:legendPos val="r"/>
      <c:layout>
        <c:manualLayout>
          <c:xMode val="edge"/>
          <c:yMode val="edge"/>
          <c:x val="6.2328011343749476E-2"/>
          <c:y val="0.82780629916980863"/>
          <c:w val="0.33427770775273624"/>
          <c:h val="0.17219370083019195"/>
        </c:manualLayout>
      </c:layout>
      <c:spPr>
        <a:noFill/>
        <a:ln w="3182">
          <a:solidFill>
            <a:schemeClr val="tx1"/>
          </a:solidFill>
          <a:prstDash val="solid"/>
        </a:ln>
      </c:spPr>
      <c:txPr>
        <a:bodyPr/>
        <a:lstStyle/>
        <a:p>
          <a:pPr>
            <a:defRPr sz="900" b="1" i="0" u="none" strike="noStrike" baseline="0">
              <a:solidFill>
                <a:schemeClr val="tx1"/>
              </a:solidFill>
              <a:latin typeface="Calibri" pitchFamily="34" charset="0"/>
              <a:ea typeface="Arial"/>
              <a:cs typeface="Calibri" pitchFamily="34" charset="0"/>
            </a:defRPr>
          </a:pPr>
          <a:endParaRPr lang="ru-RU"/>
        </a:p>
      </c:txPr>
    </c:legend>
    <c:plotVisOnly val="1"/>
    <c:dispBlanksAs val="gap"/>
  </c:chart>
  <c:spPr>
    <a:noFill/>
    <a:ln>
      <a:noFill/>
    </a:ln>
  </c:spPr>
  <c:txPr>
    <a:bodyPr/>
    <a:lstStyle/>
    <a:p>
      <a:pPr>
        <a:defRPr sz="2580" b="1" i="0" u="none" strike="noStrike" baseline="0">
          <a:solidFill>
            <a:schemeClr val="tx1"/>
          </a:solidFill>
          <a:latin typeface="Arial"/>
          <a:ea typeface="Arial"/>
          <a:cs typeface="Arial"/>
        </a:defRPr>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0770784923056823"/>
          <c:y val="2.9929415170855986E-2"/>
          <c:w val="0.92073832790445154"/>
          <c:h val="0.77449466367238706"/>
        </c:manualLayout>
      </c:layout>
      <c:bar3DChart>
        <c:barDir val="col"/>
        <c:grouping val="clustered"/>
        <c:ser>
          <c:idx val="0"/>
          <c:order val="0"/>
          <c:tx>
            <c:strRef>
              <c:f>Sheet1!$A$2</c:f>
              <c:strCache>
                <c:ptCount val="1"/>
                <c:pt idx="0">
                  <c:v>Дошкольными образовательными учреждениями (мест на 1000 детей в возрасте 1-6 лет)</c:v>
                </c:pt>
              </c:strCache>
            </c:strRef>
          </c:tx>
          <c:spPr>
            <a:solidFill>
              <a:srgbClr val="CCFFCC"/>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539.70000000000005</c:v>
                </c:pt>
                <c:pt idx="1">
                  <c:v>543</c:v>
                </c:pt>
                <c:pt idx="2">
                  <c:v>545.6</c:v>
                </c:pt>
                <c:pt idx="3">
                  <c:v>545</c:v>
                </c:pt>
                <c:pt idx="4">
                  <c:v>545.04999999999939</c:v>
                </c:pt>
                <c:pt idx="5">
                  <c:v>545.6</c:v>
                </c:pt>
                <c:pt idx="6">
                  <c:v>546.15</c:v>
                </c:pt>
                <c:pt idx="7">
                  <c:v>546.62</c:v>
                </c:pt>
              </c:numCache>
            </c:numRef>
          </c:val>
        </c:ser>
        <c:gapDepth val="0"/>
        <c:shape val="box"/>
        <c:axId val="178765824"/>
        <c:axId val="178767360"/>
        <c:axId val="0"/>
      </c:bar3DChart>
      <c:catAx>
        <c:axId val="17876582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8767360"/>
        <c:crosses val="autoZero"/>
        <c:auto val="1"/>
        <c:lblAlgn val="ctr"/>
        <c:lblOffset val="100"/>
        <c:tickLblSkip val="1"/>
        <c:tickMarkSkip val="1"/>
      </c:catAx>
      <c:valAx>
        <c:axId val="178767360"/>
        <c:scaling>
          <c:orientation val="minMax"/>
          <c:max val="55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8765824"/>
        <c:crosses val="autoZero"/>
        <c:crossBetween val="between"/>
        <c:majorUnit val="50"/>
        <c:minorUnit val="50"/>
      </c:valAx>
      <c:spPr>
        <a:noFill/>
        <a:ln w="25400">
          <a:noFill/>
        </a:ln>
      </c:spPr>
    </c:plotArea>
    <c:legend>
      <c:legendPos val="r"/>
      <c:layout>
        <c:manualLayout>
          <c:xMode val="edge"/>
          <c:yMode val="edge"/>
          <c:x val="4.3202261378114948E-2"/>
          <c:y val="0.83883880631041585"/>
          <c:w val="0.9555555555555556"/>
          <c:h val="0.11864890065012761"/>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3.4088942882490522E-2"/>
          <c:y val="3.8166961006404231E-2"/>
          <c:w val="0.60452925131915713"/>
          <c:h val="0.75464575725944005"/>
        </c:manualLayout>
      </c:layout>
      <c:bar3DChart>
        <c:barDir val="col"/>
        <c:grouping val="clustered"/>
        <c:ser>
          <c:idx val="0"/>
          <c:order val="0"/>
          <c:tx>
            <c:strRef>
              <c:f>Sheet1!$A$2</c:f>
              <c:strCache>
                <c:ptCount val="1"/>
                <c:pt idx="0">
                  <c:v>Численность детей в дошкольных общеобразовательных учреждениях</c:v>
                </c:pt>
              </c:strCache>
            </c:strRef>
          </c:tx>
          <c:spPr>
            <a:solidFill>
              <a:schemeClr val="accent2">
                <a:lumMod val="60000"/>
                <a:lumOff val="4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2.4099999999999997</c:v>
                </c:pt>
                <c:pt idx="1">
                  <c:v>2.3199999999999967</c:v>
                </c:pt>
                <c:pt idx="2">
                  <c:v>2.2400000000000002</c:v>
                </c:pt>
                <c:pt idx="3">
                  <c:v>2.1800000000000002</c:v>
                </c:pt>
                <c:pt idx="4">
                  <c:v>2.1800000000000002</c:v>
                </c:pt>
                <c:pt idx="5">
                  <c:v>2.1800000000000002</c:v>
                </c:pt>
                <c:pt idx="6">
                  <c:v>2.1800000000000002</c:v>
                </c:pt>
                <c:pt idx="7">
                  <c:v>2.2799999999999998</c:v>
                </c:pt>
              </c:numCache>
            </c:numRef>
          </c:val>
        </c:ser>
        <c:ser>
          <c:idx val="1"/>
          <c:order val="1"/>
          <c:tx>
            <c:strRef>
              <c:f>Sheet1!$A$3</c:f>
              <c:strCache>
                <c:ptCount val="1"/>
                <c:pt idx="0">
                  <c:v>Численность обучающихся в общеобразовательных учреждениях </c:v>
                </c:pt>
              </c:strCache>
            </c:strRef>
          </c:tx>
          <c:spPr>
            <a:solidFill>
              <a:schemeClr val="accent2">
                <a:lumMod val="20000"/>
                <a:lumOff val="8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Sheet1!$B$3:$I$3</c:f>
              <c:numCache>
                <c:formatCode>General</c:formatCode>
                <c:ptCount val="8"/>
                <c:pt idx="0">
                  <c:v>6.14</c:v>
                </c:pt>
                <c:pt idx="1">
                  <c:v>6.35</c:v>
                </c:pt>
                <c:pt idx="2">
                  <c:v>6.35</c:v>
                </c:pt>
                <c:pt idx="3">
                  <c:v>6.4300000000000024</c:v>
                </c:pt>
                <c:pt idx="4">
                  <c:v>6.4300000000000024</c:v>
                </c:pt>
                <c:pt idx="5">
                  <c:v>6.44</c:v>
                </c:pt>
                <c:pt idx="6">
                  <c:v>6.44</c:v>
                </c:pt>
                <c:pt idx="7">
                  <c:v>6.9</c:v>
                </c:pt>
              </c:numCache>
            </c:numRef>
          </c:val>
        </c:ser>
        <c:gapDepth val="0"/>
        <c:shape val="box"/>
        <c:axId val="180348800"/>
        <c:axId val="180350336"/>
        <c:axId val="0"/>
      </c:bar3DChart>
      <c:catAx>
        <c:axId val="18034880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80350336"/>
        <c:crosses val="autoZero"/>
        <c:auto val="1"/>
        <c:lblAlgn val="ctr"/>
        <c:lblOffset val="100"/>
        <c:tickLblSkip val="1"/>
        <c:tickMarkSkip val="1"/>
      </c:catAx>
      <c:valAx>
        <c:axId val="180350336"/>
        <c:scaling>
          <c:orientation val="minMax"/>
          <c:max val="7"/>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80348800"/>
        <c:crosses val="autoZero"/>
        <c:crossBetween val="between"/>
        <c:majorUnit val="1"/>
        <c:minorUnit val="0.5"/>
      </c:valAx>
      <c:spPr>
        <a:noFill/>
        <a:ln w="25454">
          <a:noFill/>
        </a:ln>
      </c:spPr>
    </c:plotArea>
    <c:legend>
      <c:legendPos val="r"/>
      <c:layout>
        <c:manualLayout>
          <c:xMode val="edge"/>
          <c:yMode val="edge"/>
          <c:x val="0.64018541355820446"/>
          <c:y val="0.21691510252728843"/>
          <c:w val="0.35981458644180492"/>
          <c:h val="0.24752900798912741"/>
        </c:manualLayout>
      </c:layout>
      <c:spPr>
        <a:noFill/>
        <a:ln w="3182">
          <a:noFill/>
          <a:prstDash val="solid"/>
        </a:ln>
      </c:spPr>
    </c:legend>
    <c:plotVisOnly val="1"/>
    <c:dispBlanksAs val="gap"/>
  </c:chart>
  <c:spPr>
    <a:noFill/>
    <a:ln>
      <a:noFill/>
    </a:ln>
  </c:spPr>
  <c:txPr>
    <a:bodyPr/>
    <a:lstStyle/>
    <a:p>
      <a:pPr>
        <a:defRPr sz="12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7.5537558454048803E-2"/>
          <c:y val="2.4806027929894652E-2"/>
          <c:w val="0.68912585891603484"/>
          <c:h val="0.79823063355637514"/>
        </c:manualLayout>
      </c:layout>
      <c:bar3DChart>
        <c:barDir val="col"/>
        <c:grouping val="clustered"/>
        <c:ser>
          <c:idx val="0"/>
          <c:order val="0"/>
          <c:tx>
            <c:strRef>
              <c:f>Лист1!$B$1</c:f>
              <c:strCache>
                <c:ptCount val="1"/>
                <c:pt idx="0">
                  <c:v>Доходы</c:v>
                </c:pt>
              </c:strCache>
            </c:strRef>
          </c:tx>
          <c:spPr>
            <a:solidFill>
              <a:srgbClr val="92D050"/>
            </a:solidFill>
          </c:spPr>
          <c:cat>
            <c:strRef>
              <c:f>Лист1!$A$2:$A$7</c:f>
              <c:strCache>
                <c:ptCount val="6"/>
                <c:pt idx="0">
                  <c:v>2020 год (отчет)</c:v>
                </c:pt>
                <c:pt idx="1">
                  <c:v>2021 год (первоначальный)</c:v>
                </c:pt>
                <c:pt idx="2">
                  <c:v>2021 (уточненный)</c:v>
                </c:pt>
                <c:pt idx="3">
                  <c:v>2022 (проект)</c:v>
                </c:pt>
                <c:pt idx="4">
                  <c:v>2023 (проект)</c:v>
                </c:pt>
                <c:pt idx="5">
                  <c:v>2024 (проект)</c:v>
                </c:pt>
              </c:strCache>
            </c:strRef>
          </c:cat>
          <c:val>
            <c:numRef>
              <c:f>Лист1!$B$2:$B$7</c:f>
              <c:numCache>
                <c:formatCode>General</c:formatCode>
                <c:ptCount val="6"/>
                <c:pt idx="0">
                  <c:v>2092963.75</c:v>
                </c:pt>
                <c:pt idx="1">
                  <c:v>2022366.96</c:v>
                </c:pt>
                <c:pt idx="2">
                  <c:v>2057827</c:v>
                </c:pt>
                <c:pt idx="3">
                  <c:v>2307305</c:v>
                </c:pt>
                <c:pt idx="4">
                  <c:v>2057274</c:v>
                </c:pt>
                <c:pt idx="5">
                  <c:v>2092476</c:v>
                </c:pt>
              </c:numCache>
            </c:numRef>
          </c:val>
        </c:ser>
        <c:ser>
          <c:idx val="1"/>
          <c:order val="1"/>
          <c:tx>
            <c:strRef>
              <c:f>Лист1!$C$1</c:f>
              <c:strCache>
                <c:ptCount val="1"/>
                <c:pt idx="0">
                  <c:v>Налоговые и неналоговые</c:v>
                </c:pt>
              </c:strCache>
            </c:strRef>
          </c:tx>
          <c:spPr>
            <a:solidFill>
              <a:srgbClr val="66FFFF"/>
            </a:solidFill>
          </c:spPr>
          <c:cat>
            <c:strRef>
              <c:f>Лист1!$A$2:$A$7</c:f>
              <c:strCache>
                <c:ptCount val="6"/>
                <c:pt idx="0">
                  <c:v>2020 год (отчет)</c:v>
                </c:pt>
                <c:pt idx="1">
                  <c:v>2021 год (первоначальный)</c:v>
                </c:pt>
                <c:pt idx="2">
                  <c:v>2021 (уточненный)</c:v>
                </c:pt>
                <c:pt idx="3">
                  <c:v>2022 (проект)</c:v>
                </c:pt>
                <c:pt idx="4">
                  <c:v>2023 (проект)</c:v>
                </c:pt>
                <c:pt idx="5">
                  <c:v>2024 (проект)</c:v>
                </c:pt>
              </c:strCache>
            </c:strRef>
          </c:cat>
          <c:val>
            <c:numRef>
              <c:f>Лист1!$C$2:$C$7</c:f>
              <c:numCache>
                <c:formatCode>General</c:formatCode>
                <c:ptCount val="6"/>
                <c:pt idx="0">
                  <c:v>345751.31</c:v>
                </c:pt>
                <c:pt idx="1">
                  <c:v>304919.45</c:v>
                </c:pt>
                <c:pt idx="2">
                  <c:v>327970.58</c:v>
                </c:pt>
                <c:pt idx="3">
                  <c:v>346598</c:v>
                </c:pt>
                <c:pt idx="4">
                  <c:v>351644</c:v>
                </c:pt>
                <c:pt idx="5">
                  <c:v>363346</c:v>
                </c:pt>
              </c:numCache>
            </c:numRef>
          </c:val>
        </c:ser>
        <c:ser>
          <c:idx val="2"/>
          <c:order val="2"/>
          <c:tx>
            <c:strRef>
              <c:f>Лист1!$D$1</c:f>
              <c:strCache>
                <c:ptCount val="1"/>
                <c:pt idx="0">
                  <c:v>Безвозмездные поступления</c:v>
                </c:pt>
              </c:strCache>
            </c:strRef>
          </c:tx>
          <c:spPr>
            <a:solidFill>
              <a:srgbClr val="FFFF99"/>
            </a:solidFill>
          </c:spPr>
          <c:cat>
            <c:strRef>
              <c:f>Лист1!$A$2:$A$7</c:f>
              <c:strCache>
                <c:ptCount val="6"/>
                <c:pt idx="0">
                  <c:v>2020 год (отчет)</c:v>
                </c:pt>
                <c:pt idx="1">
                  <c:v>2021 год (первоначальный)</c:v>
                </c:pt>
                <c:pt idx="2">
                  <c:v>2021 (уточненный)</c:v>
                </c:pt>
                <c:pt idx="3">
                  <c:v>2022 (проект)</c:v>
                </c:pt>
                <c:pt idx="4">
                  <c:v>2023 (проект)</c:v>
                </c:pt>
                <c:pt idx="5">
                  <c:v>2024 (проект)</c:v>
                </c:pt>
              </c:strCache>
            </c:strRef>
          </c:cat>
          <c:val>
            <c:numRef>
              <c:f>Лист1!$D$2:$D$7</c:f>
              <c:numCache>
                <c:formatCode>General</c:formatCode>
                <c:ptCount val="6"/>
                <c:pt idx="0">
                  <c:v>1747212.44</c:v>
                </c:pt>
                <c:pt idx="1">
                  <c:v>1717447.52</c:v>
                </c:pt>
                <c:pt idx="2">
                  <c:v>1729856.42</c:v>
                </c:pt>
                <c:pt idx="3">
                  <c:v>1453641.99</c:v>
                </c:pt>
                <c:pt idx="4">
                  <c:v>1468281.21</c:v>
                </c:pt>
                <c:pt idx="5">
                  <c:v>1468281.21</c:v>
                </c:pt>
              </c:numCache>
            </c:numRef>
          </c:val>
        </c:ser>
        <c:ser>
          <c:idx val="3"/>
          <c:order val="3"/>
          <c:tx>
            <c:strRef>
              <c:f>Лист1!$E$1</c:f>
              <c:strCache>
                <c:ptCount val="1"/>
                <c:pt idx="0">
                  <c:v>Расходы</c:v>
                </c:pt>
              </c:strCache>
            </c:strRef>
          </c:tx>
          <c:spPr>
            <a:solidFill>
              <a:srgbClr val="99CCFF"/>
            </a:solidFill>
          </c:spPr>
          <c:cat>
            <c:strRef>
              <c:f>Лист1!$A$2:$A$7</c:f>
              <c:strCache>
                <c:ptCount val="6"/>
                <c:pt idx="0">
                  <c:v>2020 год (отчет)</c:v>
                </c:pt>
                <c:pt idx="1">
                  <c:v>2021 год (первоначальный)</c:v>
                </c:pt>
                <c:pt idx="2">
                  <c:v>2021 (уточненный)</c:v>
                </c:pt>
                <c:pt idx="3">
                  <c:v>2022 (проект)</c:v>
                </c:pt>
                <c:pt idx="4">
                  <c:v>2023 (проект)</c:v>
                </c:pt>
                <c:pt idx="5">
                  <c:v>2024 (проект)</c:v>
                </c:pt>
              </c:strCache>
            </c:strRef>
          </c:cat>
          <c:val>
            <c:numRef>
              <c:f>Лист1!$E$2:$E$7</c:f>
              <c:numCache>
                <c:formatCode>General</c:formatCode>
                <c:ptCount val="6"/>
                <c:pt idx="0">
                  <c:v>1921149.1600000001</c:v>
                </c:pt>
                <c:pt idx="1">
                  <c:v>2165940.2400000002</c:v>
                </c:pt>
                <c:pt idx="2">
                  <c:v>2057827</c:v>
                </c:pt>
                <c:pt idx="3">
                  <c:v>2307305</c:v>
                </c:pt>
                <c:pt idx="4" formatCode="#,##0">
                  <c:v>2057274</c:v>
                </c:pt>
                <c:pt idx="5">
                  <c:v>2092476</c:v>
                </c:pt>
              </c:numCache>
            </c:numRef>
          </c:val>
        </c:ser>
        <c:shape val="box"/>
        <c:axId val="180387200"/>
        <c:axId val="180397184"/>
        <c:axId val="0"/>
      </c:bar3DChart>
      <c:catAx>
        <c:axId val="180387200"/>
        <c:scaling>
          <c:orientation val="minMax"/>
        </c:scaling>
        <c:axPos val="b"/>
        <c:tickLblPos val="nextTo"/>
        <c:txPr>
          <a:bodyPr/>
          <a:lstStyle/>
          <a:p>
            <a:pPr>
              <a:defRPr sz="700"/>
            </a:pPr>
            <a:endParaRPr lang="ru-RU"/>
          </a:p>
        </c:txPr>
        <c:crossAx val="180397184"/>
        <c:crosses val="autoZero"/>
        <c:auto val="1"/>
        <c:lblAlgn val="ctr"/>
        <c:lblOffset val="100"/>
      </c:catAx>
      <c:valAx>
        <c:axId val="180397184"/>
        <c:scaling>
          <c:orientation val="minMax"/>
        </c:scaling>
        <c:axPos val="l"/>
        <c:majorGridlines/>
        <c:numFmt formatCode="General" sourceLinked="1"/>
        <c:tickLblPos val="nextTo"/>
        <c:txPr>
          <a:bodyPr/>
          <a:lstStyle/>
          <a:p>
            <a:pPr>
              <a:defRPr sz="800"/>
            </a:pPr>
            <a:endParaRPr lang="ru-RU"/>
          </a:p>
        </c:txPr>
        <c:crossAx val="180387200"/>
        <c:crosses val="autoZero"/>
        <c:crossBetween val="between"/>
      </c:valAx>
    </c:plotArea>
    <c:legend>
      <c:legendPos val="r"/>
      <c:layout>
        <c:manualLayout>
          <c:xMode val="edge"/>
          <c:yMode val="edge"/>
          <c:x val="0.75509832702083723"/>
          <c:y val="0.38619860730047967"/>
          <c:w val="0.23454574584390253"/>
          <c:h val="0.25992603828906014"/>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Лист1!$B$1</c:f>
              <c:strCache>
                <c:ptCount val="1"/>
                <c:pt idx="0">
                  <c:v>ДОХОДЫ</c:v>
                </c:pt>
              </c:strCache>
            </c:strRef>
          </c:tx>
          <c:spPr>
            <a:solidFill>
              <a:srgbClr val="FF99FF"/>
            </a:solidFill>
            <a:ln>
              <a:solidFill>
                <a:srgbClr val="000000"/>
              </a:solidFill>
            </a:ln>
          </c:spPr>
          <c:dLbls>
            <c:dLbl>
              <c:idx val="1"/>
              <c:layout>
                <c:manualLayout>
                  <c:x val="-2.9143694015996446E-3"/>
                  <c:y val="-3.149595363795625E-2"/>
                </c:manualLayout>
              </c:layout>
              <c:showVal val="1"/>
            </c:dLbl>
            <c:dLbl>
              <c:idx val="3"/>
              <c:layout>
                <c:manualLayout>
                  <c:x val="-1.1657477606398584E-2"/>
                  <c:y val="-3.1495953637956254E-3"/>
                </c:manualLayout>
              </c:layout>
              <c:showVal val="1"/>
            </c:dLbl>
            <c:dLbl>
              <c:idx val="5"/>
              <c:layout>
                <c:manualLayout>
                  <c:x val="-1.1657477606398584E-2"/>
                  <c:y val="-3.1495953637956254E-3"/>
                </c:manualLayout>
              </c:layout>
              <c:showVal val="1"/>
            </c:dLbl>
            <c:dLbl>
              <c:idx val="7"/>
              <c:layout>
                <c:manualLayout>
                  <c:x val="-2.3314955212797157E-2"/>
                  <c:y val="6.2991907275912508E-3"/>
                </c:manualLayout>
              </c:layout>
              <c:showVal val="1"/>
            </c:dLbl>
            <c:txPr>
              <a:bodyPr/>
              <a:lstStyle/>
              <a:p>
                <a:pPr>
                  <a:defRPr sz="800"/>
                </a:pPr>
                <a:endParaRPr lang="ru-RU"/>
              </a:p>
            </c:txPr>
            <c:showVal val="1"/>
          </c:dLbls>
          <c:cat>
            <c:numRef>
              <c:f>Лист1!$A$2:$A$10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Лист1!$B$2:$B$10</c:f>
              <c:numCache>
                <c:formatCode>General</c:formatCode>
                <c:ptCount val="9"/>
                <c:pt idx="0">
                  <c:v>1314.6</c:v>
                </c:pt>
                <c:pt idx="1">
                  <c:v>1353.1</c:v>
                </c:pt>
                <c:pt idx="2">
                  <c:v>1450.4</c:v>
                </c:pt>
                <c:pt idx="3">
                  <c:v>1572</c:v>
                </c:pt>
                <c:pt idx="4">
                  <c:v>2092.96</c:v>
                </c:pt>
                <c:pt idx="5">
                  <c:v>2320.8000000000002</c:v>
                </c:pt>
                <c:pt idx="6">
                  <c:v>2307.3000000000002</c:v>
                </c:pt>
                <c:pt idx="7">
                  <c:v>2057.1999999999998</c:v>
                </c:pt>
                <c:pt idx="8">
                  <c:v>2092.4</c:v>
                </c:pt>
              </c:numCache>
            </c:numRef>
          </c:val>
        </c:ser>
        <c:ser>
          <c:idx val="1"/>
          <c:order val="1"/>
          <c:tx>
            <c:strRef>
              <c:f>Лист1!$C$1</c:f>
              <c:strCache>
                <c:ptCount val="1"/>
                <c:pt idx="0">
                  <c:v>РАСХОДЫ</c:v>
                </c:pt>
              </c:strCache>
            </c:strRef>
          </c:tx>
          <c:spPr>
            <a:solidFill>
              <a:srgbClr val="99CCFF"/>
            </a:solidFill>
            <a:ln>
              <a:solidFill>
                <a:schemeClr val="tx2"/>
              </a:solidFill>
            </a:ln>
          </c:spPr>
          <c:dLbls>
            <c:dLbl>
              <c:idx val="0"/>
              <c:layout>
                <c:manualLayout>
                  <c:x val="2.9142546626468265E-3"/>
                  <c:y val="-3.149595363795625E-2"/>
                </c:manualLayout>
              </c:layout>
              <c:showVal val="1"/>
            </c:dLbl>
            <c:dLbl>
              <c:idx val="2"/>
              <c:layout>
                <c:manualLayout>
                  <c:x val="1.3114662307198398E-2"/>
                  <c:y val="-3.1495953637955686E-3"/>
                </c:manualLayout>
              </c:layout>
              <c:showVal val="1"/>
            </c:dLbl>
            <c:dLbl>
              <c:idx val="4"/>
              <c:layout>
                <c:manualLayout>
                  <c:x val="1.3114662307198398E-2"/>
                  <c:y val="-9.4487860913868727E-3"/>
                </c:manualLayout>
              </c:layout>
              <c:showVal val="1"/>
            </c:dLbl>
            <c:dLbl>
              <c:idx val="6"/>
              <c:layout>
                <c:manualLayout>
                  <c:x val="2.1857770511997349E-2"/>
                  <c:y val="-6.2991907275912508E-3"/>
                </c:manualLayout>
              </c:layout>
              <c:showVal val="1"/>
            </c:dLbl>
            <c:dLbl>
              <c:idx val="7"/>
              <c:layout>
                <c:manualLayout>
                  <c:x val="7.285923503999113E-3"/>
                  <c:y val="-6.2991907275912508E-3"/>
                </c:manualLayout>
              </c:layout>
              <c:showVal val="1"/>
            </c:dLbl>
            <c:dLbl>
              <c:idx val="8"/>
              <c:layout>
                <c:manualLayout>
                  <c:x val="1.7486216409597976E-2"/>
                  <c:y val="-1.574797681897816E-2"/>
                </c:manualLayout>
              </c:layout>
              <c:showVal val="1"/>
            </c:dLbl>
            <c:txPr>
              <a:bodyPr/>
              <a:lstStyle/>
              <a:p>
                <a:pPr>
                  <a:defRPr sz="800"/>
                </a:pPr>
                <a:endParaRPr lang="ru-RU"/>
              </a:p>
            </c:txPr>
            <c:showVal val="1"/>
          </c:dLbls>
          <c:cat>
            <c:numRef>
              <c:f>Лист1!$A$2:$A$10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Лист1!$C$2:$C$10</c:f>
              <c:numCache>
                <c:formatCode>General</c:formatCode>
                <c:ptCount val="9"/>
                <c:pt idx="0">
                  <c:v>1356.4</c:v>
                </c:pt>
                <c:pt idx="1">
                  <c:v>1337.8</c:v>
                </c:pt>
                <c:pt idx="2">
                  <c:v>1454.4</c:v>
                </c:pt>
                <c:pt idx="3">
                  <c:v>1540.6</c:v>
                </c:pt>
                <c:pt idx="4">
                  <c:v>1921.1499999999999</c:v>
                </c:pt>
                <c:pt idx="5">
                  <c:v>2587.9</c:v>
                </c:pt>
                <c:pt idx="6">
                  <c:v>2307.3000000000002</c:v>
                </c:pt>
                <c:pt idx="7">
                  <c:v>2057.1999999999998</c:v>
                </c:pt>
                <c:pt idx="8">
                  <c:v>2092.4</c:v>
                </c:pt>
              </c:numCache>
            </c:numRef>
          </c:val>
        </c:ser>
        <c:axId val="180475776"/>
        <c:axId val="180477312"/>
      </c:barChart>
      <c:catAx>
        <c:axId val="180475776"/>
        <c:scaling>
          <c:orientation val="minMax"/>
        </c:scaling>
        <c:axPos val="b"/>
        <c:numFmt formatCode="General" sourceLinked="1"/>
        <c:tickLblPos val="nextTo"/>
        <c:crossAx val="180477312"/>
        <c:crosses val="autoZero"/>
        <c:auto val="1"/>
        <c:lblAlgn val="ctr"/>
        <c:lblOffset val="100"/>
      </c:catAx>
      <c:valAx>
        <c:axId val="180477312"/>
        <c:scaling>
          <c:orientation val="minMax"/>
        </c:scaling>
        <c:axPos val="l"/>
        <c:majorGridlines/>
        <c:numFmt formatCode="General" sourceLinked="1"/>
        <c:tickLblPos val="nextTo"/>
        <c:crossAx val="180475776"/>
        <c:crosses val="autoZero"/>
        <c:crossBetween val="between"/>
      </c:valAx>
    </c:plotArea>
    <c:legend>
      <c:legendPos val="r"/>
      <c:layout/>
    </c:legend>
    <c:plotVisOnly val="1"/>
  </c:chart>
  <c:txPr>
    <a:bodyPr/>
    <a:lstStyle/>
    <a:p>
      <a:pPr>
        <a:defRPr sz="12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налоговые и неналоговые</c:v>
                </c:pt>
              </c:strCache>
            </c:strRef>
          </c:tx>
          <c:spPr>
            <a:solidFill>
              <a:schemeClr val="accent6">
                <a:lumMod val="40000"/>
                <a:lumOff val="60000"/>
              </a:schemeClr>
            </a:solidFill>
          </c:spPr>
          <c:cat>
            <c:strRef>
              <c:f>Лист1!$A$2:$A$6</c:f>
              <c:strCache>
                <c:ptCount val="5"/>
                <c:pt idx="0">
                  <c:v>2020 (отчет)</c:v>
                </c:pt>
                <c:pt idx="1">
                  <c:v>2021 (уточненный)</c:v>
                </c:pt>
                <c:pt idx="2">
                  <c:v>2022 (проект)</c:v>
                </c:pt>
                <c:pt idx="3">
                  <c:v>2023 (проект)</c:v>
                </c:pt>
                <c:pt idx="4">
                  <c:v>2024 (проект)</c:v>
                </c:pt>
              </c:strCache>
            </c:strRef>
          </c:cat>
          <c:val>
            <c:numRef>
              <c:f>Лист1!$B$2:$B$6</c:f>
              <c:numCache>
                <c:formatCode>General</c:formatCode>
                <c:ptCount val="5"/>
                <c:pt idx="0">
                  <c:v>345751.31</c:v>
                </c:pt>
                <c:pt idx="1">
                  <c:v>326974.5</c:v>
                </c:pt>
                <c:pt idx="2">
                  <c:v>334539.42000000022</c:v>
                </c:pt>
                <c:pt idx="3">
                  <c:v>345199.01</c:v>
                </c:pt>
                <c:pt idx="4">
                  <c:v>363346.27</c:v>
                </c:pt>
              </c:numCache>
            </c:numRef>
          </c:val>
        </c:ser>
        <c:ser>
          <c:idx val="1"/>
          <c:order val="1"/>
          <c:tx>
            <c:strRef>
              <c:f>Лист1!$C$1</c:f>
              <c:strCache>
                <c:ptCount val="1"/>
                <c:pt idx="0">
                  <c:v>дотации</c:v>
                </c:pt>
              </c:strCache>
            </c:strRef>
          </c:tx>
          <c:spPr>
            <a:solidFill>
              <a:schemeClr val="accent1">
                <a:lumMod val="75000"/>
              </a:schemeClr>
            </a:solidFill>
          </c:spPr>
          <c:cat>
            <c:strRef>
              <c:f>Лист1!$A$2:$A$6</c:f>
              <c:strCache>
                <c:ptCount val="5"/>
                <c:pt idx="0">
                  <c:v>2020 (отчет)</c:v>
                </c:pt>
                <c:pt idx="1">
                  <c:v>2021 (уточненный)</c:v>
                </c:pt>
                <c:pt idx="2">
                  <c:v>2022 (проект)</c:v>
                </c:pt>
                <c:pt idx="3">
                  <c:v>2023 (проект)</c:v>
                </c:pt>
                <c:pt idx="4">
                  <c:v>2024 (проект)</c:v>
                </c:pt>
              </c:strCache>
            </c:strRef>
          </c:cat>
          <c:val>
            <c:numRef>
              <c:f>Лист1!$C$2:$C$6</c:f>
              <c:numCache>
                <c:formatCode>General</c:formatCode>
                <c:ptCount val="5"/>
                <c:pt idx="0">
                  <c:v>457085.07</c:v>
                </c:pt>
                <c:pt idx="1">
                  <c:v>455071</c:v>
                </c:pt>
                <c:pt idx="2">
                  <c:v>400869</c:v>
                </c:pt>
                <c:pt idx="3">
                  <c:v>398494</c:v>
                </c:pt>
                <c:pt idx="4">
                  <c:v>425110</c:v>
                </c:pt>
              </c:numCache>
            </c:numRef>
          </c:val>
        </c:ser>
        <c:ser>
          <c:idx val="2"/>
          <c:order val="2"/>
          <c:tx>
            <c:strRef>
              <c:f>Лист1!$D$1</c:f>
              <c:strCache>
                <c:ptCount val="1"/>
                <c:pt idx="0">
                  <c:v>субсидии</c:v>
                </c:pt>
              </c:strCache>
            </c:strRef>
          </c:tx>
          <c:spPr>
            <a:solidFill>
              <a:srgbClr val="FFCC99"/>
            </a:solidFill>
          </c:spPr>
          <c:cat>
            <c:strRef>
              <c:f>Лист1!$A$2:$A$6</c:f>
              <c:strCache>
                <c:ptCount val="5"/>
                <c:pt idx="0">
                  <c:v>2020 (отчет)</c:v>
                </c:pt>
                <c:pt idx="1">
                  <c:v>2021 (уточненный)</c:v>
                </c:pt>
                <c:pt idx="2">
                  <c:v>2022 (проект)</c:v>
                </c:pt>
                <c:pt idx="3">
                  <c:v>2023 (проект)</c:v>
                </c:pt>
                <c:pt idx="4">
                  <c:v>2024 (проект)</c:v>
                </c:pt>
              </c:strCache>
            </c:strRef>
          </c:cat>
          <c:val>
            <c:numRef>
              <c:f>Лист1!$D$2:$D$6</c:f>
              <c:numCache>
                <c:formatCode>General</c:formatCode>
                <c:ptCount val="5"/>
                <c:pt idx="0">
                  <c:v>273952.94</c:v>
                </c:pt>
                <c:pt idx="1">
                  <c:v>438448.79000000021</c:v>
                </c:pt>
                <c:pt idx="2">
                  <c:v>55975.54</c:v>
                </c:pt>
                <c:pt idx="3">
                  <c:v>50102.09</c:v>
                </c:pt>
                <c:pt idx="4">
                  <c:v>48202.27</c:v>
                </c:pt>
              </c:numCache>
            </c:numRef>
          </c:val>
        </c:ser>
        <c:ser>
          <c:idx val="3"/>
          <c:order val="3"/>
          <c:tx>
            <c:strRef>
              <c:f>Лист1!$E$1</c:f>
              <c:strCache>
                <c:ptCount val="1"/>
                <c:pt idx="0">
                  <c:v>иные МБТ</c:v>
                </c:pt>
              </c:strCache>
            </c:strRef>
          </c:tx>
          <c:spPr>
            <a:solidFill>
              <a:srgbClr val="FF66FF"/>
            </a:solidFill>
          </c:spPr>
          <c:cat>
            <c:strRef>
              <c:f>Лист1!$A$2:$A$6</c:f>
              <c:strCache>
                <c:ptCount val="5"/>
                <c:pt idx="0">
                  <c:v>2020 (отчет)</c:v>
                </c:pt>
                <c:pt idx="1">
                  <c:v>2021 (уточненный)</c:v>
                </c:pt>
                <c:pt idx="2">
                  <c:v>2022 (проект)</c:v>
                </c:pt>
                <c:pt idx="3">
                  <c:v>2023 (проект)</c:v>
                </c:pt>
                <c:pt idx="4">
                  <c:v>2024 (проект)</c:v>
                </c:pt>
              </c:strCache>
            </c:strRef>
          </c:cat>
          <c:val>
            <c:numRef>
              <c:f>Лист1!$E$2:$E$6</c:f>
              <c:numCache>
                <c:formatCode>General</c:formatCode>
                <c:ptCount val="5"/>
                <c:pt idx="0">
                  <c:v>22870.560000000001</c:v>
                </c:pt>
                <c:pt idx="1">
                  <c:v>41776.550000000003</c:v>
                </c:pt>
                <c:pt idx="2">
                  <c:v>29556.73</c:v>
                </c:pt>
                <c:pt idx="3">
                  <c:v>29556.73</c:v>
                </c:pt>
                <c:pt idx="4">
                  <c:v>1078.1199999999999</c:v>
                </c:pt>
              </c:numCache>
            </c:numRef>
          </c:val>
        </c:ser>
        <c:ser>
          <c:idx val="4"/>
          <c:order val="4"/>
          <c:tx>
            <c:strRef>
              <c:f>Лист1!$F$1</c:f>
              <c:strCache>
                <c:ptCount val="1"/>
                <c:pt idx="0">
                  <c:v>субвенции</c:v>
                </c:pt>
              </c:strCache>
            </c:strRef>
          </c:tx>
          <c:spPr>
            <a:solidFill>
              <a:srgbClr val="FF0000"/>
            </a:solidFill>
          </c:spPr>
          <c:cat>
            <c:strRef>
              <c:f>Лист1!$A$2:$A$6</c:f>
              <c:strCache>
                <c:ptCount val="5"/>
                <c:pt idx="0">
                  <c:v>2020 (отчет)</c:v>
                </c:pt>
                <c:pt idx="1">
                  <c:v>2021 (уточненный)</c:v>
                </c:pt>
                <c:pt idx="2">
                  <c:v>2022 (проект)</c:v>
                </c:pt>
                <c:pt idx="3">
                  <c:v>2023 (проект)</c:v>
                </c:pt>
                <c:pt idx="4">
                  <c:v>2024 (проект)</c:v>
                </c:pt>
              </c:strCache>
            </c:strRef>
          </c:cat>
          <c:val>
            <c:numRef>
              <c:f>Лист1!$F$2:$F$6</c:f>
              <c:numCache>
                <c:formatCode>General</c:formatCode>
                <c:ptCount val="5"/>
                <c:pt idx="0">
                  <c:v>997799.54</c:v>
                </c:pt>
                <c:pt idx="1">
                  <c:v>1070889.76</c:v>
                </c:pt>
                <c:pt idx="2">
                  <c:v>967240.72</c:v>
                </c:pt>
                <c:pt idx="3">
                  <c:v>990128.39</c:v>
                </c:pt>
                <c:pt idx="4">
                  <c:v>1254436.6500000008</c:v>
                </c:pt>
              </c:numCache>
            </c:numRef>
          </c:val>
        </c:ser>
        <c:ser>
          <c:idx val="5"/>
          <c:order val="5"/>
          <c:tx>
            <c:strRef>
              <c:f>Лист1!$G$1</c:f>
              <c:strCache>
                <c:ptCount val="1"/>
                <c:pt idx="0">
                  <c:v>прочие безвозмездные поступления</c:v>
                </c:pt>
              </c:strCache>
            </c:strRef>
          </c:tx>
          <c:spPr>
            <a:solidFill>
              <a:srgbClr val="00B050"/>
            </a:solidFill>
          </c:spPr>
          <c:cat>
            <c:strRef>
              <c:f>Лист1!$A$2:$A$6</c:f>
              <c:strCache>
                <c:ptCount val="5"/>
                <c:pt idx="0">
                  <c:v>2020 (отчет)</c:v>
                </c:pt>
                <c:pt idx="1">
                  <c:v>2021 (уточненный)</c:v>
                </c:pt>
                <c:pt idx="2">
                  <c:v>2022 (проект)</c:v>
                </c:pt>
                <c:pt idx="3">
                  <c:v>2023 (проект)</c:v>
                </c:pt>
                <c:pt idx="4">
                  <c:v>2024 (проект)</c:v>
                </c:pt>
              </c:strCache>
            </c:strRef>
          </c:cat>
          <c:val>
            <c:numRef>
              <c:f>Лист1!$G$2:$G$6</c:f>
              <c:numCache>
                <c:formatCode>General</c:formatCode>
                <c:ptCount val="5"/>
                <c:pt idx="0">
                  <c:v>1644.83</c:v>
                </c:pt>
                <c:pt idx="1">
                  <c:v>4</c:v>
                </c:pt>
                <c:pt idx="2">
                  <c:v>0</c:v>
                </c:pt>
                <c:pt idx="4">
                  <c:v>0</c:v>
                </c:pt>
              </c:numCache>
            </c:numRef>
          </c:val>
        </c:ser>
        <c:shape val="cylinder"/>
        <c:axId val="180529792"/>
        <c:axId val="180535680"/>
        <c:axId val="0"/>
      </c:bar3DChart>
      <c:catAx>
        <c:axId val="180529792"/>
        <c:scaling>
          <c:orientation val="minMax"/>
        </c:scaling>
        <c:axPos val="b"/>
        <c:tickLblPos val="nextTo"/>
        <c:crossAx val="180535680"/>
        <c:crosses val="autoZero"/>
        <c:auto val="1"/>
        <c:lblAlgn val="ctr"/>
        <c:lblOffset val="100"/>
      </c:catAx>
      <c:valAx>
        <c:axId val="180535680"/>
        <c:scaling>
          <c:orientation val="minMax"/>
        </c:scaling>
        <c:axPos val="l"/>
        <c:majorGridlines/>
        <c:numFmt formatCode="General" sourceLinked="1"/>
        <c:tickLblPos val="nextTo"/>
        <c:crossAx val="180529792"/>
        <c:crosses val="autoZero"/>
        <c:crossBetween val="between"/>
      </c:valAx>
    </c:plotArea>
    <c:legend>
      <c:legendPos val="r"/>
      <c:layout/>
    </c:legend>
    <c:plotVisOnly val="1"/>
  </c:chart>
  <c:txPr>
    <a:bodyPr/>
    <a:lstStyle/>
    <a:p>
      <a:pPr>
        <a:defRPr sz="10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7.8164951791580908E-2"/>
          <c:y val="5.1461628117720114E-2"/>
          <c:w val="0.5833176107710244"/>
          <c:h val="0.73443479144963386"/>
        </c:manualLayout>
      </c:layout>
      <c:barChart>
        <c:barDir val="col"/>
        <c:grouping val="stacked"/>
        <c:ser>
          <c:idx val="1"/>
          <c:order val="0"/>
          <c:tx>
            <c:strRef>
              <c:f>Лист1!$B$1</c:f>
              <c:strCache>
                <c:ptCount val="1"/>
                <c:pt idx="0">
                  <c:v>безвозмездные поступления</c:v>
                </c:pt>
              </c:strCache>
            </c:strRef>
          </c:tx>
          <c:spPr>
            <a:solidFill>
              <a:srgbClr val="99CCFF"/>
            </a:solidFill>
            <a:ln w="69850"/>
          </c:spPr>
          <c:dLbls>
            <c:dLbl>
              <c:idx val="0"/>
              <c:layout>
                <c:manualLayout>
                  <c:x val="-1.0158659057004476E-2"/>
                  <c:y val="5.3332960049274111E-2"/>
                </c:manualLayout>
              </c:layout>
              <c:showVal val="1"/>
            </c:dLbl>
            <c:dLbl>
              <c:idx val="1"/>
              <c:layout>
                <c:manualLayout>
                  <c:x val="0"/>
                  <c:y val="3.9999720036955122E-2"/>
                </c:manualLayout>
              </c:layout>
              <c:showVal val="1"/>
            </c:dLbl>
            <c:dLbl>
              <c:idx val="2"/>
              <c:layout>
                <c:manualLayout>
                  <c:x val="-6.8401690976791591E-3"/>
                  <c:y val="0.11999916011086537"/>
                </c:manualLayout>
              </c:layout>
              <c:showVal val="1"/>
            </c:dLbl>
            <c:dLbl>
              <c:idx val="3"/>
              <c:layout>
                <c:manualLayout>
                  <c:x val="-3.3862196856680972E-3"/>
                  <c:y val="6.2221786724152447E-2"/>
                </c:manualLayout>
              </c:layout>
              <c:showVal val="1"/>
            </c:dLbl>
            <c:dLbl>
              <c:idx val="4"/>
              <c:layout>
                <c:manualLayout>
                  <c:x val="-2.0317318114008952E-2"/>
                  <c:y val="5.7777373386712953E-2"/>
                </c:manualLayout>
              </c:layout>
              <c:showVal val="1"/>
            </c:dLbl>
            <c:showVal val="1"/>
          </c:dLbls>
          <c:cat>
            <c:strRef>
              <c:f>Лист1!$A$2:$A$6</c:f>
              <c:strCache>
                <c:ptCount val="5"/>
                <c:pt idx="0">
                  <c:v>2020 (отчет) 2092963,75</c:v>
                </c:pt>
                <c:pt idx="1">
                  <c:v>2021 (уточненный) 2320798,07</c:v>
                </c:pt>
                <c:pt idx="2">
                  <c:v>2022 (проект) 2307305,09</c:v>
                </c:pt>
                <c:pt idx="3">
                  <c:v>2023 (проект) 2057274,66</c:v>
                </c:pt>
                <c:pt idx="4">
                  <c:v>2024 (проект) 2092476,31</c:v>
                </c:pt>
              </c:strCache>
            </c:strRef>
          </c:cat>
          <c:val>
            <c:numRef>
              <c:f>Лист1!$B$2:$B$6</c:f>
              <c:numCache>
                <c:formatCode>General</c:formatCode>
                <c:ptCount val="5"/>
                <c:pt idx="0">
                  <c:v>1747212.44</c:v>
                </c:pt>
                <c:pt idx="1">
                  <c:v>1993823.57</c:v>
                </c:pt>
                <c:pt idx="2">
                  <c:v>2069990</c:v>
                </c:pt>
                <c:pt idx="3">
                  <c:v>1705630</c:v>
                </c:pt>
                <c:pt idx="4">
                  <c:v>1729130</c:v>
                </c:pt>
              </c:numCache>
            </c:numRef>
          </c:val>
        </c:ser>
        <c:ser>
          <c:idx val="2"/>
          <c:order val="1"/>
          <c:tx>
            <c:strRef>
              <c:f>Лист1!$C$1</c:f>
              <c:strCache>
                <c:ptCount val="1"/>
                <c:pt idx="0">
                  <c:v>налоговые и неналоговые доходы</c:v>
                </c:pt>
              </c:strCache>
            </c:strRef>
          </c:tx>
          <c:spPr>
            <a:solidFill>
              <a:srgbClr val="FF99FF"/>
            </a:solidFill>
            <a:ln w="95250">
              <a:noFill/>
            </a:ln>
          </c:spPr>
          <c:dLbls>
            <c:dLbl>
              <c:idx val="0"/>
              <c:layout>
                <c:manualLayout>
                  <c:x val="2.6886482939632544E-3"/>
                  <c:y val="8.8888266748788757E-3"/>
                </c:manualLayout>
              </c:layout>
              <c:showVal val="1"/>
            </c:dLbl>
            <c:dLbl>
              <c:idx val="1"/>
              <c:layout>
                <c:manualLayout>
                  <c:x val="6.5146544181977277E-4"/>
                  <c:y val="-8.8891766286850211E-3"/>
                </c:manualLayout>
              </c:layout>
              <c:showVal val="1"/>
            </c:dLbl>
            <c:dLbl>
              <c:idx val="2"/>
              <c:layout>
                <c:manualLayout>
                  <c:x val="-2.9432414698162741E-3"/>
                  <c:y val="-1.3333240012318373E-2"/>
                </c:manualLayout>
              </c:layout>
              <c:showVal val="1"/>
            </c:dLbl>
            <c:dLbl>
              <c:idx val="3"/>
              <c:layout>
                <c:manualLayout>
                  <c:x val="-1.7865266841644795E-3"/>
                  <c:y val="0"/>
                </c:manualLayout>
              </c:layout>
              <c:showVal val="1"/>
            </c:dLbl>
            <c:dLbl>
              <c:idx val="4"/>
              <c:layout>
                <c:manualLayout>
                  <c:x val="-2.1015966754155749E-3"/>
                  <c:y val="1.3332890058512282E-2"/>
                </c:manualLayout>
              </c:layout>
              <c:showVal val="1"/>
            </c:dLbl>
            <c:dLbl>
              <c:idx val="5"/>
              <c:layout>
                <c:manualLayout>
                  <c:x val="-3.3862196856681583E-3"/>
                  <c:y val="-4.8888546711833958E-2"/>
                </c:manualLayout>
              </c:layout>
              <c:showVal val="1"/>
            </c:dLbl>
            <c:showVal val="1"/>
          </c:dLbls>
          <c:cat>
            <c:strRef>
              <c:f>Лист1!$A$2:$A$6</c:f>
              <c:strCache>
                <c:ptCount val="5"/>
                <c:pt idx="0">
                  <c:v>2020 (отчет) 2092963,75</c:v>
                </c:pt>
                <c:pt idx="1">
                  <c:v>2021 (уточненный) 2320798,07</c:v>
                </c:pt>
                <c:pt idx="2">
                  <c:v>2022 (проект) 2307305,09</c:v>
                </c:pt>
                <c:pt idx="3">
                  <c:v>2023 (проект) 2057274,66</c:v>
                </c:pt>
                <c:pt idx="4">
                  <c:v>2024 (проект) 2092476,31</c:v>
                </c:pt>
              </c:strCache>
            </c:strRef>
          </c:cat>
          <c:val>
            <c:numRef>
              <c:f>Лист1!$C$2:$C$6</c:f>
              <c:numCache>
                <c:formatCode>General</c:formatCode>
                <c:ptCount val="5"/>
                <c:pt idx="0">
                  <c:v>345751.31</c:v>
                </c:pt>
                <c:pt idx="1">
                  <c:v>326974.5</c:v>
                </c:pt>
                <c:pt idx="2">
                  <c:v>343902</c:v>
                </c:pt>
                <c:pt idx="3">
                  <c:v>351644</c:v>
                </c:pt>
                <c:pt idx="4">
                  <c:v>363346</c:v>
                </c:pt>
              </c:numCache>
            </c:numRef>
          </c:val>
        </c:ser>
        <c:overlap val="100"/>
        <c:axId val="181305344"/>
        <c:axId val="181306880"/>
      </c:barChart>
      <c:catAx>
        <c:axId val="181305344"/>
        <c:scaling>
          <c:orientation val="minMax"/>
        </c:scaling>
        <c:axPos val="b"/>
        <c:tickLblPos val="nextTo"/>
        <c:txPr>
          <a:bodyPr/>
          <a:lstStyle/>
          <a:p>
            <a:pPr>
              <a:defRPr sz="900"/>
            </a:pPr>
            <a:endParaRPr lang="ru-RU"/>
          </a:p>
        </c:txPr>
        <c:crossAx val="181306880"/>
        <c:crosses val="autoZero"/>
        <c:auto val="1"/>
        <c:lblAlgn val="ctr"/>
        <c:lblOffset val="100"/>
      </c:catAx>
      <c:valAx>
        <c:axId val="181306880"/>
        <c:scaling>
          <c:orientation val="minMax"/>
        </c:scaling>
        <c:axPos val="l"/>
        <c:majorGridlines/>
        <c:numFmt formatCode="General" sourceLinked="1"/>
        <c:tickLblPos val="nextTo"/>
        <c:crossAx val="181305344"/>
        <c:crosses val="autoZero"/>
        <c:crossBetween val="between"/>
      </c:valAx>
    </c:plotArea>
    <c:legend>
      <c:legendPos val="r"/>
      <c:layout>
        <c:manualLayout>
          <c:xMode val="edge"/>
          <c:yMode val="edge"/>
          <c:x val="0.72690433662756948"/>
          <c:y val="0.34880385789076052"/>
          <c:w val="0.24379516622922143"/>
          <c:h val="0.15167207928553425"/>
        </c:manualLayout>
      </c:layout>
      <c:txPr>
        <a:bodyPr/>
        <a:lstStyle/>
        <a:p>
          <a:pPr>
            <a:defRPr sz="1000"/>
          </a:pPr>
          <a:endParaRPr lang="ru-RU"/>
        </a:p>
      </c:txPr>
    </c:legend>
    <c:plotVisOnly val="1"/>
  </c:chart>
  <c:txPr>
    <a:bodyPr/>
    <a:lstStyle/>
    <a:p>
      <a:pPr>
        <a:defRPr sz="800"/>
      </a:pPr>
      <a:endParaRPr lang="ru-RU"/>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rotY val="160"/>
      <c:perspective val="50"/>
    </c:view3D>
    <c:plotArea>
      <c:layout>
        <c:manualLayout>
          <c:layoutTarget val="inner"/>
          <c:xMode val="edge"/>
          <c:yMode val="edge"/>
          <c:x val="7.5430993000874899E-2"/>
          <c:y val="0"/>
          <c:w val="0.85232534995625131"/>
          <c:h val="1"/>
        </c:manualLayout>
      </c:layout>
      <c:pie3DChart>
        <c:varyColors val="1"/>
        <c:ser>
          <c:idx val="0"/>
          <c:order val="0"/>
          <c:tx>
            <c:strRef>
              <c:f>Лист1!$B$1</c:f>
              <c:strCache>
                <c:ptCount val="1"/>
                <c:pt idx="0">
                  <c:v>Продажи</c:v>
                </c:pt>
              </c:strCache>
            </c:strRef>
          </c:tx>
          <c:explosion val="25"/>
          <c:dPt>
            <c:idx val="0"/>
            <c:spPr>
              <a:solidFill>
                <a:srgbClr val="92D050"/>
              </a:solidFill>
            </c:spPr>
          </c:dPt>
          <c:dPt>
            <c:idx val="2"/>
            <c:spPr>
              <a:solidFill>
                <a:srgbClr val="FFCC99"/>
              </a:solidFill>
            </c:spPr>
          </c:dPt>
          <c:dPt>
            <c:idx val="3"/>
            <c:spPr>
              <a:solidFill>
                <a:srgbClr val="CCFFCC"/>
              </a:solidFill>
            </c:spPr>
          </c:dPt>
          <c:dPt>
            <c:idx val="7"/>
            <c:spPr>
              <a:solidFill>
                <a:srgbClr val="FFC000"/>
              </a:solidFill>
            </c:spPr>
          </c:dPt>
          <c:dPt>
            <c:idx val="8"/>
            <c:explosion val="30"/>
          </c:dPt>
          <c:dPt>
            <c:idx val="9"/>
            <c:spPr>
              <a:solidFill>
                <a:srgbClr val="CC00CC"/>
              </a:solidFill>
            </c:spPr>
          </c:dPt>
          <c:dPt>
            <c:idx val="10"/>
            <c:spPr>
              <a:solidFill>
                <a:srgbClr val="FFFF00"/>
              </a:solidFill>
            </c:spPr>
          </c:dPt>
          <c:dPt>
            <c:idx val="11"/>
            <c:spPr>
              <a:solidFill>
                <a:srgbClr val="00B0F0"/>
              </a:solidFill>
            </c:spPr>
          </c:dPt>
          <c:dPt>
            <c:idx val="12"/>
            <c:explosion val="45"/>
            <c:spPr>
              <a:solidFill>
                <a:srgbClr val="FF0000"/>
              </a:solidFill>
            </c:spPr>
          </c:dPt>
          <c:dPt>
            <c:idx val="13"/>
            <c:spPr>
              <a:solidFill>
                <a:schemeClr val="accent5">
                  <a:lumMod val="50000"/>
                </a:schemeClr>
              </a:solidFill>
            </c:spPr>
          </c:dPt>
          <c:dPt>
            <c:idx val="14"/>
            <c:explosion val="0"/>
            <c:spPr>
              <a:solidFill>
                <a:srgbClr val="CCFFCC"/>
              </a:solidFill>
            </c:spPr>
          </c:dPt>
          <c:dLbls>
            <c:dLbl>
              <c:idx val="1"/>
              <c:layout>
                <c:manualLayout>
                  <c:x val="-4.3892333770778724E-2"/>
                  <c:y val="6.330109551523451E-2"/>
                </c:manualLayout>
              </c:layout>
              <c:showVal val="1"/>
            </c:dLbl>
            <c:dLbl>
              <c:idx val="8"/>
              <c:layout>
                <c:manualLayout>
                  <c:x val="3.5594488188976384E-2"/>
                  <c:y val="-6.8743866255848524E-2"/>
                </c:manualLayout>
              </c:layout>
              <c:showVal val="1"/>
            </c:dLbl>
            <c:dLbl>
              <c:idx val="9"/>
              <c:layout>
                <c:manualLayout>
                  <c:x val="-3.3263068678915216E-2"/>
                  <c:y val="4.5251055574574282E-2"/>
                </c:manualLayout>
              </c:layout>
              <c:showVal val="1"/>
            </c:dLbl>
            <c:dLbl>
              <c:idx val="12"/>
              <c:layout>
                <c:manualLayout>
                  <c:x val="3.0714895013123571E-2"/>
                  <c:y val="-1.8453012666894898E-2"/>
                </c:manualLayout>
              </c:layout>
              <c:showVal val="1"/>
            </c:dLbl>
            <c:dLbl>
              <c:idx val="13"/>
              <c:layout>
                <c:manualLayout>
                  <c:x val="9.6358267716535443E-4"/>
                  <c:y val="6.1130320666438427E-2"/>
                </c:manualLayout>
              </c:layout>
              <c:showVal val="1"/>
            </c:dLbl>
            <c:showVal val="1"/>
            <c:showLeaderLines val="1"/>
          </c:dLbls>
          <c:cat>
            <c:strRef>
              <c:f>Лист1!$A$2:$A$16</c:f>
              <c:strCache>
                <c:ptCount val="15"/>
                <c:pt idx="0">
                  <c:v>налог на доходы физических лиц</c:v>
                </c:pt>
                <c:pt idx="1">
                  <c:v>доходы от уплаты акцизов на нефтепродукты</c:v>
                </c:pt>
                <c:pt idx="2">
                  <c:v>налог, взимаемый в связи с применением упрощенной системы налогообложения </c:v>
                </c:pt>
                <c:pt idx="3">
                  <c:v>единый налог на вмененный доход для отдельных видов деятельности </c:v>
                </c:pt>
                <c:pt idx="4">
                  <c:v>единый сельскохозяйственный налог</c:v>
                </c:pt>
                <c:pt idx="5">
                  <c:v>налог, взимаемый в связи с применением патентной системы налогообложения </c:v>
                </c:pt>
                <c:pt idx="6">
                  <c:v>налог на имущество физических лиц </c:v>
                </c:pt>
                <c:pt idx="7">
                  <c:v>земельный налог</c:v>
                </c:pt>
                <c:pt idx="8">
                  <c:v>государственная пошлина</c:v>
                </c:pt>
                <c:pt idx="9">
                  <c:v>доходы от использования имущества, находящегося в муниципальной собственности</c:v>
                </c:pt>
                <c:pt idx="10">
                  <c:v>плата за негативное воздействие на окружающую среду </c:v>
                </c:pt>
                <c:pt idx="11">
                  <c:v>доходы от оказания платных услуг</c:v>
                </c:pt>
                <c:pt idx="12">
                  <c:v>доходы от продажи материальных и нематериальных активов </c:v>
                </c:pt>
                <c:pt idx="13">
                  <c:v>штрафы, санкции, возмещение ущерба  </c:v>
                </c:pt>
                <c:pt idx="14">
                  <c:v>инициативные платежи </c:v>
                </c:pt>
              </c:strCache>
            </c:strRef>
          </c:cat>
          <c:val>
            <c:numRef>
              <c:f>Лист1!$B$2:$B$16</c:f>
              <c:numCache>
                <c:formatCode>General</c:formatCode>
                <c:ptCount val="15"/>
                <c:pt idx="0">
                  <c:v>52</c:v>
                </c:pt>
                <c:pt idx="1">
                  <c:v>12.5</c:v>
                </c:pt>
                <c:pt idx="2">
                  <c:v>1.7</c:v>
                </c:pt>
                <c:pt idx="3">
                  <c:v>0.9</c:v>
                </c:pt>
                <c:pt idx="4">
                  <c:v>3.4</c:v>
                </c:pt>
                <c:pt idx="5">
                  <c:v>0.1</c:v>
                </c:pt>
                <c:pt idx="6">
                  <c:v>2.6</c:v>
                </c:pt>
                <c:pt idx="7">
                  <c:v>10.9</c:v>
                </c:pt>
                <c:pt idx="8">
                  <c:v>1.3</c:v>
                </c:pt>
                <c:pt idx="9">
                  <c:v>6.6</c:v>
                </c:pt>
                <c:pt idx="10">
                  <c:v>0.1</c:v>
                </c:pt>
                <c:pt idx="11">
                  <c:v>7.4</c:v>
                </c:pt>
                <c:pt idx="12">
                  <c:v>0.2</c:v>
                </c:pt>
                <c:pt idx="13">
                  <c:v>0.1</c:v>
                </c:pt>
                <c:pt idx="14">
                  <c:v>0.2</c:v>
                </c:pt>
              </c:numCache>
            </c:numRef>
          </c:val>
        </c:ser>
      </c:pie3DChart>
    </c:plotArea>
    <c:legend>
      <c:legendPos val="r"/>
      <c:layout>
        <c:manualLayout>
          <c:xMode val="edge"/>
          <c:yMode val="edge"/>
          <c:x val="6.1302712160979878E-2"/>
          <c:y val="0.67452270911788204"/>
          <c:w val="0.57818230533683257"/>
          <c:h val="0.31943512495720688"/>
        </c:manualLayout>
      </c:layout>
      <c:txPr>
        <a:bodyPr/>
        <a:lstStyle/>
        <a:p>
          <a:pPr>
            <a:defRPr sz="1000"/>
          </a:pPr>
          <a:endParaRPr lang="ru-RU"/>
        </a:p>
      </c:txPr>
    </c:legend>
    <c:plotVisOnly val="1"/>
  </c:chart>
  <c:txPr>
    <a:bodyPr/>
    <a:lstStyle/>
    <a:p>
      <a:pPr>
        <a:defRPr sz="1800"/>
      </a:pPr>
      <a:endParaRPr lang="ru-RU"/>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0875360892388455"/>
          <c:y val="0.10206882443032686"/>
          <c:w val="0.67995778652668426"/>
          <c:h val="0.68633677005259741"/>
        </c:manualLayout>
      </c:layout>
      <c:barChart>
        <c:barDir val="col"/>
        <c:grouping val="clustered"/>
        <c:ser>
          <c:idx val="0"/>
          <c:order val="0"/>
          <c:tx>
            <c:strRef>
              <c:f>Лист1!$B$1</c:f>
              <c:strCache>
                <c:ptCount val="1"/>
                <c:pt idx="0">
                  <c:v>Дотации</c:v>
                </c:pt>
              </c:strCache>
            </c:strRef>
          </c:tx>
          <c:dLbls>
            <c:txPr>
              <a:bodyPr/>
              <a:lstStyle/>
              <a:p>
                <a:pPr>
                  <a:defRPr sz="800"/>
                </a:pPr>
                <a:endParaRPr lang="ru-RU"/>
              </a:p>
            </c:txPr>
            <c:showVal val="1"/>
          </c:dLbls>
          <c:cat>
            <c:numRef>
              <c:f>Лист1!$A$2:$A$5</c:f>
              <c:numCache>
                <c:formatCode>General</c:formatCode>
                <c:ptCount val="4"/>
                <c:pt idx="0">
                  <c:v>2021</c:v>
                </c:pt>
                <c:pt idx="1">
                  <c:v>2022</c:v>
                </c:pt>
                <c:pt idx="2">
                  <c:v>2023</c:v>
                </c:pt>
                <c:pt idx="3">
                  <c:v>2024</c:v>
                </c:pt>
              </c:numCache>
            </c:numRef>
          </c:cat>
          <c:val>
            <c:numRef>
              <c:f>Лист1!$B$2:$B$5</c:f>
              <c:numCache>
                <c:formatCode>#,##0.00</c:formatCode>
                <c:ptCount val="4"/>
                <c:pt idx="0">
                  <c:v>455071</c:v>
                </c:pt>
                <c:pt idx="1">
                  <c:v>459341</c:v>
                </c:pt>
                <c:pt idx="2">
                  <c:v>439810</c:v>
                </c:pt>
                <c:pt idx="3">
                  <c:v>425110</c:v>
                </c:pt>
              </c:numCache>
            </c:numRef>
          </c:val>
        </c:ser>
        <c:ser>
          <c:idx val="1"/>
          <c:order val="1"/>
          <c:tx>
            <c:strRef>
              <c:f>Лист1!$C$1</c:f>
              <c:strCache>
                <c:ptCount val="1"/>
                <c:pt idx="0">
                  <c:v>Субсидии</c:v>
                </c:pt>
              </c:strCache>
            </c:strRef>
          </c:tx>
          <c:dLbls>
            <c:dLbl>
              <c:idx val="0"/>
              <c:layout>
                <c:manualLayout>
                  <c:x val="2.7620328787398209E-17"/>
                  <c:y val="-7.021933867442634E-2"/>
                </c:manualLayout>
              </c:layout>
              <c:showVal val="1"/>
            </c:dLbl>
            <c:dLbl>
              <c:idx val="1"/>
              <c:layout>
                <c:manualLayout>
                  <c:x val="-6.0263231694094371E-3"/>
                  <c:y val="-7.021933867442634E-2"/>
                </c:manualLayout>
              </c:layout>
              <c:showVal val="1"/>
            </c:dLbl>
            <c:txPr>
              <a:bodyPr/>
              <a:lstStyle/>
              <a:p>
                <a:pPr>
                  <a:defRPr sz="800"/>
                </a:pPr>
                <a:endParaRPr lang="ru-RU"/>
              </a:p>
            </c:txPr>
            <c:showVal val="1"/>
          </c:dLbls>
          <c:cat>
            <c:numRef>
              <c:f>Лист1!$A$2:$A$5</c:f>
              <c:numCache>
                <c:formatCode>General</c:formatCode>
                <c:ptCount val="4"/>
                <c:pt idx="0">
                  <c:v>2021</c:v>
                </c:pt>
                <c:pt idx="1">
                  <c:v>2022</c:v>
                </c:pt>
                <c:pt idx="2">
                  <c:v>2023</c:v>
                </c:pt>
                <c:pt idx="3">
                  <c:v>2024</c:v>
                </c:pt>
              </c:numCache>
            </c:numRef>
          </c:cat>
          <c:val>
            <c:numRef>
              <c:f>Лист1!$C$2:$C$5</c:f>
              <c:numCache>
                <c:formatCode>#,##0.00</c:formatCode>
                <c:ptCount val="4"/>
                <c:pt idx="0">
                  <c:v>438448.79000000021</c:v>
                </c:pt>
                <c:pt idx="1">
                  <c:v>438448.79000000021</c:v>
                </c:pt>
                <c:pt idx="2">
                  <c:v>48505.27</c:v>
                </c:pt>
                <c:pt idx="3">
                  <c:v>48505.27</c:v>
                </c:pt>
              </c:numCache>
            </c:numRef>
          </c:val>
        </c:ser>
        <c:ser>
          <c:idx val="2"/>
          <c:order val="2"/>
          <c:tx>
            <c:strRef>
              <c:f>Лист1!$D$1</c:f>
              <c:strCache>
                <c:ptCount val="1"/>
                <c:pt idx="0">
                  <c:v>Субвенции</c:v>
                </c:pt>
              </c:strCache>
            </c:strRef>
          </c:tx>
          <c:spPr>
            <a:solidFill>
              <a:schemeClr val="accent2">
                <a:lumMod val="60000"/>
                <a:lumOff val="40000"/>
              </a:schemeClr>
            </a:solidFill>
          </c:spPr>
          <c:dLbls>
            <c:dLbl>
              <c:idx val="0"/>
              <c:layout>
                <c:manualLayout>
                  <c:x val="2.7777777777777796E-3"/>
                  <c:y val="9.0140669127672587E-3"/>
                </c:manualLayout>
              </c:layout>
              <c:showVal val="1"/>
            </c:dLbl>
            <c:txPr>
              <a:bodyPr/>
              <a:lstStyle/>
              <a:p>
                <a:pPr>
                  <a:defRPr sz="800"/>
                </a:pPr>
                <a:endParaRPr lang="ru-RU"/>
              </a:p>
            </c:txPr>
            <c:showVal val="1"/>
          </c:dLbls>
          <c:cat>
            <c:numRef>
              <c:f>Лист1!$A$2:$A$5</c:f>
              <c:numCache>
                <c:formatCode>General</c:formatCode>
                <c:ptCount val="4"/>
                <c:pt idx="0">
                  <c:v>2021</c:v>
                </c:pt>
                <c:pt idx="1">
                  <c:v>2022</c:v>
                </c:pt>
                <c:pt idx="2">
                  <c:v>2023</c:v>
                </c:pt>
                <c:pt idx="3">
                  <c:v>2024</c:v>
                </c:pt>
              </c:numCache>
            </c:numRef>
          </c:cat>
          <c:val>
            <c:numRef>
              <c:f>Лист1!$D$2:$D$5</c:f>
              <c:numCache>
                <c:formatCode>#,##0.00</c:formatCode>
                <c:ptCount val="4"/>
                <c:pt idx="0">
                  <c:v>1070889.76</c:v>
                </c:pt>
                <c:pt idx="1">
                  <c:v>1171122.81</c:v>
                </c:pt>
                <c:pt idx="2">
                  <c:v>1216236.9100000001</c:v>
                </c:pt>
                <c:pt idx="3">
                  <c:v>1254436.6500000008</c:v>
                </c:pt>
              </c:numCache>
            </c:numRef>
          </c:val>
        </c:ser>
        <c:ser>
          <c:idx val="3"/>
          <c:order val="3"/>
          <c:tx>
            <c:strRef>
              <c:f>Лист1!$E$1</c:f>
              <c:strCache>
                <c:ptCount val="1"/>
                <c:pt idx="0">
                  <c:v>Иные межбюджетные трансферты</c:v>
                </c:pt>
              </c:strCache>
            </c:strRef>
          </c:tx>
          <c:cat>
            <c:numRef>
              <c:f>Лист1!$A$2:$A$5</c:f>
              <c:numCache>
                <c:formatCode>General</c:formatCode>
                <c:ptCount val="4"/>
                <c:pt idx="0">
                  <c:v>2021</c:v>
                </c:pt>
                <c:pt idx="1">
                  <c:v>2022</c:v>
                </c:pt>
                <c:pt idx="2">
                  <c:v>2023</c:v>
                </c:pt>
                <c:pt idx="3">
                  <c:v>2024</c:v>
                </c:pt>
              </c:numCache>
            </c:numRef>
          </c:cat>
          <c:val>
            <c:numRef>
              <c:f>Лист1!$E$2:$E$5</c:f>
              <c:numCache>
                <c:formatCode>#,##0.00</c:formatCode>
                <c:ptCount val="4"/>
                <c:pt idx="0">
                  <c:v>41776.550000000003</c:v>
                </c:pt>
                <c:pt idx="1">
                  <c:v>1078.1199999999999</c:v>
                </c:pt>
                <c:pt idx="2">
                  <c:v>1078.1199999999999</c:v>
                </c:pt>
                <c:pt idx="3">
                  <c:v>1078.1199999999999</c:v>
                </c:pt>
              </c:numCache>
            </c:numRef>
          </c:val>
        </c:ser>
        <c:axId val="181563392"/>
        <c:axId val="181564928"/>
      </c:barChart>
      <c:catAx>
        <c:axId val="181563392"/>
        <c:scaling>
          <c:orientation val="minMax"/>
        </c:scaling>
        <c:axPos val="b"/>
        <c:numFmt formatCode="General" sourceLinked="1"/>
        <c:tickLblPos val="nextTo"/>
        <c:crossAx val="181564928"/>
        <c:crosses val="autoZero"/>
        <c:auto val="1"/>
        <c:lblAlgn val="ctr"/>
        <c:lblOffset val="100"/>
      </c:catAx>
      <c:valAx>
        <c:axId val="181564928"/>
        <c:scaling>
          <c:orientation val="minMax"/>
        </c:scaling>
        <c:axPos val="l"/>
        <c:majorGridlines/>
        <c:numFmt formatCode="#,##0.00" sourceLinked="1"/>
        <c:tickLblPos val="nextTo"/>
        <c:crossAx val="181563392"/>
        <c:crosses val="autoZero"/>
        <c:crossBetween val="between"/>
      </c:valAx>
    </c:plotArea>
    <c:legend>
      <c:legendPos val="r"/>
      <c:layout>
        <c:manualLayout>
          <c:xMode val="edge"/>
          <c:yMode val="edge"/>
          <c:x val="0.7895504155730535"/>
          <c:y val="0.60788631487200373"/>
          <c:w val="0.20882524059492566"/>
          <c:h val="0.35407751671683552"/>
        </c:manualLayout>
      </c:layout>
    </c:legend>
    <c:plotVisOnly val="1"/>
  </c:chart>
  <c:txPr>
    <a:bodyPr/>
    <a:lstStyle/>
    <a:p>
      <a:pPr>
        <a:defRPr sz="900"/>
      </a:pPr>
      <a:endParaRPr lang="ru-RU"/>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75"/>
      <c:perspective val="30"/>
    </c:view3D>
    <c:sideWall>
      <c:spPr>
        <a:scene3d>
          <a:camera prst="orthographicFront"/>
          <a:lightRig rig="threePt" dir="t"/>
        </a:scene3d>
        <a:sp3d>
          <a:bevelT w="6350"/>
        </a:sp3d>
      </c:spPr>
    </c:sideWall>
    <c:backWall>
      <c:spPr>
        <a:scene3d>
          <a:camera prst="orthographicFront"/>
          <a:lightRig rig="threePt" dir="t"/>
        </a:scene3d>
        <a:sp3d>
          <a:bevelT w="6350"/>
        </a:sp3d>
      </c:spPr>
    </c:backWall>
    <c:plotArea>
      <c:layout>
        <c:manualLayout>
          <c:layoutTarget val="inner"/>
          <c:xMode val="edge"/>
          <c:yMode val="edge"/>
          <c:x val="1.753552357679428E-5"/>
          <c:y val="5.3845243305076708E-2"/>
          <c:w val="0.99859361329833773"/>
          <c:h val="0.93904731338352121"/>
        </c:manualLayout>
      </c:layout>
      <c:pie3DChart>
        <c:varyColors val="1"/>
        <c:ser>
          <c:idx val="0"/>
          <c:order val="0"/>
          <c:tx>
            <c:strRef>
              <c:f>Лист1!$B$1</c:f>
              <c:strCache>
                <c:ptCount val="1"/>
                <c:pt idx="0">
                  <c:v>Продажи</c:v>
                </c:pt>
              </c:strCache>
            </c:strRef>
          </c:tx>
          <c:explosion val="20"/>
          <c:dPt>
            <c:idx val="0"/>
            <c:explosion val="6"/>
            <c:spPr>
              <a:solidFill>
                <a:schemeClr val="accent2">
                  <a:lumMod val="40000"/>
                  <a:lumOff val="60000"/>
                </a:schemeClr>
              </a:solidFill>
            </c:spPr>
          </c:dPt>
          <c:dPt>
            <c:idx val="1"/>
            <c:explosion val="7"/>
            <c:spPr>
              <a:solidFill>
                <a:srgbClr val="9999FF"/>
              </a:solidFill>
            </c:spPr>
          </c:dPt>
          <c:dPt>
            <c:idx val="2"/>
            <c:explosion val="13"/>
            <c:spPr>
              <a:solidFill>
                <a:srgbClr val="92D050"/>
              </a:solidFill>
            </c:spPr>
          </c:dPt>
          <c:dPt>
            <c:idx val="3"/>
            <c:explosion val="10"/>
            <c:spPr>
              <a:solidFill>
                <a:srgbClr val="00CC99"/>
              </a:solidFill>
            </c:spPr>
          </c:dPt>
          <c:dLbls>
            <c:dLbl>
              <c:idx val="0"/>
              <c:layout>
                <c:manualLayout>
                  <c:x val="-0.13205069463299846"/>
                  <c:y val="-5.890152324454577E-2"/>
                </c:manualLayout>
              </c:layout>
              <c:showVal val="1"/>
            </c:dLbl>
            <c:dLbl>
              <c:idx val="1"/>
              <c:layout>
                <c:manualLayout>
                  <c:x val="0.10924150375599603"/>
                  <c:y val="-0.11558151516982212"/>
                </c:manualLayout>
              </c:layout>
              <c:tx>
                <c:rich>
                  <a:bodyPr/>
                  <a:lstStyle/>
                  <a:p>
                    <a:r>
                      <a:rPr lang="en-US" sz="1100" smtClean="0"/>
                      <a:t>455071</a:t>
                    </a:r>
                    <a:r>
                      <a:rPr lang="ru-RU" sz="1100" smtClean="0"/>
                      <a:t>,00</a:t>
                    </a:r>
                    <a:endParaRPr lang="en-US" sz="1100"/>
                  </a:p>
                </c:rich>
              </c:tx>
              <c:showVal val="1"/>
            </c:dLbl>
            <c:dLbl>
              <c:idx val="2"/>
              <c:layout>
                <c:manualLayout>
                  <c:x val="9.2507919268712116E-2"/>
                  <c:y val="0.16240017721169578"/>
                </c:manualLayout>
              </c:layout>
              <c:showVal val="1"/>
            </c:dLbl>
            <c:dLbl>
              <c:idx val="4"/>
              <c:delete val="1"/>
            </c:dLbl>
            <c:txPr>
              <a:bodyPr/>
              <a:lstStyle/>
              <a:p>
                <a:pPr>
                  <a:defRPr sz="1100"/>
                </a:pPr>
                <a:endParaRPr lang="ru-RU"/>
              </a:p>
            </c:txPr>
            <c:showVal val="1"/>
            <c:showLeaderLines val="1"/>
            <c:leaderLines>
              <c:spPr>
                <a:ln>
                  <a:solidFill>
                    <a:srgbClr val="FF0000"/>
                  </a:solidFill>
                </a:ln>
              </c:spPr>
            </c:leaderLines>
          </c:dLbls>
          <c:cat>
            <c:strRef>
              <c:f>Лист1!$A$2:$A$6</c:f>
              <c:strCache>
                <c:ptCount val="5"/>
                <c:pt idx="0">
                  <c:v>Субвенции</c:v>
                </c:pt>
                <c:pt idx="1">
                  <c:v>Дотации</c:v>
                </c:pt>
                <c:pt idx="2">
                  <c:v>Субсидии</c:v>
                </c:pt>
                <c:pt idx="3">
                  <c:v>Иные МБТ</c:v>
                </c:pt>
                <c:pt idx="4">
                  <c:v>кв.6</c:v>
                </c:pt>
              </c:strCache>
            </c:strRef>
          </c:cat>
          <c:val>
            <c:numRef>
              <c:f>Лист1!$B$2:$B$6</c:f>
              <c:numCache>
                <c:formatCode>General</c:formatCode>
                <c:ptCount val="5"/>
                <c:pt idx="0">
                  <c:v>1171122.81</c:v>
                </c:pt>
                <c:pt idx="1">
                  <c:v>459341</c:v>
                </c:pt>
                <c:pt idx="2">
                  <c:v>438448.79000000021</c:v>
                </c:pt>
                <c:pt idx="3">
                  <c:v>1078.1199999999999</c:v>
                </c:pt>
                <c:pt idx="4">
                  <c:v>1042.93</c:v>
                </c:pt>
              </c:numCache>
            </c:numRef>
          </c:val>
        </c:ser>
      </c:pie3DChart>
    </c:plotArea>
    <c:plotVisOnly val="1"/>
  </c:chart>
  <c:txPr>
    <a:bodyPr/>
    <a:lstStyle/>
    <a:p>
      <a:pPr>
        <a:defRPr sz="1800"/>
      </a:pPr>
      <a:endParaRPr lang="ru-RU"/>
    </a:p>
  </c:txPr>
  <c:externalData r:id="rId1"/>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8164951791580908E-2"/>
          <c:y val="2.8069978973301841E-2"/>
          <c:w val="0.70863599667899391"/>
          <c:h val="0.86148238958773216"/>
        </c:manualLayout>
      </c:layout>
      <c:barChart>
        <c:barDir val="col"/>
        <c:grouping val="stacked"/>
        <c:ser>
          <c:idx val="0"/>
          <c:order val="0"/>
          <c:tx>
            <c:strRef>
              <c:f>Лист1!$B$1</c:f>
              <c:strCache>
                <c:ptCount val="1"/>
                <c:pt idx="0">
                  <c:v>Расходы</c:v>
                </c:pt>
              </c:strCache>
            </c:strRef>
          </c:tx>
          <c:spPr>
            <a:solidFill>
              <a:srgbClr val="00B050"/>
            </a:solidFill>
            <a:ln w="79375">
              <a:noFill/>
            </a:ln>
          </c:spPr>
          <c:dLbls>
            <c:dLbl>
              <c:idx val="0"/>
              <c:layout>
                <c:manualLayout>
                  <c:x val="1.6672595965300065E-4"/>
                  <c:y val="-0.27902111658103229"/>
                </c:manualLayout>
              </c:layout>
              <c:showVal val="1"/>
            </c:dLbl>
            <c:dLbl>
              <c:idx val="1"/>
              <c:layout>
                <c:manualLayout>
                  <c:x val="4.7325135195975272E-3"/>
                  <c:y val="-0.2678067547715281"/>
                </c:manualLayout>
              </c:layout>
              <c:showVal val="1"/>
            </c:dLbl>
            <c:dLbl>
              <c:idx val="2"/>
              <c:layout>
                <c:manualLayout>
                  <c:x val="8.4466899149800059E-4"/>
                  <c:y val="-0.34461387938897337"/>
                </c:manualLayout>
              </c:layout>
              <c:showVal val="1"/>
            </c:dLbl>
            <c:dLbl>
              <c:idx val="3"/>
              <c:layout>
                <c:manualLayout>
                  <c:x val="-4.1036209236640937E-3"/>
                  <c:y val="-0.43185146929026441"/>
                </c:manualLayout>
              </c:layout>
              <c:showVal val="1"/>
            </c:dLbl>
            <c:dLbl>
              <c:idx val="4"/>
              <c:layout>
                <c:manualLayout>
                  <c:x val="1.2866919452811092E-3"/>
                  <c:y val="-0.42118745588740186"/>
                </c:manualLayout>
              </c:layout>
              <c:showVal val="1"/>
            </c:dLbl>
            <c:dLbl>
              <c:idx val="5"/>
              <c:layout>
                <c:manualLayout>
                  <c:x val="-1.433501834668393E-3"/>
                  <c:y val="-0.35170025977623581"/>
                </c:manualLayout>
              </c:layout>
              <c:showVal val="1"/>
            </c:dLbl>
            <c:dLbl>
              <c:idx val="6"/>
              <c:layout>
                <c:manualLayout>
                  <c:x val="8.7313190106060468E-3"/>
                  <c:y val="-0.34647158154071034"/>
                </c:manualLayout>
              </c:layout>
              <c:showVal val="1"/>
            </c:dLbl>
            <c:txPr>
              <a:bodyPr/>
              <a:lstStyle/>
              <a:p>
                <a:pPr>
                  <a:defRPr sz="900"/>
                </a:pPr>
                <a:endParaRPr lang="ru-RU"/>
              </a:p>
            </c:txPr>
            <c:showVal val="1"/>
          </c:dLbls>
          <c:cat>
            <c:strRef>
              <c:f>Лист1!$A$2:$A$8</c:f>
              <c:strCache>
                <c:ptCount val="7"/>
                <c:pt idx="0">
                  <c:v>2018 (отчет)</c:v>
                </c:pt>
                <c:pt idx="1">
                  <c:v>2019 (отчет)</c:v>
                </c:pt>
                <c:pt idx="2">
                  <c:v>2020 (отчет)</c:v>
                </c:pt>
                <c:pt idx="3">
                  <c:v>2021 (оценка)</c:v>
                </c:pt>
                <c:pt idx="4">
                  <c:v>2022 (проект)</c:v>
                </c:pt>
                <c:pt idx="5">
                  <c:v>2023 (проект)</c:v>
                </c:pt>
                <c:pt idx="6">
                  <c:v>2024 (проект)</c:v>
                </c:pt>
              </c:strCache>
            </c:strRef>
          </c:cat>
          <c:val>
            <c:numRef>
              <c:f>Лист1!$B$2:$B$8</c:f>
              <c:numCache>
                <c:formatCode>General</c:formatCode>
                <c:ptCount val="7"/>
                <c:pt idx="0">
                  <c:v>1273690.78</c:v>
                </c:pt>
                <c:pt idx="1">
                  <c:v>1540621.11</c:v>
                </c:pt>
                <c:pt idx="2">
                  <c:v>1921149.1600000001</c:v>
                </c:pt>
                <c:pt idx="3">
                  <c:v>2587898.3299999987</c:v>
                </c:pt>
                <c:pt idx="4">
                  <c:v>2307305.09</c:v>
                </c:pt>
                <c:pt idx="5">
                  <c:v>2057274.6600000001</c:v>
                </c:pt>
                <c:pt idx="6">
                  <c:v>2092476.31</c:v>
                </c:pt>
              </c:numCache>
            </c:numRef>
          </c:val>
        </c:ser>
        <c:overlap val="100"/>
        <c:axId val="181498624"/>
        <c:axId val="181500160"/>
      </c:barChart>
      <c:catAx>
        <c:axId val="181498624"/>
        <c:scaling>
          <c:orientation val="minMax"/>
        </c:scaling>
        <c:axPos val="b"/>
        <c:tickLblPos val="nextTo"/>
        <c:txPr>
          <a:bodyPr/>
          <a:lstStyle/>
          <a:p>
            <a:pPr>
              <a:defRPr sz="800"/>
            </a:pPr>
            <a:endParaRPr lang="ru-RU"/>
          </a:p>
        </c:txPr>
        <c:crossAx val="181500160"/>
        <c:crosses val="autoZero"/>
        <c:auto val="1"/>
        <c:lblAlgn val="ctr"/>
        <c:lblOffset val="100"/>
      </c:catAx>
      <c:valAx>
        <c:axId val="181500160"/>
        <c:scaling>
          <c:orientation val="minMax"/>
        </c:scaling>
        <c:axPos val="l"/>
        <c:majorGridlines/>
        <c:numFmt formatCode="General" sourceLinked="1"/>
        <c:tickLblPos val="nextTo"/>
        <c:crossAx val="181498624"/>
        <c:crosses val="autoZero"/>
        <c:crossBetween val="between"/>
      </c:valAx>
    </c:plotArea>
    <c:plotVisOnly val="1"/>
  </c:chart>
  <c:txPr>
    <a:bodyPr/>
    <a:lstStyle/>
    <a:p>
      <a:pPr>
        <a:defRPr sz="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9.6266732283464565E-2"/>
          <c:y val="0.15195851877211144"/>
          <c:w val="0.92073832790445154"/>
          <c:h val="0.57263513513513564"/>
        </c:manualLayout>
      </c:layout>
      <c:bar3DChart>
        <c:barDir val="col"/>
        <c:grouping val="clustered"/>
        <c:ser>
          <c:idx val="0"/>
          <c:order val="0"/>
          <c:tx>
            <c:strRef>
              <c:f>Sheet1!#ССЫЛКА!</c:f>
              <c:strCache>
                <c:ptCount val="1"/>
                <c:pt idx="0">
                  <c:v>#REF!</c:v>
                </c:pt>
              </c:strCache>
            </c:strRef>
          </c:tx>
          <c:spPr>
            <a:solidFill>
              <a:schemeClr val="accent1"/>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Sheet1!#ССЫЛКА!</c:f>
              <c:numCache>
                <c:formatCode>General</c:formatCode>
                <c:ptCount val="1"/>
                <c:pt idx="0">
                  <c:v>1</c:v>
                </c:pt>
              </c:numCache>
            </c:numRef>
          </c:val>
        </c:ser>
        <c:ser>
          <c:idx val="1"/>
          <c:order val="1"/>
          <c:tx>
            <c:strRef>
              <c:f>Sheet1!$A$2</c:f>
              <c:strCache>
                <c:ptCount val="1"/>
                <c:pt idx="0">
                  <c:v>Продукция растениеводства</c:v>
                </c:pt>
              </c:strCache>
            </c:strRef>
          </c:tx>
          <c:spPr>
            <a:solidFill>
              <a:srgbClr val="00CC99"/>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2901</c:v>
                </c:pt>
                <c:pt idx="1">
                  <c:v>2950</c:v>
                </c:pt>
                <c:pt idx="2">
                  <c:v>3095</c:v>
                </c:pt>
                <c:pt idx="3">
                  <c:v>3065.05</c:v>
                </c:pt>
                <c:pt idx="4">
                  <c:v>3138.61</c:v>
                </c:pt>
                <c:pt idx="5">
                  <c:v>3201.38</c:v>
                </c:pt>
                <c:pt idx="6">
                  <c:v>3281.42</c:v>
                </c:pt>
                <c:pt idx="7">
                  <c:v>3281.42</c:v>
                </c:pt>
              </c:numCache>
            </c:numRef>
          </c:val>
        </c:ser>
        <c:ser>
          <c:idx val="2"/>
          <c:order val="2"/>
          <c:tx>
            <c:strRef>
              <c:f>Sheet1!$A$3</c:f>
              <c:strCache>
                <c:ptCount val="1"/>
                <c:pt idx="0">
                  <c:v>Продукция животноводства</c:v>
                </c:pt>
              </c:strCache>
            </c:strRef>
          </c:tx>
          <c:spPr>
            <a:solidFill>
              <a:srgbClr val="9999FF"/>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Sheet1!$B$3:$I$3</c:f>
              <c:numCache>
                <c:formatCode>General</c:formatCode>
                <c:ptCount val="8"/>
                <c:pt idx="0">
                  <c:v>1390</c:v>
                </c:pt>
                <c:pt idx="1">
                  <c:v>1900</c:v>
                </c:pt>
                <c:pt idx="2">
                  <c:v>2025</c:v>
                </c:pt>
                <c:pt idx="3">
                  <c:v>2012.86</c:v>
                </c:pt>
                <c:pt idx="4">
                  <c:v>2047.1799999999998</c:v>
                </c:pt>
                <c:pt idx="5">
                  <c:v>2088.13</c:v>
                </c:pt>
                <c:pt idx="6">
                  <c:v>2140.3300000000022</c:v>
                </c:pt>
                <c:pt idx="7">
                  <c:v>2140.3300000000022</c:v>
                </c:pt>
              </c:numCache>
            </c:numRef>
          </c:val>
        </c:ser>
        <c:gapDepth val="0"/>
        <c:shape val="cylinder"/>
        <c:axId val="130258816"/>
        <c:axId val="130260352"/>
        <c:axId val="0"/>
      </c:bar3DChart>
      <c:catAx>
        <c:axId val="130258816"/>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30260352"/>
        <c:crosses val="autoZero"/>
        <c:auto val="1"/>
        <c:lblAlgn val="ctr"/>
        <c:lblOffset val="100"/>
        <c:tickLblSkip val="1"/>
        <c:tickMarkSkip val="1"/>
      </c:catAx>
      <c:valAx>
        <c:axId val="130260352"/>
        <c:scaling>
          <c:orientation val="minMax"/>
          <c:max val="320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30258816"/>
        <c:crosses val="autoZero"/>
        <c:crossBetween val="between"/>
        <c:majorUnit val="400"/>
        <c:minorUnit val="200"/>
      </c:valAx>
      <c:spPr>
        <a:noFill/>
        <a:ln w="25454">
          <a:noFill/>
        </a:ln>
      </c:spPr>
    </c:plotArea>
    <c:legend>
      <c:legendPos val="r"/>
      <c:legendEntry>
        <c:idx val="0"/>
        <c:delete val="1"/>
      </c:legendEntry>
      <c:layout>
        <c:manualLayout>
          <c:xMode val="edge"/>
          <c:yMode val="edge"/>
          <c:x val="0"/>
          <c:y val="0.82697763323063622"/>
          <c:w val="0.26277151896010165"/>
          <c:h val="0.17302236676937124"/>
        </c:manualLayout>
      </c:layout>
      <c:spPr>
        <a:noFill/>
        <a:ln w="3182">
          <a:noFill/>
          <a:prstDash val="solid"/>
        </a:ln>
      </c:spPr>
    </c:legend>
    <c:plotVisOnly val="1"/>
    <c:dispBlanksAs val="gap"/>
  </c:chart>
  <c:spPr>
    <a:noFill/>
    <a:ln>
      <a:noFill/>
    </a:ln>
  </c:spPr>
  <c:txPr>
    <a:bodyPr/>
    <a:lstStyle/>
    <a:p>
      <a:pPr>
        <a:defRPr sz="11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49546629665296626"/>
          <c:y val="0.24706983806501528"/>
          <c:w val="0.50453370334703262"/>
          <c:h val="0.72217601886633986"/>
        </c:manualLayout>
      </c:layout>
      <c:doughnutChart>
        <c:varyColors val="1"/>
        <c:ser>
          <c:idx val="0"/>
          <c:order val="0"/>
          <c:tx>
            <c:strRef>
              <c:f>Лист1!$B$1</c:f>
              <c:strCache>
                <c:ptCount val="1"/>
                <c:pt idx="0">
                  <c:v>Продажи</c:v>
                </c:pt>
              </c:strCache>
            </c:strRef>
          </c:tx>
          <c:dPt>
            <c:idx val="2"/>
            <c:spPr>
              <a:solidFill>
                <a:srgbClr val="FFC000"/>
              </a:solidFill>
            </c:spPr>
          </c:dPt>
          <c:dPt>
            <c:idx val="3"/>
            <c:spPr>
              <a:solidFill>
                <a:schemeClr val="accent2">
                  <a:lumMod val="60000"/>
                  <a:lumOff val="40000"/>
                </a:schemeClr>
              </a:solidFill>
            </c:spPr>
          </c:dPt>
          <c:dPt>
            <c:idx val="4"/>
            <c:spPr>
              <a:solidFill>
                <a:srgbClr val="66FFFF"/>
              </a:solidFill>
            </c:spPr>
          </c:dPt>
          <c:dPt>
            <c:idx val="5"/>
            <c:spPr>
              <a:solidFill>
                <a:srgbClr val="99CCFF"/>
              </a:solidFill>
            </c:spPr>
          </c:dPt>
          <c:dPt>
            <c:idx val="6"/>
            <c:spPr>
              <a:solidFill>
                <a:srgbClr val="92D050"/>
              </a:solidFill>
            </c:spPr>
          </c:dPt>
          <c:dPt>
            <c:idx val="7"/>
            <c:spPr>
              <a:solidFill>
                <a:srgbClr val="FF5050"/>
              </a:solidFill>
            </c:spPr>
          </c:dPt>
          <c:dPt>
            <c:idx val="8"/>
            <c:spPr>
              <a:solidFill>
                <a:srgbClr val="CC00CC"/>
              </a:solidFill>
            </c:spPr>
          </c:dPt>
          <c:dLbls>
            <c:dLbl>
              <c:idx val="1"/>
              <c:layout>
                <c:manualLayout>
                  <c:x val="-0.15379442379225075"/>
                  <c:y val="-5.9442644320572433E-2"/>
                </c:manualLayout>
              </c:layout>
              <c:showLegendKey val="1"/>
              <c:showVal val="1"/>
            </c:dLbl>
            <c:dLbl>
              <c:idx val="2"/>
              <c:layout>
                <c:manualLayout>
                  <c:x val="-0.11812806355276805"/>
                  <c:y val="-0.10017185902942605"/>
                </c:manualLayout>
              </c:layout>
              <c:showLegendKey val="1"/>
              <c:showVal val="1"/>
            </c:dLbl>
            <c:dLbl>
              <c:idx val="3"/>
              <c:layout>
                <c:manualLayout>
                  <c:x val="-2.7805678375713794E-2"/>
                  <c:y val="-0.13429636276744744"/>
                </c:manualLayout>
              </c:layout>
              <c:showLegendKey val="1"/>
              <c:showVal val="1"/>
            </c:dLbl>
            <c:dLbl>
              <c:idx val="4"/>
              <c:layout>
                <c:manualLayout>
                  <c:x val="6.8188486084792499E-2"/>
                  <c:y val="-0.14658877754152691"/>
                </c:manualLayout>
              </c:layout>
              <c:showLegendKey val="1"/>
              <c:showVal val="1"/>
            </c:dLbl>
            <c:dLbl>
              <c:idx val="5"/>
              <c:layout>
                <c:manualLayout>
                  <c:x val="-1.7170469010010177E-2"/>
                  <c:y val="0.13686491605234091"/>
                </c:manualLayout>
              </c:layout>
              <c:showLegendKey val="1"/>
              <c:showVal val="1"/>
            </c:dLbl>
            <c:dLbl>
              <c:idx val="6"/>
              <c:layout>
                <c:manualLayout>
                  <c:x val="0.1266361159913188"/>
                  <c:y val="9.6686052993878766E-2"/>
                </c:manualLayout>
              </c:layout>
              <c:showLegendKey val="1"/>
              <c:showVal val="1"/>
            </c:dLbl>
            <c:dLbl>
              <c:idx val="7"/>
              <c:layout>
                <c:manualLayout>
                  <c:x val="-2.2380114678169222E-2"/>
                  <c:y val="-2.8070144417577832E-2"/>
                </c:manualLayout>
              </c:layout>
              <c:showLegendKey val="1"/>
              <c:showVal val="1"/>
            </c:dLbl>
            <c:dLbl>
              <c:idx val="8"/>
              <c:layout>
                <c:manualLayout>
                  <c:x val="-0.1363773556829587"/>
                  <c:y val="-7.4120161829417094E-2"/>
                </c:manualLayout>
              </c:layout>
              <c:showLegendKey val="1"/>
              <c:showVal val="1"/>
            </c:dLbl>
            <c:txPr>
              <a:bodyPr/>
              <a:lstStyle/>
              <a:p>
                <a:pPr>
                  <a:defRPr sz="900"/>
                </a:pPr>
                <a:endParaRPr lang="ru-RU"/>
              </a:p>
            </c:txPr>
            <c:showLegendKey val="1"/>
            <c:showVal val="1"/>
            <c:showLeaderLines val="1"/>
          </c:dLbls>
          <c:cat>
            <c:strRef>
              <c:f>Лист1!$A$2:$A$10</c:f>
              <c:strCache>
                <c:ptCount val="9"/>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ЖКХ</c:v>
                </c:pt>
                <c:pt idx="5">
                  <c:v>Образование</c:v>
                </c:pt>
                <c:pt idx="6">
                  <c:v>Культура и кинематография</c:v>
                </c:pt>
                <c:pt idx="7">
                  <c:v>Социальная политика</c:v>
                </c:pt>
                <c:pt idx="8">
                  <c:v>ФК и спорт</c:v>
                </c:pt>
              </c:strCache>
            </c:strRef>
          </c:cat>
          <c:val>
            <c:numRef>
              <c:f>Лист1!$B$2:$B$10</c:f>
              <c:numCache>
                <c:formatCode>General</c:formatCode>
                <c:ptCount val="9"/>
                <c:pt idx="0" formatCode="#,##0.00">
                  <c:v>187910.19</c:v>
                </c:pt>
                <c:pt idx="1">
                  <c:v>2398.5300000000002</c:v>
                </c:pt>
                <c:pt idx="2" formatCode="#,##0.00">
                  <c:v>4937.6000000000004</c:v>
                </c:pt>
                <c:pt idx="3" formatCode="#,##0.00">
                  <c:v>261340.04</c:v>
                </c:pt>
                <c:pt idx="4" formatCode="#,##0.00">
                  <c:v>65856.070000000007</c:v>
                </c:pt>
                <c:pt idx="5" formatCode="#,##0.00">
                  <c:v>855790.06</c:v>
                </c:pt>
                <c:pt idx="6" formatCode="#,##0.00">
                  <c:v>118205.14</c:v>
                </c:pt>
                <c:pt idx="7" formatCode="#,##0.00">
                  <c:v>799998.57</c:v>
                </c:pt>
                <c:pt idx="8" formatCode="#,##0.00">
                  <c:v>10868.89</c:v>
                </c:pt>
              </c:numCache>
            </c:numRef>
          </c:val>
        </c:ser>
        <c:firstSliceAng val="290"/>
        <c:holeSize val="39"/>
      </c:doughnutChart>
    </c:plotArea>
    <c:legend>
      <c:legendPos val="r"/>
      <c:layout>
        <c:manualLayout>
          <c:xMode val="edge"/>
          <c:yMode val="edge"/>
          <c:x val="0"/>
          <c:y val="0.31561073242657645"/>
          <c:w val="0.42979762809710875"/>
          <c:h val="0.60665509478459356"/>
        </c:manualLayout>
      </c:layout>
      <c:txPr>
        <a:bodyPr/>
        <a:lstStyle/>
        <a:p>
          <a:pPr>
            <a:defRPr sz="800"/>
          </a:pPr>
          <a:endParaRPr lang="ru-RU"/>
        </a:p>
      </c:txPr>
    </c:legend>
    <c:plotVisOnly val="1"/>
  </c:chart>
  <c:txPr>
    <a:bodyPr/>
    <a:lstStyle/>
    <a:p>
      <a:pPr>
        <a:defRPr sz="1800"/>
      </a:pPr>
      <a:endParaRPr lang="ru-RU"/>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manualLayout>
          <c:layoutTarget val="inner"/>
          <c:xMode val="edge"/>
          <c:yMode val="edge"/>
          <c:x val="7.4914370078740522E-2"/>
          <c:y val="2.1972463485918012E-2"/>
          <c:w val="0.69789468503937468"/>
          <c:h val="0.892098532264609"/>
        </c:manualLayout>
      </c:layout>
      <c:bar3DChart>
        <c:barDir val="col"/>
        <c:grouping val="stacked"/>
        <c:ser>
          <c:idx val="0"/>
          <c:order val="0"/>
          <c:tx>
            <c:strRef>
              <c:f>Лист1!$B$1</c:f>
              <c:strCache>
                <c:ptCount val="1"/>
                <c:pt idx="0">
                  <c:v>общегосударственные вопросы</c:v>
                </c:pt>
              </c:strCache>
            </c:strRef>
          </c:tx>
          <c:spPr>
            <a:solidFill>
              <a:srgbClr val="92D050"/>
            </a:solidFill>
            <a:ln>
              <a:solidFill>
                <a:schemeClr val="accent6">
                  <a:lumMod val="60000"/>
                  <a:lumOff val="40000"/>
                </a:schemeClr>
              </a:solidFill>
            </a:ln>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Лист1!$B$2:$B$7</c:f>
              <c:numCache>
                <c:formatCode>General</c:formatCode>
                <c:ptCount val="6"/>
                <c:pt idx="0">
                  <c:v>166617.37</c:v>
                </c:pt>
                <c:pt idx="1">
                  <c:v>193790.91999999998</c:v>
                </c:pt>
                <c:pt idx="2">
                  <c:v>211798</c:v>
                </c:pt>
                <c:pt idx="3" formatCode="#,##0.00">
                  <c:v>187910.19</c:v>
                </c:pt>
                <c:pt idx="4" formatCode="#,##0.00">
                  <c:v>184061.88999999993</c:v>
                </c:pt>
                <c:pt idx="5" formatCode="#,##0.00">
                  <c:v>171395.6</c:v>
                </c:pt>
              </c:numCache>
            </c:numRef>
          </c:val>
        </c:ser>
        <c:ser>
          <c:idx val="1"/>
          <c:order val="1"/>
          <c:tx>
            <c:strRef>
              <c:f>Лист1!$C$1</c:f>
              <c:strCache>
                <c:ptCount val="1"/>
                <c:pt idx="0">
                  <c:v>национальная оборона</c:v>
                </c:pt>
              </c:strCache>
            </c:strRef>
          </c:tx>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Лист1!$C$2:$C$7</c:f>
              <c:numCache>
                <c:formatCode>General</c:formatCode>
                <c:ptCount val="6"/>
                <c:pt idx="0">
                  <c:v>2205.8000000000002</c:v>
                </c:pt>
                <c:pt idx="1">
                  <c:v>2888.96</c:v>
                </c:pt>
                <c:pt idx="2">
                  <c:v>2428.23</c:v>
                </c:pt>
                <c:pt idx="3" formatCode="#,##0.00">
                  <c:v>2398.5300000000002</c:v>
                </c:pt>
                <c:pt idx="4" formatCode="#,##0.00">
                  <c:v>2472.9299999999998</c:v>
                </c:pt>
                <c:pt idx="5" formatCode="#,##0.00">
                  <c:v>2553.63</c:v>
                </c:pt>
              </c:numCache>
            </c:numRef>
          </c:val>
        </c:ser>
        <c:ser>
          <c:idx val="2"/>
          <c:order val="2"/>
          <c:tx>
            <c:strRef>
              <c:f>Лист1!$D$1</c:f>
              <c:strCache>
                <c:ptCount val="1"/>
                <c:pt idx="0">
                  <c:v>национальная безопасность и правоохранительная деятельность</c:v>
                </c:pt>
              </c:strCache>
            </c:strRef>
          </c:tx>
          <c:spPr>
            <a:solidFill>
              <a:srgbClr val="FF0000"/>
            </a:solidFill>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Лист1!$D$2:$D$7</c:f>
              <c:numCache>
                <c:formatCode>General</c:formatCode>
                <c:ptCount val="6"/>
                <c:pt idx="0">
                  <c:v>4169.53</c:v>
                </c:pt>
                <c:pt idx="1">
                  <c:v>5537.17</c:v>
                </c:pt>
                <c:pt idx="2">
                  <c:v>6465.25</c:v>
                </c:pt>
                <c:pt idx="3" formatCode="#,##0.00">
                  <c:v>4937.6000000000004</c:v>
                </c:pt>
                <c:pt idx="4" formatCode="#,##0.00">
                  <c:v>4867.6000000000004</c:v>
                </c:pt>
                <c:pt idx="5" formatCode="#,##0.00">
                  <c:v>4867.6000000000004</c:v>
                </c:pt>
              </c:numCache>
            </c:numRef>
          </c:val>
        </c:ser>
        <c:ser>
          <c:idx val="3"/>
          <c:order val="3"/>
          <c:tx>
            <c:strRef>
              <c:f>Лист1!$E$1</c:f>
              <c:strCache>
                <c:ptCount val="1"/>
                <c:pt idx="0">
                  <c:v>национальная экономика</c:v>
                </c:pt>
              </c:strCache>
            </c:strRef>
          </c:tx>
          <c:spPr>
            <a:solidFill>
              <a:srgbClr val="99CCFF"/>
            </a:solidFill>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Лист1!$E$2:$E$7</c:f>
              <c:numCache>
                <c:formatCode>General</c:formatCode>
                <c:ptCount val="6"/>
                <c:pt idx="0">
                  <c:v>105422.7</c:v>
                </c:pt>
                <c:pt idx="1">
                  <c:v>283738.37</c:v>
                </c:pt>
                <c:pt idx="2">
                  <c:v>56643.57</c:v>
                </c:pt>
                <c:pt idx="3" formatCode="#,##0.00">
                  <c:v>261340.04</c:v>
                </c:pt>
                <c:pt idx="4" formatCode="#,##0.00">
                  <c:v>45614.67</c:v>
                </c:pt>
                <c:pt idx="5" formatCode="#,##0.00">
                  <c:v>46872.800000000003</c:v>
                </c:pt>
              </c:numCache>
            </c:numRef>
          </c:val>
        </c:ser>
        <c:ser>
          <c:idx val="4"/>
          <c:order val="4"/>
          <c:tx>
            <c:strRef>
              <c:f>Лист1!$F$1</c:f>
              <c:strCache>
                <c:ptCount val="1"/>
                <c:pt idx="0">
                  <c:v>жилищно-коммунальное хозяйство</c:v>
                </c:pt>
              </c:strCache>
            </c:strRef>
          </c:tx>
          <c:spPr>
            <a:solidFill>
              <a:srgbClr val="0000FF"/>
            </a:solidFill>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Лист1!$F$2:$F$7</c:f>
              <c:numCache>
                <c:formatCode>General</c:formatCode>
                <c:ptCount val="6"/>
                <c:pt idx="0">
                  <c:v>25827.56</c:v>
                </c:pt>
                <c:pt idx="1">
                  <c:v>65538.36</c:v>
                </c:pt>
                <c:pt idx="2">
                  <c:v>47873.86</c:v>
                </c:pt>
                <c:pt idx="3" formatCode="#,##0.00">
                  <c:v>65856.070000000007</c:v>
                </c:pt>
                <c:pt idx="4" formatCode="#,##0.00">
                  <c:v>44998.65</c:v>
                </c:pt>
                <c:pt idx="5" formatCode="#,##0.00">
                  <c:v>45833.87</c:v>
                </c:pt>
              </c:numCache>
            </c:numRef>
          </c:val>
        </c:ser>
        <c:ser>
          <c:idx val="5"/>
          <c:order val="5"/>
          <c:tx>
            <c:strRef>
              <c:f>Лист1!$G$1</c:f>
              <c:strCache>
                <c:ptCount val="1"/>
                <c:pt idx="0">
                  <c:v>образование </c:v>
                </c:pt>
              </c:strCache>
            </c:strRef>
          </c:tx>
          <c:spPr>
            <a:solidFill>
              <a:srgbClr val="FF99FF"/>
            </a:solidFill>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Лист1!$G$2:$G$7</c:f>
              <c:numCache>
                <c:formatCode>General</c:formatCode>
                <c:ptCount val="6"/>
                <c:pt idx="0">
                  <c:v>719042.36000000034</c:v>
                </c:pt>
                <c:pt idx="1">
                  <c:v>771018.4</c:v>
                </c:pt>
                <c:pt idx="2">
                  <c:v>1016965.13</c:v>
                </c:pt>
                <c:pt idx="3" formatCode="#,##0.00">
                  <c:v>855790.06</c:v>
                </c:pt>
                <c:pt idx="4" formatCode="#,##0.00">
                  <c:v>856224.13</c:v>
                </c:pt>
                <c:pt idx="5" formatCode="#,##0.00">
                  <c:v>848682.26999999967</c:v>
                </c:pt>
              </c:numCache>
            </c:numRef>
          </c:val>
        </c:ser>
        <c:ser>
          <c:idx val="6"/>
          <c:order val="6"/>
          <c:tx>
            <c:strRef>
              <c:f>Лист1!$H$1</c:f>
              <c:strCache>
                <c:ptCount val="1"/>
                <c:pt idx="0">
                  <c:v>культура и кинематография</c:v>
                </c:pt>
              </c:strCache>
            </c:strRef>
          </c:tx>
          <c:spPr>
            <a:solidFill>
              <a:srgbClr val="66FFFF"/>
            </a:solidFill>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Лист1!$H$2:$H$7</c:f>
              <c:numCache>
                <c:formatCode>General</c:formatCode>
                <c:ptCount val="6"/>
                <c:pt idx="0">
                  <c:v>143588.19</c:v>
                </c:pt>
                <c:pt idx="1">
                  <c:v>155971.84999999998</c:v>
                </c:pt>
                <c:pt idx="2">
                  <c:v>131394.49</c:v>
                </c:pt>
                <c:pt idx="3" formatCode="#,##0.00">
                  <c:v>118205.14</c:v>
                </c:pt>
                <c:pt idx="4" formatCode="#,##0.00">
                  <c:v>108581.84</c:v>
                </c:pt>
                <c:pt idx="5" formatCode="#,##0.00">
                  <c:v>105343.08</c:v>
                </c:pt>
              </c:numCache>
            </c:numRef>
          </c:val>
        </c:ser>
        <c:ser>
          <c:idx val="7"/>
          <c:order val="7"/>
          <c:tx>
            <c:strRef>
              <c:f>Лист1!$I$1</c:f>
              <c:strCache>
                <c:ptCount val="1"/>
                <c:pt idx="0">
                  <c:v>социальная политика</c:v>
                </c:pt>
              </c:strCache>
            </c:strRef>
          </c:tx>
          <c:spPr>
            <a:solidFill>
              <a:srgbClr val="CC00CC"/>
            </a:solidFill>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Лист1!$I$2:$I$7</c:f>
              <c:numCache>
                <c:formatCode>General</c:formatCode>
                <c:ptCount val="6"/>
                <c:pt idx="0">
                  <c:v>360904.58</c:v>
                </c:pt>
                <c:pt idx="1">
                  <c:v>674394.59</c:v>
                </c:pt>
                <c:pt idx="2">
                  <c:v>578006.30000000005</c:v>
                </c:pt>
                <c:pt idx="3" formatCode="#,##0.00">
                  <c:v>799998.57</c:v>
                </c:pt>
                <c:pt idx="4" formatCode="#,##0.00">
                  <c:v>780305.46000000031</c:v>
                </c:pt>
                <c:pt idx="5" formatCode="#,##0.00">
                  <c:v>817651.28999999946</c:v>
                </c:pt>
              </c:numCache>
            </c:numRef>
          </c:val>
        </c:ser>
        <c:ser>
          <c:idx val="8"/>
          <c:order val="8"/>
          <c:tx>
            <c:strRef>
              <c:f>Лист1!$J$1</c:f>
              <c:strCache>
                <c:ptCount val="1"/>
                <c:pt idx="0">
                  <c:v>физическая культура и спорт</c:v>
                </c:pt>
              </c:strCache>
            </c:strRef>
          </c:tx>
          <c:spPr>
            <a:solidFill>
              <a:srgbClr val="66FF99"/>
            </a:solidFill>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Лист1!$J$2:$J$7</c:f>
              <c:numCache>
                <c:formatCode>General</c:formatCode>
                <c:ptCount val="6"/>
                <c:pt idx="0">
                  <c:v>12843.07</c:v>
                </c:pt>
                <c:pt idx="1">
                  <c:v>13010.1</c:v>
                </c:pt>
                <c:pt idx="2">
                  <c:v>10252.17</c:v>
                </c:pt>
                <c:pt idx="3" formatCode="#,##0.00">
                  <c:v>10868.89</c:v>
                </c:pt>
                <c:pt idx="4" formatCode="#,##0.00">
                  <c:v>10361.129999999994</c:v>
                </c:pt>
                <c:pt idx="5" formatCode="#,##0.00">
                  <c:v>9853.3599999999897</c:v>
                </c:pt>
              </c:numCache>
            </c:numRef>
          </c:val>
        </c:ser>
        <c:ser>
          <c:idx val="9"/>
          <c:order val="9"/>
          <c:tx>
            <c:strRef>
              <c:f>Лист1!$K$1</c:f>
              <c:strCache>
                <c:ptCount val="1"/>
                <c:pt idx="0">
                  <c:v>условно утвержденные расходы</c:v>
                </c:pt>
              </c:strCache>
            </c:strRef>
          </c:tx>
          <c:spPr>
            <a:solidFill>
              <a:srgbClr val="FFFF00"/>
            </a:solidFill>
          </c:spPr>
          <c:cat>
            <c:strRef>
              <c:f>Лист1!$A$2:$A$7</c:f>
              <c:strCache>
                <c:ptCount val="6"/>
                <c:pt idx="0">
                  <c:v>2019 (отчет)</c:v>
                </c:pt>
                <c:pt idx="1">
                  <c:v>2020 (отчет)</c:v>
                </c:pt>
                <c:pt idx="2">
                  <c:v>2021 (уточненный)</c:v>
                </c:pt>
                <c:pt idx="3">
                  <c:v>2022 (проект)</c:v>
                </c:pt>
                <c:pt idx="4">
                  <c:v>2023 (проект)</c:v>
                </c:pt>
                <c:pt idx="5">
                  <c:v>2024 (проект)</c:v>
                </c:pt>
              </c:strCache>
            </c:strRef>
          </c:cat>
          <c:val>
            <c:numRef>
              <c:f>Лист1!$K$2:$K$7</c:f>
              <c:numCache>
                <c:formatCode>General</c:formatCode>
                <c:ptCount val="6"/>
                <c:pt idx="3">
                  <c:v>18385.21</c:v>
                </c:pt>
                <c:pt idx="4" formatCode="#,##0.00">
                  <c:v>39422.810000000012</c:v>
                </c:pt>
                <c:pt idx="5">
                  <c:v>37184.65</c:v>
                </c:pt>
              </c:numCache>
            </c:numRef>
          </c:val>
        </c:ser>
        <c:shape val="box"/>
        <c:axId val="183025664"/>
        <c:axId val="183027200"/>
        <c:axId val="0"/>
      </c:bar3DChart>
      <c:catAx>
        <c:axId val="183025664"/>
        <c:scaling>
          <c:orientation val="minMax"/>
        </c:scaling>
        <c:axPos val="b"/>
        <c:tickLblPos val="nextTo"/>
        <c:txPr>
          <a:bodyPr/>
          <a:lstStyle/>
          <a:p>
            <a:pPr>
              <a:defRPr sz="900"/>
            </a:pPr>
            <a:endParaRPr lang="ru-RU"/>
          </a:p>
        </c:txPr>
        <c:crossAx val="183027200"/>
        <c:crosses val="autoZero"/>
        <c:auto val="1"/>
        <c:lblAlgn val="ctr"/>
        <c:lblOffset val="100"/>
      </c:catAx>
      <c:valAx>
        <c:axId val="183027200"/>
        <c:scaling>
          <c:orientation val="minMax"/>
        </c:scaling>
        <c:axPos val="l"/>
        <c:majorGridlines/>
        <c:numFmt formatCode="General" sourceLinked="1"/>
        <c:tickLblPos val="nextTo"/>
        <c:crossAx val="183025664"/>
        <c:crosses val="autoZero"/>
        <c:crossBetween val="between"/>
      </c:valAx>
    </c:plotArea>
    <c:legend>
      <c:legendPos val="r"/>
      <c:layout/>
    </c:legend>
    <c:plotVisOnly val="1"/>
  </c:chart>
  <c:txPr>
    <a:bodyPr/>
    <a:lstStyle/>
    <a:p>
      <a:pPr>
        <a:defRPr sz="1000"/>
      </a:pPr>
      <a:endParaRPr lang="ru-RU"/>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Расходы бюджета всего</c:v>
                </c:pt>
              </c:strCache>
            </c:strRef>
          </c:tx>
          <c:spPr>
            <a:solidFill>
              <a:srgbClr val="92D050"/>
            </a:solidFill>
          </c:spPr>
          <c:dLbls>
            <c:dLbl>
              <c:idx val="0"/>
              <c:layout>
                <c:manualLayout>
                  <c:x val="7.2859235039991121E-3"/>
                  <c:y val="-2.8994372742797949E-2"/>
                </c:manualLayout>
              </c:layout>
              <c:showVal val="1"/>
            </c:dLbl>
            <c:dLbl>
              <c:idx val="1"/>
              <c:layout>
                <c:manualLayout>
                  <c:x val="-1.8943401110397697E-2"/>
                  <c:y val="-3.1110893362076206E-2"/>
                </c:manualLayout>
              </c:layout>
              <c:showVal val="1"/>
            </c:dLbl>
            <c:dLbl>
              <c:idx val="2"/>
              <c:layout>
                <c:manualLayout>
                  <c:x val="-4.6629910425594299E-2"/>
                  <c:y val="-1.0158809037207091E-2"/>
                </c:manualLayout>
              </c:layout>
              <c:showVal val="1"/>
            </c:dLbl>
            <c:dLbl>
              <c:idx val="3"/>
              <c:layout>
                <c:manualLayout>
                  <c:x val="-4.371554102399468E-3"/>
                  <c:y val="-5.3121587950390556E-2"/>
                </c:manualLayout>
              </c:layout>
              <c:showVal val="1"/>
            </c:dLbl>
            <c:dLbl>
              <c:idx val="4"/>
              <c:layout>
                <c:manualLayout>
                  <c:x val="2.6229324614396806E-2"/>
                  <c:y val="-2.2791791483524188E-2"/>
                </c:manualLayout>
              </c:layout>
              <c:showVal val="1"/>
            </c:dLbl>
            <c:dLbl>
              <c:idx val="5"/>
              <c:layout>
                <c:manualLayout>
                  <c:x val="1.4571847007998221E-2"/>
                  <c:y val="-3.1110893362076206E-2"/>
                </c:manualLayout>
              </c:layout>
              <c:showVal val="1"/>
            </c:dLbl>
            <c:txPr>
              <a:bodyPr/>
              <a:lstStyle/>
              <a:p>
                <a:pPr>
                  <a:defRPr sz="800"/>
                </a:pPr>
                <a:endParaRPr lang="ru-RU"/>
              </a:p>
            </c:txPr>
            <c:showVal val="1"/>
          </c:dLbls>
          <c:cat>
            <c:strRef>
              <c:f>Лист1!$A$2:$A$7</c:f>
              <c:strCache>
                <c:ptCount val="6"/>
                <c:pt idx="0">
                  <c:v>2019  год (факт)</c:v>
                </c:pt>
                <c:pt idx="1">
                  <c:v>2020 год (факт)</c:v>
                </c:pt>
                <c:pt idx="2">
                  <c:v>2021 (уточненный)</c:v>
                </c:pt>
                <c:pt idx="3">
                  <c:v>2022 (проект)</c:v>
                </c:pt>
                <c:pt idx="4">
                  <c:v>2023 (проект)</c:v>
                </c:pt>
                <c:pt idx="5">
                  <c:v>2024 (проект)</c:v>
                </c:pt>
              </c:strCache>
            </c:strRef>
          </c:cat>
          <c:val>
            <c:numRef>
              <c:f>Лист1!$B$2:$B$7</c:f>
              <c:numCache>
                <c:formatCode>General</c:formatCode>
                <c:ptCount val="6"/>
                <c:pt idx="0">
                  <c:v>1540621.11</c:v>
                </c:pt>
                <c:pt idx="1">
                  <c:v>2038222.3</c:v>
                </c:pt>
                <c:pt idx="2">
                  <c:v>2662266.9899999998</c:v>
                </c:pt>
                <c:pt idx="3">
                  <c:v>2353137.54</c:v>
                </c:pt>
                <c:pt idx="4">
                  <c:v>2087655.8</c:v>
                </c:pt>
                <c:pt idx="5">
                  <c:v>2053672.72</c:v>
                </c:pt>
              </c:numCache>
            </c:numRef>
          </c:val>
        </c:ser>
        <c:ser>
          <c:idx val="1"/>
          <c:order val="1"/>
          <c:tx>
            <c:strRef>
              <c:f>Лист1!$C$1</c:f>
              <c:strCache>
                <c:ptCount val="1"/>
                <c:pt idx="0">
                  <c:v>расходы на социальную сферу</c:v>
                </c:pt>
              </c:strCache>
            </c:strRef>
          </c:tx>
          <c:spPr>
            <a:solidFill>
              <a:srgbClr val="66FFFF"/>
            </a:solidFill>
          </c:spPr>
          <c:dLbls>
            <c:dLbl>
              <c:idx val="0"/>
              <c:layout>
                <c:manualLayout>
                  <c:x val="3.6429617519995572E-2"/>
                  <c:y val="-2.2336151627985114E-2"/>
                </c:manualLayout>
              </c:layout>
              <c:showVal val="1"/>
            </c:dLbl>
            <c:dLbl>
              <c:idx val="1"/>
              <c:layout>
                <c:manualLayout>
                  <c:x val="3.3515248118395916E-2"/>
                  <c:y val="-5.9258844499192796E-2"/>
                </c:manualLayout>
              </c:layout>
              <c:showVal val="1"/>
            </c:dLbl>
            <c:dLbl>
              <c:idx val="2"/>
              <c:layout>
                <c:manualLayout>
                  <c:x val="3.3515248118395881E-2"/>
                  <c:y val="-1.8233490615136363E-2"/>
                </c:manualLayout>
              </c:layout>
              <c:showVal val="1"/>
            </c:dLbl>
            <c:dLbl>
              <c:idx val="3"/>
              <c:layout>
                <c:manualLayout>
                  <c:x val="3.0600878716796277E-2"/>
                  <c:y val="-8.6079195685704352E-2"/>
                </c:manualLayout>
              </c:layout>
              <c:showVal val="1"/>
            </c:dLbl>
            <c:dLbl>
              <c:idx val="4"/>
              <c:layout>
                <c:manualLayout>
                  <c:x val="2.7686509315196627E-2"/>
                  <c:y val="-3.0280802934012672E-2"/>
                </c:manualLayout>
              </c:layout>
              <c:showVal val="1"/>
            </c:dLbl>
            <c:dLbl>
              <c:idx val="5"/>
              <c:layout>
                <c:manualLayout>
                  <c:x val="3.3515248118395916E-2"/>
                  <c:y val="-3.4995380609759526E-7"/>
                </c:manualLayout>
              </c:layout>
              <c:showVal val="1"/>
            </c:dLbl>
            <c:txPr>
              <a:bodyPr/>
              <a:lstStyle/>
              <a:p>
                <a:pPr>
                  <a:defRPr sz="800"/>
                </a:pPr>
                <a:endParaRPr lang="ru-RU"/>
              </a:p>
            </c:txPr>
            <c:showVal val="1"/>
          </c:dLbls>
          <c:cat>
            <c:strRef>
              <c:f>Лист1!$A$2:$A$7</c:f>
              <c:strCache>
                <c:ptCount val="6"/>
                <c:pt idx="0">
                  <c:v>2019  год (факт)</c:v>
                </c:pt>
                <c:pt idx="1">
                  <c:v>2020 год (факт)</c:v>
                </c:pt>
                <c:pt idx="2">
                  <c:v>2021 (уточненный)</c:v>
                </c:pt>
                <c:pt idx="3">
                  <c:v>2022 (проект)</c:v>
                </c:pt>
                <c:pt idx="4">
                  <c:v>2023 (проект)</c:v>
                </c:pt>
                <c:pt idx="5">
                  <c:v>2024 (проект)</c:v>
                </c:pt>
              </c:strCache>
            </c:strRef>
          </c:cat>
          <c:val>
            <c:numRef>
              <c:f>Лист1!$C$2:$C$7</c:f>
              <c:numCache>
                <c:formatCode>General</c:formatCode>
                <c:ptCount val="6"/>
                <c:pt idx="0">
                  <c:v>1236378.2</c:v>
                </c:pt>
                <c:pt idx="1">
                  <c:v>1562978.76</c:v>
                </c:pt>
                <c:pt idx="2">
                  <c:v>1978791.09</c:v>
                </c:pt>
                <c:pt idx="3">
                  <c:v>1793257.33</c:v>
                </c:pt>
                <c:pt idx="4">
                  <c:v>1709325.3</c:v>
                </c:pt>
                <c:pt idx="5">
                  <c:v>1743361.36</c:v>
                </c:pt>
              </c:numCache>
            </c:numRef>
          </c:val>
        </c:ser>
        <c:ser>
          <c:idx val="2"/>
          <c:order val="2"/>
          <c:tx>
            <c:strRef>
              <c:f>Лист1!$D$1</c:f>
              <c:strCache>
                <c:ptCount val="1"/>
                <c:pt idx="0">
                  <c:v>Столбец1</c:v>
                </c:pt>
              </c:strCache>
            </c:strRef>
          </c:tx>
          <c:cat>
            <c:strRef>
              <c:f>Лист1!$A$2:$A$7</c:f>
              <c:strCache>
                <c:ptCount val="6"/>
                <c:pt idx="0">
                  <c:v>2019  год (факт)</c:v>
                </c:pt>
                <c:pt idx="1">
                  <c:v>2020 год (факт)</c:v>
                </c:pt>
                <c:pt idx="2">
                  <c:v>2021 (уточненный)</c:v>
                </c:pt>
                <c:pt idx="3">
                  <c:v>2022 (проект)</c:v>
                </c:pt>
                <c:pt idx="4">
                  <c:v>2023 (проект)</c:v>
                </c:pt>
                <c:pt idx="5">
                  <c:v>2024 (проект)</c:v>
                </c:pt>
              </c:strCache>
            </c:strRef>
          </c:cat>
          <c:val>
            <c:numRef>
              <c:f>Лист1!$D$2:$D$7</c:f>
              <c:numCache>
                <c:formatCode>General</c:formatCode>
                <c:ptCount val="6"/>
              </c:numCache>
            </c:numRef>
          </c:val>
        </c:ser>
        <c:shape val="box"/>
        <c:axId val="136051328"/>
        <c:axId val="182654848"/>
        <c:axId val="0"/>
      </c:bar3DChart>
      <c:catAx>
        <c:axId val="136051328"/>
        <c:scaling>
          <c:orientation val="minMax"/>
        </c:scaling>
        <c:axPos val="b"/>
        <c:tickLblPos val="nextTo"/>
        <c:txPr>
          <a:bodyPr/>
          <a:lstStyle/>
          <a:p>
            <a:pPr>
              <a:defRPr sz="800"/>
            </a:pPr>
            <a:endParaRPr lang="ru-RU"/>
          </a:p>
        </c:txPr>
        <c:crossAx val="182654848"/>
        <c:crosses val="autoZero"/>
        <c:auto val="1"/>
        <c:lblAlgn val="ctr"/>
        <c:lblOffset val="100"/>
      </c:catAx>
      <c:valAx>
        <c:axId val="182654848"/>
        <c:scaling>
          <c:orientation val="minMax"/>
        </c:scaling>
        <c:axPos val="l"/>
        <c:majorGridlines/>
        <c:numFmt formatCode="General" sourceLinked="1"/>
        <c:tickLblPos val="nextTo"/>
        <c:txPr>
          <a:bodyPr/>
          <a:lstStyle/>
          <a:p>
            <a:pPr>
              <a:defRPr sz="800"/>
            </a:pPr>
            <a:endParaRPr lang="ru-RU"/>
          </a:p>
        </c:txPr>
        <c:crossAx val="136051328"/>
        <c:crosses val="autoZero"/>
        <c:crossBetween val="between"/>
      </c:valAx>
    </c:plotArea>
    <c:legend>
      <c:legendPos val="r"/>
      <c:legendEntry>
        <c:idx val="2"/>
        <c:delete val="1"/>
      </c:legendEntry>
      <c:layout>
        <c:manualLayout>
          <c:xMode val="edge"/>
          <c:yMode val="edge"/>
          <c:x val="0.74543683184639298"/>
          <c:y val="0.38619860730047922"/>
          <c:w val="0.24516329418287486"/>
          <c:h val="0.15308179320329721"/>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Образование</a:t>
            </a:r>
            <a:endParaRPr lang="ru-RU" dirty="0"/>
          </a:p>
        </c:rich>
      </c:tx>
      <c:layout/>
    </c:title>
    <c:plotArea>
      <c:layout>
        <c:manualLayout>
          <c:layoutTarget val="inner"/>
          <c:xMode val="edge"/>
          <c:yMode val="edge"/>
          <c:x val="0.14381993818842909"/>
          <c:y val="0.17035629557768076"/>
          <c:w val="0.85618006181157325"/>
          <c:h val="0.74462014492348472"/>
        </c:manualLayout>
      </c:layout>
      <c:barChart>
        <c:barDir val="bar"/>
        <c:grouping val="clustered"/>
        <c:ser>
          <c:idx val="0"/>
          <c:order val="0"/>
          <c:tx>
            <c:strRef>
              <c:f>Лист1!$B$1</c:f>
              <c:strCache>
                <c:ptCount val="1"/>
                <c:pt idx="0">
                  <c:v>Ряд 1</c:v>
                </c:pt>
              </c:strCache>
            </c:strRef>
          </c:tx>
          <c:spPr>
            <a:solidFill>
              <a:srgbClr val="FF66FF"/>
            </a:solidFill>
          </c:spPr>
          <c:dLbls>
            <c:showVal val="1"/>
          </c:dLbls>
          <c:cat>
            <c:numRef>
              <c:f>Лист1!$A$2:$A$7</c:f>
              <c:numCache>
                <c:formatCode>General</c:formatCode>
                <c:ptCount val="6"/>
                <c:pt idx="0">
                  <c:v>2019</c:v>
                </c:pt>
                <c:pt idx="1">
                  <c:v>2020</c:v>
                </c:pt>
                <c:pt idx="2">
                  <c:v>2021</c:v>
                </c:pt>
                <c:pt idx="3">
                  <c:v>2022</c:v>
                </c:pt>
                <c:pt idx="4">
                  <c:v>2023</c:v>
                </c:pt>
                <c:pt idx="5">
                  <c:v>2024</c:v>
                </c:pt>
              </c:numCache>
            </c:numRef>
          </c:cat>
          <c:val>
            <c:numRef>
              <c:f>Лист1!$B$2:$B$7</c:f>
              <c:numCache>
                <c:formatCode>General</c:formatCode>
                <c:ptCount val="6"/>
                <c:pt idx="0">
                  <c:v>719042.3600000001</c:v>
                </c:pt>
                <c:pt idx="1">
                  <c:v>750709.47</c:v>
                </c:pt>
                <c:pt idx="2">
                  <c:v>1064522.02</c:v>
                </c:pt>
                <c:pt idx="3">
                  <c:v>932436.64</c:v>
                </c:pt>
                <c:pt idx="4">
                  <c:v>855559.05</c:v>
                </c:pt>
                <c:pt idx="5">
                  <c:v>848017.19</c:v>
                </c:pt>
              </c:numCache>
            </c:numRef>
          </c:val>
        </c:ser>
        <c:axId val="156367488"/>
        <c:axId val="156373376"/>
      </c:barChart>
      <c:catAx>
        <c:axId val="156367488"/>
        <c:scaling>
          <c:orientation val="minMax"/>
        </c:scaling>
        <c:axPos val="l"/>
        <c:numFmt formatCode="General" sourceLinked="1"/>
        <c:tickLblPos val="nextTo"/>
        <c:crossAx val="156373376"/>
        <c:crosses val="autoZero"/>
        <c:auto val="1"/>
        <c:lblAlgn val="ctr"/>
        <c:lblOffset val="100"/>
      </c:catAx>
      <c:valAx>
        <c:axId val="156373376"/>
        <c:scaling>
          <c:orientation val="minMax"/>
        </c:scaling>
        <c:delete val="1"/>
        <c:axPos val="b"/>
        <c:majorGridlines/>
        <c:numFmt formatCode="General" sourceLinked="1"/>
        <c:tickLblPos val="none"/>
        <c:crossAx val="156367488"/>
        <c:crosses val="autoZero"/>
        <c:crossBetween val="between"/>
      </c:valAx>
    </c:plotArea>
    <c:plotVisOnly val="1"/>
  </c:chart>
  <c:txPr>
    <a:bodyPr/>
    <a:lstStyle/>
    <a:p>
      <a:pPr>
        <a:defRPr sz="800"/>
      </a:pPr>
      <a:endParaRPr lang="ru-RU"/>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Культура</a:t>
            </a:r>
            <a:endParaRPr lang="ru-RU" dirty="0"/>
          </a:p>
        </c:rich>
      </c:tx>
      <c:layout/>
    </c:title>
    <c:plotArea>
      <c:layout>
        <c:manualLayout>
          <c:layoutTarget val="inner"/>
          <c:xMode val="edge"/>
          <c:yMode val="edge"/>
          <c:x val="0.12971982040487404"/>
          <c:y val="0.22072734399059324"/>
          <c:w val="0.77267651962256778"/>
          <c:h val="0.70105098127047261"/>
        </c:manualLayout>
      </c:layout>
      <c:barChart>
        <c:barDir val="bar"/>
        <c:grouping val="clustered"/>
        <c:ser>
          <c:idx val="0"/>
          <c:order val="0"/>
          <c:tx>
            <c:strRef>
              <c:f>Лист1!$B$1</c:f>
              <c:strCache>
                <c:ptCount val="1"/>
                <c:pt idx="0">
                  <c:v>Ряд 1</c:v>
                </c:pt>
              </c:strCache>
            </c:strRef>
          </c:tx>
          <c:spPr>
            <a:solidFill>
              <a:srgbClr val="FFFF00"/>
            </a:solidFill>
          </c:spPr>
          <c:dLbls>
            <c:showVal val="1"/>
          </c:dLbls>
          <c:cat>
            <c:numRef>
              <c:f>Лист1!$A$2:$A$7</c:f>
              <c:numCache>
                <c:formatCode>General</c:formatCode>
                <c:ptCount val="6"/>
                <c:pt idx="0">
                  <c:v>2019</c:v>
                </c:pt>
                <c:pt idx="1">
                  <c:v>2020</c:v>
                </c:pt>
                <c:pt idx="2">
                  <c:v>2021</c:v>
                </c:pt>
                <c:pt idx="3">
                  <c:v>2022</c:v>
                </c:pt>
                <c:pt idx="4">
                  <c:v>2023</c:v>
                </c:pt>
                <c:pt idx="5">
                  <c:v>2024</c:v>
                </c:pt>
              </c:numCache>
            </c:numRef>
          </c:cat>
          <c:val>
            <c:numRef>
              <c:f>Лист1!$B$2:$B$7</c:f>
              <c:numCache>
                <c:formatCode>General</c:formatCode>
                <c:ptCount val="6"/>
                <c:pt idx="0">
                  <c:v>143588.19</c:v>
                </c:pt>
                <c:pt idx="1">
                  <c:v>142554.41999999998</c:v>
                </c:pt>
                <c:pt idx="2">
                  <c:v>144415.73000000001</c:v>
                </c:pt>
                <c:pt idx="3">
                  <c:v>121690.45</c:v>
                </c:pt>
                <c:pt idx="4">
                  <c:v>108819.08</c:v>
                </c:pt>
                <c:pt idx="5">
                  <c:v>109591.39</c:v>
                </c:pt>
              </c:numCache>
            </c:numRef>
          </c:val>
        </c:ser>
        <c:axId val="156389376"/>
        <c:axId val="156390912"/>
      </c:barChart>
      <c:catAx>
        <c:axId val="156389376"/>
        <c:scaling>
          <c:orientation val="minMax"/>
        </c:scaling>
        <c:axPos val="l"/>
        <c:numFmt formatCode="General" sourceLinked="1"/>
        <c:tickLblPos val="nextTo"/>
        <c:crossAx val="156390912"/>
        <c:crosses val="autoZero"/>
        <c:auto val="1"/>
        <c:lblAlgn val="ctr"/>
        <c:lblOffset val="100"/>
      </c:catAx>
      <c:valAx>
        <c:axId val="156390912"/>
        <c:scaling>
          <c:orientation val="minMax"/>
        </c:scaling>
        <c:delete val="1"/>
        <c:axPos val="b"/>
        <c:majorGridlines/>
        <c:numFmt formatCode="General" sourceLinked="1"/>
        <c:tickLblPos val="none"/>
        <c:crossAx val="156389376"/>
        <c:crosses val="autoZero"/>
        <c:crossBetween val="between"/>
      </c:valAx>
    </c:plotArea>
    <c:plotVisOnly val="1"/>
  </c:chart>
  <c:txPr>
    <a:bodyPr/>
    <a:lstStyle/>
    <a:p>
      <a:pPr>
        <a:defRPr sz="800"/>
      </a:pPr>
      <a:endParaRPr lang="ru-RU"/>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Социальная политика</a:t>
            </a:r>
            <a:endParaRPr lang="ru-RU" dirty="0"/>
          </a:p>
        </c:rich>
      </c:tx>
      <c:layout/>
    </c:title>
    <c:plotArea>
      <c:layout>
        <c:manualLayout>
          <c:layoutTarget val="inner"/>
          <c:xMode val="edge"/>
          <c:yMode val="edge"/>
          <c:x val="0.12971982040487404"/>
          <c:y val="0.23992102607673191"/>
          <c:w val="0.75176144962844771"/>
          <c:h val="0.67505541442443806"/>
        </c:manualLayout>
      </c:layout>
      <c:barChart>
        <c:barDir val="bar"/>
        <c:grouping val="clustered"/>
        <c:ser>
          <c:idx val="0"/>
          <c:order val="0"/>
          <c:tx>
            <c:strRef>
              <c:f>Лист1!$B$1</c:f>
              <c:strCache>
                <c:ptCount val="1"/>
                <c:pt idx="0">
                  <c:v>Ряд 1</c:v>
                </c:pt>
              </c:strCache>
            </c:strRef>
          </c:tx>
          <c:spPr>
            <a:solidFill>
              <a:srgbClr val="00B0F0"/>
            </a:solidFill>
          </c:spPr>
          <c:dLbls>
            <c:showVal val="1"/>
          </c:dLbls>
          <c:cat>
            <c:numRef>
              <c:f>Лист1!$A$2:$A$7</c:f>
              <c:numCache>
                <c:formatCode>General</c:formatCode>
                <c:ptCount val="6"/>
                <c:pt idx="0">
                  <c:v>2019</c:v>
                </c:pt>
                <c:pt idx="1">
                  <c:v>2020</c:v>
                </c:pt>
                <c:pt idx="2">
                  <c:v>2021</c:v>
                </c:pt>
                <c:pt idx="3">
                  <c:v>2022</c:v>
                </c:pt>
                <c:pt idx="4">
                  <c:v>2023</c:v>
                </c:pt>
                <c:pt idx="5">
                  <c:v>2024</c:v>
                </c:pt>
              </c:numCache>
            </c:numRef>
          </c:cat>
          <c:val>
            <c:numRef>
              <c:f>Лист1!$B$2:$B$7</c:f>
              <c:numCache>
                <c:formatCode>General</c:formatCode>
                <c:ptCount val="6"/>
                <c:pt idx="0">
                  <c:v>360904.58</c:v>
                </c:pt>
                <c:pt idx="1">
                  <c:v>659054.88</c:v>
                </c:pt>
                <c:pt idx="2">
                  <c:v>757386.66</c:v>
                </c:pt>
                <c:pt idx="3">
                  <c:v>727886.37</c:v>
                </c:pt>
                <c:pt idx="4">
                  <c:v>734211.06</c:v>
                </c:pt>
                <c:pt idx="5">
                  <c:v>775524.44000000006</c:v>
                </c:pt>
              </c:numCache>
            </c:numRef>
          </c:val>
        </c:ser>
        <c:axId val="156415104"/>
        <c:axId val="156416640"/>
      </c:barChart>
      <c:catAx>
        <c:axId val="156415104"/>
        <c:scaling>
          <c:orientation val="minMax"/>
        </c:scaling>
        <c:axPos val="l"/>
        <c:numFmt formatCode="General" sourceLinked="1"/>
        <c:tickLblPos val="nextTo"/>
        <c:crossAx val="156416640"/>
        <c:crosses val="autoZero"/>
        <c:auto val="1"/>
        <c:lblAlgn val="ctr"/>
        <c:lblOffset val="100"/>
      </c:catAx>
      <c:valAx>
        <c:axId val="156416640"/>
        <c:scaling>
          <c:orientation val="minMax"/>
        </c:scaling>
        <c:delete val="1"/>
        <c:axPos val="b"/>
        <c:majorGridlines/>
        <c:numFmt formatCode="General" sourceLinked="1"/>
        <c:tickLblPos val="none"/>
        <c:crossAx val="156415104"/>
        <c:crosses val="autoZero"/>
        <c:crossBetween val="between"/>
      </c:valAx>
    </c:plotArea>
    <c:plotVisOnly val="1"/>
  </c:chart>
  <c:txPr>
    <a:bodyPr/>
    <a:lstStyle/>
    <a:p>
      <a:pPr>
        <a:defRPr sz="800"/>
      </a:pPr>
      <a:endParaRPr lang="ru-RU"/>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Физкультура и спорт</a:t>
            </a:r>
            <a:endParaRPr lang="ru-RU" dirty="0"/>
          </a:p>
        </c:rich>
      </c:tx>
      <c:layout/>
    </c:title>
    <c:plotArea>
      <c:layout>
        <c:manualLayout>
          <c:layoutTarget val="inner"/>
          <c:xMode val="edge"/>
          <c:yMode val="edge"/>
          <c:x val="0.14381993818842909"/>
          <c:y val="0.23992102607673191"/>
          <c:w val="0.79047939877959272"/>
          <c:h val="0.67505541442443806"/>
        </c:manualLayout>
      </c:layout>
      <c:barChart>
        <c:barDir val="bar"/>
        <c:grouping val="clustered"/>
        <c:ser>
          <c:idx val="0"/>
          <c:order val="0"/>
          <c:tx>
            <c:strRef>
              <c:f>Лист1!$B$1</c:f>
              <c:strCache>
                <c:ptCount val="1"/>
                <c:pt idx="0">
                  <c:v>Ряд 1</c:v>
                </c:pt>
              </c:strCache>
            </c:strRef>
          </c:tx>
          <c:spPr>
            <a:solidFill>
              <a:srgbClr val="00CC99"/>
            </a:solidFill>
          </c:spPr>
          <c:dLbls>
            <c:showVal val="1"/>
          </c:dLbls>
          <c:cat>
            <c:numRef>
              <c:f>Лист1!$A$2:$A$7</c:f>
              <c:numCache>
                <c:formatCode>General</c:formatCode>
                <c:ptCount val="6"/>
                <c:pt idx="0">
                  <c:v>2019</c:v>
                </c:pt>
                <c:pt idx="1">
                  <c:v>2020</c:v>
                </c:pt>
                <c:pt idx="2">
                  <c:v>2021</c:v>
                </c:pt>
                <c:pt idx="3">
                  <c:v>2022</c:v>
                </c:pt>
                <c:pt idx="4">
                  <c:v>2023</c:v>
                </c:pt>
                <c:pt idx="5">
                  <c:v>2024</c:v>
                </c:pt>
              </c:numCache>
            </c:numRef>
          </c:cat>
          <c:val>
            <c:numRef>
              <c:f>Лист1!$B$2:$B$8</c:f>
              <c:numCache>
                <c:formatCode>General</c:formatCode>
                <c:ptCount val="7"/>
                <c:pt idx="0">
                  <c:v>12843.07</c:v>
                </c:pt>
                <c:pt idx="1">
                  <c:v>10659.99</c:v>
                </c:pt>
                <c:pt idx="2">
                  <c:v>12466.68</c:v>
                </c:pt>
                <c:pt idx="3">
                  <c:v>11243.869999999999</c:v>
                </c:pt>
                <c:pt idx="4">
                  <c:v>10736.11</c:v>
                </c:pt>
                <c:pt idx="5">
                  <c:v>10228.34</c:v>
                </c:pt>
              </c:numCache>
            </c:numRef>
          </c:val>
        </c:ser>
        <c:axId val="156469504"/>
        <c:axId val="156475392"/>
      </c:barChart>
      <c:catAx>
        <c:axId val="156469504"/>
        <c:scaling>
          <c:orientation val="minMax"/>
        </c:scaling>
        <c:axPos val="l"/>
        <c:numFmt formatCode="General" sourceLinked="1"/>
        <c:tickLblPos val="nextTo"/>
        <c:crossAx val="156475392"/>
        <c:crosses val="autoZero"/>
        <c:auto val="1"/>
        <c:lblAlgn val="ctr"/>
        <c:lblOffset val="100"/>
      </c:catAx>
      <c:valAx>
        <c:axId val="156475392"/>
        <c:scaling>
          <c:orientation val="minMax"/>
        </c:scaling>
        <c:delete val="1"/>
        <c:axPos val="b"/>
        <c:majorGridlines/>
        <c:numFmt formatCode="General" sourceLinked="1"/>
        <c:tickLblPos val="none"/>
        <c:crossAx val="156469504"/>
        <c:crosses val="autoZero"/>
        <c:crossBetween val="between"/>
      </c:valAx>
    </c:plotArea>
    <c:plotVisOnly val="1"/>
  </c:chart>
  <c:txPr>
    <a:bodyPr/>
    <a:lstStyle/>
    <a:p>
      <a:pPr>
        <a:defRPr sz="800"/>
      </a:pPr>
      <a:endParaRPr lang="ru-RU"/>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5356518303162986"/>
          <c:y val="7.90117926655904E-2"/>
          <c:w val="0.49447640005362786"/>
          <c:h val="0.80440459637105677"/>
        </c:manualLayout>
      </c:layout>
      <c:barChart>
        <c:barDir val="bar"/>
        <c:grouping val="stacked"/>
        <c:ser>
          <c:idx val="0"/>
          <c:order val="0"/>
          <c:tx>
            <c:strRef>
              <c:f>Лист1!$B$1</c:f>
              <c:strCache>
                <c:ptCount val="1"/>
                <c:pt idx="0">
                  <c:v>Дошкольное образование</c:v>
                </c:pt>
              </c:strCache>
            </c:strRef>
          </c:tx>
          <c:spPr>
            <a:solidFill>
              <a:srgbClr val="92D050"/>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Лист1!$B$2:$B$7</c:f>
              <c:numCache>
                <c:formatCode>General</c:formatCode>
                <c:ptCount val="6"/>
                <c:pt idx="0">
                  <c:v>165818.46</c:v>
                </c:pt>
                <c:pt idx="1">
                  <c:v>179516.94999999998</c:v>
                </c:pt>
                <c:pt idx="2">
                  <c:v>423785.89</c:v>
                </c:pt>
                <c:pt idx="3">
                  <c:v>201200</c:v>
                </c:pt>
                <c:pt idx="4">
                  <c:v>202088.9</c:v>
                </c:pt>
                <c:pt idx="5">
                  <c:v>202294.55</c:v>
                </c:pt>
              </c:numCache>
            </c:numRef>
          </c:val>
        </c:ser>
        <c:ser>
          <c:idx val="1"/>
          <c:order val="1"/>
          <c:tx>
            <c:strRef>
              <c:f>Лист1!$C$1</c:f>
              <c:strCache>
                <c:ptCount val="1"/>
                <c:pt idx="0">
                  <c:v>Общее образование</c:v>
                </c:pt>
              </c:strCache>
            </c:strRef>
          </c:tx>
          <c:spPr>
            <a:solidFill>
              <a:srgbClr val="66FFFF"/>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Лист1!$C$2:$C$7</c:f>
              <c:numCache>
                <c:formatCode>General</c:formatCode>
                <c:ptCount val="6"/>
                <c:pt idx="0">
                  <c:v>404847.61</c:v>
                </c:pt>
                <c:pt idx="1">
                  <c:v>457347.17</c:v>
                </c:pt>
                <c:pt idx="2">
                  <c:v>511750.67</c:v>
                </c:pt>
                <c:pt idx="3">
                  <c:v>593705.69999999972</c:v>
                </c:pt>
                <c:pt idx="4">
                  <c:v>523252.06</c:v>
                </c:pt>
                <c:pt idx="5">
                  <c:v>523778.04</c:v>
                </c:pt>
              </c:numCache>
            </c:numRef>
          </c:val>
        </c:ser>
        <c:ser>
          <c:idx val="2"/>
          <c:order val="2"/>
          <c:tx>
            <c:strRef>
              <c:f>Лист1!$D$1</c:f>
              <c:strCache>
                <c:ptCount val="1"/>
                <c:pt idx="0">
                  <c:v>Дополнительное образование детей</c:v>
                </c:pt>
              </c:strCache>
            </c:strRef>
          </c:tx>
          <c:spPr>
            <a:solidFill>
              <a:srgbClr val="FF33CC"/>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Лист1!$D$2:$D$7</c:f>
              <c:numCache>
                <c:formatCode>General</c:formatCode>
                <c:ptCount val="6"/>
                <c:pt idx="0">
                  <c:v>42116.54</c:v>
                </c:pt>
                <c:pt idx="1">
                  <c:v>45552.93</c:v>
                </c:pt>
                <c:pt idx="2">
                  <c:v>46434.759999999995</c:v>
                </c:pt>
                <c:pt idx="3">
                  <c:v>51176.87</c:v>
                </c:pt>
                <c:pt idx="4">
                  <c:v>51228.25</c:v>
                </c:pt>
                <c:pt idx="5">
                  <c:v>51279.619999999995</c:v>
                </c:pt>
              </c:numCache>
            </c:numRef>
          </c:val>
        </c:ser>
        <c:ser>
          <c:idx val="3"/>
          <c:order val="3"/>
          <c:tx>
            <c:strRef>
              <c:f>Лист1!$E$1</c:f>
              <c:strCache>
                <c:ptCount val="1"/>
                <c:pt idx="0">
                  <c:v>Молодежная политика и оздоровление детей</c:v>
                </c:pt>
              </c:strCache>
            </c:strRef>
          </c:tx>
          <c:spPr>
            <a:solidFill>
              <a:schemeClr val="accent2">
                <a:lumMod val="60000"/>
                <a:lumOff val="40000"/>
              </a:schemeClr>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Лист1!$E$2:$E$7</c:f>
              <c:numCache>
                <c:formatCode>General</c:formatCode>
                <c:ptCount val="6"/>
                <c:pt idx="0">
                  <c:v>15996.869999999999</c:v>
                </c:pt>
                <c:pt idx="1">
                  <c:v>6187.3600000000006</c:v>
                </c:pt>
                <c:pt idx="2">
                  <c:v>14455.640000000001</c:v>
                </c:pt>
                <c:pt idx="3">
                  <c:v>13862.140000000001</c:v>
                </c:pt>
                <c:pt idx="4">
                  <c:v>13788.140000000001</c:v>
                </c:pt>
                <c:pt idx="5">
                  <c:v>13714.140000000001</c:v>
                </c:pt>
              </c:numCache>
            </c:numRef>
          </c:val>
        </c:ser>
        <c:ser>
          <c:idx val="4"/>
          <c:order val="4"/>
          <c:tx>
            <c:strRef>
              <c:f>Лист1!$F$1</c:f>
              <c:strCache>
                <c:ptCount val="1"/>
                <c:pt idx="0">
                  <c:v>Другие вопросы</c:v>
                </c:pt>
              </c:strCache>
            </c:strRef>
          </c:tx>
          <c:spPr>
            <a:solidFill>
              <a:srgbClr val="FFC000"/>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Лист1!$F$2:$F$7</c:f>
              <c:numCache>
                <c:formatCode>General</c:formatCode>
                <c:ptCount val="6"/>
                <c:pt idx="0">
                  <c:v>62009.74</c:v>
                </c:pt>
                <c:pt idx="1">
                  <c:v>62105.06</c:v>
                </c:pt>
                <c:pt idx="2">
                  <c:v>68095.06</c:v>
                </c:pt>
                <c:pt idx="3">
                  <c:v>72491.929999999993</c:v>
                </c:pt>
                <c:pt idx="4">
                  <c:v>65201.7</c:v>
                </c:pt>
                <c:pt idx="5">
                  <c:v>56950.83</c:v>
                </c:pt>
              </c:numCache>
            </c:numRef>
          </c:val>
        </c:ser>
        <c:overlap val="100"/>
        <c:axId val="156571904"/>
        <c:axId val="156585984"/>
      </c:barChart>
      <c:catAx>
        <c:axId val="156571904"/>
        <c:scaling>
          <c:orientation val="minMax"/>
        </c:scaling>
        <c:axPos val="l"/>
        <c:tickLblPos val="nextTo"/>
        <c:txPr>
          <a:bodyPr/>
          <a:lstStyle/>
          <a:p>
            <a:pPr>
              <a:defRPr sz="800"/>
            </a:pPr>
            <a:endParaRPr lang="ru-RU"/>
          </a:p>
        </c:txPr>
        <c:crossAx val="156585984"/>
        <c:crosses val="autoZero"/>
        <c:auto val="1"/>
        <c:lblAlgn val="ctr"/>
        <c:lblOffset val="100"/>
      </c:catAx>
      <c:valAx>
        <c:axId val="156585984"/>
        <c:scaling>
          <c:orientation val="minMax"/>
        </c:scaling>
        <c:axPos val="b"/>
        <c:majorGridlines/>
        <c:numFmt formatCode="General" sourceLinked="1"/>
        <c:tickLblPos val="nextTo"/>
        <c:txPr>
          <a:bodyPr/>
          <a:lstStyle/>
          <a:p>
            <a:pPr>
              <a:defRPr sz="700"/>
            </a:pPr>
            <a:endParaRPr lang="ru-RU"/>
          </a:p>
        </c:txPr>
        <c:crossAx val="156571904"/>
        <c:crosses val="autoZero"/>
        <c:crossBetween val="between"/>
      </c:valAx>
    </c:plotArea>
    <c:legend>
      <c:legendPos val="r"/>
      <c:layout>
        <c:manualLayout>
          <c:xMode val="edge"/>
          <c:yMode val="edge"/>
          <c:x val="0.68714789073185811"/>
          <c:y val="3.9720145829639411E-2"/>
          <c:w val="0.30996136155278414"/>
          <c:h val="0.57982096363280367"/>
        </c:manualLayout>
      </c:layout>
      <c:txPr>
        <a:bodyPr/>
        <a:lstStyle/>
        <a:p>
          <a:pPr>
            <a:defRPr sz="1000">
              <a:latin typeface="Calibri" pitchFamily="34" charset="0"/>
              <a:cs typeface="Calibri" pitchFamily="34" charset="0"/>
            </a:defRPr>
          </a:pPr>
          <a:endParaRPr lang="ru-RU"/>
        </a:p>
      </c:txPr>
    </c:legend>
    <c:plotVisOnly val="1"/>
    <c:dispBlanksAs val="gap"/>
  </c:chart>
  <c:txPr>
    <a:bodyPr/>
    <a:lstStyle/>
    <a:p>
      <a:pPr>
        <a:defRPr sz="1800"/>
      </a:pPr>
      <a:endParaRPr lang="ru-RU"/>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4017071303587017"/>
          <c:y val="5.4320607457593886E-2"/>
          <c:w val="0.54819575678040533"/>
          <c:h val="0.75899770119233145"/>
        </c:manualLayout>
      </c:layout>
      <c:barChart>
        <c:barDir val="bar"/>
        <c:grouping val="stacked"/>
        <c:ser>
          <c:idx val="0"/>
          <c:order val="0"/>
          <c:tx>
            <c:strRef>
              <c:f>Лист1!$B$1</c:f>
              <c:strCache>
                <c:ptCount val="1"/>
                <c:pt idx="0">
                  <c:v>Социальное обеспечение населения</c:v>
                </c:pt>
              </c:strCache>
            </c:strRef>
          </c:tx>
          <c:spPr>
            <a:solidFill>
              <a:srgbClr val="92D050"/>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Лист1!$B$2:$B$7</c:f>
              <c:numCache>
                <c:formatCode>General</c:formatCode>
                <c:ptCount val="6"/>
                <c:pt idx="0">
                  <c:v>117820.55</c:v>
                </c:pt>
                <c:pt idx="1">
                  <c:v>121547.5</c:v>
                </c:pt>
                <c:pt idx="2">
                  <c:v>129932.64</c:v>
                </c:pt>
                <c:pt idx="3">
                  <c:v>133839.78</c:v>
                </c:pt>
                <c:pt idx="4">
                  <c:v>134647.01999999999</c:v>
                </c:pt>
                <c:pt idx="5">
                  <c:v>135920.04</c:v>
                </c:pt>
              </c:numCache>
            </c:numRef>
          </c:val>
        </c:ser>
        <c:ser>
          <c:idx val="1"/>
          <c:order val="1"/>
          <c:tx>
            <c:strRef>
              <c:f>Лист1!$C$1</c:f>
              <c:strCache>
                <c:ptCount val="1"/>
                <c:pt idx="0">
                  <c:v>Охрана семьи и детства</c:v>
                </c:pt>
              </c:strCache>
            </c:strRef>
          </c:tx>
          <c:spPr>
            <a:solidFill>
              <a:srgbClr val="99CCFF"/>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Лист1!$C$2:$C$7</c:f>
              <c:numCache>
                <c:formatCode>General</c:formatCode>
                <c:ptCount val="6"/>
                <c:pt idx="0">
                  <c:v>227572.26</c:v>
                </c:pt>
                <c:pt idx="1">
                  <c:v>518694.58</c:v>
                </c:pt>
                <c:pt idx="2">
                  <c:v>608449.37</c:v>
                </c:pt>
                <c:pt idx="3">
                  <c:v>574265.73</c:v>
                </c:pt>
                <c:pt idx="4" formatCode="#,##0.00">
                  <c:v>579779.16</c:v>
                </c:pt>
                <c:pt idx="5" formatCode="#,##0.00">
                  <c:v>619820.55000000005</c:v>
                </c:pt>
              </c:numCache>
            </c:numRef>
          </c:val>
        </c:ser>
        <c:ser>
          <c:idx val="2"/>
          <c:order val="2"/>
          <c:tx>
            <c:strRef>
              <c:f>Лист1!$D$1</c:f>
              <c:strCache>
                <c:ptCount val="1"/>
                <c:pt idx="0">
                  <c:v>Другие вопросы</c:v>
                </c:pt>
              </c:strCache>
            </c:strRef>
          </c:tx>
          <c:spPr>
            <a:solidFill>
              <a:srgbClr val="FF66FF"/>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Лист1!$D$2:$D$7</c:f>
              <c:numCache>
                <c:formatCode>General</c:formatCode>
                <c:ptCount val="6"/>
                <c:pt idx="0">
                  <c:v>15511.77</c:v>
                </c:pt>
                <c:pt idx="1">
                  <c:v>18812.8</c:v>
                </c:pt>
                <c:pt idx="2">
                  <c:v>19004.649999999998</c:v>
                </c:pt>
                <c:pt idx="3">
                  <c:v>19780.86</c:v>
                </c:pt>
                <c:pt idx="4">
                  <c:v>19784.88</c:v>
                </c:pt>
                <c:pt idx="5">
                  <c:v>19783.849999999995</c:v>
                </c:pt>
              </c:numCache>
            </c:numRef>
          </c:val>
        </c:ser>
        <c:overlap val="100"/>
        <c:axId val="183609984"/>
        <c:axId val="184025472"/>
      </c:barChart>
      <c:catAx>
        <c:axId val="183609984"/>
        <c:scaling>
          <c:orientation val="minMax"/>
        </c:scaling>
        <c:axPos val="l"/>
        <c:tickLblPos val="nextTo"/>
        <c:txPr>
          <a:bodyPr/>
          <a:lstStyle/>
          <a:p>
            <a:pPr>
              <a:defRPr sz="800"/>
            </a:pPr>
            <a:endParaRPr lang="ru-RU"/>
          </a:p>
        </c:txPr>
        <c:crossAx val="184025472"/>
        <c:crosses val="autoZero"/>
        <c:auto val="1"/>
        <c:lblAlgn val="ctr"/>
        <c:lblOffset val="100"/>
      </c:catAx>
      <c:valAx>
        <c:axId val="184025472"/>
        <c:scaling>
          <c:orientation val="minMax"/>
        </c:scaling>
        <c:axPos val="b"/>
        <c:majorGridlines/>
        <c:numFmt formatCode="General" sourceLinked="1"/>
        <c:tickLblPos val="nextTo"/>
        <c:txPr>
          <a:bodyPr/>
          <a:lstStyle/>
          <a:p>
            <a:pPr>
              <a:defRPr sz="700"/>
            </a:pPr>
            <a:endParaRPr lang="ru-RU"/>
          </a:p>
        </c:txPr>
        <c:crossAx val="183609984"/>
        <c:crosses val="autoZero"/>
        <c:crossBetween val="between"/>
      </c:valAx>
    </c:plotArea>
    <c:legend>
      <c:legendPos val="r"/>
      <c:layout>
        <c:manualLayout>
          <c:xMode val="edge"/>
          <c:yMode val="edge"/>
          <c:x val="0.72340698086675648"/>
          <c:y val="0.16853619766635294"/>
          <c:w val="0.24111805476971171"/>
          <c:h val="0.38641082710415897"/>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userShapes r:id="rId2"/>
</c:chartSpace>
</file>

<file path=ppt/charts/chart39.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4756703849518907"/>
          <c:y val="4.4444133374394575E-2"/>
          <c:w val="0.61761078302712169"/>
          <c:h val="0.83996739703086454"/>
        </c:manualLayout>
      </c:layout>
      <c:barChart>
        <c:barDir val="bar"/>
        <c:grouping val="stacked"/>
        <c:ser>
          <c:idx val="0"/>
          <c:order val="0"/>
          <c:tx>
            <c:strRef>
              <c:f>Лист1!$B$1</c:f>
              <c:strCache>
                <c:ptCount val="1"/>
                <c:pt idx="0">
                  <c:v>Культура</c:v>
                </c:pt>
              </c:strCache>
            </c:strRef>
          </c:tx>
          <c:spPr>
            <a:solidFill>
              <a:srgbClr val="92D050"/>
            </a:solidFill>
          </c:spPr>
          <c:cat>
            <c:strRef>
              <c:f>Лист1!$A$2:$A$7</c:f>
              <c:strCache>
                <c:ptCount val="6"/>
                <c:pt idx="0">
                  <c:v>2019 (факт)</c:v>
                </c:pt>
                <c:pt idx="1">
                  <c:v>2020 (факт)</c:v>
                </c:pt>
                <c:pt idx="2">
                  <c:v>2021 (уточненный)</c:v>
                </c:pt>
                <c:pt idx="3">
                  <c:v>2022 (проект)</c:v>
                </c:pt>
                <c:pt idx="4">
                  <c:v>2023 (проект)</c:v>
                </c:pt>
                <c:pt idx="5">
                  <c:v>2024 (проект)</c:v>
                </c:pt>
              </c:strCache>
            </c:strRef>
          </c:cat>
          <c:val>
            <c:numRef>
              <c:f>Лист1!$B$2:$B$7</c:f>
              <c:numCache>
                <c:formatCode>General</c:formatCode>
                <c:ptCount val="6"/>
                <c:pt idx="0">
                  <c:v>130123.52</c:v>
                </c:pt>
                <c:pt idx="1">
                  <c:v>128349.15000000001</c:v>
                </c:pt>
                <c:pt idx="2">
                  <c:v>115301.19</c:v>
                </c:pt>
                <c:pt idx="3">
                  <c:v>93795.680000000008</c:v>
                </c:pt>
                <c:pt idx="4">
                  <c:v>80923.92</c:v>
                </c:pt>
                <c:pt idx="5">
                  <c:v>81695.820000000007</c:v>
                </c:pt>
              </c:numCache>
            </c:numRef>
          </c:val>
        </c:ser>
        <c:ser>
          <c:idx val="1"/>
          <c:order val="1"/>
          <c:tx>
            <c:strRef>
              <c:f>Лист1!$C$1</c:f>
              <c:strCache>
                <c:ptCount val="1"/>
                <c:pt idx="0">
                  <c:v>Кинематография</c:v>
                </c:pt>
              </c:strCache>
            </c:strRef>
          </c:tx>
          <c:spPr>
            <a:solidFill>
              <a:srgbClr val="66FFFF"/>
            </a:solidFill>
          </c:spPr>
          <c:cat>
            <c:strRef>
              <c:f>Лист1!$A$2:$A$7</c:f>
              <c:strCache>
                <c:ptCount val="6"/>
                <c:pt idx="0">
                  <c:v>2019 (факт)</c:v>
                </c:pt>
                <c:pt idx="1">
                  <c:v>2020 (факт)</c:v>
                </c:pt>
                <c:pt idx="2">
                  <c:v>2021 (уточненный)</c:v>
                </c:pt>
                <c:pt idx="3">
                  <c:v>2022 (проект)</c:v>
                </c:pt>
                <c:pt idx="4">
                  <c:v>2023 (проект)</c:v>
                </c:pt>
                <c:pt idx="5">
                  <c:v>2024 (проект)</c:v>
                </c:pt>
              </c:strCache>
            </c:strRef>
          </c:cat>
          <c:val>
            <c:numRef>
              <c:f>Лист1!$C$2:$C$7</c:f>
              <c:numCache>
                <c:formatCode>General</c:formatCode>
                <c:ptCount val="6"/>
                <c:pt idx="0">
                  <c:v>4427.63</c:v>
                </c:pt>
                <c:pt idx="1">
                  <c:v>5435.72</c:v>
                </c:pt>
                <c:pt idx="2">
                  <c:v>4690.25</c:v>
                </c:pt>
                <c:pt idx="3">
                  <c:v>4212.78</c:v>
                </c:pt>
                <c:pt idx="4">
                  <c:v>4213.17</c:v>
                </c:pt>
                <c:pt idx="5">
                  <c:v>4213.58</c:v>
                </c:pt>
              </c:numCache>
            </c:numRef>
          </c:val>
        </c:ser>
        <c:ser>
          <c:idx val="2"/>
          <c:order val="2"/>
          <c:tx>
            <c:strRef>
              <c:f>Лист1!$D$1</c:f>
              <c:strCache>
                <c:ptCount val="1"/>
                <c:pt idx="0">
                  <c:v>Другие вопросы</c:v>
                </c:pt>
              </c:strCache>
            </c:strRef>
          </c:tx>
          <c:spPr>
            <a:solidFill>
              <a:srgbClr val="FFFF99"/>
            </a:solidFill>
          </c:spPr>
          <c:cat>
            <c:strRef>
              <c:f>Лист1!$A$2:$A$7</c:f>
              <c:strCache>
                <c:ptCount val="6"/>
                <c:pt idx="0">
                  <c:v>2019 (факт)</c:v>
                </c:pt>
                <c:pt idx="1">
                  <c:v>2020 (факт)</c:v>
                </c:pt>
                <c:pt idx="2">
                  <c:v>2021 (уточненный)</c:v>
                </c:pt>
                <c:pt idx="3">
                  <c:v>2022 (проект)</c:v>
                </c:pt>
                <c:pt idx="4">
                  <c:v>2023 (проект)</c:v>
                </c:pt>
                <c:pt idx="5">
                  <c:v>2024 (проект)</c:v>
                </c:pt>
              </c:strCache>
            </c:strRef>
          </c:cat>
          <c:val>
            <c:numRef>
              <c:f>Лист1!$D$2:$D$7</c:f>
              <c:numCache>
                <c:formatCode>General</c:formatCode>
                <c:ptCount val="6"/>
                <c:pt idx="0">
                  <c:v>9037.0400000000009</c:v>
                </c:pt>
                <c:pt idx="1">
                  <c:v>8769.5499999999975</c:v>
                </c:pt>
                <c:pt idx="2">
                  <c:v>24424.29</c:v>
                </c:pt>
                <c:pt idx="3">
                  <c:v>23681.99</c:v>
                </c:pt>
                <c:pt idx="4">
                  <c:v>23681.99</c:v>
                </c:pt>
                <c:pt idx="5">
                  <c:v>23681.99</c:v>
                </c:pt>
              </c:numCache>
            </c:numRef>
          </c:val>
        </c:ser>
        <c:overlap val="100"/>
        <c:axId val="184399360"/>
        <c:axId val="184400896"/>
      </c:barChart>
      <c:catAx>
        <c:axId val="184399360"/>
        <c:scaling>
          <c:orientation val="minMax"/>
        </c:scaling>
        <c:axPos val="l"/>
        <c:tickLblPos val="nextTo"/>
        <c:txPr>
          <a:bodyPr/>
          <a:lstStyle/>
          <a:p>
            <a:pPr>
              <a:defRPr sz="800"/>
            </a:pPr>
            <a:endParaRPr lang="ru-RU"/>
          </a:p>
        </c:txPr>
        <c:crossAx val="184400896"/>
        <c:crosses val="autoZero"/>
        <c:auto val="1"/>
        <c:lblAlgn val="ctr"/>
        <c:lblOffset val="100"/>
      </c:catAx>
      <c:valAx>
        <c:axId val="184400896"/>
        <c:scaling>
          <c:orientation val="minMax"/>
        </c:scaling>
        <c:axPos val="b"/>
        <c:majorGridlines/>
        <c:numFmt formatCode="General" sourceLinked="1"/>
        <c:tickLblPos val="nextTo"/>
        <c:txPr>
          <a:bodyPr/>
          <a:lstStyle/>
          <a:p>
            <a:pPr>
              <a:defRPr sz="700"/>
            </a:pPr>
            <a:endParaRPr lang="ru-RU"/>
          </a:p>
        </c:txPr>
        <c:crossAx val="184399360"/>
        <c:crosses val="autoZero"/>
        <c:crossBetween val="between"/>
      </c:valAx>
    </c:plotArea>
    <c:legend>
      <c:legendPos val="r"/>
      <c:layout>
        <c:manualLayout>
          <c:xMode val="edge"/>
          <c:yMode val="edge"/>
          <c:x val="0.81121095800524856"/>
          <c:y val="0.1537216061838812"/>
          <c:w val="0.17206178915135686"/>
          <c:h val="0.50638697510110164"/>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8.4299788481066701E-2"/>
          <c:y val="0.13252596142873438"/>
          <c:w val="0.92073832790445154"/>
          <c:h val="0.59437435809654227"/>
        </c:manualLayout>
      </c:layout>
      <c:barChart>
        <c:barDir val="col"/>
        <c:grouping val="clustered"/>
        <c:ser>
          <c:idx val="0"/>
          <c:order val="0"/>
          <c:tx>
            <c:strRef>
              <c:f>Sheet1!$A$2</c:f>
              <c:strCache>
                <c:ptCount val="1"/>
                <c:pt idx="0">
                  <c:v>валовой сбор зерна (в весе после обработки)</c:v>
                </c:pt>
              </c:strCache>
            </c:strRef>
          </c:tx>
          <c:spPr>
            <a:solidFill>
              <a:schemeClr val="accent2">
                <a:lumMod val="60000"/>
                <a:lumOff val="4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275</c:v>
                </c:pt>
                <c:pt idx="1">
                  <c:v>273</c:v>
                </c:pt>
                <c:pt idx="2">
                  <c:v>240.2</c:v>
                </c:pt>
                <c:pt idx="3">
                  <c:v>242.84</c:v>
                </c:pt>
                <c:pt idx="4">
                  <c:v>247.7</c:v>
                </c:pt>
                <c:pt idx="5">
                  <c:v>246.46</c:v>
                </c:pt>
                <c:pt idx="6">
                  <c:v>258.97000000000003</c:v>
                </c:pt>
                <c:pt idx="7">
                  <c:v>255.45000000000007</c:v>
                </c:pt>
              </c:numCache>
            </c:numRef>
          </c:val>
        </c:ser>
        <c:axId val="177423872"/>
        <c:axId val="177425408"/>
      </c:barChart>
      <c:catAx>
        <c:axId val="17742387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7425408"/>
        <c:crosses val="autoZero"/>
        <c:auto val="1"/>
        <c:lblAlgn val="ctr"/>
        <c:lblOffset val="100"/>
        <c:tickLblSkip val="1"/>
        <c:tickMarkSkip val="1"/>
      </c:catAx>
      <c:valAx>
        <c:axId val="177425408"/>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7423872"/>
        <c:crosses val="autoZero"/>
        <c:crossBetween val="between"/>
      </c:valAx>
      <c:spPr>
        <a:noFill/>
        <a:ln w="12700">
          <a:solidFill>
            <a:schemeClr val="tx1"/>
          </a:solidFill>
          <a:prstDash val="solid"/>
        </a:ln>
      </c:spPr>
    </c:plotArea>
    <c:legend>
      <c:legendPos val="r"/>
      <c:layout>
        <c:manualLayout>
          <c:xMode val="edge"/>
          <c:yMode val="edge"/>
          <c:x val="0.13579055957178604"/>
          <c:y val="0.85675368024649623"/>
          <c:w val="0.33446635552953741"/>
          <c:h val="0.11808456008216364"/>
        </c:manualLayout>
      </c:layout>
      <c:spPr>
        <a:noFill/>
        <a:ln w="3182">
          <a:solidFill>
            <a:schemeClr val="tx1"/>
          </a:solidFill>
          <a:prstDash val="solid"/>
        </a:ln>
      </c:spPr>
    </c:legend>
    <c:plotVisOnly val="1"/>
    <c:dispBlanksAs val="gap"/>
  </c:chart>
  <c:spPr>
    <a:noFill/>
    <a:ln>
      <a:noFill/>
    </a:ln>
  </c:spPr>
  <c:txPr>
    <a:bodyPr/>
    <a:lstStyle/>
    <a:p>
      <a:pPr>
        <a:defRPr sz="11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4756703849518918"/>
          <c:y val="4.4444133374394575E-2"/>
          <c:w val="0.61761078302712169"/>
          <c:h val="0.83996739703086454"/>
        </c:manualLayout>
      </c:layout>
      <c:barChart>
        <c:barDir val="bar"/>
        <c:grouping val="stacked"/>
        <c:ser>
          <c:idx val="0"/>
          <c:order val="0"/>
          <c:tx>
            <c:strRef>
              <c:f>Лист1!$B$1</c:f>
              <c:strCache>
                <c:ptCount val="1"/>
                <c:pt idx="0">
                  <c:v>Физическая культура и спорт</c:v>
                </c:pt>
              </c:strCache>
            </c:strRef>
          </c:tx>
          <c:spPr>
            <a:solidFill>
              <a:srgbClr val="FFCCFF"/>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Лист1!$B$2:$B$7</c:f>
              <c:numCache>
                <c:formatCode>General</c:formatCode>
                <c:ptCount val="6"/>
                <c:pt idx="0">
                  <c:v>12299.32</c:v>
                </c:pt>
                <c:pt idx="1">
                  <c:v>9433.99</c:v>
                </c:pt>
                <c:pt idx="2">
                  <c:v>4467.8500000000004</c:v>
                </c:pt>
                <c:pt idx="3">
                  <c:v>4598.6100000000015</c:v>
                </c:pt>
                <c:pt idx="4">
                  <c:v>4598.6100000000015</c:v>
                </c:pt>
                <c:pt idx="5">
                  <c:v>4429.3500000000004</c:v>
                </c:pt>
              </c:numCache>
            </c:numRef>
          </c:val>
        </c:ser>
        <c:ser>
          <c:idx val="1"/>
          <c:order val="1"/>
          <c:tx>
            <c:strRef>
              <c:f>Лист1!$C$1</c:f>
              <c:strCache>
                <c:ptCount val="1"/>
                <c:pt idx="0">
                  <c:v>Массовый спорт</c:v>
                </c:pt>
              </c:strCache>
            </c:strRef>
          </c:tx>
          <c:spPr>
            <a:solidFill>
              <a:schemeClr val="accent1">
                <a:lumMod val="75000"/>
              </a:schemeClr>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Лист1!$C$2:$C$7</c:f>
              <c:numCache>
                <c:formatCode>General</c:formatCode>
                <c:ptCount val="6"/>
                <c:pt idx="0">
                  <c:v>543.75</c:v>
                </c:pt>
                <c:pt idx="1">
                  <c:v>1226</c:v>
                </c:pt>
                <c:pt idx="2">
                  <c:v>2184.15</c:v>
                </c:pt>
                <c:pt idx="3">
                  <c:v>733</c:v>
                </c:pt>
                <c:pt idx="4">
                  <c:v>733</c:v>
                </c:pt>
                <c:pt idx="5">
                  <c:v>733</c:v>
                </c:pt>
              </c:numCache>
            </c:numRef>
          </c:val>
        </c:ser>
        <c:ser>
          <c:idx val="2"/>
          <c:order val="2"/>
          <c:tx>
            <c:strRef>
              <c:f>Лист1!$D$1</c:f>
              <c:strCache>
                <c:ptCount val="1"/>
                <c:pt idx="0">
                  <c:v>Другие вопросы</c:v>
                </c:pt>
              </c:strCache>
            </c:strRef>
          </c:tx>
          <c:spPr>
            <a:solidFill>
              <a:srgbClr val="FFC000"/>
            </a:solidFill>
          </c:spPr>
          <c:cat>
            <c:strRef>
              <c:f>Лист1!$A$2:$A$7</c:f>
              <c:strCache>
                <c:ptCount val="6"/>
                <c:pt idx="0">
                  <c:v>2019 (факт)</c:v>
                </c:pt>
                <c:pt idx="1">
                  <c:v>2020 год (факт)</c:v>
                </c:pt>
                <c:pt idx="2">
                  <c:v>2021 (уточненный)</c:v>
                </c:pt>
                <c:pt idx="3">
                  <c:v>2022 (проект)</c:v>
                </c:pt>
                <c:pt idx="4">
                  <c:v>2023 (проект)</c:v>
                </c:pt>
                <c:pt idx="5">
                  <c:v>2024 (проект)</c:v>
                </c:pt>
              </c:strCache>
            </c:strRef>
          </c:cat>
          <c:val>
            <c:numRef>
              <c:f>Лист1!$D$2:$D$7</c:f>
              <c:numCache>
                <c:formatCode>General</c:formatCode>
                <c:ptCount val="6"/>
                <c:pt idx="0">
                  <c:v>0</c:v>
                </c:pt>
                <c:pt idx="1">
                  <c:v>0</c:v>
                </c:pt>
                <c:pt idx="2">
                  <c:v>5814.68</c:v>
                </c:pt>
                <c:pt idx="3">
                  <c:v>5912.26</c:v>
                </c:pt>
                <c:pt idx="4">
                  <c:v>5404.5</c:v>
                </c:pt>
                <c:pt idx="5">
                  <c:v>5065.99</c:v>
                </c:pt>
              </c:numCache>
            </c:numRef>
          </c:val>
        </c:ser>
        <c:overlap val="100"/>
        <c:axId val="184684928"/>
        <c:axId val="184686464"/>
      </c:barChart>
      <c:catAx>
        <c:axId val="184684928"/>
        <c:scaling>
          <c:orientation val="minMax"/>
        </c:scaling>
        <c:axPos val="l"/>
        <c:tickLblPos val="nextTo"/>
        <c:txPr>
          <a:bodyPr/>
          <a:lstStyle/>
          <a:p>
            <a:pPr>
              <a:defRPr sz="800"/>
            </a:pPr>
            <a:endParaRPr lang="ru-RU"/>
          </a:p>
        </c:txPr>
        <c:crossAx val="184686464"/>
        <c:crosses val="autoZero"/>
        <c:auto val="1"/>
        <c:lblAlgn val="ctr"/>
        <c:lblOffset val="100"/>
      </c:catAx>
      <c:valAx>
        <c:axId val="184686464"/>
        <c:scaling>
          <c:orientation val="minMax"/>
        </c:scaling>
        <c:axPos val="b"/>
        <c:majorGridlines/>
        <c:numFmt formatCode="General" sourceLinked="1"/>
        <c:tickLblPos val="nextTo"/>
        <c:txPr>
          <a:bodyPr/>
          <a:lstStyle/>
          <a:p>
            <a:pPr>
              <a:defRPr sz="700"/>
            </a:pPr>
            <a:endParaRPr lang="ru-RU"/>
          </a:p>
        </c:txPr>
        <c:crossAx val="184684928"/>
        <c:crosses val="autoZero"/>
        <c:crossBetween val="between"/>
      </c:valAx>
    </c:plotArea>
    <c:legend>
      <c:legendPos val="r"/>
      <c:layout>
        <c:manualLayout>
          <c:xMode val="edge"/>
          <c:yMode val="edge"/>
          <c:x val="0.81121095800524856"/>
          <c:y val="0.1537216061838812"/>
          <c:w val="0.17206178915135692"/>
          <c:h val="0.50638697510110131"/>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ru-RU"/>
  <c:chart>
    <c:autoTitleDeleted val="1"/>
    <c:view3D>
      <c:rAngAx val="1"/>
    </c:view3D>
    <c:plotArea>
      <c:layout>
        <c:manualLayout>
          <c:layoutTarget val="inner"/>
          <c:xMode val="edge"/>
          <c:yMode val="edge"/>
          <c:x val="8.7012639331608133E-2"/>
          <c:y val="0.19317100142781152"/>
          <c:w val="0.79711515579943448"/>
          <c:h val="0.46226175922556001"/>
        </c:manualLayout>
      </c:layout>
      <c:bar3DChart>
        <c:barDir val="col"/>
        <c:grouping val="clustered"/>
        <c:ser>
          <c:idx val="0"/>
          <c:order val="0"/>
          <c:tx>
            <c:strRef>
              <c:f>Лист1!$B$1</c:f>
              <c:strCache>
                <c:ptCount val="1"/>
                <c:pt idx="0">
                  <c:v>"Указные"  категории, руб.</c:v>
                </c:pt>
              </c:strCache>
            </c:strRef>
          </c:tx>
          <c:spPr>
            <a:solidFill>
              <a:srgbClr val="FF5050"/>
            </a:solidFill>
          </c:spPr>
          <c:dLbls>
            <c:txPr>
              <a:bodyPr/>
              <a:lstStyle/>
              <a:p>
                <a:pPr>
                  <a:defRPr sz="600">
                    <a:solidFill>
                      <a:schemeClr val="tx1"/>
                    </a:solidFill>
                  </a:defRPr>
                </a:pPr>
                <a:endParaRPr lang="ru-RU"/>
              </a:p>
            </c:txPr>
            <c:showVal val="1"/>
          </c:dLbls>
          <c:cat>
            <c:strRef>
              <c:f>Лист1!$A$2:$A$7</c:f>
              <c:strCache>
                <c:ptCount val="6"/>
                <c:pt idx="0">
                  <c:v>2019 год</c:v>
                </c:pt>
                <c:pt idx="1">
                  <c:v>2020 год</c:v>
                </c:pt>
                <c:pt idx="2">
                  <c:v>2021 год</c:v>
                </c:pt>
                <c:pt idx="3">
                  <c:v>2022 год</c:v>
                </c:pt>
                <c:pt idx="4">
                  <c:v>2023 год</c:v>
                </c:pt>
                <c:pt idx="5">
                  <c:v>2024 год</c:v>
                </c:pt>
              </c:strCache>
            </c:strRef>
          </c:cat>
          <c:val>
            <c:numRef>
              <c:f>Лист1!$B$2:$B$7</c:f>
              <c:numCache>
                <c:formatCode>General</c:formatCode>
                <c:ptCount val="6"/>
                <c:pt idx="0">
                  <c:v>24732.5</c:v>
                </c:pt>
                <c:pt idx="1">
                  <c:v>25697</c:v>
                </c:pt>
                <c:pt idx="2">
                  <c:v>26250.6</c:v>
                </c:pt>
                <c:pt idx="3">
                  <c:v>28758.02</c:v>
                </c:pt>
                <c:pt idx="4">
                  <c:v>28758.02</c:v>
                </c:pt>
                <c:pt idx="5">
                  <c:v>28758.02</c:v>
                </c:pt>
              </c:numCache>
            </c:numRef>
          </c:val>
        </c:ser>
        <c:shape val="cylinder"/>
        <c:axId val="190424192"/>
        <c:axId val="190425728"/>
        <c:axId val="0"/>
      </c:bar3DChart>
      <c:catAx>
        <c:axId val="190424192"/>
        <c:scaling>
          <c:orientation val="minMax"/>
        </c:scaling>
        <c:axPos val="b"/>
        <c:tickLblPos val="nextTo"/>
        <c:txPr>
          <a:bodyPr/>
          <a:lstStyle/>
          <a:p>
            <a:pPr>
              <a:defRPr sz="700">
                <a:solidFill>
                  <a:schemeClr val="tx1"/>
                </a:solidFill>
              </a:defRPr>
            </a:pPr>
            <a:endParaRPr lang="ru-RU"/>
          </a:p>
        </c:txPr>
        <c:crossAx val="190425728"/>
        <c:crosses val="autoZero"/>
        <c:auto val="1"/>
        <c:lblAlgn val="ctr"/>
        <c:lblOffset val="100"/>
      </c:catAx>
      <c:valAx>
        <c:axId val="190425728"/>
        <c:scaling>
          <c:orientation val="minMax"/>
        </c:scaling>
        <c:axPos val="l"/>
        <c:majorGridlines/>
        <c:numFmt formatCode="General" sourceLinked="1"/>
        <c:tickLblPos val="nextTo"/>
        <c:txPr>
          <a:bodyPr/>
          <a:lstStyle/>
          <a:p>
            <a:pPr>
              <a:defRPr>
                <a:solidFill>
                  <a:schemeClr val="tx1"/>
                </a:solidFill>
              </a:defRPr>
            </a:pPr>
            <a:endParaRPr lang="ru-RU"/>
          </a:p>
        </c:txPr>
        <c:crossAx val="190424192"/>
        <c:crosses val="autoZero"/>
        <c:crossBetween val="between"/>
      </c:valAx>
    </c:plotArea>
    <c:plotVisOnly val="1"/>
  </c:chart>
  <c:txPr>
    <a:bodyPr/>
    <a:lstStyle/>
    <a:p>
      <a:pPr>
        <a:defRPr sz="800">
          <a:solidFill>
            <a:srgbClr val="FF0000"/>
          </a:solidFill>
        </a:defRPr>
      </a:pPr>
      <a:endParaRPr lang="ru-RU"/>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45779043346506643"/>
          <c:y val="4.9382370415994033E-2"/>
        </c:manualLayout>
      </c:layout>
      <c:txPr>
        <a:bodyPr/>
        <a:lstStyle/>
        <a:p>
          <a:pPr>
            <a:defRPr sz="900"/>
          </a:pPr>
          <a:endParaRPr lang="ru-RU"/>
        </a:p>
      </c:txPr>
    </c:title>
    <c:plotArea>
      <c:layout>
        <c:manualLayout>
          <c:layoutTarget val="inner"/>
          <c:xMode val="edge"/>
          <c:yMode val="edge"/>
          <c:x val="9.7881301890372696E-2"/>
          <c:y val="0.22523338030491091"/>
          <c:w val="0.86570328272223618"/>
          <c:h val="0.49221702735238948"/>
        </c:manualLayout>
      </c:layout>
      <c:barChart>
        <c:barDir val="bar"/>
        <c:grouping val="clustered"/>
        <c:ser>
          <c:idx val="0"/>
          <c:order val="0"/>
          <c:tx>
            <c:strRef>
              <c:f>Лист1!$B$1</c:f>
              <c:strCache>
                <c:ptCount val="1"/>
                <c:pt idx="0">
                  <c:v>МРОТ, руб.</c:v>
                </c:pt>
              </c:strCache>
            </c:strRef>
          </c:tx>
          <c:spPr>
            <a:solidFill>
              <a:schemeClr val="accent2">
                <a:lumMod val="40000"/>
                <a:lumOff val="60000"/>
              </a:schemeClr>
            </a:solidFill>
          </c:spPr>
          <c:dLbls>
            <c:txPr>
              <a:bodyPr/>
              <a:lstStyle/>
              <a:p>
                <a:pPr>
                  <a:defRPr sz="700"/>
                </a:pPr>
                <a:endParaRPr lang="ru-RU"/>
              </a:p>
            </c:txPr>
            <c:showVal val="1"/>
          </c:dLbls>
          <c:cat>
            <c:numRef>
              <c:f>Лист1!$A$2:$A$5</c:f>
              <c:numCache>
                <c:formatCode>dd/mm/yyyy</c:formatCode>
                <c:ptCount val="4"/>
                <c:pt idx="0">
                  <c:v>43466</c:v>
                </c:pt>
                <c:pt idx="1">
                  <c:v>43831</c:v>
                </c:pt>
                <c:pt idx="2">
                  <c:v>44197</c:v>
                </c:pt>
                <c:pt idx="3">
                  <c:v>44562</c:v>
                </c:pt>
              </c:numCache>
            </c:numRef>
          </c:cat>
          <c:val>
            <c:numRef>
              <c:f>Лист1!$B$2:$B$5</c:f>
              <c:numCache>
                <c:formatCode>General</c:formatCode>
                <c:ptCount val="4"/>
                <c:pt idx="0">
                  <c:v>11280</c:v>
                </c:pt>
                <c:pt idx="1">
                  <c:v>12130</c:v>
                </c:pt>
                <c:pt idx="2">
                  <c:v>12392</c:v>
                </c:pt>
                <c:pt idx="3">
                  <c:v>13617</c:v>
                </c:pt>
              </c:numCache>
            </c:numRef>
          </c:val>
        </c:ser>
        <c:axId val="190482304"/>
        <c:axId val="190483840"/>
      </c:barChart>
      <c:dateAx>
        <c:axId val="190482304"/>
        <c:scaling>
          <c:orientation val="minMax"/>
        </c:scaling>
        <c:axPos val="l"/>
        <c:numFmt formatCode="dd/mm/yyyy" sourceLinked="1"/>
        <c:tickLblPos val="nextTo"/>
        <c:txPr>
          <a:bodyPr/>
          <a:lstStyle/>
          <a:p>
            <a:pPr>
              <a:defRPr sz="600"/>
            </a:pPr>
            <a:endParaRPr lang="ru-RU"/>
          </a:p>
        </c:txPr>
        <c:crossAx val="190483840"/>
        <c:crosses val="autoZero"/>
        <c:auto val="1"/>
        <c:lblOffset val="100"/>
      </c:dateAx>
      <c:valAx>
        <c:axId val="190483840"/>
        <c:scaling>
          <c:orientation val="minMax"/>
        </c:scaling>
        <c:axPos val="b"/>
        <c:majorGridlines/>
        <c:numFmt formatCode="General" sourceLinked="1"/>
        <c:tickLblPos val="nextTo"/>
        <c:txPr>
          <a:bodyPr/>
          <a:lstStyle/>
          <a:p>
            <a:pPr>
              <a:defRPr sz="600"/>
            </a:pPr>
            <a:endParaRPr lang="ru-RU"/>
          </a:p>
        </c:txPr>
        <c:crossAx val="190482304"/>
        <c:crosses val="autoZero"/>
        <c:crossBetween val="between"/>
      </c:valAx>
    </c:plotArea>
    <c:plotVisOnly val="1"/>
  </c:chart>
  <c:txPr>
    <a:bodyPr/>
    <a:lstStyle/>
    <a:p>
      <a:pPr>
        <a:defRPr sz="800"/>
      </a:pPr>
      <a:endParaRPr lang="ru-RU"/>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краевой бюджет</c:v>
                </c:pt>
              </c:strCache>
            </c:strRef>
          </c:tx>
          <c:spPr>
            <a:solidFill>
              <a:srgbClr val="99CCFF"/>
            </a:solidFill>
          </c:spPr>
          <c:cat>
            <c:strRef>
              <c:f>Лист1!$A$2:$A$5</c:f>
              <c:strCache>
                <c:ptCount val="4"/>
                <c:pt idx="0">
                  <c:v>2019 (факт)</c:v>
                </c:pt>
                <c:pt idx="1">
                  <c:v>2020 (факт)</c:v>
                </c:pt>
                <c:pt idx="2">
                  <c:v>2021 (уточненный)</c:v>
                </c:pt>
                <c:pt idx="3">
                  <c:v>2022 (проект)</c:v>
                </c:pt>
              </c:strCache>
            </c:strRef>
          </c:cat>
          <c:val>
            <c:numRef>
              <c:f>Лист1!$B$2:$B$5</c:f>
              <c:numCache>
                <c:formatCode>General</c:formatCode>
                <c:ptCount val="4"/>
                <c:pt idx="0">
                  <c:v>11703.4</c:v>
                </c:pt>
                <c:pt idx="1">
                  <c:v>7474.17</c:v>
                </c:pt>
                <c:pt idx="2">
                  <c:v>4440.2300000000005</c:v>
                </c:pt>
                <c:pt idx="3">
                  <c:v>7922.49</c:v>
                </c:pt>
              </c:numCache>
            </c:numRef>
          </c:val>
        </c:ser>
        <c:ser>
          <c:idx val="1"/>
          <c:order val="1"/>
          <c:tx>
            <c:strRef>
              <c:f>Лист1!$C$1</c:f>
              <c:strCache>
                <c:ptCount val="1"/>
                <c:pt idx="0">
                  <c:v>местный бюджет</c:v>
                </c:pt>
              </c:strCache>
            </c:strRef>
          </c:tx>
          <c:cat>
            <c:strRef>
              <c:f>Лист1!$A$2:$A$5</c:f>
              <c:strCache>
                <c:ptCount val="4"/>
                <c:pt idx="0">
                  <c:v>2019 (факт)</c:v>
                </c:pt>
                <c:pt idx="1">
                  <c:v>2020 (факт)</c:v>
                </c:pt>
                <c:pt idx="2">
                  <c:v>2021 (уточненный)</c:v>
                </c:pt>
                <c:pt idx="3">
                  <c:v>2022 (проект)</c:v>
                </c:pt>
              </c:strCache>
            </c:strRef>
          </c:cat>
          <c:val>
            <c:numRef>
              <c:f>Лист1!$C$2:$C$5</c:f>
              <c:numCache>
                <c:formatCode>General</c:formatCode>
                <c:ptCount val="4"/>
                <c:pt idx="0">
                  <c:v>3358.54</c:v>
                </c:pt>
                <c:pt idx="1">
                  <c:v>2705.92</c:v>
                </c:pt>
                <c:pt idx="2">
                  <c:v>1674.43</c:v>
                </c:pt>
                <c:pt idx="3">
                  <c:v>3086.4500000000012</c:v>
                </c:pt>
              </c:numCache>
            </c:numRef>
          </c:val>
        </c:ser>
        <c:ser>
          <c:idx val="2"/>
          <c:order val="2"/>
          <c:tx>
            <c:strRef>
              <c:f>Лист1!$D$1</c:f>
              <c:strCache>
                <c:ptCount val="1"/>
                <c:pt idx="0">
                  <c:v>организации и население</c:v>
                </c:pt>
              </c:strCache>
            </c:strRef>
          </c:tx>
          <c:spPr>
            <a:solidFill>
              <a:srgbClr val="FF5050"/>
            </a:solidFill>
          </c:spPr>
          <c:cat>
            <c:strRef>
              <c:f>Лист1!$A$2:$A$5</c:f>
              <c:strCache>
                <c:ptCount val="4"/>
                <c:pt idx="0">
                  <c:v>2019 (факт)</c:v>
                </c:pt>
                <c:pt idx="1">
                  <c:v>2020 (факт)</c:v>
                </c:pt>
                <c:pt idx="2">
                  <c:v>2021 (уточненный)</c:v>
                </c:pt>
                <c:pt idx="3">
                  <c:v>2022 (проект)</c:v>
                </c:pt>
              </c:strCache>
            </c:strRef>
          </c:cat>
          <c:val>
            <c:numRef>
              <c:f>Лист1!$D$2:$D$5</c:f>
              <c:numCache>
                <c:formatCode>General</c:formatCode>
                <c:ptCount val="4"/>
                <c:pt idx="0">
                  <c:v>1057.4000000000001</c:v>
                </c:pt>
                <c:pt idx="1">
                  <c:v>1458.84</c:v>
                </c:pt>
                <c:pt idx="2">
                  <c:v>800.88</c:v>
                </c:pt>
                <c:pt idx="3">
                  <c:v>1877.75</c:v>
                </c:pt>
              </c:numCache>
            </c:numRef>
          </c:val>
        </c:ser>
        <c:shape val="cylinder"/>
        <c:axId val="190919424"/>
        <c:axId val="190920960"/>
        <c:axId val="0"/>
      </c:bar3DChart>
      <c:catAx>
        <c:axId val="190919424"/>
        <c:scaling>
          <c:orientation val="minMax"/>
        </c:scaling>
        <c:axPos val="b"/>
        <c:tickLblPos val="nextTo"/>
        <c:txPr>
          <a:bodyPr/>
          <a:lstStyle/>
          <a:p>
            <a:pPr>
              <a:defRPr sz="800"/>
            </a:pPr>
            <a:endParaRPr lang="ru-RU"/>
          </a:p>
        </c:txPr>
        <c:crossAx val="190920960"/>
        <c:crosses val="autoZero"/>
        <c:auto val="1"/>
        <c:lblAlgn val="ctr"/>
        <c:lblOffset val="100"/>
      </c:catAx>
      <c:valAx>
        <c:axId val="190920960"/>
        <c:scaling>
          <c:orientation val="minMax"/>
        </c:scaling>
        <c:axPos val="l"/>
        <c:majorGridlines/>
        <c:numFmt formatCode="General" sourceLinked="1"/>
        <c:tickLblPos val="nextTo"/>
        <c:crossAx val="190919424"/>
        <c:crosses val="autoZero"/>
        <c:crossBetween val="between"/>
      </c:valAx>
    </c:plotArea>
    <c:legend>
      <c:legendPos val="r"/>
      <c:layout>
        <c:manualLayout>
          <c:xMode val="edge"/>
          <c:yMode val="edge"/>
          <c:x val="0.70381011039876074"/>
          <c:y val="0.43013636792724486"/>
          <c:w val="0.28196776692143338"/>
          <c:h val="0.20282573253489156"/>
        </c:manualLayout>
      </c:layout>
      <c:txPr>
        <a:bodyPr/>
        <a:lstStyle/>
        <a:p>
          <a:pPr>
            <a:defRPr sz="900"/>
          </a:pPr>
          <a:endParaRPr lang="ru-RU"/>
        </a:p>
      </c:txPr>
    </c:legend>
    <c:plotVisOnly val="1"/>
  </c:chart>
  <c:txPr>
    <a:bodyPr/>
    <a:lstStyle/>
    <a:p>
      <a:pPr>
        <a:defRPr sz="1100"/>
      </a:pPr>
      <a:endParaRPr lang="ru-RU"/>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6133098579135722E-2"/>
          <c:y val="3.8647072499473863E-2"/>
          <c:w val="0.40288081973179696"/>
          <c:h val="0.94589409850074035"/>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422301256234613E-2"/>
                  <c:y val="0.26930132179074251"/>
                </c:manualLayout>
              </c:layout>
              <c:showVal val="1"/>
            </c:dLbl>
            <c:dLbl>
              <c:idx val="2"/>
              <c:layout>
                <c:manualLayout>
                  <c:x val="7.9176215406233288E-3"/>
                  <c:y val="-0.17654616958982541"/>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2894.79</c:v>
                </c:pt>
                <c:pt idx="1">
                  <c:v>31498.89</c:v>
                </c:pt>
                <c:pt idx="2">
                  <c:v>1810.1899999999998</c:v>
                </c:pt>
              </c:numCache>
            </c:numRef>
          </c:val>
        </c:ser>
        <c:firstSliceAng val="87"/>
      </c:pieChart>
    </c:plotArea>
    <c:legend>
      <c:legendPos val="r"/>
      <c:layout>
        <c:manualLayout>
          <c:xMode val="edge"/>
          <c:yMode val="edge"/>
          <c:x val="0.68102060528010455"/>
          <c:y val="0.15522035301866471"/>
          <c:w val="0.3189793947198985"/>
          <c:h val="0.72698593259374311"/>
        </c:manualLayout>
      </c:layout>
    </c:legend>
    <c:plotVisOnly val="1"/>
  </c:chart>
  <c:txPr>
    <a:bodyPr/>
    <a:lstStyle/>
    <a:p>
      <a:pPr>
        <a:defRPr sz="900"/>
      </a:pPr>
      <a:endParaRPr lang="ru-RU"/>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389E-2"/>
          <c:w val="0.40288081973179707"/>
          <c:h val="0.94589409850074069"/>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0.38815196394076018"/>
                  <c:y val="-0.19752948166397591"/>
                </c:manualLayout>
              </c:layout>
              <c:showVal val="1"/>
            </c:dLbl>
            <c:dLbl>
              <c:idx val="2"/>
              <c:layout>
                <c:manualLayout>
                  <c:x val="5.3165732123359719E-2"/>
                  <c:y val="-0.12377287937122791"/>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6026.3600000000024</c:v>
                </c:pt>
                <c:pt idx="1">
                  <c:v>2540.27</c:v>
                </c:pt>
                <c:pt idx="2">
                  <c:v>847.78000000000031</c:v>
                </c:pt>
              </c:numCache>
            </c:numRef>
          </c:val>
        </c:ser>
        <c:firstSliceAng val="87"/>
      </c:pieChart>
    </c:plotArea>
    <c:legend>
      <c:legendPos val="r"/>
      <c:layout/>
    </c:legend>
    <c:plotVisOnly val="1"/>
  </c:chart>
  <c:txPr>
    <a:bodyPr/>
    <a:lstStyle/>
    <a:p>
      <a:pPr>
        <a:defRPr sz="900"/>
      </a:pPr>
      <a:endParaRPr lang="ru-RU"/>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389E-2"/>
          <c:w val="0.40288081973179707"/>
          <c:h val="0.94589409850074069"/>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422426239737036E-2"/>
                  <c:y val="0.31567780879010932"/>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2564.8100000000013</c:v>
                </c:pt>
                <c:pt idx="1">
                  <c:v>61616.55</c:v>
                </c:pt>
                <c:pt idx="2">
                  <c:v>4187.59</c:v>
                </c:pt>
              </c:numCache>
            </c:numRef>
          </c:val>
        </c:ser>
        <c:firstSliceAng val="87"/>
      </c:pieChart>
    </c:plotArea>
    <c:legend>
      <c:legendPos val="r"/>
      <c:legendEntry>
        <c:idx val="0"/>
        <c:delete val="1"/>
      </c:legendEntry>
      <c:layout/>
    </c:legend>
    <c:plotVisOnly val="1"/>
  </c:chart>
  <c:txPr>
    <a:bodyPr/>
    <a:lstStyle/>
    <a:p>
      <a:pPr>
        <a:defRPr sz="900"/>
      </a:pPr>
      <a:endParaRPr lang="ru-RU"/>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3911E-2"/>
          <c:w val="0.40288081973179718"/>
          <c:h val="0.94589409850074091"/>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422426239737091E-2"/>
                  <c:y val="0.31567780879010932"/>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1">
                  <c:v>3625.4500000000012</c:v>
                </c:pt>
                <c:pt idx="2">
                  <c:v>4260.6200000000026</c:v>
                </c:pt>
              </c:numCache>
            </c:numRef>
          </c:val>
        </c:ser>
        <c:firstSliceAng val="87"/>
      </c:pieChart>
    </c:plotArea>
    <c:legend>
      <c:legendPos val="r"/>
      <c:legendEntry>
        <c:idx val="0"/>
        <c:delete val="1"/>
      </c:legendEntry>
      <c:layout/>
    </c:legend>
    <c:plotVisOnly val="1"/>
  </c:chart>
  <c:txPr>
    <a:bodyPr/>
    <a:lstStyle/>
    <a:p>
      <a:pPr>
        <a:defRPr sz="900"/>
      </a:pPr>
      <a:endParaRPr lang="ru-RU"/>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lang val="ru-RU"/>
  <c:chart>
    <c:autoTitleDeleted val="1"/>
    <c:view3D>
      <c:rAngAx val="1"/>
    </c:view3D>
    <c:plotArea>
      <c:layout/>
      <c:bar3DChart>
        <c:barDir val="col"/>
        <c:grouping val="stacked"/>
        <c:ser>
          <c:idx val="0"/>
          <c:order val="0"/>
          <c:tx>
            <c:strRef>
              <c:f>Лист1!$B$1</c:f>
              <c:strCache>
                <c:ptCount val="1"/>
                <c:pt idx="0">
                  <c:v>за счет краевого бюджета</c:v>
                </c:pt>
              </c:strCache>
            </c:strRef>
          </c:tx>
          <c:spPr>
            <a:solidFill>
              <a:schemeClr val="accent1">
                <a:lumMod val="50000"/>
              </a:schemeClr>
            </a:solidFill>
          </c:spPr>
          <c:cat>
            <c:strRef>
              <c:f>Лист1!$A$2:$A$6</c:f>
              <c:strCache>
                <c:ptCount val="5"/>
                <c:pt idx="0">
                  <c:v>2020 (отчет)</c:v>
                </c:pt>
                <c:pt idx="1">
                  <c:v>2021 (уточненный)</c:v>
                </c:pt>
                <c:pt idx="2">
                  <c:v>2022 (проект)</c:v>
                </c:pt>
                <c:pt idx="3">
                  <c:v>2023 (проект)</c:v>
                </c:pt>
                <c:pt idx="4">
                  <c:v>2024 (проект)</c:v>
                </c:pt>
              </c:strCache>
            </c:strRef>
          </c:cat>
          <c:val>
            <c:numRef>
              <c:f>Лист1!$B$2:$B$6</c:f>
              <c:numCache>
                <c:formatCode>General</c:formatCode>
                <c:ptCount val="5"/>
                <c:pt idx="0">
                  <c:v>26974.780000000013</c:v>
                </c:pt>
                <c:pt idx="1">
                  <c:v>302527.98000000021</c:v>
                </c:pt>
                <c:pt idx="2">
                  <c:v>248534.08</c:v>
                </c:pt>
                <c:pt idx="3">
                  <c:v>77150.120000000024</c:v>
                </c:pt>
                <c:pt idx="4">
                  <c:v>0</c:v>
                </c:pt>
              </c:numCache>
            </c:numRef>
          </c:val>
        </c:ser>
        <c:ser>
          <c:idx val="1"/>
          <c:order val="1"/>
          <c:tx>
            <c:strRef>
              <c:f>Лист1!$C$1</c:f>
              <c:strCache>
                <c:ptCount val="1"/>
                <c:pt idx="0">
                  <c:v>за счет местного бюджета</c:v>
                </c:pt>
              </c:strCache>
            </c:strRef>
          </c:tx>
          <c:cat>
            <c:strRef>
              <c:f>Лист1!$A$2:$A$6</c:f>
              <c:strCache>
                <c:ptCount val="5"/>
                <c:pt idx="0">
                  <c:v>2020 (отчет)</c:v>
                </c:pt>
                <c:pt idx="1">
                  <c:v>2021 (уточненный)</c:v>
                </c:pt>
                <c:pt idx="2">
                  <c:v>2022 (проект)</c:v>
                </c:pt>
                <c:pt idx="3">
                  <c:v>2023 (проект)</c:v>
                </c:pt>
                <c:pt idx="4">
                  <c:v>2024 (проект)</c:v>
                </c:pt>
              </c:strCache>
            </c:strRef>
          </c:cat>
          <c:val>
            <c:numRef>
              <c:f>Лист1!$C$2:$C$6</c:f>
              <c:numCache>
                <c:formatCode>General</c:formatCode>
                <c:ptCount val="5"/>
                <c:pt idx="0">
                  <c:v>57967.77</c:v>
                </c:pt>
                <c:pt idx="1">
                  <c:v>65215.62</c:v>
                </c:pt>
                <c:pt idx="2">
                  <c:v>37438.400000000001</c:v>
                </c:pt>
                <c:pt idx="3">
                  <c:v>34013.599999999999</c:v>
                </c:pt>
                <c:pt idx="4">
                  <c:v>35374.14</c:v>
                </c:pt>
              </c:numCache>
            </c:numRef>
          </c:val>
        </c:ser>
        <c:shape val="cylinder"/>
        <c:axId val="192282624"/>
        <c:axId val="192284160"/>
        <c:axId val="0"/>
      </c:bar3DChart>
      <c:catAx>
        <c:axId val="192282624"/>
        <c:scaling>
          <c:orientation val="minMax"/>
        </c:scaling>
        <c:axPos val="b"/>
        <c:tickLblPos val="nextTo"/>
        <c:txPr>
          <a:bodyPr/>
          <a:lstStyle/>
          <a:p>
            <a:pPr>
              <a:defRPr sz="800"/>
            </a:pPr>
            <a:endParaRPr lang="ru-RU"/>
          </a:p>
        </c:txPr>
        <c:crossAx val="192284160"/>
        <c:crosses val="autoZero"/>
        <c:auto val="1"/>
        <c:lblAlgn val="ctr"/>
        <c:lblOffset val="100"/>
      </c:catAx>
      <c:valAx>
        <c:axId val="192284160"/>
        <c:scaling>
          <c:orientation val="minMax"/>
        </c:scaling>
        <c:axPos val="l"/>
        <c:majorGridlines/>
        <c:numFmt formatCode="General" sourceLinked="1"/>
        <c:tickLblPos val="nextTo"/>
        <c:crossAx val="192282624"/>
        <c:crosses val="autoZero"/>
        <c:crossBetween val="between"/>
      </c:valAx>
    </c:plotArea>
    <c:legend>
      <c:legendPos val="r"/>
      <c:layout>
        <c:manualLayout>
          <c:xMode val="edge"/>
          <c:yMode val="edge"/>
          <c:x val="0.7286532216209004"/>
          <c:y val="0.41619635749370226"/>
          <c:w val="0.27134677837910043"/>
          <c:h val="0.17734531854218444"/>
        </c:manualLayout>
      </c:layout>
    </c:legend>
    <c:plotVisOnly val="1"/>
  </c:chart>
  <c:txPr>
    <a:bodyPr/>
    <a:lstStyle/>
    <a:p>
      <a:pPr>
        <a:defRPr sz="1100"/>
      </a:pPr>
      <a:endParaRPr lang="ru-RU"/>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tx>
            <c:strRef>
              <c:f>Лист1!$B$1</c:f>
              <c:strCache>
                <c:ptCount val="1"/>
                <c:pt idx="0">
                  <c:v>Дотации</c:v>
                </c:pt>
              </c:strCache>
            </c:strRef>
          </c:tx>
          <c:spPr>
            <a:solidFill>
              <a:srgbClr val="FFCCFF"/>
            </a:solidFill>
          </c:spPr>
          <c:cat>
            <c:strRef>
              <c:f>Лист1!$A$2:$A$7</c:f>
              <c:strCache>
                <c:ptCount val="6"/>
                <c:pt idx="0">
                  <c:v>2019 (факт)</c:v>
                </c:pt>
                <c:pt idx="1">
                  <c:v>2020 (факт)</c:v>
                </c:pt>
                <c:pt idx="2">
                  <c:v>2021 (уточненный)</c:v>
                </c:pt>
                <c:pt idx="3">
                  <c:v>2022 (проект)</c:v>
                </c:pt>
                <c:pt idx="4">
                  <c:v>2023 (проект)</c:v>
                </c:pt>
                <c:pt idx="5">
                  <c:v>2024 (проект)</c:v>
                </c:pt>
              </c:strCache>
            </c:strRef>
          </c:cat>
          <c:val>
            <c:numRef>
              <c:f>Лист1!$B$2:$B$7</c:f>
              <c:numCache>
                <c:formatCode>General</c:formatCode>
                <c:ptCount val="6"/>
                <c:pt idx="0">
                  <c:v>223703.47999999998</c:v>
                </c:pt>
                <c:pt idx="1">
                  <c:v>457085.1</c:v>
                </c:pt>
                <c:pt idx="2">
                  <c:v>455071</c:v>
                </c:pt>
                <c:pt idx="3">
                  <c:v>400869</c:v>
                </c:pt>
                <c:pt idx="4">
                  <c:v>398494</c:v>
                </c:pt>
                <c:pt idx="5">
                  <c:v>459341</c:v>
                </c:pt>
              </c:numCache>
            </c:numRef>
          </c:val>
        </c:ser>
        <c:ser>
          <c:idx val="1"/>
          <c:order val="1"/>
          <c:tx>
            <c:strRef>
              <c:f>Лист1!$C$1</c:f>
              <c:strCache>
                <c:ptCount val="1"/>
                <c:pt idx="0">
                  <c:v>Субсидии</c:v>
                </c:pt>
              </c:strCache>
            </c:strRef>
          </c:tx>
          <c:spPr>
            <a:solidFill>
              <a:srgbClr val="FF0000"/>
            </a:solidFill>
          </c:spPr>
          <c:cat>
            <c:strRef>
              <c:f>Лист1!$A$2:$A$7</c:f>
              <c:strCache>
                <c:ptCount val="6"/>
                <c:pt idx="0">
                  <c:v>2019 (факт)</c:v>
                </c:pt>
                <c:pt idx="1">
                  <c:v>2020 (факт)</c:v>
                </c:pt>
                <c:pt idx="2">
                  <c:v>2021 (уточненный)</c:v>
                </c:pt>
                <c:pt idx="3">
                  <c:v>2022 (проект)</c:v>
                </c:pt>
                <c:pt idx="4">
                  <c:v>2023 (проект)</c:v>
                </c:pt>
                <c:pt idx="5">
                  <c:v>2024 (проект)</c:v>
                </c:pt>
              </c:strCache>
            </c:strRef>
          </c:cat>
          <c:val>
            <c:numRef>
              <c:f>Лист1!$C$2:$C$7</c:f>
              <c:numCache>
                <c:formatCode>General</c:formatCode>
                <c:ptCount val="6"/>
                <c:pt idx="0">
                  <c:v>305471.88</c:v>
                </c:pt>
                <c:pt idx="1">
                  <c:v>273952.90000000002</c:v>
                </c:pt>
                <c:pt idx="2">
                  <c:v>438448.79000000021</c:v>
                </c:pt>
                <c:pt idx="3">
                  <c:v>55975.54</c:v>
                </c:pt>
                <c:pt idx="4">
                  <c:v>50102.1</c:v>
                </c:pt>
                <c:pt idx="5">
                  <c:v>329164</c:v>
                </c:pt>
              </c:numCache>
            </c:numRef>
          </c:val>
        </c:ser>
        <c:ser>
          <c:idx val="2"/>
          <c:order val="2"/>
          <c:tx>
            <c:strRef>
              <c:f>Лист1!$D$1</c:f>
              <c:strCache>
                <c:ptCount val="1"/>
                <c:pt idx="0">
                  <c:v>Субвенции</c:v>
                </c:pt>
              </c:strCache>
            </c:strRef>
          </c:tx>
          <c:spPr>
            <a:solidFill>
              <a:schemeClr val="accent6">
                <a:lumMod val="60000"/>
                <a:lumOff val="40000"/>
              </a:schemeClr>
            </a:solidFill>
          </c:spPr>
          <c:cat>
            <c:strRef>
              <c:f>Лист1!$A$2:$A$7</c:f>
              <c:strCache>
                <c:ptCount val="6"/>
                <c:pt idx="0">
                  <c:v>2019 (факт)</c:v>
                </c:pt>
                <c:pt idx="1">
                  <c:v>2020 (факт)</c:v>
                </c:pt>
                <c:pt idx="2">
                  <c:v>2021 (уточненный)</c:v>
                </c:pt>
                <c:pt idx="3">
                  <c:v>2022 (проект)</c:v>
                </c:pt>
                <c:pt idx="4">
                  <c:v>2023 (проект)</c:v>
                </c:pt>
                <c:pt idx="5">
                  <c:v>2024 (проект)</c:v>
                </c:pt>
              </c:strCache>
            </c:strRef>
          </c:cat>
          <c:val>
            <c:numRef>
              <c:f>Лист1!$D$2:$D$7</c:f>
              <c:numCache>
                <c:formatCode>General</c:formatCode>
                <c:ptCount val="6"/>
                <c:pt idx="0">
                  <c:v>698588.16999999958</c:v>
                </c:pt>
                <c:pt idx="1">
                  <c:v>997799.5</c:v>
                </c:pt>
                <c:pt idx="2">
                  <c:v>1070889.76</c:v>
                </c:pt>
                <c:pt idx="3">
                  <c:v>967240.71</c:v>
                </c:pt>
                <c:pt idx="4">
                  <c:v>990128.38</c:v>
                </c:pt>
                <c:pt idx="5">
                  <c:v>1171122</c:v>
                </c:pt>
              </c:numCache>
            </c:numRef>
          </c:val>
        </c:ser>
        <c:ser>
          <c:idx val="3"/>
          <c:order val="3"/>
          <c:tx>
            <c:strRef>
              <c:f>Лист1!$E$1</c:f>
              <c:strCache>
                <c:ptCount val="1"/>
                <c:pt idx="0">
                  <c:v>Иные МБТ</c:v>
                </c:pt>
              </c:strCache>
            </c:strRef>
          </c:tx>
          <c:spPr>
            <a:solidFill>
              <a:srgbClr val="92D050"/>
            </a:solidFill>
          </c:spPr>
          <c:cat>
            <c:strRef>
              <c:f>Лист1!$A$2:$A$7</c:f>
              <c:strCache>
                <c:ptCount val="6"/>
                <c:pt idx="0">
                  <c:v>2019 (факт)</c:v>
                </c:pt>
                <c:pt idx="1">
                  <c:v>2020 (факт)</c:v>
                </c:pt>
                <c:pt idx="2">
                  <c:v>2021 (уточненный)</c:v>
                </c:pt>
                <c:pt idx="3">
                  <c:v>2022 (проект)</c:v>
                </c:pt>
                <c:pt idx="4">
                  <c:v>2023 (проект)</c:v>
                </c:pt>
                <c:pt idx="5">
                  <c:v>2024 (проект)</c:v>
                </c:pt>
              </c:strCache>
            </c:strRef>
          </c:cat>
          <c:val>
            <c:numRef>
              <c:f>Лист1!$E$2:$E$7</c:f>
              <c:numCache>
                <c:formatCode>General</c:formatCode>
                <c:ptCount val="6"/>
                <c:pt idx="0">
                  <c:v>8245.9599999999846</c:v>
                </c:pt>
                <c:pt idx="1">
                  <c:v>22870.6</c:v>
                </c:pt>
                <c:pt idx="2">
                  <c:v>41776.6</c:v>
                </c:pt>
                <c:pt idx="3">
                  <c:v>29556.73</c:v>
                </c:pt>
                <c:pt idx="4">
                  <c:v>29556.73</c:v>
                </c:pt>
                <c:pt idx="5">
                  <c:v>1078</c:v>
                </c:pt>
              </c:numCache>
            </c:numRef>
          </c:val>
        </c:ser>
        <c:shape val="cylinder"/>
        <c:axId val="192328448"/>
        <c:axId val="192329984"/>
        <c:axId val="0"/>
      </c:bar3DChart>
      <c:catAx>
        <c:axId val="192328448"/>
        <c:scaling>
          <c:orientation val="minMax"/>
        </c:scaling>
        <c:axPos val="b"/>
        <c:tickLblPos val="nextTo"/>
        <c:txPr>
          <a:bodyPr/>
          <a:lstStyle/>
          <a:p>
            <a:pPr>
              <a:defRPr sz="800"/>
            </a:pPr>
            <a:endParaRPr lang="ru-RU"/>
          </a:p>
        </c:txPr>
        <c:crossAx val="192329984"/>
        <c:crosses val="autoZero"/>
        <c:auto val="1"/>
        <c:lblAlgn val="ctr"/>
        <c:lblOffset val="100"/>
      </c:catAx>
      <c:valAx>
        <c:axId val="192329984"/>
        <c:scaling>
          <c:orientation val="minMax"/>
        </c:scaling>
        <c:axPos val="l"/>
        <c:majorGridlines/>
        <c:numFmt formatCode="General" sourceLinked="1"/>
        <c:tickLblPos val="nextTo"/>
        <c:txPr>
          <a:bodyPr/>
          <a:lstStyle/>
          <a:p>
            <a:pPr>
              <a:defRPr sz="800"/>
            </a:pPr>
            <a:endParaRPr lang="ru-RU"/>
          </a:p>
        </c:txPr>
        <c:crossAx val="192328448"/>
        <c:crosses val="autoZero"/>
        <c:crossBetween val="between"/>
      </c:valAx>
    </c:plotArea>
    <c:legend>
      <c:legendPos val="r"/>
      <c:layout/>
    </c:legend>
    <c:plotVisOnly val="1"/>
  </c:chart>
  <c:txPr>
    <a:bodyPr/>
    <a:lstStyle/>
    <a:p>
      <a:pPr>
        <a:defRPr sz="10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7.5198639942735943E-2"/>
          <c:y val="4.7356892888389013E-2"/>
          <c:w val="0.88896292650918662"/>
          <c:h val="0.6735198198333191"/>
        </c:manualLayout>
      </c:layout>
      <c:lineChart>
        <c:grouping val="standard"/>
        <c:ser>
          <c:idx val="0"/>
          <c:order val="0"/>
          <c:tx>
            <c:strRef>
              <c:f>Лист1!$B$1</c:f>
              <c:strCache>
                <c:ptCount val="1"/>
                <c:pt idx="0">
                  <c:v>семена масленичных культур</c:v>
                </c:pt>
              </c:strCache>
            </c:strRef>
          </c:tx>
          <c:spPr>
            <a:ln>
              <a:solidFill>
                <a:srgbClr val="33CCCC"/>
              </a:solidFill>
            </a:ln>
          </c:spPr>
          <c:marker>
            <c:spPr>
              <a:solidFill>
                <a:srgbClr val="00B0F0"/>
              </a:solidFill>
              <a:ln>
                <a:solidFill>
                  <a:srgbClr val="33CCCC"/>
                </a:solidFill>
              </a:ln>
            </c:spPr>
          </c:marker>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Лист1!$B$2:$B$9</c:f>
              <c:numCache>
                <c:formatCode>General</c:formatCode>
                <c:ptCount val="8"/>
                <c:pt idx="0">
                  <c:v>44.2</c:v>
                </c:pt>
                <c:pt idx="1">
                  <c:v>44.5</c:v>
                </c:pt>
                <c:pt idx="2">
                  <c:v>31.7</c:v>
                </c:pt>
                <c:pt idx="3">
                  <c:v>29.439999999999987</c:v>
                </c:pt>
                <c:pt idx="4">
                  <c:v>29.73</c:v>
                </c:pt>
                <c:pt idx="5">
                  <c:v>29.59</c:v>
                </c:pt>
                <c:pt idx="6">
                  <c:v>30.479999999999986</c:v>
                </c:pt>
                <c:pt idx="7">
                  <c:v>31.2</c:v>
                </c:pt>
              </c:numCache>
            </c:numRef>
          </c:val>
        </c:ser>
        <c:ser>
          <c:idx val="1"/>
          <c:order val="1"/>
          <c:tx>
            <c:strRef>
              <c:f>Лист1!$C$1</c:f>
              <c:strCache>
                <c:ptCount val="1"/>
                <c:pt idx="0">
                  <c:v>картофель</c:v>
                </c:pt>
              </c:strCache>
            </c:strRef>
          </c:tx>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Лист1!$C$2:$C$9</c:f>
              <c:numCache>
                <c:formatCode>General</c:formatCode>
                <c:ptCount val="8"/>
                <c:pt idx="0">
                  <c:v>7.3</c:v>
                </c:pt>
                <c:pt idx="1">
                  <c:v>8.4</c:v>
                </c:pt>
                <c:pt idx="2">
                  <c:v>1.8</c:v>
                </c:pt>
                <c:pt idx="3">
                  <c:v>1.78</c:v>
                </c:pt>
                <c:pt idx="4">
                  <c:v>1.78</c:v>
                </c:pt>
                <c:pt idx="5">
                  <c:v>1.77</c:v>
                </c:pt>
                <c:pt idx="6">
                  <c:v>1.78</c:v>
                </c:pt>
                <c:pt idx="7">
                  <c:v>1.79</c:v>
                </c:pt>
              </c:numCache>
            </c:numRef>
          </c:val>
        </c:ser>
        <c:ser>
          <c:idx val="2"/>
          <c:order val="2"/>
          <c:tx>
            <c:strRef>
              <c:f>Лист1!$D$1</c:f>
              <c:strCache>
                <c:ptCount val="1"/>
                <c:pt idx="0">
                  <c:v>овощи</c:v>
                </c:pt>
              </c:strCache>
            </c:strRef>
          </c:tx>
          <c:spPr>
            <a:ln>
              <a:solidFill>
                <a:srgbClr val="FF0000"/>
              </a:solidFill>
            </a:ln>
          </c:spPr>
          <c:marker>
            <c:spPr>
              <a:solidFill>
                <a:srgbClr val="FF0000"/>
              </a:solidFill>
              <a:ln>
                <a:solidFill>
                  <a:srgbClr val="FF0000"/>
                </a:solidFill>
              </a:ln>
            </c:spPr>
          </c:marker>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Лист1!$D$2:$D$9</c:f>
              <c:numCache>
                <c:formatCode>General</c:formatCode>
                <c:ptCount val="8"/>
                <c:pt idx="0">
                  <c:v>10.3</c:v>
                </c:pt>
                <c:pt idx="1">
                  <c:v>10.5</c:v>
                </c:pt>
                <c:pt idx="2">
                  <c:v>3.4</c:v>
                </c:pt>
                <c:pt idx="3">
                  <c:v>3.38</c:v>
                </c:pt>
                <c:pt idx="4">
                  <c:v>3.4099999999999997</c:v>
                </c:pt>
                <c:pt idx="5">
                  <c:v>3.4</c:v>
                </c:pt>
                <c:pt idx="6">
                  <c:v>3.4699999999999998</c:v>
                </c:pt>
                <c:pt idx="7">
                  <c:v>3.5</c:v>
                </c:pt>
              </c:numCache>
            </c:numRef>
          </c:val>
        </c:ser>
        <c:ser>
          <c:idx val="3"/>
          <c:order val="3"/>
          <c:tx>
            <c:strRef>
              <c:f>Лист1!$E$1</c:f>
              <c:strCache>
                <c:ptCount val="1"/>
                <c:pt idx="0">
                  <c:v>скот и птица на убой (в живом весе)</c:v>
                </c:pt>
              </c:strCache>
            </c:strRef>
          </c:tx>
          <c:spPr>
            <a:ln>
              <a:solidFill>
                <a:srgbClr val="FFC000"/>
              </a:solidFill>
            </a:ln>
          </c:spPr>
          <c:marker>
            <c:symbol val="circle"/>
            <c:size val="7"/>
            <c:spPr>
              <a:solidFill>
                <a:srgbClr val="FFC000"/>
              </a:solidFill>
              <a:ln>
                <a:solidFill>
                  <a:srgbClr val="FFC000"/>
                </a:solidFill>
              </a:ln>
            </c:spPr>
          </c:marker>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Лист1!$E$2:$E$9</c:f>
              <c:numCache>
                <c:formatCode>General</c:formatCode>
                <c:ptCount val="8"/>
                <c:pt idx="0">
                  <c:v>7.3</c:v>
                </c:pt>
                <c:pt idx="1">
                  <c:v>7.5</c:v>
                </c:pt>
                <c:pt idx="2">
                  <c:v>7.48</c:v>
                </c:pt>
                <c:pt idx="3">
                  <c:v>7.6</c:v>
                </c:pt>
                <c:pt idx="4">
                  <c:v>7.68</c:v>
                </c:pt>
                <c:pt idx="5">
                  <c:v>7.64</c:v>
                </c:pt>
                <c:pt idx="6">
                  <c:v>7.6899999999999995</c:v>
                </c:pt>
                <c:pt idx="7">
                  <c:v>7.75</c:v>
                </c:pt>
              </c:numCache>
            </c:numRef>
          </c:val>
        </c:ser>
        <c:ser>
          <c:idx val="4"/>
          <c:order val="4"/>
          <c:tx>
            <c:strRef>
              <c:f>Лист1!$F$1</c:f>
              <c:strCache>
                <c:ptCount val="1"/>
                <c:pt idx="0">
                  <c:v>молоко</c:v>
                </c:pt>
              </c:strCache>
            </c:strRef>
          </c:tx>
          <c:spPr>
            <a:ln>
              <a:solidFill>
                <a:srgbClr val="669900"/>
              </a:solidFill>
            </a:ln>
          </c:spPr>
          <c:marker>
            <c:spPr>
              <a:solidFill>
                <a:srgbClr val="669900"/>
              </a:solidFill>
              <a:ln>
                <a:solidFill>
                  <a:srgbClr val="669900"/>
                </a:solidFill>
              </a:ln>
            </c:spPr>
          </c:marker>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Лист1!$F$2:$F$9</c:f>
              <c:numCache>
                <c:formatCode>General</c:formatCode>
                <c:ptCount val="8"/>
                <c:pt idx="0">
                  <c:v>24.5</c:v>
                </c:pt>
                <c:pt idx="1">
                  <c:v>25</c:v>
                </c:pt>
                <c:pt idx="2">
                  <c:v>20.93</c:v>
                </c:pt>
                <c:pt idx="3">
                  <c:v>21.41</c:v>
                </c:pt>
                <c:pt idx="4">
                  <c:v>21.62</c:v>
                </c:pt>
                <c:pt idx="5">
                  <c:v>21.52</c:v>
                </c:pt>
                <c:pt idx="6">
                  <c:v>21.779999999999987</c:v>
                </c:pt>
                <c:pt idx="7">
                  <c:v>21.87</c:v>
                </c:pt>
              </c:numCache>
            </c:numRef>
          </c:val>
        </c:ser>
        <c:ser>
          <c:idx val="5"/>
          <c:order val="5"/>
          <c:tx>
            <c:strRef>
              <c:f>Лист1!$G$1</c:f>
              <c:strCache>
                <c:ptCount val="1"/>
                <c:pt idx="0">
                  <c:v>яйца (млн. шт.)</c:v>
                </c:pt>
              </c:strCache>
            </c:strRef>
          </c:tx>
          <c:spPr>
            <a:ln>
              <a:solidFill>
                <a:srgbClr val="7030A0"/>
              </a:solidFill>
            </a:ln>
          </c:spPr>
          <c:marker>
            <c:spPr>
              <a:solidFill>
                <a:srgbClr val="7030A0"/>
              </a:solidFill>
              <a:ln>
                <a:solidFill>
                  <a:srgbClr val="7030A0"/>
                </a:solidFill>
              </a:ln>
            </c:spPr>
          </c:marker>
          <c:cat>
            <c:numRef>
              <c:f>Лист1!$A$2:$A$9</c:f>
              <c:numCache>
                <c:formatCode>General</c:formatCode>
                <c:ptCount val="8"/>
                <c:pt idx="0">
                  <c:v>2017</c:v>
                </c:pt>
                <c:pt idx="1">
                  <c:v>2018</c:v>
                </c:pt>
                <c:pt idx="2">
                  <c:v>2019</c:v>
                </c:pt>
                <c:pt idx="3">
                  <c:v>2020</c:v>
                </c:pt>
                <c:pt idx="4">
                  <c:v>2021</c:v>
                </c:pt>
                <c:pt idx="5">
                  <c:v>2022</c:v>
                </c:pt>
                <c:pt idx="6">
                  <c:v>2023</c:v>
                </c:pt>
                <c:pt idx="7">
                  <c:v>2024</c:v>
                </c:pt>
              </c:numCache>
            </c:numRef>
          </c:cat>
          <c:val>
            <c:numRef>
              <c:f>Лист1!$G$2:$G$9</c:f>
              <c:numCache>
                <c:formatCode>General</c:formatCode>
                <c:ptCount val="8"/>
                <c:pt idx="0">
                  <c:v>20.9</c:v>
                </c:pt>
                <c:pt idx="1">
                  <c:v>21.7</c:v>
                </c:pt>
                <c:pt idx="2">
                  <c:v>23.01</c:v>
                </c:pt>
                <c:pt idx="3">
                  <c:v>22.979999999999986</c:v>
                </c:pt>
                <c:pt idx="4">
                  <c:v>22.979999999999986</c:v>
                </c:pt>
                <c:pt idx="5">
                  <c:v>22.87</c:v>
                </c:pt>
                <c:pt idx="6">
                  <c:v>22.979999999999986</c:v>
                </c:pt>
                <c:pt idx="7">
                  <c:v>23.1</c:v>
                </c:pt>
              </c:numCache>
            </c:numRef>
          </c:val>
        </c:ser>
        <c:marker val="1"/>
        <c:axId val="177502080"/>
        <c:axId val="177516544"/>
      </c:lineChart>
      <c:catAx>
        <c:axId val="177502080"/>
        <c:scaling>
          <c:orientation val="minMax"/>
        </c:scaling>
        <c:axPos val="b"/>
        <c:numFmt formatCode="General" sourceLinked="1"/>
        <c:tickLblPos val="nextTo"/>
        <c:crossAx val="177516544"/>
        <c:crosses val="autoZero"/>
        <c:auto val="1"/>
        <c:lblAlgn val="ctr"/>
        <c:lblOffset val="100"/>
      </c:catAx>
      <c:valAx>
        <c:axId val="177516544"/>
        <c:scaling>
          <c:orientation val="minMax"/>
          <c:max val="55"/>
          <c:min val="0"/>
        </c:scaling>
        <c:axPos val="l"/>
        <c:majorGridlines/>
        <c:numFmt formatCode="General" sourceLinked="1"/>
        <c:tickLblPos val="nextTo"/>
        <c:crossAx val="177502080"/>
        <c:crosses val="autoZero"/>
        <c:crossBetween val="between"/>
        <c:majorUnit val="5"/>
        <c:minorUnit val="1"/>
      </c:valAx>
      <c:spPr>
        <a:ln>
          <a:noFill/>
        </a:ln>
      </c:spPr>
    </c:plotArea>
    <c:legend>
      <c:legendPos val="r"/>
      <c:layout>
        <c:manualLayout>
          <c:xMode val="edge"/>
          <c:yMode val="edge"/>
          <c:x val="0"/>
          <c:y val="0.84029386163611663"/>
          <c:w val="1"/>
          <c:h val="0.15970613836388475"/>
        </c:manualLayout>
      </c:layout>
      <c:txPr>
        <a:bodyPr/>
        <a:lstStyle/>
        <a:p>
          <a:pPr>
            <a:defRPr sz="800"/>
          </a:pPr>
          <a:endParaRPr lang="ru-RU"/>
        </a:p>
      </c:txPr>
    </c:legend>
    <c:plotVisOnly val="1"/>
  </c:chart>
  <c:txPr>
    <a:bodyPr/>
    <a:lstStyle/>
    <a:p>
      <a:pPr>
        <a:defRPr sz="1100">
          <a:latin typeface="Calibri" pitchFamily="34" charset="0"/>
          <a:cs typeface="Calibri" pitchFamily="34" charset="0"/>
        </a:defRPr>
      </a:pPr>
      <a:endParaRPr lang="ru-RU"/>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налоговые и неналоговые доходы</c:v>
                </c:pt>
              </c:strCache>
            </c:strRef>
          </c:tx>
          <c:cat>
            <c:strRef>
              <c:f>Лист1!$A$2:$A$3</c:f>
              <c:strCache>
                <c:ptCount val="2"/>
                <c:pt idx="0">
                  <c:v>до выравнивания</c:v>
                </c:pt>
                <c:pt idx="1">
                  <c:v>после выравнивания</c:v>
                </c:pt>
              </c:strCache>
            </c:strRef>
          </c:cat>
          <c:val>
            <c:numRef>
              <c:f>Лист1!$B$2:$B$3</c:f>
              <c:numCache>
                <c:formatCode>General</c:formatCode>
                <c:ptCount val="2"/>
                <c:pt idx="0">
                  <c:v>327970.58</c:v>
                </c:pt>
                <c:pt idx="1">
                  <c:v>327970.58</c:v>
                </c:pt>
              </c:numCache>
            </c:numRef>
          </c:val>
        </c:ser>
        <c:ser>
          <c:idx val="1"/>
          <c:order val="1"/>
          <c:tx>
            <c:strRef>
              <c:f>Лист1!$C$1</c:f>
              <c:strCache>
                <c:ptCount val="1"/>
                <c:pt idx="0">
                  <c:v>дотация на выравнивание бюджетной обеспеченности</c:v>
                </c:pt>
              </c:strCache>
            </c:strRef>
          </c:tx>
          <c:cat>
            <c:strRef>
              <c:f>Лист1!$A$2:$A$3</c:f>
              <c:strCache>
                <c:ptCount val="2"/>
                <c:pt idx="0">
                  <c:v>до выравнивания</c:v>
                </c:pt>
                <c:pt idx="1">
                  <c:v>после выравнивания</c:v>
                </c:pt>
              </c:strCache>
            </c:strRef>
          </c:cat>
          <c:val>
            <c:numRef>
              <c:f>Лист1!$C$2:$C$3</c:f>
              <c:numCache>
                <c:formatCode>General</c:formatCode>
                <c:ptCount val="2"/>
                <c:pt idx="1">
                  <c:v>459341</c:v>
                </c:pt>
              </c:numCache>
            </c:numRef>
          </c:val>
        </c:ser>
        <c:shape val="box"/>
        <c:axId val="192400384"/>
        <c:axId val="192402176"/>
        <c:axId val="0"/>
      </c:bar3DChart>
      <c:catAx>
        <c:axId val="192400384"/>
        <c:scaling>
          <c:orientation val="minMax"/>
        </c:scaling>
        <c:axPos val="b"/>
        <c:tickLblPos val="nextTo"/>
        <c:crossAx val="192402176"/>
        <c:crosses val="autoZero"/>
        <c:auto val="1"/>
        <c:lblAlgn val="ctr"/>
        <c:lblOffset val="100"/>
      </c:catAx>
      <c:valAx>
        <c:axId val="192402176"/>
        <c:scaling>
          <c:orientation val="minMax"/>
        </c:scaling>
        <c:axPos val="l"/>
        <c:majorGridlines/>
        <c:numFmt formatCode="General" sourceLinked="1"/>
        <c:tickLblPos val="nextTo"/>
        <c:crossAx val="192400384"/>
        <c:crosses val="autoZero"/>
        <c:crossBetween val="between"/>
      </c:valAx>
    </c:plotArea>
    <c:legend>
      <c:legendPos val="r"/>
      <c:layout/>
      <c:txPr>
        <a:bodyPr/>
        <a:lstStyle/>
        <a:p>
          <a:pPr>
            <a:defRPr sz="1000"/>
          </a:pPr>
          <a:endParaRPr lang="ru-RU"/>
        </a:p>
      </c:txPr>
    </c:legend>
    <c:plotVisOnly val="1"/>
  </c:chart>
  <c:txPr>
    <a:bodyPr/>
    <a:lstStyle/>
    <a:p>
      <a:pPr>
        <a:defRPr sz="800"/>
      </a:pPr>
      <a:endParaRPr lang="ru-RU"/>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ru-RU"/>
  <c:style val="28"/>
  <c:chart>
    <c:autoTitleDeleted val="1"/>
    <c:plotArea>
      <c:layout>
        <c:manualLayout>
          <c:layoutTarget val="inner"/>
          <c:xMode val="edge"/>
          <c:yMode val="edge"/>
          <c:x val="0.12105782681847287"/>
          <c:y val="3.8142851881665274E-2"/>
          <c:w val="0.87894217318152812"/>
          <c:h val="0.69528241784279599"/>
        </c:manualLayout>
      </c:layout>
      <c:lineChart>
        <c:grouping val="stacked"/>
        <c:ser>
          <c:idx val="0"/>
          <c:order val="0"/>
          <c:tx>
            <c:strRef>
              <c:f>Лист1!$B$1</c:f>
              <c:strCache>
                <c:ptCount val="1"/>
                <c:pt idx="0">
                  <c:v>Ряд 1</c:v>
                </c:pt>
              </c:strCache>
            </c:strRef>
          </c:tx>
          <c:marker>
            <c:spPr>
              <a:solidFill>
                <a:srgbClr val="FFFF00"/>
              </a:solidFill>
            </c:spPr>
          </c:marker>
          <c:dLbls>
            <c:dLbl>
              <c:idx val="0"/>
              <c:layout>
                <c:manualLayout>
                  <c:x val="1.0035659163958101E-2"/>
                  <c:y val="4.1050720839732893E-2"/>
                </c:manualLayout>
              </c:layout>
              <c:spPr/>
              <c:txPr>
                <a:bodyPr/>
                <a:lstStyle/>
                <a:p>
                  <a:pPr>
                    <a:defRPr sz="1400">
                      <a:solidFill>
                        <a:schemeClr val="tx1"/>
                      </a:solidFill>
                    </a:defRPr>
                  </a:pPr>
                  <a:endParaRPr lang="ru-RU"/>
                </a:p>
              </c:txPr>
              <c:showVal val="1"/>
            </c:dLbl>
            <c:dLbl>
              <c:idx val="1"/>
              <c:layout>
                <c:manualLayout>
                  <c:x val="-5.017886026141323E-2"/>
                  <c:y val="0.12227613861946969"/>
                </c:manualLayout>
              </c:layout>
              <c:spPr/>
              <c:txPr>
                <a:bodyPr/>
                <a:lstStyle/>
                <a:p>
                  <a:pPr>
                    <a:defRPr sz="1400">
                      <a:solidFill>
                        <a:schemeClr val="tx1"/>
                      </a:solidFill>
                    </a:defRPr>
                  </a:pPr>
                  <a:endParaRPr lang="ru-RU"/>
                </a:p>
              </c:txPr>
              <c:showVal val="1"/>
            </c:dLbl>
            <c:dLbl>
              <c:idx val="2"/>
              <c:layout>
                <c:manualLayout>
                  <c:x val="5.1612541983167899E-2"/>
                  <c:y val="-1.3363427350832112E-2"/>
                </c:manualLayout>
              </c:layout>
              <c:showVal val="1"/>
            </c:dLbl>
            <c:dLbl>
              <c:idx val="3"/>
              <c:layout>
                <c:manualLayout>
                  <c:x val="-5.5913587148431913E-2"/>
                  <c:y val="9.9265129561037502E-2"/>
                </c:manualLayout>
              </c:layout>
              <c:showVal val="1"/>
            </c:dLbl>
            <c:dLbl>
              <c:idx val="4"/>
              <c:layout>
                <c:manualLayout>
                  <c:x val="-3.154099787860256E-2"/>
                  <c:y val="-0.12711949929586044"/>
                </c:manualLayout>
              </c:layout>
              <c:showVal val="1"/>
            </c:dLbl>
            <c:txPr>
              <a:bodyPr/>
              <a:lstStyle/>
              <a:p>
                <a:pPr>
                  <a:defRPr sz="1400"/>
                </a:pPr>
                <a:endParaRPr lang="ru-RU"/>
              </a:p>
            </c:txPr>
            <c:showVal val="1"/>
          </c:dLbls>
          <c:cat>
            <c:strRef>
              <c:f>Лист1!$A$2:$A$6</c:f>
              <c:strCache>
                <c:ptCount val="5"/>
                <c:pt idx="0">
                  <c:v>2020*</c:v>
                </c:pt>
                <c:pt idx="1">
                  <c:v>2021</c:v>
                </c:pt>
                <c:pt idx="2">
                  <c:v>2022</c:v>
                </c:pt>
                <c:pt idx="3">
                  <c:v>2023</c:v>
                </c:pt>
                <c:pt idx="4">
                  <c:v>2024</c:v>
                </c:pt>
              </c:strCache>
            </c:strRef>
          </c:cat>
          <c:val>
            <c:numRef>
              <c:f>Лист1!$B$2:$B$6</c:f>
              <c:numCache>
                <c:formatCode>General</c:formatCode>
                <c:ptCount val="5"/>
                <c:pt idx="0">
                  <c:v>1628644.25</c:v>
                </c:pt>
                <c:pt idx="1">
                  <c:v>2454998.9499999997</c:v>
                </c:pt>
                <c:pt idx="2">
                  <c:v>2182774.29</c:v>
                </c:pt>
                <c:pt idx="3">
                  <c:v>1914722.79</c:v>
                </c:pt>
                <c:pt idx="4">
                  <c:v>1941587.25</c:v>
                </c:pt>
              </c:numCache>
            </c:numRef>
          </c:val>
        </c:ser>
        <c:marker val="1"/>
        <c:axId val="190560512"/>
        <c:axId val="190574592"/>
      </c:lineChart>
      <c:catAx>
        <c:axId val="190560512"/>
        <c:scaling>
          <c:orientation val="minMax"/>
        </c:scaling>
        <c:axPos val="b"/>
        <c:numFmt formatCode="General" sourceLinked="1"/>
        <c:majorTickMark val="none"/>
        <c:tickLblPos val="nextTo"/>
        <c:crossAx val="190574592"/>
        <c:crosses val="autoZero"/>
        <c:auto val="1"/>
        <c:lblAlgn val="ctr"/>
        <c:lblOffset val="100"/>
      </c:catAx>
      <c:valAx>
        <c:axId val="190574592"/>
        <c:scaling>
          <c:orientation val="minMax"/>
          <c:min val="1000000"/>
        </c:scaling>
        <c:axPos val="l"/>
        <c:majorGridlines/>
        <c:numFmt formatCode="General" sourceLinked="1"/>
        <c:majorTickMark val="none"/>
        <c:tickLblPos val="nextTo"/>
        <c:txPr>
          <a:bodyPr/>
          <a:lstStyle/>
          <a:p>
            <a:pPr>
              <a:defRPr sz="900"/>
            </a:pPr>
            <a:endParaRPr lang="ru-RU"/>
          </a:p>
        </c:txPr>
        <c:crossAx val="190560512"/>
        <c:crosses val="autoZero"/>
        <c:crossBetween val="between"/>
        <c:majorUnit val="100000"/>
      </c:valAx>
    </c:plotArea>
    <c:plotVisOnly val="1"/>
  </c:chart>
  <c:txPr>
    <a:bodyPr/>
    <a:lstStyle/>
    <a:p>
      <a:pPr>
        <a:defRPr sz="1800"/>
      </a:pPr>
      <a:endParaRPr lang="ru-RU"/>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rotY val="210"/>
      <c:perspective val="30"/>
    </c:view3D>
    <c:plotArea>
      <c:layout>
        <c:manualLayout>
          <c:layoutTarget val="inner"/>
          <c:xMode val="edge"/>
          <c:yMode val="edge"/>
          <c:x val="0.11671161417322842"/>
          <c:y val="0.11147142023913678"/>
          <c:w val="0.88328838582675828"/>
          <c:h val="0.60567614464859665"/>
        </c:manualLayout>
      </c:layout>
      <c:pie3DChart>
        <c:varyColors val="1"/>
        <c:ser>
          <c:idx val="0"/>
          <c:order val="0"/>
          <c:tx>
            <c:strRef>
              <c:f>Лист1!$B$1</c:f>
              <c:strCache>
                <c:ptCount val="1"/>
                <c:pt idx="0">
                  <c:v>Продажи</c:v>
                </c:pt>
              </c:strCache>
            </c:strRef>
          </c:tx>
          <c:explosion val="25"/>
          <c:dPt>
            <c:idx val="0"/>
            <c:spPr>
              <a:solidFill>
                <a:srgbClr val="92D050"/>
              </a:solidFill>
            </c:spPr>
          </c:dPt>
          <c:dPt>
            <c:idx val="1"/>
            <c:explosion val="20"/>
            <c:spPr>
              <a:solidFill>
                <a:schemeClr val="tx2">
                  <a:lumMod val="40000"/>
                  <a:lumOff val="60000"/>
                </a:schemeClr>
              </a:solidFill>
            </c:spPr>
          </c:dPt>
          <c:dPt>
            <c:idx val="2"/>
            <c:explosion val="40"/>
            <c:spPr>
              <a:solidFill>
                <a:srgbClr val="FF99CC"/>
              </a:solidFill>
            </c:spPr>
          </c:dPt>
          <c:dPt>
            <c:idx val="3"/>
            <c:explosion val="33"/>
            <c:spPr>
              <a:solidFill>
                <a:srgbClr val="FF0000"/>
              </a:solidFill>
            </c:spPr>
          </c:dPt>
          <c:dPt>
            <c:idx val="4"/>
            <c:explosion val="29"/>
          </c:dPt>
          <c:dPt>
            <c:idx val="5"/>
            <c:explosion val="27"/>
            <c:spPr>
              <a:solidFill>
                <a:srgbClr val="FFFF00"/>
              </a:solidFill>
            </c:spPr>
          </c:dPt>
          <c:dPt>
            <c:idx val="6"/>
            <c:spPr>
              <a:solidFill>
                <a:schemeClr val="accent4">
                  <a:lumMod val="60000"/>
                  <a:lumOff val="40000"/>
                </a:schemeClr>
              </a:solidFill>
            </c:spPr>
          </c:dPt>
          <c:dLbls>
            <c:dLbl>
              <c:idx val="0"/>
              <c:layout>
                <c:manualLayout>
                  <c:x val="0.17545483377077917"/>
                  <c:y val="4.7695392242636532E-2"/>
                </c:manualLayout>
              </c:layout>
              <c:showVal val="1"/>
            </c:dLbl>
            <c:txPr>
              <a:bodyPr/>
              <a:lstStyle/>
              <a:p>
                <a:pPr>
                  <a:defRPr sz="1600" b="1"/>
                </a:pPr>
                <a:endParaRPr lang="ru-RU"/>
              </a:p>
            </c:txPr>
            <c:showVal val="1"/>
            <c:showLeaderLines val="1"/>
          </c:dLbls>
          <c:cat>
            <c:strRef>
              <c:f>Лист1!$A$2:$A$9</c:f>
              <c:strCache>
                <c:ptCount val="8"/>
                <c:pt idx="0">
                  <c:v>Развитие образования </c:v>
                </c:pt>
                <c:pt idx="1">
                  <c:v>Социальная поддержка граждан </c:v>
                </c:pt>
                <c:pt idx="2">
                  <c:v>Сохранение и развитие культуры </c:v>
                </c:pt>
                <c:pt idx="3">
                  <c:v>Развитие коммунального хозяйства, транспортной системы и обеспечение безопасности дорожного движения</c:v>
                </c:pt>
                <c:pt idx="4">
                  <c:v>Управление финансами </c:v>
                </c:pt>
                <c:pt idx="5">
                  <c:v>Обеспечение жильем отдельных категорий граждан</c:v>
                </c:pt>
                <c:pt idx="6">
                  <c:v>Межнациональные отношения и поддержка казачества </c:v>
                </c:pt>
                <c:pt idx="7">
                  <c:v>Прочие программы</c:v>
                </c:pt>
              </c:strCache>
            </c:strRef>
          </c:cat>
          <c:val>
            <c:numRef>
              <c:f>Лист1!$B$2:$B$9</c:f>
              <c:numCache>
                <c:formatCode>General</c:formatCode>
                <c:ptCount val="8"/>
                <c:pt idx="0">
                  <c:v>34.840000000000003</c:v>
                </c:pt>
                <c:pt idx="1">
                  <c:v>31.2</c:v>
                </c:pt>
                <c:pt idx="2">
                  <c:v>6.04</c:v>
                </c:pt>
                <c:pt idx="3">
                  <c:v>13.18</c:v>
                </c:pt>
                <c:pt idx="4">
                  <c:v>2.23</c:v>
                </c:pt>
                <c:pt idx="5">
                  <c:v>2.96</c:v>
                </c:pt>
                <c:pt idx="6">
                  <c:v>1.42</c:v>
                </c:pt>
                <c:pt idx="7">
                  <c:v>8.1300000000000008</c:v>
                </c:pt>
              </c:numCache>
            </c:numRef>
          </c:val>
        </c:ser>
      </c:pie3DChart>
    </c:plotArea>
    <c:plotVisOnly val="1"/>
  </c:chart>
  <c:txPr>
    <a:bodyPr/>
    <a:lstStyle/>
    <a:p>
      <a:pPr>
        <a:defRPr sz="1100"/>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75E-2"/>
          <c:y val="0.12165639806711756"/>
          <c:w val="0.92073832790445154"/>
          <c:h val="0.64300554097404494"/>
        </c:manualLayout>
      </c:layout>
      <c:bar3DChart>
        <c:barDir val="col"/>
        <c:grouping val="stacked"/>
        <c:ser>
          <c:idx val="0"/>
          <c:order val="0"/>
          <c:tx>
            <c:strRef>
              <c:f>Sheet1!$A$2</c:f>
              <c:strCache>
                <c:ptCount val="1"/>
                <c:pt idx="0">
                  <c:v>Объем выполненных работ по виду "Строительство"</c:v>
                </c:pt>
              </c:strCache>
            </c:strRef>
          </c:tx>
          <c:spPr>
            <a:solidFill>
              <a:srgbClr val="66CCFF"/>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5001.1000000000004</c:v>
                </c:pt>
                <c:pt idx="1">
                  <c:v>2600</c:v>
                </c:pt>
                <c:pt idx="2">
                  <c:v>3000</c:v>
                </c:pt>
                <c:pt idx="3">
                  <c:v>3114</c:v>
                </c:pt>
                <c:pt idx="4">
                  <c:v>3176.2799999999997</c:v>
                </c:pt>
                <c:pt idx="5">
                  <c:v>3160.4</c:v>
                </c:pt>
                <c:pt idx="6">
                  <c:v>3369.72</c:v>
                </c:pt>
                <c:pt idx="7">
                  <c:v>3372.4500000000012</c:v>
                </c:pt>
              </c:numCache>
            </c:numRef>
          </c:val>
        </c:ser>
        <c:gapDepth val="0"/>
        <c:shape val="cylinder"/>
        <c:axId val="166643200"/>
        <c:axId val="166644736"/>
        <c:axId val="0"/>
      </c:bar3DChart>
      <c:catAx>
        <c:axId val="16664320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66644736"/>
        <c:crosses val="autoZero"/>
        <c:auto val="1"/>
        <c:lblAlgn val="ctr"/>
        <c:lblOffset val="100"/>
        <c:tickLblSkip val="1"/>
        <c:tickMarkSkip val="1"/>
      </c:catAx>
      <c:valAx>
        <c:axId val="166644736"/>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66643200"/>
        <c:crosses val="autoZero"/>
        <c:crossBetween val="between"/>
      </c:valAx>
      <c:spPr>
        <a:noFill/>
        <a:ln w="25454">
          <a:noFill/>
        </a:ln>
      </c:spPr>
    </c:plotArea>
    <c:legend>
      <c:legendPos val="r"/>
      <c:layout>
        <c:manualLayout>
          <c:xMode val="edge"/>
          <c:yMode val="edge"/>
          <c:x val="0"/>
          <c:y val="0.83139145345916543"/>
          <c:w val="0.99844370213289269"/>
          <c:h val="0.16860867698797088"/>
        </c:manualLayout>
      </c:layout>
      <c:spPr>
        <a:noFill/>
        <a:ln w="3182">
          <a:noFill/>
          <a:prstDash val="solid"/>
        </a:ln>
      </c:sp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3.2039370078740907E-2"/>
          <c:y val="0.11054534849810442"/>
          <c:w val="0.96796052055992998"/>
          <c:h val="0.61901168176234889"/>
        </c:manualLayout>
      </c:layout>
      <c:bar3DChart>
        <c:barDir val="col"/>
        <c:grouping val="stacked"/>
        <c:ser>
          <c:idx val="0"/>
          <c:order val="0"/>
          <c:tx>
            <c:strRef>
              <c:f>Sheet1!$A$2</c:f>
              <c:strCache>
                <c:ptCount val="1"/>
                <c:pt idx="0">
                  <c:v>Ввод в действие жилых домов</c:v>
                </c:pt>
              </c:strCache>
            </c:strRef>
          </c:tx>
          <c:spPr>
            <a:solidFill>
              <a:srgbClr val="CC00FF"/>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4.7</c:v>
                </c:pt>
                <c:pt idx="1">
                  <c:v>6.6</c:v>
                </c:pt>
                <c:pt idx="2">
                  <c:v>12.5</c:v>
                </c:pt>
                <c:pt idx="3">
                  <c:v>9.75</c:v>
                </c:pt>
                <c:pt idx="4">
                  <c:v>9.9500000000000028</c:v>
                </c:pt>
                <c:pt idx="5">
                  <c:v>9.9</c:v>
                </c:pt>
                <c:pt idx="6">
                  <c:v>10.55</c:v>
                </c:pt>
                <c:pt idx="7">
                  <c:v>11.1</c:v>
                </c:pt>
              </c:numCache>
            </c:numRef>
          </c:val>
        </c:ser>
        <c:gapDepth val="0"/>
        <c:shape val="cylinder"/>
        <c:axId val="177832320"/>
        <c:axId val="177833856"/>
        <c:axId val="0"/>
      </c:bar3DChart>
      <c:catAx>
        <c:axId val="17783232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7833856"/>
        <c:crosses val="autoZero"/>
        <c:auto val="1"/>
        <c:lblAlgn val="ctr"/>
        <c:lblOffset val="100"/>
        <c:tickLblSkip val="1"/>
        <c:tickMarkSkip val="1"/>
      </c:catAx>
      <c:valAx>
        <c:axId val="177833856"/>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7832320"/>
        <c:crosses val="autoZero"/>
        <c:crossBetween val="between"/>
      </c:valAx>
      <c:spPr>
        <a:noFill/>
        <a:ln w="25454">
          <a:noFill/>
        </a:ln>
      </c:spPr>
    </c:plotArea>
    <c:legend>
      <c:legendPos val="r"/>
      <c:layout>
        <c:manualLayout>
          <c:xMode val="edge"/>
          <c:yMode val="edge"/>
          <c:x val="0"/>
          <c:y val="0.83139145345916576"/>
          <c:w val="0.99844370213289269"/>
          <c:h val="0.16860867698797088"/>
        </c:manualLayout>
      </c:layout>
      <c:spPr>
        <a:noFill/>
        <a:ln w="3182">
          <a:noFill/>
          <a:prstDash val="solid"/>
        </a:ln>
      </c:sp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8.8527850685332976E-2"/>
          <c:w val="0.94951159230096238"/>
          <c:h val="0.79893030037911961"/>
        </c:manualLayout>
      </c:layout>
      <c:bar3DChart>
        <c:barDir val="col"/>
        <c:grouping val="stacked"/>
        <c:ser>
          <c:idx val="0"/>
          <c:order val="0"/>
          <c:tx>
            <c:strRef>
              <c:f>Sheet1!$A$2</c:f>
              <c:strCache>
                <c:ptCount val="1"/>
                <c:pt idx="0">
                  <c:v>Оборот розничной торговли</c:v>
                </c:pt>
              </c:strCache>
            </c:strRef>
          </c:tx>
          <c:spPr>
            <a:solidFill>
              <a:schemeClr val="accent6">
                <a:lumMod val="60000"/>
                <a:lumOff val="40000"/>
              </a:schemeClr>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1790</c:v>
                </c:pt>
                <c:pt idx="1">
                  <c:v>1801</c:v>
                </c:pt>
                <c:pt idx="2">
                  <c:v>1690</c:v>
                </c:pt>
                <c:pt idx="3">
                  <c:v>1619.02</c:v>
                </c:pt>
                <c:pt idx="4">
                  <c:v>1691.8799999999999</c:v>
                </c:pt>
                <c:pt idx="5">
                  <c:v>1683.42</c:v>
                </c:pt>
                <c:pt idx="6">
                  <c:v>1768.87</c:v>
                </c:pt>
                <c:pt idx="7">
                  <c:v>1795.45</c:v>
                </c:pt>
              </c:numCache>
            </c:numRef>
          </c:val>
        </c:ser>
        <c:gapDepth val="0"/>
        <c:shape val="cylinder"/>
        <c:axId val="178484736"/>
        <c:axId val="178486272"/>
        <c:axId val="0"/>
      </c:bar3DChart>
      <c:catAx>
        <c:axId val="178484736"/>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8486272"/>
        <c:crosses val="autoZero"/>
        <c:auto val="1"/>
        <c:lblAlgn val="ctr"/>
        <c:lblOffset val="100"/>
        <c:tickLblSkip val="1"/>
        <c:tickMarkSkip val="1"/>
      </c:catAx>
      <c:valAx>
        <c:axId val="178486272"/>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8484736"/>
        <c:crosses val="autoZero"/>
        <c:crossBetween val="between"/>
      </c:valAx>
      <c:spPr>
        <a:noFill/>
        <a:ln w="25454">
          <a:noFill/>
        </a:ln>
      </c:spPr>
    </c:plotArea>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805E-2"/>
          <c:y val="9.1396376299231724E-2"/>
          <c:w val="0.92073832790445154"/>
          <c:h val="0.7943058087981697"/>
        </c:manualLayout>
      </c:layout>
      <c:bar3DChart>
        <c:barDir val="col"/>
        <c:grouping val="stacked"/>
        <c:ser>
          <c:idx val="0"/>
          <c:order val="0"/>
          <c:tx>
            <c:strRef>
              <c:f>Sheet1!$A$2</c:f>
              <c:strCache>
                <c:ptCount val="1"/>
                <c:pt idx="0">
                  <c:v>Оборот общественного питания</c:v>
                </c:pt>
              </c:strCache>
            </c:strRef>
          </c:tx>
          <c:spPr>
            <a:solidFill>
              <a:srgbClr val="66CCFF"/>
            </a:solidFill>
            <a:ln w="12727">
              <a:solidFill>
                <a:schemeClr val="tx1"/>
              </a:solidFill>
              <a:prstDash val="solid"/>
            </a:ln>
          </c:spPr>
          <c:cat>
            <c:numRef>
              <c:f>Sheet1!$B$1:$I$1</c:f>
              <c:numCache>
                <c:formatCode>General</c:formatCode>
                <c:ptCount val="8"/>
                <c:pt idx="0">
                  <c:v>2017</c:v>
                </c:pt>
                <c:pt idx="1">
                  <c:v>2018</c:v>
                </c:pt>
                <c:pt idx="2">
                  <c:v>2019</c:v>
                </c:pt>
                <c:pt idx="3">
                  <c:v>2020</c:v>
                </c:pt>
                <c:pt idx="4">
                  <c:v>2021</c:v>
                </c:pt>
                <c:pt idx="5">
                  <c:v>2022</c:v>
                </c:pt>
                <c:pt idx="6">
                  <c:v>2023</c:v>
                </c:pt>
                <c:pt idx="7">
                  <c:v>2024</c:v>
                </c:pt>
              </c:numCache>
            </c:numRef>
          </c:cat>
          <c:val>
            <c:numRef>
              <c:f>Sheet1!$B$2:$I$2</c:f>
              <c:numCache>
                <c:formatCode>General</c:formatCode>
                <c:ptCount val="8"/>
                <c:pt idx="0">
                  <c:v>61</c:v>
                </c:pt>
                <c:pt idx="1">
                  <c:v>61.8</c:v>
                </c:pt>
                <c:pt idx="2">
                  <c:v>63.9</c:v>
                </c:pt>
                <c:pt idx="3">
                  <c:v>54.31</c:v>
                </c:pt>
                <c:pt idx="4">
                  <c:v>56.75</c:v>
                </c:pt>
                <c:pt idx="5">
                  <c:v>58.06</c:v>
                </c:pt>
                <c:pt idx="6">
                  <c:v>59.34</c:v>
                </c:pt>
                <c:pt idx="7">
                  <c:v>59.93</c:v>
                </c:pt>
              </c:numCache>
            </c:numRef>
          </c:val>
        </c:ser>
        <c:gapDepth val="0"/>
        <c:shape val="cylinder"/>
        <c:axId val="178510080"/>
        <c:axId val="178515968"/>
        <c:axId val="0"/>
      </c:bar3DChart>
      <c:catAx>
        <c:axId val="17851008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78515968"/>
        <c:crosses val="autoZero"/>
        <c:auto val="1"/>
        <c:lblAlgn val="ctr"/>
        <c:lblOffset val="100"/>
        <c:tickLblSkip val="1"/>
        <c:tickMarkSkip val="1"/>
      </c:catAx>
      <c:valAx>
        <c:axId val="178515968"/>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78510080"/>
        <c:crosses val="autoZero"/>
        <c:crossBetween val="between"/>
      </c:valAx>
      <c:spPr>
        <a:noFill/>
        <a:ln w="25454">
          <a:noFill/>
        </a:ln>
      </c:spPr>
    </c:plotArea>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2922E-12F4-46EA-883F-AB4EB0DCCCC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98700D72-34CD-4FEA-8CA4-01175CFB7A43}">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i="1" dirty="0" smtClean="0">
              <a:solidFill>
                <a:schemeClr val="tx1"/>
              </a:solidFill>
              <a:latin typeface="Calibri" pitchFamily="34" charset="0"/>
              <a:cs typeface="Calibri" pitchFamily="34" charset="0"/>
            </a:rPr>
            <a:t>Публичные обсуждения программ развития Курского муниципального округа Ставропольского края (размещаются на сайте администрации)</a:t>
          </a:r>
          <a:endParaRPr lang="ru-RU" dirty="0"/>
        </a:p>
      </dgm:t>
    </dgm:pt>
    <dgm:pt modelId="{1F1C889D-7F65-4901-8DF5-58437148C9AA}" type="parTrans" cxnId="{006EEB74-EB42-4E5F-8EE6-B91953E6CBB9}">
      <dgm:prSet/>
      <dgm:spPr/>
      <dgm:t>
        <a:bodyPr/>
        <a:lstStyle/>
        <a:p>
          <a:endParaRPr lang="ru-RU"/>
        </a:p>
      </dgm:t>
    </dgm:pt>
    <dgm:pt modelId="{E09CEDA5-ADE7-48AA-8443-BEB74A20FA15}" type="sibTrans" cxnId="{006EEB74-EB42-4E5F-8EE6-B91953E6CBB9}">
      <dgm:prSet/>
      <dgm:spPr/>
      <dgm:t>
        <a:bodyPr/>
        <a:lstStyle/>
        <a:p>
          <a:endParaRPr lang="ru-RU"/>
        </a:p>
      </dgm:t>
    </dgm:pt>
    <dgm:pt modelId="{35986841-6521-4ECE-ABD4-C4E0BCAFFC3C}">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i="1" dirty="0" smtClean="0">
              <a:solidFill>
                <a:schemeClr val="tx1"/>
              </a:solidFill>
              <a:latin typeface="Calibri" pitchFamily="34" charset="0"/>
              <a:cs typeface="Calibri" pitchFamily="34" charset="0"/>
            </a:rPr>
            <a:t>Оценка качества предоставляемых муниципальных услуг (участие в социологических опросах)</a:t>
          </a:r>
          <a:endParaRPr lang="ru-RU" dirty="0"/>
        </a:p>
      </dgm:t>
    </dgm:pt>
    <dgm:pt modelId="{DFC80E02-4ADA-47B4-BBEC-74371665AA74}" type="parTrans" cxnId="{A6D8A5DA-D0F9-4105-AD1E-EC3E6C961949}">
      <dgm:prSet/>
      <dgm:spPr/>
      <dgm:t>
        <a:bodyPr/>
        <a:lstStyle/>
        <a:p>
          <a:endParaRPr lang="ru-RU"/>
        </a:p>
      </dgm:t>
    </dgm:pt>
    <dgm:pt modelId="{B73F268F-3A41-4749-913A-840B4468F310}" type="sibTrans" cxnId="{A6D8A5DA-D0F9-4105-AD1E-EC3E6C961949}">
      <dgm:prSet/>
      <dgm:spPr/>
      <dgm:t>
        <a:bodyPr/>
        <a:lstStyle/>
        <a:p>
          <a:endParaRPr lang="ru-RU"/>
        </a:p>
      </dgm:t>
    </dgm:pt>
    <dgm:pt modelId="{E4995898-B2A6-4E34-9F69-4B43249DD85E}">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dirty="0" smtClean="0"/>
            <a:t> </a:t>
          </a:r>
          <a:r>
            <a:rPr lang="ru-RU" i="1" dirty="0" smtClean="0">
              <a:solidFill>
                <a:schemeClr val="tx1"/>
              </a:solidFill>
              <a:latin typeface="Calibri" pitchFamily="34" charset="0"/>
              <a:cs typeface="Calibri" pitchFamily="34" charset="0"/>
            </a:rPr>
            <a:t>Публичные слушания проекта решения Совета КМО СК о бюджете на очередной финансовый год и плановый период (ежегодно в ноябре-декабре)</a:t>
          </a:r>
          <a:endParaRPr lang="ru-RU" dirty="0"/>
        </a:p>
      </dgm:t>
    </dgm:pt>
    <dgm:pt modelId="{F7344998-8399-4731-9339-5BEB4D3F5376}" type="parTrans" cxnId="{6B245388-5EF5-4212-8D05-2B79B4D29664}">
      <dgm:prSet/>
      <dgm:spPr/>
      <dgm:t>
        <a:bodyPr/>
        <a:lstStyle/>
        <a:p>
          <a:endParaRPr lang="ru-RU"/>
        </a:p>
      </dgm:t>
    </dgm:pt>
    <dgm:pt modelId="{C438211C-04A1-41F9-AB94-9D85D01810E7}" type="sibTrans" cxnId="{6B245388-5EF5-4212-8D05-2B79B4D29664}">
      <dgm:prSet/>
      <dgm:spPr/>
      <dgm:t>
        <a:bodyPr/>
        <a:lstStyle/>
        <a:p>
          <a:endParaRPr lang="ru-RU"/>
        </a:p>
      </dgm:t>
    </dgm:pt>
    <dgm:pt modelId="{34A45063-283D-4B3F-8435-92A325ECA716}">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i="1" dirty="0" smtClean="0">
              <a:solidFill>
                <a:schemeClr val="tx1"/>
              </a:solidFill>
              <a:latin typeface="Calibri" pitchFamily="34" charset="0"/>
              <a:cs typeface="Calibri" pitchFamily="34" charset="0"/>
            </a:rPr>
            <a:t>Публичные слушания проекта решения совета КМО СК об исполнении бюджета (ежегодно в мае)</a:t>
          </a:r>
          <a:r>
            <a:rPr lang="ru-RU" dirty="0" smtClean="0"/>
            <a:t/>
          </a:r>
          <a:br>
            <a:rPr lang="ru-RU" dirty="0" smtClean="0"/>
          </a:br>
          <a:endParaRPr lang="ru-RU" dirty="0"/>
        </a:p>
      </dgm:t>
    </dgm:pt>
    <dgm:pt modelId="{E5BE9D13-D635-4CBC-AE94-BA3F31A371BC}" type="parTrans" cxnId="{94C0A6E5-091F-4F92-8754-0A41154D003E}">
      <dgm:prSet/>
      <dgm:spPr/>
      <dgm:t>
        <a:bodyPr/>
        <a:lstStyle/>
        <a:p>
          <a:endParaRPr lang="ru-RU"/>
        </a:p>
      </dgm:t>
    </dgm:pt>
    <dgm:pt modelId="{31D6A62D-6449-480B-9C17-30841CAC5A9F}" type="sibTrans" cxnId="{94C0A6E5-091F-4F92-8754-0A41154D003E}">
      <dgm:prSet/>
      <dgm:spPr/>
      <dgm:t>
        <a:bodyPr/>
        <a:lstStyle/>
        <a:p>
          <a:endParaRPr lang="ru-RU"/>
        </a:p>
      </dgm:t>
    </dgm:pt>
    <dgm:pt modelId="{61D13640-F382-47FA-A93E-5CA8650C70A6}" type="pres">
      <dgm:prSet presAssocID="{5CA2922E-12F4-46EA-883F-AB4EB0DCCCC1}" presName="linear" presStyleCnt="0">
        <dgm:presLayoutVars>
          <dgm:dir/>
          <dgm:resizeHandles val="exact"/>
        </dgm:presLayoutVars>
      </dgm:prSet>
      <dgm:spPr/>
      <dgm:t>
        <a:bodyPr/>
        <a:lstStyle/>
        <a:p>
          <a:endParaRPr lang="ru-RU"/>
        </a:p>
      </dgm:t>
    </dgm:pt>
    <dgm:pt modelId="{8F612CA0-3379-4A88-B1B1-E965AFED131A}" type="pres">
      <dgm:prSet presAssocID="{98700D72-34CD-4FEA-8CA4-01175CFB7A43}" presName="comp" presStyleCnt="0"/>
      <dgm:spPr/>
    </dgm:pt>
    <dgm:pt modelId="{ABD91291-69BF-48D6-A629-3C8C5FEFEC90}" type="pres">
      <dgm:prSet presAssocID="{98700D72-34CD-4FEA-8CA4-01175CFB7A43}" presName="box" presStyleLbl="node1" presStyleIdx="0" presStyleCnt="4"/>
      <dgm:spPr/>
      <dgm:t>
        <a:bodyPr/>
        <a:lstStyle/>
        <a:p>
          <a:endParaRPr lang="ru-RU"/>
        </a:p>
      </dgm:t>
    </dgm:pt>
    <dgm:pt modelId="{42673147-757C-468D-A903-89A89B3E1D45}" type="pres">
      <dgm:prSet presAssocID="{98700D72-34CD-4FEA-8CA4-01175CFB7A43}" presName="img" presStyleLbl="fgImgPlace1" presStyleIdx="0" presStyleCnt="4"/>
      <dgm:spPr>
        <a:blipFill rotWithShape="0">
          <a:blip xmlns:r="http://schemas.openxmlformats.org/officeDocument/2006/relationships" r:embed="rId1"/>
          <a:stretch>
            <a:fillRect/>
          </a:stretch>
        </a:blipFill>
      </dgm:spPr>
    </dgm:pt>
    <dgm:pt modelId="{488A0428-55F8-43BA-96BB-5D68F952786D}" type="pres">
      <dgm:prSet presAssocID="{98700D72-34CD-4FEA-8CA4-01175CFB7A43}" presName="text" presStyleLbl="node1" presStyleIdx="0" presStyleCnt="4">
        <dgm:presLayoutVars>
          <dgm:bulletEnabled val="1"/>
        </dgm:presLayoutVars>
      </dgm:prSet>
      <dgm:spPr/>
      <dgm:t>
        <a:bodyPr/>
        <a:lstStyle/>
        <a:p>
          <a:endParaRPr lang="ru-RU"/>
        </a:p>
      </dgm:t>
    </dgm:pt>
    <dgm:pt modelId="{B7EE2201-D40C-4BF0-8B91-85C1ED88C616}" type="pres">
      <dgm:prSet presAssocID="{E09CEDA5-ADE7-48AA-8443-BEB74A20FA15}" presName="spacer" presStyleCnt="0"/>
      <dgm:spPr/>
    </dgm:pt>
    <dgm:pt modelId="{FEE5F4A8-26BC-49F6-BFE5-D9041226F056}" type="pres">
      <dgm:prSet presAssocID="{35986841-6521-4ECE-ABD4-C4E0BCAFFC3C}" presName="comp" presStyleCnt="0"/>
      <dgm:spPr/>
    </dgm:pt>
    <dgm:pt modelId="{B22720C2-63AD-48F2-8444-E98673CE4EF3}" type="pres">
      <dgm:prSet presAssocID="{35986841-6521-4ECE-ABD4-C4E0BCAFFC3C}" presName="box" presStyleLbl="node1" presStyleIdx="1" presStyleCnt="4"/>
      <dgm:spPr/>
      <dgm:t>
        <a:bodyPr/>
        <a:lstStyle/>
        <a:p>
          <a:endParaRPr lang="ru-RU"/>
        </a:p>
      </dgm:t>
    </dgm:pt>
    <dgm:pt modelId="{12F24EB2-9B91-47F0-846F-D520EED983D3}" type="pres">
      <dgm:prSet presAssocID="{35986841-6521-4ECE-ABD4-C4E0BCAFFC3C}" presName="img" presStyleLbl="fgImgPlace1" presStyleIdx="1" presStyleCnt="4"/>
      <dgm:spPr>
        <a:blipFill rotWithShape="0">
          <a:blip xmlns:r="http://schemas.openxmlformats.org/officeDocument/2006/relationships" r:embed="rId2"/>
          <a:stretch>
            <a:fillRect/>
          </a:stretch>
        </a:blipFill>
      </dgm:spPr>
    </dgm:pt>
    <dgm:pt modelId="{C5C58ED1-F33C-41F8-B114-9BAAC9B8CCA5}" type="pres">
      <dgm:prSet presAssocID="{35986841-6521-4ECE-ABD4-C4E0BCAFFC3C}" presName="text" presStyleLbl="node1" presStyleIdx="1" presStyleCnt="4">
        <dgm:presLayoutVars>
          <dgm:bulletEnabled val="1"/>
        </dgm:presLayoutVars>
      </dgm:prSet>
      <dgm:spPr/>
      <dgm:t>
        <a:bodyPr/>
        <a:lstStyle/>
        <a:p>
          <a:endParaRPr lang="ru-RU"/>
        </a:p>
      </dgm:t>
    </dgm:pt>
    <dgm:pt modelId="{DC05F49B-9B0B-4B25-9811-819537B4CF3F}" type="pres">
      <dgm:prSet presAssocID="{B73F268F-3A41-4749-913A-840B4468F310}" presName="spacer" presStyleCnt="0"/>
      <dgm:spPr/>
    </dgm:pt>
    <dgm:pt modelId="{0D394949-FAA8-4620-92B5-B2E00FE761A1}" type="pres">
      <dgm:prSet presAssocID="{E4995898-B2A6-4E34-9F69-4B43249DD85E}" presName="comp" presStyleCnt="0"/>
      <dgm:spPr/>
    </dgm:pt>
    <dgm:pt modelId="{B01A1811-B4B3-4C51-977D-FB1DE795533B}" type="pres">
      <dgm:prSet presAssocID="{E4995898-B2A6-4E34-9F69-4B43249DD85E}" presName="box" presStyleLbl="node1" presStyleIdx="2" presStyleCnt="4"/>
      <dgm:spPr/>
      <dgm:t>
        <a:bodyPr/>
        <a:lstStyle/>
        <a:p>
          <a:endParaRPr lang="ru-RU"/>
        </a:p>
      </dgm:t>
    </dgm:pt>
    <dgm:pt modelId="{D57F11B3-EF3F-4AE4-929C-EF5CA480ED4A}" type="pres">
      <dgm:prSet presAssocID="{E4995898-B2A6-4E34-9F69-4B43249DD85E}" presName="img" presStyleLbl="fgImgPlace1" presStyleIdx="2" presStyleCnt="4"/>
      <dgm:spPr>
        <a:blipFill rotWithShape="0">
          <a:blip xmlns:r="http://schemas.openxmlformats.org/officeDocument/2006/relationships" r:embed="rId3"/>
          <a:stretch>
            <a:fillRect/>
          </a:stretch>
        </a:blipFill>
      </dgm:spPr>
    </dgm:pt>
    <dgm:pt modelId="{9028FF2B-077E-4105-9AD8-5BAD5D43CA96}" type="pres">
      <dgm:prSet presAssocID="{E4995898-B2A6-4E34-9F69-4B43249DD85E}" presName="text" presStyleLbl="node1" presStyleIdx="2" presStyleCnt="4">
        <dgm:presLayoutVars>
          <dgm:bulletEnabled val="1"/>
        </dgm:presLayoutVars>
      </dgm:prSet>
      <dgm:spPr/>
      <dgm:t>
        <a:bodyPr/>
        <a:lstStyle/>
        <a:p>
          <a:endParaRPr lang="ru-RU"/>
        </a:p>
      </dgm:t>
    </dgm:pt>
    <dgm:pt modelId="{120E549B-A0C5-4987-8B19-6B7FB97A5033}" type="pres">
      <dgm:prSet presAssocID="{C438211C-04A1-41F9-AB94-9D85D01810E7}" presName="spacer" presStyleCnt="0"/>
      <dgm:spPr/>
    </dgm:pt>
    <dgm:pt modelId="{4B884703-A077-406E-8CF4-E29AD321A54C}" type="pres">
      <dgm:prSet presAssocID="{34A45063-283D-4B3F-8435-92A325ECA716}" presName="comp" presStyleCnt="0"/>
      <dgm:spPr/>
    </dgm:pt>
    <dgm:pt modelId="{B19ADCEA-5114-41F6-B964-7FE40939164B}" type="pres">
      <dgm:prSet presAssocID="{34A45063-283D-4B3F-8435-92A325ECA716}" presName="box" presStyleLbl="node1" presStyleIdx="3" presStyleCnt="4"/>
      <dgm:spPr/>
      <dgm:t>
        <a:bodyPr/>
        <a:lstStyle/>
        <a:p>
          <a:endParaRPr lang="ru-RU"/>
        </a:p>
      </dgm:t>
    </dgm:pt>
    <dgm:pt modelId="{2497EF1D-C144-42DE-A795-77066D3BCC0E}" type="pres">
      <dgm:prSet presAssocID="{34A45063-283D-4B3F-8435-92A325ECA716}" presName="img" presStyleLbl="fgImgPlace1" presStyleIdx="3" presStyleCnt="4"/>
      <dgm:spPr>
        <a:blipFill rotWithShape="0">
          <a:blip xmlns:r="http://schemas.openxmlformats.org/officeDocument/2006/relationships" r:embed="rId3"/>
          <a:stretch>
            <a:fillRect/>
          </a:stretch>
        </a:blipFill>
      </dgm:spPr>
    </dgm:pt>
    <dgm:pt modelId="{FD498EBB-C689-4B0F-843F-98DA45B77228}" type="pres">
      <dgm:prSet presAssocID="{34A45063-283D-4B3F-8435-92A325ECA716}" presName="text" presStyleLbl="node1" presStyleIdx="3" presStyleCnt="4">
        <dgm:presLayoutVars>
          <dgm:bulletEnabled val="1"/>
        </dgm:presLayoutVars>
      </dgm:prSet>
      <dgm:spPr/>
      <dgm:t>
        <a:bodyPr/>
        <a:lstStyle/>
        <a:p>
          <a:endParaRPr lang="ru-RU"/>
        </a:p>
      </dgm:t>
    </dgm:pt>
  </dgm:ptLst>
  <dgm:cxnLst>
    <dgm:cxn modelId="{2451DB2A-BCA9-43A4-BBA4-355341233150}" type="presOf" srcId="{35986841-6521-4ECE-ABD4-C4E0BCAFFC3C}" destId="{C5C58ED1-F33C-41F8-B114-9BAAC9B8CCA5}" srcOrd="1" destOrd="0" presId="urn:microsoft.com/office/officeart/2005/8/layout/vList4"/>
    <dgm:cxn modelId="{C7A82260-B015-4A4B-978B-2B4A775732F1}" type="presOf" srcId="{35986841-6521-4ECE-ABD4-C4E0BCAFFC3C}" destId="{B22720C2-63AD-48F2-8444-E98673CE4EF3}" srcOrd="0" destOrd="0" presId="urn:microsoft.com/office/officeart/2005/8/layout/vList4"/>
    <dgm:cxn modelId="{6B245388-5EF5-4212-8D05-2B79B4D29664}" srcId="{5CA2922E-12F4-46EA-883F-AB4EB0DCCCC1}" destId="{E4995898-B2A6-4E34-9F69-4B43249DD85E}" srcOrd="2" destOrd="0" parTransId="{F7344998-8399-4731-9339-5BEB4D3F5376}" sibTransId="{C438211C-04A1-41F9-AB94-9D85D01810E7}"/>
    <dgm:cxn modelId="{94C0A6E5-091F-4F92-8754-0A41154D003E}" srcId="{5CA2922E-12F4-46EA-883F-AB4EB0DCCCC1}" destId="{34A45063-283D-4B3F-8435-92A325ECA716}" srcOrd="3" destOrd="0" parTransId="{E5BE9D13-D635-4CBC-AE94-BA3F31A371BC}" sibTransId="{31D6A62D-6449-480B-9C17-30841CAC5A9F}"/>
    <dgm:cxn modelId="{A6D8A5DA-D0F9-4105-AD1E-EC3E6C961949}" srcId="{5CA2922E-12F4-46EA-883F-AB4EB0DCCCC1}" destId="{35986841-6521-4ECE-ABD4-C4E0BCAFFC3C}" srcOrd="1" destOrd="0" parTransId="{DFC80E02-4ADA-47B4-BBEC-74371665AA74}" sibTransId="{B73F268F-3A41-4749-913A-840B4468F310}"/>
    <dgm:cxn modelId="{5D905060-A3BA-4AA9-AF6E-79B6C812EEE6}" type="presOf" srcId="{98700D72-34CD-4FEA-8CA4-01175CFB7A43}" destId="{ABD91291-69BF-48D6-A629-3C8C5FEFEC90}" srcOrd="0" destOrd="0" presId="urn:microsoft.com/office/officeart/2005/8/layout/vList4"/>
    <dgm:cxn modelId="{006EEB74-EB42-4E5F-8EE6-B91953E6CBB9}" srcId="{5CA2922E-12F4-46EA-883F-AB4EB0DCCCC1}" destId="{98700D72-34CD-4FEA-8CA4-01175CFB7A43}" srcOrd="0" destOrd="0" parTransId="{1F1C889D-7F65-4901-8DF5-58437148C9AA}" sibTransId="{E09CEDA5-ADE7-48AA-8443-BEB74A20FA15}"/>
    <dgm:cxn modelId="{3BAAED01-52B6-4AB3-A25A-5E7BF153561B}" type="presOf" srcId="{34A45063-283D-4B3F-8435-92A325ECA716}" destId="{FD498EBB-C689-4B0F-843F-98DA45B77228}" srcOrd="1" destOrd="0" presId="urn:microsoft.com/office/officeart/2005/8/layout/vList4"/>
    <dgm:cxn modelId="{F04E07F7-5B32-4E45-9AEE-BA3E6B9DD179}" type="presOf" srcId="{E4995898-B2A6-4E34-9F69-4B43249DD85E}" destId="{B01A1811-B4B3-4C51-977D-FB1DE795533B}" srcOrd="0" destOrd="0" presId="urn:microsoft.com/office/officeart/2005/8/layout/vList4"/>
    <dgm:cxn modelId="{2CE5996D-DC59-4363-9829-D9DD42FE7054}" type="presOf" srcId="{34A45063-283D-4B3F-8435-92A325ECA716}" destId="{B19ADCEA-5114-41F6-B964-7FE40939164B}" srcOrd="0" destOrd="0" presId="urn:microsoft.com/office/officeart/2005/8/layout/vList4"/>
    <dgm:cxn modelId="{4F2698FF-AA6A-4D18-8556-095D8372B698}" type="presOf" srcId="{E4995898-B2A6-4E34-9F69-4B43249DD85E}" destId="{9028FF2B-077E-4105-9AD8-5BAD5D43CA96}" srcOrd="1" destOrd="0" presId="urn:microsoft.com/office/officeart/2005/8/layout/vList4"/>
    <dgm:cxn modelId="{EB16563F-2C7C-4F80-9975-D9C3B8B5C254}" type="presOf" srcId="{5CA2922E-12F4-46EA-883F-AB4EB0DCCCC1}" destId="{61D13640-F382-47FA-A93E-5CA8650C70A6}" srcOrd="0" destOrd="0" presId="urn:microsoft.com/office/officeart/2005/8/layout/vList4"/>
    <dgm:cxn modelId="{AC447A0A-DC76-43EE-A49F-33031DB560E7}" type="presOf" srcId="{98700D72-34CD-4FEA-8CA4-01175CFB7A43}" destId="{488A0428-55F8-43BA-96BB-5D68F952786D}" srcOrd="1" destOrd="0" presId="urn:microsoft.com/office/officeart/2005/8/layout/vList4"/>
    <dgm:cxn modelId="{919E8BF8-A69D-4AF9-B5DC-0AFFF139B822}" type="presParOf" srcId="{61D13640-F382-47FA-A93E-5CA8650C70A6}" destId="{8F612CA0-3379-4A88-B1B1-E965AFED131A}" srcOrd="0" destOrd="0" presId="urn:microsoft.com/office/officeart/2005/8/layout/vList4"/>
    <dgm:cxn modelId="{957531E6-530F-490F-B858-DBA63B604675}" type="presParOf" srcId="{8F612CA0-3379-4A88-B1B1-E965AFED131A}" destId="{ABD91291-69BF-48D6-A629-3C8C5FEFEC90}" srcOrd="0" destOrd="0" presId="urn:microsoft.com/office/officeart/2005/8/layout/vList4"/>
    <dgm:cxn modelId="{4AF2D555-CC57-4AFE-A76E-7B8F01E8AFB5}" type="presParOf" srcId="{8F612CA0-3379-4A88-B1B1-E965AFED131A}" destId="{42673147-757C-468D-A903-89A89B3E1D45}" srcOrd="1" destOrd="0" presId="urn:microsoft.com/office/officeart/2005/8/layout/vList4"/>
    <dgm:cxn modelId="{BF551ED3-623E-46C2-AFE4-107BE12DFFFA}" type="presParOf" srcId="{8F612CA0-3379-4A88-B1B1-E965AFED131A}" destId="{488A0428-55F8-43BA-96BB-5D68F952786D}" srcOrd="2" destOrd="0" presId="urn:microsoft.com/office/officeart/2005/8/layout/vList4"/>
    <dgm:cxn modelId="{6A4A74AB-347E-4D63-83F3-9F6C992E1517}" type="presParOf" srcId="{61D13640-F382-47FA-A93E-5CA8650C70A6}" destId="{B7EE2201-D40C-4BF0-8B91-85C1ED88C616}" srcOrd="1" destOrd="0" presId="urn:microsoft.com/office/officeart/2005/8/layout/vList4"/>
    <dgm:cxn modelId="{3E990CC3-B5E3-4FB9-AADE-997DD37943CA}" type="presParOf" srcId="{61D13640-F382-47FA-A93E-5CA8650C70A6}" destId="{FEE5F4A8-26BC-49F6-BFE5-D9041226F056}" srcOrd="2" destOrd="0" presId="urn:microsoft.com/office/officeart/2005/8/layout/vList4"/>
    <dgm:cxn modelId="{97A030B6-BA3B-4E1D-A61F-3FAB2A51FA13}" type="presParOf" srcId="{FEE5F4A8-26BC-49F6-BFE5-D9041226F056}" destId="{B22720C2-63AD-48F2-8444-E98673CE4EF3}" srcOrd="0" destOrd="0" presId="urn:microsoft.com/office/officeart/2005/8/layout/vList4"/>
    <dgm:cxn modelId="{189B904E-95ED-45BD-A681-CC9F7C6C5783}" type="presParOf" srcId="{FEE5F4A8-26BC-49F6-BFE5-D9041226F056}" destId="{12F24EB2-9B91-47F0-846F-D520EED983D3}" srcOrd="1" destOrd="0" presId="urn:microsoft.com/office/officeart/2005/8/layout/vList4"/>
    <dgm:cxn modelId="{B3815117-7DBC-43FC-8816-52E7BCACE092}" type="presParOf" srcId="{FEE5F4A8-26BC-49F6-BFE5-D9041226F056}" destId="{C5C58ED1-F33C-41F8-B114-9BAAC9B8CCA5}" srcOrd="2" destOrd="0" presId="urn:microsoft.com/office/officeart/2005/8/layout/vList4"/>
    <dgm:cxn modelId="{D42CE406-633D-4579-96BF-CFFEE233ECBE}" type="presParOf" srcId="{61D13640-F382-47FA-A93E-5CA8650C70A6}" destId="{DC05F49B-9B0B-4B25-9811-819537B4CF3F}" srcOrd="3" destOrd="0" presId="urn:microsoft.com/office/officeart/2005/8/layout/vList4"/>
    <dgm:cxn modelId="{8410430E-B731-41DA-82D4-544A0E212EB9}" type="presParOf" srcId="{61D13640-F382-47FA-A93E-5CA8650C70A6}" destId="{0D394949-FAA8-4620-92B5-B2E00FE761A1}" srcOrd="4" destOrd="0" presId="urn:microsoft.com/office/officeart/2005/8/layout/vList4"/>
    <dgm:cxn modelId="{A18C4DFC-D5C3-4188-9199-5A9A703566AF}" type="presParOf" srcId="{0D394949-FAA8-4620-92B5-B2E00FE761A1}" destId="{B01A1811-B4B3-4C51-977D-FB1DE795533B}" srcOrd="0" destOrd="0" presId="urn:microsoft.com/office/officeart/2005/8/layout/vList4"/>
    <dgm:cxn modelId="{8B85EC58-7725-4092-B95B-B881DCCABB2C}" type="presParOf" srcId="{0D394949-FAA8-4620-92B5-B2E00FE761A1}" destId="{D57F11B3-EF3F-4AE4-929C-EF5CA480ED4A}" srcOrd="1" destOrd="0" presId="urn:microsoft.com/office/officeart/2005/8/layout/vList4"/>
    <dgm:cxn modelId="{90A8EEDD-34A4-4CD6-B404-49DB7B1F4321}" type="presParOf" srcId="{0D394949-FAA8-4620-92B5-B2E00FE761A1}" destId="{9028FF2B-077E-4105-9AD8-5BAD5D43CA96}" srcOrd="2" destOrd="0" presId="urn:microsoft.com/office/officeart/2005/8/layout/vList4"/>
    <dgm:cxn modelId="{1A0B7D64-D1A8-470D-A0A1-31EB70C4D218}" type="presParOf" srcId="{61D13640-F382-47FA-A93E-5CA8650C70A6}" destId="{120E549B-A0C5-4987-8B19-6B7FB97A5033}" srcOrd="5" destOrd="0" presId="urn:microsoft.com/office/officeart/2005/8/layout/vList4"/>
    <dgm:cxn modelId="{784C00FB-6971-4BD8-A5F6-379CA526F6C7}" type="presParOf" srcId="{61D13640-F382-47FA-A93E-5CA8650C70A6}" destId="{4B884703-A077-406E-8CF4-E29AD321A54C}" srcOrd="6" destOrd="0" presId="urn:microsoft.com/office/officeart/2005/8/layout/vList4"/>
    <dgm:cxn modelId="{5A238958-E799-49BD-BAD4-4E500AB8F537}" type="presParOf" srcId="{4B884703-A077-406E-8CF4-E29AD321A54C}" destId="{B19ADCEA-5114-41F6-B964-7FE40939164B}" srcOrd="0" destOrd="0" presId="urn:microsoft.com/office/officeart/2005/8/layout/vList4"/>
    <dgm:cxn modelId="{055C5145-C96A-4594-8027-C8223963707A}" type="presParOf" srcId="{4B884703-A077-406E-8CF4-E29AD321A54C}" destId="{2497EF1D-C144-42DE-A795-77066D3BCC0E}" srcOrd="1" destOrd="0" presId="urn:microsoft.com/office/officeart/2005/8/layout/vList4"/>
    <dgm:cxn modelId="{3FAF7803-7ED3-4E0F-8194-B87F432C4B0D}" type="presParOf" srcId="{4B884703-A077-406E-8CF4-E29AD321A54C}" destId="{FD498EBB-C689-4B0F-843F-98DA45B77228}"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8.xml.rels><?xml version="1.0" encoding="UTF-8" standalone="yes"?>
<Relationships xmlns="http://schemas.openxmlformats.org/package/2006/relationships"><Relationship Id="rId12" Type="http://schemas.microsoft.com/office/2007/relationships/hdphoto" Target="../media/hdphoto3.wdp"/><Relationship Id="rId1" Type="http://schemas.openxmlformats.org/officeDocument/2006/relationships/image" Target="../media/image59.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0.12766</cdr:y>
    </cdr:to>
    <cdr:sp macro="" textlink="">
      <cdr:nvSpPr>
        <cdr:cNvPr id="2" name="Rectangle 2"/>
        <cdr:cNvSpPr txBox="1">
          <a:spLocks xmlns:a="http://schemas.openxmlformats.org/drawingml/2006/main" noChangeArrowheads="1"/>
        </cdr:cNvSpPr>
      </cdr:nvSpPr>
      <cdr:spPr bwMode="auto">
        <a:xfrm xmlns:a="http://schemas.openxmlformats.org/drawingml/2006/main">
          <a:off x="0" y="0"/>
          <a:ext cx="4429123" cy="42862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t" anchorCtr="0" compatLnSpc="1">
          <a:prstTxWarp prst="textNoShape">
            <a:avLst/>
          </a:prstTxWarp>
          <a:no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marL="342900" lvl="0" indent="-342900" algn="ctr">
            <a:spcBef>
              <a:spcPct val="20000"/>
            </a:spcBef>
            <a:defRPr/>
          </a:pPr>
          <a:r>
            <a:rPr lang="ru-RU" sz="1800" b="1" kern="0" dirty="0" smtClean="0">
              <a:effectLst>
                <a:outerShdw blurRad="38100" dist="38100" dir="2700000" algn="tl">
                  <a:srgbClr val="000000">
                    <a:alpha val="43137"/>
                  </a:srgbClr>
                </a:outerShdw>
              </a:effectLst>
              <a:latin typeface="Calibri" pitchFamily="34" charset="0"/>
              <a:cs typeface="Calibri" pitchFamily="34" charset="0"/>
            </a:rPr>
            <a:t>ОБОРОТ ОБЩЕСТВЕННОГО ПИТАНИЯ</a:t>
          </a:r>
          <a:endParaRPr lang="ru-RU" sz="1800" kern="0" dirty="0" smtClean="0">
            <a:effectLst>
              <a:outerShdw blurRad="38100" dist="38100" dir="2700000" algn="tl">
                <a:srgbClr val="000000">
                  <a:alpha val="43137"/>
                </a:srgbClr>
              </a:outerShdw>
            </a:effectLst>
            <a:latin typeface="Calibri" pitchFamily="34" charset="0"/>
            <a:cs typeface="Calibri" pitchFamily="34" charset="0"/>
          </a:endParaRPr>
        </a:p>
      </cdr:txBody>
    </cdr:sp>
  </cdr:relSizeAnchor>
  <cdr:relSizeAnchor xmlns:cdr="http://schemas.openxmlformats.org/drawingml/2006/chartDrawing">
    <cdr:from>
      <cdr:x>0.82176</cdr:x>
      <cdr:y>0.12766</cdr:y>
    </cdr:from>
    <cdr:to>
      <cdr:x>1</cdr:x>
      <cdr:y>0.21016</cdr:y>
    </cdr:to>
    <cdr:sp macro="" textlink="">
      <cdr:nvSpPr>
        <cdr:cNvPr id="3" name="Прямоугольник 2"/>
        <cdr:cNvSpPr/>
      </cdr:nvSpPr>
      <cdr:spPr>
        <a:xfrm xmlns:a="http://schemas.openxmlformats.org/drawingml/2006/main">
          <a:off x="3639676" y="428628"/>
          <a:ext cx="789447"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млн. руб.</a:t>
          </a:r>
          <a:endParaRPr lang="ru-RU" sz="1200" i="1" dirty="0">
            <a:latin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0.1134</cdr:x>
      <cdr:y>0.04878</cdr:y>
    </cdr:from>
    <cdr:to>
      <cdr:x>0.27835</cdr:x>
      <cdr:y>0.14335</cdr:y>
    </cdr:to>
    <cdr:sp macro="" textlink="">
      <cdr:nvSpPr>
        <cdr:cNvPr id="2" name="Прямоугольник 1"/>
        <cdr:cNvSpPr/>
      </cdr:nvSpPr>
      <cdr:spPr>
        <a:xfrm xmlns:a="http://schemas.openxmlformats.org/drawingml/2006/main">
          <a:off x="785818" y="142876"/>
          <a:ext cx="1143008"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млрд. рублей</a:t>
          </a:r>
          <a:endParaRPr lang="ru-RU" sz="1200" i="1" dirty="0">
            <a:latin typeface="Calibri"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0.8125</cdr:x>
      <cdr:y>0.04878</cdr:y>
    </cdr:from>
    <cdr:to>
      <cdr:x>0.96874</cdr:x>
      <cdr:y>0.14335</cdr:y>
    </cdr:to>
    <cdr:sp macro="" textlink="">
      <cdr:nvSpPr>
        <cdr:cNvPr id="2" name="Прямоугольник 1"/>
        <cdr:cNvSpPr/>
      </cdr:nvSpPr>
      <cdr:spPr>
        <a:xfrm xmlns:a="http://schemas.openxmlformats.org/drawingml/2006/main">
          <a:off x="3714744" y="142876"/>
          <a:ext cx="714349"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единиц</a:t>
          </a:r>
          <a:endParaRPr lang="ru-RU" sz="1200" i="1" dirty="0">
            <a:latin typeface="Calibri"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0.68334</cdr:x>
      <cdr:y>0.14634</cdr:y>
    </cdr:from>
    <cdr:to>
      <cdr:x>0.93333</cdr:x>
      <cdr:y>0.22712</cdr:y>
    </cdr:to>
    <cdr:sp macro="" textlink="">
      <cdr:nvSpPr>
        <cdr:cNvPr id="2" name="Прямоугольник 1"/>
        <cdr:cNvSpPr/>
      </cdr:nvSpPr>
      <cdr:spPr>
        <a:xfrm xmlns:a="http://schemas.openxmlformats.org/drawingml/2006/main">
          <a:off x="2928958" y="428628"/>
          <a:ext cx="1071518" cy="23660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млрд. рублей</a:t>
          </a:r>
          <a:endParaRPr lang="ru-RU" sz="1200" i="1" dirty="0">
            <a:latin typeface="Calibri"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0.68966</cdr:x>
      <cdr:y>0.50526</cdr:y>
    </cdr:from>
    <cdr:to>
      <cdr:x>0.85398</cdr:x>
      <cdr:y>0.55789</cdr:y>
    </cdr:to>
    <cdr:sp macro="" textlink="">
      <cdr:nvSpPr>
        <cdr:cNvPr id="4" name="Соединительная линия уступом 3"/>
        <cdr:cNvSpPr/>
      </cdr:nvSpPr>
      <cdr:spPr>
        <a:xfrm xmlns:a="http://schemas.openxmlformats.org/drawingml/2006/main" flipV="1">
          <a:off x="6096000" y="2057400"/>
          <a:ext cx="1452458" cy="214308"/>
        </a:xfrm>
        <a:prstGeom xmlns:a="http://schemas.openxmlformats.org/drawingml/2006/main" prst="bentConnector3">
          <a:avLst>
            <a:gd name="adj1" fmla="val 26205"/>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0.11315</cdr:x>
      <cdr:y>0.54386</cdr:y>
    </cdr:from>
    <cdr:to>
      <cdr:x>0.23715</cdr:x>
      <cdr:y>0.62941</cdr:y>
    </cdr:to>
    <cdr:sp macro="" textlink="">
      <cdr:nvSpPr>
        <cdr:cNvPr id="2" name="TextBox 1"/>
        <cdr:cNvSpPr txBox="1"/>
      </cdr:nvSpPr>
      <cdr:spPr>
        <a:xfrm xmlns:a="http://schemas.openxmlformats.org/drawingml/2006/main">
          <a:off x="1000132" y="2214578"/>
          <a:ext cx="1096061" cy="34835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800" dirty="0" smtClean="0">
              <a:latin typeface="Times New Roman" pitchFamily="18" charset="0"/>
              <a:cs typeface="Times New Roman" pitchFamily="18" charset="0"/>
            </a:rPr>
            <a:t>дотации</a:t>
          </a:r>
          <a:endParaRPr lang="ru-RU" sz="1800" dirty="0">
            <a:latin typeface="Times New Roman" pitchFamily="18" charset="0"/>
            <a:cs typeface="Times New Roman"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0.8425</cdr:x>
      <cdr:y>0</cdr:y>
    </cdr:from>
    <cdr:to>
      <cdr:x>1</cdr:x>
      <cdr:y>0.07659</cdr:y>
    </cdr:to>
    <cdr:sp macro="" textlink="">
      <cdr:nvSpPr>
        <cdr:cNvPr id="2" name="TextBox 3"/>
        <cdr:cNvSpPr txBox="1"/>
      </cdr:nvSpPr>
      <cdr:spPr>
        <a:xfrm xmlns:a="http://schemas.openxmlformats.org/drawingml/2006/main">
          <a:off x="7703820" y="0"/>
          <a:ext cx="144018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r>
            <a:rPr lang="ru-RU" sz="1000" i="1" dirty="0" smtClean="0">
              <a:cs typeface="Times New Roman" pitchFamily="18" charset="0"/>
            </a:rPr>
            <a:t>тыс. руб.</a:t>
          </a:r>
          <a:endParaRPr lang="ru-RU" sz="1000" i="1" dirty="0">
            <a:cs typeface="Times New Roman"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0.8425</cdr:x>
      <cdr:y>0</cdr:y>
    </cdr:from>
    <cdr:to>
      <cdr:x>1</cdr:x>
      <cdr:y>0.07833</cdr:y>
    </cdr:to>
    <cdr:sp macro="" textlink="">
      <cdr:nvSpPr>
        <cdr:cNvPr id="2" name="TextBox 3"/>
        <cdr:cNvSpPr txBox="1"/>
      </cdr:nvSpPr>
      <cdr:spPr>
        <a:xfrm xmlns:a="http://schemas.openxmlformats.org/drawingml/2006/main">
          <a:off x="7703820" y="0"/>
          <a:ext cx="144018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r>
            <a:rPr lang="ru-RU" sz="1000" i="1" dirty="0" smtClean="0">
              <a:cs typeface="Times New Roman" pitchFamily="18" charset="0"/>
            </a:rPr>
            <a:t>тыс. руб.</a:t>
          </a:r>
          <a:endParaRPr lang="ru-RU" sz="1000" i="1" dirty="0">
            <a:cs typeface="Times New Roman"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0.14444</cdr:y>
    </cdr:from>
    <cdr:to>
      <cdr:x>0.2</cdr:x>
      <cdr:y>0.29026</cdr:y>
    </cdr:to>
    <cdr:sp macro="" textlink="">
      <cdr:nvSpPr>
        <cdr:cNvPr id="2" name="TextBox 1"/>
        <cdr:cNvSpPr txBox="1"/>
      </cdr:nvSpPr>
      <cdr:spPr>
        <a:xfrm xmlns:a="http://schemas.openxmlformats.org/drawingml/2006/main">
          <a:off x="0" y="990600"/>
          <a:ext cx="1828800" cy="100003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ru-RU" sz="1800" b="1" dirty="0" smtClean="0">
              <a:latin typeface="+mn-lt"/>
              <a:cs typeface="Times New Roman" pitchFamily="18" charset="0"/>
            </a:rPr>
            <a:t>на 2022 год </a:t>
          </a:r>
        </a:p>
        <a:p xmlns:a="http://schemas.openxmlformats.org/drawingml/2006/main">
          <a:pPr algn="ctr"/>
          <a:r>
            <a:rPr lang="ru-RU" sz="1800" b="1" dirty="0" smtClean="0">
              <a:latin typeface="+mn-lt"/>
              <a:cs typeface="Times New Roman" pitchFamily="18" charset="0"/>
            </a:rPr>
            <a:t>2 182 774,29</a:t>
          </a:r>
          <a:endParaRPr lang="ru-RU" sz="1800" b="1" dirty="0">
            <a:latin typeface="+mn-lt"/>
            <a:cs typeface="Times New Roman" pitchFamily="18" charset="0"/>
          </a:endParaRPr>
        </a:p>
      </cdr:txBody>
    </cdr:sp>
  </cdr:relSizeAnchor>
  <cdr:relSizeAnchor xmlns:cdr="http://schemas.openxmlformats.org/drawingml/2006/chartDrawing">
    <cdr:from>
      <cdr:x>1.09361E-7</cdr:x>
      <cdr:y>0.28889</cdr:y>
    </cdr:from>
    <cdr:to>
      <cdr:x>0.2</cdr:x>
      <cdr:y>0.43471</cdr:y>
    </cdr:to>
    <cdr:sp macro="" textlink="">
      <cdr:nvSpPr>
        <cdr:cNvPr id="3" name="TextBox 1"/>
        <cdr:cNvSpPr txBox="1"/>
      </cdr:nvSpPr>
      <cdr:spPr>
        <a:xfrm xmlns:a="http://schemas.openxmlformats.org/drawingml/2006/main">
          <a:off x="1" y="1981200"/>
          <a:ext cx="1828800" cy="10000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cs typeface="Arial"/>
            </a:defRPr>
          </a:lvl1pPr>
          <a:lvl2pPr marL="457200" indent="0">
            <a:defRPr sz="1100">
              <a:latin typeface="Arial"/>
              <a:cs typeface="Arial"/>
            </a:defRPr>
          </a:lvl2pPr>
          <a:lvl3pPr marL="914400" indent="0">
            <a:defRPr sz="1100">
              <a:latin typeface="Arial"/>
              <a:cs typeface="Arial"/>
            </a:defRPr>
          </a:lvl3pPr>
          <a:lvl4pPr marL="1371600" indent="0">
            <a:defRPr sz="1100">
              <a:latin typeface="Arial"/>
              <a:cs typeface="Arial"/>
            </a:defRPr>
          </a:lvl4pPr>
          <a:lvl5pPr marL="1828800" indent="0">
            <a:defRPr sz="1100">
              <a:latin typeface="Arial"/>
              <a:cs typeface="Arial"/>
            </a:defRPr>
          </a:lvl5pPr>
          <a:lvl6pPr marL="2286000" indent="0">
            <a:defRPr sz="1100">
              <a:latin typeface="Arial"/>
              <a:cs typeface="Arial"/>
            </a:defRPr>
          </a:lvl6pPr>
          <a:lvl7pPr marL="2743200" indent="0">
            <a:defRPr sz="1100">
              <a:latin typeface="Arial"/>
              <a:cs typeface="Arial"/>
            </a:defRPr>
          </a:lvl7pPr>
          <a:lvl8pPr marL="3200400" indent="0">
            <a:defRPr sz="1100">
              <a:latin typeface="Arial"/>
              <a:cs typeface="Arial"/>
            </a:defRPr>
          </a:lvl8pPr>
          <a:lvl9pPr marL="3657600" indent="0">
            <a:defRPr sz="1100">
              <a:latin typeface="Arial"/>
              <a:cs typeface="Arial"/>
            </a:defRPr>
          </a:lvl9pPr>
        </a:lstStyle>
        <a:p xmlns:a="http://schemas.openxmlformats.org/drawingml/2006/main">
          <a:pPr algn="ctr"/>
          <a:r>
            <a:rPr lang="ru-RU" sz="1800" b="1" dirty="0" smtClean="0">
              <a:latin typeface="+mn-lt"/>
              <a:cs typeface="Times New Roman" pitchFamily="18" charset="0"/>
            </a:rPr>
            <a:t>на 2023 год </a:t>
          </a:r>
        </a:p>
        <a:p xmlns:a="http://schemas.openxmlformats.org/drawingml/2006/main">
          <a:pPr algn="ctr"/>
          <a:r>
            <a:rPr lang="ru-RU" sz="1800" b="1" dirty="0" smtClean="0">
              <a:latin typeface="+mn-lt"/>
              <a:cs typeface="Times New Roman" pitchFamily="18" charset="0"/>
            </a:rPr>
            <a:t>1 914 722,79</a:t>
          </a:r>
          <a:endParaRPr lang="ru-RU" sz="1800" b="1" dirty="0">
            <a:latin typeface="+mn-lt"/>
            <a:cs typeface="Times New Roman" pitchFamily="18" charset="0"/>
          </a:endParaRPr>
        </a:p>
      </cdr:txBody>
    </cdr:sp>
  </cdr:relSizeAnchor>
  <cdr:relSizeAnchor xmlns:cdr="http://schemas.openxmlformats.org/drawingml/2006/chartDrawing">
    <cdr:from>
      <cdr:x>1.09361E-7</cdr:x>
      <cdr:y>0.43333</cdr:y>
    </cdr:from>
    <cdr:to>
      <cdr:x>0.21667</cdr:x>
      <cdr:y>0.57915</cdr:y>
    </cdr:to>
    <cdr:sp macro="" textlink="">
      <cdr:nvSpPr>
        <cdr:cNvPr id="4" name="TextBox 1"/>
        <cdr:cNvSpPr txBox="1"/>
      </cdr:nvSpPr>
      <cdr:spPr>
        <a:xfrm xmlns:a="http://schemas.openxmlformats.org/drawingml/2006/main">
          <a:off x="1" y="2971800"/>
          <a:ext cx="1981200" cy="10000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cs typeface="Arial"/>
            </a:defRPr>
          </a:lvl1pPr>
          <a:lvl2pPr marL="457200" indent="0">
            <a:defRPr sz="1100">
              <a:latin typeface="Arial"/>
              <a:cs typeface="Arial"/>
            </a:defRPr>
          </a:lvl2pPr>
          <a:lvl3pPr marL="914400" indent="0">
            <a:defRPr sz="1100">
              <a:latin typeface="Arial"/>
              <a:cs typeface="Arial"/>
            </a:defRPr>
          </a:lvl3pPr>
          <a:lvl4pPr marL="1371600" indent="0">
            <a:defRPr sz="1100">
              <a:latin typeface="Arial"/>
              <a:cs typeface="Arial"/>
            </a:defRPr>
          </a:lvl4pPr>
          <a:lvl5pPr marL="1828800" indent="0">
            <a:defRPr sz="1100">
              <a:latin typeface="Arial"/>
              <a:cs typeface="Arial"/>
            </a:defRPr>
          </a:lvl5pPr>
          <a:lvl6pPr marL="2286000" indent="0">
            <a:defRPr sz="1100">
              <a:latin typeface="Arial"/>
              <a:cs typeface="Arial"/>
            </a:defRPr>
          </a:lvl6pPr>
          <a:lvl7pPr marL="2743200" indent="0">
            <a:defRPr sz="1100">
              <a:latin typeface="Arial"/>
              <a:cs typeface="Arial"/>
            </a:defRPr>
          </a:lvl7pPr>
          <a:lvl8pPr marL="3200400" indent="0">
            <a:defRPr sz="1100">
              <a:latin typeface="Arial"/>
              <a:cs typeface="Arial"/>
            </a:defRPr>
          </a:lvl8pPr>
          <a:lvl9pPr marL="3657600" indent="0">
            <a:defRPr sz="1100">
              <a:latin typeface="Arial"/>
              <a:cs typeface="Arial"/>
            </a:defRPr>
          </a:lvl9pPr>
        </a:lstStyle>
        <a:p xmlns:a="http://schemas.openxmlformats.org/drawingml/2006/main">
          <a:pPr algn="ctr"/>
          <a:r>
            <a:rPr lang="ru-RU" sz="1800" b="1" dirty="0" smtClean="0">
              <a:latin typeface="+mn-lt"/>
              <a:cs typeface="Times New Roman" pitchFamily="18" charset="0"/>
            </a:rPr>
            <a:t>на 2024 год </a:t>
          </a:r>
        </a:p>
        <a:p xmlns:a="http://schemas.openxmlformats.org/drawingml/2006/main">
          <a:pPr algn="ctr"/>
          <a:r>
            <a:rPr lang="ru-RU" sz="1800" b="1" dirty="0" smtClean="0">
              <a:latin typeface="+mn-lt"/>
              <a:cs typeface="Times New Roman" pitchFamily="18" charset="0"/>
            </a:rPr>
            <a:t>1 941 587,25</a:t>
          </a:r>
          <a:endParaRPr lang="ru-RU" sz="1800" b="1" dirty="0">
            <a:latin typeface="+mn-lt"/>
            <a:cs typeface="Times New Roman" pitchFamily="18" charset="0"/>
          </a:endParaRPr>
        </a:p>
      </cdr:txBody>
    </cdr:sp>
  </cdr:relSizeAnchor>
  <cdr:relSizeAnchor xmlns:cdr="http://schemas.openxmlformats.org/drawingml/2006/chartDrawing">
    <cdr:from>
      <cdr:x>0.83333</cdr:x>
      <cdr:y>0.14444</cdr:y>
    </cdr:from>
    <cdr:to>
      <cdr:x>0.95832</cdr:x>
      <cdr:y>0.1938</cdr:y>
    </cdr:to>
    <cdr:sp macro="" textlink="">
      <cdr:nvSpPr>
        <cdr:cNvPr id="6" name="Text Box 38"/>
        <cdr:cNvSpPr txBox="1">
          <a:spLocks xmlns:a="http://schemas.openxmlformats.org/drawingml/2006/main" noChangeArrowheads="1"/>
        </cdr:cNvSpPr>
      </cdr:nvSpPr>
      <cdr:spPr bwMode="auto">
        <a:xfrm xmlns:a="http://schemas.openxmlformats.org/drawingml/2006/main">
          <a:off x="7620000" y="990600"/>
          <a:ext cx="1142909" cy="3385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600" i="1" dirty="0">
              <a:latin typeface="Times New Roman" pitchFamily="18" charset="0"/>
              <a:cs typeface="Times New Roman" pitchFamily="18" charset="0"/>
            </a:rPr>
            <a:t>тыс. </a:t>
          </a:r>
          <a:r>
            <a:rPr lang="ru-RU" sz="1600" i="1" dirty="0" smtClean="0">
              <a:latin typeface="Times New Roman" pitchFamily="18" charset="0"/>
              <a:cs typeface="Times New Roman" pitchFamily="18" charset="0"/>
            </a:rPr>
            <a:t>руб.</a:t>
          </a:r>
          <a:endParaRPr lang="ru-RU" sz="1600" i="1" dirty="0">
            <a:latin typeface="Times New Roman" pitchFamily="18" charset="0"/>
            <a:cs typeface="Times New Roman" pitchFamily="18" charset="0"/>
          </a:endParaRPr>
        </a:p>
      </cdr:txBody>
    </cdr:sp>
  </cdr:relSizeAnchor>
  <cdr:relSizeAnchor xmlns:cdr="http://schemas.openxmlformats.org/drawingml/2006/chartDrawing">
    <cdr:from>
      <cdr:x>0.05833</cdr:x>
      <cdr:y>0.64444</cdr:y>
    </cdr:from>
    <cdr:to>
      <cdr:x>0.97032</cdr:x>
      <cdr:y>0.97778</cdr:y>
    </cdr:to>
    <cdr:sp macro="" textlink="">
      <cdr:nvSpPr>
        <cdr:cNvPr id="9" name="TextBox 8"/>
        <cdr:cNvSpPr txBox="1"/>
      </cdr:nvSpPr>
      <cdr:spPr>
        <a:xfrm xmlns:a="http://schemas.openxmlformats.org/drawingml/2006/main">
          <a:off x="533370" y="4419570"/>
          <a:ext cx="8339236" cy="228603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200" dirty="0" smtClean="0">
              <a:latin typeface="+mn-lt"/>
              <a:cs typeface="Times New Roman" pitchFamily="18" charset="0"/>
            </a:rPr>
            <a:t>Развитие образования – 34,84%</a:t>
          </a:r>
        </a:p>
        <a:p xmlns:a="http://schemas.openxmlformats.org/drawingml/2006/main">
          <a:endParaRPr lang="ru-RU" sz="500" dirty="0" smtClean="0">
            <a:latin typeface="+mn-lt"/>
            <a:cs typeface="Times New Roman" pitchFamily="18" charset="0"/>
          </a:endParaRPr>
        </a:p>
        <a:p xmlns:a="http://schemas.openxmlformats.org/drawingml/2006/main">
          <a:r>
            <a:rPr lang="ru-RU" sz="1200" dirty="0" smtClean="0">
              <a:latin typeface="+mn-lt"/>
              <a:cs typeface="Times New Roman" pitchFamily="18" charset="0"/>
            </a:rPr>
            <a:t>Социальная поддержка граждан –  31,20%</a:t>
          </a:r>
        </a:p>
        <a:p xmlns:a="http://schemas.openxmlformats.org/drawingml/2006/main">
          <a:endParaRPr lang="ru-RU" sz="500" dirty="0" smtClean="0">
            <a:latin typeface="+mn-lt"/>
            <a:cs typeface="Times New Roman" pitchFamily="18" charset="0"/>
          </a:endParaRPr>
        </a:p>
        <a:p xmlns:a="http://schemas.openxmlformats.org/drawingml/2006/main">
          <a:r>
            <a:rPr lang="ru-RU" sz="1200" dirty="0" smtClean="0">
              <a:latin typeface="+mn-lt"/>
              <a:cs typeface="Times New Roman" pitchFamily="18" charset="0"/>
            </a:rPr>
            <a:t>Сохранение и развитие культуры – 6,04%</a:t>
          </a:r>
        </a:p>
        <a:p xmlns:a="http://schemas.openxmlformats.org/drawingml/2006/main">
          <a:endParaRPr lang="ru-RU" sz="500" dirty="0" smtClean="0">
            <a:latin typeface="+mn-lt"/>
            <a:cs typeface="Times New Roman" pitchFamily="18" charset="0"/>
          </a:endParaRPr>
        </a:p>
        <a:p xmlns:a="http://schemas.openxmlformats.org/drawingml/2006/main">
          <a:r>
            <a:rPr lang="ru-RU" sz="1200" dirty="0">
              <a:latin typeface="+mn-lt"/>
              <a:ea typeface="+mn-ea"/>
              <a:cs typeface="+mn-cs"/>
            </a:rPr>
            <a:t>Развитие коммунального хозяйства, транспортной системы </a:t>
          </a:r>
          <a:endParaRPr lang="ru-RU" sz="1200" dirty="0" smtClean="0">
            <a:latin typeface="+mn-lt"/>
            <a:ea typeface="+mn-ea"/>
            <a:cs typeface="+mn-cs"/>
          </a:endParaRPr>
        </a:p>
        <a:p xmlns:a="http://schemas.openxmlformats.org/drawingml/2006/main">
          <a:r>
            <a:rPr lang="ru-RU" sz="1200" dirty="0" smtClean="0">
              <a:latin typeface="+mn-lt"/>
              <a:ea typeface="+mn-ea"/>
              <a:cs typeface="+mn-cs"/>
            </a:rPr>
            <a:t>и </a:t>
          </a:r>
          <a:r>
            <a:rPr lang="ru-RU" sz="1200" dirty="0">
              <a:latin typeface="+mn-lt"/>
              <a:ea typeface="+mn-ea"/>
              <a:cs typeface="+mn-cs"/>
            </a:rPr>
            <a:t>обеспечение безопасности дорожного движения </a:t>
          </a:r>
          <a:r>
            <a:rPr lang="ru-RU" sz="1200" dirty="0" smtClean="0">
              <a:latin typeface="+mn-lt"/>
              <a:cs typeface="Times New Roman" pitchFamily="18" charset="0"/>
            </a:rPr>
            <a:t>в – 13,18%</a:t>
          </a:r>
        </a:p>
        <a:p xmlns:a="http://schemas.openxmlformats.org/drawingml/2006/main">
          <a:endParaRPr lang="ru-RU" sz="500" dirty="0" smtClean="0">
            <a:latin typeface="+mn-lt"/>
            <a:cs typeface="Times New Roman" pitchFamily="18" charset="0"/>
          </a:endParaRPr>
        </a:p>
        <a:p xmlns:a="http://schemas.openxmlformats.org/drawingml/2006/main">
          <a:r>
            <a:rPr lang="ru-RU" sz="1200" dirty="0" smtClean="0">
              <a:latin typeface="+mn-lt"/>
              <a:cs typeface="Times New Roman" pitchFamily="18" charset="0"/>
            </a:rPr>
            <a:t>Управление финансами – 2,23% </a:t>
          </a:r>
        </a:p>
        <a:p xmlns:a="http://schemas.openxmlformats.org/drawingml/2006/main">
          <a:endParaRPr lang="ru-RU" sz="500" dirty="0" smtClean="0">
            <a:latin typeface="+mn-lt"/>
            <a:cs typeface="Times New Roman" pitchFamily="18" charset="0"/>
          </a:endParaRPr>
        </a:p>
        <a:p xmlns:a="http://schemas.openxmlformats.org/drawingml/2006/main">
          <a:r>
            <a:rPr lang="ru-RU" sz="1200" dirty="0" smtClean="0">
              <a:solidFill>
                <a:schemeClr val="tx1"/>
              </a:solidFill>
              <a:latin typeface="+mn-lt"/>
              <a:cs typeface="Times New Roman" pitchFamily="18" charset="0"/>
            </a:rPr>
            <a:t>Межнациональные отношения и поддержка казачества – 1,42%</a:t>
          </a:r>
        </a:p>
        <a:p xmlns:a="http://schemas.openxmlformats.org/drawingml/2006/main">
          <a:r>
            <a:rPr lang="ru-RU" sz="1200" dirty="0">
              <a:latin typeface="+mn-lt"/>
              <a:ea typeface="+mn-ea"/>
              <a:cs typeface="+mn-cs"/>
            </a:rPr>
            <a:t>Обеспечение жильем отдельных категорий </a:t>
          </a:r>
          <a:r>
            <a:rPr lang="ru-RU" sz="1200" dirty="0" smtClean="0">
              <a:latin typeface="+mn-lt"/>
              <a:ea typeface="+mn-ea"/>
              <a:cs typeface="+mn-cs"/>
            </a:rPr>
            <a:t>граждан – 2,96%</a:t>
          </a:r>
          <a:endParaRPr lang="ru-RU" sz="1200" dirty="0" smtClean="0">
            <a:solidFill>
              <a:schemeClr val="tx1"/>
            </a:solidFill>
            <a:latin typeface="+mn-lt"/>
            <a:cs typeface="Times New Roman" pitchFamily="18" charset="0"/>
          </a:endParaRPr>
        </a:p>
        <a:p xmlns:a="http://schemas.openxmlformats.org/drawingml/2006/main">
          <a:endParaRPr lang="ru-RU" sz="500" dirty="0">
            <a:solidFill>
              <a:schemeClr val="tx1"/>
            </a:solidFill>
            <a:latin typeface="+mn-lt"/>
            <a:cs typeface="Times New Roman" pitchFamily="18" charset="0"/>
          </a:endParaRPr>
        </a:p>
        <a:p xmlns:a="http://schemas.openxmlformats.org/drawingml/2006/main">
          <a:r>
            <a:rPr lang="ru-RU" sz="1200" dirty="0" smtClean="0">
              <a:solidFill>
                <a:schemeClr val="tx1"/>
              </a:solidFill>
              <a:latin typeface="+mn-lt"/>
              <a:cs typeface="Times New Roman" pitchFamily="18" charset="0"/>
            </a:rPr>
            <a:t>Прочие программы – </a:t>
          </a:r>
          <a:r>
            <a:rPr lang="ru-RU" sz="1200" dirty="0" smtClean="0">
              <a:solidFill>
                <a:schemeClr val="tx1"/>
              </a:solidFill>
              <a:cs typeface="Times New Roman" pitchFamily="18" charset="0"/>
            </a:rPr>
            <a:t>8,13</a:t>
          </a:r>
          <a:r>
            <a:rPr lang="ru-RU" sz="1200" dirty="0" smtClean="0">
              <a:solidFill>
                <a:schemeClr val="tx1"/>
              </a:solidFill>
              <a:latin typeface="+mn-lt"/>
              <a:cs typeface="Times New Roman" pitchFamily="18" charset="0"/>
            </a:rPr>
            <a:t>%</a:t>
          </a:r>
          <a:endParaRPr lang="ru-RU" sz="1200" dirty="0">
            <a:solidFill>
              <a:schemeClr val="tx1"/>
            </a:solidFill>
            <a:latin typeface="+mn-lt"/>
            <a:cs typeface="Times New Roman" pitchFamily="18" charset="0"/>
          </a:endParaRPr>
        </a:p>
        <a:p xmlns:a="http://schemas.openxmlformats.org/drawingml/2006/main">
          <a:endParaRPr lang="ru-RU" sz="1200" dirty="0" smtClean="0">
            <a:solidFill>
              <a:schemeClr val="tx1"/>
            </a:solidFill>
            <a:latin typeface="+mn-lt"/>
            <a:cs typeface="Times New Roman" pitchFamily="18" charset="0"/>
          </a:endParaRPr>
        </a:p>
        <a:p xmlns:a="http://schemas.openxmlformats.org/drawingml/2006/main">
          <a:endParaRPr lang="ru-RU" sz="1200" dirty="0" smtClean="0">
            <a:latin typeface="+mn-lt"/>
            <a:cs typeface="Times New Roman" pitchFamily="18" charset="0"/>
          </a:endParaRPr>
        </a:p>
        <a:p xmlns:a="http://schemas.openxmlformats.org/drawingml/2006/main">
          <a:endParaRPr lang="ru-RU" sz="500" dirty="0" smtClean="0">
            <a:latin typeface="+mn-lt"/>
            <a:cs typeface="Times New Roman" pitchFamily="18" charset="0"/>
          </a:endParaRPr>
        </a:p>
        <a:p xmlns:a="http://schemas.openxmlformats.org/drawingml/2006/main">
          <a:endParaRPr lang="ru-RU" sz="1200" dirty="0" smtClean="0">
            <a:latin typeface="+mn-lt"/>
            <a:cs typeface="Times New Roman" pitchFamily="18" charset="0"/>
          </a:endParaRPr>
        </a:p>
        <a:p xmlns:a="http://schemas.openxmlformats.org/drawingml/2006/main">
          <a:endParaRPr lang="ru-RU" sz="1200" dirty="0" smtClean="0">
            <a:latin typeface="+mn-lt"/>
            <a:cs typeface="Times New Roman" pitchFamily="18" charset="0"/>
          </a:endParaRPr>
        </a:p>
        <a:p xmlns:a="http://schemas.openxmlformats.org/drawingml/2006/main">
          <a:endParaRPr lang="ru-RU" sz="1200" dirty="0" smtClean="0">
            <a:latin typeface="+mn-lt"/>
            <a:cs typeface="Times New Roman" pitchFamily="18" charset="0"/>
          </a:endParaRPr>
        </a:p>
        <a:p xmlns:a="http://schemas.openxmlformats.org/drawingml/2006/main">
          <a:endParaRPr lang="ru-RU" sz="1200" dirty="0" smtClean="0">
            <a:latin typeface="+mn-lt"/>
            <a:cs typeface="Times New Roman" pitchFamily="18" charset="0"/>
          </a:endParaRPr>
        </a:p>
        <a:p xmlns:a="http://schemas.openxmlformats.org/drawingml/2006/main">
          <a:endParaRPr lang="ru-RU" sz="1200" dirty="0" smtClean="0">
            <a:latin typeface="+mn-lt"/>
            <a:cs typeface="Times New Roman" pitchFamily="18" charset="0"/>
          </a:endParaRPr>
        </a:p>
        <a:p xmlns:a="http://schemas.openxmlformats.org/drawingml/2006/main">
          <a:endParaRPr lang="ru-RU" sz="1200" dirty="0" smtClean="0">
            <a:latin typeface="+mn-lt"/>
            <a:cs typeface="Times New Roman" pitchFamily="18" charset="0"/>
          </a:endParaRPr>
        </a:p>
        <a:p xmlns:a="http://schemas.openxmlformats.org/drawingml/2006/main">
          <a:endParaRPr lang="ru-RU" sz="1200" dirty="0">
            <a:latin typeface="+mn-lt"/>
            <a:cs typeface="Times New Roman" pitchFamily="18" charset="0"/>
          </a:endParaRPr>
        </a:p>
      </cdr:txBody>
    </cdr:sp>
  </cdr:relSizeAnchor>
  <cdr:relSizeAnchor xmlns:cdr="http://schemas.openxmlformats.org/drawingml/2006/chartDrawing">
    <cdr:from>
      <cdr:x>0.03333</cdr:x>
      <cdr:y>0.68889</cdr:y>
    </cdr:from>
    <cdr:to>
      <cdr:x>0.04895</cdr:x>
      <cdr:y>0.70971</cdr:y>
    </cdr:to>
    <cdr:sp macro="" textlink="">
      <cdr:nvSpPr>
        <cdr:cNvPr id="10" name="Прямоугольник 9"/>
        <cdr:cNvSpPr/>
      </cdr:nvSpPr>
      <cdr:spPr>
        <a:xfrm xmlns:a="http://schemas.openxmlformats.org/drawingml/2006/main">
          <a:off x="304800" y="4724400"/>
          <a:ext cx="142829" cy="142784"/>
        </a:xfrm>
        <a:prstGeom xmlns:a="http://schemas.openxmlformats.org/drawingml/2006/main" prst="rect">
          <a:avLst/>
        </a:prstGeom>
        <a:solidFill xmlns:a="http://schemas.openxmlformats.org/drawingml/2006/main">
          <a:schemeClr val="accent1">
            <a:lumMod val="60000"/>
            <a:lumOff val="4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0.03333</cdr:x>
      <cdr:y>0.86667</cdr:y>
    </cdr:from>
    <cdr:to>
      <cdr:x>0.04825</cdr:x>
      <cdr:y>0.8875</cdr:y>
    </cdr:to>
    <cdr:sp macro="" textlink="">
      <cdr:nvSpPr>
        <cdr:cNvPr id="11" name="Прямоугольник 10"/>
        <cdr:cNvSpPr/>
      </cdr:nvSpPr>
      <cdr:spPr>
        <a:xfrm xmlns:a="http://schemas.openxmlformats.org/drawingml/2006/main">
          <a:off x="304800" y="5943600"/>
          <a:ext cx="136428" cy="142852"/>
        </a:xfrm>
        <a:prstGeom xmlns:a="http://schemas.openxmlformats.org/drawingml/2006/main" prst="rect">
          <a:avLst/>
        </a:prstGeom>
        <a:solidFill xmlns:a="http://schemas.openxmlformats.org/drawingml/2006/main">
          <a:schemeClr val="accent4">
            <a:lumMod val="40000"/>
            <a:lumOff val="6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0.03333</cdr:x>
      <cdr:y>0.72222</cdr:y>
    </cdr:from>
    <cdr:to>
      <cdr:x>0.04825</cdr:x>
      <cdr:y>0.74305</cdr:y>
    </cdr:to>
    <cdr:sp macro="" textlink="">
      <cdr:nvSpPr>
        <cdr:cNvPr id="13" name="Прямоугольник 12"/>
        <cdr:cNvSpPr/>
      </cdr:nvSpPr>
      <cdr:spPr>
        <a:xfrm xmlns:a="http://schemas.openxmlformats.org/drawingml/2006/main">
          <a:off x="304800" y="4953000"/>
          <a:ext cx="136428" cy="142852"/>
        </a:xfrm>
        <a:prstGeom xmlns:a="http://schemas.openxmlformats.org/drawingml/2006/main" prst="rect">
          <a:avLst/>
        </a:prstGeom>
        <a:solidFill xmlns:a="http://schemas.openxmlformats.org/drawingml/2006/main">
          <a:srgbClr val="FF99CC"/>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0.03333</cdr:x>
      <cdr:y>0.76667</cdr:y>
    </cdr:from>
    <cdr:to>
      <cdr:x>0.04825</cdr:x>
      <cdr:y>0.78751</cdr:y>
    </cdr:to>
    <cdr:sp macro="" textlink="">
      <cdr:nvSpPr>
        <cdr:cNvPr id="20" name="Прямоугольник 19"/>
        <cdr:cNvSpPr/>
      </cdr:nvSpPr>
      <cdr:spPr>
        <a:xfrm xmlns:a="http://schemas.openxmlformats.org/drawingml/2006/main">
          <a:off x="304800" y="5257800"/>
          <a:ext cx="136429" cy="142921"/>
        </a:xfrm>
        <a:prstGeom xmlns:a="http://schemas.openxmlformats.org/drawingml/2006/main" prst="rect">
          <a:avLst/>
        </a:prstGeom>
        <a:solidFill xmlns:a="http://schemas.openxmlformats.org/drawingml/2006/main">
          <a:srgbClr val="FF00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0.33333</cdr:x>
      <cdr:y>0.23333</cdr:y>
    </cdr:from>
    <cdr:to>
      <cdr:x>0.40755</cdr:x>
      <cdr:y>0.32753</cdr:y>
    </cdr:to>
    <cdr:pic>
      <cdr:nvPicPr>
        <cdr:cNvPr id="21" name="Picture 3" descr="D:\Users\krdoas\Pictures\учебник.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biLevel thresh="50000"/>
          <a:extLst>
            <a:ext uri="{BEBA8EAE-BF5A-486C-A8C5-ECC9F3942E4B}">
              <a14:imgProps xmlns:lc="http://schemas.openxmlformats.org/drawingml/2006/lockedCanvas" xmlns:p="http://schemas.openxmlformats.org/presentationml/2006/main" xmlns:a14="http://schemas.microsoft.com/office/drawing/2010/main" xmlns="">
                <a14:imgLayer r:embed="rId12">
                  <a14:imgEffect>
                    <a14:brightnessContrast bright="-66000"/>
                  </a14:imgEffect>
                </a14:imgLayer>
              </a14:imgProps>
            </a:ext>
          </a:extLst>
        </a:blip>
        <a:srcRect xmlns:a="http://schemas.openxmlformats.org/drawingml/2006/main" r="62010" b="10032"/>
        <a:stretch xmlns:a="http://schemas.openxmlformats.org/drawingml/2006/main">
          <a:fillRect/>
        </a:stretch>
      </cdr:blipFill>
      <cdr:spPr bwMode="auto">
        <a:xfrm xmlns:a="http://schemas.openxmlformats.org/drawingml/2006/main">
          <a:off x="3048000" y="1600200"/>
          <a:ext cx="678668" cy="646024"/>
        </a:xfrm>
        <a:prstGeom xmlns:a="http://schemas.openxmlformats.org/drawingml/2006/main" prst="rect">
          <a:avLst/>
        </a:prstGeom>
        <a:noFill xmlns:a="http://schemas.openxmlformats.org/drawingml/2006/main"/>
      </cdr:spPr>
    </cdr:pic>
  </cdr:relSizeAnchor>
  <cdr:relSizeAnchor xmlns:cdr="http://schemas.openxmlformats.org/drawingml/2006/chartDrawing">
    <cdr:from>
      <cdr:x>0.53125</cdr:x>
      <cdr:y>0.70833</cdr:y>
    </cdr:from>
    <cdr:to>
      <cdr:x>0.97656</cdr:x>
      <cdr:y>0.9375</cdr:y>
    </cdr:to>
    <cdr:sp macro="" textlink="">
      <cdr:nvSpPr>
        <cdr:cNvPr id="36" name="TextBox 1"/>
        <cdr:cNvSpPr txBox="1"/>
      </cdr:nvSpPr>
      <cdr:spPr>
        <a:xfrm xmlns:a="http://schemas.openxmlformats.org/drawingml/2006/main">
          <a:off x="4857752" y="4857760"/>
          <a:ext cx="4071934" cy="15716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a:latin typeface="Times New Roman" pitchFamily="18" charset="0"/>
            <a:cs typeface="Times New Roman" pitchFamily="18" charset="0"/>
          </a:endParaRPr>
        </a:p>
      </cdr:txBody>
    </cdr:sp>
  </cdr:relSizeAnchor>
  <cdr:relSizeAnchor xmlns:cdr="http://schemas.openxmlformats.org/drawingml/2006/chartDrawing">
    <cdr:from>
      <cdr:x>0.03333</cdr:x>
      <cdr:y>0.83333</cdr:y>
    </cdr:from>
    <cdr:to>
      <cdr:x>0.04914</cdr:x>
      <cdr:y>0.85416</cdr:y>
    </cdr:to>
    <cdr:sp macro="" textlink="">
      <cdr:nvSpPr>
        <cdr:cNvPr id="40" name="Прямоугольник 39"/>
        <cdr:cNvSpPr/>
      </cdr:nvSpPr>
      <cdr:spPr>
        <a:xfrm xmlns:a="http://schemas.openxmlformats.org/drawingml/2006/main">
          <a:off x="304800" y="5715000"/>
          <a:ext cx="144567" cy="142853"/>
        </a:xfrm>
        <a:prstGeom xmlns:a="http://schemas.openxmlformats.org/drawingml/2006/main" prst="rect">
          <a:avLst/>
        </a:prstGeom>
        <a:solidFill xmlns:a="http://schemas.openxmlformats.org/drawingml/2006/main">
          <a:srgbClr val="006699"/>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0.03333</cdr:x>
      <cdr:y>0.9</cdr:y>
    </cdr:from>
    <cdr:to>
      <cdr:x>0.04914</cdr:x>
      <cdr:y>0.92083</cdr:y>
    </cdr:to>
    <cdr:sp macro="" textlink="">
      <cdr:nvSpPr>
        <cdr:cNvPr id="41" name="Прямоугольник 40"/>
        <cdr:cNvSpPr/>
      </cdr:nvSpPr>
      <cdr:spPr>
        <a:xfrm xmlns:a="http://schemas.openxmlformats.org/drawingml/2006/main">
          <a:off x="304800" y="6172200"/>
          <a:ext cx="144566" cy="142852"/>
        </a:xfrm>
        <a:prstGeom xmlns:a="http://schemas.openxmlformats.org/drawingml/2006/main" prst="rect">
          <a:avLst/>
        </a:prstGeom>
        <a:solidFill xmlns:a="http://schemas.openxmlformats.org/drawingml/2006/main">
          <a:srgbClr val="FFFF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0.03333</cdr:x>
      <cdr:y>0.93333</cdr:y>
    </cdr:from>
    <cdr:to>
      <cdr:x>0.04825</cdr:x>
      <cdr:y>0.95416</cdr:y>
    </cdr:to>
    <cdr:sp macro="" textlink="">
      <cdr:nvSpPr>
        <cdr:cNvPr id="22" name="Прямоугольник 21"/>
        <cdr:cNvSpPr/>
      </cdr:nvSpPr>
      <cdr:spPr>
        <a:xfrm xmlns:a="http://schemas.openxmlformats.org/drawingml/2006/main">
          <a:off x="304800" y="6400800"/>
          <a:ext cx="136428" cy="142852"/>
        </a:xfrm>
        <a:prstGeom xmlns:a="http://schemas.openxmlformats.org/drawingml/2006/main" prst="rect">
          <a:avLst/>
        </a:prstGeom>
        <a:solidFill xmlns:a="http://schemas.openxmlformats.org/drawingml/2006/main">
          <a:schemeClr val="accent2">
            <a:lumMod val="60000"/>
            <a:lumOff val="4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EA82B-F240-455B-BEC9-656477402841}" type="datetimeFigureOut">
              <a:rPr lang="ru-RU" smtClean="0"/>
              <a:pPr/>
              <a:t>29.12.2021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3590D-A6C9-41EC-BDBB-02975A6C03C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A7C7E44-110E-4BB4-8137-138D85AD62F1}" type="slidenum">
              <a:rPr lang="ru-RU" smtClean="0"/>
              <a:pPr/>
              <a:t>18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596649-AAF9-454E-94F5-79E1EBF90AFE}" type="slidenum">
              <a:rPr lang="ru-RU" smtClean="0"/>
              <a:pPr fontAlgn="base">
                <a:spcBef>
                  <a:spcPct val="0"/>
                </a:spcBef>
                <a:spcAft>
                  <a:spcPct val="0"/>
                </a:spcAft>
                <a:defRPr/>
              </a:pPr>
              <a:t>59</a:t>
            </a:fld>
            <a:endParaRPr lang="ru-RU" smtClean="0"/>
          </a:p>
        </p:txBody>
      </p:sp>
      <p:sp>
        <p:nvSpPr>
          <p:cNvPr id="65539" name="Rectangle 2"/>
          <p:cNvSpPr>
            <a:spLocks noGrp="1" noRot="1" noChangeAspect="1" noChangeArrowheads="1" noTextEdit="1"/>
          </p:cNvSpPr>
          <p:nvPr>
            <p:ph type="sldImg"/>
          </p:nvPr>
        </p:nvSpPr>
        <p:spPr bwMode="auto">
          <a:xfrm>
            <a:off x="1146175" y="685800"/>
            <a:ext cx="4573588" cy="3429000"/>
          </a:xfrm>
          <a:noFill/>
          <a:ln>
            <a:solidFill>
              <a:srgbClr val="000000"/>
            </a:solidFill>
            <a:miter lim="800000"/>
            <a:headEnd/>
            <a:tailEnd/>
          </a:ln>
        </p:spPr>
      </p:sp>
      <p:sp>
        <p:nvSpPr>
          <p:cNvPr id="6554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09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84DAB3-7315-4FCB-B001-E6690EAFEBF0}" type="slidenum">
              <a:rPr lang="ru-RU" smtClean="0"/>
              <a:pPr fontAlgn="base">
                <a:spcBef>
                  <a:spcPct val="0"/>
                </a:spcBef>
                <a:spcAft>
                  <a:spcPct val="0"/>
                </a:spcAft>
                <a:defRPr/>
              </a:pPr>
              <a:t>63</a:t>
            </a:fld>
            <a:endParaRPr lang="ru-R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71D755-6B29-4872-8AF5-C16BA71823AD}" type="slidenum">
              <a:rPr lang="ru-RU" smtClean="0"/>
              <a:pPr/>
              <a:t>65</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E006791-4EA7-4D71-AF90-73332754991F}" type="slidenum">
              <a:rPr lang="ru-RU"/>
              <a:pPr>
                <a:defRPr/>
              </a:pPr>
              <a:t>‹#›</a:t>
            </a:fld>
            <a:endParaRPr lang="ru-RU"/>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A63C7CB-55AC-4A66-93F4-37BBC42CA7A0}" type="slidenum">
              <a:rPr lang="ru-RU"/>
              <a:pPr>
                <a:defRPr/>
              </a:pPr>
              <a:t>‹#›</a:t>
            </a:fld>
            <a:endParaRPr lang="ru-RU"/>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08BA8C2-D09E-4599-9CEF-CA2F4B5825AC}" type="slidenum">
              <a:rPr lang="ru-RU"/>
              <a:pPr>
                <a:defRPr/>
              </a:pPr>
              <a:t>‹#›</a:t>
            </a:fld>
            <a:endParaRPr lang="ru-RU"/>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pPr>
              <a:defRPr/>
            </a:pPr>
            <a:fld id="{8884CEF4-2602-46FD-91D3-B9CE9750024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37307E5-495E-47A6-860E-A7DB08381D2C}" type="slidenum">
              <a:rPr lang="ru-RU"/>
              <a:pPr>
                <a:defRPr/>
              </a:pPr>
              <a:t>‹#›</a:t>
            </a:fld>
            <a:endParaRPr lang="ru-RU"/>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F14829B-82E0-41B7-9EC4-9C355F1ABE74}" type="slidenum">
              <a:rPr lang="ru-RU"/>
              <a:pPr>
                <a:defRPr/>
              </a:pPr>
              <a:t>‹#›</a:t>
            </a:fld>
            <a:endParaRPr lang="ru-RU"/>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F85926-6C37-4EB2-BD4F-C305CD459CD6}" type="slidenum">
              <a:rPr lang="ru-RU"/>
              <a:pPr>
                <a:defRPr/>
              </a:pPr>
              <a:t>‹#›</a:t>
            </a:fld>
            <a:endParaRPr lang="ru-RU"/>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3980695-537C-4018-937E-12FB718C82D5}" type="slidenum">
              <a:rPr lang="ru-RU"/>
              <a:pPr>
                <a:defRPr/>
              </a:pPr>
              <a:t>‹#›</a:t>
            </a:fld>
            <a:endParaRPr lang="ru-RU"/>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0CEA1C9-D1CA-4F85-AC2E-DC5EF3B19100}" type="slidenum">
              <a:rPr lang="ru-RU"/>
              <a:pPr>
                <a:defRPr/>
              </a:pPr>
              <a:t>‹#›</a:t>
            </a:fld>
            <a:endParaRPr lang="ru-RU"/>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740058B-A102-4261-A575-8D23C5CC3EA3}" type="slidenum">
              <a:rPr lang="ru-RU"/>
              <a:pPr>
                <a:defRPr/>
              </a:pPr>
              <a:t>‹#›</a:t>
            </a:fld>
            <a:endParaRPr lang="ru-RU"/>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EDF85E8-6370-4F01-A738-2499D1846F51}" type="slidenum">
              <a:rPr lang="ru-RU"/>
              <a:pPr>
                <a:defRPr/>
              </a:pPr>
              <a:t>‹#›</a:t>
            </a:fld>
            <a:endParaRPr lang="ru-RU"/>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271415D-E871-4216-B2D8-92EA540D487C}" type="slidenum">
              <a:rPr lang="ru-RU"/>
              <a:pPr>
                <a:defRPr/>
              </a:pPr>
              <a:t>‹#›</a:t>
            </a:fld>
            <a:endParaRPr lang="ru-RU"/>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66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BE413B-C839-4043-889C-6605F20B0AF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2" r:id="rId12"/>
  </p:sldLayoutIdLst>
  <p:transition>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 Id="rId5" Type="http://schemas.openxmlformats.org/officeDocument/2006/relationships/chart" Target="../charts/chart9.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2.xml"/><Relationship Id="rId5" Type="http://schemas.openxmlformats.org/officeDocument/2006/relationships/chart" Target="../charts/chart18.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consultantplus://offline/ref=8F0DB4906BCF994D426F2B35421AFCABDA879CF5DA14836588747B8A6BBD30D0xF54H" TargetMode="External"/><Relationship Id="rId2" Type="http://schemas.openxmlformats.org/officeDocument/2006/relationships/chart" Target="../charts/chart29.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7.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7.xml"/><Relationship Id="rId6" Type="http://schemas.openxmlformats.org/officeDocument/2006/relationships/hyperlink" Target="consultantplus://offline/ref=F5E06529D60FEBD3DE1FD48F65446402DB6C288AB648ACBFE6CD2D1003s6cDM" TargetMode="External"/><Relationship Id="rId5" Type="http://schemas.openxmlformats.org/officeDocument/2006/relationships/hyperlink" Target="consultantplus://offline/ref=F5E06529D60FEBD3DE1FD48F65446402DB6C2186BE4BACBFE6CD2D1003s6cDM" TargetMode="External"/><Relationship Id="rId4" Type="http://schemas.openxmlformats.org/officeDocument/2006/relationships/hyperlink" Target="consultantplus://offline/ref=F5E06529D60FEBD3DE1FD48F65446402DB6D2880BB49ACBFE6CD2D1003s6cDM" TargetMode="External"/></Relationships>
</file>

<file path=ppt/slides/_rels/slide43.xml.rels><?xml version="1.0" encoding="UTF-8" standalone="yes"?>
<Relationships xmlns="http://schemas.openxmlformats.org/package/2006/relationships"><Relationship Id="rId8" Type="http://schemas.openxmlformats.org/officeDocument/2006/relationships/chart" Target="../charts/chart43.xml"/><Relationship Id="rId3" Type="http://schemas.openxmlformats.org/officeDocument/2006/relationships/tags" Target="../tags/tag3.xml"/><Relationship Id="rId7" Type="http://schemas.openxmlformats.org/officeDocument/2006/relationships/image" Target="../media/image4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48.png"/></Relationships>
</file>

<file path=ppt/slides/_rels/slide4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7.xml"/><Relationship Id="rId5" Type="http://schemas.openxmlformats.org/officeDocument/2006/relationships/chart" Target="../charts/chart47.xml"/><Relationship Id="rId4" Type="http://schemas.openxmlformats.org/officeDocument/2006/relationships/chart" Target="../charts/chart46.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chart" Target="../charts/chart4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chart" Target="../charts/chart5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hart" Target="../charts/chart52.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gif"/></Relationships>
</file>

<file path=ppt/slides/_rels/slide6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Рисунок 7" descr="Герб Курского района"/>
          <p:cNvPicPr>
            <a:picLocks noChangeAspect="1" noChangeArrowheads="1"/>
          </p:cNvPicPr>
          <p:nvPr/>
        </p:nvPicPr>
        <p:blipFill>
          <a:blip r:embed="rId2" cstate="print"/>
          <a:srcRect/>
          <a:stretch>
            <a:fillRect/>
          </a:stretch>
        </p:blipFill>
        <p:spPr bwMode="auto">
          <a:xfrm>
            <a:off x="0" y="1"/>
            <a:ext cx="1714480" cy="2069200"/>
          </a:xfrm>
          <a:prstGeom prst="rect">
            <a:avLst/>
          </a:prstGeom>
          <a:noFill/>
          <a:ln w="9525">
            <a:noFill/>
            <a:miter lim="800000"/>
            <a:headEnd/>
            <a:tailEnd/>
          </a:ln>
        </p:spPr>
      </p:pic>
      <p:sp>
        <p:nvSpPr>
          <p:cNvPr id="5" name="Прямоугольник 4"/>
          <p:cNvSpPr/>
          <p:nvPr/>
        </p:nvSpPr>
        <p:spPr>
          <a:xfrm>
            <a:off x="0" y="2928934"/>
            <a:ext cx="9144000" cy="3046988"/>
          </a:xfrm>
          <a:prstGeom prst="rect">
            <a:avLst/>
          </a:prstGeom>
          <a:noFill/>
        </p:spPr>
        <p:txBody>
          <a:bodyPr wrap="square" lIns="91440" tIns="45720" rIns="91440" bIns="45720">
            <a:spAutoFit/>
          </a:bodyPr>
          <a:lstStyle/>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разработан на </a:t>
            </a: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основе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Проекта </a:t>
            </a: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решения Совета Курского муниципального округа Ставропольского края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«О бюджете Курского муниципального округа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Ставропольского края на 2022 год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и плановый период 2023 и 2024 годов»</a:t>
            </a:r>
            <a:endParaRPr lang="ru-RU" sz="3200" b="1" dirty="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endParaRPr>
          </a:p>
        </p:txBody>
      </p:sp>
      <p:pic>
        <p:nvPicPr>
          <p:cNvPr id="1026" name="Picture 2" descr="C:\Users\TERMINATOR\Desktop\Презентация к проекту на 2021-2024\бюджет для граждан.jpg"/>
          <p:cNvPicPr>
            <a:picLocks noChangeAspect="1" noChangeArrowheads="1"/>
          </p:cNvPicPr>
          <p:nvPr/>
        </p:nvPicPr>
        <p:blipFill>
          <a:blip r:embed="rId3"/>
          <a:srcRect/>
          <a:stretch>
            <a:fillRect/>
          </a:stretch>
        </p:blipFill>
        <p:spPr bwMode="auto">
          <a:xfrm>
            <a:off x="2357422" y="0"/>
            <a:ext cx="4876813" cy="2928934"/>
          </a:xfrm>
          <a:prstGeom prst="rect">
            <a:avLst/>
          </a:prstGeom>
          <a:ln>
            <a:noFill/>
          </a:ln>
          <a:effectLst>
            <a:softEdge rad="112500"/>
          </a:effectLst>
        </p:spPr>
      </p:pic>
      <p:pic>
        <p:nvPicPr>
          <p:cNvPr id="6" name="Picture 2" descr="http://itd0.mycdn.me/image?id=856306068765&amp;t=20&amp;plc=WEB&amp;tkn=*voSScq4LfN6WkR5HsMuhkanY0zw"/>
          <p:cNvPicPr>
            <a:picLocks noChangeAspect="1" noChangeArrowheads="1"/>
          </p:cNvPicPr>
          <p:nvPr/>
        </p:nvPicPr>
        <p:blipFill>
          <a:blip r:embed="rId4" cstate="print"/>
          <a:srcRect l="17969" t="41207" r="11827" b="4166"/>
          <a:stretch>
            <a:fillRect/>
          </a:stretch>
        </p:blipFill>
        <p:spPr bwMode="auto">
          <a:xfrm>
            <a:off x="2357422" y="571480"/>
            <a:ext cx="4857783" cy="2357454"/>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sk.deir.ru/wp-content/uploads/2017/03/strategia_rost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Прямоугольник 1"/>
          <p:cNvSpPr/>
          <p:nvPr/>
        </p:nvSpPr>
        <p:spPr>
          <a:xfrm>
            <a:off x="357158" y="0"/>
            <a:ext cx="5929354" cy="2072362"/>
          </a:xfrm>
          <a:prstGeom prst="rect">
            <a:avLst/>
          </a:prstGeom>
        </p:spPr>
        <p:txBody>
          <a:bodyPr wrap="square">
            <a:spAutoFit/>
          </a:bodyPr>
          <a:lstStyle/>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r>
              <a:rPr lang="ru-RU" sz="2400" b="1" dirty="0" smtClean="0">
                <a:solidFill>
                  <a:schemeClr val="bg1"/>
                </a:solidFill>
                <a:latin typeface="Calibri" pitchFamily="34" charset="0"/>
                <a:cs typeface="Calibri" pitchFamily="34" charset="0"/>
              </a:rPr>
              <a:t>Раздел 1 /   </a:t>
            </a:r>
            <a:r>
              <a:rPr lang="ru-RU" sz="2400" dirty="0" smtClean="0">
                <a:solidFill>
                  <a:schemeClr val="bg1"/>
                </a:solidFill>
                <a:latin typeface="Calibri" pitchFamily="34" charset="0"/>
                <a:cs typeface="Calibri" pitchFamily="34" charset="0"/>
              </a:rPr>
              <a:t>ОСНОВНЫЕ ПОКАЗАТЕЛИ </a:t>
            </a:r>
          </a:p>
          <a:p>
            <a:pPr algn="ctr"/>
            <a:r>
              <a:rPr lang="ru-RU" sz="2400" dirty="0" smtClean="0">
                <a:solidFill>
                  <a:schemeClr val="bg1"/>
                </a:solidFill>
                <a:latin typeface="Calibri" pitchFamily="34" charset="0"/>
                <a:cs typeface="Calibri" pitchFamily="34" charset="0"/>
              </a:rPr>
              <a:t>социально-экономического развития Курского муниципального округа Ставропольского края *</a:t>
            </a:r>
          </a:p>
        </p:txBody>
      </p:sp>
      <p:sp>
        <p:nvSpPr>
          <p:cNvPr id="2050" name="AutoShape 2" descr="https://opt-1167640.ssl.1c-bitrix-cdn.ru/upload/iblock/af7/af7d4c29c1d91b39ca35aab10cb7c27d.jpg?15378697025402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0" y="6111642"/>
            <a:ext cx="7643834" cy="528350"/>
          </a:xfrm>
          <a:prstGeom prst="rect">
            <a:avLst/>
          </a:prstGeom>
          <a:noFill/>
        </p:spPr>
        <p:txBody>
          <a:bodyPr wrap="square" rtlCol="0">
            <a:spAutoFit/>
          </a:bodyPr>
          <a:lstStyle/>
          <a:p>
            <a:pPr>
              <a:lnSpc>
                <a:spcPts val="1700"/>
              </a:lnSpc>
            </a:pPr>
            <a:r>
              <a:rPr lang="ru-RU" sz="1100" dirty="0" smtClean="0">
                <a:latin typeface="Calibri" pitchFamily="34" charset="0"/>
                <a:cs typeface="Calibri" pitchFamily="34" charset="0"/>
              </a:rPr>
              <a:t>   *  В соответствии с Прогнозом социально-экономического развития Курского муниципального округа Ставропольского края на 2022 год и плановый  период 2023  и 2024 годов</a:t>
            </a:r>
            <a:endParaRPr lang="ru-RU" sz="1100" dirty="0"/>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1" y="1"/>
          <a:ext cx="4714877" cy="392906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4419600" cy="314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6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 ЧИСЛЕННОСТЬ НАСЕЛЕНИЯ (в вариантах)</a:t>
            </a:r>
            <a:endParaRPr kumimoji="0" lang="ru-RU" sz="1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5" name="Прямоугольник 4"/>
          <p:cNvSpPr/>
          <p:nvPr/>
        </p:nvSpPr>
        <p:spPr>
          <a:xfrm>
            <a:off x="3581400" y="228600"/>
            <a:ext cx="918841" cy="246221"/>
          </a:xfrm>
          <a:prstGeom prst="rect">
            <a:avLst/>
          </a:prstGeom>
        </p:spPr>
        <p:txBody>
          <a:bodyPr wrap="none">
            <a:spAutoFit/>
          </a:bodyPr>
          <a:lstStyle/>
          <a:p>
            <a:pPr>
              <a:spcBef>
                <a:spcPct val="50000"/>
              </a:spcBef>
            </a:pPr>
            <a:r>
              <a:rPr lang="ru-RU" sz="1000" i="1" dirty="0" smtClean="0">
                <a:latin typeface="Calibri" pitchFamily="34" charset="0"/>
              </a:rPr>
              <a:t>тыс. человек</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1" y="3140906"/>
          <a:ext cx="4929189" cy="371709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txBox="1">
            <a:spLocks noChangeArrowheads="1"/>
          </p:cNvSpPr>
          <p:nvPr/>
        </p:nvSpPr>
        <p:spPr bwMode="auto">
          <a:xfrm>
            <a:off x="0" y="3429000"/>
            <a:ext cx="4572000"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4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ДЕМОГРАФИЯ</a:t>
            </a:r>
            <a:endParaRPr kumimoji="0" lang="ru-RU"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pic>
        <p:nvPicPr>
          <p:cNvPr id="63489" name="Picture 1" descr="C:\Users\TERMINATOR\Desktop\Презентация к проекту на 2021-2024\Население клип арт.jpg"/>
          <p:cNvPicPr>
            <a:picLocks noChangeAspect="1" noChangeArrowheads="1"/>
          </p:cNvPicPr>
          <p:nvPr/>
        </p:nvPicPr>
        <p:blipFill>
          <a:blip r:embed="rId4" cstate="print"/>
          <a:srcRect/>
          <a:stretch>
            <a:fillRect/>
          </a:stretch>
        </p:blipFill>
        <p:spPr bwMode="auto">
          <a:xfrm flipH="1">
            <a:off x="5929322" y="285728"/>
            <a:ext cx="3038428" cy="3038428"/>
          </a:xfrm>
          <a:prstGeom prst="ellipse">
            <a:avLst/>
          </a:prstGeom>
          <a:ln>
            <a:noFill/>
          </a:ln>
          <a:effectLst>
            <a:softEdge rad="112500"/>
          </a:effectLst>
        </p:spPr>
      </p:pic>
      <p:pic>
        <p:nvPicPr>
          <p:cNvPr id="63490" name="Picture 2" descr="C:\Users\TERMINATOR\Desktop\Презентация к проекту на 2021-2024\Демография клипарт.jpg"/>
          <p:cNvPicPr>
            <a:picLocks noChangeAspect="1" noChangeArrowheads="1"/>
          </p:cNvPicPr>
          <p:nvPr/>
        </p:nvPicPr>
        <p:blipFill>
          <a:blip r:embed="rId5"/>
          <a:srcRect/>
          <a:stretch>
            <a:fillRect/>
          </a:stretch>
        </p:blipFill>
        <p:spPr bwMode="auto">
          <a:xfrm>
            <a:off x="5143504" y="3643314"/>
            <a:ext cx="3714776" cy="2786082"/>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0"/>
          <a:ext cx="4786314"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4953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6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Calibri" pitchFamily="34" charset="0"/>
                <a:cs typeface="Calibri" pitchFamily="34" charset="0"/>
              </a:rPr>
              <a:t>СЕЛЬСКОЕ ХОЗЯЙСТВО</a:t>
            </a:r>
            <a:endParaRPr kumimoji="0" lang="ru-RU" sz="16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Calibri" pitchFamily="34" charset="0"/>
              <a:cs typeface="Calibri" pitchFamily="34" charset="0"/>
            </a:endParaRPr>
          </a:p>
        </p:txBody>
      </p:sp>
      <p:sp>
        <p:nvSpPr>
          <p:cNvPr id="5" name="Прямоугольник 4"/>
          <p:cNvSpPr/>
          <p:nvPr/>
        </p:nvSpPr>
        <p:spPr>
          <a:xfrm>
            <a:off x="3810000" y="228600"/>
            <a:ext cx="849913" cy="246221"/>
          </a:xfrm>
          <a:prstGeom prst="rect">
            <a:avLst/>
          </a:prstGeom>
        </p:spPr>
        <p:txBody>
          <a:bodyPr wrap="none">
            <a:spAutoFit/>
          </a:bodyPr>
          <a:lstStyle/>
          <a:p>
            <a:pPr>
              <a:spcBef>
                <a:spcPct val="50000"/>
              </a:spcBef>
            </a:pPr>
            <a:r>
              <a:rPr lang="ru-RU" sz="1000" i="1" dirty="0" smtClean="0">
                <a:latin typeface="Calibri" pitchFamily="34" charset="0"/>
              </a:rPr>
              <a:t>млн. рублей</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0" y="3352800"/>
          <a:ext cx="4786314"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txBox="1">
            <a:spLocks noChangeArrowheads="1"/>
          </p:cNvSpPr>
          <p:nvPr/>
        </p:nvSpPr>
        <p:spPr bwMode="auto">
          <a:xfrm>
            <a:off x="0" y="3357562"/>
            <a:ext cx="9144000" cy="342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1600" b="1" kern="0" dirty="0" smtClean="0">
                <a:effectLst>
                  <a:outerShdw blurRad="38100" dist="38100" dir="2700000" algn="tl">
                    <a:srgbClr val="FFFFFF"/>
                  </a:outerShdw>
                </a:effectLst>
                <a:latin typeface="Calibri" pitchFamily="34" charset="0"/>
                <a:cs typeface="Calibri" pitchFamily="34" charset="0"/>
              </a:rPr>
              <a:t>ПРОИЗВОДСТВО ВАЖНЕЙШИХ ВИДОВ ПРОДУКЦИИ</a:t>
            </a:r>
            <a:endParaRPr lang="ru-RU" sz="1600" kern="0" dirty="0" smtClean="0">
              <a:effectLst>
                <a:outerShdw blurRad="38100" dist="38100" dir="2700000" algn="tl">
                  <a:srgbClr val="FFFFFF"/>
                </a:outerShdw>
              </a:effectLst>
              <a:latin typeface="Calibri" pitchFamily="34" charset="0"/>
              <a:cs typeface="Calibri" pitchFamily="34" charset="0"/>
            </a:endParaRPr>
          </a:p>
        </p:txBody>
      </p:sp>
      <p:sp>
        <p:nvSpPr>
          <p:cNvPr id="8" name="Прямоугольник 7"/>
          <p:cNvSpPr/>
          <p:nvPr/>
        </p:nvSpPr>
        <p:spPr>
          <a:xfrm>
            <a:off x="3810000" y="3581400"/>
            <a:ext cx="849913" cy="261610"/>
          </a:xfrm>
          <a:prstGeom prst="rect">
            <a:avLst/>
          </a:prstGeom>
        </p:spPr>
        <p:txBody>
          <a:bodyPr wrap="none">
            <a:spAutoFit/>
          </a:bodyPr>
          <a:lstStyle/>
          <a:p>
            <a:pPr>
              <a:spcBef>
                <a:spcPct val="50000"/>
              </a:spcBef>
            </a:pPr>
            <a:r>
              <a:rPr lang="ru-RU" sz="1100" i="1" dirty="0" smtClean="0">
                <a:latin typeface="Calibri" pitchFamily="34" charset="0"/>
              </a:rPr>
              <a:t>тыс. тонн</a:t>
            </a:r>
            <a:endParaRPr lang="ru-RU" sz="1100" i="1" dirty="0">
              <a:latin typeface="Calibri" pitchFamily="34" charset="0"/>
            </a:endParaRPr>
          </a:p>
        </p:txBody>
      </p:sp>
      <p:sp>
        <p:nvSpPr>
          <p:cNvPr id="245766" name="AutoShape 6" descr="https://importinfo.ru/wp-content/uploads/2017/10/%D1%8F%D1%87%D0%BC%D0%B5%D0%BD%D1%8C-3-1024x68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768" name="AutoShape 8" descr="https://importinfo.ru/wp-content/uploads/2017/10/%D1%8F%D1%87%D0%BC%D0%B5%D0%BD%D1%8C-3-1024x68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13" name="Содержимое 6"/>
          <p:cNvGraphicFramePr>
            <a:graphicFrameLocks/>
          </p:cNvGraphicFramePr>
          <p:nvPr/>
        </p:nvGraphicFramePr>
        <p:xfrm>
          <a:off x="5000628" y="3714752"/>
          <a:ext cx="4143372" cy="3143248"/>
        </p:xfrm>
        <a:graphic>
          <a:graphicData uri="http://schemas.openxmlformats.org/drawingml/2006/chart">
            <c:chart xmlns:c="http://schemas.openxmlformats.org/drawingml/2006/chart" xmlns:r="http://schemas.openxmlformats.org/officeDocument/2006/relationships" r:id="rId4"/>
          </a:graphicData>
        </a:graphic>
      </p:graphicFrame>
      <p:sp>
        <p:nvSpPr>
          <p:cNvPr id="15" name="Прямоугольник 14"/>
          <p:cNvSpPr/>
          <p:nvPr/>
        </p:nvSpPr>
        <p:spPr>
          <a:xfrm>
            <a:off x="8153400" y="3571876"/>
            <a:ext cx="990600" cy="261610"/>
          </a:xfrm>
          <a:prstGeom prst="rect">
            <a:avLst/>
          </a:prstGeom>
        </p:spPr>
        <p:txBody>
          <a:bodyPr wrap="square">
            <a:spAutoFit/>
          </a:bodyPr>
          <a:lstStyle/>
          <a:p>
            <a:pPr>
              <a:spcBef>
                <a:spcPct val="50000"/>
              </a:spcBef>
            </a:pPr>
            <a:r>
              <a:rPr lang="ru-RU" sz="1100" i="1" dirty="0" smtClean="0">
                <a:latin typeface="Calibri" pitchFamily="34" charset="0"/>
              </a:rPr>
              <a:t>тыс. тонн</a:t>
            </a:r>
            <a:endParaRPr lang="ru-RU" sz="1100" i="1" dirty="0">
              <a:latin typeface="Calibri" pitchFamily="34" charset="0"/>
            </a:endParaRPr>
          </a:p>
        </p:txBody>
      </p:sp>
      <p:pic>
        <p:nvPicPr>
          <p:cNvPr id="62465" name="Picture 1" descr="C:\Users\TERMINATOR\Desktop\Презентация к проекту на 2021-2024\сельхоз клипарт.jpg"/>
          <p:cNvPicPr>
            <a:picLocks noChangeAspect="1" noChangeArrowheads="1"/>
          </p:cNvPicPr>
          <p:nvPr/>
        </p:nvPicPr>
        <p:blipFill>
          <a:blip r:embed="rId5"/>
          <a:srcRect/>
          <a:stretch>
            <a:fillRect/>
          </a:stretch>
        </p:blipFill>
        <p:spPr bwMode="auto">
          <a:xfrm>
            <a:off x="5143504" y="428604"/>
            <a:ext cx="3643338" cy="25494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0"/>
          <a:ext cx="4572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3500438"/>
            <a:ext cx="4643438"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b="1" kern="0" dirty="0" smtClean="0">
                <a:effectLst>
                  <a:outerShdw blurRad="38100" dist="38100" dir="2700000" algn="tl">
                    <a:srgbClr val="000000">
                      <a:alpha val="43137"/>
                    </a:srgbClr>
                  </a:outerShdw>
                </a:effectLst>
                <a:latin typeface="Calibri" pitchFamily="34" charset="0"/>
                <a:cs typeface="Calibri" pitchFamily="34" charset="0"/>
              </a:rPr>
              <a:t>ОБОРОТ РОЗНИЧНОЙ ТОРГОВЛИ</a:t>
            </a:r>
            <a:endParaRPr lang="ru-RU" kern="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5" name="Прямоугольник 4"/>
          <p:cNvSpPr/>
          <p:nvPr/>
        </p:nvSpPr>
        <p:spPr>
          <a:xfrm>
            <a:off x="3714744" y="571480"/>
            <a:ext cx="789447" cy="276999"/>
          </a:xfrm>
          <a:prstGeom prst="rect">
            <a:avLst/>
          </a:prstGeom>
        </p:spPr>
        <p:txBody>
          <a:bodyPr wrap="square">
            <a:spAutoFit/>
          </a:bodyPr>
          <a:lstStyle/>
          <a:p>
            <a:pPr>
              <a:spcBef>
                <a:spcPct val="50000"/>
              </a:spcBef>
            </a:pPr>
            <a:r>
              <a:rPr lang="ru-RU" sz="1200" i="1" dirty="0" smtClean="0">
                <a:latin typeface="Calibri" pitchFamily="34" charset="0"/>
              </a:rPr>
              <a:t>млн. руб.</a:t>
            </a:r>
            <a:endParaRPr lang="ru-RU" sz="1200" i="1" dirty="0">
              <a:latin typeface="Calibri" pitchFamily="34" charset="0"/>
            </a:endParaRPr>
          </a:p>
        </p:txBody>
      </p:sp>
      <p:graphicFrame>
        <p:nvGraphicFramePr>
          <p:cNvPr id="6" name="Object 4"/>
          <p:cNvGraphicFramePr>
            <a:graphicFrameLocks noChangeAspect="1"/>
          </p:cNvGraphicFramePr>
          <p:nvPr/>
        </p:nvGraphicFramePr>
        <p:xfrm>
          <a:off x="4572000" y="142852"/>
          <a:ext cx="4572000" cy="3286148"/>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8072462" y="285728"/>
            <a:ext cx="907300" cy="276999"/>
          </a:xfrm>
          <a:prstGeom prst="rect">
            <a:avLst/>
          </a:prstGeom>
        </p:spPr>
        <p:txBody>
          <a:bodyPr wrap="none">
            <a:spAutoFit/>
          </a:bodyPr>
          <a:lstStyle/>
          <a:p>
            <a:pPr>
              <a:spcBef>
                <a:spcPct val="50000"/>
              </a:spcBef>
            </a:pPr>
            <a:r>
              <a:rPr lang="ru-RU" sz="1200" i="1" dirty="0" smtClean="0">
                <a:latin typeface="Calibri" pitchFamily="34" charset="0"/>
              </a:rPr>
              <a:t>тыс. кв. м.</a:t>
            </a:r>
            <a:endParaRPr lang="ru-RU" sz="1200" i="1" dirty="0">
              <a:latin typeface="Calibri" pitchFamily="34" charset="0"/>
            </a:endParaRPr>
          </a:p>
        </p:txBody>
      </p:sp>
      <p:graphicFrame>
        <p:nvGraphicFramePr>
          <p:cNvPr id="10" name="Object 4"/>
          <p:cNvGraphicFramePr>
            <a:graphicFrameLocks noChangeAspect="1"/>
          </p:cNvGraphicFramePr>
          <p:nvPr/>
        </p:nvGraphicFramePr>
        <p:xfrm>
          <a:off x="0" y="3714752"/>
          <a:ext cx="4500562" cy="300039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
          <p:cNvSpPr txBox="1">
            <a:spLocks noChangeArrowheads="1"/>
          </p:cNvSpPr>
          <p:nvPr/>
        </p:nvSpPr>
        <p:spPr bwMode="auto">
          <a:xfrm>
            <a:off x="0" y="0"/>
            <a:ext cx="9144000" cy="428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b="1" kern="0" dirty="0" smtClean="0">
                <a:effectLst>
                  <a:outerShdw blurRad="38100" dist="38100" dir="2700000" algn="tl">
                    <a:srgbClr val="000000">
                      <a:alpha val="43137"/>
                    </a:srgbClr>
                  </a:outerShdw>
                </a:effectLst>
                <a:latin typeface="Calibri" pitchFamily="34" charset="0"/>
                <a:cs typeface="Calibri" pitchFamily="34" charset="0"/>
              </a:rPr>
              <a:t>СТРОИТЕЛЬСТВО</a:t>
            </a:r>
            <a:endParaRPr lang="ru-RU" kern="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2" name="Прямоугольник 11"/>
          <p:cNvSpPr/>
          <p:nvPr/>
        </p:nvSpPr>
        <p:spPr>
          <a:xfrm>
            <a:off x="3929058" y="3929066"/>
            <a:ext cx="789447" cy="276999"/>
          </a:xfrm>
          <a:prstGeom prst="rect">
            <a:avLst/>
          </a:prstGeom>
        </p:spPr>
        <p:txBody>
          <a:bodyPr wrap="square">
            <a:spAutoFit/>
          </a:bodyPr>
          <a:lstStyle/>
          <a:p>
            <a:pPr>
              <a:spcBef>
                <a:spcPct val="50000"/>
              </a:spcBef>
            </a:pPr>
            <a:r>
              <a:rPr lang="ru-RU" sz="1200" i="1" dirty="0" smtClean="0">
                <a:latin typeface="Calibri" pitchFamily="34" charset="0"/>
              </a:rPr>
              <a:t>млн. руб.</a:t>
            </a:r>
            <a:endParaRPr lang="ru-RU" sz="1200" i="1" dirty="0">
              <a:latin typeface="Calibri" pitchFamily="34" charset="0"/>
            </a:endParaRPr>
          </a:p>
        </p:txBody>
      </p:sp>
      <p:graphicFrame>
        <p:nvGraphicFramePr>
          <p:cNvPr id="13" name="Object 4"/>
          <p:cNvGraphicFramePr>
            <a:graphicFrameLocks noChangeAspect="1"/>
          </p:cNvGraphicFramePr>
          <p:nvPr/>
        </p:nvGraphicFramePr>
        <p:xfrm>
          <a:off x="4714877" y="3500438"/>
          <a:ext cx="4429123" cy="335756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nvGraphicFramePr>
        <p:xfrm>
          <a:off x="857224" y="3929066"/>
          <a:ext cx="6929454" cy="292893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000" b="1" kern="0" dirty="0" smtClean="0">
                <a:effectLst>
                  <a:outerShdw blurRad="38100" dist="38100" dir="2700000" algn="tl">
                    <a:srgbClr val="000000">
                      <a:alpha val="43137"/>
                    </a:srgbClr>
                  </a:outerShdw>
                </a:effectLst>
                <a:latin typeface="Calibri" pitchFamily="34" charset="0"/>
                <a:cs typeface="Calibri" pitchFamily="34" charset="0"/>
              </a:rPr>
              <a:t>МАЛОЕ И СРЕДНЕЕ ПРЕДПРИНИМАТЕЛЬСТВО</a:t>
            </a:r>
            <a:endParaRPr lang="ru-RU" sz="2000" kern="0" dirty="0" smtClean="0">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4" name="Object 4"/>
          <p:cNvGraphicFramePr>
            <a:graphicFrameLocks noChangeAspect="1"/>
          </p:cNvGraphicFramePr>
          <p:nvPr/>
        </p:nvGraphicFramePr>
        <p:xfrm>
          <a:off x="0" y="500042"/>
          <a:ext cx="4572000" cy="2928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4"/>
          <p:cNvGraphicFramePr>
            <a:graphicFrameLocks noChangeAspect="1"/>
          </p:cNvGraphicFramePr>
          <p:nvPr/>
        </p:nvGraphicFramePr>
        <p:xfrm>
          <a:off x="4857752" y="428604"/>
          <a:ext cx="4286248" cy="2928958"/>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2"/>
          <p:cNvSpPr txBox="1">
            <a:spLocks noChangeArrowheads="1"/>
          </p:cNvSpPr>
          <p:nvPr/>
        </p:nvSpPr>
        <p:spPr bwMode="auto">
          <a:xfrm>
            <a:off x="0" y="3500438"/>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000" b="1" kern="0" dirty="0" smtClean="0">
                <a:effectLst>
                  <a:outerShdw blurRad="38100" dist="38100" dir="2700000" algn="tl">
                    <a:srgbClr val="000000">
                      <a:alpha val="43137"/>
                    </a:srgbClr>
                  </a:outerShdw>
                </a:effectLst>
                <a:latin typeface="Calibri" pitchFamily="34" charset="0"/>
                <a:cs typeface="Calibri" pitchFamily="34" charset="0"/>
              </a:rPr>
              <a:t>ИНВЕСТИЦИИ</a:t>
            </a:r>
            <a:endParaRPr lang="ru-RU" sz="2000" kern="0" dirty="0" smtClean="0">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одержимое 2"/>
          <p:cNvGraphicFramePr>
            <a:graphicFrameLocks noGrp="1"/>
          </p:cNvGraphicFramePr>
          <p:nvPr>
            <p:ph/>
          </p:nvPr>
        </p:nvGraphicFramePr>
        <p:xfrm>
          <a:off x="0" y="214290"/>
          <a:ext cx="5643570"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5286380" cy="428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ru-RU" sz="1400" b="1" kern="0" dirty="0" smtClean="0">
                <a:effectLst>
                  <a:outerShdw blurRad="38100" dist="38100" dir="2700000" algn="tl">
                    <a:srgbClr val="FFFFFF"/>
                  </a:outerShdw>
                </a:effectLst>
                <a:latin typeface="Calibri" pitchFamily="34" charset="0"/>
                <a:cs typeface="Calibri" pitchFamily="34" charset="0"/>
              </a:rPr>
              <a:t>ДЕНЕЖНЫЕ ДОХОДЫ И РАСХОДЫ НАСЕЛЕНИЯ</a:t>
            </a:r>
          </a:p>
        </p:txBody>
      </p:sp>
      <p:sp>
        <p:nvSpPr>
          <p:cNvPr id="5" name="Прямоугольник 4"/>
          <p:cNvSpPr/>
          <p:nvPr/>
        </p:nvSpPr>
        <p:spPr>
          <a:xfrm>
            <a:off x="1000100" y="428604"/>
            <a:ext cx="979884" cy="276999"/>
          </a:xfrm>
          <a:prstGeom prst="rect">
            <a:avLst/>
          </a:prstGeom>
        </p:spPr>
        <p:txBody>
          <a:bodyPr wrap="square">
            <a:spAutoFit/>
          </a:bodyPr>
          <a:lstStyle/>
          <a:p>
            <a:pPr>
              <a:spcBef>
                <a:spcPct val="50000"/>
              </a:spcBef>
            </a:pPr>
            <a:r>
              <a:rPr lang="ru-RU" sz="1200" i="1" dirty="0" smtClean="0">
                <a:latin typeface="Calibri" pitchFamily="34" charset="0"/>
              </a:rPr>
              <a:t>млн. рублей</a:t>
            </a:r>
            <a:endParaRPr lang="ru-RU" sz="1200" i="1" dirty="0">
              <a:latin typeface="Calibri" pitchFamily="34" charset="0"/>
            </a:endParaRPr>
          </a:p>
        </p:txBody>
      </p:sp>
      <p:graphicFrame>
        <p:nvGraphicFramePr>
          <p:cNvPr id="10" name="Object 4"/>
          <p:cNvGraphicFramePr>
            <a:graphicFrameLocks noChangeAspect="1"/>
          </p:cNvGraphicFramePr>
          <p:nvPr/>
        </p:nvGraphicFramePr>
        <p:xfrm>
          <a:off x="0" y="3420042"/>
          <a:ext cx="5500694" cy="3437958"/>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0" y="3286124"/>
            <a:ext cx="5357818" cy="566309"/>
          </a:xfrm>
          <a:prstGeom prst="rect">
            <a:avLst/>
          </a:prstGeom>
        </p:spPr>
        <p:txBody>
          <a:bodyPr wrap="square">
            <a:spAutoFit/>
          </a:bodyPr>
          <a:lstStyle/>
          <a:p>
            <a:pPr marL="342900" lvl="0" indent="-342900" algn="ctr">
              <a:spcBef>
                <a:spcPct val="20000"/>
              </a:spcBef>
              <a:defRPr/>
            </a:pPr>
            <a:r>
              <a:rPr lang="ru-RU" sz="1400" b="1" kern="0" dirty="0" smtClean="0">
                <a:effectLst>
                  <a:outerShdw blurRad="38100" dist="38100" dir="2700000" algn="tl">
                    <a:srgbClr val="FFFFFF"/>
                  </a:outerShdw>
                </a:effectLst>
                <a:latin typeface="Calibri" pitchFamily="34" charset="0"/>
                <a:cs typeface="Calibri" pitchFamily="34" charset="0"/>
              </a:rPr>
              <a:t>ВЕЛИЧИНА ПРОЖИТОЧНОГО МИНИМУМА </a:t>
            </a:r>
          </a:p>
          <a:p>
            <a:pPr marL="342900" lvl="0" indent="-342900" algn="ctr">
              <a:spcBef>
                <a:spcPct val="20000"/>
              </a:spcBef>
              <a:defRPr/>
            </a:pPr>
            <a:r>
              <a:rPr lang="ru-RU" sz="1400" b="1" kern="0" dirty="0" smtClean="0">
                <a:effectLst>
                  <a:outerShdw blurRad="38100" dist="38100" dir="2700000" algn="tl">
                    <a:srgbClr val="FFFFFF"/>
                  </a:outerShdw>
                </a:effectLst>
                <a:latin typeface="Calibri" pitchFamily="34" charset="0"/>
                <a:cs typeface="Calibri" pitchFamily="34" charset="0"/>
              </a:rPr>
              <a:t>(в среднем на душу населения)</a:t>
            </a:r>
            <a:endParaRPr lang="ru-RU" sz="1400" kern="0" dirty="0" smtClean="0">
              <a:effectLst>
                <a:outerShdw blurRad="38100" dist="38100" dir="2700000" algn="tl">
                  <a:srgbClr val="FFFFFF"/>
                </a:outerShdw>
              </a:effectLst>
              <a:latin typeface="Calibri" pitchFamily="34" charset="0"/>
              <a:cs typeface="Calibri" pitchFamily="34" charset="0"/>
            </a:endParaRPr>
          </a:p>
        </p:txBody>
      </p:sp>
      <p:sp>
        <p:nvSpPr>
          <p:cNvPr id="9" name="Прямоугольник 8"/>
          <p:cNvSpPr/>
          <p:nvPr/>
        </p:nvSpPr>
        <p:spPr>
          <a:xfrm>
            <a:off x="4429124" y="3500438"/>
            <a:ext cx="1357322" cy="276999"/>
          </a:xfrm>
          <a:prstGeom prst="rect">
            <a:avLst/>
          </a:prstGeom>
        </p:spPr>
        <p:txBody>
          <a:bodyPr wrap="square">
            <a:spAutoFit/>
          </a:bodyPr>
          <a:lstStyle/>
          <a:p>
            <a:pPr>
              <a:spcBef>
                <a:spcPct val="50000"/>
              </a:spcBef>
            </a:pPr>
            <a:r>
              <a:rPr lang="ru-RU" sz="1200" i="1" dirty="0" smtClean="0">
                <a:latin typeface="Calibri" pitchFamily="34" charset="0"/>
              </a:rPr>
              <a:t>рублей в месяц</a:t>
            </a:r>
            <a:endParaRPr lang="ru-RU" sz="1200" i="1" dirty="0">
              <a:latin typeface="Calibri" pitchFamily="34" charset="0"/>
            </a:endParaRPr>
          </a:p>
        </p:txBody>
      </p:sp>
      <p:pic>
        <p:nvPicPr>
          <p:cNvPr id="1026" name="Picture 2" descr="C:\Users\TERMINATOR\Desktop\Презентация к проекту на 2021-2024\доходы расходы клипарт.jpg"/>
          <p:cNvPicPr>
            <a:picLocks noChangeAspect="1" noChangeArrowheads="1"/>
          </p:cNvPicPr>
          <p:nvPr/>
        </p:nvPicPr>
        <p:blipFill>
          <a:blip r:embed="rId4" cstate="print"/>
          <a:srcRect/>
          <a:stretch>
            <a:fillRect/>
          </a:stretch>
        </p:blipFill>
        <p:spPr bwMode="auto">
          <a:xfrm>
            <a:off x="5857884" y="214290"/>
            <a:ext cx="2997305" cy="2747945"/>
          </a:xfrm>
          <a:prstGeom prst="ellipse">
            <a:avLst/>
          </a:prstGeom>
          <a:ln>
            <a:noFill/>
          </a:ln>
          <a:effectLst>
            <a:softEdge rad="112500"/>
          </a:effectLst>
        </p:spPr>
      </p:pic>
      <p:pic>
        <p:nvPicPr>
          <p:cNvPr id="1027" name="Picture 3" descr="C:\Users\TERMINATOR\Desktop\Презентация к проекту на 2021-2024\Прожиточный минимум клипарт.png"/>
          <p:cNvPicPr>
            <a:picLocks noChangeAspect="1" noChangeArrowheads="1"/>
          </p:cNvPicPr>
          <p:nvPr/>
        </p:nvPicPr>
        <p:blipFill>
          <a:blip r:embed="rId5"/>
          <a:srcRect/>
          <a:stretch>
            <a:fillRect/>
          </a:stretch>
        </p:blipFill>
        <p:spPr bwMode="auto">
          <a:xfrm>
            <a:off x="6572264" y="4357694"/>
            <a:ext cx="1333500" cy="13335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571480"/>
          <a:ext cx="4572000" cy="321471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20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ТРУД И ЗАНЯТОСТЬ</a:t>
            </a:r>
            <a:endParaRPr kumimoji="0" lang="ru-RU"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5" name="Прямоугольник 4"/>
          <p:cNvSpPr/>
          <p:nvPr/>
        </p:nvSpPr>
        <p:spPr>
          <a:xfrm>
            <a:off x="8143900" y="571480"/>
            <a:ext cx="849913" cy="246221"/>
          </a:xfrm>
          <a:prstGeom prst="rect">
            <a:avLst/>
          </a:prstGeom>
        </p:spPr>
        <p:txBody>
          <a:bodyPr wrap="none">
            <a:spAutoFit/>
          </a:bodyPr>
          <a:lstStyle/>
          <a:p>
            <a:pPr>
              <a:spcBef>
                <a:spcPct val="50000"/>
              </a:spcBef>
            </a:pPr>
            <a:r>
              <a:rPr lang="ru-RU" sz="1000" i="1" dirty="0" smtClean="0">
                <a:latin typeface="Calibri" pitchFamily="34" charset="0"/>
              </a:rPr>
              <a:t>млн. рублей</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4572000" y="3429000"/>
          <a:ext cx="4572000" cy="3357586"/>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785786" y="428604"/>
            <a:ext cx="1545744" cy="276999"/>
          </a:xfrm>
          <a:prstGeom prst="rect">
            <a:avLst/>
          </a:prstGeom>
        </p:spPr>
        <p:txBody>
          <a:bodyPr wrap="none">
            <a:spAutoFit/>
          </a:bodyPr>
          <a:lstStyle/>
          <a:p>
            <a:pPr>
              <a:spcBef>
                <a:spcPct val="50000"/>
              </a:spcBef>
            </a:pPr>
            <a:r>
              <a:rPr lang="ru-RU" sz="1200" i="1" dirty="0" smtClean="0">
                <a:latin typeface="Calibri" pitchFamily="34" charset="0"/>
              </a:rPr>
              <a:t>тыс. рублей в месяц</a:t>
            </a:r>
            <a:endParaRPr lang="ru-RU" sz="1200" i="1" dirty="0">
              <a:latin typeface="Calibri" pitchFamily="34" charset="0"/>
            </a:endParaRPr>
          </a:p>
        </p:txBody>
      </p:sp>
      <p:graphicFrame>
        <p:nvGraphicFramePr>
          <p:cNvPr id="9" name="Object 4"/>
          <p:cNvGraphicFramePr>
            <a:graphicFrameLocks noChangeAspect="1"/>
          </p:cNvGraphicFramePr>
          <p:nvPr/>
        </p:nvGraphicFramePr>
        <p:xfrm>
          <a:off x="4572000" y="571480"/>
          <a:ext cx="4572000" cy="2857520"/>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5143504" y="3786190"/>
            <a:ext cx="1067023" cy="276999"/>
          </a:xfrm>
          <a:prstGeom prst="rect">
            <a:avLst/>
          </a:prstGeom>
        </p:spPr>
        <p:txBody>
          <a:bodyPr wrap="none">
            <a:spAutoFit/>
          </a:bodyPr>
          <a:lstStyle/>
          <a:p>
            <a:pPr>
              <a:spcBef>
                <a:spcPct val="50000"/>
              </a:spcBef>
            </a:pPr>
            <a:r>
              <a:rPr lang="ru-RU" sz="1200" i="1" dirty="0" smtClean="0">
                <a:latin typeface="Calibri" pitchFamily="34" charset="0"/>
              </a:rPr>
              <a:t>тыс. человек</a:t>
            </a:r>
            <a:endParaRPr lang="ru-RU" sz="1200" i="1" dirty="0">
              <a:latin typeface="Calibri" pitchFamily="34" charset="0"/>
            </a:endParaRPr>
          </a:p>
        </p:txBody>
      </p:sp>
      <p:graphicFrame>
        <p:nvGraphicFramePr>
          <p:cNvPr id="13" name="Диаграмма 12"/>
          <p:cNvGraphicFramePr/>
          <p:nvPr/>
        </p:nvGraphicFramePr>
        <p:xfrm>
          <a:off x="0" y="3643290"/>
          <a:ext cx="4572000" cy="321471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142844" y="3429000"/>
          <a:ext cx="4429156"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714348" y="3786190"/>
            <a:ext cx="899605" cy="307777"/>
          </a:xfrm>
          <a:prstGeom prst="rect">
            <a:avLst/>
          </a:prstGeom>
        </p:spPr>
        <p:txBody>
          <a:bodyPr wrap="square">
            <a:spAutoFit/>
          </a:bodyPr>
          <a:lstStyle/>
          <a:p>
            <a:pPr>
              <a:spcBef>
                <a:spcPct val="50000"/>
              </a:spcBef>
            </a:pPr>
            <a:r>
              <a:rPr lang="ru-RU" sz="1400" i="1" dirty="0" smtClean="0">
                <a:latin typeface="Calibri" pitchFamily="34" charset="0"/>
              </a:rPr>
              <a:t>единиц</a:t>
            </a:r>
            <a:endParaRPr lang="ru-RU" sz="1400" i="1" dirty="0">
              <a:latin typeface="Calibri" pitchFamily="34" charset="0"/>
            </a:endParaRPr>
          </a:p>
        </p:txBody>
      </p:sp>
      <p:graphicFrame>
        <p:nvGraphicFramePr>
          <p:cNvPr id="6" name="Object 4"/>
          <p:cNvGraphicFramePr>
            <a:graphicFrameLocks noChangeAspect="1"/>
          </p:cNvGraphicFramePr>
          <p:nvPr/>
        </p:nvGraphicFramePr>
        <p:xfrm>
          <a:off x="4714876" y="3571876"/>
          <a:ext cx="4429124" cy="3286124"/>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357158" y="0"/>
            <a:ext cx="899605" cy="307777"/>
          </a:xfrm>
          <a:prstGeom prst="rect">
            <a:avLst/>
          </a:prstGeom>
        </p:spPr>
        <p:txBody>
          <a:bodyPr wrap="square">
            <a:spAutoFit/>
          </a:bodyPr>
          <a:lstStyle/>
          <a:p>
            <a:pPr>
              <a:spcBef>
                <a:spcPct val="50000"/>
              </a:spcBef>
            </a:pPr>
            <a:r>
              <a:rPr lang="ru-RU" sz="1400" i="1" dirty="0" smtClean="0">
                <a:latin typeface="Calibri" pitchFamily="34" charset="0"/>
              </a:rPr>
              <a:t>человек</a:t>
            </a:r>
            <a:endParaRPr lang="ru-RU" sz="1400" i="1" dirty="0">
              <a:latin typeface="Calibri" pitchFamily="34" charset="0"/>
            </a:endParaRPr>
          </a:p>
        </p:txBody>
      </p:sp>
      <p:sp>
        <p:nvSpPr>
          <p:cNvPr id="10" name="Прямоугольник 9"/>
          <p:cNvSpPr/>
          <p:nvPr/>
        </p:nvSpPr>
        <p:spPr>
          <a:xfrm>
            <a:off x="8244395" y="3714752"/>
            <a:ext cx="899605" cy="307777"/>
          </a:xfrm>
          <a:prstGeom prst="rect">
            <a:avLst/>
          </a:prstGeom>
        </p:spPr>
        <p:txBody>
          <a:bodyPr wrap="square">
            <a:spAutoFit/>
          </a:bodyPr>
          <a:lstStyle/>
          <a:p>
            <a:pPr>
              <a:spcBef>
                <a:spcPct val="50000"/>
              </a:spcBef>
            </a:pPr>
            <a:r>
              <a:rPr lang="ru-RU" sz="1400" i="1" dirty="0" smtClean="0">
                <a:latin typeface="Calibri" pitchFamily="34" charset="0"/>
              </a:rPr>
              <a:t>человек</a:t>
            </a:r>
            <a:endParaRPr lang="ru-RU" sz="1400" i="1" dirty="0">
              <a:latin typeface="Calibri" pitchFamily="34" charset="0"/>
            </a:endParaRPr>
          </a:p>
        </p:txBody>
      </p:sp>
      <p:graphicFrame>
        <p:nvGraphicFramePr>
          <p:cNvPr id="11" name="Object 4"/>
          <p:cNvGraphicFramePr>
            <a:graphicFrameLocks noChangeAspect="1"/>
          </p:cNvGraphicFramePr>
          <p:nvPr/>
        </p:nvGraphicFramePr>
        <p:xfrm>
          <a:off x="142844" y="285728"/>
          <a:ext cx="8715436" cy="3000372"/>
        </p:xfrm>
        <a:graphic>
          <a:graphicData uri="http://schemas.openxmlformats.org/drawingml/2006/chart">
            <c:chart xmlns:c="http://schemas.openxmlformats.org/drawingml/2006/chart" xmlns:r="http://schemas.openxmlformats.org/officeDocument/2006/relationships" r:id="rId4"/>
          </a:graphicData>
        </a:graphic>
      </p:graphicFrame>
      <p:pic>
        <p:nvPicPr>
          <p:cNvPr id="58370" name="Picture 2" descr="https://avatars.mds.yandex.net/get-zen_doc/96506/pub_5d5699c0998ed600ad05369b_5d569bde7cccba00c3a0f758/scale_600"/>
          <p:cNvPicPr>
            <a:picLocks noChangeAspect="1" noChangeArrowheads="1"/>
          </p:cNvPicPr>
          <p:nvPr/>
        </p:nvPicPr>
        <p:blipFill>
          <a:blip r:embed="rId5" cstate="print"/>
          <a:srcRect/>
          <a:stretch>
            <a:fillRect/>
          </a:stretch>
        </p:blipFill>
        <p:spPr bwMode="auto">
          <a:xfrm>
            <a:off x="6357950" y="1857364"/>
            <a:ext cx="2214578" cy="1719989"/>
          </a:xfrm>
          <a:prstGeom prst="rect">
            <a:avLst/>
          </a:prstGeom>
          <a:ln>
            <a:noFill/>
          </a:ln>
          <a:effectLst>
            <a:softEdge rad="112500"/>
          </a:effectLst>
        </p:spPr>
      </p:pic>
      <p:sp>
        <p:nvSpPr>
          <p:cNvPr id="12"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ru-RU" sz="2000" b="1" kern="0" baseline="0" dirty="0" smtClean="0">
                <a:effectLst>
                  <a:outerShdw blurRad="38100" dist="38100" dir="2700000" algn="tl">
                    <a:srgbClr val="000000">
                      <a:alpha val="43137"/>
                    </a:srgbClr>
                  </a:outerShdw>
                </a:effectLst>
                <a:latin typeface="Calibri" pitchFamily="34" charset="0"/>
                <a:cs typeface="Calibri" pitchFamily="34" charset="0"/>
              </a:rPr>
              <a:t>РАЗВИТИЕ</a:t>
            </a:r>
            <a:r>
              <a:rPr lang="ru-RU" sz="2000" b="1" kern="0" dirty="0" smtClean="0">
                <a:effectLst>
                  <a:outerShdw blurRad="38100" dist="38100" dir="2700000" algn="tl">
                    <a:srgbClr val="000000">
                      <a:alpha val="43137"/>
                    </a:srgbClr>
                  </a:outerShdw>
                </a:effectLst>
                <a:latin typeface="Calibri" pitchFamily="34" charset="0"/>
                <a:cs typeface="Calibri" pitchFamily="34" charset="0"/>
              </a:rPr>
              <a:t> СОЦИАЛЬНОЙ СФЕРЫ</a:t>
            </a:r>
            <a:endParaRPr kumimoji="0" lang="ru-RU"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13" name="Rectangle 2"/>
          <p:cNvSpPr txBox="1">
            <a:spLocks noChangeArrowheads="1"/>
          </p:cNvSpPr>
          <p:nvPr/>
        </p:nvSpPr>
        <p:spPr bwMode="auto">
          <a:xfrm>
            <a:off x="0" y="3357562"/>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20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ОБЕСПЕЧЕННОСТЬ</a:t>
            </a:r>
            <a:endParaRPr kumimoji="0" lang="ru-RU"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14282" y="4071942"/>
            <a:ext cx="8786874" cy="2643206"/>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0" y="1"/>
            <a:ext cx="9144000" cy="646331"/>
          </a:xfrm>
          <a:prstGeom prst="rect">
            <a:avLst/>
          </a:prstGeom>
          <a:noFill/>
        </p:spPr>
        <p:txBody>
          <a:bodyPr wrap="square" rtlCol="0">
            <a:spAutoFit/>
          </a:bodyPr>
          <a:lstStyle/>
          <a:p>
            <a:pPr algn="ctr"/>
            <a:r>
              <a:rPr lang="ru-RU" b="1" dirty="0" smtClean="0">
                <a:latin typeface="Calibri" pitchFamily="34" charset="0"/>
                <a:cs typeface="Calibri" pitchFamily="34" charset="0"/>
              </a:rPr>
              <a:t>Раздел 2 / </a:t>
            </a:r>
            <a:r>
              <a:rPr lang="ru-RU" dirty="0" smtClean="0">
                <a:latin typeface="Calibri" pitchFamily="34" charset="0"/>
                <a:cs typeface="Calibri" pitchFamily="34" charset="0"/>
              </a:rPr>
              <a:t>ОСНОВНЫЕ ХАРАКТЕРИСТИКИ БЮДЖЕТА КУРСКОГО МУНИЦИПАЛЬНОГО ОКРУГА</a:t>
            </a:r>
          </a:p>
          <a:p>
            <a:pPr algn="ctr"/>
            <a:endParaRPr lang="ru-RU" dirty="0" smtClean="0">
              <a:latin typeface="Calibri" pitchFamily="34" charset="0"/>
              <a:cs typeface="Calibri" pitchFamily="34" charset="0"/>
            </a:endParaRPr>
          </a:p>
        </p:txBody>
      </p:sp>
      <p:graphicFrame>
        <p:nvGraphicFramePr>
          <p:cNvPr id="8" name="Диаграмма 7"/>
          <p:cNvGraphicFramePr/>
          <p:nvPr/>
        </p:nvGraphicFramePr>
        <p:xfrm>
          <a:off x="214282" y="428604"/>
          <a:ext cx="8929718" cy="3571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14282" y="4000504"/>
            <a:ext cx="8715436" cy="2677656"/>
          </a:xfrm>
          <a:prstGeom prst="rect">
            <a:avLst/>
          </a:prstGeom>
          <a:noFill/>
        </p:spPr>
        <p:txBody>
          <a:bodyPr wrap="square" rtlCol="0">
            <a:spAutoFit/>
          </a:bodyPr>
          <a:lstStyle/>
          <a:p>
            <a:pPr algn="just"/>
            <a:r>
              <a:rPr lang="ru-RU" sz="1200" dirty="0" smtClean="0">
                <a:latin typeface="Calibri" pitchFamily="34" charset="0"/>
                <a:cs typeface="Calibri" pitchFamily="34" charset="0"/>
              </a:rPr>
              <a:t>      Основные характеристики местного бюджета на 2022 год и плановый период 2023 и 2024 годов:</a:t>
            </a:r>
          </a:p>
          <a:p>
            <a:pPr algn="just"/>
            <a:r>
              <a:rPr lang="ru-RU" sz="1200" dirty="0" smtClean="0">
                <a:latin typeface="Calibri" pitchFamily="34" charset="0"/>
                <a:cs typeface="Calibri" pitchFamily="34" charset="0"/>
              </a:rPr>
              <a:t>общий объем доходов местного бюджета на 2022 год в  сумме 2 307 305,09 тыс. рублей, на 2023 год в сумме 2 057 274,66 тыс. рублей, на 2024 год в сумме 2 092 476,31 тыс. рублей; </a:t>
            </a:r>
          </a:p>
          <a:p>
            <a:pPr algn="just"/>
            <a:r>
              <a:rPr lang="ru-RU" sz="1200" dirty="0" smtClean="0">
                <a:latin typeface="Calibri" pitchFamily="34" charset="0"/>
                <a:cs typeface="Calibri" pitchFamily="34" charset="0"/>
              </a:rPr>
              <a:t>      общий объем расходов местного бюджета на 2022 год в сумме 2 307 305,09 тыс. рублей, на 2023 год в сумме 2 057 274,66 тыс. рублей, в том числе условно утвержденные расходы в сумме 18 385,21 тыс. рублей, и на 2024 год в сумме 2 092 476,31 тыс. рублей, в том числе условно утвержденные расходы в сумме  37 184,65 тыс. рублей.</a:t>
            </a:r>
          </a:p>
          <a:p>
            <a:pPr algn="just"/>
            <a:r>
              <a:rPr lang="ru-RU" sz="1200" dirty="0" smtClean="0">
                <a:latin typeface="Calibri" pitchFamily="34" charset="0"/>
                <a:cs typeface="Calibri" pitchFamily="34" charset="0"/>
              </a:rPr>
              <a:t>      Безвозмездные поступления в местном бюджете на 2022 год предусмотрены в объеме 1 960 706,57 тыс. рублей, что выше уровня 2021 года на 13,4 процента или 230 850,15 тыс. рублей в абсолютной сумме. </a:t>
            </a:r>
          </a:p>
          <a:p>
            <a:pPr algn="just"/>
            <a:r>
              <a:rPr lang="ru-RU" sz="1200" dirty="0" smtClean="0">
                <a:latin typeface="Calibri" pitchFamily="34" charset="0"/>
                <a:cs typeface="Calibri" pitchFamily="34" charset="0"/>
              </a:rPr>
              <a:t>       Дополнительно в местном бюджете на 2022 год учтены такие межбюджетные трансферты как:</a:t>
            </a:r>
          </a:p>
          <a:p>
            <a:pPr algn="just"/>
            <a:r>
              <a:rPr lang="ru-RU" sz="1200" dirty="0" smtClean="0">
                <a:latin typeface="Calibri" pitchFamily="34" charset="0"/>
                <a:cs typeface="Calibri" pitchFamily="34" charset="0"/>
              </a:rPr>
              <a:t>      субсидия бюджетам муниципальных округов на 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a:p>
            <a:pPr algn="just"/>
            <a:r>
              <a:rPr lang="ru-RU" sz="1200" dirty="0" smtClean="0">
                <a:latin typeface="Calibri" pitchFamily="34" charset="0"/>
                <a:cs typeface="Calibri" pitchFamily="34" charset="0"/>
              </a:rPr>
              <a:t>      субвенция бюджетам муниципальных округов на выполнение передаваемых полномочий субъектов Российской Федерации (обеспечение отдыха и оздоровления детей).</a:t>
            </a:r>
            <a:endParaRPr lang="ru-RU" sz="1200" dirty="0"/>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646331"/>
          </a:xfrm>
          <a:prstGeom prst="rect">
            <a:avLst/>
          </a:prstGeom>
          <a:noFill/>
        </p:spPr>
        <p:txBody>
          <a:bodyPr wrap="square" rtlCol="0">
            <a:spAutoFit/>
          </a:bodyPr>
          <a:lstStyle/>
          <a:p>
            <a:pPr algn="ctr"/>
            <a:r>
              <a:rPr lang="ru-RU" dirty="0" smtClean="0">
                <a:latin typeface="Calibri" pitchFamily="34" charset="0"/>
                <a:cs typeface="Calibri" pitchFamily="34" charset="0"/>
              </a:rPr>
              <a:t>ДИНАМИКА ОСНОВНЫХ ХАРАКТЕРИСТИК </a:t>
            </a:r>
          </a:p>
          <a:p>
            <a:pPr algn="ctr"/>
            <a:r>
              <a:rPr lang="ru-RU" dirty="0" smtClean="0">
                <a:latin typeface="Calibri" pitchFamily="34" charset="0"/>
                <a:cs typeface="Calibri" pitchFamily="34" charset="0"/>
              </a:rPr>
              <a:t>БЮДЖЕТА КУРСКОГО МУНИЦИПАЛЬНОГО ОКРУГА (2016-2024 годы)</a:t>
            </a:r>
          </a:p>
        </p:txBody>
      </p:sp>
      <p:graphicFrame>
        <p:nvGraphicFramePr>
          <p:cNvPr id="3" name="Диаграмма 2"/>
          <p:cNvGraphicFramePr/>
          <p:nvPr/>
        </p:nvGraphicFramePr>
        <p:xfrm>
          <a:off x="285720" y="571480"/>
          <a:ext cx="8715436" cy="403226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215206" y="928670"/>
            <a:ext cx="1440160" cy="246221"/>
          </a:xfrm>
          <a:prstGeom prst="rect">
            <a:avLst/>
          </a:prstGeom>
          <a:noFill/>
        </p:spPr>
        <p:txBody>
          <a:bodyPr wrap="square" rtlCol="0">
            <a:spAutoFit/>
          </a:bodyPr>
          <a:lstStyle/>
          <a:p>
            <a:pPr algn="ctr"/>
            <a:r>
              <a:rPr lang="ru-RU" sz="1000" i="1" dirty="0" smtClean="0">
                <a:latin typeface="Calibri" pitchFamily="34" charset="0"/>
                <a:cs typeface="Calibri" pitchFamily="34" charset="0"/>
              </a:rPr>
              <a:t>млн. руб.</a:t>
            </a:r>
            <a:endParaRPr lang="ru-RU" sz="1000" i="1" dirty="0">
              <a:latin typeface="Calibri" pitchFamily="34" charset="0"/>
              <a:cs typeface="Calibri" pitchFamily="34" charset="0"/>
            </a:endParaRPr>
          </a:p>
        </p:txBody>
      </p:sp>
      <p:pic>
        <p:nvPicPr>
          <p:cNvPr id="54274" name="Picture 2" descr="http://i.mycdn.me/i?r=AzEPZsRbOZEKgBhR0XGMT1RkPHmkqOwcXl9rIzfLwTY_h6aKTM5SRkZCeTgDn6uOyic"/>
          <p:cNvPicPr>
            <a:picLocks noChangeAspect="1" noChangeArrowheads="1"/>
          </p:cNvPicPr>
          <p:nvPr/>
        </p:nvPicPr>
        <p:blipFill>
          <a:blip r:embed="rId3"/>
          <a:srcRect t="19971" b="13461"/>
          <a:stretch>
            <a:fillRect/>
          </a:stretch>
        </p:blipFill>
        <p:spPr bwMode="auto">
          <a:xfrm>
            <a:off x="2357422" y="4572008"/>
            <a:ext cx="4391025" cy="214314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0"/>
            <a:ext cx="8858312" cy="6694140"/>
          </a:xfrm>
          <a:prstGeom prst="rect">
            <a:avLst/>
          </a:prstGeom>
          <a:noFill/>
        </p:spPr>
        <p:txBody>
          <a:bodyPr wrap="square" rtlCol="0">
            <a:spAutoFit/>
          </a:bodyPr>
          <a:lstStyle/>
          <a:p>
            <a:r>
              <a:rPr lang="ru-RU" sz="1100" b="1" dirty="0" smtClean="0">
                <a:latin typeface="Calibri" pitchFamily="34" charset="0"/>
                <a:cs typeface="Calibri" pitchFamily="34" charset="0"/>
              </a:rPr>
              <a:t>ВВЕДЕНИЕ </a:t>
            </a:r>
            <a:r>
              <a:rPr lang="ru-RU" sz="1100" dirty="0" smtClean="0">
                <a:latin typeface="Calibri" pitchFamily="34" charset="0"/>
                <a:cs typeface="Calibri" pitchFamily="34" charset="0"/>
              </a:rPr>
              <a:t>…………………………………………………………………………………………………………………………………………………………………………..………………………………….…</a:t>
            </a:r>
            <a:r>
              <a:rPr lang="ru-RU" sz="1100" dirty="0" smtClean="0">
                <a:latin typeface="Calibri" pitchFamily="34" charset="0"/>
                <a:cs typeface="Calibri" pitchFamily="34" charset="0"/>
              </a:rPr>
              <a:t>03-08</a:t>
            </a:r>
          </a:p>
          <a:p>
            <a:r>
              <a:rPr lang="ru-RU" sz="1100" dirty="0" smtClean="0">
                <a:latin typeface="Calibri" pitchFamily="34" charset="0"/>
                <a:cs typeface="Calibri" pitchFamily="34" charset="0"/>
              </a:rPr>
              <a:t>                    Описание </a:t>
            </a:r>
            <a:r>
              <a:rPr lang="ru-RU" sz="1100" dirty="0" smtClean="0">
                <a:latin typeface="Calibri" pitchFamily="34" charset="0"/>
                <a:cs typeface="Calibri" pitchFamily="34" charset="0"/>
              </a:rPr>
              <a:t>административно-территориального деления  Курского округа Ставропольского края</a:t>
            </a:r>
            <a:r>
              <a:rPr lang="ru-RU" sz="1100" dirty="0" smtClean="0">
                <a:latin typeface="Calibri" pitchFamily="34" charset="0"/>
                <a:cs typeface="Calibri" pitchFamily="34" charset="0"/>
              </a:rPr>
              <a:t>………………………………………………..........09</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1. </a:t>
            </a:r>
            <a:r>
              <a:rPr lang="ru-RU" sz="1100" dirty="0" smtClean="0">
                <a:latin typeface="Calibri" pitchFamily="34" charset="0"/>
                <a:cs typeface="Calibri" pitchFamily="34" charset="0"/>
              </a:rPr>
              <a:t>Основные показатели социально-экономического  развития Курского муниципального района Ставропольского края…………….……10-17</a:t>
            </a:r>
          </a:p>
          <a:p>
            <a:r>
              <a:rPr lang="ru-RU" sz="1100" b="1" dirty="0" smtClean="0">
                <a:latin typeface="Calibri" pitchFamily="34" charset="0"/>
                <a:cs typeface="Calibri" pitchFamily="34" charset="0"/>
              </a:rPr>
              <a:t>Раздел </a:t>
            </a:r>
            <a:r>
              <a:rPr lang="ru-RU" sz="1100" b="1" dirty="0" smtClean="0">
                <a:latin typeface="Calibri" pitchFamily="34" charset="0"/>
                <a:cs typeface="Calibri" pitchFamily="34" charset="0"/>
              </a:rPr>
              <a:t>2. </a:t>
            </a:r>
            <a:r>
              <a:rPr lang="ru-RU" sz="1100" dirty="0" smtClean="0">
                <a:latin typeface="Calibri" pitchFamily="34" charset="0"/>
                <a:cs typeface="Calibri" pitchFamily="34" charset="0"/>
              </a:rPr>
              <a:t>Основные характеристики  бюджета  Курского  округа  Ставропольского края на 2022 год и плановый период  2023 и 2024 годов в сравнении с фактическими значениями за 2020 год и ожидаемым исполнением за 2021 год.</a:t>
            </a:r>
          </a:p>
          <a:p>
            <a:r>
              <a:rPr lang="ru-RU" sz="1100" dirty="0" smtClean="0">
                <a:latin typeface="Calibri" pitchFamily="34" charset="0"/>
                <a:cs typeface="Calibri" pitchFamily="34" charset="0"/>
              </a:rPr>
              <a:t>                 Основные характеристики бюджета Курского муниципального округа    ………………..…………………………………………………………………………….…..</a:t>
            </a:r>
            <a:r>
              <a:rPr lang="ru-RU" sz="1100" dirty="0" smtClean="0">
                <a:latin typeface="Calibri" pitchFamily="34" charset="0"/>
                <a:cs typeface="Calibri" pitchFamily="34" charset="0"/>
              </a:rPr>
              <a:t>18 </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a:t>
            </a:r>
            <a:r>
              <a:rPr lang="ru-RU" sz="1100" dirty="0" smtClean="0">
                <a:latin typeface="Calibri" pitchFamily="34" charset="0"/>
                <a:cs typeface="Calibri" pitchFamily="34" charset="0"/>
              </a:rPr>
              <a:t>Динамика основных характеристик бюджета Курского </a:t>
            </a:r>
            <a:r>
              <a:rPr lang="ru-RU" sz="1100" dirty="0" smtClean="0">
                <a:latin typeface="Calibri" pitchFamily="34" charset="0"/>
                <a:cs typeface="Calibri" pitchFamily="34" charset="0"/>
              </a:rPr>
              <a:t>муниципального округа в динамике (2016-2024 </a:t>
            </a:r>
            <a:r>
              <a:rPr lang="ru-RU" sz="1100" dirty="0" smtClean="0">
                <a:latin typeface="Calibri" pitchFamily="34" charset="0"/>
                <a:cs typeface="Calibri" pitchFamily="34" charset="0"/>
              </a:rPr>
              <a:t>годы)…………………………….……….18</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3. </a:t>
            </a:r>
            <a:r>
              <a:rPr lang="ru-RU" sz="1100" dirty="0" smtClean="0">
                <a:latin typeface="Calibri" pitchFamily="34" charset="0"/>
                <a:cs typeface="Calibri" pitchFamily="34" charset="0"/>
              </a:rPr>
              <a:t>Доходы</a:t>
            </a:r>
            <a:r>
              <a:rPr lang="ru-RU" sz="1100" dirty="0" smtClean="0">
                <a:latin typeface="Calibri" pitchFamily="34" charset="0"/>
                <a:cs typeface="Calibri" pitchFamily="34" charset="0"/>
              </a:rPr>
              <a:t>……………………………………………………………………………………………………………………………………………………………………………………………………….....</a:t>
            </a:r>
            <a:r>
              <a:rPr lang="ru-RU" sz="1100" dirty="0" smtClean="0">
                <a:latin typeface="Calibri" pitchFamily="34" charset="0"/>
                <a:cs typeface="Calibri" pitchFamily="34" charset="0"/>
              </a:rPr>
              <a:t>19</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Структура доходов бюджета Курского муниципального округа…………………………………………………………………………………………………………………..</a:t>
            </a:r>
            <a:r>
              <a:rPr lang="ru-RU" sz="1100" dirty="0" smtClean="0">
                <a:latin typeface="Calibri" pitchFamily="34" charset="0"/>
                <a:cs typeface="Calibri" pitchFamily="34" charset="0"/>
              </a:rPr>
              <a:t>20</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Доходы бюджета по видам доходов на 2021 год и плановый период 2022 и 2023 годов в сравнении  с ожидаемым исполнением за 2021 год (уточненный план) и отчетом за 2020 год………………………………………………………………………………………………………………………………………………………</a:t>
            </a:r>
            <a:r>
              <a:rPr lang="ru-RU" sz="1100" dirty="0" smtClean="0">
                <a:latin typeface="Calibri" pitchFamily="34" charset="0"/>
                <a:cs typeface="Calibri" pitchFamily="34" charset="0"/>
              </a:rPr>
              <a:t>21</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Динамика роста доходов бюджета Курского муниципального округа……………………………………………………………………………………………………….</a:t>
            </a:r>
            <a:r>
              <a:rPr lang="ru-RU" sz="1100" dirty="0" smtClean="0">
                <a:latin typeface="Calibri" pitchFamily="34" charset="0"/>
                <a:cs typeface="Calibri" pitchFamily="34" charset="0"/>
              </a:rPr>
              <a:t>22</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Структура налоговых и неналоговых доходов бюджет Курского муниципального округа</a:t>
            </a:r>
            <a:r>
              <a:rPr lang="ru-RU" sz="1100" dirty="0" smtClean="0">
                <a:latin typeface="Calibri" pitchFamily="34" charset="0"/>
                <a:cs typeface="Calibri" pitchFamily="34" charset="0"/>
              </a:rPr>
              <a:t>……………………………………………………………………..…23</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Динамика и структура  доходов бюджета Курского муниципального округа по безвозмездным поступлениям ……………………………...</a:t>
            </a:r>
            <a:r>
              <a:rPr lang="ru-RU" sz="1100" dirty="0" smtClean="0">
                <a:latin typeface="Calibri" pitchFamily="34" charset="0"/>
                <a:cs typeface="Calibri" pitchFamily="34" charset="0"/>
              </a:rPr>
              <a:t>24-25</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4. </a:t>
            </a:r>
            <a:r>
              <a:rPr lang="ru-RU" sz="1100" dirty="0" smtClean="0">
                <a:latin typeface="Calibri" pitchFamily="34" charset="0"/>
                <a:cs typeface="Calibri" pitchFamily="34" charset="0"/>
              </a:rPr>
              <a:t>Расходы…………………………………………………………………………………………………………………………………………………………………………………………………..…</a:t>
            </a:r>
            <a:r>
              <a:rPr lang="ru-RU" sz="1100" dirty="0" smtClean="0">
                <a:latin typeface="Calibri" pitchFamily="34" charset="0"/>
                <a:cs typeface="Calibri" pitchFamily="34" charset="0"/>
              </a:rPr>
              <a:t>26-31</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Расходы на софинансирование</a:t>
            </a:r>
            <a:r>
              <a:rPr lang="ru-RU" sz="1100" dirty="0" smtClean="0">
                <a:latin typeface="Calibri" pitchFamily="34" charset="0"/>
                <a:cs typeface="Calibri" pitchFamily="34" charset="0"/>
              </a:rPr>
              <a:t>……………………………………………………………………………………………………………………………………………………………….….…</a:t>
            </a:r>
            <a:r>
              <a:rPr lang="ru-RU" sz="1100" dirty="0" smtClean="0">
                <a:latin typeface="Calibri" pitchFamily="34" charset="0"/>
                <a:cs typeface="Calibri" pitchFamily="34" charset="0"/>
              </a:rPr>
              <a:t>32</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Функциональная структура расходов бюджета Курского муниципального округа в 2019-2022 годах….………………………………………………….</a:t>
            </a:r>
            <a:r>
              <a:rPr lang="ru-RU" sz="1100" dirty="0" smtClean="0">
                <a:latin typeface="Calibri" pitchFamily="34" charset="0"/>
                <a:cs typeface="Calibri" pitchFamily="34" charset="0"/>
              </a:rPr>
              <a:t>33</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Национальные проекты в </a:t>
            </a:r>
            <a:r>
              <a:rPr lang="ru-RU" sz="1100" dirty="0" smtClean="0">
                <a:latin typeface="Calibri" pitchFamily="34" charset="0"/>
                <a:cs typeface="Calibri" pitchFamily="34" charset="0"/>
              </a:rPr>
              <a:t>2022-2024 </a:t>
            </a:r>
            <a:r>
              <a:rPr lang="ru-RU" sz="1100" dirty="0" smtClean="0">
                <a:latin typeface="Calibri" pitchFamily="34" charset="0"/>
                <a:cs typeface="Calibri" pitchFamily="34" charset="0"/>
              </a:rPr>
              <a:t>годах..…………………………………………………………………………………………………………………………………………..……</a:t>
            </a:r>
            <a:r>
              <a:rPr lang="ru-RU" sz="1100" dirty="0" smtClean="0">
                <a:latin typeface="Calibri" pitchFamily="34" charset="0"/>
                <a:cs typeface="Calibri" pitchFamily="34" charset="0"/>
              </a:rPr>
              <a:t>34</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5. </a:t>
            </a:r>
            <a:r>
              <a:rPr lang="ru-RU" sz="1100" dirty="0" smtClean="0">
                <a:latin typeface="Calibri" pitchFamily="34" charset="0"/>
                <a:cs typeface="Calibri" pitchFamily="34" charset="0"/>
              </a:rPr>
              <a:t>Расходы  бюджета Курского муниципального округа на финансовое обеспечение отраслей социально-культурной сферы в </a:t>
            </a:r>
            <a:r>
              <a:rPr lang="ru-RU" sz="1100" dirty="0" smtClean="0">
                <a:latin typeface="Calibri" pitchFamily="34" charset="0"/>
                <a:cs typeface="Calibri" pitchFamily="34" charset="0"/>
              </a:rPr>
              <a:t>2019-2024 годах</a:t>
            </a:r>
            <a:r>
              <a:rPr lang="ru-RU" sz="1100" dirty="0" smtClean="0">
                <a:latin typeface="Calibri" pitchFamily="34" charset="0"/>
                <a:cs typeface="Calibri" pitchFamily="34" charset="0"/>
              </a:rPr>
              <a:t>…………………………………………………………………………………………………………………………………………………………………………………………………………………..………</a:t>
            </a:r>
            <a:r>
              <a:rPr lang="ru-RU" sz="1100" dirty="0" smtClean="0">
                <a:latin typeface="Calibri" pitchFamily="34" charset="0"/>
                <a:cs typeface="Calibri" pitchFamily="34" charset="0"/>
              </a:rPr>
              <a:t>35-39</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6</a:t>
            </a:r>
            <a:r>
              <a:rPr lang="ru-RU" sz="1100" dirty="0" smtClean="0">
                <a:latin typeface="Calibri" pitchFamily="34" charset="0"/>
                <a:cs typeface="Calibri" pitchFamily="34" charset="0"/>
              </a:rPr>
              <a:t>. Расходы бюджета Курского муниципального округа на </a:t>
            </a:r>
            <a:r>
              <a:rPr lang="ru-RU" sz="1100" dirty="0" smtClean="0">
                <a:latin typeface="Calibri" pitchFamily="34" charset="0"/>
                <a:cs typeface="Calibri" pitchFamily="34" charset="0"/>
              </a:rPr>
              <a:t>2019-2024 </a:t>
            </a:r>
            <a:r>
              <a:rPr lang="ru-RU" sz="1100" dirty="0" smtClean="0">
                <a:latin typeface="Calibri" pitchFamily="34" charset="0"/>
                <a:cs typeface="Calibri" pitchFamily="34" charset="0"/>
              </a:rPr>
              <a:t>годы на переданные полномочия за счет краевого и федерального бюджетов</a:t>
            </a:r>
            <a:r>
              <a:rPr lang="ru-RU" sz="1100" dirty="0" smtClean="0">
                <a:latin typeface="Calibri" pitchFamily="34" charset="0"/>
                <a:cs typeface="Calibri" pitchFamily="34" charset="0"/>
              </a:rPr>
              <a:t>………………………………………………………………………………………………………………………………………………………………………………………………………………....</a:t>
            </a:r>
            <a:r>
              <a:rPr lang="ru-RU" sz="1100" dirty="0" smtClean="0">
                <a:latin typeface="Calibri" pitchFamily="34" charset="0"/>
                <a:cs typeface="Calibri" pitchFamily="34" charset="0"/>
              </a:rPr>
              <a:t>40</a:t>
            </a:r>
            <a:r>
              <a:rPr lang="ru-RU" sz="1100" dirty="0" smtClean="0">
                <a:latin typeface="Calibri" pitchFamily="34" charset="0"/>
                <a:cs typeface="Calibri" pitchFamily="34" charset="0"/>
              </a:rPr>
              <a:t>-41</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7</a:t>
            </a:r>
            <a:r>
              <a:rPr lang="ru-RU" sz="1100" dirty="0" smtClean="0">
                <a:latin typeface="Calibri" pitchFamily="34" charset="0"/>
                <a:cs typeface="Calibri" pitchFamily="34" charset="0"/>
              </a:rPr>
              <a:t>.  Оплата труда работников бюджетной сферы в </a:t>
            </a:r>
            <a:r>
              <a:rPr lang="ru-RU" sz="1100" dirty="0" smtClean="0">
                <a:latin typeface="Calibri" pitchFamily="34" charset="0"/>
                <a:cs typeface="Calibri" pitchFamily="34" charset="0"/>
              </a:rPr>
              <a:t>2022 </a:t>
            </a:r>
            <a:r>
              <a:rPr lang="ru-RU" sz="1100" dirty="0" smtClean="0">
                <a:latin typeface="Calibri" pitchFamily="34" charset="0"/>
                <a:cs typeface="Calibri" pitchFamily="34" charset="0"/>
              </a:rPr>
              <a:t>году и плановом периоде </a:t>
            </a:r>
            <a:r>
              <a:rPr lang="ru-RU" sz="1100" dirty="0" smtClean="0">
                <a:latin typeface="Calibri" pitchFamily="34" charset="0"/>
                <a:cs typeface="Calibri" pitchFamily="34" charset="0"/>
              </a:rPr>
              <a:t>2023 </a:t>
            </a:r>
            <a:r>
              <a:rPr lang="ru-RU" sz="1100" dirty="0" smtClean="0">
                <a:latin typeface="Calibri" pitchFamily="34" charset="0"/>
                <a:cs typeface="Calibri" pitchFamily="34" charset="0"/>
              </a:rPr>
              <a:t>и </a:t>
            </a:r>
            <a:r>
              <a:rPr lang="ru-RU" sz="1100" dirty="0" smtClean="0">
                <a:latin typeface="Calibri" pitchFamily="34" charset="0"/>
                <a:cs typeface="Calibri" pitchFamily="34" charset="0"/>
              </a:rPr>
              <a:t>2024 </a:t>
            </a:r>
            <a:r>
              <a:rPr lang="ru-RU" sz="1100" dirty="0" smtClean="0">
                <a:latin typeface="Calibri" pitchFamily="34" charset="0"/>
                <a:cs typeface="Calibri" pitchFamily="34" charset="0"/>
              </a:rPr>
              <a:t>годов</a:t>
            </a:r>
            <a:r>
              <a:rPr lang="ru-RU" sz="1100" dirty="0" smtClean="0">
                <a:latin typeface="Calibri" pitchFamily="34" charset="0"/>
                <a:cs typeface="Calibri" pitchFamily="34" charset="0"/>
              </a:rPr>
              <a:t>………………………………………………………..</a:t>
            </a:r>
            <a:r>
              <a:rPr lang="ru-RU" sz="1100" dirty="0" smtClean="0">
                <a:latin typeface="Calibri" pitchFamily="34" charset="0"/>
                <a:cs typeface="Calibri" pitchFamily="34" charset="0"/>
              </a:rPr>
              <a:t>42</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8</a:t>
            </a:r>
            <a:r>
              <a:rPr lang="ru-RU" sz="1100" b="1" dirty="0" smtClean="0">
                <a:latin typeface="Calibri" pitchFamily="34" charset="0"/>
                <a:cs typeface="Calibri" pitchFamily="34" charset="0"/>
              </a:rPr>
              <a:t>.  </a:t>
            </a:r>
            <a:r>
              <a:rPr lang="ru-RU" sz="1100" dirty="0" smtClean="0">
                <a:latin typeface="Calibri" pitchFamily="34" charset="0"/>
                <a:cs typeface="Calibri" pitchFamily="34" charset="0"/>
              </a:rPr>
              <a:t>Инициативные проекты………..…………………………………………………………………………………………………………………………………………………………...……43-44</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9. </a:t>
            </a:r>
            <a:r>
              <a:rPr lang="ru-RU" sz="1100" dirty="0" smtClean="0">
                <a:latin typeface="Calibri" pitchFamily="34" charset="0"/>
                <a:cs typeface="Calibri" pitchFamily="34" charset="0"/>
              </a:rPr>
              <a:t>Обеспечение жильем молодых семей………………………………………………………………………………………………………………………………………………….........</a:t>
            </a:r>
            <a:r>
              <a:rPr lang="ru-RU" sz="1100" dirty="0" smtClean="0">
                <a:latin typeface="Calibri" pitchFamily="34" charset="0"/>
                <a:cs typeface="Calibri" pitchFamily="34" charset="0"/>
              </a:rPr>
              <a:t>45</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10</a:t>
            </a:r>
            <a:r>
              <a:rPr lang="ru-RU" sz="1100" dirty="0" smtClean="0">
                <a:latin typeface="Calibri" pitchFamily="34" charset="0"/>
                <a:cs typeface="Calibri" pitchFamily="34" charset="0"/>
              </a:rPr>
              <a:t>. Дорожный фонд……………………………………………………………………………………………………………………………………………………………………………………….….</a:t>
            </a:r>
            <a:r>
              <a:rPr lang="ru-RU" sz="1100" dirty="0" smtClean="0">
                <a:latin typeface="Calibri" pitchFamily="34" charset="0"/>
                <a:cs typeface="Calibri" pitchFamily="34" charset="0"/>
              </a:rPr>
              <a:t>46</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11. </a:t>
            </a:r>
            <a:r>
              <a:rPr lang="ru-RU" sz="1100" dirty="0" smtClean="0">
                <a:latin typeface="Calibri" pitchFamily="34" charset="0"/>
                <a:cs typeface="Calibri" pitchFamily="34" charset="0"/>
              </a:rPr>
              <a:t>Бюджетная устойчивость………………………………………………………………………………………………………………………………………………………………………..</a:t>
            </a:r>
            <a:r>
              <a:rPr lang="ru-RU" sz="1100" dirty="0" smtClean="0">
                <a:latin typeface="Calibri" pitchFamily="34" charset="0"/>
                <a:cs typeface="Calibri" pitchFamily="34" charset="0"/>
              </a:rPr>
              <a:t>47-48     </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12</a:t>
            </a:r>
            <a:r>
              <a:rPr lang="ru-RU" sz="1100" dirty="0" smtClean="0">
                <a:latin typeface="Calibri" pitchFamily="34" charset="0"/>
                <a:cs typeface="Calibri" pitchFamily="34" charset="0"/>
              </a:rPr>
              <a:t>.  Муниципальные программы…………………………………………………………………………………………………………………………………………………………..…….</a:t>
            </a:r>
            <a:r>
              <a:rPr lang="ru-RU" sz="1100" dirty="0" smtClean="0">
                <a:latin typeface="Calibri" pitchFamily="34" charset="0"/>
                <a:cs typeface="Calibri" pitchFamily="34" charset="0"/>
              </a:rPr>
              <a:t>49-50</a:t>
            </a:r>
            <a:endParaRPr lang="ru-RU" sz="1100" dirty="0" smtClean="0">
              <a:latin typeface="Calibri" pitchFamily="34" charset="0"/>
              <a:cs typeface="Calibri" pitchFamily="34" charset="0"/>
            </a:endParaRPr>
          </a:p>
          <a:p>
            <a:pPr lvl="0" algn="just">
              <a:defRPr/>
            </a:pPr>
            <a:r>
              <a:rPr lang="ru-RU" sz="1100" dirty="0" smtClean="0">
                <a:latin typeface="Calibri" pitchFamily="34" charset="0"/>
                <a:cs typeface="Calibri" pitchFamily="34" charset="0"/>
              </a:rPr>
              <a:t>                   </a:t>
            </a:r>
            <a:r>
              <a:rPr lang="ru-RU" sz="1100" kern="0" dirty="0" smtClean="0">
                <a:latin typeface="Calibri" pitchFamily="34" charset="0"/>
                <a:cs typeface="Calibri" pitchFamily="34" charset="0"/>
              </a:rPr>
              <a:t>Сведения о расходной части бюджета Курского муниципального округа на 2021 год и плановый период 2022 и 2023 годов в сравнении с ожидаемым исполнением за 2020 год (оценка) и отчетом за 2019 год (отчетный финансовый год) в разрезе муниципальных </a:t>
            </a:r>
            <a:r>
              <a:rPr lang="ru-RU" sz="1100" kern="0" dirty="0" smtClean="0">
                <a:latin typeface="Calibri" pitchFamily="34" charset="0"/>
                <a:cs typeface="Calibri" pitchFamily="34" charset="0"/>
              </a:rPr>
              <a:t>программ………………………………………………………………………………………………………………………………………………………………………………………………………………………..51</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13.  </a:t>
            </a:r>
            <a:r>
              <a:rPr lang="ru-RU" sz="1100" dirty="0" smtClean="0">
                <a:latin typeface="Calibri" pitchFamily="34" charset="0"/>
                <a:cs typeface="Calibri" pitchFamily="34" charset="0"/>
              </a:rPr>
              <a:t>Дополнительные </a:t>
            </a:r>
            <a:r>
              <a:rPr lang="ru-RU" sz="1100" dirty="0" smtClean="0">
                <a:latin typeface="Calibri" pitchFamily="34" charset="0"/>
                <a:cs typeface="Calibri" pitchFamily="34" charset="0"/>
              </a:rPr>
              <a:t>сведения</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Сведения о рейтинге Курского муниципального округа Ставропольского края по качеству управления бюджетным процессом…..</a:t>
            </a:r>
            <a:r>
              <a:rPr lang="ru-RU" sz="1100" dirty="0" smtClean="0">
                <a:latin typeface="Calibri" pitchFamily="34" charset="0"/>
                <a:cs typeface="Calibri" pitchFamily="34" charset="0"/>
              </a:rPr>
              <a:t>52</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a:t>
            </a:r>
            <a:r>
              <a:rPr lang="ru-RU" sz="1100" dirty="0" err="1" smtClean="0">
                <a:latin typeface="Calibri" pitchFamily="34" charset="0"/>
                <a:cs typeface="Calibri" pitchFamily="34" charset="0"/>
              </a:rPr>
              <a:t>Подушевые</a:t>
            </a:r>
            <a:r>
              <a:rPr lang="ru-RU" sz="1100" dirty="0" smtClean="0">
                <a:latin typeface="Calibri" pitchFamily="34" charset="0"/>
                <a:cs typeface="Calibri" pitchFamily="34" charset="0"/>
              </a:rPr>
              <a:t> показатели доходов и расходов бюджета и показатели характеризующих результаты использования бюджетных ассигнований в  Курском муниципальном округе……………………………………………………………………………………………………………………………………………………..…</a:t>
            </a:r>
            <a:r>
              <a:rPr lang="ru-RU" sz="1100" dirty="0" smtClean="0">
                <a:latin typeface="Calibri" pitchFamily="34" charset="0"/>
                <a:cs typeface="Calibri" pitchFamily="34" charset="0"/>
              </a:rPr>
              <a:t>53                      </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a:t>
            </a:r>
            <a:r>
              <a:rPr lang="ru-RU" sz="1100" dirty="0" smtClean="0">
                <a:latin typeface="Calibri" pitchFamily="34" charset="0"/>
                <a:cs typeface="Calibri" pitchFamily="34" charset="0"/>
              </a:rPr>
              <a:t>Глоссарий</a:t>
            </a:r>
          </a:p>
          <a:p>
            <a:r>
              <a:rPr lang="ru-RU" sz="1100" dirty="0" smtClean="0">
                <a:latin typeface="Calibri" pitchFamily="34" charset="0"/>
                <a:cs typeface="Calibri" pitchFamily="34" charset="0"/>
              </a:rPr>
              <a:t> </a:t>
            </a:r>
            <a:r>
              <a:rPr lang="ru-RU" sz="1100" dirty="0" smtClean="0">
                <a:latin typeface="Calibri" pitchFamily="34" charset="0"/>
                <a:cs typeface="Calibri" pitchFamily="34" charset="0"/>
              </a:rPr>
              <a:t>                     Понятия и термины………………………………………………………………………………………………………………………………………………………………………………..54-56</a:t>
            </a:r>
          </a:p>
          <a:p>
            <a:r>
              <a:rPr lang="ru-RU" sz="1100" dirty="0" smtClean="0">
                <a:latin typeface="Calibri" pitchFamily="34" charset="0"/>
                <a:cs typeface="Calibri" pitchFamily="34" charset="0"/>
              </a:rPr>
              <a:t> </a:t>
            </a:r>
            <a:r>
              <a:rPr lang="ru-RU" sz="1100" dirty="0" smtClean="0">
                <a:latin typeface="Calibri" pitchFamily="34" charset="0"/>
                <a:cs typeface="Calibri" pitchFamily="34" charset="0"/>
              </a:rPr>
              <a:t>                     Бюджет в картинках……………………………………………………………………………………………………………………………………………………………………..………..57-65</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КОНТАКТНАЯ ИНФОРМАЦИЯ ДЛЯ </a:t>
            </a:r>
            <a:r>
              <a:rPr lang="ru-RU" sz="1100" b="1" dirty="0" smtClean="0">
                <a:latin typeface="Calibri" pitchFamily="34" charset="0"/>
                <a:cs typeface="Calibri" pitchFamily="34" charset="0"/>
              </a:rPr>
              <a:t>ГРАЖДАН</a:t>
            </a:r>
            <a:endParaRPr lang="ru-RU" sz="1100" dirty="0">
              <a:latin typeface="Calibri" pitchFamily="34" charset="0"/>
              <a:cs typeface="Calibri" pitchFamily="34" charset="0"/>
            </a:endParaRP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nvGraphicFramePr>
        <p:xfrm>
          <a:off x="0" y="2857496"/>
          <a:ext cx="9144000" cy="37147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357166"/>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СТРУКТУРА ДОХОДОВ БЮДЖЕТА КУРСКОГО МУНИЦИПАЛЬНОГО ОКРУГА </a:t>
            </a:r>
          </a:p>
        </p:txBody>
      </p:sp>
      <p:sp>
        <p:nvSpPr>
          <p:cNvPr id="7" name="TextBox 6"/>
          <p:cNvSpPr txBox="1"/>
          <p:nvPr/>
        </p:nvSpPr>
        <p:spPr>
          <a:xfrm>
            <a:off x="0" y="0"/>
            <a:ext cx="3643306" cy="369332"/>
          </a:xfrm>
          <a:prstGeom prst="rect">
            <a:avLst/>
          </a:prstGeom>
          <a:noFill/>
        </p:spPr>
        <p:txBody>
          <a:bodyPr wrap="square" rtlCol="0">
            <a:spAutoFit/>
          </a:bodyPr>
          <a:lstStyle/>
          <a:p>
            <a:pPr algn="ctr"/>
            <a:r>
              <a:rPr lang="ru-RU" b="1" dirty="0" smtClean="0">
                <a:latin typeface="Calibri" pitchFamily="34" charset="0"/>
                <a:cs typeface="Calibri" pitchFamily="34" charset="0"/>
              </a:rPr>
              <a:t>Раздел 3  / </a:t>
            </a:r>
            <a:r>
              <a:rPr lang="ru-RU" dirty="0" smtClean="0">
                <a:latin typeface="Calibri" pitchFamily="34" charset="0"/>
                <a:cs typeface="Calibri" pitchFamily="34" charset="0"/>
              </a:rPr>
              <a:t>Сведения о доходах</a:t>
            </a:r>
          </a:p>
        </p:txBody>
      </p:sp>
      <p:graphicFrame>
        <p:nvGraphicFramePr>
          <p:cNvPr id="8" name="Таблица 7"/>
          <p:cNvGraphicFramePr>
            <a:graphicFrameLocks noGrp="1"/>
          </p:cNvGraphicFramePr>
          <p:nvPr/>
        </p:nvGraphicFramePr>
        <p:xfrm>
          <a:off x="214282" y="714356"/>
          <a:ext cx="8715437" cy="2303691"/>
        </p:xfrm>
        <a:graphic>
          <a:graphicData uri="http://schemas.openxmlformats.org/drawingml/2006/table">
            <a:tbl>
              <a:tblPr/>
              <a:tblGrid>
                <a:gridCol w="1212583"/>
                <a:gridCol w="1091324"/>
                <a:gridCol w="1061009"/>
                <a:gridCol w="1061009"/>
                <a:gridCol w="1045853"/>
                <a:gridCol w="1136796"/>
                <a:gridCol w="1136796"/>
                <a:gridCol w="970067"/>
              </a:tblGrid>
              <a:tr h="217845">
                <a:tc rowSpan="2">
                  <a:txBody>
                    <a:bodyPr/>
                    <a:lstStyle/>
                    <a:p>
                      <a:pPr algn="l" rtl="0" fontAlgn="t"/>
                      <a:r>
                        <a:rPr lang="ru-RU" sz="800" b="1" i="0" u="none" strike="noStrike" dirty="0">
                          <a:solidFill>
                            <a:srgbClr val="FFFFFF"/>
                          </a:solidFill>
                          <a:latin typeface="Calibri"/>
                        </a:rPr>
                        <a:t>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dirty="0">
                          <a:solidFill>
                            <a:srgbClr val="000000"/>
                          </a:solidFill>
                          <a:latin typeface="Calibri"/>
                        </a:rPr>
                        <a:t>2020 год</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800" b="1" i="0" u="none" strike="noStrike">
                          <a:solidFill>
                            <a:srgbClr val="000000"/>
                          </a:solidFill>
                          <a:latin typeface="Calibri"/>
                        </a:rPr>
                        <a:t>2021 год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gridSpan="2">
                  <a:txBody>
                    <a:bodyPr/>
                    <a:lstStyle/>
                    <a:p>
                      <a:pPr algn="ctr" rtl="0" fontAlgn="t"/>
                      <a:r>
                        <a:rPr lang="ru-RU" sz="800" b="1" i="0" u="none" strike="noStrike" dirty="0">
                          <a:solidFill>
                            <a:srgbClr val="000000"/>
                          </a:solidFill>
                          <a:latin typeface="Calibri"/>
                        </a:rPr>
                        <a:t>Отклонение 2021 к </a:t>
                      </a:r>
                      <a:r>
                        <a:rPr lang="ru-RU" sz="800" b="1" i="0" u="none" strike="noStrike" dirty="0" smtClean="0">
                          <a:solidFill>
                            <a:srgbClr val="000000"/>
                          </a:solidFill>
                          <a:latin typeface="Calibri"/>
                        </a:rPr>
                        <a:t>2020</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hMerge="1">
                  <a:txBody>
                    <a:bodyPr/>
                    <a:lstStyle/>
                    <a:p>
                      <a:endParaRPr lang="ru-RU"/>
                    </a:p>
                  </a:txBody>
                  <a:tcPr/>
                </a:tc>
                <a:tc>
                  <a:txBody>
                    <a:bodyPr/>
                    <a:lstStyle/>
                    <a:p>
                      <a:pPr algn="ctr" rtl="0" fontAlgn="t"/>
                      <a:r>
                        <a:rPr lang="ru-RU" sz="800" b="1" i="0" u="none" strike="noStrike">
                          <a:solidFill>
                            <a:srgbClr val="000000"/>
                          </a:solidFill>
                          <a:latin typeface="Calibri"/>
                        </a:rPr>
                        <a:t>2022 год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800" b="1" i="0" u="none" strike="noStrike">
                          <a:solidFill>
                            <a:srgbClr val="000000"/>
                          </a:solidFill>
                          <a:latin typeface="Calibri"/>
                        </a:rPr>
                        <a:t>2023 год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800" b="1" i="0" u="none" strike="noStrike">
                          <a:solidFill>
                            <a:srgbClr val="000000"/>
                          </a:solidFill>
                          <a:latin typeface="Calibri"/>
                        </a:rPr>
                        <a:t>2024 год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r>
              <a:tr h="134552">
                <a:tc vMerge="1">
                  <a:txBody>
                    <a:bodyPr/>
                    <a:lstStyle/>
                    <a:p>
                      <a:endParaRPr lang="ru-RU"/>
                    </a:p>
                  </a:txBody>
                  <a:tcPr/>
                </a:tc>
                <a:tc>
                  <a:txBody>
                    <a:bodyPr/>
                    <a:lstStyle/>
                    <a:p>
                      <a:pPr algn="ctr" rtl="0" fontAlgn="t"/>
                      <a:r>
                        <a:rPr lang="ru-RU" sz="800" b="1" i="0" u="none" strike="noStrike" dirty="0">
                          <a:solidFill>
                            <a:srgbClr val="000000"/>
                          </a:solidFill>
                          <a:latin typeface="Calibri"/>
                        </a:rPr>
                        <a:t> </a:t>
                      </a:r>
                      <a:r>
                        <a:rPr lang="ru-RU" sz="800" b="1" i="0" u="none" strike="noStrike" dirty="0" smtClean="0">
                          <a:solidFill>
                            <a:srgbClr val="000000"/>
                          </a:solidFill>
                          <a:latin typeface="Calibri"/>
                        </a:rPr>
                        <a:t>(отчет)</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dirty="0">
                          <a:solidFill>
                            <a:srgbClr val="000000"/>
                          </a:solidFill>
                          <a:latin typeface="Calibri"/>
                        </a:rPr>
                        <a:t> </a:t>
                      </a:r>
                      <a:r>
                        <a:rPr lang="ru-RU" sz="800" b="1" i="0" u="none" strike="noStrike" dirty="0" smtClean="0">
                          <a:solidFill>
                            <a:srgbClr val="000000"/>
                          </a:solidFill>
                          <a:latin typeface="Calibri"/>
                        </a:rPr>
                        <a:t>уточненный</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(проект)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(проект)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(проект)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r>
              <a:tr h="134552">
                <a:tc>
                  <a:txBody>
                    <a:bodyPr/>
                    <a:lstStyle/>
                    <a:p>
                      <a:pPr algn="l" rtl="0" fontAlgn="t"/>
                      <a:r>
                        <a:rPr lang="ru-RU" sz="800" b="1" i="0" u="none" strike="noStrike">
                          <a:solidFill>
                            <a:srgbClr val="000000"/>
                          </a:solidFill>
                          <a:latin typeface="Calibri"/>
                        </a:rPr>
                        <a:t>Доходы,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3F9FA"/>
                    </a:solidFill>
                  </a:tcPr>
                </a:tc>
                <a:tc rowSpan="2">
                  <a:txBody>
                    <a:bodyPr/>
                    <a:lstStyle/>
                    <a:p>
                      <a:pPr algn="ctr" rtl="0" fontAlgn="t"/>
                      <a:r>
                        <a:rPr lang="ru-RU" sz="800" b="1" i="0" u="none" strike="noStrike" dirty="0" smtClean="0">
                          <a:solidFill>
                            <a:srgbClr val="000000"/>
                          </a:solidFill>
                          <a:latin typeface="Calibri"/>
                        </a:rPr>
                        <a:t>2 092 963,75</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dirty="0" smtClean="0">
                          <a:solidFill>
                            <a:srgbClr val="000000"/>
                          </a:solidFill>
                          <a:latin typeface="Calibri"/>
                        </a:rPr>
                        <a:t>2 320 798,07</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227 834,32</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110,9</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000000"/>
                          </a:solidFill>
                          <a:latin typeface="Calibri"/>
                        </a:rPr>
                        <a:t>2 307 305,09</a:t>
                      </a:r>
                      <a:br>
                        <a:rPr lang="ru-RU" sz="800" b="1" i="0" u="none" strike="noStrike">
                          <a:solidFill>
                            <a:srgbClr val="000000"/>
                          </a:solidFill>
                          <a:latin typeface="Calibri"/>
                        </a:rPr>
                      </a:br>
                      <a:endParaRPr lang="ru-RU" sz="800" b="1" i="0" u="none" strike="noStrike">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000000"/>
                          </a:solidFill>
                          <a:latin typeface="Calibri"/>
                        </a:rPr>
                        <a:t>2 057 274,66</a:t>
                      </a:r>
                      <a:br>
                        <a:rPr lang="ru-RU" sz="800" b="1" i="0" u="none" strike="noStrike">
                          <a:solidFill>
                            <a:srgbClr val="000000"/>
                          </a:solidFill>
                          <a:latin typeface="Calibri"/>
                        </a:rPr>
                      </a:br>
                      <a:endParaRPr lang="ru-RU" sz="800" b="1" i="0" u="none" strike="noStrike">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000000"/>
                          </a:solidFill>
                          <a:latin typeface="Calibri"/>
                        </a:rPr>
                        <a:t>2 092 476,31</a:t>
                      </a:r>
                      <a:br>
                        <a:rPr lang="ru-RU" sz="800" b="1" i="0" u="none" strike="noStrike">
                          <a:solidFill>
                            <a:srgbClr val="000000"/>
                          </a:solidFill>
                          <a:latin typeface="Calibri"/>
                        </a:rPr>
                      </a:br>
                      <a:endParaRPr lang="ru-RU" sz="800" b="1" i="0" u="none" strike="noStrike">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155992">
                <a:tc>
                  <a:txBody>
                    <a:bodyPr/>
                    <a:lstStyle/>
                    <a:p>
                      <a:pPr algn="l" rtl="0" fontAlgn="t"/>
                      <a:r>
                        <a:rPr lang="ru-RU" sz="800" b="1" i="0" u="none" strike="noStrike">
                          <a:solidFill>
                            <a:srgbClr val="000000"/>
                          </a:solidFill>
                          <a:latin typeface="Calibri"/>
                        </a:rPr>
                        <a:t>из них: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3F9FA"/>
                    </a:solidFill>
                  </a:tcPr>
                </a:tc>
                <a:tc vMerge="1">
                  <a:txBody>
                    <a:bodyPr/>
                    <a:lstStyle/>
                    <a:p>
                      <a:endParaRPr lang="ru-RU"/>
                    </a:p>
                  </a:txBody>
                  <a:tcPr/>
                </a:tc>
                <a:tc vMerge="1">
                  <a:txBody>
                    <a:bodyPr/>
                    <a:lstStyle/>
                    <a:p>
                      <a:endParaRPr lang="ru-RU"/>
                    </a:p>
                  </a:txBody>
                  <a:tcPr/>
                </a:tc>
                <a:tc>
                  <a:txBody>
                    <a:bodyPr/>
                    <a:lstStyle/>
                    <a:p>
                      <a:pPr algn="ctr" rtl="0" fontAlgn="t"/>
                      <a:r>
                        <a:rPr lang="ru-RU" sz="800" b="1" i="0" u="none" strike="noStrike">
                          <a:solidFill>
                            <a:srgbClr val="000000"/>
                          </a:solidFill>
                          <a:latin typeface="Calibri"/>
                        </a:rPr>
                        <a:t>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a:solidFill>
                            <a:srgbClr val="000000"/>
                          </a:solidFill>
                          <a:latin typeface="Calibri"/>
                        </a:rPr>
                        <a:t>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248489">
                <a:tc>
                  <a:txBody>
                    <a:bodyPr/>
                    <a:lstStyle/>
                    <a:p>
                      <a:pPr algn="l" rtl="0" fontAlgn="t"/>
                      <a:r>
                        <a:rPr lang="ru-RU" sz="800" b="0" i="0" u="none" strike="noStrike">
                          <a:solidFill>
                            <a:srgbClr val="000000"/>
                          </a:solidFill>
                          <a:latin typeface="Calibri"/>
                        </a:rPr>
                        <a:t>налоговые и неналоговые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345 751,31</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326 974,50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1" i="0" u="none" strike="noStrike" dirty="0" smtClean="0">
                          <a:solidFill>
                            <a:srgbClr val="000000"/>
                          </a:solidFill>
                          <a:latin typeface="Calibri"/>
                        </a:rPr>
                        <a:t>-18 776,81</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94,6</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a:solidFill>
                            <a:srgbClr val="000000"/>
                          </a:solidFill>
                          <a:latin typeface="Calibri"/>
                        </a:rPr>
                        <a:t>346 598,52</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a:rPr>
                        <a:t>351 644,36</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a:rPr>
                        <a:t>363 346,27</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140959">
                <a:tc>
                  <a:txBody>
                    <a:bodyPr/>
                    <a:lstStyle/>
                    <a:p>
                      <a:pPr algn="l" rtl="0" fontAlgn="t"/>
                      <a:r>
                        <a:rPr lang="ru-RU" sz="800" b="0" i="0" u="none" strike="noStrike">
                          <a:solidFill>
                            <a:srgbClr val="000000"/>
                          </a:solidFill>
                          <a:latin typeface="Calibri"/>
                        </a:rPr>
                        <a:t>дотации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457 085,07</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455 071,00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- 2 013,07</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a:solidFill>
                            <a:srgbClr val="000000"/>
                          </a:solidFill>
                          <a:latin typeface="Calibri"/>
                        </a:rPr>
                        <a:t>101,85</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459 341,00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439 810,00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425 110,00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140959">
                <a:tc>
                  <a:txBody>
                    <a:bodyPr/>
                    <a:lstStyle/>
                    <a:p>
                      <a:pPr algn="l" rtl="0" fontAlgn="t"/>
                      <a:r>
                        <a:rPr lang="ru-RU" sz="800" b="0" i="0" u="none" strike="noStrike">
                          <a:solidFill>
                            <a:srgbClr val="000000"/>
                          </a:solidFill>
                          <a:latin typeface="Calibri"/>
                        </a:rPr>
                        <a:t>субсидии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273 952,94</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438 448,79</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1" i="0" u="none" strike="noStrike" dirty="0" smtClean="0">
                          <a:solidFill>
                            <a:srgbClr val="000000"/>
                          </a:solidFill>
                          <a:latin typeface="Calibri"/>
                        </a:rPr>
                        <a:t>164 495,85</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160,0</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a:solidFill>
                            <a:srgbClr val="000000"/>
                          </a:solidFill>
                          <a:latin typeface="Calibri"/>
                        </a:rPr>
                        <a:t>438 448,79</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a:rPr>
                        <a:t>48 505,27</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a:solidFill>
                            <a:srgbClr val="000000"/>
                          </a:solidFill>
                          <a:latin typeface="Calibri"/>
                        </a:rPr>
                        <a:t>48 505,27</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140959">
                <a:tc>
                  <a:txBody>
                    <a:bodyPr/>
                    <a:lstStyle/>
                    <a:p>
                      <a:pPr algn="l" rtl="0" fontAlgn="t"/>
                      <a:r>
                        <a:rPr lang="ru-RU" sz="800" b="0" i="0" u="none" strike="noStrike" dirty="0">
                          <a:solidFill>
                            <a:srgbClr val="000000"/>
                          </a:solidFill>
                          <a:latin typeface="Calibri"/>
                        </a:rPr>
                        <a:t>субвенции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997 799,54</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1 070 889,76</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73 090,22</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107,3</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a:solidFill>
                            <a:srgbClr val="000000"/>
                          </a:solidFill>
                          <a:latin typeface="Calibri"/>
                        </a:rPr>
                        <a:t>1 171 122,81</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1 216 236,91</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a:solidFill>
                            <a:srgbClr val="000000"/>
                          </a:solidFill>
                          <a:latin typeface="Calibri"/>
                        </a:rPr>
                        <a:t>1 254 436,65</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369126">
                <a:tc>
                  <a:txBody>
                    <a:bodyPr/>
                    <a:lstStyle/>
                    <a:p>
                      <a:pPr algn="l" rtl="0" fontAlgn="t"/>
                      <a:r>
                        <a:rPr lang="ru-RU" sz="800" b="0" i="0" u="none" strike="noStrike" dirty="0">
                          <a:solidFill>
                            <a:srgbClr val="000000"/>
                          </a:solidFill>
                          <a:latin typeface="Calibri"/>
                        </a:rPr>
                        <a:t>иные межбюджетные трансферты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22</a:t>
                      </a:r>
                      <a:r>
                        <a:rPr lang="ru-RU" sz="800" b="0" i="0" u="none" strike="noStrike" baseline="0" dirty="0" smtClean="0">
                          <a:solidFill>
                            <a:srgbClr val="000000"/>
                          </a:solidFill>
                          <a:latin typeface="Calibri"/>
                        </a:rPr>
                        <a:t> 870,56</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41 776,55</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1" i="0" u="none" strike="noStrike" dirty="0" smtClean="0">
                          <a:solidFill>
                            <a:srgbClr val="000000"/>
                          </a:solidFill>
                          <a:latin typeface="Calibri"/>
                        </a:rPr>
                        <a:t>18 905,99</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в 1,8 раза</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1 078,12</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a:rPr>
                        <a:t>1 078,12</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a:rPr>
                        <a:t>1 078,12</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369126">
                <a:tc>
                  <a:txBody>
                    <a:bodyPr/>
                    <a:lstStyle/>
                    <a:p>
                      <a:pPr algn="l" rtl="0" fontAlgn="t"/>
                      <a:r>
                        <a:rPr lang="ru-RU" sz="800" b="0" i="0" u="none" strike="noStrike">
                          <a:solidFill>
                            <a:srgbClr val="000000"/>
                          </a:solidFill>
                          <a:latin typeface="Calibri"/>
                        </a:rPr>
                        <a:t>прочие безвозмездные поступления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1 644,83</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4,00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-1 640,86</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a:solidFill>
                            <a:srgbClr val="000000"/>
                          </a:solidFill>
                          <a:latin typeface="Calibri"/>
                        </a:rPr>
                        <a:t>0,00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248489">
                <a:tc>
                  <a:txBody>
                    <a:bodyPr/>
                    <a:lstStyle/>
                    <a:p>
                      <a:pPr algn="l" rtl="0" fontAlgn="t"/>
                      <a:r>
                        <a:rPr lang="ru-RU" sz="800" b="0" i="0" u="none" strike="noStrike">
                          <a:solidFill>
                            <a:srgbClr val="000000"/>
                          </a:solidFill>
                          <a:latin typeface="Calibri"/>
                        </a:rPr>
                        <a:t>возврат остатков прошлых лет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-6 140,50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- 12 366,53</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baseline="0" dirty="0" smtClean="0">
                          <a:solidFill>
                            <a:srgbClr val="000000"/>
                          </a:solidFill>
                          <a:latin typeface="Calibri"/>
                        </a:rPr>
                        <a:t> -6 226,03</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3F9FA"/>
                    </a:solidFill>
                  </a:tcPr>
                </a:tc>
                <a:tc>
                  <a:txBody>
                    <a:bodyPr/>
                    <a:lstStyle/>
                    <a:p>
                      <a:pPr algn="ctr" rtl="0" fontAlgn="t"/>
                      <a:r>
                        <a:rPr lang="ru-RU" sz="800" b="1" i="0" u="none" strike="noStrike" dirty="0" smtClean="0">
                          <a:solidFill>
                            <a:srgbClr val="000000"/>
                          </a:solidFill>
                          <a:latin typeface="Calibri"/>
                        </a:rPr>
                        <a:t>в 2 раза</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58214" y="0"/>
            <a:ext cx="785786" cy="246221"/>
          </a:xfrm>
          <a:prstGeom prst="rect">
            <a:avLst/>
          </a:prstGeom>
        </p:spPr>
        <p:txBody>
          <a:bodyPr wrap="square">
            <a:spAutoFit/>
          </a:bodyPr>
          <a:lstStyle/>
          <a:p>
            <a:pPr algn="ctr" fontAlgn="b"/>
            <a:r>
              <a:rPr lang="ru-RU" sz="1000" i="1" dirty="0" smtClean="0">
                <a:latin typeface="Calibri" pitchFamily="34" charset="0"/>
                <a:cs typeface="Calibri" pitchFamily="34" charset="0"/>
              </a:rPr>
              <a:t>тыс.руб</a:t>
            </a:r>
            <a:r>
              <a:rPr lang="ru-RU" sz="900" dirty="0" smtClean="0">
                <a:latin typeface="Calibri" pitchFamily="34" charset="0"/>
                <a:cs typeface="Calibri" pitchFamily="34" charset="0"/>
              </a:rPr>
              <a:t>.</a:t>
            </a:r>
            <a:endParaRPr lang="ru-RU" sz="900" dirty="0">
              <a:latin typeface="Calibri" pitchFamily="34" charset="0"/>
              <a:cs typeface="Calibri" pitchFamily="34" charset="0"/>
            </a:endParaRPr>
          </a:p>
        </p:txBody>
      </p:sp>
      <p:sp>
        <p:nvSpPr>
          <p:cNvPr id="4" name="TextBox 3"/>
          <p:cNvSpPr txBox="1"/>
          <p:nvPr/>
        </p:nvSpPr>
        <p:spPr>
          <a:xfrm>
            <a:off x="0" y="0"/>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ДОХОДЫ БЮДЖЕТА ПО ВИДАМ ДОХОДОВ </a:t>
            </a:r>
          </a:p>
        </p:txBody>
      </p:sp>
      <p:graphicFrame>
        <p:nvGraphicFramePr>
          <p:cNvPr id="5" name="Таблица 4"/>
          <p:cNvGraphicFramePr>
            <a:graphicFrameLocks noGrp="1"/>
          </p:cNvGraphicFramePr>
          <p:nvPr/>
        </p:nvGraphicFramePr>
        <p:xfrm>
          <a:off x="142845" y="451269"/>
          <a:ext cx="8858310" cy="6258049"/>
        </p:xfrm>
        <a:graphic>
          <a:graphicData uri="http://schemas.openxmlformats.org/drawingml/2006/table">
            <a:tbl>
              <a:tblPr/>
              <a:tblGrid>
                <a:gridCol w="3138784"/>
                <a:gridCol w="697507"/>
                <a:gridCol w="767258"/>
                <a:gridCol w="697507"/>
                <a:gridCol w="697507"/>
                <a:gridCol w="697507"/>
                <a:gridCol w="558006"/>
                <a:gridCol w="488255"/>
                <a:gridCol w="627756"/>
                <a:gridCol w="488223"/>
              </a:tblGrid>
              <a:tr h="285759">
                <a:tc rowSpan="2">
                  <a:txBody>
                    <a:bodyPr/>
                    <a:lstStyle/>
                    <a:p>
                      <a:pPr algn="ctr" rtl="0" fontAlgn="ctr"/>
                      <a:r>
                        <a:rPr lang="ru-RU" sz="900" b="1" i="0" u="none" strike="noStrike" dirty="0">
                          <a:solidFill>
                            <a:srgbClr val="000000"/>
                          </a:solidFill>
                          <a:latin typeface="Calibri"/>
                        </a:rPr>
                        <a:t>Наименование КБК</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900" b="1" i="0" u="none" strike="noStrike">
                          <a:solidFill>
                            <a:srgbClr val="000000"/>
                          </a:solidFill>
                          <a:latin typeface="Calibri"/>
                        </a:rPr>
                        <a:t> 2020 год  </a:t>
                      </a:r>
                    </a:p>
                    <a:p>
                      <a:pPr algn="ctr" rtl="0" fontAlgn="ctr"/>
                      <a:r>
                        <a:rPr lang="ru-RU" sz="900" b="1" i="0" u="none" strike="noStrike">
                          <a:solidFill>
                            <a:srgbClr val="000000"/>
                          </a:solidFill>
                          <a:latin typeface="Calibri"/>
                        </a:rPr>
                        <a:t>(отчет)  </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900" b="1" i="0" u="none" strike="noStrike">
                          <a:solidFill>
                            <a:srgbClr val="000000"/>
                          </a:solidFill>
                          <a:latin typeface="Calibri"/>
                        </a:rPr>
                        <a:t>на 2021 год (уточнённый)</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900" b="1" i="0" u="none" strike="noStrike">
                          <a:solidFill>
                            <a:srgbClr val="000000"/>
                          </a:solidFill>
                          <a:latin typeface="Calibri"/>
                        </a:rPr>
                        <a:t>на 2022 год </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rtl="0" fontAlgn="ctr"/>
                      <a:r>
                        <a:rPr lang="ru-RU" sz="900" b="1" i="0" u="none" strike="noStrike">
                          <a:solidFill>
                            <a:srgbClr val="000000"/>
                          </a:solidFill>
                          <a:latin typeface="Calibri"/>
                        </a:rPr>
                        <a:t> на 2023 год</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rtl="0" fontAlgn="ctr"/>
                      <a:r>
                        <a:rPr lang="ru-RU" sz="900" b="1" i="0" u="none" strike="noStrike">
                          <a:solidFill>
                            <a:srgbClr val="000000"/>
                          </a:solidFill>
                          <a:latin typeface="Calibri"/>
                        </a:rPr>
                        <a:t> на 2024 год</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gridSpan="2">
                  <a:txBody>
                    <a:bodyPr/>
                    <a:lstStyle/>
                    <a:p>
                      <a:pPr algn="ctr" fontAlgn="ctr"/>
                      <a:r>
                        <a:rPr lang="ru-RU" sz="900" b="1" i="0" u="none" strike="noStrike">
                          <a:solidFill>
                            <a:srgbClr val="000000"/>
                          </a:solidFill>
                          <a:latin typeface="Calibri"/>
                        </a:rPr>
                        <a:t>отклонение 2022 года к 2020 году</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900" b="1" i="0" u="none" strike="noStrike" dirty="0">
                          <a:solidFill>
                            <a:srgbClr val="000000"/>
                          </a:solidFill>
                          <a:latin typeface="Calibri"/>
                        </a:rPr>
                        <a:t>отклонение 2022 </a:t>
                      </a:r>
                      <a:r>
                        <a:rPr lang="ru-RU" sz="900" b="1" i="0" u="none" strike="noStrike" dirty="0" smtClean="0">
                          <a:solidFill>
                            <a:srgbClr val="000000"/>
                          </a:solidFill>
                          <a:latin typeface="Calibri"/>
                        </a:rPr>
                        <a:t>года</a:t>
                      </a:r>
                    </a:p>
                    <a:p>
                      <a:pPr algn="ctr" fontAlgn="b"/>
                      <a:r>
                        <a:rPr lang="ru-RU" sz="900" b="1" i="0" u="none" strike="noStrike" dirty="0" smtClean="0">
                          <a:solidFill>
                            <a:srgbClr val="000000"/>
                          </a:solidFill>
                          <a:latin typeface="Calibri"/>
                        </a:rPr>
                        <a:t> </a:t>
                      </a:r>
                      <a:r>
                        <a:rPr lang="ru-RU" sz="900" b="1" i="0" u="none" strike="noStrike" dirty="0">
                          <a:solidFill>
                            <a:srgbClr val="000000"/>
                          </a:solidFill>
                          <a:latin typeface="Calibri"/>
                        </a:rPr>
                        <a:t>к 2021 году</a:t>
                      </a:r>
                    </a:p>
                  </a:txBody>
                  <a:tcPr marL="4874" marR="4874" marT="4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180532">
                <a:tc vMerge="1">
                  <a:txBody>
                    <a:bodyPr/>
                    <a:lstStyle/>
                    <a:p>
                      <a:endParaRPr lang="ru-RU"/>
                    </a:p>
                  </a:txBody>
                  <a:tcPr/>
                </a:tc>
                <a:tc vMerge="1">
                  <a:txBody>
                    <a:bodyPr/>
                    <a:lstStyle/>
                    <a:p>
                      <a:pPr algn="ctr" rtl="0" fontAlgn="ctr"/>
                      <a:endParaRPr lang="ru-RU" sz="900" b="1" i="0" u="none" strike="noStrike">
                        <a:solidFill>
                          <a:srgbClr val="000000"/>
                        </a:solidFill>
                        <a:latin typeface="Calibri"/>
                      </a:endParaRP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b="1" i="0" u="none" strike="noStrike">
                          <a:solidFill>
                            <a:srgbClr val="000000"/>
                          </a:solidFill>
                          <a:latin typeface="Calibri"/>
                        </a:rPr>
                        <a:t>тыс. руб.</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Calibri"/>
                        </a:rPr>
                        <a:t>тыс. руб.</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86">
                <a:tc>
                  <a:txBody>
                    <a:bodyPr/>
                    <a:lstStyle/>
                    <a:p>
                      <a:pPr algn="l" rtl="0" fontAlgn="t"/>
                      <a:r>
                        <a:rPr lang="ru-RU" sz="900" b="0" i="0" u="none" strike="noStrike">
                          <a:solidFill>
                            <a:srgbClr val="000000"/>
                          </a:solidFill>
                          <a:latin typeface="Calibri"/>
                        </a:rPr>
                        <a:t>Налог на доходы физических лиц</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173 453,81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159 398,44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187 797,00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194 368,00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201 194,00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14 343,19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108,3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28 398,56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117,8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330">
                <a:tc>
                  <a:txBody>
                    <a:bodyPr/>
                    <a:lstStyle/>
                    <a:p>
                      <a:pPr algn="l" rtl="0" fontAlgn="t"/>
                      <a:r>
                        <a:rPr lang="ru-RU" sz="900" b="0" i="0" u="none" strike="noStrike" dirty="0">
                          <a:solidFill>
                            <a:srgbClr val="000000"/>
                          </a:solidFill>
                          <a:latin typeface="Calibri"/>
                        </a:rPr>
                        <a:t>Доходы от уплаты акцизов</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35 992,61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41 106,18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43 112,63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34 013,60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35 374,14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7 120,02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119,8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2 006,45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104,9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257">
                <a:tc>
                  <a:txBody>
                    <a:bodyPr/>
                    <a:lstStyle/>
                    <a:p>
                      <a:pPr algn="l" rtl="0" fontAlgn="t"/>
                      <a:r>
                        <a:rPr lang="ru-RU" sz="900" b="0" i="0" u="none" strike="noStrike" dirty="0">
                          <a:solidFill>
                            <a:srgbClr val="000000"/>
                          </a:solidFill>
                          <a:latin typeface="Calibri"/>
                        </a:rPr>
                        <a:t>Налог, взимаемый в связи с применением упрощенной системы налогообложения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7 989,00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5 728,00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9 599,00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10 221,00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5 728,00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 </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-2 261,00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71,7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0" i="0" u="none" strike="noStrike" dirty="0">
                          <a:solidFill>
                            <a:srgbClr val="000000"/>
                          </a:solidFill>
                          <a:latin typeface="Calibri"/>
                        </a:rPr>
                        <a:t>Единый налог на вмененный доход для отдельных видов деятельности</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6 992,19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1 816,46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162,07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116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85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-6 830,12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2,3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-1 654,39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8,9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0" i="0" u="none" strike="noStrike">
                          <a:solidFill>
                            <a:srgbClr val="000000"/>
                          </a:solidFill>
                          <a:latin typeface="Calibri"/>
                        </a:rPr>
                        <a:t>Единый сельскохозяйственный налог</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29 540,89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14 253,92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11 671,00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15 233,00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16 276,00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-17 869,89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39,5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-2 582,92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81,9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257">
                <a:tc>
                  <a:txBody>
                    <a:bodyPr/>
                    <a:lstStyle/>
                    <a:p>
                      <a:pPr algn="l" rtl="0" fontAlgn="t"/>
                      <a:r>
                        <a:rPr lang="ru-RU" sz="900" b="0" i="0" u="none" strike="noStrike">
                          <a:solidFill>
                            <a:srgbClr val="000000"/>
                          </a:solidFill>
                          <a:latin typeface="Calibri"/>
                        </a:rPr>
                        <a:t>Налог, взимаемый в связи с применением патентной системы налогообложения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157,54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1 777,15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261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2 499,00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2 670,00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103,46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165,7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-1 516,15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14,7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48">
                <a:tc>
                  <a:txBody>
                    <a:bodyPr/>
                    <a:lstStyle/>
                    <a:p>
                      <a:pPr algn="l" rtl="0" fontAlgn="t"/>
                      <a:r>
                        <a:rPr lang="ru-RU" sz="900" b="0" i="0" u="none" strike="noStrike">
                          <a:solidFill>
                            <a:srgbClr val="000000"/>
                          </a:solidFill>
                          <a:latin typeface="Calibri"/>
                        </a:rPr>
                        <a:t>Налог на имущество физических лиц</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9 236,21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8 630,00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8 922,00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9 688,00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9 800,00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-314,21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96,6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292,00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103,4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876">
                <a:tc>
                  <a:txBody>
                    <a:bodyPr/>
                    <a:lstStyle/>
                    <a:p>
                      <a:pPr algn="l" rtl="0" fontAlgn="t"/>
                      <a:r>
                        <a:rPr lang="ru-RU" sz="900" b="0" i="0" u="none" strike="noStrike">
                          <a:solidFill>
                            <a:srgbClr val="000000"/>
                          </a:solidFill>
                          <a:latin typeface="Calibri"/>
                        </a:rPr>
                        <a:t>Земельный налог</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35 369,56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35 802,81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36 830,74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36 516,22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37 913,59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1 461,18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104,1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1 027,93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102,9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438">
                <a:tc>
                  <a:txBody>
                    <a:bodyPr/>
                    <a:lstStyle/>
                    <a:p>
                      <a:pPr algn="l" rtl="0" fontAlgn="t"/>
                      <a:r>
                        <a:rPr lang="ru-RU" sz="900" b="0" i="0" u="none" strike="noStrike">
                          <a:solidFill>
                            <a:srgbClr val="000000"/>
                          </a:solidFill>
                          <a:latin typeface="Calibri"/>
                        </a:rPr>
                        <a:t>Государственная пошлина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4 970,12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4 221,00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4 834,00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5 027,00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5 228,00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-136,12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97,3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613,00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114,5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1" i="0" u="none" strike="noStrike">
                          <a:solidFill>
                            <a:srgbClr val="000000"/>
                          </a:solidFill>
                          <a:latin typeface="Calibri"/>
                        </a:rPr>
                        <a:t> ВСЕГО НАЛОГОВЫХ ДОХОДОВ:</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295 712,93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274 994,96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dirty="0">
                          <a:solidFill>
                            <a:srgbClr val="000000"/>
                          </a:solidFill>
                          <a:latin typeface="Calibri"/>
                        </a:rPr>
                        <a:t>299 318,44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1" i="0" u="none" strike="noStrike">
                          <a:solidFill>
                            <a:srgbClr val="000000"/>
                          </a:solidFill>
                          <a:latin typeface="Calibri"/>
                        </a:rPr>
                        <a:t>307 059,82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1" i="0" u="none" strike="noStrike">
                          <a:solidFill>
                            <a:srgbClr val="000000"/>
                          </a:solidFill>
                          <a:latin typeface="Calibri"/>
                        </a:rPr>
                        <a:t>318 761,73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1" i="0" u="none" strike="noStrike">
                          <a:solidFill>
                            <a:srgbClr val="000000"/>
                          </a:solidFill>
                          <a:latin typeface="Calibri"/>
                        </a:rPr>
                        <a:t>3 605,51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101,2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24 323,48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108,8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2127">
                <a:tc>
                  <a:txBody>
                    <a:bodyPr/>
                    <a:lstStyle/>
                    <a:p>
                      <a:pPr algn="l" rtl="0" fontAlgn="t"/>
                      <a:r>
                        <a:rPr lang="ru-RU" sz="900" b="0" i="0" u="none" strike="noStrike">
                          <a:solidFill>
                            <a:srgbClr val="000000"/>
                          </a:solidFill>
                          <a:latin typeface="Calibri"/>
                        </a:rPr>
                        <a:t>Доходы, получаемые в виде арендной либо иной платы за передачу в возмездное пользование государственного и муниципального имущества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21 634,78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22 178,14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22 888,84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22 888,84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22 888,84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1 254,06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105,8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710,70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latin typeface="Calibri"/>
                        </a:rPr>
                        <a:t>103,2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0" i="0" u="none" strike="noStrike">
                          <a:solidFill>
                            <a:srgbClr val="000000"/>
                          </a:solidFill>
                          <a:latin typeface="Calibri"/>
                        </a:rPr>
                        <a:t>Платежи от государственных и муниципальных унитарных предприятий</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181,75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1 287,65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a:solidFill>
                            <a:srgbClr val="000000"/>
                          </a:solidFill>
                          <a:latin typeface="Calibri"/>
                        </a:rPr>
                        <a:t>45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45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-136,75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24,8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-1 242,65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3,5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0" i="0" u="none" strike="noStrike">
                          <a:solidFill>
                            <a:srgbClr val="000000"/>
                          </a:solidFill>
                          <a:latin typeface="Calibri"/>
                        </a:rPr>
                        <a:t>Плата за негативное воздействие на окружающую среду</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-174,19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202,4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126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126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a:solidFill>
                            <a:srgbClr val="000000"/>
                          </a:solidFill>
                          <a:latin typeface="Calibri"/>
                        </a:rPr>
                        <a:t>126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300,19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-72,3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-76,40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62,3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0" i="0" u="none" strike="noStrike">
                          <a:solidFill>
                            <a:srgbClr val="000000"/>
                          </a:solidFill>
                          <a:latin typeface="Calibri"/>
                        </a:rPr>
                        <a:t>Доходы от продажи материальных и нематериалиных активов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3 330,49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2 900,89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565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565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a:solidFill>
                            <a:srgbClr val="000000"/>
                          </a:solidFill>
                          <a:latin typeface="Calibri"/>
                        </a:rPr>
                        <a:t>565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-2 765,49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17,0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-2 335,89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19,5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0" i="0" u="none" strike="noStrike">
                          <a:solidFill>
                            <a:srgbClr val="000000"/>
                          </a:solidFill>
                          <a:latin typeface="Calibri"/>
                        </a:rPr>
                        <a:t> Штрафы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2 068,25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1 457,91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759,7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759,7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759,7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-1 308,55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36,7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-698,21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52,1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0" i="0" u="none" strike="noStrike">
                          <a:solidFill>
                            <a:srgbClr val="000000"/>
                          </a:solidFill>
                          <a:latin typeface="Calibri"/>
                        </a:rPr>
                        <a:t> Прочие неналоговые доходы</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457,39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800,88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a:solidFill>
                            <a:srgbClr val="000000"/>
                          </a:solidFill>
                          <a:latin typeface="Calibri"/>
                        </a:rPr>
                        <a:t>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-457,39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-800,88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0" i="0" u="none" strike="noStrike">
                          <a:solidFill>
                            <a:srgbClr val="000000"/>
                          </a:solidFill>
                          <a:latin typeface="Calibri"/>
                        </a:rPr>
                        <a:t> Доходы от оказания платных услуг</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22 539,91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23151,67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20 200,00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20 200,00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a:solidFill>
                            <a:srgbClr val="000000"/>
                          </a:solidFill>
                          <a:latin typeface="Calibri"/>
                        </a:rPr>
                        <a:t>20 200,00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-2 339,91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latin typeface="Calibri"/>
                        </a:rPr>
                        <a:t>89,6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-2 951,67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87,3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1" i="0" u="none" strike="noStrike">
                          <a:solidFill>
                            <a:srgbClr val="000000"/>
                          </a:solidFill>
                          <a:latin typeface="Calibri"/>
                        </a:rPr>
                        <a:t>ВСЕГО НЕНАЛОГОВЫХ ДОХОДОВ: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50 220,13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51 979,54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44 584,54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1" i="0" u="none" strike="noStrike">
                          <a:solidFill>
                            <a:srgbClr val="000000"/>
                          </a:solidFill>
                          <a:latin typeface="Calibri"/>
                        </a:rPr>
                        <a:t>44 584,54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1" i="0" u="none" strike="noStrike">
                          <a:solidFill>
                            <a:srgbClr val="000000"/>
                          </a:solidFill>
                          <a:latin typeface="Calibri"/>
                        </a:rPr>
                        <a:t>44 584,54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1" i="0" u="none" strike="noStrike" dirty="0">
                          <a:solidFill>
                            <a:srgbClr val="000000"/>
                          </a:solidFill>
                          <a:latin typeface="Calibri"/>
                        </a:rPr>
                        <a:t>-5 635,59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88,8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-7 395,00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85,8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1" i="0" u="none" strike="noStrike">
                          <a:solidFill>
                            <a:srgbClr val="000000"/>
                          </a:solidFill>
                          <a:latin typeface="Calibri"/>
                        </a:rPr>
                        <a:t>ВСЕГО НАЛОГОВЫХ И НЕНАЛОГОВЫХ ДОХОДОВ:</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345 751,31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326 974,50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343 902,98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1" i="0" u="none" strike="noStrike">
                          <a:solidFill>
                            <a:srgbClr val="000000"/>
                          </a:solidFill>
                          <a:latin typeface="Calibri"/>
                        </a:rPr>
                        <a:t>351 644,36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1" i="0" u="none" strike="noStrike">
                          <a:solidFill>
                            <a:srgbClr val="000000"/>
                          </a:solidFill>
                          <a:latin typeface="Calibri"/>
                        </a:rPr>
                        <a:t>363 346,27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1" i="0" u="none" strike="noStrike" dirty="0">
                          <a:solidFill>
                            <a:srgbClr val="000000"/>
                          </a:solidFill>
                          <a:latin typeface="Calibri"/>
                        </a:rPr>
                        <a:t>-1 848,33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99,5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16 928,48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105,2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0" i="0" u="none" strike="noStrike">
                          <a:solidFill>
                            <a:srgbClr val="000000"/>
                          </a:solidFill>
                          <a:latin typeface="Calibri"/>
                        </a:rPr>
                        <a:t> Дотации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457 085,07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455 071,00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459 341,00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439 810,00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425 110,00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dirty="0">
                          <a:solidFill>
                            <a:srgbClr val="000000"/>
                          </a:solidFill>
                          <a:latin typeface="Calibri"/>
                        </a:rPr>
                        <a:t>2 255,93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100,5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4 270,00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100,9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0" i="0" u="none" strike="noStrike">
                          <a:solidFill>
                            <a:srgbClr val="000000"/>
                          </a:solidFill>
                          <a:latin typeface="Calibri"/>
                        </a:rPr>
                        <a:t> Субсидии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273 952,94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438 448,79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438 448,79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48 505,27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48 505,27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dirty="0">
                          <a:solidFill>
                            <a:srgbClr val="000000"/>
                          </a:solidFill>
                          <a:latin typeface="Calibri"/>
                        </a:rPr>
                        <a:t>164 495,85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160,0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0" i="0" u="none" strike="noStrike">
                          <a:solidFill>
                            <a:srgbClr val="000000"/>
                          </a:solidFill>
                          <a:latin typeface="Calibri"/>
                        </a:rPr>
                        <a:t> Субвенции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997 799,54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1 070 889,76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1 171 122,81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1 216 236,91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1 254 436,65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173 323,27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latin typeface="Calibri"/>
                        </a:rPr>
                        <a:t>117,4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100 233,05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109,4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0" i="0" u="none" strike="noStrike">
                          <a:solidFill>
                            <a:srgbClr val="000000"/>
                          </a:solidFill>
                          <a:latin typeface="Calibri"/>
                        </a:rPr>
                        <a:t> Иные межбюджетные трансферты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22 870,56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41 776,55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1 078,12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1 078,12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1 078,12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-21 792,44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4,7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-40 698,43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2,6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0" i="0" u="none" strike="noStrike">
                          <a:solidFill>
                            <a:srgbClr val="000000"/>
                          </a:solidFill>
                          <a:latin typeface="Calibri"/>
                        </a:rPr>
                        <a:t> Прочие безвозмездные поступления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1 644,83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a:solidFill>
                            <a:srgbClr val="000000"/>
                          </a:solidFill>
                          <a:latin typeface="Calibri"/>
                        </a:rPr>
                        <a:t>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-1 644,83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latin typeface="Calibri"/>
                        </a:rPr>
                        <a:t>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-4,00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0" i="0" u="none" strike="noStrike">
                          <a:solidFill>
                            <a:srgbClr val="000000"/>
                          </a:solidFill>
                          <a:latin typeface="Calibri"/>
                        </a:rPr>
                        <a:t> Возврат остатков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-6 140,50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-12 366,53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0" i="0" u="none" strike="noStrike">
                          <a:solidFill>
                            <a:srgbClr val="000000"/>
                          </a:solidFill>
                          <a:latin typeface="Calibri"/>
                        </a:rPr>
                        <a:t>6 140,50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latin typeface="Calibri"/>
                        </a:rPr>
                        <a:t>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12 366,53</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Calibri"/>
                        </a:rPr>
                        <a:t>0,0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1" i="0" u="none" strike="noStrike">
                          <a:solidFill>
                            <a:srgbClr val="000000"/>
                          </a:solidFill>
                          <a:latin typeface="Calibri"/>
                        </a:rPr>
                        <a:t>ВСЕГО  БЕЗВОЗМЕЗДНЫЕ ПОСТУПЛЕНИЯ: </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1 751 708,12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2 006 186,10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2 069 990,72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1" i="0" u="none" strike="noStrike">
                          <a:solidFill>
                            <a:srgbClr val="000000"/>
                          </a:solidFill>
                          <a:latin typeface="Calibri"/>
                        </a:rPr>
                        <a:t>1 705 630,30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1" i="0" u="none" strike="noStrike">
                          <a:solidFill>
                            <a:srgbClr val="000000"/>
                          </a:solidFill>
                          <a:latin typeface="Calibri"/>
                        </a:rPr>
                        <a:t>1 729 130,04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1" i="0" u="none" strike="noStrike">
                          <a:solidFill>
                            <a:srgbClr val="000000"/>
                          </a:solidFill>
                          <a:latin typeface="Calibri"/>
                        </a:rPr>
                        <a:t>318 282,60</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118,2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Calibri"/>
                        </a:rPr>
                        <a:t>63 804,62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103,2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532">
                <a:tc>
                  <a:txBody>
                    <a:bodyPr/>
                    <a:lstStyle/>
                    <a:p>
                      <a:pPr algn="l" rtl="0" fontAlgn="t"/>
                      <a:r>
                        <a:rPr lang="ru-RU" sz="900" b="1" i="0" u="none" strike="noStrike">
                          <a:solidFill>
                            <a:srgbClr val="000000"/>
                          </a:solidFill>
                          <a:latin typeface="Calibri"/>
                        </a:rPr>
                        <a:t>ИТОГО</a:t>
                      </a:r>
                    </a:p>
                  </a:txBody>
                  <a:tcPr marL="4874" marR="4874" marT="4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2 092 963,75</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2 320 798,07</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2 307 305,09</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1" i="0" u="none" strike="noStrike">
                          <a:solidFill>
                            <a:srgbClr val="000000"/>
                          </a:solidFill>
                          <a:latin typeface="Calibri"/>
                        </a:rPr>
                        <a:t>2 057 274,66</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1" i="0" u="none" strike="noStrike">
                          <a:solidFill>
                            <a:srgbClr val="000000"/>
                          </a:solidFill>
                          <a:latin typeface="Calibri"/>
                        </a:rPr>
                        <a:t>2 092 476,31</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ru-RU" sz="900" b="1" i="0" u="none" strike="noStrike">
                          <a:solidFill>
                            <a:srgbClr val="000000"/>
                          </a:solidFill>
                          <a:latin typeface="Calibri"/>
                        </a:rPr>
                        <a:t>214 341,34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Calibri"/>
                        </a:rPr>
                        <a:t>110,2</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Calibri"/>
                        </a:rPr>
                        <a:t>-13 492,98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Calibri"/>
                        </a:rPr>
                        <a:t>99,4</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42844" y="3143248"/>
            <a:ext cx="5857916" cy="3571900"/>
          </a:xfrm>
          <a:prstGeom prst="round2Diag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dirty="0"/>
          </a:p>
        </p:txBody>
      </p:sp>
      <p:graphicFrame>
        <p:nvGraphicFramePr>
          <p:cNvPr id="4" name="Диаграмма 3"/>
          <p:cNvGraphicFramePr/>
          <p:nvPr/>
        </p:nvGraphicFramePr>
        <p:xfrm>
          <a:off x="0" y="357166"/>
          <a:ext cx="9144000" cy="2857520"/>
        </p:xfrm>
        <a:graphic>
          <a:graphicData uri="http://schemas.openxmlformats.org/drawingml/2006/chart">
            <c:chart xmlns:c="http://schemas.openxmlformats.org/drawingml/2006/chart" xmlns:r="http://schemas.openxmlformats.org/officeDocument/2006/relationships" r:id="rId2"/>
          </a:graphicData>
        </a:graphic>
      </p:graphicFrame>
      <p:sp>
        <p:nvSpPr>
          <p:cNvPr id="1026" name="Rectangle 2"/>
          <p:cNvSpPr>
            <a:spLocks noChangeArrowheads="1"/>
          </p:cNvSpPr>
          <p:nvPr/>
        </p:nvSpPr>
        <p:spPr bwMode="auto">
          <a:xfrm>
            <a:off x="142844" y="3214686"/>
            <a:ext cx="585791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t>      Общий объем доходов местного бюджета на 2022 год прогнозируется  в сумме 2 307 305,09 тыс. рублей, в том числе налоговые и неналоговые доходы – 346 598,52 тыс. рублей и безвозмездные поступления 1 960 706,57 тыс. рублей. </a:t>
            </a:r>
          </a:p>
          <a:p>
            <a:pPr algn="just"/>
            <a:r>
              <a:rPr lang="ru-RU" sz="1200" dirty="0" smtClean="0"/>
              <a:t>      В 2022 году прогнозируется увеличение поступлений налоговых и неналоговых доходов в местный бюджет к показателям 2021 года на 18 627,94 тыс. рублей. В 2023 году к показателям 2021 года ожидается прирост поступлений на 23 673,78 тыс. руб. В 2024 году этот прирост составит – 35 375,69 тыс. руб. Доля налоговых и неналоговых доходов в общем объеме доходов местного бюджета 2022 года составит 15,02 процента.</a:t>
            </a:r>
          </a:p>
          <a:p>
            <a:pPr algn="just"/>
            <a:r>
              <a:rPr lang="ru-RU" sz="1200" dirty="0" smtClean="0"/>
              <a:t>      Основными источниками собственных доходов в местном бюджете являются: </a:t>
            </a:r>
          </a:p>
          <a:p>
            <a:pPr algn="just"/>
            <a:r>
              <a:rPr lang="ru-RU" sz="1200" dirty="0" smtClean="0"/>
              <a:t>      налог на доходы физических лиц, его доля составляет 54,2 процента; </a:t>
            </a:r>
          </a:p>
          <a:p>
            <a:pPr algn="just"/>
            <a:r>
              <a:rPr lang="ru-RU" sz="1200" dirty="0" smtClean="0"/>
              <a:t>      доходы от уплаты акцизов на нефтепродукты – 10,8 процента;</a:t>
            </a:r>
          </a:p>
          <a:p>
            <a:pPr algn="just"/>
            <a:r>
              <a:rPr lang="ru-RU" sz="1200" dirty="0" smtClean="0"/>
              <a:t>      земельный налог – 10,1 процента; </a:t>
            </a:r>
          </a:p>
          <a:p>
            <a:pPr algn="just"/>
            <a:r>
              <a:rPr lang="ru-RU" sz="1200" dirty="0" smtClean="0"/>
              <a:t>      доходы от использования имущества, находящегося в муниципальной собственности – 6,6 процента;</a:t>
            </a:r>
          </a:p>
          <a:p>
            <a:pPr algn="just"/>
            <a:r>
              <a:rPr lang="ru-RU" sz="1200" dirty="0" smtClean="0"/>
              <a:t>       доходы от оказания платных услуг – 5,8 процента. </a:t>
            </a:r>
            <a:endParaRPr lang="ru-RU" sz="1200" dirty="0"/>
          </a:p>
        </p:txBody>
      </p:sp>
      <p:sp>
        <p:nvSpPr>
          <p:cNvPr id="5" name="TextBox 3"/>
          <p:cNvSpPr txBox="1"/>
          <p:nvPr/>
        </p:nvSpPr>
        <p:spPr>
          <a:xfrm>
            <a:off x="6786578" y="428604"/>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
        <p:nvSpPr>
          <p:cNvPr id="6" name="TextBox 5"/>
          <p:cNvSpPr txBox="1"/>
          <p:nvPr/>
        </p:nvSpPr>
        <p:spPr>
          <a:xfrm>
            <a:off x="0" y="0"/>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ДИНАМИКА РОСТА ДОХОДОВ БЮДЖЕТА КУРСКОГО МУНИЦИПАЛЬНОГО ОКРУГА</a:t>
            </a:r>
          </a:p>
        </p:txBody>
      </p:sp>
      <p:pic>
        <p:nvPicPr>
          <p:cNvPr id="51202" name="Picture 2" descr="https://media.istockphoto.com/photos/money-growth-picture-id475475678"/>
          <p:cNvPicPr>
            <a:picLocks noChangeAspect="1" noChangeArrowheads="1"/>
          </p:cNvPicPr>
          <p:nvPr/>
        </p:nvPicPr>
        <p:blipFill>
          <a:blip r:embed="rId3" cstate="print"/>
          <a:srcRect/>
          <a:stretch>
            <a:fillRect/>
          </a:stretch>
        </p:blipFill>
        <p:spPr bwMode="auto">
          <a:xfrm>
            <a:off x="6072198" y="3857628"/>
            <a:ext cx="2954381" cy="2500330"/>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0"/>
            <a:ext cx="8532266" cy="707471"/>
          </a:xfrm>
          <a:prstGeom prst="rect">
            <a:avLst/>
          </a:prstGeom>
          <a:noFill/>
          <a:ln w="9525">
            <a:noFill/>
            <a:miter lim="800000"/>
            <a:headEnd/>
            <a:tailEnd/>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ru-RU" sz="2600" kern="0" dirty="0">
                <a:solidFill>
                  <a:srgbClr val="000000"/>
                </a:solidFill>
                <a:cs typeface="Arial"/>
              </a:rPr>
              <a:t/>
            </a:r>
            <a:br>
              <a:rPr lang="ru-RU" sz="2600" kern="0" dirty="0">
                <a:solidFill>
                  <a:srgbClr val="000000"/>
                </a:solidFill>
                <a:cs typeface="Arial"/>
              </a:rPr>
            </a:br>
            <a:r>
              <a:rPr lang="ru-RU" sz="1800" b="1" kern="0" dirty="0" smtClean="0">
                <a:solidFill>
                  <a:srgbClr val="000000"/>
                </a:solidFill>
                <a:latin typeface="Times New Roman" pitchFamily="18" charset="0"/>
                <a:cs typeface="Times New Roman" pitchFamily="18" charset="0"/>
              </a:rPr>
              <a:t>СТРУКТУРА НАЛОГОВЫХ И НЕНАЛОГОВЫХ </a:t>
            </a:r>
            <a:r>
              <a:rPr lang="ru-RU" sz="1800" b="1" kern="0" dirty="0" smtClean="0">
                <a:latin typeface="Times New Roman" pitchFamily="18" charset="0"/>
                <a:cs typeface="Times New Roman" pitchFamily="18" charset="0"/>
              </a:rPr>
              <a:t>ДОХОДОВ</a:t>
            </a:r>
            <a:r>
              <a:rPr lang="ru-RU" sz="1800" b="1" kern="0" dirty="0" smtClean="0">
                <a:solidFill>
                  <a:srgbClr val="000000"/>
                </a:solidFill>
                <a:latin typeface="Times New Roman" pitchFamily="18" charset="0"/>
                <a:cs typeface="Times New Roman" pitchFamily="18" charset="0"/>
              </a:rPr>
              <a:t> БЮДЖЕТА КУРСКОГО МУНИЦИПАЛЬНОГО ОКРУГА СТАВРОПОЛЬСКОГО КРАЯ</a:t>
            </a:r>
            <a:endParaRPr lang="en-US" sz="1800" b="1" kern="0" dirty="0" smtClean="0">
              <a:solidFill>
                <a:srgbClr val="000000"/>
              </a:solidFill>
              <a:latin typeface="Times New Roman" pitchFamily="18" charset="0"/>
              <a:cs typeface="Times New Roman" pitchFamily="18" charset="0"/>
            </a:endParaRPr>
          </a:p>
          <a:p>
            <a:pPr algn="ctr">
              <a:defRPr/>
            </a:pPr>
            <a:r>
              <a:rPr lang="ru-RU" sz="2200" b="0" kern="0"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2200" b="0" kern="0"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Диаграмма 5"/>
          <p:cNvGraphicFramePr/>
          <p:nvPr/>
        </p:nvGraphicFramePr>
        <p:xfrm>
          <a:off x="0" y="-304800"/>
          <a:ext cx="9144000" cy="7010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42844" y="3786190"/>
            <a:ext cx="8858312" cy="3071810"/>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ДИНАМИКА И СТРУКТУРА ДОХОДОВ БЮДЖЕТА КУРСКОГО МУНИЦИПАЛЬНОГО ОКРУГА </a:t>
            </a:r>
          </a:p>
          <a:p>
            <a:pPr algn="ctr"/>
            <a:r>
              <a:rPr lang="ru-RU" sz="1600" dirty="0" smtClean="0">
                <a:latin typeface="Calibri" pitchFamily="34" charset="0"/>
                <a:cs typeface="Calibri" pitchFamily="34" charset="0"/>
              </a:rPr>
              <a:t>ПО БЕЗВОЗМЕЗДНЫМ ПОСТУПЛЕНИЯМ В 2022-2024 ГОДАХ</a:t>
            </a:r>
          </a:p>
        </p:txBody>
      </p:sp>
      <p:sp>
        <p:nvSpPr>
          <p:cNvPr id="6" name="TextBox 3"/>
          <p:cNvSpPr txBox="1"/>
          <p:nvPr/>
        </p:nvSpPr>
        <p:spPr>
          <a:xfrm>
            <a:off x="7703820" y="428604"/>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
        <p:nvSpPr>
          <p:cNvPr id="49154" name="Rectangle 2"/>
          <p:cNvSpPr>
            <a:spLocks noChangeArrowheads="1"/>
          </p:cNvSpPr>
          <p:nvPr/>
        </p:nvSpPr>
        <p:spPr bwMode="auto">
          <a:xfrm>
            <a:off x="142844" y="3786190"/>
            <a:ext cx="8858312"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100" dirty="0" smtClean="0"/>
              <a:t>	Безвозмездные поступления в местном бюджете на 2022 год предусмотрены в объеме 1 960 706,57 тыс. рублей, что выше уровня 2021 года на 13,4 процента или 230 850,15 тыс. рублей в абсолютной сумме. </a:t>
            </a:r>
          </a:p>
          <a:p>
            <a:pPr algn="just"/>
            <a:r>
              <a:rPr lang="ru-RU" sz="1100" dirty="0" smtClean="0"/>
              <a:t>Дополнительно в местном бюджете на 2022 год учтены такие межбюджетные трансферты как:</a:t>
            </a:r>
          </a:p>
          <a:p>
            <a:pPr algn="just"/>
            <a:r>
              <a:rPr lang="ru-RU" sz="1100" dirty="0" smtClean="0"/>
              <a:t>	субсидия бюджетам муниципальных округов на 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a:p>
            <a:pPr algn="just"/>
            <a:r>
              <a:rPr lang="ru-RU" sz="1100" dirty="0" smtClean="0"/>
              <a:t>	субвенция бюджетам муниципальных округов на выполнение передаваемых полномочий субъектов Российской Федерации (обеспечение отдыха и оздоровления детей).</a:t>
            </a:r>
          </a:p>
          <a:p>
            <a:pPr algn="just"/>
            <a:r>
              <a:rPr lang="ru-RU" sz="1100" dirty="0" smtClean="0"/>
              <a:t> </a:t>
            </a:r>
          </a:p>
          <a:p>
            <a:pPr algn="just"/>
            <a:r>
              <a:rPr lang="ru-RU" sz="1100" dirty="0" smtClean="0"/>
              <a:t>	В структуре безвозмездных поступлений дотация на выравнивание бюджетной обеспеченности из бюджета Ставропольского края на 2022 год составит 23,4 процента (459 341,00 тыс. рублей).</a:t>
            </a:r>
          </a:p>
          <a:p>
            <a:pPr algn="just"/>
            <a:r>
              <a:rPr lang="ru-RU" sz="1100" dirty="0" smtClean="0"/>
              <a:t>	Субсидии на 2022 год составят 16,8% (329 164,64 тыс. рублей).</a:t>
            </a:r>
          </a:p>
          <a:p>
            <a:pPr algn="just"/>
            <a:r>
              <a:rPr lang="ru-RU" sz="1100" dirty="0" smtClean="0"/>
              <a:t>	Субвенции на 2022 год составят 59,7 (1 171 122,81 тыс. рублей).</a:t>
            </a:r>
          </a:p>
          <a:p>
            <a:pPr algn="just"/>
            <a:r>
              <a:rPr lang="ru-RU" sz="1100" dirty="0" smtClean="0"/>
              <a:t>	Иные межбюджетные трансферты в проекте решения совета о местном бюджете составят: на 2022 год – 1 078,12 тыс. рублей. В составе иных межбюджетных трансфертов учтены средства на содержание депутатов Государственной Думы и членов Совета Федерации и их помощников 1 078,12 тыс. рублей.</a:t>
            </a:r>
            <a:endParaRPr lang="ru-RU" sz="1100" dirty="0"/>
          </a:p>
        </p:txBody>
      </p:sp>
      <p:graphicFrame>
        <p:nvGraphicFramePr>
          <p:cNvPr id="9" name="Диаграмма 8"/>
          <p:cNvGraphicFramePr/>
          <p:nvPr/>
        </p:nvGraphicFramePr>
        <p:xfrm>
          <a:off x="0" y="714356"/>
          <a:ext cx="9144000" cy="28178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14282" y="4857760"/>
            <a:ext cx="8786874" cy="1714512"/>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Диаграмма 3"/>
          <p:cNvGraphicFramePr/>
          <p:nvPr/>
        </p:nvGraphicFramePr>
        <p:xfrm>
          <a:off x="142844" y="642918"/>
          <a:ext cx="8839200" cy="4071966"/>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571472" y="0"/>
            <a:ext cx="8229600" cy="51115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j-ea"/>
                <a:cs typeface="+mj-cs"/>
              </a:rPr>
              <a:t>СТРУКТУРА БЕЗВОЗМЕЗДНЫХ ПОСТУПЛЕНИЙ НА</a:t>
            </a:r>
            <a:r>
              <a:rPr kumimoji="0" lang="ru-RU" sz="2000" b="1" i="0" u="none" strike="noStrike" kern="1200" cap="none" spc="0" normalizeH="0" noProof="0" dirty="0" smtClean="0">
                <a:ln>
                  <a:noFill/>
                </a:ln>
                <a:solidFill>
                  <a:schemeClr val="tx1"/>
                </a:solidFill>
                <a:effectLst/>
                <a:uLnTx/>
                <a:uFillTx/>
                <a:latin typeface="Times New Roman" pitchFamily="18" charset="0"/>
                <a:ea typeface="+mj-ea"/>
                <a:cs typeface="+mj-cs"/>
              </a:rPr>
              <a:t> 2022 год</a:t>
            </a:r>
            <a:endParaRPr kumimoji="0" lang="ru-RU"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Прямоугольник 6"/>
          <p:cNvSpPr/>
          <p:nvPr/>
        </p:nvSpPr>
        <p:spPr>
          <a:xfrm>
            <a:off x="285720" y="4929198"/>
            <a:ext cx="8686800" cy="1754326"/>
          </a:xfrm>
          <a:prstGeom prst="rect">
            <a:avLst/>
          </a:prstGeom>
        </p:spPr>
        <p:txBody>
          <a:bodyPr wrap="square">
            <a:spAutoFit/>
          </a:bodyPr>
          <a:lstStyle/>
          <a:p>
            <a:pPr algn="just"/>
            <a:r>
              <a:rPr lang="ru-RU" sz="1200" dirty="0" smtClean="0"/>
              <a:t> Безвозмездные поступления в местном бюджете на 2022 год предусмотрены в объеме 1 960 706,57 тыс. рублей, что выше уровня 2021 года на 13,4 процента или 230 850,15 тыс. рублей в абсолютной сумме. </a:t>
            </a:r>
          </a:p>
          <a:p>
            <a:pPr algn="just"/>
            <a:r>
              <a:rPr lang="ru-RU" sz="1200" dirty="0" smtClean="0"/>
              <a:t>Дополнительно в местном бюджете на 2022 год учтены такие межбюджетные трансферты как:</a:t>
            </a:r>
          </a:p>
          <a:p>
            <a:pPr algn="just"/>
            <a:r>
              <a:rPr lang="ru-RU" sz="1200" dirty="0" smtClean="0"/>
              <a:t>субсидия бюджетам муниципальных округов на 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a:p>
            <a:pPr algn="just"/>
            <a:r>
              <a:rPr lang="ru-RU" sz="1200" dirty="0" smtClean="0"/>
              <a:t>субвенция бюджетам муниципальных округов на выполнение передаваемых полномочий субъектов Российской Федерации (обеспечение отдыха и оздоровления детей).</a:t>
            </a:r>
          </a:p>
          <a:p>
            <a:pPr algn="just"/>
            <a:endParaRPr lang="ru-RU" sz="1200" dirty="0" smtClean="0">
              <a:latin typeface="Times New Roman" pitchFamily="18" charset="0"/>
              <a:cs typeface="Times New Roman" pitchFamily="18" charset="0"/>
            </a:endParaRPr>
          </a:p>
        </p:txBody>
      </p:sp>
      <p:sp>
        <p:nvSpPr>
          <p:cNvPr id="8" name="Прямоугольник 7"/>
          <p:cNvSpPr/>
          <p:nvPr/>
        </p:nvSpPr>
        <p:spPr>
          <a:xfrm>
            <a:off x="7429488" y="500042"/>
            <a:ext cx="1714512" cy="369332"/>
          </a:xfrm>
          <a:prstGeom prst="rect">
            <a:avLst/>
          </a:prstGeom>
        </p:spPr>
        <p:txBody>
          <a:bodyPr wrap="square">
            <a:spAutoFit/>
          </a:bodyPr>
          <a:lstStyle/>
          <a:p>
            <a:pPr algn="ctr"/>
            <a:r>
              <a:rPr lang="ru-RU" i="1" dirty="0" smtClean="0">
                <a:latin typeface="Times New Roman" pitchFamily="18" charset="0"/>
                <a:cs typeface="Times New Roman" pitchFamily="18" charset="0"/>
              </a:rPr>
              <a:t>тыс. рублей</a:t>
            </a:r>
          </a:p>
        </p:txBody>
      </p:sp>
      <p:sp>
        <p:nvSpPr>
          <p:cNvPr id="10" name="TextBox 1"/>
          <p:cNvSpPr txBox="1"/>
          <p:nvPr/>
        </p:nvSpPr>
        <p:spPr>
          <a:xfrm>
            <a:off x="6553200" y="2667000"/>
            <a:ext cx="1214446" cy="357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dirty="0" smtClean="0">
                <a:latin typeface="Times New Roman" pitchFamily="18" charset="0"/>
                <a:cs typeface="Times New Roman" pitchFamily="18" charset="0"/>
              </a:rPr>
              <a:t>субвенции</a:t>
            </a:r>
            <a:endParaRPr lang="ru-RU" sz="1800" dirty="0">
              <a:latin typeface="Times New Roman" pitchFamily="18" charset="0"/>
              <a:cs typeface="Times New Roman" pitchFamily="18" charset="0"/>
            </a:endParaRPr>
          </a:p>
        </p:txBody>
      </p:sp>
      <p:sp>
        <p:nvSpPr>
          <p:cNvPr id="11" name="TextBox 1"/>
          <p:cNvSpPr txBox="1"/>
          <p:nvPr/>
        </p:nvSpPr>
        <p:spPr>
          <a:xfrm>
            <a:off x="1447800" y="1447800"/>
            <a:ext cx="1214446" cy="357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dirty="0" smtClean="0">
                <a:latin typeface="Times New Roman" pitchFamily="18" charset="0"/>
                <a:cs typeface="Times New Roman" pitchFamily="18" charset="0"/>
              </a:rPr>
              <a:t>субсидии</a:t>
            </a:r>
            <a:endParaRPr lang="ru-RU" sz="1800" dirty="0">
              <a:latin typeface="Times New Roman" pitchFamily="18" charset="0"/>
              <a:cs typeface="Times New Roman" pitchFamily="18" charset="0"/>
            </a:endParaRPr>
          </a:p>
        </p:txBody>
      </p:sp>
      <p:sp>
        <p:nvSpPr>
          <p:cNvPr id="12" name="TextBox 1"/>
          <p:cNvSpPr txBox="1"/>
          <p:nvPr/>
        </p:nvSpPr>
        <p:spPr>
          <a:xfrm>
            <a:off x="4714876" y="357166"/>
            <a:ext cx="2071702" cy="5000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dirty="0" smtClean="0">
              <a:latin typeface="Times New Roman" pitchFamily="18" charset="0"/>
              <a:cs typeface="Times New Roman" pitchFamily="18" charset="0"/>
            </a:endParaRPr>
          </a:p>
        </p:txBody>
      </p:sp>
      <p:sp>
        <p:nvSpPr>
          <p:cNvPr id="13" name="TextBox 1"/>
          <p:cNvSpPr txBox="1"/>
          <p:nvPr/>
        </p:nvSpPr>
        <p:spPr>
          <a:xfrm>
            <a:off x="5257800" y="838200"/>
            <a:ext cx="1262058" cy="5810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dirty="0" smtClean="0">
                <a:latin typeface="Times New Roman" pitchFamily="18" charset="0"/>
                <a:cs typeface="Times New Roman" pitchFamily="18" charset="0"/>
              </a:rPr>
              <a:t>иные МБТ </a:t>
            </a:r>
            <a:endParaRPr lang="ru-RU" sz="1800" dirty="0">
              <a:latin typeface="Times New Roman" pitchFamily="18" charset="0"/>
              <a:cs typeface="Times New Roman" pitchFamily="18" charset="0"/>
            </a:endParaRPr>
          </a:p>
        </p:txBody>
      </p:sp>
      <p:cxnSp>
        <p:nvCxnSpPr>
          <p:cNvPr id="15" name="Соединительная линия уступом 14"/>
          <p:cNvCxnSpPr/>
          <p:nvPr/>
        </p:nvCxnSpPr>
        <p:spPr>
          <a:xfrm>
            <a:off x="1447800" y="1828800"/>
            <a:ext cx="1600200" cy="228600"/>
          </a:xfrm>
          <a:prstGeom prst="bentConnector3">
            <a:avLst>
              <a:gd name="adj1" fmla="val 69934"/>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Соединительная линия уступом 21"/>
          <p:cNvCxnSpPr/>
          <p:nvPr/>
        </p:nvCxnSpPr>
        <p:spPr>
          <a:xfrm flipV="1">
            <a:off x="4572000" y="1219200"/>
            <a:ext cx="2057400" cy="141288"/>
          </a:xfrm>
          <a:prstGeom prst="bentConnector3">
            <a:avLst>
              <a:gd name="adj1" fmla="val 29328"/>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Соединительная линия уступом 46"/>
          <p:cNvCxnSpPr/>
          <p:nvPr/>
        </p:nvCxnSpPr>
        <p:spPr>
          <a:xfrm>
            <a:off x="1447800" y="3200400"/>
            <a:ext cx="1371600" cy="228600"/>
          </a:xfrm>
          <a:prstGeom prst="bentConnector3">
            <a:avLst>
              <a:gd name="adj1" fmla="val 66279"/>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42844" y="3214686"/>
            <a:ext cx="3714776" cy="3286148"/>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0" y="0"/>
            <a:ext cx="9144000" cy="338554"/>
          </a:xfrm>
          <a:prstGeom prst="rect">
            <a:avLst/>
          </a:prstGeom>
          <a:noFill/>
        </p:spPr>
        <p:txBody>
          <a:bodyPr wrap="square" rtlCol="0">
            <a:spAutoFit/>
          </a:bodyPr>
          <a:lstStyle/>
          <a:p>
            <a:pPr algn="ctr"/>
            <a:r>
              <a:rPr lang="ru-RU" sz="1600" b="1" dirty="0" smtClean="0">
                <a:latin typeface="Calibri" pitchFamily="34" charset="0"/>
                <a:cs typeface="Calibri" pitchFamily="34" charset="0"/>
              </a:rPr>
              <a:t>Раздел 4 /  </a:t>
            </a:r>
            <a:r>
              <a:rPr lang="ru-RU" sz="1600" dirty="0" smtClean="0">
                <a:latin typeface="Calibri" pitchFamily="34" charset="0"/>
                <a:cs typeface="Calibri" pitchFamily="34" charset="0"/>
              </a:rPr>
              <a:t>РАСХОДЫ БЮДЖЕТА КУРСКОГО МУНИЦИПАЛЬНОГО ОКРУГА В 2018-2024 ГОДАХ</a:t>
            </a:r>
          </a:p>
        </p:txBody>
      </p:sp>
      <p:graphicFrame>
        <p:nvGraphicFramePr>
          <p:cNvPr id="3" name="Диаграмма 2"/>
          <p:cNvGraphicFramePr/>
          <p:nvPr/>
        </p:nvGraphicFramePr>
        <p:xfrm>
          <a:off x="214282" y="357166"/>
          <a:ext cx="8786874" cy="271464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14282" y="3357562"/>
            <a:ext cx="3643338" cy="3000821"/>
          </a:xfrm>
          <a:prstGeom prst="rect">
            <a:avLst/>
          </a:prstGeom>
          <a:noFill/>
        </p:spPr>
        <p:txBody>
          <a:bodyPr wrap="square" rtlCol="0">
            <a:spAutoFit/>
          </a:bodyPr>
          <a:lstStyle/>
          <a:p>
            <a:pPr lvl="0" algn="just"/>
            <a:r>
              <a:rPr lang="ru-RU" sz="900" dirty="0" smtClean="0"/>
              <a:t>    При формировании объема бюджетных ассигнований на 2022 год  учтены следующие общие для всех главных распорядителей средств местного бюджета подходы. </a:t>
            </a:r>
          </a:p>
          <a:p>
            <a:pPr algn="just"/>
            <a:r>
              <a:rPr lang="ru-RU" sz="900" dirty="0" smtClean="0"/>
              <a:t>    За базу для формирования расчетных показателей расходов местного бюджета принимается фактический объем расходов, определенный на основании данных реестра расходных обязательств Курского муниципального округа Ставропольского края за 2021 год, с учетом изменений расчетных показателей на основании решений, принятых краевой межведомственной бюджетной комиссией, образованной </a:t>
            </a:r>
            <a:r>
              <a:rPr lang="ru-RU" sz="900" dirty="0" smtClean="0">
                <a:hlinkClick r:id="rId3"/>
              </a:rPr>
              <a:t>постановлением</a:t>
            </a:r>
            <a:r>
              <a:rPr lang="ru-RU" sz="900" dirty="0" smtClean="0"/>
              <a:t> Правительства Ставропольского края от 29 августа</a:t>
            </a:r>
            <a:r>
              <a:rPr lang="en-US" sz="900" dirty="0" smtClean="0"/>
              <a:t> </a:t>
            </a:r>
            <a:r>
              <a:rPr lang="ru-RU" sz="900" dirty="0" smtClean="0"/>
              <a:t>2003</a:t>
            </a:r>
            <a:r>
              <a:rPr lang="en-US" sz="900" dirty="0" smtClean="0"/>
              <a:t> </a:t>
            </a:r>
            <a:r>
              <a:rPr lang="ru-RU" sz="900" dirty="0" smtClean="0"/>
              <a:t>г. № 159-п «О краевой межведомственной бюджетной комиссии» (далее – межведомственная бюджетная комиссия) в 2018-2021 годах на соответствующий период.</a:t>
            </a:r>
          </a:p>
          <a:p>
            <a:pPr algn="just"/>
            <a:r>
              <a:rPr lang="ru-RU" sz="900" dirty="0" smtClean="0"/>
              <a:t>     Расходы местного бюджета на 2022 год планируются в сумме 2 307 305,09 тыс. рублей, что на 249 478,09 тыс. рублей больше первоначального утвержденного объема расходов на 2021 год. Структура местного бюджета остается социально ориентированной: расходы социальных отраслей составляют 77,36 процента в общих расходах.</a:t>
            </a:r>
            <a:endParaRPr lang="ru-RU" sz="900" dirty="0"/>
          </a:p>
        </p:txBody>
      </p:sp>
      <p:sp>
        <p:nvSpPr>
          <p:cNvPr id="6" name="TextBox 5"/>
          <p:cNvSpPr txBox="1"/>
          <p:nvPr/>
        </p:nvSpPr>
        <p:spPr>
          <a:xfrm>
            <a:off x="4000496" y="3143248"/>
            <a:ext cx="500066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ФУНКЦИОНАЛЬНАЯ СТРУКТУРА РАСХОДОВ БЮДЖЕТА НА 2022 ГОД</a:t>
            </a:r>
          </a:p>
        </p:txBody>
      </p:sp>
      <p:graphicFrame>
        <p:nvGraphicFramePr>
          <p:cNvPr id="7" name="Диаграмма 6"/>
          <p:cNvGraphicFramePr/>
          <p:nvPr/>
        </p:nvGraphicFramePr>
        <p:xfrm>
          <a:off x="3929058" y="2786058"/>
          <a:ext cx="5214942" cy="407194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3"/>
          <p:cNvSpPr txBox="1"/>
          <p:nvPr/>
        </p:nvSpPr>
        <p:spPr>
          <a:xfrm>
            <a:off x="7572396"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95536" y="4581128"/>
            <a:ext cx="357790" cy="923330"/>
          </a:xfrm>
          <a:prstGeom prst="rect">
            <a:avLst/>
          </a:prstGeom>
          <a:noFill/>
        </p:spPr>
        <p:txBody>
          <a:bodyPr wrap="none" lIns="91440" tIns="45720" rIns="91440" bIns="45720">
            <a:spAutoFit/>
          </a:bodyPr>
          <a:lstStyle/>
          <a:p>
            <a:pPr algn="ctr"/>
            <a:r>
              <a:rPr lang="ru-RU" sz="5400" b="1" cap="none" spc="0" dirty="0" smtClean="0">
                <a:ln w="12700">
                  <a:solidFill>
                    <a:schemeClr val="accent4">
                      <a:lumMod val="75000"/>
                    </a:schemeClr>
                  </a:solidFill>
                  <a:prstDash val="solid"/>
                </a:ln>
                <a:solidFill>
                  <a:schemeClr val="accent4">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endParaRPr lang="ru-RU" sz="5400" b="1" cap="none" spc="0" dirty="0">
              <a:ln w="12700">
                <a:solidFill>
                  <a:schemeClr val="accent4">
                    <a:lumMod val="75000"/>
                  </a:schemeClr>
                </a:solidFill>
                <a:prstDash val="solid"/>
              </a:ln>
              <a:solidFill>
                <a:schemeClr val="accent4">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26" name="Прямоугольник 25"/>
          <p:cNvSpPr/>
          <p:nvPr/>
        </p:nvSpPr>
        <p:spPr>
          <a:xfrm>
            <a:off x="214282" y="142852"/>
            <a:ext cx="8686800" cy="5693866"/>
          </a:xfrm>
          <a:prstGeom prst="rect">
            <a:avLst/>
          </a:prstGeom>
        </p:spPr>
        <p:txBody>
          <a:bodyPr wrap="square">
            <a:spAutoFit/>
          </a:bodyPr>
          <a:lstStyle/>
          <a:p>
            <a:pPr lvl="0" algn="just"/>
            <a:r>
              <a:rPr lang="ru-RU" sz="1400" dirty="0" smtClean="0"/>
              <a:t>	При формировании объема бюджетных ассигнований на 2022 год  учтены следующие общие для всех главных распорядителей средств местного бюджета подходы. </a:t>
            </a:r>
          </a:p>
          <a:p>
            <a:pPr lvl="0" algn="just"/>
            <a:r>
              <a:rPr lang="ru-RU" sz="1400" dirty="0" smtClean="0"/>
              <a:t>	 За базу для формирования расчетных показателей расходов местного бюджета принимается фактический объем расходов, определенный на основании данных реестра расходных обязательств Курского муниципального округа Ставропольского края за 2021 год, с учетом изменений расчетных показателей на основании решений, принятых краевой межведомственной бюджетной комиссией. </a:t>
            </a:r>
          </a:p>
          <a:p>
            <a:pPr algn="just"/>
            <a:r>
              <a:rPr lang="ru-RU" sz="1400" dirty="0" smtClean="0"/>
              <a:t>	Объемы средств, на которые изменяются расчетные показатели (в условиях 2021 года) в связи с введением новой (расширением действующей) сети муниципальных учреждений социальной сферы, принятые по результатам сверки исходных данных- это:</a:t>
            </a:r>
          </a:p>
          <a:p>
            <a:pPr algn="just"/>
            <a:r>
              <a:rPr lang="ru-RU" sz="1400" dirty="0" smtClean="0"/>
              <a:t>	расходы на содержание новой сети муниципальных учреждений социальной сферы: </a:t>
            </a:r>
          </a:p>
          <a:p>
            <a:pPr algn="just"/>
            <a:r>
              <a:rPr lang="ru-RU" sz="1400" dirty="0" smtClean="0"/>
              <a:t> открытие и содержание  дошкольного образовательного учреждения на 160 мест в </a:t>
            </a:r>
            <a:r>
              <a:rPr lang="ru-RU" sz="1400" dirty="0" err="1" smtClean="0"/>
              <a:t>с.Ростовановском</a:t>
            </a:r>
            <a:r>
              <a:rPr lang="ru-RU" sz="1400" dirty="0" smtClean="0"/>
              <a:t>, Курского района в объеме 11 471,58 тыс. рублей.</a:t>
            </a:r>
          </a:p>
          <a:p>
            <a:pPr algn="just"/>
            <a:r>
              <a:rPr lang="ru-RU" sz="1400" dirty="0" smtClean="0"/>
              <a:t>	и </a:t>
            </a:r>
            <a:r>
              <a:rPr lang="ru-RU" sz="1400" dirty="0" err="1" smtClean="0"/>
              <a:t>досчет</a:t>
            </a:r>
            <a:r>
              <a:rPr lang="ru-RU" sz="1400" dirty="0" smtClean="0"/>
              <a:t> до годовой потребности расходов на содержание муниципальных учреждений, по которым по результатам сверки исходных данных расходы на содержание предусмотрены в 2021 году не с начала года:</a:t>
            </a:r>
            <a:endParaRPr lang="ru-RU" sz="1400" b="1" dirty="0" smtClean="0"/>
          </a:p>
          <a:p>
            <a:pPr algn="just"/>
            <a:r>
              <a:rPr lang="ru-RU" sz="1400" dirty="0" smtClean="0"/>
              <a:t>	содержание </a:t>
            </a:r>
            <a:r>
              <a:rPr lang="ru-RU" sz="1400" dirty="0" err="1" smtClean="0"/>
              <a:t>Галюгаевского</a:t>
            </a:r>
            <a:r>
              <a:rPr lang="ru-RU" sz="1400" dirty="0" smtClean="0"/>
              <a:t> филиала муниципального бюджетного учреждения дополнительного образования «Курская детская художественная школа»  и создание 100 дополнительных (компенсационных) мест для детей в возрасте от 1,5 до 3 лет путем капитального ремонта при реализации мероприятий в рамках национального проекта «Демография» в следующих муниципальных казенных дошкольных образовательных учреждениях:</a:t>
            </a:r>
          </a:p>
          <a:p>
            <a:pPr algn="just"/>
            <a:r>
              <a:rPr lang="ru-RU" sz="1400" dirty="0" smtClean="0"/>
              <a:t>	«Детский сад № 4 «Золотой ключик» (п. Мирный); </a:t>
            </a:r>
          </a:p>
          <a:p>
            <a:pPr algn="just"/>
            <a:r>
              <a:rPr lang="ru-RU" sz="1400" dirty="0" smtClean="0"/>
              <a:t>	«Детский сад № 11 «Сказка» (ст. Курская);</a:t>
            </a:r>
          </a:p>
          <a:p>
            <a:pPr algn="just"/>
            <a:r>
              <a:rPr lang="ru-RU" sz="1400" dirty="0" smtClean="0"/>
              <a:t>	«Детский сад № 17 «Колосок» (ст. </a:t>
            </a:r>
            <a:r>
              <a:rPr lang="ru-RU" sz="1400" dirty="0" err="1" smtClean="0"/>
              <a:t>Стодеревская</a:t>
            </a:r>
            <a:r>
              <a:rPr lang="ru-RU" sz="1400" dirty="0" smtClean="0"/>
              <a:t>);</a:t>
            </a:r>
          </a:p>
          <a:p>
            <a:pPr algn="just"/>
            <a:r>
              <a:rPr lang="ru-RU" sz="1400" dirty="0" smtClean="0"/>
              <a:t>	«Детский сад № 19 «Колосок» (с. Русское);</a:t>
            </a:r>
          </a:p>
          <a:p>
            <a:pPr algn="just"/>
            <a:r>
              <a:rPr lang="ru-RU" sz="1400" dirty="0" smtClean="0"/>
              <a:t>     	 «Детский сад № 21 «</a:t>
            </a:r>
            <a:r>
              <a:rPr lang="ru-RU" sz="1400" dirty="0" err="1" smtClean="0"/>
              <a:t>Семицветик</a:t>
            </a:r>
            <a:r>
              <a:rPr lang="ru-RU" sz="1400" dirty="0" smtClean="0"/>
              <a:t>» (с. </a:t>
            </a:r>
            <a:r>
              <a:rPr lang="ru-RU" sz="1400" dirty="0" err="1" smtClean="0"/>
              <a:t>Эдиссия</a:t>
            </a:r>
            <a:r>
              <a:rPr lang="ru-RU" sz="1400" dirty="0" smtClean="0"/>
              <a:t>).</a:t>
            </a:r>
          </a:p>
        </p:txBody>
      </p:sp>
      <p:pic>
        <p:nvPicPr>
          <p:cNvPr id="12290" name="Picture 2" descr="https://i.pinimg.com/originals/2e/e0/a5/2ee0a59f78aacc0ac0a2be71dcd8af44.jpg"/>
          <p:cNvPicPr>
            <a:picLocks noChangeAspect="1" noChangeArrowheads="1"/>
          </p:cNvPicPr>
          <p:nvPr/>
        </p:nvPicPr>
        <p:blipFill>
          <a:blip r:embed="rId2" cstate="print"/>
          <a:srcRect/>
          <a:stretch>
            <a:fillRect/>
          </a:stretch>
        </p:blipFill>
        <p:spPr bwMode="auto">
          <a:xfrm>
            <a:off x="6096000" y="5229988"/>
            <a:ext cx="2794365" cy="1628012"/>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143000"/>
            <a:ext cx="184731" cy="369332"/>
          </a:xfrm>
          <a:prstGeom prst="rect">
            <a:avLst/>
          </a:prstGeom>
          <a:noFill/>
        </p:spPr>
        <p:txBody>
          <a:bodyPr wrap="none" rtlCol="0">
            <a:spAutoFit/>
          </a:bodyPr>
          <a:lstStyle/>
          <a:p>
            <a:endParaRPr lang="ru-RU" dirty="0"/>
          </a:p>
        </p:txBody>
      </p:sp>
      <p:sp>
        <p:nvSpPr>
          <p:cNvPr id="10" name="Прямоугольник 9"/>
          <p:cNvSpPr/>
          <p:nvPr/>
        </p:nvSpPr>
        <p:spPr>
          <a:xfrm>
            <a:off x="228600" y="152400"/>
            <a:ext cx="8610600" cy="5693866"/>
          </a:xfrm>
          <a:prstGeom prst="rect">
            <a:avLst/>
          </a:prstGeom>
        </p:spPr>
        <p:txBody>
          <a:bodyPr wrap="square">
            <a:spAutoFit/>
          </a:bodyPr>
          <a:lstStyle/>
          <a:p>
            <a:pPr algn="just"/>
            <a:r>
              <a:rPr lang="ru-RU" sz="1400" dirty="0" smtClean="0"/>
              <a:t>	 Уменьшаются расчетные показатели расходов местного бюджета на</a:t>
            </a:r>
            <a:r>
              <a:rPr lang="en-US" sz="1400" dirty="0" smtClean="0"/>
              <a:t> </a:t>
            </a:r>
            <a:r>
              <a:rPr lang="ru-RU" sz="1400" dirty="0" smtClean="0"/>
              <a:t>2022 год и плановый период 2023 и 2024 годов в связи с передачей из бюджета Курского муниципального округа Ставропольского края в бюджет Ставропольского края расходов на осуществление вопросов по организации и обеспечению отдыха и оздоровления детей. Объем средств, на которые изменяются расчетные показатели составляет 3 596,70 тыс. рублей.</a:t>
            </a:r>
          </a:p>
          <a:p>
            <a:pPr algn="just"/>
            <a:r>
              <a:rPr lang="ru-RU" sz="1400" dirty="0" smtClean="0"/>
              <a:t>	Расходы на повышение заработной платы работникам муниципальных учреждений культуры, педагогическим работникам муниципальных организаций дополнительного образования детей (в сфере образования, культуры, физической культуры и спорта), подпадающих под действие Указов Президента Российской Федерации 2012 года  формируются исходя из значения среднемесячного дохода от трудовой деятельности в 2022</a:t>
            </a:r>
            <a:r>
              <a:rPr lang="en-US" sz="1400" dirty="0" smtClean="0"/>
              <a:t> </a:t>
            </a:r>
            <a:r>
              <a:rPr lang="ru-RU" sz="1400" dirty="0" smtClean="0"/>
              <a:t>году – 26</a:t>
            </a:r>
            <a:r>
              <a:rPr lang="en-US" sz="1400" dirty="0" smtClean="0"/>
              <a:t> </a:t>
            </a:r>
            <a:r>
              <a:rPr lang="ru-RU" sz="1400" dirty="0" smtClean="0"/>
              <a:t>250,60 рубля, в 2023-2024 годах – 28</a:t>
            </a:r>
            <a:r>
              <a:rPr lang="en-US" sz="1400" dirty="0" smtClean="0"/>
              <a:t> </a:t>
            </a:r>
            <a:r>
              <a:rPr lang="ru-RU" sz="1400" dirty="0" smtClean="0"/>
              <a:t>758,02 рубля.</a:t>
            </a:r>
            <a:endParaRPr lang="ru-RU" sz="1400" b="1" dirty="0" smtClean="0"/>
          </a:p>
          <a:p>
            <a:pPr algn="just"/>
            <a:r>
              <a:rPr lang="ru-RU" sz="1400" dirty="0" smtClean="0"/>
              <a:t>	Средства на оплату труда  категорий работников бюджетной сферы, которые не подпадают под действие Указов Президента РФ, рассчитываются с учетом индексации с 01 октября 2021 года на 3,6 процента.</a:t>
            </a:r>
            <a:endParaRPr lang="ru-RU" sz="1400" b="1" dirty="0" smtClean="0"/>
          </a:p>
          <a:p>
            <a:pPr algn="just"/>
            <a:r>
              <a:rPr lang="ru-RU" sz="1400" dirty="0" smtClean="0"/>
              <a:t>	Расходы на выплату заработной платы работникам </a:t>
            </a:r>
          </a:p>
          <a:p>
            <a:pPr algn="just"/>
            <a:r>
              <a:rPr lang="ru-RU" sz="1400" dirty="0" smtClean="0"/>
              <a:t>организаций, финансируемых из местных бюджетов, предусматриваются</a:t>
            </a:r>
          </a:p>
          <a:p>
            <a:pPr algn="just"/>
            <a:r>
              <a:rPr lang="ru-RU" sz="1400" dirty="0" smtClean="0"/>
              <a:t> в расчетных показателях исходя из обеспечения минимального размера </a:t>
            </a:r>
          </a:p>
          <a:p>
            <a:pPr algn="just"/>
            <a:r>
              <a:rPr lang="ru-RU" sz="1400" dirty="0" smtClean="0"/>
              <a:t>оплаты труда 13</a:t>
            </a:r>
            <a:r>
              <a:rPr lang="en-US" sz="1400" dirty="0" smtClean="0"/>
              <a:t> </a:t>
            </a:r>
            <a:r>
              <a:rPr lang="ru-RU" sz="1400" dirty="0" smtClean="0"/>
              <a:t>617,00</a:t>
            </a:r>
            <a:r>
              <a:rPr lang="en-US" sz="1400" dirty="0" smtClean="0"/>
              <a:t> </a:t>
            </a:r>
            <a:r>
              <a:rPr lang="ru-RU" sz="1400" dirty="0" smtClean="0"/>
              <a:t>рублей в месяц. </a:t>
            </a:r>
            <a:endParaRPr lang="ru-RU" sz="1400" b="1" dirty="0" smtClean="0"/>
          </a:p>
          <a:p>
            <a:pPr algn="just"/>
            <a:r>
              <a:rPr lang="ru-RU" sz="1400" dirty="0" smtClean="0"/>
              <a:t>	При определении размера фонда оплаты труда на 2022 год </a:t>
            </a:r>
          </a:p>
          <a:p>
            <a:pPr algn="just"/>
            <a:r>
              <a:rPr lang="ru-RU" sz="1400" dirty="0" smtClean="0"/>
              <a:t>и плановый период 2023 и 2024 годов тарифы страховых взносов на </a:t>
            </a:r>
          </a:p>
          <a:p>
            <a:pPr algn="just"/>
            <a:r>
              <a:rPr lang="ru-RU" sz="1400" dirty="0" smtClean="0"/>
              <a:t>заработную плату сохраняются на уровне 30,2 процента.</a:t>
            </a:r>
            <a:endParaRPr lang="ru-RU" sz="1400" b="1" dirty="0" smtClean="0"/>
          </a:p>
          <a:p>
            <a:pPr algn="just"/>
            <a:r>
              <a:rPr lang="ru-RU" sz="1400" dirty="0" smtClean="0"/>
              <a:t>	Расходы на оплату коммунальных услуг на 2022 год формируются с учетом прогнозируемого роста тарифов на 2,6 процента, на 2023 и 2024 годы – в условиях 2022 года. </a:t>
            </a:r>
          </a:p>
          <a:p>
            <a:pPr algn="just"/>
            <a:r>
              <a:rPr lang="ru-RU" sz="1400" dirty="0" smtClean="0"/>
              <a:t>	Объем планируемых расходов за счет субсидий, субвенций и иных межбюджетных трансфертов, имеющих целевое назначение, от других бюджетов бюджетной системы Российской Федерации соответствует прогнозу поступления данных доходов.</a:t>
            </a:r>
            <a:endParaRPr lang="ru-RU" sz="1400" dirty="0" smtClean="0">
              <a:latin typeface="Times New Roman" pitchFamily="18" charset="0"/>
              <a:cs typeface="Times New Roman" pitchFamily="18" charset="0"/>
            </a:endParaRPr>
          </a:p>
        </p:txBody>
      </p:sp>
      <p:pic>
        <p:nvPicPr>
          <p:cNvPr id="5" name="Picture 2" descr="https://freesmi.by/wp-content/uploads/2015/06/zarplaty_v_bulgarii_20133.jpg"/>
          <p:cNvPicPr>
            <a:picLocks noChangeAspect="1" noChangeArrowheads="1"/>
          </p:cNvPicPr>
          <p:nvPr/>
        </p:nvPicPr>
        <p:blipFill>
          <a:blip r:embed="rId2" cstate="print"/>
          <a:srcRect/>
          <a:stretch>
            <a:fillRect/>
          </a:stretch>
        </p:blipFill>
        <p:spPr bwMode="auto">
          <a:xfrm>
            <a:off x="6500826" y="2928934"/>
            <a:ext cx="2438400" cy="1828800"/>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143000"/>
            <a:ext cx="184731" cy="369332"/>
          </a:xfrm>
          <a:prstGeom prst="rect">
            <a:avLst/>
          </a:prstGeom>
          <a:noFill/>
        </p:spPr>
        <p:txBody>
          <a:bodyPr wrap="none" rtlCol="0">
            <a:spAutoFit/>
          </a:bodyPr>
          <a:lstStyle/>
          <a:p>
            <a:endParaRPr lang="ru-RU" dirty="0"/>
          </a:p>
        </p:txBody>
      </p:sp>
      <p:sp>
        <p:nvSpPr>
          <p:cNvPr id="3" name="Прямоугольник 2"/>
          <p:cNvSpPr/>
          <p:nvPr/>
        </p:nvSpPr>
        <p:spPr>
          <a:xfrm>
            <a:off x="304800" y="1219200"/>
            <a:ext cx="5257800" cy="738664"/>
          </a:xfrm>
          <a:prstGeom prst="rect">
            <a:avLst/>
          </a:prstGeom>
        </p:spPr>
        <p:txBody>
          <a:bodyPr wrap="square">
            <a:spAutoFit/>
          </a:bodyPr>
          <a:lstStyle/>
          <a:p>
            <a:pPr marL="3175" indent="539750" algn="just"/>
            <a:endParaRPr lang="ru-RU" sz="1400" dirty="0" smtClean="0">
              <a:latin typeface="Times New Roman" pitchFamily="18" charset="0"/>
              <a:cs typeface="Times New Roman" pitchFamily="18" charset="0"/>
            </a:endParaRPr>
          </a:p>
          <a:p>
            <a:pPr marL="3175" indent="539750" algn="just"/>
            <a:endParaRPr lang="ru-RU" sz="1400" dirty="0" smtClean="0">
              <a:latin typeface="Times New Roman" pitchFamily="18" charset="0"/>
              <a:cs typeface="Times New Roman" pitchFamily="18" charset="0"/>
            </a:endParaRPr>
          </a:p>
          <a:p>
            <a:pPr marL="3175" indent="19050" algn="just"/>
            <a:endParaRPr lang="ru-RU" sz="1400" dirty="0"/>
          </a:p>
        </p:txBody>
      </p:sp>
      <p:sp>
        <p:nvSpPr>
          <p:cNvPr id="12292" name="Rectangle 4"/>
          <p:cNvSpPr>
            <a:spLocks noChangeArrowheads="1"/>
          </p:cNvSpPr>
          <p:nvPr/>
        </p:nvSpPr>
        <p:spPr bwMode="auto">
          <a:xfrm>
            <a:off x="214282" y="0"/>
            <a:ext cx="8686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00" dirty="0" smtClean="0"/>
              <a:t>	 </a:t>
            </a:r>
            <a:r>
              <a:rPr lang="ru-RU" sz="1400" u="sng" dirty="0" smtClean="0"/>
              <a:t>Некоторые отраслевые особенности формирования бюджетных ассигнований на 2022 год и плановый период 2023 и 2024 годов (в условиях 2021 года).</a:t>
            </a:r>
            <a:endParaRPr lang="ru-RU" sz="1400" b="1" u="sng" dirty="0" smtClean="0"/>
          </a:p>
          <a:p>
            <a:pPr lvl="1" algn="just">
              <a:buFont typeface="Wingdings" pitchFamily="2" charset="2"/>
              <a:buChar char="ü"/>
            </a:pPr>
            <a:r>
              <a:rPr lang="ru-RU" sz="1400" dirty="0" smtClean="0"/>
              <a:t>Формирование бюджетных ассигнований на содержание органов местного самоуправления.</a:t>
            </a:r>
            <a:endParaRPr lang="ru-RU" sz="1400" b="1" dirty="0" smtClean="0"/>
          </a:p>
          <a:p>
            <a:pPr algn="just"/>
            <a:r>
              <a:rPr lang="ru-RU" sz="1400" dirty="0" smtClean="0"/>
              <a:t>	</a:t>
            </a:r>
            <a:r>
              <a:rPr lang="en-US" sz="1400" dirty="0" err="1" smtClean="0"/>
              <a:t>Расходы</a:t>
            </a:r>
            <a:r>
              <a:rPr lang="en-US" sz="1400" dirty="0" smtClean="0"/>
              <a:t> </a:t>
            </a:r>
            <a:r>
              <a:rPr lang="en-US" sz="1400" dirty="0" err="1" smtClean="0"/>
              <a:t>на</a:t>
            </a:r>
            <a:r>
              <a:rPr lang="en-US" sz="1400" dirty="0" smtClean="0"/>
              <a:t> </a:t>
            </a:r>
            <a:r>
              <a:rPr lang="en-US" sz="1400" dirty="0" err="1" smtClean="0"/>
              <a:t>оплату</a:t>
            </a:r>
            <a:r>
              <a:rPr lang="en-US" sz="1400" dirty="0" smtClean="0"/>
              <a:t> </a:t>
            </a:r>
            <a:r>
              <a:rPr lang="en-US" sz="1400" dirty="0" err="1" smtClean="0"/>
              <a:t>труда</a:t>
            </a:r>
            <a:r>
              <a:rPr lang="en-US" sz="1400" dirty="0" smtClean="0"/>
              <a:t>:</a:t>
            </a:r>
            <a:endParaRPr lang="ru-RU" sz="1400" dirty="0" smtClean="0"/>
          </a:p>
          <a:p>
            <a:pPr algn="just"/>
            <a:r>
              <a:rPr lang="ru-RU" sz="1400" dirty="0" smtClean="0"/>
              <a:t>	депутатов, членов выборных органов местного самоуправления, выборных должностных лиц местного самоуправления, осуществляющих свои полномочия на постоянной основе, муниципальных служащих муниципальной службы в Ставропольском крае планируются с учетом размеров должностных окладов, утвержденных постановлением Правительства Ставропольского края от 29 декабря 2020 г. № 743-п «Об утверждении Методики расчета нормативов формирования расходов на содержание органов местного самоуправления муниципальных образований Ставропольского края»; </a:t>
            </a:r>
          </a:p>
          <a:p>
            <a:pPr algn="just"/>
            <a:r>
              <a:rPr lang="ru-RU" sz="1400" dirty="0" smtClean="0"/>
              <a:t>	работников, замещающих должности, не являющиеся должностями муниципальной службы, планируются с учетом размеров должностных окладов, утвержденных постановлением Губернатора Ставропольского края от 18 ноября 2005 г. № 680 «Об оплате труда работников государственных органов Ставропольского края, замещающих должности, не являющиеся должностями государственной гражданской службы Ставропольского края»;</a:t>
            </a:r>
          </a:p>
          <a:p>
            <a:pPr algn="just"/>
            <a:r>
              <a:rPr lang="ru-RU" sz="1400" dirty="0" smtClean="0"/>
              <a:t>	работников, переведенных на новые системы оплаты</a:t>
            </a:r>
          </a:p>
          <a:p>
            <a:pPr algn="just"/>
            <a:r>
              <a:rPr lang="ru-RU" sz="1400" dirty="0" smtClean="0"/>
              <a:t> труда и осуществляющих профессиональную деятельность по </a:t>
            </a:r>
          </a:p>
          <a:p>
            <a:pPr algn="just"/>
            <a:r>
              <a:rPr lang="ru-RU" sz="1400" dirty="0" smtClean="0"/>
              <a:t>профессиям рабочих, планируются с учетом размеров должностных </a:t>
            </a:r>
          </a:p>
          <a:p>
            <a:pPr algn="just"/>
            <a:r>
              <a:rPr lang="ru-RU" sz="1400" dirty="0" smtClean="0"/>
              <a:t>окладов, утвержденных постановлением Правительства</a:t>
            </a:r>
          </a:p>
          <a:p>
            <a:pPr algn="just"/>
            <a:r>
              <a:rPr lang="ru-RU" sz="1400" dirty="0" smtClean="0"/>
              <a:t> Ставропольского края от 18</a:t>
            </a:r>
            <a:r>
              <a:rPr lang="en-US" sz="1400" dirty="0" smtClean="0"/>
              <a:t> </a:t>
            </a:r>
            <a:r>
              <a:rPr lang="ru-RU" sz="1400" dirty="0" smtClean="0"/>
              <a:t>марта 2009 г. № 81-п «О</a:t>
            </a:r>
            <a:r>
              <a:rPr lang="en-US" sz="1400" dirty="0" smtClean="0"/>
              <a:t> </a:t>
            </a:r>
            <a:r>
              <a:rPr lang="ru-RU" sz="1400" dirty="0" smtClean="0"/>
              <a:t>введении новых </a:t>
            </a:r>
          </a:p>
          <a:p>
            <a:pPr algn="just"/>
            <a:r>
              <a:rPr lang="ru-RU" sz="1400" dirty="0" smtClean="0"/>
              <a:t>систем оплаты труда работников органов государственной власти </a:t>
            </a:r>
          </a:p>
          <a:p>
            <a:pPr algn="just"/>
            <a:r>
              <a:rPr lang="ru-RU" sz="1400" dirty="0" smtClean="0"/>
              <a:t>(государственных органов) Ставропольского края, осуществляющих </a:t>
            </a:r>
          </a:p>
          <a:p>
            <a:pPr algn="just"/>
            <a:r>
              <a:rPr lang="ru-RU" sz="1400" dirty="0" smtClean="0"/>
              <a:t>профессиональную деятельность по профессиям рабочих».	</a:t>
            </a:r>
            <a:endParaRPr lang="ru-RU" sz="1400" dirty="0"/>
          </a:p>
        </p:txBody>
      </p:sp>
      <p:pic>
        <p:nvPicPr>
          <p:cNvPr id="6" name="Picture 2" descr="https://kuzovnoy.avalink.ru/img/2081742.jpg"/>
          <p:cNvPicPr>
            <a:picLocks noChangeAspect="1" noChangeArrowheads="1"/>
          </p:cNvPicPr>
          <p:nvPr/>
        </p:nvPicPr>
        <p:blipFill>
          <a:blip r:embed="rId2" cstate="print"/>
          <a:srcRect/>
          <a:stretch>
            <a:fillRect/>
          </a:stretch>
        </p:blipFill>
        <p:spPr bwMode="auto">
          <a:xfrm>
            <a:off x="6500826" y="3571876"/>
            <a:ext cx="2362200" cy="1983879"/>
          </a:xfrm>
          <a:prstGeom prst="rect">
            <a:avLst/>
          </a:prstGeom>
          <a:ln>
            <a:noFill/>
          </a:ln>
          <a:effectLst>
            <a:softEdge rad="112500"/>
          </a:effectLst>
        </p:spPr>
      </p:pic>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RMINATOR\Desktop\Презентация к проекту на 2021-2024\Собрание.jpg"/>
          <p:cNvPicPr>
            <a:picLocks noChangeAspect="1" noChangeArrowheads="1"/>
          </p:cNvPicPr>
          <p:nvPr/>
        </p:nvPicPr>
        <p:blipFill>
          <a:blip r:embed="rId2">
            <a:lum contrast="-47000"/>
          </a:blip>
          <a:srcRect/>
          <a:stretch>
            <a:fillRect/>
          </a:stretch>
        </p:blipFill>
        <p:spPr bwMode="auto">
          <a:xfrm>
            <a:off x="1" y="0"/>
            <a:ext cx="9144000" cy="6858000"/>
          </a:xfrm>
          <a:prstGeom prst="rect">
            <a:avLst/>
          </a:prstGeom>
          <a:noFill/>
        </p:spPr>
      </p:pic>
      <p:sp>
        <p:nvSpPr>
          <p:cNvPr id="1025" name="Rectangle 1"/>
          <p:cNvSpPr>
            <a:spLocks noChangeArrowheads="1"/>
          </p:cNvSpPr>
          <p:nvPr/>
        </p:nvSpPr>
        <p:spPr bwMode="auto">
          <a:xfrm>
            <a:off x="0" y="9971"/>
            <a:ext cx="9144000" cy="68480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tab pos="968375" algn="l"/>
              </a:tabLst>
            </a:pPr>
            <a:r>
              <a:rPr kumimoji="0" lang="ru-RU"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Уважаемые жители Курского района!</a:t>
            </a:r>
          </a:p>
          <a:p>
            <a:pPr marL="0" marR="0" lvl="0" indent="449263" algn="just" defTabSz="914400" rtl="0" eaLnBrk="1" fontAlgn="base" latinLnBrk="0" hangingPunct="1">
              <a:lnSpc>
                <a:spcPct val="100000"/>
              </a:lnSpc>
              <a:spcBef>
                <a:spcPct val="0"/>
              </a:spcBef>
              <a:spcAft>
                <a:spcPct val="0"/>
              </a:spcAft>
              <a:buClrTx/>
              <a:buSzTx/>
              <a:buFontTx/>
              <a:buNone/>
              <a:tabLst>
                <a:tab pos="968375" algn="l"/>
              </a:tabLst>
            </a:pPr>
            <a:endParaRPr kumimoji="0" lang="ru-RU" sz="900" b="0" i="0" u="none" strike="noStrike" cap="none" normalizeH="0" baseline="0" dirty="0" smtClean="0">
              <a:ln>
                <a:noFill/>
              </a:ln>
              <a:solidFill>
                <a:schemeClr val="tx1"/>
              </a:solidFill>
              <a:effectLst/>
              <a:latin typeface="Calibri" pitchFamily="34" charset="0"/>
              <a:cs typeface="Calibri" pitchFamily="34" charset="0"/>
            </a:endParaRPr>
          </a:p>
          <a:p>
            <a:pPr lvl="0" indent="449263" algn="just" eaLnBrk="0" hangingPunct="0">
              <a:tabLst>
                <a:tab pos="968375" algn="l"/>
              </a:tabLst>
            </a:pPr>
            <a:r>
              <a:rPr kumimoji="0" lang="ru-RU" sz="24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ru-RU" sz="2000" dirty="0" smtClean="0">
                <a:latin typeface="Bahnschrift SemiCondensed" pitchFamily="34" charset="0"/>
                <a:ea typeface="Calibri" pitchFamily="34" charset="0"/>
                <a:cs typeface="Calibri" pitchFamily="34" charset="0"/>
              </a:rPr>
              <a:t>«Бюджет для граждан» познакомит Вас с положениями основного финансового документа Курского муниципального округа Ставропольского края.    </a:t>
            </a:r>
          </a:p>
          <a:p>
            <a:pPr lvl="0" indent="449263" algn="just" eaLnBrk="0" hangingPunct="0">
              <a:tabLst>
                <a:tab pos="968375" algn="l"/>
              </a:tabLst>
            </a:pPr>
            <a:r>
              <a:rPr lang="ru-RU" sz="2000" dirty="0" smtClean="0">
                <a:latin typeface="Bahnschrift SemiCondensed" pitchFamily="34" charset="0"/>
                <a:ea typeface="Calibri" pitchFamily="34" charset="0"/>
                <a:cs typeface="Calibri" pitchFamily="34" charset="0"/>
              </a:rPr>
              <a:t>«</a:t>
            </a: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Бюджет для граждан» составлен на основании </a:t>
            </a:r>
            <a:r>
              <a:rPr lang="ru-RU" sz="2000" dirty="0" smtClean="0">
                <a:latin typeface="Bahnschrift SemiCondensed" pitchFamily="34" charset="0"/>
                <a:ea typeface="Calibri" pitchFamily="34" charset="0"/>
                <a:cs typeface="Calibri" pitchFamily="34" charset="0"/>
              </a:rPr>
              <a:t>Р</a:t>
            </a: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ешения </a:t>
            </a:r>
            <a:r>
              <a:rPr lang="ru-RU" sz="2000" dirty="0" smtClean="0">
                <a:latin typeface="Bahnschrift SemiCondensed" pitchFamily="34" charset="0"/>
                <a:ea typeface="Calibri" pitchFamily="34" charset="0"/>
                <a:cs typeface="Calibri" pitchFamily="34" charset="0"/>
              </a:rPr>
              <a:t>С</a:t>
            </a: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овета Курского муниципального округа Ставропольского края от 10.12.2020г.</a:t>
            </a:r>
            <a:r>
              <a:rPr kumimoji="0" lang="ru-RU" sz="2000" i="0" u="none" strike="noStrike" cap="none" normalizeH="0" dirty="0" smtClean="0">
                <a:ln>
                  <a:noFill/>
                </a:ln>
                <a:solidFill>
                  <a:schemeClr val="tx1"/>
                </a:solidFill>
                <a:effectLst/>
                <a:latin typeface="Bahnschrift SemiCondensed" pitchFamily="34" charset="0"/>
                <a:ea typeface="Calibri" pitchFamily="34" charset="0"/>
                <a:cs typeface="Calibri" pitchFamily="34" charset="0"/>
              </a:rPr>
              <a:t>   № 77 </a:t>
            </a: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«О бюджете Курского муниципального округа Ставропольского края на 2021 год и плановый период 2022 и 2023 годов».</a:t>
            </a:r>
            <a:r>
              <a:rPr kumimoji="0" lang="ru-RU" sz="2000" i="0" u="none" strike="noStrike" cap="none" normalizeH="0" dirty="0" smtClean="0">
                <a:ln>
                  <a:noFill/>
                </a:ln>
                <a:solidFill>
                  <a:schemeClr val="tx1"/>
                </a:solidFill>
                <a:effectLst/>
                <a:latin typeface="Bahnschrift SemiCondensed" pitchFamily="34" charset="0"/>
                <a:ea typeface="Calibri" pitchFamily="34" charset="0"/>
                <a:cs typeface="Calibri" pitchFamily="34" charset="0"/>
              </a:rPr>
              <a:t> </a:t>
            </a:r>
            <a:endParaRPr kumimoji="0" lang="ru-RU" sz="2000" i="0" u="none" strike="noStrike" cap="none" normalizeH="0" baseline="0" dirty="0" smtClean="0">
              <a:ln>
                <a:noFill/>
              </a:ln>
              <a:solidFill>
                <a:schemeClr val="tx1"/>
              </a:solidFill>
              <a:effectLst/>
              <a:latin typeface="Bahnschrift SemiCondensed"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968375" algn="l"/>
              </a:tabLst>
            </a:pP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Информация на интернет - ресурсе предназначена для широкого круга пользователей и будет интересна и полезна как студентам, педагогам, молодым</a:t>
            </a:r>
            <a:r>
              <a:rPr kumimoji="0" lang="ru-RU" sz="2000" i="0" u="none" strike="noStrike" cap="none" normalizeH="0" dirty="0" smtClean="0">
                <a:ln>
                  <a:noFill/>
                </a:ln>
                <a:solidFill>
                  <a:schemeClr val="tx1"/>
                </a:solidFill>
                <a:effectLst/>
                <a:latin typeface="Bahnschrift SemiCondensed" pitchFamily="34" charset="0"/>
                <a:ea typeface="Calibri" pitchFamily="34" charset="0"/>
                <a:cs typeface="Calibri" pitchFamily="34" charset="0"/>
              </a:rPr>
              <a:t> семьям, так и служащим, пенсионерам и другим категориям населения, так как затрагивает интересы каждого жителя.  </a:t>
            </a:r>
            <a:r>
              <a:rPr lang="ru-RU" sz="2000" dirty="0" smtClean="0">
                <a:latin typeface="Bahnschrift SemiCondensed" pitchFamily="34" charset="0"/>
                <a:ea typeface="Calibri" pitchFamily="34" charset="0"/>
                <a:cs typeface="Calibri" pitchFamily="34" charset="0"/>
              </a:rPr>
              <a:t>Цель данного документа </a:t>
            </a: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доходчиво раскрыть основные понятия законодательства о бюджетном процессе, содержание параметров доходной и расходной частей бюджета Курского муниципального округа.</a:t>
            </a:r>
            <a:endParaRPr kumimoji="0" lang="ru-RU" sz="2000" i="0" u="none" strike="noStrike" cap="none" normalizeH="0" baseline="0" dirty="0" smtClean="0">
              <a:ln>
                <a:noFill/>
              </a:ln>
              <a:solidFill>
                <a:schemeClr val="tx1"/>
              </a:solidFill>
              <a:effectLst/>
              <a:latin typeface="Bahnschrift SemiCondensed" pitchFamily="34" charset="0"/>
              <a:cs typeface="Calibri" pitchFamily="34" charset="0"/>
            </a:endParaRPr>
          </a:p>
          <a:p>
            <a:pPr lvl="0" indent="449263" algn="just" eaLnBrk="0" hangingPunct="0">
              <a:tabLst>
                <a:tab pos="968375" algn="l"/>
              </a:tabLst>
            </a:pP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«Бюджет для граждан» призван сделать бюджетный процесс открытым и</a:t>
            </a:r>
            <a:r>
              <a:rPr kumimoji="0" lang="ru-RU" sz="2000" i="0" u="none" strike="noStrike" cap="none" normalizeH="0" dirty="0" smtClean="0">
                <a:ln>
                  <a:noFill/>
                </a:ln>
                <a:solidFill>
                  <a:schemeClr val="tx1"/>
                </a:solidFill>
                <a:effectLst/>
                <a:latin typeface="Bahnschrift SemiCondensed" pitchFamily="34" charset="0"/>
                <a:ea typeface="Calibri" pitchFamily="34" charset="0"/>
                <a:cs typeface="Calibri" pitchFamily="34" charset="0"/>
              </a:rPr>
              <a:t> прозрачным, что п</a:t>
            </a: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озволит каждому жителю района подробно изучить основные направления расходования бюджета округа по отраслям экономики и социальной сферы, источники доходов. </a:t>
            </a:r>
          </a:p>
          <a:p>
            <a:pPr lvl="0" indent="449263" algn="just" eaLnBrk="0" hangingPunct="0">
              <a:tabLst>
                <a:tab pos="968375" algn="l"/>
              </a:tabLst>
            </a:pPr>
            <a:r>
              <a:rPr lang="ru-RU" sz="2000" dirty="0" smtClean="0">
                <a:latin typeface="Bahnschrift SemiCondensed" pitchFamily="34" charset="0"/>
                <a:ea typeface="Calibri" pitchFamily="34" charset="0"/>
                <a:cs typeface="Calibri" pitchFamily="34" charset="0"/>
              </a:rPr>
              <a:t>В</a:t>
            </a:r>
            <a:r>
              <a:rPr kumimoji="0" lang="ru-RU" sz="2000" i="0" u="none" strike="noStrike" cap="none" normalizeH="0" baseline="0" dirty="0" smtClean="0">
                <a:ln>
                  <a:noFill/>
                </a:ln>
                <a:solidFill>
                  <a:schemeClr val="tx1"/>
                </a:solidFill>
                <a:effectLst/>
                <a:latin typeface="Bahnschrift SemiCondensed" pitchFamily="34" charset="0"/>
                <a:ea typeface="Calibri" pitchFamily="34" charset="0"/>
                <a:cs typeface="Calibri" pitchFamily="34" charset="0"/>
              </a:rPr>
              <a:t>аши замечания и предложения</a:t>
            </a:r>
            <a:r>
              <a:rPr kumimoji="0" lang="ru-RU" sz="2000" i="0" u="none" strike="noStrike" cap="none" normalizeH="0" dirty="0" smtClean="0">
                <a:ln>
                  <a:noFill/>
                </a:ln>
                <a:solidFill>
                  <a:schemeClr val="tx1"/>
                </a:solidFill>
                <a:effectLst/>
                <a:latin typeface="Bahnschrift SemiCondensed" pitchFamily="34" charset="0"/>
                <a:ea typeface="Calibri" pitchFamily="34" charset="0"/>
                <a:cs typeface="Calibri" pitchFamily="34" charset="0"/>
              </a:rPr>
              <a:t> к проекту можете направлять по электронному адресу: </a:t>
            </a:r>
            <a:r>
              <a:rPr lang="ru-RU" sz="2000" dirty="0" err="1" smtClean="0">
                <a:latin typeface="Bahnschrift SemiCondensed" pitchFamily="34" charset="0"/>
                <a:cs typeface="Calibri" pitchFamily="34" charset="0"/>
              </a:rPr>
              <a:t>fukursk@mail.ru</a:t>
            </a:r>
            <a:r>
              <a:rPr lang="ru-RU" sz="2000" dirty="0" smtClean="0">
                <a:latin typeface="Bahnschrift SemiCondensed" pitchFamily="34" charset="0"/>
                <a:cs typeface="Calibri" pitchFamily="34" charset="0"/>
              </a:rPr>
              <a:t> </a:t>
            </a:r>
            <a:endParaRPr kumimoji="0" lang="ru-RU" sz="2000" i="0" u="none" strike="noStrike" cap="none" normalizeH="0" baseline="0" dirty="0" smtClean="0">
              <a:ln>
                <a:noFill/>
              </a:ln>
              <a:solidFill>
                <a:schemeClr val="tx1"/>
              </a:solidFill>
              <a:effectLst/>
              <a:latin typeface="Bahnschrift SemiCondensed"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52400" y="0"/>
            <a:ext cx="88392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809625" algn="l"/>
              </a:tabLst>
            </a:pPr>
            <a:endParaRPr kumimoji="0" lang="ru-RU" sz="1400" b="0" i="0" u="none" strike="noStrike" cap="none" normalizeH="0" baseline="0" dirty="0" smtClean="0">
              <a:ln>
                <a:noFill/>
              </a:ln>
              <a:solidFill>
                <a:srgbClr val="000000"/>
              </a:solidFill>
              <a:effectLst/>
              <a:ea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tab pos="809625" algn="l"/>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Расходы на выплату компенсации стоимости санаторной путевки депутатам, членам выборных органов местного самоуправления, выборным должностным лицам местного самоуправления, осуществляющим свои полномочия на постоянной основе, муниципальным служащим муниципальной службы в Ставропольском крае планируются на уровне 2021</a:t>
            </a:r>
            <a:r>
              <a:rPr kumimoji="0" lang="en-US" sz="1400" b="0" i="0" u="none" strike="noStrike" cap="none" normalizeH="0" baseline="0" dirty="0" smtClean="0">
                <a:ln>
                  <a:noFill/>
                </a:ln>
                <a:solidFill>
                  <a:srgbClr val="000000"/>
                </a:solidFill>
                <a:effectLst/>
                <a:ea typeface="Times New Roman" pitchFamily="18" charset="0"/>
                <a:cs typeface="Times New Roman" pitchFamily="18" charset="0"/>
              </a:rPr>
              <a:t> </a:t>
            </a: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года.</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809625" algn="l"/>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Расходы на оплату труда работников органов местного самоуправления предусматриваются с учетом индексации должностных окладов муниципальных служащих Ставропольского края с 01 октября 2021 года на 3,6 процента.</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809625" algn="l"/>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В соответствии со статьей 136 Бюджетного кодекса Российской Федерации планирование бюджетных ассигнований на содержание органов местного самоуправления осуществляется с учетом соблюдения нормативов формирования расходов на содержание органов местного самоуправления, утверждаемых Правительством Ставропольского края.</a:t>
            </a:r>
            <a:endParaRPr kumimoji="0" lang="ru-RU" sz="1400" b="0" i="0" u="none" strike="noStrike" cap="none" normalizeH="0" baseline="0" dirty="0" smtClean="0">
              <a:ln>
                <a:noFill/>
              </a:ln>
              <a:solidFill>
                <a:schemeClr val="tx1"/>
              </a:solidFill>
              <a:effectLst/>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Wingdings" pitchFamily="2" charset="2"/>
              <a:buChar char="ü"/>
              <a:tabLst>
                <a:tab pos="809625" algn="l"/>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 Формирование бюджетных ассигнований по разделу «Дорожное хозяйство (дорожные фонды)».</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809625" algn="l"/>
              </a:tabLst>
            </a:pP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По отрасли «Дорожное хозяйство (дорожные фонды)» расходы на осуществление дорожной деятельности в рамках муниципальных дорожных фондов предусматриваются в размере не менее прогнозируемого объема доходов от акцизов на автомобильный бензин, прямогонный бензин, дизельное топливо, моторные масла для дизельных и (или) карбюраторных (</a:t>
            </a:r>
            <a:r>
              <a:rPr kumimoji="0" lang="ru-RU" sz="1400" b="0" i="0" u="none" strike="noStrike" cap="none" normalizeH="0" baseline="0" dirty="0" err="1" smtClean="0">
                <a:ln>
                  <a:noFill/>
                </a:ln>
                <a:solidFill>
                  <a:srgbClr val="000000"/>
                </a:solidFill>
                <a:effectLst/>
                <a:ea typeface="Times New Roman" pitchFamily="18" charset="0"/>
                <a:cs typeface="Times New Roman" pitchFamily="18" charset="0"/>
              </a:rPr>
              <a:t>инжекторных</a:t>
            </a:r>
            <a:r>
              <a:rPr kumimoji="0" lang="ru-RU" sz="1400" b="0" i="0" u="none" strike="noStrike" cap="none" normalizeH="0" baseline="0" dirty="0" smtClean="0">
                <a:ln>
                  <a:noFill/>
                </a:ln>
                <a:solidFill>
                  <a:srgbClr val="000000"/>
                </a:solidFill>
                <a:effectLst/>
                <a:ea typeface="Times New Roman" pitchFamily="18" charset="0"/>
                <a:cs typeface="Times New Roman" pitchFamily="18" charset="0"/>
              </a:rPr>
              <a:t>) двигателей, производимые на территории Российской Федерации, подлежащих зачислению в местные бюджеты, а также иных доходов, определенных нормативными правовыми актами о создании муниципальных дорожных фондов.</a:t>
            </a:r>
            <a:endParaRPr kumimoji="0" lang="ru-RU" sz="1400" b="0" i="0" u="none" strike="noStrike" cap="none" normalizeH="0" baseline="0" dirty="0" smtClean="0">
              <a:ln>
                <a:noFill/>
              </a:ln>
              <a:solidFill>
                <a:schemeClr val="tx1"/>
              </a:solidFill>
              <a:effectLst/>
              <a:cs typeface="Arial" pitchFamily="34" charset="0"/>
            </a:endParaRPr>
          </a:p>
        </p:txBody>
      </p:sp>
      <p:pic>
        <p:nvPicPr>
          <p:cNvPr id="3" name="Picture 2" descr="https://phonoteka.org/uploads/posts/2021-05/1621617583_3-phonoteka_org-p-fon-dorogi-dlya-detei-3.jpg"/>
          <p:cNvPicPr>
            <a:picLocks noChangeAspect="1" noChangeArrowheads="1"/>
          </p:cNvPicPr>
          <p:nvPr/>
        </p:nvPicPr>
        <p:blipFill>
          <a:blip r:embed="rId2" cstate="print"/>
          <a:srcRect/>
          <a:stretch>
            <a:fillRect/>
          </a:stretch>
        </p:blipFill>
        <p:spPr bwMode="auto">
          <a:xfrm>
            <a:off x="5562600" y="4724400"/>
            <a:ext cx="3282984" cy="1847851"/>
          </a:xfrm>
          <a:prstGeom prst="rect">
            <a:avLst/>
          </a:prstGeom>
          <a:ln>
            <a:noFill/>
          </a:ln>
          <a:effectLst>
            <a:softEdge rad="112500"/>
          </a:effectLst>
        </p:spPr>
      </p:pic>
    </p:spTree>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28600" y="152400"/>
            <a:ext cx="9220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spcBef>
                <a:spcPct val="0"/>
              </a:spcBef>
              <a:spcAft>
                <a:spcPct val="0"/>
              </a:spcAft>
              <a:tabLst>
                <a:tab pos="809625" algn="l"/>
              </a:tabLst>
            </a:pPr>
            <a:r>
              <a:rPr lang="ru-RU" sz="1400" dirty="0" smtClean="0">
                <a:solidFill>
                  <a:srgbClr val="000000"/>
                </a:solidFill>
                <a:ea typeface="Times New Roman" pitchFamily="18" charset="0"/>
                <a:cs typeface="Times New Roman" pitchFamily="18" charset="0"/>
              </a:rPr>
              <a:t>	Объем бюджетных ассигнований в части реализации регионального проекта «Успех каждого ребенка» в целях обеспечения организационного, методического и аналитического сопровождения и мониторинга развития системы дополнительного образования детей на территории Курского муниципального округа Ставропольского края муниципальным (опорным) центром дополнительного образования детей формируется исходя из</a:t>
            </a:r>
            <a:r>
              <a:rPr lang="ru-RU" sz="1400" dirty="0" smtClean="0">
                <a:ea typeface="Times New Roman" pitchFamily="18" charset="0"/>
                <a:cs typeface="Times New Roman" pitchFamily="18" charset="0"/>
              </a:rPr>
              <a:t> осуществления деятельности с 01 июля 2022 года.</a:t>
            </a:r>
            <a:r>
              <a:rPr lang="ru-RU" sz="1400" dirty="0" smtClean="0">
                <a:solidFill>
                  <a:srgbClr val="000000"/>
                </a:solidFill>
                <a:ea typeface="Times New Roman" pitchFamily="18" charset="0"/>
                <a:cs typeface="Times New Roman" pitchFamily="18" charset="0"/>
              </a:rPr>
              <a:t> Объемы средств, на которые изменяются расчетные показатели на 2022 год - 714,66 тыс. рублей, на 2023 год - 960,12 тыс. рублей, на 2024 год - 960,12 тыс. рублей.</a:t>
            </a:r>
            <a:endParaRPr lang="ru-RU" sz="1400" dirty="0" smtClean="0">
              <a:solidFill>
                <a:srgbClr val="000000"/>
              </a:solidFill>
              <a:latin typeface="Times New Roman" pitchFamily="18" charset="0"/>
              <a:ea typeface="Times New Roman" pitchFamily="18" charset="0"/>
              <a:cs typeface="Times New Roman" pitchFamily="18" charset="0"/>
            </a:endParaRPr>
          </a:p>
          <a:p>
            <a:pPr lvl="1" algn="ctr" fontAlgn="base">
              <a:spcBef>
                <a:spcPct val="0"/>
              </a:spcBef>
              <a:spcAft>
                <a:spcPct val="0"/>
              </a:spcAft>
              <a:buFont typeface="Wingdings" pitchFamily="2" charset="2"/>
              <a:buChar char="ü"/>
              <a:tabLst>
                <a:tab pos="809625" algn="l"/>
              </a:tabLst>
            </a:pPr>
            <a:r>
              <a:rPr lang="ru-RU" sz="1400" dirty="0" smtClean="0">
                <a:solidFill>
                  <a:srgbClr val="000000"/>
                </a:solidFill>
                <a:latin typeface="Times New Roman" pitchFamily="18" charset="0"/>
                <a:ea typeface="Times New Roman" pitchFamily="18" charset="0"/>
                <a:cs typeface="Times New Roman" pitchFamily="18" charset="0"/>
              </a:rPr>
              <a:t> </a:t>
            </a:r>
            <a:r>
              <a:rPr lang="ru-RU" sz="1400" dirty="0" smtClean="0">
                <a:solidFill>
                  <a:srgbClr val="000000"/>
                </a:solidFill>
                <a:ea typeface="Times New Roman" pitchFamily="18" charset="0"/>
                <a:cs typeface="Times New Roman" pitchFamily="18" charset="0"/>
              </a:rPr>
              <a:t>Формирование бюджетных ассигнований по разделу «Культура, кинематография».</a:t>
            </a:r>
          </a:p>
          <a:p>
            <a:pPr marR="0" lvl="1" indent="450850" algn="just" eaLnBrk="0" fontAlgn="base" hangingPunct="0">
              <a:lnSpc>
                <a:spcPct val="100000"/>
              </a:lnSpc>
              <a:spcBef>
                <a:spcPct val="0"/>
              </a:spcBef>
              <a:spcAft>
                <a:spcPct val="0"/>
              </a:spcAft>
              <a:buClrTx/>
              <a:buSzTx/>
              <a:buFontTx/>
              <a:buNone/>
              <a:tabLst>
                <a:tab pos="809625" algn="l"/>
              </a:tabLst>
            </a:pPr>
            <a:r>
              <a:rPr lang="ru-RU" sz="1400" dirty="0" smtClean="0">
                <a:solidFill>
                  <a:srgbClr val="000000"/>
                </a:solidFill>
                <a:ea typeface="Times New Roman" pitchFamily="18" charset="0"/>
                <a:cs typeface="Times New Roman" pitchFamily="18" charset="0"/>
              </a:rPr>
              <a:t>Объем бюджетных ассигнований на предоставление мер социальной поддержки по оплате жилья, коммунальных услуг или отдельных их видов работникам муниципальных учреждений культуры, искусства и кинематографии, работающим и проживающим в сельской местности, формируется исходя из:</a:t>
            </a:r>
          </a:p>
          <a:p>
            <a:pPr marR="0" lvl="1" indent="450850" algn="just" eaLnBrk="0" fontAlgn="base" hangingPunct="0">
              <a:lnSpc>
                <a:spcPct val="100000"/>
              </a:lnSpc>
              <a:spcBef>
                <a:spcPct val="0"/>
              </a:spcBef>
              <a:spcAft>
                <a:spcPct val="0"/>
              </a:spcAft>
              <a:buClrTx/>
              <a:buSzTx/>
              <a:buFontTx/>
              <a:buNone/>
              <a:tabLst>
                <a:tab pos="809625" algn="l"/>
              </a:tabLst>
            </a:pPr>
            <a:r>
              <a:rPr lang="ru-RU" sz="1400" dirty="0" smtClean="0">
                <a:solidFill>
                  <a:srgbClr val="000000"/>
                </a:solidFill>
                <a:ea typeface="Times New Roman" pitchFamily="18" charset="0"/>
                <a:cs typeface="Times New Roman" pitchFamily="18" charset="0"/>
              </a:rPr>
              <a:t>численности получателей указанных мер социальной поддержки по данным отчетов на 01 июля 2021 года;</a:t>
            </a:r>
          </a:p>
          <a:p>
            <a:pPr marR="0" lvl="1" indent="450850" algn="just" eaLnBrk="0" fontAlgn="base" hangingPunct="0">
              <a:lnSpc>
                <a:spcPct val="100000"/>
              </a:lnSpc>
              <a:spcBef>
                <a:spcPct val="0"/>
              </a:spcBef>
              <a:spcAft>
                <a:spcPct val="0"/>
              </a:spcAft>
              <a:buClrTx/>
              <a:buSzTx/>
              <a:buFontTx/>
              <a:buNone/>
              <a:tabLst>
                <a:tab pos="809625" algn="l"/>
              </a:tabLst>
            </a:pPr>
            <a:r>
              <a:rPr lang="ru-RU" sz="1400" dirty="0" smtClean="0">
                <a:solidFill>
                  <a:srgbClr val="000000"/>
                </a:solidFill>
                <a:ea typeface="Times New Roman" pitchFamily="18" charset="0"/>
                <a:cs typeface="Times New Roman" pitchFamily="18" charset="0"/>
              </a:rPr>
              <a:t>расчетного размера ежемесячной денежной выплаты работникам муниципальных учреждений культуры, искусства и кинематографии, установленного на 2022 год – 818,17 рубля, на 2023 год – 850,90 рубля, на 2024 год – 884,94 рубля;</a:t>
            </a:r>
          </a:p>
          <a:p>
            <a:pPr marR="0" lvl="1" indent="450850" algn="just" eaLnBrk="0" fontAlgn="base" hangingPunct="0">
              <a:lnSpc>
                <a:spcPct val="100000"/>
              </a:lnSpc>
              <a:spcBef>
                <a:spcPct val="0"/>
              </a:spcBef>
              <a:spcAft>
                <a:spcPct val="0"/>
              </a:spcAft>
              <a:buClrTx/>
              <a:buSzTx/>
              <a:buFontTx/>
              <a:buNone/>
              <a:tabLst>
                <a:tab pos="809625" algn="l"/>
              </a:tabLst>
            </a:pPr>
            <a:r>
              <a:rPr lang="ru-RU" sz="1400" dirty="0" smtClean="0">
                <a:solidFill>
                  <a:srgbClr val="000000"/>
                </a:solidFill>
                <a:ea typeface="Times New Roman" pitchFamily="18" charset="0"/>
                <a:cs typeface="Times New Roman" pitchFamily="18" charset="0"/>
              </a:rPr>
              <a:t>необходимости обеспечения расходов, связанных с перечислением, зачислением и доставкой ежемесячной денежной выплаты получателям указанных мер социальной поддержки (в пределах 1,5 процента размера ежемесячной денежной выплаты). </a:t>
            </a:r>
          </a:p>
          <a:p>
            <a:pPr lvl="1" indent="450850" algn="just" eaLnBrk="0" fontAlgn="base" hangingPunct="0">
              <a:spcBef>
                <a:spcPct val="0"/>
              </a:spcBef>
              <a:spcAft>
                <a:spcPct val="0"/>
              </a:spcAft>
              <a:tabLst>
                <a:tab pos="809625" algn="l"/>
              </a:tabLst>
            </a:pPr>
            <a:r>
              <a:rPr lang="ru-RU" sz="1400" dirty="0" smtClean="0"/>
              <a:t>Объемы средств, на которые изменяются расчетные </a:t>
            </a:r>
          </a:p>
          <a:p>
            <a:pPr lvl="1" indent="450850" algn="just" eaLnBrk="0" fontAlgn="base" hangingPunct="0">
              <a:spcBef>
                <a:spcPct val="0"/>
              </a:spcBef>
              <a:spcAft>
                <a:spcPct val="0"/>
              </a:spcAft>
              <a:tabLst>
                <a:tab pos="809625" algn="l"/>
              </a:tabLst>
            </a:pPr>
            <a:r>
              <a:rPr lang="ru-RU" sz="1400" dirty="0" smtClean="0"/>
              <a:t>показатели в 2023 году – 55,51 тыс. рублей, </a:t>
            </a:r>
          </a:p>
          <a:p>
            <a:pPr lvl="1" indent="450850" algn="just" eaLnBrk="0" fontAlgn="base" hangingPunct="0">
              <a:spcBef>
                <a:spcPct val="0"/>
              </a:spcBef>
              <a:spcAft>
                <a:spcPct val="0"/>
              </a:spcAft>
              <a:tabLst>
                <a:tab pos="809625" algn="l"/>
              </a:tabLst>
            </a:pPr>
            <a:r>
              <a:rPr lang="ru-RU" sz="1400" dirty="0" smtClean="0"/>
              <a:t>2024 году – 58,05 тыс. рублей.</a:t>
            </a:r>
          </a:p>
          <a:p>
            <a:pPr marR="0" lvl="1" indent="450850" algn="just" eaLnBrk="0" fontAlgn="base" hangingPunct="0">
              <a:lnSpc>
                <a:spcPct val="100000"/>
              </a:lnSpc>
              <a:spcBef>
                <a:spcPct val="0"/>
              </a:spcBef>
              <a:spcAft>
                <a:spcPct val="0"/>
              </a:spcAft>
              <a:buClrTx/>
              <a:buSzTx/>
              <a:buFontTx/>
              <a:buNone/>
              <a:tabLst>
                <a:tab pos="809625" algn="l"/>
              </a:tabLst>
            </a:pPr>
            <a:endParaRPr lang="ru-RU" sz="1400" dirty="0" smtClean="0">
              <a:solidFill>
                <a:srgbClr val="000000"/>
              </a:solidFill>
              <a:ea typeface="Times New Roman" pitchFamily="18" charset="0"/>
              <a:cs typeface="Times New Roman" pitchFamily="18" charset="0"/>
            </a:endParaRPr>
          </a:p>
        </p:txBody>
      </p:sp>
      <p:pic>
        <p:nvPicPr>
          <p:cNvPr id="12290" name="Picture 2" descr="https://www.ugra-prezent.ru/media/k2/items/cache/08ebf71ab73222fbbefe3b10163d3783_XL.jpg"/>
          <p:cNvPicPr>
            <a:picLocks noChangeAspect="1" noChangeArrowheads="1"/>
          </p:cNvPicPr>
          <p:nvPr/>
        </p:nvPicPr>
        <p:blipFill>
          <a:blip r:embed="rId2" cstate="print"/>
          <a:srcRect/>
          <a:stretch>
            <a:fillRect/>
          </a:stretch>
        </p:blipFill>
        <p:spPr bwMode="auto">
          <a:xfrm>
            <a:off x="6072198" y="4572008"/>
            <a:ext cx="2781163" cy="2086490"/>
          </a:xfrm>
          <a:prstGeom prst="rect">
            <a:avLst/>
          </a:prstGeom>
          <a:ln>
            <a:noFill/>
          </a:ln>
          <a:effectLst>
            <a:softEdge rad="112500"/>
          </a:effectLst>
        </p:spPr>
      </p:pic>
    </p:spTree>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00042"/>
            <a:ext cx="8839200" cy="3785652"/>
          </a:xfrm>
          <a:prstGeom prst="rect">
            <a:avLst/>
          </a:prstGeom>
        </p:spPr>
        <p:txBody>
          <a:bodyPr wrap="square">
            <a:spAutoFit/>
          </a:bodyPr>
          <a:lstStyle/>
          <a:p>
            <a:pPr algn="ctr"/>
            <a:r>
              <a:rPr lang="ru-RU" sz="1200" b="1" dirty="0" smtClean="0"/>
              <a:t>В </a:t>
            </a:r>
            <a:r>
              <a:rPr lang="ru-RU" sz="1200" b="1" dirty="0" smtClean="0"/>
              <a:t>проекте местного бюджета также учтены средства на софинансирование расходов</a:t>
            </a:r>
            <a:r>
              <a:rPr lang="ru-RU" sz="1200" b="1" dirty="0" smtClean="0"/>
              <a:t>:</a:t>
            </a:r>
            <a:endParaRPr lang="ru-RU" sz="1200" b="1" dirty="0" smtClean="0"/>
          </a:p>
          <a:p>
            <a:pPr algn="just"/>
            <a:endParaRPr lang="ru-RU" sz="1200" dirty="0" smtClean="0"/>
          </a:p>
          <a:p>
            <a:pPr algn="just"/>
            <a:r>
              <a:rPr lang="ru-RU" sz="1200" dirty="0" smtClean="0"/>
              <a:t>	 строительство и реконструкция автомобильных дорог общего пользования местного значения (Реконструкция автомобильной дороги «Ага-Батыр - </a:t>
            </a:r>
            <a:r>
              <a:rPr lang="ru-RU" sz="1200" dirty="0" err="1" smtClean="0"/>
              <a:t>Дыдымкин</a:t>
            </a:r>
            <a:r>
              <a:rPr lang="ru-RU" sz="1200" dirty="0" smtClean="0"/>
              <a:t>») в 2022 году в сумме 2 135,35 тыс. рублей;</a:t>
            </a:r>
          </a:p>
          <a:p>
            <a:pPr algn="just"/>
            <a:r>
              <a:rPr lang="ru-RU" sz="1200" dirty="0" smtClean="0"/>
              <a:t>	предоставление молодым семьям социальных выплат на приобретение (строительство) жилья в 2022 году в сумме 128,24 тыс. рублей, в 2023 году в сумме 181,27 тыс. рублей, в 2024 году в сумме 181,27 тыс. рублей;</a:t>
            </a:r>
          </a:p>
          <a:p>
            <a:pPr algn="just"/>
            <a:r>
              <a:rPr lang="ru-RU" sz="1200" dirty="0" smtClean="0"/>
              <a:t>	предоставление молодым семьям социальных выплат на приобретение (строительство) жилья в 2022 году в сумме 4059,35 тыс. рублей, в 2023 году в сумме 4059,35 тыс. рублей, в 2024 году в сумме 4059,35 тыс. рублей;</a:t>
            </a:r>
          </a:p>
          <a:p>
            <a:pPr algn="just"/>
            <a:r>
              <a:rPr lang="ru-RU" sz="1200" dirty="0" smtClean="0"/>
              <a:t>	организация бесплатного горячего питания обучающихся, получающих начальное общее образование в государственных и муниципальных образовательных организациях в 2022 году в сумме 1 497,83 тыс. рублей, в 2023 году в сумме 1 497,83 тыс. рублей, в 2024 году в сумме 1 497,83 тыс. рублей; </a:t>
            </a:r>
          </a:p>
          <a:p>
            <a:pPr algn="just"/>
            <a:r>
              <a:rPr lang="ru-RU" sz="1200" dirty="0" smtClean="0"/>
              <a:t>	обеспечение функционирования центров образования цифрового и гуманитарного профилей «Точка роста», а также центров образования </a:t>
            </a:r>
            <a:r>
              <a:rPr lang="ru-RU" sz="1200" dirty="0" err="1" smtClean="0"/>
              <a:t>естественно-научной</a:t>
            </a:r>
            <a:r>
              <a:rPr lang="ru-RU" sz="1200" dirty="0" smtClean="0"/>
              <a:t> и технологической </a:t>
            </a:r>
          </a:p>
          <a:p>
            <a:pPr algn="just"/>
            <a:r>
              <a:rPr lang="ru-RU" sz="1200" dirty="0" smtClean="0"/>
              <a:t>направленностей в общеобразовательных организациях,  расположенных в сельской местности и малых городах в 2022 году в сумме 622,41 тыс. рублей, в 2023 году в сумме 929,47 тыс. рублей, </a:t>
            </a:r>
          </a:p>
          <a:p>
            <a:pPr algn="just"/>
            <a:r>
              <a:rPr lang="ru-RU" sz="1200" dirty="0" smtClean="0"/>
              <a:t>в 2024 году в сумме 929,47 тыс. рублей; </a:t>
            </a:r>
          </a:p>
          <a:p>
            <a:pPr algn="just"/>
            <a:r>
              <a:rPr lang="ru-RU" sz="1200" dirty="0" smtClean="0"/>
              <a:t>	проведение антитеррористических мероприятий в муниципальных образовательных организациях в 2022 году в сумме 120,85 тыс. рублей;</a:t>
            </a:r>
          </a:p>
          <a:p>
            <a:pPr algn="just"/>
            <a:r>
              <a:rPr lang="ru-RU" sz="1200" dirty="0" smtClean="0"/>
              <a:t>	комплектование книжных фондов библиотек муниципальных образований в 2022 году </a:t>
            </a:r>
          </a:p>
          <a:p>
            <a:pPr algn="just"/>
            <a:r>
              <a:rPr lang="ru-RU" sz="1200" dirty="0" smtClean="0"/>
              <a:t>в сумме 64,00 тыс. рублей, в 2023 году в сумме 64,00 тыс. рублей, в 2024 году в сумме 64,00 тыс. рублей;</a:t>
            </a:r>
            <a:endParaRPr lang="ru-RU" sz="1200" dirty="0" smtClean="0">
              <a:latin typeface="Times New Roman" pitchFamily="18" charset="0"/>
              <a:cs typeface="Times New Roman" pitchFamily="18" charset="0"/>
            </a:endParaRPr>
          </a:p>
        </p:txBody>
      </p:sp>
      <p:pic>
        <p:nvPicPr>
          <p:cNvPr id="11266" name="Picture 2" descr="https://dssnovinit.com/Content/Upload/Articles/Article_44.jpg"/>
          <p:cNvPicPr>
            <a:picLocks noChangeAspect="1" noChangeArrowheads="1"/>
          </p:cNvPicPr>
          <p:nvPr/>
        </p:nvPicPr>
        <p:blipFill>
          <a:blip r:embed="rId2"/>
          <a:srcRect t="11327" b="20710"/>
          <a:stretch>
            <a:fillRect/>
          </a:stretch>
        </p:blipFill>
        <p:spPr bwMode="auto">
          <a:xfrm>
            <a:off x="142844" y="4286256"/>
            <a:ext cx="8929750" cy="2571744"/>
          </a:xfrm>
          <a:prstGeom prst="rect">
            <a:avLst/>
          </a:prstGeom>
          <a:ln>
            <a:noFill/>
          </a:ln>
          <a:effectLst>
            <a:softEdge rad="112500"/>
          </a:effectLst>
        </p:spPr>
      </p:pic>
      <p:sp>
        <p:nvSpPr>
          <p:cNvPr id="4" name="TextBox 3"/>
          <p:cNvSpPr txBox="1"/>
          <p:nvPr/>
        </p:nvSpPr>
        <p:spPr>
          <a:xfrm>
            <a:off x="0" y="0"/>
            <a:ext cx="9144000" cy="338554"/>
          </a:xfrm>
          <a:prstGeom prst="rect">
            <a:avLst/>
          </a:prstGeom>
          <a:noFill/>
        </p:spPr>
        <p:txBody>
          <a:bodyPr wrap="square" rtlCol="0">
            <a:spAutoFit/>
          </a:bodyPr>
          <a:lstStyle/>
          <a:p>
            <a:r>
              <a:rPr lang="ru-RU" sz="1600" dirty="0" smtClean="0">
                <a:latin typeface="Calibri" pitchFamily="34" charset="0"/>
                <a:cs typeface="Calibri" pitchFamily="34" charset="0"/>
              </a:rPr>
              <a:t>           РАСХОДЫ НА СОФИНАСИРОВАНИЕ</a:t>
            </a:r>
            <a:endParaRPr lang="ru-RU" sz="1600" dirty="0" smtClean="0">
              <a:latin typeface="Calibri" pitchFamily="34" charset="0"/>
              <a:cs typeface="Calibri" pitchFamily="34" charset="0"/>
            </a:endParaRPr>
          </a:p>
        </p:txBody>
      </p:sp>
    </p:spTree>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ФУНКЦИОНАЛЬНАЯ СТРУКТУРА РАСХОДОВ</a:t>
            </a:r>
          </a:p>
          <a:p>
            <a:pPr algn="ctr"/>
            <a:r>
              <a:rPr lang="ru-RU" sz="1600" dirty="0" smtClean="0">
                <a:latin typeface="Calibri" pitchFamily="34" charset="0"/>
                <a:cs typeface="Calibri" pitchFamily="34" charset="0"/>
              </a:rPr>
              <a:t> БЮДЖЕТА КУРСКОГО МУНИЦИПАЛЬНОГО РАЙОНА В </a:t>
            </a:r>
            <a:r>
              <a:rPr lang="ru-RU" sz="1600" dirty="0" smtClean="0">
                <a:latin typeface="Calibri" pitchFamily="34" charset="0"/>
                <a:cs typeface="Calibri" pitchFamily="34" charset="0"/>
              </a:rPr>
              <a:t>2019-2024 </a:t>
            </a:r>
            <a:r>
              <a:rPr lang="ru-RU" sz="1600" dirty="0" smtClean="0">
                <a:latin typeface="Calibri" pitchFamily="34" charset="0"/>
                <a:cs typeface="Calibri" pitchFamily="34" charset="0"/>
              </a:rPr>
              <a:t>ГОДАХ</a:t>
            </a:r>
          </a:p>
        </p:txBody>
      </p:sp>
      <p:graphicFrame>
        <p:nvGraphicFramePr>
          <p:cNvPr id="5" name="Диаграмма 4"/>
          <p:cNvGraphicFramePr/>
          <p:nvPr/>
        </p:nvGraphicFramePr>
        <p:xfrm>
          <a:off x="0" y="500042"/>
          <a:ext cx="9144000" cy="63579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НАЦИОНАЛЬНЫЕ ПРОЕКТЫ ПЛАНИРУЕМЫЕ К РЕАЛИЗАЦИИ В 2022-2024 ГОДАХ НА ТЕРРИТОРИИ КУРСКОГО МУНИЦИПАЛЬНОГО ОКРУГА</a:t>
            </a:r>
          </a:p>
        </p:txBody>
      </p:sp>
      <p:sp>
        <p:nvSpPr>
          <p:cNvPr id="5" name="TextBox 3"/>
          <p:cNvSpPr txBox="1"/>
          <p:nvPr/>
        </p:nvSpPr>
        <p:spPr>
          <a:xfrm>
            <a:off x="7703820" y="285728"/>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graphicFrame>
        <p:nvGraphicFramePr>
          <p:cNvPr id="6" name="Таблица 5"/>
          <p:cNvGraphicFramePr>
            <a:graphicFrameLocks noGrp="1"/>
          </p:cNvGraphicFramePr>
          <p:nvPr/>
        </p:nvGraphicFramePr>
        <p:xfrm>
          <a:off x="142844" y="571480"/>
          <a:ext cx="8858311" cy="6136211"/>
        </p:xfrm>
        <a:graphic>
          <a:graphicData uri="http://schemas.openxmlformats.org/drawingml/2006/table">
            <a:tbl>
              <a:tblPr/>
              <a:tblGrid>
                <a:gridCol w="6715170"/>
                <a:gridCol w="642942"/>
                <a:gridCol w="500066"/>
                <a:gridCol w="500066"/>
                <a:gridCol w="500067"/>
              </a:tblGrid>
              <a:tr h="57379">
                <a:tc>
                  <a:txBody>
                    <a:bodyPr/>
                    <a:lstStyle/>
                    <a:p>
                      <a:pPr algn="ctr" fontAlgn="ctr"/>
                      <a:r>
                        <a:rPr lang="ru-RU" sz="800" b="1" i="0" u="none" strike="noStrike" dirty="0">
                          <a:latin typeface="Arial"/>
                        </a:rPr>
                        <a:t>наименование</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Arial"/>
                        </a:rPr>
                        <a:t>2021</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Arial"/>
                        </a:rPr>
                        <a:t>2022</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Arial"/>
                        </a:rPr>
                        <a:t>2023</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Arial"/>
                        </a:rPr>
                        <a:t>2024</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012">
                <a:tc>
                  <a:txBody>
                    <a:bodyPr/>
                    <a:lstStyle/>
                    <a:p>
                      <a:pPr algn="just" fontAlgn="ctr"/>
                      <a:r>
                        <a:rPr lang="ru-RU" sz="800" b="1" i="0" u="none" strike="noStrike" dirty="0" smtClean="0">
                          <a:latin typeface="Times New Roman"/>
                        </a:rPr>
                        <a:t> Основное </a:t>
                      </a:r>
                      <a:r>
                        <a:rPr lang="ru-RU" sz="800" b="1" i="0" u="none" strike="noStrike" dirty="0">
                          <a:latin typeface="Times New Roman"/>
                        </a:rPr>
                        <a:t>мероприятие "Реализация регионального </a:t>
                      </a:r>
                      <a:r>
                        <a:rPr lang="ru-RU" sz="800" b="1" i="0" u="none" strike="noStrike" dirty="0" smtClean="0">
                          <a:latin typeface="Times New Roman"/>
                        </a:rPr>
                        <a:t>проекта</a:t>
                      </a:r>
                      <a:r>
                        <a:rPr lang="ru-RU" sz="800" b="1" i="0" u="none" strike="noStrike" baseline="0" dirty="0" smtClean="0">
                          <a:latin typeface="Times New Roman"/>
                        </a:rPr>
                        <a:t> «</a:t>
                      </a:r>
                      <a:r>
                        <a:rPr lang="ru-RU" sz="800" b="1" i="0" u="none" strike="noStrike" dirty="0" smtClean="0">
                          <a:latin typeface="Times New Roman"/>
                        </a:rPr>
                        <a:t>Современная школа»</a:t>
                      </a:r>
                      <a:endParaRPr lang="ru-RU" sz="800" b="1" i="0" u="none" strike="noStrike" dirty="0">
                        <a:latin typeface="Times New Roman"/>
                      </a:endParaRP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6 263,09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12 448,11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18 589,45</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latin typeface="Times New Roman"/>
                        </a:rPr>
                        <a:t>18 </a:t>
                      </a:r>
                      <a:r>
                        <a:rPr lang="ru-RU" sz="800" b="1" i="0" u="none" strike="noStrike" dirty="0" smtClean="0">
                          <a:solidFill>
                            <a:srgbClr val="000000"/>
                          </a:solidFill>
                          <a:latin typeface="Times New Roman"/>
                        </a:rPr>
                        <a:t>589,45  </a:t>
                      </a:r>
                      <a:endParaRPr lang="ru-RU" sz="800" b="1" i="0" u="none" strike="noStrike" dirty="0">
                        <a:solidFill>
                          <a:srgbClr val="000000"/>
                        </a:solidFill>
                        <a:latin typeface="Times New Roman"/>
                      </a:endParaRP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325">
                <a:tc>
                  <a:txBody>
                    <a:bodyPr/>
                    <a:lstStyle/>
                    <a:p>
                      <a:pPr algn="just" fontAlgn="ctr"/>
                      <a:r>
                        <a:rPr lang="ru-RU" sz="800" b="0" i="0" u="none" strike="noStrike" dirty="0" smtClean="0">
                          <a:latin typeface="Times New Roman"/>
                        </a:rPr>
                        <a:t> Обеспечение </a:t>
                      </a:r>
                      <a:r>
                        <a:rPr lang="ru-RU" sz="800" b="0" i="0" u="none" strike="noStrike" dirty="0">
                          <a:latin typeface="Times New Roman"/>
                        </a:rPr>
                        <a:t>функционирования центров образования цифрового и гуманитарного профилей </a:t>
                      </a:r>
                      <a:r>
                        <a:rPr lang="ru-RU" sz="800" b="0" i="0" u="none" strike="noStrike" dirty="0" smtClean="0">
                          <a:latin typeface="Times New Roman"/>
                        </a:rPr>
                        <a:t>«Точка роста», </a:t>
                      </a:r>
                      <a:r>
                        <a:rPr lang="ru-RU" sz="800" b="0" i="0" u="none" strike="noStrike" dirty="0">
                          <a:latin typeface="Times New Roman"/>
                        </a:rPr>
                        <a:t>а также центров образования </a:t>
                      </a:r>
                      <a:r>
                        <a:rPr lang="ru-RU" sz="800" b="0" i="0" u="none" strike="noStrike" dirty="0" err="1">
                          <a:latin typeface="Times New Roman"/>
                        </a:rPr>
                        <a:t>естественно-научной</a:t>
                      </a:r>
                      <a:r>
                        <a:rPr lang="ru-RU" sz="800" b="0" i="0" u="none" strike="noStrike" dirty="0">
                          <a:latin typeface="Times New Roman"/>
                        </a:rPr>
                        <a:t> и технологической направленностей в общеобразовательных организациях, расположенных в сельской местности и малых городах</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6 263,09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12 448,11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18 589,45</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18 589,45</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478">
                <a:tc>
                  <a:txBody>
                    <a:bodyPr/>
                    <a:lstStyle/>
                    <a:p>
                      <a:pPr algn="just" fontAlgn="ctr"/>
                      <a:r>
                        <a:rPr lang="ru-RU" sz="800" b="0" i="0" u="none" strike="noStrike" dirty="0" smtClean="0">
                          <a:latin typeface="Times New Roman"/>
                        </a:rPr>
                        <a:t> Расходы </a:t>
                      </a:r>
                      <a:r>
                        <a:rPr lang="ru-RU" sz="800" b="0" i="0" u="none" strike="noStrike" dirty="0">
                          <a:latin typeface="Times New Roman"/>
                        </a:rPr>
                        <a:t>на выплаты персоналу в целях обеспечения выполнения функций государственными (муниципальными) органами, казенными учреждениями, органами управления государственными внебюджетными фондами</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5 694,00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9 853,78</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14 780,66</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14 780,66</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326">
                <a:tc>
                  <a:txBody>
                    <a:bodyPr/>
                    <a:lstStyle/>
                    <a:p>
                      <a:pPr algn="just" fontAlgn="ctr"/>
                      <a:r>
                        <a:rPr lang="ru-RU" sz="800" b="0" i="0" u="none" strike="noStrike" dirty="0" smtClean="0">
                          <a:latin typeface="Times New Roman"/>
                        </a:rPr>
                        <a:t> Закупка </a:t>
                      </a:r>
                      <a:r>
                        <a:rPr lang="ru-RU" sz="800" b="0" i="0" u="none" strike="noStrike" dirty="0">
                          <a:latin typeface="Times New Roman"/>
                        </a:rPr>
                        <a:t>товаров, работ и услуг для обеспечения государственных (муниципальных) нужд</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569,09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2 594,33</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3 808,79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3 808,79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432">
                <a:tc>
                  <a:txBody>
                    <a:bodyPr/>
                    <a:lstStyle/>
                    <a:p>
                      <a:pPr algn="just" fontAlgn="ctr"/>
                      <a:r>
                        <a:rPr lang="ru-RU" sz="800" b="1" i="0" u="none" strike="noStrike" dirty="0" smtClean="0">
                          <a:latin typeface="Times New Roman"/>
                        </a:rPr>
                        <a:t> Основное </a:t>
                      </a:r>
                      <a:r>
                        <a:rPr lang="ru-RU" sz="800" b="1" i="0" u="none" strike="noStrike" dirty="0">
                          <a:latin typeface="Times New Roman"/>
                        </a:rPr>
                        <a:t>мероприятие "Реализация регионального проекта </a:t>
                      </a:r>
                      <a:r>
                        <a:rPr lang="ru-RU" sz="800" b="1" i="0" u="none" strike="noStrike" dirty="0" smtClean="0">
                          <a:latin typeface="Times New Roman"/>
                        </a:rPr>
                        <a:t>«Успех </a:t>
                      </a:r>
                      <a:r>
                        <a:rPr lang="ru-RU" sz="800" b="1" i="0" u="none" strike="noStrike" dirty="0">
                          <a:latin typeface="Times New Roman"/>
                        </a:rPr>
                        <a:t>каждого </a:t>
                      </a:r>
                      <a:r>
                        <a:rPr lang="ru-RU" sz="800" b="1" i="0" u="none" strike="noStrike" dirty="0" smtClean="0">
                          <a:latin typeface="Times New Roman"/>
                        </a:rPr>
                        <a:t>ребенка»</a:t>
                      </a:r>
                      <a:endParaRPr lang="ru-RU" sz="800" b="1" i="0" u="none" strike="noStrike" dirty="0">
                        <a:latin typeface="Times New Roman"/>
                      </a:endParaRP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1 825,43</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909">
                <a:tc>
                  <a:txBody>
                    <a:bodyPr/>
                    <a:lstStyle/>
                    <a:p>
                      <a:pPr algn="just" fontAlgn="ctr"/>
                      <a:r>
                        <a:rPr lang="ru-RU" sz="800" b="0" i="0" u="none" strike="noStrike" dirty="0" smtClean="0">
                          <a:latin typeface="Times New Roman"/>
                        </a:rPr>
                        <a:t> Создание </a:t>
                      </a:r>
                      <a:r>
                        <a:rPr lang="ru-RU" sz="800" b="0" i="0" u="none" strike="noStrike" dirty="0">
                          <a:latin typeface="Times New Roman"/>
                        </a:rPr>
                        <a:t>в общеобразовательных организациях, расположенных в сельской местности и малых городах, условий для занятий физической культурой и спортом</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1 825 431,00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77">
                <a:tc>
                  <a:txBody>
                    <a:bodyPr/>
                    <a:lstStyle/>
                    <a:p>
                      <a:pPr algn="just" fontAlgn="ctr"/>
                      <a:r>
                        <a:rPr lang="ru-RU" sz="800" b="0" i="0" u="none" strike="noStrike" dirty="0" smtClean="0">
                          <a:latin typeface="Times New Roman"/>
                        </a:rPr>
                        <a:t> Закупка </a:t>
                      </a:r>
                      <a:r>
                        <a:rPr lang="ru-RU" sz="800" b="0" i="0" u="none" strike="noStrike" dirty="0">
                          <a:latin typeface="Times New Roman"/>
                        </a:rPr>
                        <a:t>товаров, работ и услуг для обеспечения государственных (муниципальных) нужд</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1 825,43</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478">
                <a:tc>
                  <a:txBody>
                    <a:bodyPr/>
                    <a:lstStyle/>
                    <a:p>
                      <a:pPr algn="just" fontAlgn="ctr"/>
                      <a:r>
                        <a:rPr lang="ru-RU" sz="800" b="1" i="0" u="none" strike="noStrike" dirty="0" smtClean="0">
                          <a:latin typeface="Times New Roman"/>
                        </a:rPr>
                        <a:t> Основное </a:t>
                      </a:r>
                      <a:r>
                        <a:rPr lang="ru-RU" sz="800" b="1" i="0" u="none" strike="noStrike" dirty="0">
                          <a:latin typeface="Times New Roman"/>
                        </a:rPr>
                        <a:t>мероприятие "Реализация регионального проекта </a:t>
                      </a:r>
                      <a:r>
                        <a:rPr lang="ru-RU" sz="800" b="1" i="0" u="none" strike="noStrike" dirty="0" smtClean="0">
                          <a:latin typeface="Times New Roman"/>
                        </a:rPr>
                        <a:t>«Содействие </a:t>
                      </a:r>
                      <a:r>
                        <a:rPr lang="ru-RU" sz="800" b="1" i="0" u="none" strike="noStrike" dirty="0">
                          <a:latin typeface="Times New Roman"/>
                        </a:rPr>
                        <a:t>занятости женщин - создание условий дошкольного образования для </a:t>
                      </a:r>
                      <a:r>
                        <a:rPr lang="ru-RU" sz="800" b="1" i="0" u="none" strike="noStrike" dirty="0" smtClean="0">
                          <a:latin typeface="Times New Roman"/>
                        </a:rPr>
                        <a:t> детей </a:t>
                      </a:r>
                      <a:r>
                        <a:rPr lang="ru-RU" sz="800" b="1" i="0" u="none" strike="noStrike" dirty="0">
                          <a:latin typeface="Times New Roman"/>
                        </a:rPr>
                        <a:t>в возрасте до трех </a:t>
                      </a:r>
                      <a:r>
                        <a:rPr lang="ru-RU" sz="800" b="1" i="0" u="none" strike="noStrike" dirty="0" smtClean="0">
                          <a:latin typeface="Times New Roman"/>
                        </a:rPr>
                        <a:t>лет»</a:t>
                      </a:r>
                      <a:endParaRPr lang="ru-RU" sz="800" b="1" i="0" u="none" strike="noStrike" dirty="0">
                        <a:latin typeface="Times New Roman"/>
                      </a:endParaRP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225 249,21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6118">
                <a:tc>
                  <a:txBody>
                    <a:bodyPr/>
                    <a:lstStyle/>
                    <a:p>
                      <a:pPr algn="just" fontAlgn="ctr"/>
                      <a:r>
                        <a:rPr lang="ru-RU" sz="800" b="0" i="0" u="none" strike="noStrike" dirty="0" smtClean="0">
                          <a:latin typeface="Times New Roman"/>
                        </a:rPr>
                        <a:t> Создание </a:t>
                      </a:r>
                      <a:r>
                        <a:rPr lang="ru-RU" sz="800" b="0" i="0" u="none" strike="noStrike" dirty="0">
                          <a:latin typeface="Times New Roman"/>
                        </a:rPr>
                        <a:t>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(обеспечение ввода объектов в эксплуатацию) (Строительство дошкольного образовательного учреждения на 160 мест в с. </a:t>
                      </a:r>
                      <a:r>
                        <a:rPr lang="ru-RU" sz="800" b="0" i="0" u="none" strike="noStrike" dirty="0" err="1">
                          <a:latin typeface="Times New Roman"/>
                        </a:rPr>
                        <a:t>Ростовановском</a:t>
                      </a:r>
                      <a:r>
                        <a:rPr lang="ru-RU" sz="800" b="0" i="0" u="none" strike="noStrike" dirty="0">
                          <a:latin typeface="Times New Roman"/>
                        </a:rPr>
                        <a:t>, Курский район) за счет средств местного бюджета</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570,62</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269">
                <a:tc>
                  <a:txBody>
                    <a:bodyPr/>
                    <a:lstStyle/>
                    <a:p>
                      <a:pPr algn="just" fontAlgn="ctr"/>
                      <a:r>
                        <a:rPr lang="ru-RU" sz="800" b="0" i="0" u="none" strike="noStrike" dirty="0" smtClean="0">
                          <a:latin typeface="Times New Roman"/>
                        </a:rPr>
                        <a:t> Закупка </a:t>
                      </a:r>
                      <a:r>
                        <a:rPr lang="ru-RU" sz="800" b="0" i="0" u="none" strike="noStrike" dirty="0">
                          <a:latin typeface="Times New Roman"/>
                        </a:rPr>
                        <a:t>товаров, работ и услуг для обеспечения государственных (муниципальных) нужд</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153,61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013">
                <a:tc>
                  <a:txBody>
                    <a:bodyPr/>
                    <a:lstStyle/>
                    <a:p>
                      <a:pPr algn="just" fontAlgn="ctr"/>
                      <a:r>
                        <a:rPr lang="ru-RU" sz="800" b="0" i="0" u="none" strike="noStrike" dirty="0" smtClean="0">
                          <a:latin typeface="Times New Roman"/>
                        </a:rPr>
                        <a:t> Капитальные </a:t>
                      </a:r>
                      <a:r>
                        <a:rPr lang="ru-RU" sz="800" b="0" i="0" u="none" strike="noStrike" dirty="0">
                          <a:latin typeface="Times New Roman"/>
                        </a:rPr>
                        <a:t>вложения в объекты государственной (муниципальной) собственности</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417,01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742">
                <a:tc>
                  <a:txBody>
                    <a:bodyPr/>
                    <a:lstStyle/>
                    <a:p>
                      <a:pPr algn="just" fontAlgn="ctr"/>
                      <a:r>
                        <a:rPr lang="ru-RU" sz="800" b="0" i="0" u="none" strike="noStrike" dirty="0" smtClean="0">
                          <a:latin typeface="Times New Roman"/>
                        </a:rPr>
                        <a:t> Создание </a:t>
                      </a:r>
                      <a:r>
                        <a:rPr lang="ru-RU" sz="800" b="0" i="0" u="none" strike="noStrike" dirty="0">
                          <a:latin typeface="Times New Roman"/>
                        </a:rPr>
                        <a:t>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(Строительство дошкольного образовательного учреждения на 160 мест в с. </a:t>
                      </a:r>
                      <a:r>
                        <a:rPr lang="ru-RU" sz="800" b="0" i="0" u="none" strike="noStrike" dirty="0" err="1">
                          <a:latin typeface="Times New Roman"/>
                        </a:rPr>
                        <a:t>Ростовановском</a:t>
                      </a:r>
                      <a:r>
                        <a:rPr lang="ru-RU" sz="800" b="0" i="0" u="none" strike="noStrike" dirty="0">
                          <a:latin typeface="Times New Roman"/>
                        </a:rPr>
                        <a:t>, Курский район)</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151 196,27</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319">
                <a:tc>
                  <a:txBody>
                    <a:bodyPr/>
                    <a:lstStyle/>
                    <a:p>
                      <a:pPr algn="just" fontAlgn="ctr"/>
                      <a:r>
                        <a:rPr lang="ru-RU" sz="800" b="0" i="0" u="none" strike="noStrike" dirty="0" smtClean="0">
                          <a:latin typeface="Times New Roman"/>
                        </a:rPr>
                        <a:t> Капитальные </a:t>
                      </a:r>
                      <a:r>
                        <a:rPr lang="ru-RU" sz="800" b="0" i="0" u="none" strike="noStrike" dirty="0">
                          <a:latin typeface="Times New Roman"/>
                        </a:rPr>
                        <a:t>вложения в объекты государственной (муниципальной) собственности</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151 196,27</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3172">
                <a:tc>
                  <a:txBody>
                    <a:bodyPr/>
                    <a:lstStyle/>
                    <a:p>
                      <a:pPr algn="just" fontAlgn="ctr"/>
                      <a:r>
                        <a:rPr lang="ru-RU" sz="800" b="0" i="0" u="none" strike="noStrike" dirty="0" smtClean="0">
                          <a:latin typeface="Times New Roman"/>
                        </a:rPr>
                        <a:t> Создание </a:t>
                      </a:r>
                      <a:r>
                        <a:rPr lang="ru-RU" sz="800" b="0" i="0" u="none" strike="noStrike" dirty="0">
                          <a:latin typeface="Times New Roman"/>
                        </a:rPr>
                        <a:t>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(обеспечение ввода объектов в эксплуатацию) (Строительство дошкольного образовательного учреждения на 160 мест в с. </a:t>
                      </a:r>
                      <a:r>
                        <a:rPr lang="ru-RU" sz="800" b="0" i="0" u="none" strike="noStrike" dirty="0" err="1">
                          <a:latin typeface="Times New Roman"/>
                        </a:rPr>
                        <a:t>Ростовановском</a:t>
                      </a:r>
                      <a:r>
                        <a:rPr lang="ru-RU" sz="800" b="0" i="0" u="none" strike="noStrike" dirty="0">
                          <a:latin typeface="Times New Roman"/>
                        </a:rPr>
                        <a:t>, Курский район)</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73 482,32</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77">
                <a:tc>
                  <a:txBody>
                    <a:bodyPr/>
                    <a:lstStyle/>
                    <a:p>
                      <a:pPr algn="just" fontAlgn="ctr"/>
                      <a:r>
                        <a:rPr lang="ru-RU" sz="800" b="0" i="0" u="none" strike="noStrike" dirty="0" smtClean="0">
                          <a:latin typeface="Times New Roman"/>
                        </a:rPr>
                        <a:t> Капитальные </a:t>
                      </a:r>
                      <a:r>
                        <a:rPr lang="ru-RU" sz="800" b="0" i="0" u="none" strike="noStrike" dirty="0">
                          <a:latin typeface="Times New Roman"/>
                        </a:rPr>
                        <a:t>вложения в объекты государственной (муниципальной) собственности</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73 482,32</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900">
                <a:tc>
                  <a:txBody>
                    <a:bodyPr/>
                    <a:lstStyle/>
                    <a:p>
                      <a:pPr algn="just" fontAlgn="ctr"/>
                      <a:r>
                        <a:rPr lang="ru-RU" sz="800" b="1" i="0" u="none" strike="noStrike" dirty="0" smtClean="0">
                          <a:latin typeface="Times New Roman"/>
                        </a:rPr>
                        <a:t> Основное </a:t>
                      </a:r>
                      <a:r>
                        <a:rPr lang="ru-RU" sz="800" b="1" i="0" u="none" strike="noStrike" dirty="0">
                          <a:latin typeface="Times New Roman"/>
                        </a:rPr>
                        <a:t>мероприятие </a:t>
                      </a:r>
                      <a:r>
                        <a:rPr lang="ru-RU" sz="800" b="1" i="0" u="none" strike="noStrike" dirty="0" smtClean="0">
                          <a:latin typeface="Times New Roman"/>
                        </a:rPr>
                        <a:t>«Реализация </a:t>
                      </a:r>
                      <a:r>
                        <a:rPr lang="ru-RU" sz="800" b="1" i="0" u="none" strike="noStrike" dirty="0">
                          <a:latin typeface="Times New Roman"/>
                        </a:rPr>
                        <a:t>регионального проекта </a:t>
                      </a:r>
                      <a:r>
                        <a:rPr lang="ru-RU" sz="800" b="1" i="0" u="none" strike="noStrike" dirty="0" smtClean="0">
                          <a:latin typeface="Times New Roman"/>
                        </a:rPr>
                        <a:t>«Финансовая </a:t>
                      </a:r>
                      <a:r>
                        <a:rPr lang="ru-RU" sz="800" b="1" i="0" u="none" strike="noStrike" dirty="0">
                          <a:latin typeface="Times New Roman"/>
                        </a:rPr>
                        <a:t>поддержка семей при рождении </a:t>
                      </a:r>
                      <a:r>
                        <a:rPr lang="ru-RU" sz="800" b="1" i="0" u="none" strike="noStrike" dirty="0" smtClean="0">
                          <a:latin typeface="Times New Roman"/>
                        </a:rPr>
                        <a:t>детей»</a:t>
                      </a:r>
                      <a:endParaRPr lang="ru-RU" sz="800" b="1" i="0" u="none" strike="noStrike" dirty="0">
                        <a:latin typeface="Times New Roman"/>
                      </a:endParaRP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126 975,78</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138 841,27</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156 184,82</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165 685,53</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728">
                <a:tc>
                  <a:txBody>
                    <a:bodyPr/>
                    <a:lstStyle/>
                    <a:p>
                      <a:pPr algn="just" fontAlgn="ctr"/>
                      <a:r>
                        <a:rPr lang="ru-RU" sz="800" b="0" i="0" u="none" strike="noStrike" dirty="0" smtClean="0">
                          <a:latin typeface="Times New Roman"/>
                        </a:rPr>
                        <a:t> Ежемесячная </a:t>
                      </a:r>
                      <a:r>
                        <a:rPr lang="ru-RU" sz="800" b="0" i="0" u="none" strike="noStrike" dirty="0">
                          <a:latin typeface="Times New Roman"/>
                        </a:rPr>
                        <a:t>денежная выплата, назначаемая в случае рождения третьего ребенка или последующих детей до достижения ребенком возраста трех лет</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71 006,93</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74 798,29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90 475,20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99 975,91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432">
                <a:tc>
                  <a:txBody>
                    <a:bodyPr/>
                    <a:lstStyle/>
                    <a:p>
                      <a:pPr algn="just" fontAlgn="ctr"/>
                      <a:r>
                        <a:rPr lang="ru-RU" sz="800" b="0" i="0" u="none" strike="noStrike" dirty="0" smtClean="0">
                          <a:latin typeface="Times New Roman"/>
                        </a:rPr>
                        <a:t> Социальное </a:t>
                      </a:r>
                      <a:r>
                        <a:rPr lang="ru-RU" sz="800" b="0" i="0" u="none" strike="noStrike" dirty="0">
                          <a:latin typeface="Times New Roman"/>
                        </a:rPr>
                        <a:t>обеспечение и иные выплаты населению</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71 006,93</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74 798,29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90 475,20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99 975,91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064">
                <a:tc>
                  <a:txBody>
                    <a:bodyPr/>
                    <a:lstStyle/>
                    <a:p>
                      <a:pPr algn="just" fontAlgn="ctr"/>
                      <a:r>
                        <a:rPr lang="ru-RU" sz="800" b="0" i="0" u="none" strike="noStrike" dirty="0" smtClean="0">
                          <a:latin typeface="Times New Roman"/>
                        </a:rPr>
                        <a:t> Ежемесячная </a:t>
                      </a:r>
                      <a:r>
                        <a:rPr lang="ru-RU" sz="800" b="0" i="0" u="none" strike="noStrike" dirty="0">
                          <a:latin typeface="Times New Roman"/>
                        </a:rPr>
                        <a:t>выплата в связи с рождением (усыновлением) первого ребенка</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55 968,85</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64 042,98</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65 709,62</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65 709,62</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478">
                <a:tc>
                  <a:txBody>
                    <a:bodyPr/>
                    <a:lstStyle/>
                    <a:p>
                      <a:pPr algn="just" fontAlgn="ctr"/>
                      <a:r>
                        <a:rPr lang="ru-RU" sz="800" b="0" i="0" u="none" strike="noStrike" dirty="0" smtClean="0">
                          <a:latin typeface="Times New Roman"/>
                        </a:rPr>
                        <a:t> Расходы </a:t>
                      </a:r>
                      <a:r>
                        <a:rPr lang="ru-RU" sz="800" b="0" i="0" u="none" strike="noStrike" dirty="0">
                          <a:latin typeface="Times New Roman"/>
                        </a:rPr>
                        <a:t>на выплаты персоналу в целях обеспечения выполнения функций государственными (муниципальными) органами, казенными учреждениями, </a:t>
                      </a:r>
                      <a:r>
                        <a:rPr lang="ru-RU" sz="800" b="0" i="0" u="none" strike="noStrike" dirty="0" smtClean="0">
                          <a:latin typeface="Times New Roman"/>
                        </a:rPr>
                        <a:t>   органами </a:t>
                      </a:r>
                      <a:r>
                        <a:rPr lang="ru-RU" sz="800" b="0" i="0" u="none" strike="noStrike" dirty="0">
                          <a:latin typeface="Times New Roman"/>
                        </a:rPr>
                        <a:t>управления государственными внебюджетными фондами</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478,69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650,00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650,00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650,00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326">
                <a:tc>
                  <a:txBody>
                    <a:bodyPr/>
                    <a:lstStyle/>
                    <a:p>
                      <a:pPr algn="just" fontAlgn="ctr"/>
                      <a:r>
                        <a:rPr lang="ru-RU" sz="800" b="0" i="0" u="none" strike="noStrike" dirty="0" smtClean="0">
                          <a:latin typeface="Times New Roman"/>
                        </a:rPr>
                        <a:t> Закупка </a:t>
                      </a:r>
                      <a:r>
                        <a:rPr lang="ru-RU" sz="800" b="0" i="0" u="none" strike="noStrike" dirty="0">
                          <a:latin typeface="Times New Roman"/>
                        </a:rPr>
                        <a:t>товаров, работ и услуг для обеспечения государственных (муниципальных) нужд</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134,50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200,00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200,00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200,00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159">
                <a:tc>
                  <a:txBody>
                    <a:bodyPr/>
                    <a:lstStyle/>
                    <a:p>
                      <a:pPr algn="just" fontAlgn="ctr"/>
                      <a:r>
                        <a:rPr lang="ru-RU" sz="800" b="0" i="0" u="none" strike="noStrike" dirty="0" smtClean="0">
                          <a:latin typeface="Times New Roman"/>
                        </a:rPr>
                        <a:t> Социальное </a:t>
                      </a:r>
                      <a:r>
                        <a:rPr lang="ru-RU" sz="800" b="0" i="0" u="none" strike="noStrike" dirty="0">
                          <a:latin typeface="Times New Roman"/>
                        </a:rPr>
                        <a:t>обеспечение и иные выплаты населению</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55 355,66</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63 192,98</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64 859,62</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64 859,62</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432">
                <a:tc>
                  <a:txBody>
                    <a:bodyPr/>
                    <a:lstStyle/>
                    <a:p>
                      <a:pPr algn="just" fontAlgn="ctr"/>
                      <a:r>
                        <a:rPr lang="ru-RU" sz="800" b="1" i="0" u="none" strike="noStrike" dirty="0" smtClean="0">
                          <a:latin typeface="Times New Roman"/>
                        </a:rPr>
                        <a:t> Основное </a:t>
                      </a:r>
                      <a:r>
                        <a:rPr lang="ru-RU" sz="800" b="1" i="0" u="none" strike="noStrike" dirty="0">
                          <a:latin typeface="Times New Roman"/>
                        </a:rPr>
                        <a:t>мероприятие "Реализация регионального проекта </a:t>
                      </a:r>
                      <a:r>
                        <a:rPr lang="ru-RU" sz="800" b="1" i="0" u="none" strike="noStrike" dirty="0" smtClean="0">
                          <a:latin typeface="Times New Roman"/>
                        </a:rPr>
                        <a:t>«Культурная среда»</a:t>
                      </a:r>
                      <a:endParaRPr lang="ru-RU" sz="800" b="1" i="0" u="none" strike="noStrike" dirty="0">
                        <a:latin typeface="Times New Roman"/>
                      </a:endParaRP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15 322,39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5 008,19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750">
                <a:tc>
                  <a:txBody>
                    <a:bodyPr/>
                    <a:lstStyle/>
                    <a:p>
                      <a:pPr algn="just" fontAlgn="ctr"/>
                      <a:r>
                        <a:rPr lang="ru-RU" sz="800" b="0" i="0" u="none" strike="noStrike" dirty="0" smtClean="0">
                          <a:latin typeface="Times New Roman"/>
                        </a:rPr>
                        <a:t> Создание </a:t>
                      </a:r>
                      <a:r>
                        <a:rPr lang="ru-RU" sz="800" b="0" i="0" u="none" strike="noStrike" dirty="0">
                          <a:latin typeface="Times New Roman"/>
                        </a:rPr>
                        <a:t>модельных муниципальных библиотек</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10 000,00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269">
                <a:tc>
                  <a:txBody>
                    <a:bodyPr/>
                    <a:lstStyle/>
                    <a:p>
                      <a:pPr algn="just" fontAlgn="ctr"/>
                      <a:r>
                        <a:rPr lang="ru-RU" sz="800" b="0" i="0" u="none" strike="noStrike" dirty="0" smtClean="0">
                          <a:latin typeface="Times New Roman"/>
                        </a:rPr>
                        <a:t> Закупка </a:t>
                      </a:r>
                      <a:r>
                        <a:rPr lang="ru-RU" sz="800" b="0" i="0" u="none" strike="noStrike" dirty="0">
                          <a:latin typeface="Times New Roman"/>
                        </a:rPr>
                        <a:t>товаров, работ и услуг для обеспечения государственных (муниципальных) нужд</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10 000,00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064">
                <a:tc>
                  <a:txBody>
                    <a:bodyPr/>
                    <a:lstStyle/>
                    <a:p>
                      <a:pPr algn="just" fontAlgn="ctr"/>
                      <a:r>
                        <a:rPr lang="ru-RU" sz="800" b="0" i="0" u="none" strike="noStrike" dirty="0" smtClean="0">
                          <a:latin typeface="Times New Roman"/>
                        </a:rPr>
                        <a:t> Государственная </a:t>
                      </a:r>
                      <a:r>
                        <a:rPr lang="ru-RU" sz="800" b="0" i="0" u="none" strike="noStrike" dirty="0">
                          <a:latin typeface="Times New Roman"/>
                        </a:rPr>
                        <a:t>поддержка отрасли культуры (государственная поддержка муниципальных учреждений культуры, находящихся в сельской местности)</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101,01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064">
                <a:tc>
                  <a:txBody>
                    <a:bodyPr/>
                    <a:lstStyle/>
                    <a:p>
                      <a:pPr algn="just" fontAlgn="ctr"/>
                      <a:r>
                        <a:rPr lang="ru-RU" sz="800" b="0" i="0" u="none" strike="noStrike" dirty="0" smtClean="0">
                          <a:latin typeface="Times New Roman"/>
                        </a:rPr>
                        <a:t> Закупка </a:t>
                      </a:r>
                      <a:r>
                        <a:rPr lang="ru-RU" sz="800" b="0" i="0" u="none" strike="noStrike" dirty="0">
                          <a:latin typeface="Times New Roman"/>
                        </a:rPr>
                        <a:t>товаров, работ и услуг для обеспечения государственных (муниципальных) нужд</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101,01</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478">
                <a:tc>
                  <a:txBody>
                    <a:bodyPr/>
                    <a:lstStyle/>
                    <a:p>
                      <a:pPr algn="just" fontAlgn="ctr"/>
                      <a:r>
                        <a:rPr lang="ru-RU" sz="800" b="0" i="0" u="none" strike="noStrike" dirty="0" smtClean="0">
                          <a:latin typeface="Times New Roman"/>
                        </a:rPr>
                        <a:t> Государственная </a:t>
                      </a:r>
                      <a:r>
                        <a:rPr lang="ru-RU" sz="800" b="0" i="0" u="none" strike="noStrike" dirty="0">
                          <a:latin typeface="Times New Roman"/>
                        </a:rPr>
                        <a:t>поддержка отрасли культуры (создание и модернизация учреждений </a:t>
                      </a:r>
                      <a:r>
                        <a:rPr lang="ru-RU" sz="800" b="0" i="0" u="none" strike="noStrike" dirty="0" err="1">
                          <a:latin typeface="Times New Roman"/>
                        </a:rPr>
                        <a:t>культурно-досугового</a:t>
                      </a:r>
                      <a:r>
                        <a:rPr lang="ru-RU" sz="800" b="0" i="0" u="none" strike="noStrike" dirty="0">
                          <a:latin typeface="Times New Roman"/>
                        </a:rPr>
                        <a:t> типа в сельской местности, включая строительство, реконструкцию и капитальный ремонт зданий учреждений)</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5 221,38</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5 008,19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900">
                <a:tc>
                  <a:txBody>
                    <a:bodyPr/>
                    <a:lstStyle/>
                    <a:p>
                      <a:pPr algn="just" fontAlgn="ctr"/>
                      <a:r>
                        <a:rPr lang="ru-RU" sz="800" b="0" i="0" u="none" strike="noStrike" dirty="0" smtClean="0">
                          <a:latin typeface="Times New Roman"/>
                        </a:rPr>
                        <a:t> Закупка </a:t>
                      </a:r>
                      <a:r>
                        <a:rPr lang="ru-RU" sz="800" b="0" i="0" u="none" strike="noStrike" dirty="0">
                          <a:latin typeface="Times New Roman"/>
                        </a:rPr>
                        <a:t>товаров, работ и услуг для обеспечения государственных (муниципальных) нужд</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5 221,38</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5 008,19</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latin typeface="Times New Roman"/>
                        </a:rPr>
                        <a:t>0,00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001">
                <a:tc>
                  <a:txBody>
                    <a:bodyPr/>
                    <a:lstStyle/>
                    <a:p>
                      <a:pPr algn="ctr" fontAlgn="ctr"/>
                      <a:r>
                        <a:rPr lang="ru-RU" sz="800" b="1" i="0" u="none" strike="noStrike" dirty="0">
                          <a:latin typeface="Times New Roman"/>
                        </a:rPr>
                        <a:t> </a:t>
                      </a:r>
                    </a:p>
                  </a:txBody>
                  <a:tcPr marL="2816" marR="2816" marT="2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375 635,90</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156 297,57</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Times New Roman"/>
                        </a:rPr>
                        <a:t>174 774,27</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solidFill>
                            <a:srgbClr val="000000"/>
                          </a:solidFill>
                          <a:latin typeface="Times New Roman"/>
                        </a:rPr>
                        <a:t>184 274,98</a:t>
                      </a:r>
                    </a:p>
                  </a:txBody>
                  <a:tcPr marL="2816" marR="2816" marT="2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142844" y="571480"/>
          <a:ext cx="8715436" cy="307183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830997"/>
          </a:xfrm>
          <a:prstGeom prst="rect">
            <a:avLst/>
          </a:prstGeom>
          <a:noFill/>
        </p:spPr>
        <p:txBody>
          <a:bodyPr wrap="square" rtlCol="0">
            <a:spAutoFit/>
          </a:bodyPr>
          <a:lstStyle/>
          <a:p>
            <a:pPr algn="ctr"/>
            <a:r>
              <a:rPr lang="ru-RU" sz="1600" b="1" dirty="0" smtClean="0">
                <a:latin typeface="Calibri" pitchFamily="34" charset="0"/>
                <a:cs typeface="Calibri" pitchFamily="34" charset="0"/>
              </a:rPr>
              <a:t>Раздел 5 /  </a:t>
            </a:r>
            <a:r>
              <a:rPr lang="ru-RU" sz="1600" dirty="0" smtClean="0">
                <a:latin typeface="Calibri" pitchFamily="34" charset="0"/>
                <a:cs typeface="Calibri" pitchFamily="34" charset="0"/>
              </a:rPr>
              <a:t>РАСХОДЫ БЮДЖЕТА КУРСКОГО МУНИЦИПАЛЬНОГО ОКРУГА </a:t>
            </a:r>
          </a:p>
          <a:p>
            <a:pPr algn="ctr"/>
            <a:r>
              <a:rPr lang="ru-RU" sz="1600" dirty="0" smtClean="0">
                <a:latin typeface="Calibri" pitchFamily="34" charset="0"/>
                <a:cs typeface="Calibri" pitchFamily="34" charset="0"/>
              </a:rPr>
              <a:t>НА ФИНАНСОВОЕ ОБЕСПЕЧЕНИЕ ОТРАСЛЕЙ СОЦИАЛЬНОЙ-КУЛЬТУРНОЙ СФЕРЫ В 2019-2024 ГОДАХ </a:t>
            </a:r>
          </a:p>
          <a:p>
            <a:pPr algn="ctr"/>
            <a:r>
              <a:rPr lang="ru-RU" sz="1600" dirty="0" smtClean="0">
                <a:latin typeface="Calibri" pitchFamily="34" charset="0"/>
                <a:cs typeface="Calibri" pitchFamily="34" charset="0"/>
              </a:rPr>
              <a:t>(в динамике)</a:t>
            </a:r>
          </a:p>
        </p:txBody>
      </p:sp>
      <p:graphicFrame>
        <p:nvGraphicFramePr>
          <p:cNvPr id="9" name="Диаграмма 8"/>
          <p:cNvGraphicFramePr/>
          <p:nvPr/>
        </p:nvGraphicFramePr>
        <p:xfrm>
          <a:off x="0" y="3429000"/>
          <a:ext cx="3286116" cy="1643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nvGraphicFramePr>
        <p:xfrm>
          <a:off x="5500694" y="3286124"/>
          <a:ext cx="3643306" cy="178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Диаграмма 10"/>
          <p:cNvGraphicFramePr/>
          <p:nvPr/>
        </p:nvGraphicFramePr>
        <p:xfrm>
          <a:off x="0" y="5072074"/>
          <a:ext cx="3643306" cy="16430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Диаграмма 11"/>
          <p:cNvGraphicFramePr/>
          <p:nvPr/>
        </p:nvGraphicFramePr>
        <p:xfrm>
          <a:off x="5357818" y="5072074"/>
          <a:ext cx="3571900" cy="1643074"/>
        </p:xfrm>
        <a:graphic>
          <a:graphicData uri="http://schemas.openxmlformats.org/drawingml/2006/chart">
            <c:chart xmlns:c="http://schemas.openxmlformats.org/drawingml/2006/chart" xmlns:r="http://schemas.openxmlformats.org/officeDocument/2006/relationships" r:id="rId6"/>
          </a:graphicData>
        </a:graphic>
      </p:graphicFrame>
      <p:sp>
        <p:nvSpPr>
          <p:cNvPr id="15" name="Овал 14"/>
          <p:cNvSpPr/>
          <p:nvPr/>
        </p:nvSpPr>
        <p:spPr>
          <a:xfrm>
            <a:off x="3857620" y="4071942"/>
            <a:ext cx="1285884" cy="2071702"/>
          </a:xfrm>
          <a:prstGeom prst="ellipse">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Что включают в себя отрасли социальной сферы?</a:t>
            </a:r>
            <a:endParaRPr lang="ru-RU" sz="1000" dirty="0">
              <a:solidFill>
                <a:schemeClr val="tx1"/>
              </a:solidFill>
            </a:endParaRPr>
          </a:p>
        </p:txBody>
      </p:sp>
      <p:cxnSp>
        <p:nvCxnSpPr>
          <p:cNvPr id="17" name="Прямая со стрелкой 16"/>
          <p:cNvCxnSpPr>
            <a:stCxn id="15" idx="6"/>
          </p:cNvCxnSpPr>
          <p:nvPr/>
        </p:nvCxnSpPr>
        <p:spPr>
          <a:xfrm flipV="1">
            <a:off x="5143504" y="4357695"/>
            <a:ext cx="357191" cy="75009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15" idx="2"/>
          </p:cNvCxnSpPr>
          <p:nvPr/>
        </p:nvCxnSpPr>
        <p:spPr>
          <a:xfrm rot="10800000">
            <a:off x="3357556" y="4357695"/>
            <a:ext cx="500065" cy="75009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5" idx="2"/>
          </p:cNvCxnSpPr>
          <p:nvPr/>
        </p:nvCxnSpPr>
        <p:spPr>
          <a:xfrm rot="10800000" flipV="1">
            <a:off x="3500432" y="5107793"/>
            <a:ext cx="357189" cy="82153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5" idx="6"/>
          </p:cNvCxnSpPr>
          <p:nvPr/>
        </p:nvCxnSpPr>
        <p:spPr>
          <a:xfrm>
            <a:off x="5143504" y="5107793"/>
            <a:ext cx="357191" cy="82153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
          <p:cNvSpPr txBox="1"/>
          <p:nvPr/>
        </p:nvSpPr>
        <p:spPr>
          <a:xfrm>
            <a:off x="7703820"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1" y="903270"/>
          <a:ext cx="9144001" cy="36687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ОБРАЗОВАНИЕ в 2019-2024 годах </a:t>
            </a:r>
          </a:p>
        </p:txBody>
      </p:sp>
      <p:pic>
        <p:nvPicPr>
          <p:cNvPr id="39938" name="Picture 2" descr="http://www.mvschool.ru/files/20161114152424.jpg"/>
          <p:cNvPicPr>
            <a:picLocks noChangeAspect="1" noChangeArrowheads="1"/>
          </p:cNvPicPr>
          <p:nvPr/>
        </p:nvPicPr>
        <p:blipFill>
          <a:blip r:embed="rId3" cstate="print"/>
          <a:srcRect/>
          <a:stretch>
            <a:fillRect/>
          </a:stretch>
        </p:blipFill>
        <p:spPr bwMode="auto">
          <a:xfrm>
            <a:off x="6858016" y="3262846"/>
            <a:ext cx="1796800" cy="1594914"/>
          </a:xfrm>
          <a:prstGeom prst="rect">
            <a:avLst/>
          </a:prstGeom>
          <a:noFill/>
        </p:spPr>
      </p:pic>
      <p:sp>
        <p:nvSpPr>
          <p:cNvPr id="11" name="TextBox 3"/>
          <p:cNvSpPr txBox="1"/>
          <p:nvPr/>
        </p:nvSpPr>
        <p:spPr>
          <a:xfrm>
            <a:off x="7703820"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graphicFrame>
        <p:nvGraphicFramePr>
          <p:cNvPr id="7" name="Таблица 6"/>
          <p:cNvGraphicFramePr>
            <a:graphicFrameLocks noGrp="1"/>
          </p:cNvGraphicFramePr>
          <p:nvPr/>
        </p:nvGraphicFramePr>
        <p:xfrm>
          <a:off x="142844" y="4761440"/>
          <a:ext cx="8858313" cy="1995508"/>
        </p:xfrm>
        <a:graphic>
          <a:graphicData uri="http://schemas.openxmlformats.org/drawingml/2006/table">
            <a:tbl>
              <a:tblPr/>
              <a:tblGrid>
                <a:gridCol w="1174241"/>
                <a:gridCol w="1153641"/>
                <a:gridCol w="1124799"/>
                <a:gridCol w="1005316"/>
                <a:gridCol w="791068"/>
                <a:gridCol w="791068"/>
                <a:gridCol w="955874"/>
                <a:gridCol w="1021797"/>
                <a:gridCol w="840509"/>
              </a:tblGrid>
              <a:tr h="253925">
                <a:tc>
                  <a:txBody>
                    <a:bodyPr/>
                    <a:lstStyle/>
                    <a:p>
                      <a:pPr algn="ctr" rtl="0" fontAlgn="t"/>
                      <a:r>
                        <a:rPr lang="ru-RU" sz="900" b="0" i="0" u="none" strike="noStrike" dirty="0">
                          <a:solidFill>
                            <a:srgbClr val="000000"/>
                          </a:solidFill>
                          <a:latin typeface="Times New Roman"/>
                        </a:rPr>
                        <a:t>Наименование</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Рз</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a:solidFill>
                            <a:srgbClr val="000000"/>
                          </a:solidFill>
                          <a:latin typeface="Times New Roman"/>
                        </a:rPr>
                        <a:t>ПР</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2019 (факт)</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a:solidFill>
                            <a:srgbClr val="000000"/>
                          </a:solidFill>
                          <a:latin typeface="Times New Roman"/>
                        </a:rPr>
                        <a:t>2020 </a:t>
                      </a:r>
                      <a:r>
                        <a:rPr lang="ru-RU" sz="900" b="0" i="0" u="none" strike="noStrike" dirty="0" smtClean="0">
                          <a:solidFill>
                            <a:srgbClr val="000000"/>
                          </a:solidFill>
                          <a:latin typeface="Times New Roman"/>
                        </a:rPr>
                        <a:t>(факт)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chemeClr val="tx1"/>
                          </a:solidFill>
                          <a:latin typeface="Times New Roman"/>
                        </a:rPr>
                        <a:t>2021 (уточненный)</a:t>
                      </a:r>
                      <a:endParaRPr lang="ru-RU" sz="900" b="0" i="0" u="none" strike="noStrike" dirty="0">
                        <a:solidFill>
                          <a:schemeClr val="tx1"/>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2022</a:t>
                      </a:r>
                    </a:p>
                    <a:p>
                      <a:pPr algn="ctr" rtl="0" fontAlgn="t"/>
                      <a:r>
                        <a:rPr lang="ru-RU" sz="900" b="0" i="0" u="none" strike="noStrike" dirty="0" smtClean="0">
                          <a:solidFill>
                            <a:srgbClr val="000000"/>
                          </a:solidFill>
                          <a:latin typeface="Times New Roman"/>
                        </a:rPr>
                        <a:t> (проект)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t"/>
                      <a:r>
                        <a:rPr lang="ru-RU" sz="900" b="0" i="0" u="none" strike="noStrike" dirty="0" smtClean="0">
                          <a:solidFill>
                            <a:srgbClr val="000000"/>
                          </a:solidFill>
                          <a:latin typeface="Times New Roman"/>
                        </a:rPr>
                        <a:t>2023</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ru-RU" sz="900" b="0" i="0" u="none" strike="noStrike" dirty="0" smtClean="0">
                          <a:solidFill>
                            <a:srgbClr val="000000"/>
                          </a:solidFill>
                          <a:latin typeface="Times New Roman"/>
                        </a:rPr>
                        <a:t>2024 </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0785">
                <a:tc>
                  <a:txBody>
                    <a:bodyPr/>
                    <a:lstStyle/>
                    <a:p>
                      <a:pPr algn="ctr" rtl="0" fontAlgn="b"/>
                      <a:r>
                        <a:rPr lang="ru-RU" sz="900" b="1" i="0" u="none" strike="noStrike" dirty="0">
                          <a:solidFill>
                            <a:srgbClr val="000000"/>
                          </a:solidFill>
                          <a:latin typeface="Times New Roman"/>
                        </a:rPr>
                        <a:t>1</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3</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4 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5 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chemeClr val="tx1"/>
                          </a:solidFill>
                          <a:latin typeface="Times New Roman"/>
                        </a:rPr>
                        <a:t>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7 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1" i="0" u="none" strike="noStrike">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1" i="0" u="none" strike="noStrike">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0785">
                <a:tc>
                  <a:txBody>
                    <a:bodyPr/>
                    <a:lstStyle/>
                    <a:p>
                      <a:pPr algn="l" rtl="0" fontAlgn="b"/>
                      <a:r>
                        <a:rPr lang="ru-RU" sz="900" b="1" i="0" u="none" strike="noStrike">
                          <a:solidFill>
                            <a:srgbClr val="000000"/>
                          </a:solidFill>
                          <a:latin typeface="Times New Roman"/>
                        </a:rPr>
                        <a:t>Образование</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07</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719 042,36</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750 709,47</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chemeClr val="tx1"/>
                          </a:solidFill>
                          <a:latin typeface="Times New Roman"/>
                        </a:rPr>
                        <a:t>1 064 522,02</a:t>
                      </a:r>
                      <a:endParaRPr lang="ru-RU" sz="900" b="1"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932 436,64</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1" i="0" u="none" strike="noStrike" dirty="0" smtClean="0">
                          <a:solidFill>
                            <a:srgbClr val="000000"/>
                          </a:solidFill>
                          <a:latin typeface="Times New Roman"/>
                        </a:rPr>
                        <a:t>855 559,05</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1" i="0" u="none" strike="noStrike">
                          <a:solidFill>
                            <a:srgbClr val="000000"/>
                          </a:solidFill>
                          <a:latin typeface="Times New Roman"/>
                        </a:rPr>
                        <a:t>815 916,42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53925">
                <a:tc>
                  <a:txBody>
                    <a:bodyPr/>
                    <a:lstStyle/>
                    <a:p>
                      <a:pPr algn="l" rtl="0" fontAlgn="b"/>
                      <a:r>
                        <a:rPr lang="ru-RU" sz="900" b="0" i="0" u="none" strike="noStrike">
                          <a:solidFill>
                            <a:srgbClr val="000000"/>
                          </a:solidFill>
                          <a:latin typeface="Times New Roman"/>
                        </a:rPr>
                        <a:t>Дошкольное образование</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173512,53</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179516,95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423785,89</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201 200,00</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a:solidFill>
                            <a:srgbClr val="000000"/>
                          </a:solidFill>
                          <a:latin typeface="Times New Roman"/>
                        </a:rPr>
                        <a:t>202 088,90</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a:solidFill>
                            <a:srgbClr val="000000"/>
                          </a:solidFill>
                          <a:latin typeface="Times New Roman"/>
                        </a:rPr>
                        <a:t>202 294,55</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73110">
                <a:tc>
                  <a:txBody>
                    <a:bodyPr/>
                    <a:lstStyle/>
                    <a:p>
                      <a:pPr algn="l" rtl="0" fontAlgn="b"/>
                      <a:r>
                        <a:rPr lang="ru-RU" sz="900" b="0" i="0" u="none" strike="noStrike">
                          <a:solidFill>
                            <a:srgbClr val="000000"/>
                          </a:solidFill>
                          <a:latin typeface="Times New Roman"/>
                        </a:rPr>
                        <a:t>Общее образование</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424583,66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457347,17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511750,67</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593705,70</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a:solidFill>
                            <a:srgbClr val="000000"/>
                          </a:solidFill>
                          <a:latin typeface="Times New Roman"/>
                        </a:rPr>
                        <a:t>523 </a:t>
                      </a:r>
                      <a:r>
                        <a:rPr lang="ru-RU" sz="900" b="0" i="0" u="none" strike="noStrike" dirty="0" smtClean="0">
                          <a:solidFill>
                            <a:srgbClr val="000000"/>
                          </a:solidFill>
                          <a:latin typeface="Times New Roman"/>
                        </a:rPr>
                        <a:t>252,06</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523778,04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57192">
                <a:tc>
                  <a:txBody>
                    <a:bodyPr/>
                    <a:lstStyle/>
                    <a:p>
                      <a:pPr algn="l" rtl="0" fontAlgn="b"/>
                      <a:r>
                        <a:rPr lang="ru-RU" sz="900" b="0" i="0" u="none" strike="noStrike">
                          <a:solidFill>
                            <a:srgbClr val="000000"/>
                          </a:solidFill>
                          <a:latin typeface="Times New Roman"/>
                        </a:rPr>
                        <a:t>Дополнительное образование детей</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41717,8</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45552,93</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46434,76</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51176,87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51228,25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51279,62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341274">
                <a:tc>
                  <a:txBody>
                    <a:bodyPr/>
                    <a:lstStyle/>
                    <a:p>
                      <a:pPr algn="l" rtl="0" fontAlgn="b"/>
                      <a:r>
                        <a:rPr lang="ru-RU" sz="900" b="0" i="0" u="none" strike="noStrike">
                          <a:solidFill>
                            <a:srgbClr val="000000"/>
                          </a:solidFill>
                          <a:latin typeface="Times New Roman"/>
                        </a:rPr>
                        <a:t>Молодёжная политика и оздоровление детей</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15670,85</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6187,36</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14455,64</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13862,14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13788,14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13714,14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341274">
                <a:tc>
                  <a:txBody>
                    <a:bodyPr/>
                    <a:lstStyle/>
                    <a:p>
                      <a:pPr algn="l" rtl="0" fontAlgn="b"/>
                      <a:r>
                        <a:rPr lang="ru-RU" sz="900" b="0" i="0" u="none" strike="noStrike">
                          <a:solidFill>
                            <a:srgbClr val="000000"/>
                          </a:solidFill>
                          <a:latin typeface="Times New Roman"/>
                        </a:rPr>
                        <a:t>Другие вопросы в области образования</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09</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63557,52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62105,06</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68095,06</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72491,93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dirty="0" smtClean="0">
                          <a:solidFill>
                            <a:srgbClr val="000000"/>
                          </a:solidFill>
                          <a:latin typeface="Times New Roman"/>
                        </a:rPr>
                        <a:t>65201,70</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smtClean="0">
                          <a:solidFill>
                            <a:srgbClr val="000000"/>
                          </a:solidFill>
                          <a:latin typeface="Times New Roman"/>
                        </a:rPr>
                        <a:t>56950,83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bl>
          </a:graphicData>
        </a:graphic>
      </p:graphicFrame>
    </p:spTree>
  </p:cSld>
  <p:clrMapOvr>
    <a:masterClrMapping/>
  </p:clrMapOvr>
  <p:transition>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СОЦИАЛЬНОЮ ПОЛИТИКУ в 2019-2024 годах</a:t>
            </a:r>
          </a:p>
        </p:txBody>
      </p:sp>
      <p:graphicFrame>
        <p:nvGraphicFramePr>
          <p:cNvPr id="3" name="Диаграмма 2"/>
          <p:cNvGraphicFramePr/>
          <p:nvPr/>
        </p:nvGraphicFramePr>
        <p:xfrm>
          <a:off x="0" y="785794"/>
          <a:ext cx="9144000" cy="321471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10" descr="http://perv-adm.ru/upload/iblock/a54/a540222e3dec86093c399a0bbd46dd45.jpg"/>
          <p:cNvPicPr>
            <a:picLocks noChangeAspect="1" noChangeArrowheads="1"/>
          </p:cNvPicPr>
          <p:nvPr/>
        </p:nvPicPr>
        <p:blipFill>
          <a:blip r:embed="rId3" cstate="print"/>
          <a:srcRect/>
          <a:stretch>
            <a:fillRect/>
          </a:stretch>
        </p:blipFill>
        <p:spPr bwMode="auto">
          <a:xfrm>
            <a:off x="7358082" y="2786058"/>
            <a:ext cx="1428728" cy="1357322"/>
          </a:xfrm>
          <a:prstGeom prst="rect">
            <a:avLst/>
          </a:prstGeom>
          <a:noFill/>
        </p:spPr>
      </p:pic>
      <p:graphicFrame>
        <p:nvGraphicFramePr>
          <p:cNvPr id="6" name="Таблица 5"/>
          <p:cNvGraphicFramePr>
            <a:graphicFrameLocks noGrp="1"/>
          </p:cNvGraphicFramePr>
          <p:nvPr/>
        </p:nvGraphicFramePr>
        <p:xfrm>
          <a:off x="285720" y="4355990"/>
          <a:ext cx="8643998" cy="2073406"/>
        </p:xfrm>
        <a:graphic>
          <a:graphicData uri="http://schemas.openxmlformats.org/drawingml/2006/table">
            <a:tbl>
              <a:tblPr/>
              <a:tblGrid>
                <a:gridCol w="1145832"/>
                <a:gridCol w="1125731"/>
                <a:gridCol w="1097586"/>
                <a:gridCol w="980993"/>
                <a:gridCol w="771929"/>
                <a:gridCol w="771929"/>
                <a:gridCol w="932747"/>
                <a:gridCol w="997076"/>
                <a:gridCol w="820175"/>
              </a:tblGrid>
              <a:tr h="434212">
                <a:tc>
                  <a:txBody>
                    <a:bodyPr/>
                    <a:lstStyle/>
                    <a:p>
                      <a:pPr algn="ctr" rtl="0" fontAlgn="t"/>
                      <a:r>
                        <a:rPr lang="ru-RU" sz="900" b="0" i="0" u="none" strike="noStrike" dirty="0">
                          <a:solidFill>
                            <a:srgbClr val="000000"/>
                          </a:solidFill>
                          <a:latin typeface="Calibri" pitchFamily="34" charset="0"/>
                          <a:cs typeface="Calibri" pitchFamily="34" charset="0"/>
                        </a:rPr>
                        <a:t>Наименование</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err="1">
                          <a:solidFill>
                            <a:srgbClr val="000000"/>
                          </a:solidFill>
                          <a:latin typeface="Calibri" pitchFamily="34" charset="0"/>
                          <a:cs typeface="Calibri" pitchFamily="34" charset="0"/>
                        </a:rPr>
                        <a:t>Рз</a:t>
                      </a:r>
                      <a:r>
                        <a:rPr lang="ru-RU" sz="900" b="0" i="0" u="none" strike="noStrike" dirty="0">
                          <a:solidFill>
                            <a:srgbClr val="000000"/>
                          </a:solidFill>
                          <a:latin typeface="Calibri" pitchFamily="34" charset="0"/>
                          <a:cs typeface="Calibri" pitchFamily="34" charset="0"/>
                        </a:rPr>
                        <a:t> </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Calibri" pitchFamily="34" charset="0"/>
                          <a:cs typeface="Calibri" pitchFamily="34" charset="0"/>
                        </a:rPr>
                        <a:t>ПР</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Calibri" pitchFamily="34" charset="0"/>
                          <a:cs typeface="Calibri" pitchFamily="34" charset="0"/>
                        </a:rPr>
                        <a:t>2019 (факт)</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a:solidFill>
                            <a:srgbClr val="000000"/>
                          </a:solidFill>
                          <a:latin typeface="Calibri" pitchFamily="34" charset="0"/>
                          <a:cs typeface="Calibri" pitchFamily="34" charset="0"/>
                        </a:rPr>
                        <a:t>2020 </a:t>
                      </a:r>
                      <a:r>
                        <a:rPr lang="ru-RU" sz="900" b="0" i="0" u="none" strike="noStrike" dirty="0" smtClean="0">
                          <a:solidFill>
                            <a:srgbClr val="000000"/>
                          </a:solidFill>
                          <a:latin typeface="Calibri" pitchFamily="34" charset="0"/>
                          <a:cs typeface="Calibri" pitchFamily="34" charset="0"/>
                        </a:rPr>
                        <a:t>(факт)</a:t>
                      </a:r>
                      <a:endParaRPr lang="ru-RU" sz="900" b="0" i="0" u="none" strike="noStrike" dirty="0">
                        <a:solidFill>
                          <a:srgbClr val="000000"/>
                        </a:solidFill>
                        <a:latin typeface="Calibri" pitchFamily="34" charset="0"/>
                        <a:cs typeface="Calibri" pitchFamily="34" charset="0"/>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Calibri" pitchFamily="34" charset="0"/>
                          <a:cs typeface="Calibri" pitchFamily="34" charset="0"/>
                        </a:rPr>
                        <a:t>2021 (уточненный)</a:t>
                      </a:r>
                      <a:endParaRPr lang="ru-RU" sz="900" b="0" i="0" u="none" strike="noStrike" dirty="0">
                        <a:solidFill>
                          <a:srgbClr val="000000"/>
                        </a:solidFill>
                        <a:latin typeface="Calibri" pitchFamily="34" charset="0"/>
                        <a:cs typeface="Calibri" pitchFamily="34" charset="0"/>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Calibri" pitchFamily="34" charset="0"/>
                          <a:cs typeface="Calibri" pitchFamily="34" charset="0"/>
                        </a:rPr>
                        <a:t>2022</a:t>
                      </a:r>
                    </a:p>
                    <a:p>
                      <a:pPr algn="ctr" rtl="0" fontAlgn="t"/>
                      <a:r>
                        <a:rPr lang="ru-RU" sz="900" b="0" i="0" u="none" strike="noStrike" dirty="0" smtClean="0">
                          <a:solidFill>
                            <a:srgbClr val="000000"/>
                          </a:solidFill>
                          <a:latin typeface="Calibri" pitchFamily="34" charset="0"/>
                          <a:cs typeface="Calibri" pitchFamily="34" charset="0"/>
                        </a:rPr>
                        <a:t> (проект)</a:t>
                      </a:r>
                      <a:endParaRPr lang="ru-RU" sz="900" b="0" i="0" u="none" strike="noStrike" dirty="0">
                        <a:solidFill>
                          <a:srgbClr val="000000"/>
                        </a:solidFill>
                        <a:latin typeface="Calibri" pitchFamily="34" charset="0"/>
                        <a:cs typeface="Calibri" pitchFamily="34" charset="0"/>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Calibri" pitchFamily="34" charset="0"/>
                          <a:cs typeface="Calibri" pitchFamily="34" charset="0"/>
                        </a:rPr>
                        <a:t>2023 </a:t>
                      </a:r>
                    </a:p>
                    <a:p>
                      <a:pPr algn="ctr" rtl="0" fontAlgn="t"/>
                      <a:r>
                        <a:rPr lang="ru-RU" sz="900" b="0" i="0" u="none" strike="noStrike" dirty="0" smtClean="0">
                          <a:solidFill>
                            <a:srgbClr val="000000"/>
                          </a:solidFill>
                          <a:latin typeface="Calibri" pitchFamily="34" charset="0"/>
                          <a:cs typeface="Calibri" pitchFamily="34" charset="0"/>
                        </a:rPr>
                        <a:t>(проект)</a:t>
                      </a:r>
                      <a:endParaRPr lang="ru-RU" sz="900" b="0" i="0" u="none" strike="noStrike" dirty="0">
                        <a:solidFill>
                          <a:srgbClr val="000000"/>
                        </a:solidFill>
                        <a:latin typeface="Calibri" pitchFamily="34" charset="0"/>
                        <a:cs typeface="Calibri" pitchFamily="34" charset="0"/>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Calibri" pitchFamily="34" charset="0"/>
                          <a:cs typeface="Calibri" pitchFamily="34" charset="0"/>
                        </a:rPr>
                        <a:t>2024</a:t>
                      </a:r>
                    </a:p>
                    <a:p>
                      <a:pPr algn="ctr" rtl="0" fontAlgn="t"/>
                      <a:r>
                        <a:rPr lang="ru-RU" sz="900" b="0" i="0" u="none" strike="noStrike" dirty="0" smtClean="0">
                          <a:solidFill>
                            <a:srgbClr val="000000"/>
                          </a:solidFill>
                          <a:latin typeface="Calibri" pitchFamily="34" charset="0"/>
                          <a:cs typeface="Calibri" pitchFamily="34" charset="0"/>
                        </a:rPr>
                        <a:t> (проект)</a:t>
                      </a:r>
                      <a:endParaRPr lang="ru-RU" sz="900" b="0" i="0" u="none" strike="noStrike" dirty="0">
                        <a:solidFill>
                          <a:srgbClr val="000000"/>
                        </a:solidFill>
                        <a:latin typeface="Calibri" pitchFamily="34" charset="0"/>
                        <a:cs typeface="Calibri" pitchFamily="34" charset="0"/>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279">
                <a:tc>
                  <a:txBody>
                    <a:bodyPr/>
                    <a:lstStyle/>
                    <a:p>
                      <a:pPr algn="ctr" rtl="0" fontAlgn="b"/>
                      <a:r>
                        <a:rPr lang="ru-RU" sz="900" b="0" i="0" u="none" strike="noStrike">
                          <a:solidFill>
                            <a:srgbClr val="000000"/>
                          </a:solidFill>
                          <a:latin typeface="Calibri" pitchFamily="34" charset="0"/>
                          <a:cs typeface="Calibri" pitchFamily="34" charset="0"/>
                        </a:rPr>
                        <a:t>1</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Calibri" pitchFamily="34" charset="0"/>
                          <a:cs typeface="Calibri" pitchFamily="34" charset="0"/>
                        </a:rPr>
                        <a:t>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3</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4 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5 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Calibri" pitchFamily="34" charset="0"/>
                          <a:cs typeface="Calibri" pitchFamily="34" charset="0"/>
                        </a:rPr>
                        <a:t>7 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989">
                <a:tc>
                  <a:txBody>
                    <a:bodyPr/>
                    <a:lstStyle/>
                    <a:p>
                      <a:pPr algn="l" rtl="0" fontAlgn="b"/>
                      <a:r>
                        <a:rPr lang="ru-RU" sz="900" b="1" i="0" u="none" strike="noStrike" dirty="0">
                          <a:solidFill>
                            <a:srgbClr val="000000"/>
                          </a:solidFill>
                          <a:latin typeface="Calibri" pitchFamily="34" charset="0"/>
                          <a:cs typeface="Calibri" pitchFamily="34" charset="0"/>
                        </a:rPr>
                        <a:t>Социальная политика</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Calibri" pitchFamily="34" charset="0"/>
                          <a:cs typeface="Calibri" pitchFamily="34" charset="0"/>
                        </a:rPr>
                        <a:t>10</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Calibri" pitchFamily="34" charset="0"/>
                          <a:cs typeface="Calibri" pitchFamily="34" charset="0"/>
                        </a:rPr>
                        <a:t>-</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Calibri" pitchFamily="34" charset="0"/>
                          <a:cs typeface="Calibri" pitchFamily="34" charset="0"/>
                        </a:rPr>
                        <a:t>360904,58</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Calibri" pitchFamily="34" charset="0"/>
                          <a:cs typeface="Calibri" pitchFamily="34" charset="0"/>
                        </a:rPr>
                        <a:t>659054,87</a:t>
                      </a:r>
                      <a:endParaRPr lang="ru-RU" sz="900" b="1"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Calibri" pitchFamily="34" charset="0"/>
                          <a:cs typeface="Calibri" pitchFamily="34" charset="0"/>
                        </a:rPr>
                        <a:t>757386,66</a:t>
                      </a:r>
                      <a:endParaRPr lang="ru-RU" sz="900" b="1"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Calibri" pitchFamily="34" charset="0"/>
                          <a:cs typeface="Calibri" pitchFamily="34" charset="0"/>
                        </a:rPr>
                        <a:t>727886,37</a:t>
                      </a:r>
                      <a:endParaRPr lang="ru-RU" sz="900" b="1"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Calibri" pitchFamily="34" charset="0"/>
                          <a:cs typeface="Calibri" pitchFamily="34" charset="0"/>
                        </a:rPr>
                        <a:t>734211,06</a:t>
                      </a:r>
                      <a:endParaRPr lang="ru-RU" sz="900" b="1"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Calibri" pitchFamily="34" charset="0"/>
                          <a:cs typeface="Calibri" pitchFamily="34" charset="0"/>
                        </a:rPr>
                        <a:t>775524,44</a:t>
                      </a:r>
                      <a:endParaRPr lang="ru-RU" sz="900" b="1"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726">
                <a:tc>
                  <a:txBody>
                    <a:bodyPr/>
                    <a:lstStyle/>
                    <a:p>
                      <a:pPr algn="l" rtl="0" fontAlgn="b"/>
                      <a:r>
                        <a:rPr lang="ru-RU" sz="900" b="0" i="0" u="none" strike="noStrike" dirty="0">
                          <a:solidFill>
                            <a:srgbClr val="000000"/>
                          </a:solidFill>
                          <a:latin typeface="Calibri" pitchFamily="34" charset="0"/>
                          <a:cs typeface="Calibri" pitchFamily="34" charset="0"/>
                        </a:rPr>
                        <a:t>Социальное обеспечение населения</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10</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03</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Calibri" pitchFamily="34" charset="0"/>
                          <a:cs typeface="Calibri" pitchFamily="34" charset="0"/>
                        </a:rPr>
                        <a:t>117820,55</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121547,50</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129932,64</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133839,78</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134647,02</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135920,04</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206">
                <a:tc>
                  <a:txBody>
                    <a:bodyPr/>
                    <a:lstStyle/>
                    <a:p>
                      <a:pPr algn="l" rtl="0" fontAlgn="b"/>
                      <a:r>
                        <a:rPr lang="ru-RU" sz="900" b="0" i="0" u="none" strike="noStrike" dirty="0">
                          <a:solidFill>
                            <a:srgbClr val="000000"/>
                          </a:solidFill>
                          <a:latin typeface="Calibri" pitchFamily="34" charset="0"/>
                          <a:cs typeface="Calibri" pitchFamily="34" charset="0"/>
                        </a:rPr>
                        <a:t>Охрана семьи и детства</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10</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04</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227572,26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518694,58</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608449,37</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574265,73</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579779,16</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619820,55</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290">
                <a:tc>
                  <a:txBody>
                    <a:bodyPr/>
                    <a:lstStyle/>
                    <a:p>
                      <a:pPr algn="l" rtl="0" fontAlgn="b"/>
                      <a:r>
                        <a:rPr lang="ru-RU" sz="900" b="0" i="0" u="none" strike="noStrike" dirty="0">
                          <a:solidFill>
                            <a:srgbClr val="000000"/>
                          </a:solidFill>
                          <a:latin typeface="Calibri" pitchFamily="34" charset="0"/>
                          <a:cs typeface="Calibri" pitchFamily="34" charset="0"/>
                        </a:rPr>
                        <a:t>Другие вопросы в области  социальной  политики</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10</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06</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Calibri" pitchFamily="34" charset="0"/>
                          <a:cs typeface="Calibri" pitchFamily="34" charset="0"/>
                        </a:rPr>
                        <a:t>15511,77</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18812,80</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Calibri" pitchFamily="34" charset="0"/>
                          <a:cs typeface="Calibri" pitchFamily="34" charset="0"/>
                        </a:rPr>
                        <a:t>19004,65</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19780,86</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19784,88</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Calibri" pitchFamily="34" charset="0"/>
                          <a:cs typeface="Calibri" pitchFamily="34" charset="0"/>
                        </a:rPr>
                        <a:t>19783,85</a:t>
                      </a:r>
                      <a:endParaRPr lang="ru-RU" sz="900" b="0" i="0" u="none" strike="noStrike" dirty="0">
                        <a:solidFill>
                          <a:srgbClr val="000000"/>
                        </a:solidFill>
                        <a:latin typeface="Calibri" pitchFamily="34" charset="0"/>
                        <a:cs typeface="Calibri" pitchFamily="34" charset="0"/>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0" y="642918"/>
          <a:ext cx="9144000"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КУЛЬТУРУ И КИНЕМАТОГРАФИЮ в 2019-2023 годах</a:t>
            </a:r>
          </a:p>
        </p:txBody>
      </p:sp>
      <p:pic>
        <p:nvPicPr>
          <p:cNvPr id="38914" name="Picture 2" descr="https://www.culture.ru/storage/images/3f22e6bff27ce2562e68ecaff94126ec/8a94a952b03fad4848c26c4ec9d40a51.jpg"/>
          <p:cNvPicPr>
            <a:picLocks noChangeAspect="1" noChangeArrowheads="1"/>
          </p:cNvPicPr>
          <p:nvPr/>
        </p:nvPicPr>
        <p:blipFill>
          <a:blip r:embed="rId3" cstate="print"/>
          <a:srcRect l="11880" r="14466"/>
          <a:stretch>
            <a:fillRect/>
          </a:stretch>
        </p:blipFill>
        <p:spPr bwMode="auto">
          <a:xfrm>
            <a:off x="7286644" y="2643182"/>
            <a:ext cx="1857356" cy="1676239"/>
          </a:xfrm>
          <a:prstGeom prst="rect">
            <a:avLst/>
          </a:prstGeom>
          <a:ln>
            <a:noFill/>
          </a:ln>
          <a:effectLst>
            <a:softEdge rad="112500"/>
          </a:effectLst>
        </p:spPr>
      </p:pic>
      <p:graphicFrame>
        <p:nvGraphicFramePr>
          <p:cNvPr id="6" name="Таблица 5"/>
          <p:cNvGraphicFramePr>
            <a:graphicFrameLocks noGrp="1"/>
          </p:cNvGraphicFramePr>
          <p:nvPr/>
        </p:nvGraphicFramePr>
        <p:xfrm>
          <a:off x="214283" y="4357694"/>
          <a:ext cx="8786873" cy="2143140"/>
        </p:xfrm>
        <a:graphic>
          <a:graphicData uri="http://schemas.openxmlformats.org/drawingml/2006/table">
            <a:tbl>
              <a:tblPr/>
              <a:tblGrid>
                <a:gridCol w="1164771"/>
                <a:gridCol w="1144337"/>
                <a:gridCol w="1115728"/>
                <a:gridCol w="997208"/>
                <a:gridCol w="784688"/>
                <a:gridCol w="784688"/>
                <a:gridCol w="948165"/>
                <a:gridCol w="1013557"/>
                <a:gridCol w="833731"/>
              </a:tblGrid>
              <a:tr h="486762">
                <a:tc>
                  <a:txBody>
                    <a:bodyPr/>
                    <a:lstStyle/>
                    <a:p>
                      <a:pPr algn="ctr" rtl="0" fontAlgn="t"/>
                      <a:r>
                        <a:rPr lang="ru-RU" sz="900" b="0" i="0" u="none" strike="noStrike" dirty="0">
                          <a:solidFill>
                            <a:srgbClr val="000000"/>
                          </a:solidFill>
                          <a:latin typeface="Times New Roman"/>
                        </a:rPr>
                        <a:t>Наименование</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Рз</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ПР</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a:solidFill>
                            <a:srgbClr val="000000"/>
                          </a:solidFill>
                          <a:latin typeface="Times New Roman"/>
                        </a:rPr>
                        <a:t>2019 </a:t>
                      </a:r>
                      <a:endParaRPr lang="ru-RU" sz="900" b="0" i="0" u="none" strike="noStrike" dirty="0" smtClean="0">
                        <a:solidFill>
                          <a:srgbClr val="000000"/>
                        </a:solidFill>
                        <a:latin typeface="Times New Roman"/>
                      </a:endParaRPr>
                    </a:p>
                    <a:p>
                      <a:pPr algn="ctr" rtl="0" fontAlgn="t"/>
                      <a:r>
                        <a:rPr lang="ru-RU" sz="900" b="0" i="0" u="none" strike="noStrike" dirty="0" smtClean="0">
                          <a:solidFill>
                            <a:srgbClr val="000000"/>
                          </a:solidFill>
                          <a:latin typeface="Times New Roman"/>
                        </a:rPr>
                        <a:t>(</a:t>
                      </a:r>
                      <a:r>
                        <a:rPr lang="ru-RU" sz="900" b="0" i="0" u="none" strike="noStrike" dirty="0">
                          <a:solidFill>
                            <a:srgbClr val="000000"/>
                          </a:solidFill>
                          <a:latin typeface="Times New Roman"/>
                        </a:rPr>
                        <a:t>факт)</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a:solidFill>
                            <a:srgbClr val="000000"/>
                          </a:solidFill>
                          <a:latin typeface="Times New Roman"/>
                        </a:rPr>
                        <a:t>2020 </a:t>
                      </a:r>
                      <a:endParaRPr lang="ru-RU" sz="900" b="0" i="0" u="none" strike="noStrike" dirty="0" smtClean="0">
                        <a:solidFill>
                          <a:srgbClr val="000000"/>
                        </a:solidFill>
                        <a:latin typeface="Times New Roman"/>
                      </a:endParaRPr>
                    </a:p>
                    <a:p>
                      <a:pPr algn="ctr" rtl="0" fontAlgn="t"/>
                      <a:r>
                        <a:rPr lang="ru-RU" sz="900" b="0" i="0" u="none" strike="noStrike" dirty="0" smtClean="0">
                          <a:solidFill>
                            <a:srgbClr val="000000"/>
                          </a:solidFill>
                          <a:latin typeface="Times New Roman"/>
                        </a:rPr>
                        <a:t>(факт)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2021 (уточненный)</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2022</a:t>
                      </a:r>
                    </a:p>
                    <a:p>
                      <a:pPr algn="ctr" rtl="0" fontAlgn="t"/>
                      <a:r>
                        <a:rPr lang="ru-RU" sz="900" b="0" i="0" u="none" strike="noStrike" dirty="0" smtClean="0">
                          <a:solidFill>
                            <a:srgbClr val="000000"/>
                          </a:solidFill>
                          <a:latin typeface="Times New Roman"/>
                        </a:rPr>
                        <a:t> (проект)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0" i="0" u="none" strike="noStrike" dirty="0" smtClean="0">
                          <a:solidFill>
                            <a:srgbClr val="000000"/>
                          </a:solidFill>
                          <a:latin typeface="Times New Roman"/>
                        </a:rPr>
                        <a:t>2023 </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0" i="0" u="none" strike="noStrike" dirty="0" smtClean="0">
                          <a:solidFill>
                            <a:srgbClr val="000000"/>
                          </a:solidFill>
                          <a:latin typeface="Times New Roman"/>
                        </a:rPr>
                        <a:t>2024 </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887">
                <a:tc>
                  <a:txBody>
                    <a:bodyPr/>
                    <a:lstStyle/>
                    <a:p>
                      <a:pPr algn="ctr" rtl="0" fontAlgn="b"/>
                      <a:r>
                        <a:rPr lang="ru-RU" sz="900" b="0" i="0" u="none" strike="noStrike">
                          <a:solidFill>
                            <a:srgbClr val="000000"/>
                          </a:solidFill>
                          <a:latin typeface="Times New Roman"/>
                        </a:rPr>
                        <a:t>1</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5 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7 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96306">
                <a:tc>
                  <a:txBody>
                    <a:bodyPr/>
                    <a:lstStyle/>
                    <a:p>
                      <a:pPr algn="l" rtl="0" fontAlgn="b"/>
                      <a:r>
                        <a:rPr lang="ru-RU" sz="900" b="1" i="0" u="none" strike="noStrike">
                          <a:solidFill>
                            <a:srgbClr val="000000"/>
                          </a:solidFill>
                          <a:latin typeface="Times New Roman"/>
                        </a:rPr>
                        <a:t>Культура и кинематография</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08</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54 973,01</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142554,42</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144415,73</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121690,45</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1" i="0" u="none" strike="noStrike" dirty="0" smtClean="0">
                          <a:solidFill>
                            <a:srgbClr val="000000"/>
                          </a:solidFill>
                          <a:latin typeface="Times New Roman"/>
                        </a:rPr>
                        <a:t>108819,08</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1" i="0" u="none" strike="noStrike" dirty="0" smtClean="0">
                          <a:solidFill>
                            <a:srgbClr val="000000"/>
                          </a:solidFill>
                          <a:latin typeface="Times New Roman"/>
                        </a:rPr>
                        <a:t>109591,39</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887">
                <a:tc>
                  <a:txBody>
                    <a:bodyPr/>
                    <a:lstStyle/>
                    <a:p>
                      <a:pPr algn="l" rtl="0" fontAlgn="b"/>
                      <a:r>
                        <a:rPr lang="ru-RU" sz="900" b="0" i="0" u="none" strike="noStrike" dirty="0">
                          <a:solidFill>
                            <a:srgbClr val="000000"/>
                          </a:solidFill>
                          <a:latin typeface="Times New Roman"/>
                        </a:rPr>
                        <a:t>Культура</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40 917,61</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128349,15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115301,19</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93795,68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80923,92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81695,82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34052">
                <a:tc>
                  <a:txBody>
                    <a:bodyPr/>
                    <a:lstStyle/>
                    <a:p>
                      <a:pPr algn="l" rtl="0" fontAlgn="b"/>
                      <a:r>
                        <a:rPr lang="ru-RU" sz="900" b="0" i="0" u="none" strike="noStrike">
                          <a:solidFill>
                            <a:srgbClr val="000000"/>
                          </a:solidFill>
                          <a:latin typeface="Times New Roman"/>
                        </a:rPr>
                        <a:t>Кинематография</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3835,64</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5435,72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4690,25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4 212,78</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4 213,17</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4 </a:t>
                      </a:r>
                      <a:r>
                        <a:rPr lang="ru-RU" sz="900" b="0" i="0" u="none" strike="noStrike" dirty="0" smtClean="0">
                          <a:solidFill>
                            <a:srgbClr val="000000"/>
                          </a:solidFill>
                          <a:latin typeface="Times New Roman"/>
                        </a:rPr>
                        <a:t>213,58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44246">
                <a:tc>
                  <a:txBody>
                    <a:bodyPr/>
                    <a:lstStyle/>
                    <a:p>
                      <a:pPr algn="l" rtl="0" fontAlgn="b"/>
                      <a:r>
                        <a:rPr lang="ru-RU" sz="900" b="0" i="0" u="none" strike="noStrike">
                          <a:solidFill>
                            <a:srgbClr val="000000"/>
                          </a:solidFill>
                          <a:latin typeface="Times New Roman"/>
                        </a:rPr>
                        <a:t>Другие вопросы в области культуры</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10 219,76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8769,55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24424,29</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23 681,99</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23 681,99</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23 681,99</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142844" y="5072074"/>
          <a:ext cx="8858312" cy="1264524"/>
        </p:xfrm>
        <a:graphic>
          <a:graphicData uri="http://schemas.openxmlformats.org/drawingml/2006/table">
            <a:tbl>
              <a:tblPr/>
              <a:tblGrid>
                <a:gridCol w="1902456"/>
                <a:gridCol w="416162"/>
                <a:gridCol w="416162"/>
                <a:gridCol w="1051434"/>
                <a:gridCol w="785818"/>
                <a:gridCol w="1071570"/>
                <a:gridCol w="1000132"/>
                <a:gridCol w="1071570"/>
                <a:gridCol w="1143008"/>
              </a:tblGrid>
              <a:tr h="379850">
                <a:tc>
                  <a:txBody>
                    <a:bodyPr/>
                    <a:lstStyle/>
                    <a:p>
                      <a:pPr algn="ctr" fontAlgn="t"/>
                      <a:r>
                        <a:rPr lang="ru-RU" sz="1000" b="0" i="0" u="none" strike="noStrike" dirty="0" smtClean="0">
                          <a:solidFill>
                            <a:srgbClr val="000000"/>
                          </a:solidFill>
                          <a:latin typeface="Calibri" pitchFamily="34" charset="0"/>
                          <a:cs typeface="Calibri" pitchFamily="34" charset="0"/>
                        </a:rPr>
                        <a:t>Наименование </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Calibri" pitchFamily="34" charset="0"/>
                          <a:cs typeface="Calibri" pitchFamily="34" charset="0"/>
                        </a:rPr>
                        <a:t>Рз</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Calibri" pitchFamily="34" charset="0"/>
                          <a:cs typeface="Calibri" pitchFamily="34" charset="0"/>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2019</a:t>
                      </a:r>
                      <a:r>
                        <a:rPr lang="ru-RU" sz="1000" b="0" i="0" u="none" strike="noStrike" baseline="0" dirty="0" smtClean="0">
                          <a:solidFill>
                            <a:srgbClr val="000000"/>
                          </a:solidFill>
                          <a:latin typeface="Calibri" pitchFamily="34" charset="0"/>
                          <a:cs typeface="Calibri" pitchFamily="34" charset="0"/>
                        </a:rPr>
                        <a:t> </a:t>
                      </a:r>
                      <a:r>
                        <a:rPr lang="ru-RU" sz="1000" b="0" i="0" u="none" strike="noStrike" dirty="0" smtClean="0">
                          <a:solidFill>
                            <a:srgbClr val="000000"/>
                          </a:solidFill>
                          <a:latin typeface="Calibri" pitchFamily="34" charset="0"/>
                          <a:cs typeface="Calibri" pitchFamily="34" charset="0"/>
                        </a:rPr>
                        <a:t> </a:t>
                      </a:r>
                    </a:p>
                    <a:p>
                      <a:pPr algn="ctr" fontAlgn="t"/>
                      <a:r>
                        <a:rPr lang="ru-RU" sz="1000" b="0" i="0" u="none" strike="noStrike" dirty="0" smtClean="0">
                          <a:solidFill>
                            <a:srgbClr val="000000"/>
                          </a:solidFill>
                          <a:latin typeface="Calibri" pitchFamily="34" charset="0"/>
                          <a:cs typeface="Calibri" pitchFamily="34" charset="0"/>
                        </a:rPr>
                        <a:t>(</a:t>
                      </a:r>
                      <a:r>
                        <a:rPr lang="ru-RU" sz="1000" b="0" i="0" u="none" strike="noStrike" dirty="0">
                          <a:solidFill>
                            <a:srgbClr val="000000"/>
                          </a:solidFill>
                          <a:latin typeface="Calibri" pitchFamily="34" charset="0"/>
                          <a:cs typeface="Calibri" pitchFamily="34" charset="0"/>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2020</a:t>
                      </a:r>
                    </a:p>
                    <a:p>
                      <a:pPr algn="ctr" fontAlgn="t"/>
                      <a:r>
                        <a:rPr lang="ru-RU" sz="1000" b="0" i="0" u="none" strike="noStrike" dirty="0" smtClean="0">
                          <a:solidFill>
                            <a:srgbClr val="000000"/>
                          </a:solidFill>
                          <a:latin typeface="Calibri" pitchFamily="34" charset="0"/>
                          <a:cs typeface="Calibri" pitchFamily="34" charset="0"/>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2021 </a:t>
                      </a:r>
                    </a:p>
                    <a:p>
                      <a:pPr marL="0" marR="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(уточненный)</a:t>
                      </a:r>
                    </a:p>
                    <a:p>
                      <a:pPr algn="ctr" fontAlgn="t"/>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2022  </a:t>
                      </a:r>
                    </a:p>
                    <a:p>
                      <a:pPr algn="ctr" fontAlgn="t"/>
                      <a:r>
                        <a:rPr lang="ru-RU" sz="1000" b="0" i="0" u="none" strike="noStrike" dirty="0" smtClean="0">
                          <a:solidFill>
                            <a:srgbClr val="000000"/>
                          </a:solidFill>
                          <a:latin typeface="Calibri" pitchFamily="34" charset="0"/>
                          <a:cs typeface="Calibri" pitchFamily="34" charset="0"/>
                        </a:rPr>
                        <a:t>(проект)</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2023 </a:t>
                      </a:r>
                    </a:p>
                    <a:p>
                      <a:pPr algn="ctr" fontAlgn="t"/>
                      <a:r>
                        <a:rPr lang="ru-RU" sz="1000" b="0" i="0" u="none" strike="noStrike" dirty="0" smtClean="0">
                          <a:solidFill>
                            <a:srgbClr val="000000"/>
                          </a:solidFill>
                          <a:latin typeface="Calibri" pitchFamily="34" charset="0"/>
                          <a:cs typeface="Calibri" pitchFamily="34" charset="0"/>
                        </a:rPr>
                        <a:t>(проект)</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2024 </a:t>
                      </a:r>
                    </a:p>
                    <a:p>
                      <a:pPr algn="ctr" fontAlgn="t"/>
                      <a:r>
                        <a:rPr lang="ru-RU" sz="1000" b="0" i="0" u="none" strike="noStrike" dirty="0" smtClean="0">
                          <a:solidFill>
                            <a:srgbClr val="000000"/>
                          </a:solidFill>
                          <a:latin typeface="Calibri" pitchFamily="34" charset="0"/>
                          <a:cs typeface="Calibri" pitchFamily="34" charset="0"/>
                        </a:rPr>
                        <a:t>(проект)</a:t>
                      </a:r>
                    </a:p>
                    <a:p>
                      <a:pPr algn="ctr" fontAlgn="t"/>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ctr" fontAlgn="b"/>
                      <a:r>
                        <a:rPr lang="ru-RU" sz="1000" b="0" i="0" u="none" strike="noStrike" dirty="0">
                          <a:solidFill>
                            <a:srgbClr val="000000"/>
                          </a:solidFill>
                          <a:latin typeface="Calibri" pitchFamily="34" charset="0"/>
                          <a:cs typeface="Calibri" pitchFamily="34" charset="0"/>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pitchFamily="34" charset="0"/>
                          <a:cs typeface="Calibri" pitchFamily="34" charset="0"/>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a:t>
                      </a:r>
                      <a:r>
                        <a:rPr lang="ru-RU" sz="10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r>
                        <a:rPr lang="ru-RU" sz="10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7</a:t>
                      </a:r>
                      <a:r>
                        <a:rPr lang="ru-RU" sz="10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8</a:t>
                      </a:r>
                      <a:r>
                        <a:rPr lang="ru-RU" sz="10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9</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1" i="0" u="none" strike="noStrike" dirty="0">
                          <a:solidFill>
                            <a:srgbClr val="000000"/>
                          </a:solidFill>
                          <a:latin typeface="Calibri" pitchFamily="34" charset="0"/>
                          <a:cs typeface="Calibri" pitchFamily="34" charset="0"/>
                        </a:rPr>
                        <a:t>Физическая культура и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pitchFamily="34" charset="0"/>
                          <a:cs typeface="Calibri"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rgbClr val="000000"/>
                          </a:solidFill>
                          <a:latin typeface="Calibri" pitchFamily="34" charset="0"/>
                          <a:cs typeface="Calibri"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12843,07</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10659,99</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12466,68</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11243,87</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10736,11</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10228,34</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Calibri" pitchFamily="34" charset="0"/>
                          <a:cs typeface="Calibri" pitchFamily="34" charset="0"/>
                        </a:rPr>
                        <a:t>Физическая 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12299,32</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9433,99</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4467,85</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4598,61</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4598,61</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4429,35</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smtClean="0">
                          <a:solidFill>
                            <a:srgbClr val="000000"/>
                          </a:solidFill>
                          <a:latin typeface="Calibri" pitchFamily="34" charset="0"/>
                          <a:cs typeface="Calibri" pitchFamily="34" charset="0"/>
                        </a:rPr>
                        <a:t>Массовый</a:t>
                      </a:r>
                      <a:r>
                        <a:rPr lang="ru-RU" sz="1000" b="0" i="0" u="none" strike="noStrike" baseline="0" dirty="0" smtClean="0">
                          <a:solidFill>
                            <a:srgbClr val="000000"/>
                          </a:solidFill>
                          <a:latin typeface="Calibri" pitchFamily="34" charset="0"/>
                          <a:cs typeface="Calibri" pitchFamily="34" charset="0"/>
                        </a:rPr>
                        <a:t> спорт</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11</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02</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543,75</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1226,00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2184,15</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733,00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733,00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733,00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smtClean="0">
                          <a:solidFill>
                            <a:srgbClr val="000000"/>
                          </a:solidFill>
                          <a:latin typeface="Calibri" pitchFamily="34" charset="0"/>
                          <a:cs typeface="Calibri" pitchFamily="34" charset="0"/>
                        </a:rPr>
                        <a:t>Другие вопросы</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11</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05</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5814,68</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5912,26</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3986,54</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5065,99</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района на ФИЗИЧЕСКУЮ КУЛЬТУРУ  И СПОРТ в 2019-2024 годах</a:t>
            </a:r>
          </a:p>
        </p:txBody>
      </p:sp>
      <p:pic>
        <p:nvPicPr>
          <p:cNvPr id="13" name="Picture 4" descr="https://thumbs.dreamstime.com/b/%D1%80%D0%B5%D0%B7%D0%B2%D0%B8%D1%82-%D0%B8%D0%BA%D0%BE%D0%BD%D0%B0-27433870.jpg"/>
          <p:cNvPicPr>
            <a:picLocks noChangeAspect="1" noChangeArrowheads="1"/>
          </p:cNvPicPr>
          <p:nvPr/>
        </p:nvPicPr>
        <p:blipFill>
          <a:blip r:embed="rId2" cstate="print"/>
          <a:srcRect/>
          <a:stretch>
            <a:fillRect/>
          </a:stretch>
        </p:blipFill>
        <p:spPr bwMode="auto">
          <a:xfrm>
            <a:off x="7215206" y="3000372"/>
            <a:ext cx="1736274" cy="1714512"/>
          </a:xfrm>
          <a:prstGeom prst="rect">
            <a:avLst/>
          </a:prstGeom>
          <a:ln>
            <a:noFill/>
          </a:ln>
          <a:effectLst>
            <a:softEdge rad="112500"/>
          </a:effectLst>
        </p:spPr>
      </p:pic>
      <p:sp>
        <p:nvSpPr>
          <p:cNvPr id="14" name="TextBox 3"/>
          <p:cNvSpPr txBox="1"/>
          <p:nvPr/>
        </p:nvSpPr>
        <p:spPr>
          <a:xfrm>
            <a:off x="7703820" y="857232"/>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graphicFrame>
        <p:nvGraphicFramePr>
          <p:cNvPr id="15" name="Диаграмма 14"/>
          <p:cNvGraphicFramePr/>
          <p:nvPr/>
        </p:nvGraphicFramePr>
        <p:xfrm>
          <a:off x="0" y="928670"/>
          <a:ext cx="9144000"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RMINATOR\Desktop\Презентация к проекту на 2021-2024\zBg19J.png"/>
          <p:cNvPicPr>
            <a:picLocks noChangeAspect="1" noChangeArrowheads="1"/>
          </p:cNvPicPr>
          <p:nvPr/>
        </p:nvPicPr>
        <p:blipFill>
          <a:blip r:embed="rId2"/>
          <a:srcRect/>
          <a:stretch>
            <a:fillRect/>
          </a:stretch>
        </p:blipFill>
        <p:spPr bwMode="auto">
          <a:xfrm>
            <a:off x="-64" y="0"/>
            <a:ext cx="9144064" cy="6858000"/>
          </a:xfrm>
          <a:prstGeom prst="rect">
            <a:avLst/>
          </a:prstGeom>
          <a:noFill/>
        </p:spPr>
      </p:pic>
      <p:sp>
        <p:nvSpPr>
          <p:cNvPr id="18434" name="Заголовок 1"/>
          <p:cNvSpPr>
            <a:spLocks noGrp="1"/>
          </p:cNvSpPr>
          <p:nvPr>
            <p:ph type="title"/>
          </p:nvPr>
        </p:nvSpPr>
        <p:spPr>
          <a:xfrm>
            <a:off x="428596" y="0"/>
            <a:ext cx="5572164" cy="928670"/>
          </a:xfrm>
        </p:spPr>
        <p:txBody>
          <a:bodyPr/>
          <a:lstStyle/>
          <a:p>
            <a:pPr algn="l"/>
            <a:r>
              <a:rPr lang="ru-RU" sz="2800" b="1" dirty="0" smtClean="0">
                <a:latin typeface="Calibri" pitchFamily="34" charset="0"/>
                <a:cs typeface="Calibri" pitchFamily="34" charset="0"/>
              </a:rPr>
              <a:t>Роль гражданина</a:t>
            </a:r>
            <a:r>
              <a:rPr lang="ru-RU" sz="2800" dirty="0" smtClean="0">
                <a:latin typeface="Calibri" pitchFamily="34" charset="0"/>
                <a:cs typeface="Calibri" pitchFamily="34" charset="0"/>
              </a:rPr>
              <a:t> и его участие в бюджетном процессе:</a:t>
            </a:r>
          </a:p>
        </p:txBody>
      </p:sp>
      <p:sp>
        <p:nvSpPr>
          <p:cNvPr id="72706" name="AutoShape 2" descr="C:\Users\%D0%9A%D0%BE%D1%81%D1%82%D1%80%D0%B8%D1%86%D0%BA%D0%B0%D1%8F\Desktop\%D0%BF%D1%80%D0%B5%D0%B7%D0%B5%D0%BD%D1%82%D0%B0%D1%86%D0%B8%D1%8F\fad73190-ad7b-4ffe-a2a4-0e20e50027b7.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1138" name="AutoShape 2" descr="https://s1.slide-share.ru/s_slide/35ff20edddc92c0bf1a9dd015e7b7264/fad73190-ad7b-4ffe-a2a4-0e20e50027b7.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500034" y="1142984"/>
            <a:ext cx="2857520" cy="1071570"/>
          </a:xfrm>
          <a:prstGeom prst="rect">
            <a:avLst/>
          </a:prstGeom>
          <a:solidFill>
            <a:schemeClr val="accent1">
              <a:lumMod val="9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Calibri" pitchFamily="34" charset="0"/>
                <a:cs typeface="Calibri" pitchFamily="34" charset="0"/>
              </a:rPr>
              <a:t>Помогает формировать доходную часть бюджета </a:t>
            </a:r>
          </a:p>
          <a:p>
            <a:pPr algn="ctr"/>
            <a:r>
              <a:rPr lang="ru-RU" sz="1200" dirty="0" smtClean="0">
                <a:solidFill>
                  <a:schemeClr val="tx1"/>
                </a:solidFill>
                <a:latin typeface="Calibri" pitchFamily="34" charset="0"/>
                <a:cs typeface="Calibri" pitchFamily="34" charset="0"/>
              </a:rPr>
              <a:t>(налог на доходы физических лиц, земельный налог, налог на имущество и др.)</a:t>
            </a:r>
            <a:endParaRPr lang="ru-RU" sz="1200" dirty="0">
              <a:solidFill>
                <a:schemeClr val="tx1"/>
              </a:solidFill>
              <a:latin typeface="Calibri" pitchFamily="34" charset="0"/>
              <a:cs typeface="Calibri" pitchFamily="34" charset="0"/>
            </a:endParaRPr>
          </a:p>
        </p:txBody>
      </p:sp>
      <p:sp>
        <p:nvSpPr>
          <p:cNvPr id="10" name="Стрелка вниз 9"/>
          <p:cNvSpPr/>
          <p:nvPr/>
        </p:nvSpPr>
        <p:spPr>
          <a:xfrm>
            <a:off x="500034" y="2357430"/>
            <a:ext cx="2786082" cy="571504"/>
          </a:xfrm>
          <a:prstGeom prst="downArrow">
            <a:avLst>
              <a:gd name="adj1" fmla="val 91660"/>
              <a:gd name="adj2" fmla="val 78981"/>
            </a:avLst>
          </a:prstGeom>
          <a:solidFill>
            <a:schemeClr val="accent1">
              <a:lumMod val="7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tx1"/>
              </a:solidFill>
              <a:latin typeface="Calibri" pitchFamily="34" charset="0"/>
              <a:cs typeface="Calibri" pitchFamily="34" charset="0"/>
            </a:endParaRPr>
          </a:p>
          <a:p>
            <a:pPr algn="ctr"/>
            <a:r>
              <a:rPr lang="ru-RU" sz="1200" b="1" dirty="0" smtClean="0">
                <a:solidFill>
                  <a:schemeClr val="tx1"/>
                </a:solidFill>
                <a:latin typeface="Calibri" pitchFamily="34" charset="0"/>
                <a:cs typeface="Calibri" pitchFamily="34" charset="0"/>
              </a:rPr>
              <a:t>КАК НАЛОГОПЛАТЕЛЬЩИК</a:t>
            </a:r>
            <a:endParaRPr lang="ru-RU" sz="1200" b="1" dirty="0">
              <a:solidFill>
                <a:schemeClr val="tx1"/>
              </a:solidFill>
              <a:latin typeface="Calibri" pitchFamily="34" charset="0"/>
              <a:cs typeface="Calibri" pitchFamily="34" charset="0"/>
            </a:endParaRPr>
          </a:p>
        </p:txBody>
      </p:sp>
      <p:sp>
        <p:nvSpPr>
          <p:cNvPr id="11" name="Скругленная прямоугольная выноска 10"/>
          <p:cNvSpPr/>
          <p:nvPr/>
        </p:nvSpPr>
        <p:spPr>
          <a:xfrm>
            <a:off x="6072198" y="500042"/>
            <a:ext cx="2714644" cy="857256"/>
          </a:xfrm>
          <a:prstGeom prst="wedgeRoundRectCallout">
            <a:avLst>
              <a:gd name="adj1" fmla="val -87629"/>
              <a:gd name="adj2" fmla="val 93798"/>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Calibri" pitchFamily="34" charset="0"/>
                <a:cs typeface="Calibri" pitchFamily="34" charset="0"/>
              </a:rPr>
              <a:t>ВОЗМОЖНОСТИ ВЛИЯНИЯ ГРАЖДАНИНА НА СТРУКТУРУ СОСТАВ  БЮДЖЕТА</a:t>
            </a:r>
            <a:endParaRPr lang="ru-RU" sz="1400" dirty="0">
              <a:solidFill>
                <a:schemeClr val="tx1"/>
              </a:solidFill>
              <a:latin typeface="Calibri" pitchFamily="34" charset="0"/>
              <a:cs typeface="Calibri" pitchFamily="34" charset="0"/>
            </a:endParaRPr>
          </a:p>
        </p:txBody>
      </p:sp>
      <p:sp>
        <p:nvSpPr>
          <p:cNvPr id="15" name="Прямоугольник 14"/>
          <p:cNvSpPr/>
          <p:nvPr/>
        </p:nvSpPr>
        <p:spPr>
          <a:xfrm>
            <a:off x="500034" y="5429264"/>
            <a:ext cx="2857520" cy="1071570"/>
          </a:xfrm>
          <a:prstGeom prst="rect">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Calibri" pitchFamily="34" charset="0"/>
                <a:cs typeface="Calibri" pitchFamily="34" charset="0"/>
              </a:rPr>
              <a:t>Получает социальные гарантии – расходная часть бюджета (образование, социальные выплаты и др.)</a:t>
            </a:r>
            <a:endParaRPr lang="ru-RU" sz="1200" dirty="0">
              <a:solidFill>
                <a:schemeClr val="tx1"/>
              </a:solidFill>
              <a:latin typeface="Calibri" pitchFamily="34" charset="0"/>
              <a:cs typeface="Calibri" pitchFamily="34" charset="0"/>
            </a:endParaRPr>
          </a:p>
        </p:txBody>
      </p:sp>
      <p:sp>
        <p:nvSpPr>
          <p:cNvPr id="16" name="Стрелка вниз 15"/>
          <p:cNvSpPr/>
          <p:nvPr/>
        </p:nvSpPr>
        <p:spPr>
          <a:xfrm>
            <a:off x="500034" y="4714884"/>
            <a:ext cx="2786082" cy="571504"/>
          </a:xfrm>
          <a:prstGeom prst="downArrow">
            <a:avLst>
              <a:gd name="adj1" fmla="val 91660"/>
              <a:gd name="adj2" fmla="val 78981"/>
            </a:avLst>
          </a:prstGeom>
          <a:solidFill>
            <a:schemeClr val="accent1">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endParaRPr>
          </a:p>
        </p:txBody>
      </p:sp>
      <p:sp>
        <p:nvSpPr>
          <p:cNvPr id="18" name="Прямоугольник 17"/>
          <p:cNvSpPr/>
          <p:nvPr/>
        </p:nvSpPr>
        <p:spPr>
          <a:xfrm>
            <a:off x="500034" y="4714884"/>
            <a:ext cx="2786082" cy="461665"/>
          </a:xfrm>
          <a:prstGeom prst="rect">
            <a:avLst/>
          </a:prstGeom>
        </p:spPr>
        <p:txBody>
          <a:bodyPr wrap="square">
            <a:spAutoFit/>
          </a:bodyPr>
          <a:lstStyle/>
          <a:p>
            <a:pPr algn="ctr"/>
            <a:r>
              <a:rPr lang="ru-RU" sz="1200" b="1" dirty="0" smtClean="0">
                <a:latin typeface="Calibri" pitchFamily="34" charset="0"/>
                <a:cs typeface="Calibri" pitchFamily="34" charset="0"/>
              </a:rPr>
              <a:t>КАК ПОЛУЧАТЕЛЬ СОЦИАЛЬНЫХ </a:t>
            </a:r>
          </a:p>
          <a:p>
            <a:pPr algn="ctr"/>
            <a:r>
              <a:rPr lang="ru-RU" sz="1200" b="1" dirty="0" smtClean="0">
                <a:latin typeface="Calibri" pitchFamily="34" charset="0"/>
                <a:cs typeface="Calibri" pitchFamily="34" charset="0"/>
              </a:rPr>
              <a:t>ГАРАНТИЙ</a:t>
            </a:r>
            <a:endParaRPr lang="ru-RU" sz="1200" b="1" dirty="0">
              <a:latin typeface="Calibri" pitchFamily="34" charset="0"/>
              <a:cs typeface="Calibri" pitchFamily="34" charset="0"/>
            </a:endParaRPr>
          </a:p>
        </p:txBody>
      </p:sp>
      <p:graphicFrame>
        <p:nvGraphicFramePr>
          <p:cNvPr id="30" name="Схема 29"/>
          <p:cNvGraphicFramePr/>
          <p:nvPr/>
        </p:nvGraphicFramePr>
        <p:xfrm>
          <a:off x="4357686" y="1857364"/>
          <a:ext cx="4643470" cy="385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descr="C:\Users\TERMINATOR\Desktop\Презентация к проекту на 2021-2024\БЮджет.jpg"/>
          <p:cNvPicPr>
            <a:picLocks noChangeAspect="1" noChangeArrowheads="1"/>
          </p:cNvPicPr>
          <p:nvPr/>
        </p:nvPicPr>
        <p:blipFill>
          <a:blip r:embed="rId7" cstate="print">
            <a:lum/>
          </a:blip>
          <a:srcRect/>
          <a:stretch>
            <a:fillRect/>
          </a:stretch>
        </p:blipFill>
        <p:spPr bwMode="auto">
          <a:xfrm>
            <a:off x="642910" y="3000372"/>
            <a:ext cx="2428892" cy="1571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1" name="TextBox 30"/>
          <p:cNvSpPr txBox="1"/>
          <p:nvPr/>
        </p:nvSpPr>
        <p:spPr>
          <a:xfrm>
            <a:off x="1357290" y="3071810"/>
            <a:ext cx="992708" cy="307777"/>
          </a:xfrm>
          <a:prstGeom prst="rect">
            <a:avLst/>
          </a:prstGeom>
          <a:noFill/>
        </p:spPr>
        <p:txBody>
          <a:bodyPr wrap="none" rtlCol="0">
            <a:spAutoFit/>
          </a:bodyPr>
          <a:lstStyle/>
          <a:p>
            <a:r>
              <a:rPr lang="ru-RU" sz="1400" dirty="0" smtClean="0"/>
              <a:t>БЮДЖЕТ</a:t>
            </a:r>
            <a:endParaRPr lang="ru-RU" sz="1400" dirty="0"/>
          </a:p>
        </p:txBody>
      </p:sp>
    </p:spTree>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523220"/>
          </a:xfrm>
          <a:prstGeom prst="rect">
            <a:avLst/>
          </a:prstGeom>
        </p:spPr>
        <p:txBody>
          <a:bodyPr wrap="square">
            <a:spAutoFit/>
          </a:bodyPr>
          <a:lstStyle/>
          <a:p>
            <a:pPr algn="ctr"/>
            <a:r>
              <a:rPr lang="ru-RU" sz="1400" b="1" dirty="0" smtClean="0">
                <a:latin typeface="Calibri" pitchFamily="34" charset="0"/>
                <a:cs typeface="Calibri" pitchFamily="34" charset="0"/>
              </a:rPr>
              <a:t>Раздел 6 /</a:t>
            </a:r>
            <a:r>
              <a:rPr lang="ru-RU" sz="1400" dirty="0" smtClean="0">
                <a:latin typeface="Calibri" pitchFamily="34" charset="0"/>
                <a:cs typeface="Calibri" pitchFamily="34" charset="0"/>
              </a:rPr>
              <a:t>  РАСХОДЫ БЮДЖЕТА КУРСКОГО МУНИЦИПАЛЬНОГО РАЙОНА НА </a:t>
            </a:r>
            <a:r>
              <a:rPr lang="ru-RU" sz="1400" dirty="0" smtClean="0">
                <a:latin typeface="Calibri" pitchFamily="34" charset="0"/>
                <a:cs typeface="Calibri" pitchFamily="34" charset="0"/>
              </a:rPr>
              <a:t>2019-2024 </a:t>
            </a:r>
            <a:r>
              <a:rPr lang="ru-RU" sz="1400" dirty="0" smtClean="0">
                <a:latin typeface="Calibri" pitchFamily="34" charset="0"/>
                <a:cs typeface="Calibri" pitchFamily="34" charset="0"/>
              </a:rPr>
              <a:t>ГОДЫ НА ПЕРЕДАННЫЕ ПОЛНОМОЧИЯ ЗА СЧЕТ КРАЕВОГО И ФЕДЕРАЛЬНОГО  БЮДЖЕТОВ</a:t>
            </a:r>
          </a:p>
        </p:txBody>
      </p:sp>
      <p:graphicFrame>
        <p:nvGraphicFramePr>
          <p:cNvPr id="4" name="Таблица 3"/>
          <p:cNvGraphicFramePr>
            <a:graphicFrameLocks noGrp="1"/>
          </p:cNvGraphicFramePr>
          <p:nvPr/>
        </p:nvGraphicFramePr>
        <p:xfrm>
          <a:off x="142844" y="513882"/>
          <a:ext cx="8858311" cy="6286116"/>
        </p:xfrm>
        <a:graphic>
          <a:graphicData uri="http://schemas.openxmlformats.org/drawingml/2006/table">
            <a:tbl>
              <a:tblPr/>
              <a:tblGrid>
                <a:gridCol w="5143536"/>
                <a:gridCol w="571504"/>
                <a:gridCol w="642942"/>
                <a:gridCol w="714380"/>
                <a:gridCol w="571504"/>
                <a:gridCol w="642942"/>
                <a:gridCol w="571503"/>
              </a:tblGrid>
              <a:tr h="317387">
                <a:tc>
                  <a:txBody>
                    <a:bodyPr/>
                    <a:lstStyle/>
                    <a:p>
                      <a:pPr algn="ctr" rtl="0" fontAlgn="t"/>
                      <a:r>
                        <a:rPr lang="ru-RU" sz="900" b="1" i="0" u="none" strike="noStrike" dirty="0">
                          <a:solidFill>
                            <a:srgbClr val="000000"/>
                          </a:solidFill>
                          <a:latin typeface="Calibri"/>
                        </a:rPr>
                        <a:t>Наименование расходов </a:t>
                      </a:r>
                      <a:r>
                        <a:rPr lang="ru-RU" sz="900" b="1" i="0" u="none" strike="noStrike" dirty="0" smtClean="0">
                          <a:solidFill>
                            <a:srgbClr val="000000"/>
                          </a:solidFill>
                          <a:latin typeface="Calibri"/>
                        </a:rPr>
                        <a:t>0</a:t>
                      </a:r>
                      <a:endParaRPr lang="ru-RU" sz="900" b="1" i="0" u="none" strike="noStrike" dirty="0">
                        <a:solidFill>
                          <a:srgbClr val="000000"/>
                        </a:solidFill>
                        <a:latin typeface="Calibri"/>
                      </a:endParaRPr>
                    </a:p>
                  </a:txBody>
                  <a:tcPr marL="2234" marR="2234" marT="22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dirty="0" smtClean="0">
                          <a:solidFill>
                            <a:srgbClr val="000000"/>
                          </a:solidFill>
                          <a:latin typeface="Calibri" pitchFamily="34" charset="0"/>
                          <a:cs typeface="Calibri" pitchFamily="34" charset="0"/>
                        </a:rPr>
                        <a:t>2019</a:t>
                      </a:r>
                    </a:p>
                    <a:p>
                      <a:pPr algn="ctr" rtl="0" fontAlgn="t"/>
                      <a:r>
                        <a:rPr lang="ru-RU" sz="900" b="1" i="0" u="none" strike="noStrike" dirty="0" smtClean="0">
                          <a:solidFill>
                            <a:srgbClr val="000000"/>
                          </a:solidFill>
                          <a:latin typeface="Calibri" pitchFamily="34" charset="0"/>
                          <a:cs typeface="Calibri" pitchFamily="34" charset="0"/>
                        </a:rPr>
                        <a:t>(</a:t>
                      </a:r>
                      <a:r>
                        <a:rPr lang="ru-RU" sz="900" b="1" i="0" u="none" strike="noStrike" dirty="0">
                          <a:solidFill>
                            <a:srgbClr val="000000"/>
                          </a:solidFill>
                          <a:latin typeface="Calibri" pitchFamily="34" charset="0"/>
                          <a:cs typeface="Calibri" pitchFamily="34" charset="0"/>
                        </a:rPr>
                        <a:t>факт)</a:t>
                      </a:r>
                    </a:p>
                  </a:txBody>
                  <a:tcPr marL="2234" marR="2234" marT="22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900" b="1" dirty="0" smtClean="0">
                          <a:latin typeface="Calibri" pitchFamily="34" charset="0"/>
                          <a:cs typeface="Calibri" pitchFamily="34" charset="0"/>
                        </a:rPr>
                        <a:t>2020 </a:t>
                      </a:r>
                    </a:p>
                    <a:p>
                      <a:pPr algn="ctr"/>
                      <a:r>
                        <a:rPr lang="ru-RU" sz="900" b="1" dirty="0" smtClean="0">
                          <a:latin typeface="Calibri" pitchFamily="34" charset="0"/>
                          <a:cs typeface="Calibri" pitchFamily="34" charset="0"/>
                        </a:rPr>
                        <a:t>(факт)</a:t>
                      </a:r>
                      <a:endParaRPr lang="ru-RU" sz="900" b="1" dirty="0">
                        <a:latin typeface="Calibri" pitchFamily="34" charset="0"/>
                        <a:cs typeface="Calibri" pitchFamily="34" charset="0"/>
                      </a:endParaRPr>
                    </a:p>
                  </a:txBody>
                  <a:tcPr marL="2234" marR="2234" marT="22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dirty="0" smtClean="0">
                          <a:solidFill>
                            <a:srgbClr val="000000"/>
                          </a:solidFill>
                          <a:latin typeface="Calibri" pitchFamily="34" charset="0"/>
                          <a:cs typeface="Calibri" pitchFamily="34" charset="0"/>
                        </a:rPr>
                        <a:t>2021</a:t>
                      </a:r>
                      <a:r>
                        <a:rPr lang="ru-RU" sz="900" b="1" i="0" u="none" strike="noStrike" dirty="0">
                          <a:solidFill>
                            <a:srgbClr val="000000"/>
                          </a:solidFill>
                          <a:latin typeface="Calibri" pitchFamily="34" charset="0"/>
                          <a:cs typeface="Calibri" pitchFamily="34" charset="0"/>
                        </a:rPr>
                        <a:t> </a:t>
                      </a:r>
                      <a:endParaRPr lang="ru-RU" sz="900" b="1" i="0" u="none" strike="noStrike" dirty="0" smtClean="0">
                        <a:solidFill>
                          <a:srgbClr val="000000"/>
                        </a:solidFill>
                        <a:latin typeface="Calibri" pitchFamily="34" charset="0"/>
                        <a:cs typeface="Calibri" pitchFamily="34" charset="0"/>
                      </a:endParaRPr>
                    </a:p>
                    <a:p>
                      <a:pPr algn="ctr" rtl="0" fontAlgn="t"/>
                      <a:r>
                        <a:rPr lang="ru-RU" sz="900" b="1" i="0" u="none" strike="noStrike" dirty="0" smtClean="0">
                          <a:solidFill>
                            <a:srgbClr val="000000"/>
                          </a:solidFill>
                          <a:latin typeface="Calibri" pitchFamily="34" charset="0"/>
                          <a:cs typeface="Calibri" pitchFamily="34" charset="0"/>
                        </a:rPr>
                        <a:t> (уточненный)</a:t>
                      </a:r>
                      <a:endParaRPr lang="ru-RU" sz="900" b="1" i="0" u="none" strike="noStrike" dirty="0">
                        <a:solidFill>
                          <a:srgbClr val="000000"/>
                        </a:solidFill>
                        <a:latin typeface="Calibri" pitchFamily="34" charset="0"/>
                        <a:cs typeface="Calibri" pitchFamily="34" charset="0"/>
                      </a:endParaRPr>
                    </a:p>
                  </a:txBody>
                  <a:tcPr marL="2234" marR="2234" marT="22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dirty="0" smtClean="0">
                          <a:solidFill>
                            <a:srgbClr val="000000"/>
                          </a:solidFill>
                          <a:latin typeface="Calibri" pitchFamily="34" charset="0"/>
                          <a:cs typeface="Calibri" pitchFamily="34" charset="0"/>
                        </a:rPr>
                        <a:t>2022 (проект</a:t>
                      </a:r>
                      <a:r>
                        <a:rPr lang="ru-RU" sz="900" b="1" i="0" u="none" strike="noStrike" dirty="0">
                          <a:solidFill>
                            <a:srgbClr val="000000"/>
                          </a:solidFill>
                          <a:latin typeface="Calibri" pitchFamily="34" charset="0"/>
                          <a:cs typeface="Calibri" pitchFamily="34" charset="0"/>
                        </a:rPr>
                        <a:t>) </a:t>
                      </a:r>
                    </a:p>
                  </a:txBody>
                  <a:tcPr marL="2234" marR="2234" marT="22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dirty="0" smtClean="0">
                          <a:solidFill>
                            <a:srgbClr val="000000"/>
                          </a:solidFill>
                          <a:latin typeface="Calibri"/>
                        </a:rPr>
                        <a:t>2023 </a:t>
                      </a:r>
                      <a:r>
                        <a:rPr lang="ru-RU" sz="900" b="1" i="0" u="none" strike="noStrike" dirty="0">
                          <a:solidFill>
                            <a:srgbClr val="000000"/>
                          </a:solidFill>
                          <a:latin typeface="Calibri"/>
                        </a:rPr>
                        <a:t>(проект) </a:t>
                      </a:r>
                    </a:p>
                  </a:txBody>
                  <a:tcPr marL="2234" marR="2234" marT="22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dirty="0" smtClean="0">
                          <a:solidFill>
                            <a:srgbClr val="000000"/>
                          </a:solidFill>
                          <a:latin typeface="Calibri"/>
                        </a:rPr>
                        <a:t>2024 </a:t>
                      </a:r>
                      <a:r>
                        <a:rPr lang="ru-RU" sz="900" b="1" i="0" u="none" strike="noStrike" dirty="0">
                          <a:solidFill>
                            <a:srgbClr val="000000"/>
                          </a:solidFill>
                          <a:latin typeface="Calibri"/>
                        </a:rPr>
                        <a:t>(проект) </a:t>
                      </a:r>
                    </a:p>
                  </a:txBody>
                  <a:tcPr marL="2234" marR="2234" marT="22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24">
                <a:tc>
                  <a:txBody>
                    <a:bodyPr/>
                    <a:lstStyle/>
                    <a:p>
                      <a:pPr algn="ctr" rtl="0" fontAlgn="b"/>
                      <a:r>
                        <a:rPr lang="ru-RU" sz="700" b="0" i="0" u="none" strike="noStrike" dirty="0">
                          <a:solidFill>
                            <a:srgbClr val="000000"/>
                          </a:solidFill>
                          <a:latin typeface="Calibri"/>
                        </a:rPr>
                        <a:t>1</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 3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5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6 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24">
                <a:tc>
                  <a:txBody>
                    <a:bodyPr/>
                    <a:lstStyle/>
                    <a:p>
                      <a:pPr algn="ctr" rtl="0" fontAlgn="b"/>
                      <a:r>
                        <a:rPr lang="ru-RU" sz="700" b="1" i="0" u="none" strike="noStrike" dirty="0">
                          <a:solidFill>
                            <a:srgbClr val="000000"/>
                          </a:solidFill>
                          <a:latin typeface="Calibri"/>
                        </a:rPr>
                        <a:t>ОБРАЗОВАНИЕ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405">
                <a:tc>
                  <a:txBody>
                    <a:bodyPr/>
                    <a:lstStyle/>
                    <a:p>
                      <a:pPr algn="l" rtl="0" fontAlgn="b"/>
                      <a:r>
                        <a:rPr lang="ru-RU" sz="700" b="0" i="0" u="none" strike="noStrike" dirty="0">
                          <a:solidFill>
                            <a:srgbClr val="000000"/>
                          </a:solidFill>
                          <a:latin typeface="Calibri"/>
                        </a:rPr>
                        <a:t>Организация и осуществление деятельности по опеке и попечительству в области образования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1501,01</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1595,09</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1604,06</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1754,91</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1754,91</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1754,91</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243">
                <a:tc>
                  <a:txBody>
                    <a:bodyPr/>
                    <a:lstStyle/>
                    <a:p>
                      <a:pPr algn="l" rtl="0" fontAlgn="b"/>
                      <a:r>
                        <a:rPr lang="ru-RU" sz="700" b="0" i="0" u="none" strike="noStrike" dirty="0">
                          <a:solidFill>
                            <a:srgbClr val="000000"/>
                          </a:solidFill>
                          <a:latin typeface="Calibri"/>
                        </a:rPr>
                        <a:t>Предоставление мер социальной поддержки по оплате жилых помещений, отопления и освещения педагогическим работникам муниципальных образовательных организаций, проживающим и работающим в сельских населенных пунктах, рабочих поселках (</a:t>
                      </a:r>
                      <a:r>
                        <a:rPr lang="ru-RU" sz="700" b="0" i="0" u="none" strike="noStrike" dirty="0" err="1">
                          <a:solidFill>
                            <a:srgbClr val="000000"/>
                          </a:solidFill>
                          <a:latin typeface="Calibri"/>
                        </a:rPr>
                        <a:t>поселках</a:t>
                      </a:r>
                      <a:r>
                        <a:rPr lang="ru-RU" sz="700" b="0" i="0" u="none" strike="noStrike" dirty="0">
                          <a:solidFill>
                            <a:srgbClr val="000000"/>
                          </a:solidFill>
                          <a:latin typeface="Calibri"/>
                        </a:rPr>
                        <a:t> городского типа)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17108,60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18825,94</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19959,16</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19276,70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20039,91</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20823,12</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159">
                <a:tc>
                  <a:txBody>
                    <a:bodyPr/>
                    <a:lstStyle/>
                    <a:p>
                      <a:pPr algn="l" rtl="0" fontAlgn="b"/>
                      <a:r>
                        <a:rPr lang="ru-RU" sz="700" b="0" i="0" u="none" strike="noStrike" dirty="0">
                          <a:solidFill>
                            <a:srgbClr val="000000"/>
                          </a:solidFill>
                          <a:latin typeface="Calibri"/>
                        </a:rPr>
                        <a:t>Обеспечение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69728,50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75530,96</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81803,64</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85612,26</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86293,65</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86293,65</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513">
                <a:tc>
                  <a:txBody>
                    <a:bodyPr/>
                    <a:lstStyle/>
                    <a:p>
                      <a:pPr algn="l" rtl="0" fontAlgn="b"/>
                      <a:r>
                        <a:rPr lang="ru-RU" sz="700" b="0" i="0" u="none" strike="noStrike" dirty="0">
                          <a:solidFill>
                            <a:srgbClr val="000000"/>
                          </a:solidFill>
                          <a:latin typeface="Calibri"/>
                        </a:rPr>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муниципальных общеобразовательных организациях,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 основного общего, среднего общего образования в частных общеобразовательных организациях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262 444,07</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271926,66</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274797,07</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294844,77</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297720,19</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297720,19</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873">
                <a:tc>
                  <a:txBody>
                    <a:bodyPr/>
                    <a:lstStyle/>
                    <a:p>
                      <a:pPr algn="l" rtl="0" fontAlgn="b"/>
                      <a:r>
                        <a:rPr lang="ru-RU" sz="700" b="0" i="0" u="none" strike="noStrike" dirty="0">
                          <a:solidFill>
                            <a:srgbClr val="000000"/>
                          </a:solidFill>
                          <a:latin typeface="Calibri"/>
                        </a:rPr>
                        <a:t>Компенсация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5235,40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2981,23</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5015,33</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4881,69</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4881,69</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4881,69</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155">
                <a:tc>
                  <a:txBody>
                    <a:bodyPr/>
                    <a:lstStyle/>
                    <a:p>
                      <a:pPr algn="l" rtl="0" fontAlgn="b"/>
                      <a:r>
                        <a:rPr lang="ru-RU" sz="700" b="0" i="0" u="none" strike="noStrike" dirty="0">
                          <a:solidFill>
                            <a:srgbClr val="000000"/>
                          </a:solidFill>
                          <a:latin typeface="Calibri"/>
                        </a:rPr>
                        <a:t>Осуществление отдельных государственных полномочий по социальной поддержке семьи и детей</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8660,42</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7663,65</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8376,29</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7024,62</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7288,64</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7563,37</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155">
                <a:tc>
                  <a:txBody>
                    <a:bodyPr/>
                    <a:lstStyle/>
                    <a:p>
                      <a:pPr algn="l" rtl="0" fontAlgn="b"/>
                      <a:r>
                        <a:rPr lang="ru-RU" sz="700" b="0" i="0" u="none" strike="noStrike" dirty="0" smtClean="0">
                          <a:solidFill>
                            <a:srgbClr val="000000"/>
                          </a:solidFill>
                          <a:latin typeface="Calibri"/>
                        </a:rPr>
                        <a:t>Обеспечение </a:t>
                      </a:r>
                      <a:r>
                        <a:rPr lang="ru-RU" sz="700" b="0" i="0" u="none" strike="noStrike" dirty="0" smtClean="0">
                          <a:solidFill>
                            <a:srgbClr val="000000"/>
                          </a:solidFill>
                          <a:latin typeface="Calibri"/>
                        </a:rPr>
                        <a:t>отдыха и оздоровления детей</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3816,80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3816,80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3816,80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24">
                <a:tc>
                  <a:txBody>
                    <a:bodyPr/>
                    <a:lstStyle/>
                    <a:p>
                      <a:pPr algn="ctr" rtl="0" fontAlgn="b"/>
                      <a:r>
                        <a:rPr lang="ru-RU" sz="700" b="1" i="0" u="none" strike="noStrike" dirty="0">
                          <a:solidFill>
                            <a:srgbClr val="000000"/>
                          </a:solidFill>
                          <a:latin typeface="Calibri"/>
                        </a:rPr>
                        <a:t>СОЦИАЛЬНАЯ ПОЛИТИКА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400">
                <a:tc>
                  <a:txBody>
                    <a:bodyPr/>
                    <a:lstStyle/>
                    <a:p>
                      <a:pPr algn="l" rtl="0" fontAlgn="b"/>
                      <a:r>
                        <a:rPr lang="ru-RU" sz="700" b="0" i="0" u="none" strike="noStrike" dirty="0">
                          <a:solidFill>
                            <a:srgbClr val="000000"/>
                          </a:solidFill>
                          <a:latin typeface="Calibri"/>
                        </a:rPr>
                        <a:t>Организация и осуществление деятельности по опеке и попечительству в области здравоохранения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455,53</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504,18</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407,39</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421,37</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421,37</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421,37</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83">
                <a:tc>
                  <a:txBody>
                    <a:bodyPr/>
                    <a:lstStyle/>
                    <a:p>
                      <a:pPr algn="l" rtl="0" fontAlgn="b"/>
                      <a:r>
                        <a:rPr lang="ru-RU" sz="700" b="0" i="0" u="none" strike="noStrike">
                          <a:solidFill>
                            <a:srgbClr val="000000"/>
                          </a:solidFill>
                          <a:latin typeface="Calibri"/>
                        </a:rPr>
                        <a:t>Предоставление государственной социальной помощи малоимущим семьям, малоимущим одиноко проживающим гражданам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1600,00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2297,21</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1177,62</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1084,91</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1084,91</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1084,91</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358">
                <a:tc>
                  <a:txBody>
                    <a:bodyPr/>
                    <a:lstStyle/>
                    <a:p>
                      <a:pPr algn="l" rtl="0" fontAlgn="b"/>
                      <a:r>
                        <a:rPr lang="ru-RU" sz="700" b="0" i="0" u="none" strike="noStrike">
                          <a:solidFill>
                            <a:srgbClr val="000000"/>
                          </a:solidFill>
                          <a:latin typeface="Calibri"/>
                        </a:rPr>
                        <a:t>Выплата ежемесячной денежной компенсации на каждого ребенка в возрасте до 18 лет многодетным семьям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24390,00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50052,81</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49188,73</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53539,92</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56516,63</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59655,48</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24">
                <a:tc>
                  <a:txBody>
                    <a:bodyPr/>
                    <a:lstStyle/>
                    <a:p>
                      <a:pPr algn="l" rtl="0" fontAlgn="b"/>
                      <a:r>
                        <a:rPr lang="ru-RU" sz="700" b="0" i="0" u="none" strike="noStrike">
                          <a:solidFill>
                            <a:srgbClr val="000000"/>
                          </a:solidFill>
                          <a:latin typeface="Calibri"/>
                        </a:rPr>
                        <a:t>Выплата ежегодного социального пособия на проезд студентам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52,87</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46,65</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102,38</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101,27</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105,32</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109,53</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608">
                <a:tc>
                  <a:txBody>
                    <a:bodyPr/>
                    <a:lstStyle/>
                    <a:p>
                      <a:pPr algn="l" rtl="0" fontAlgn="b"/>
                      <a:r>
                        <a:rPr lang="ru-RU" sz="700" b="0" i="0" u="none" strike="noStrike" dirty="0">
                          <a:solidFill>
                            <a:srgbClr val="000000"/>
                          </a:solidFill>
                          <a:latin typeface="Calibri"/>
                        </a:rPr>
                        <a:t>Выплата пособия на ребенка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47504,00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51833,34</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49470,00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50206,47</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52265,05</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54323,62</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052">
                <a:tc>
                  <a:txBody>
                    <a:bodyPr/>
                    <a:lstStyle/>
                    <a:p>
                      <a:pPr algn="l" rtl="0" fontAlgn="b"/>
                      <a:r>
                        <a:rPr lang="ru-RU" sz="700" b="0" i="0" u="none" strike="noStrike">
                          <a:solidFill>
                            <a:srgbClr val="000000"/>
                          </a:solidFill>
                          <a:latin typeface="Calibri"/>
                        </a:rPr>
                        <a:t>Осуществление отдельных государственных полномочий в области труда и социальной защиты отдельных категорий граждан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15056,24</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17664,16</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17247,67</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18259,49</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18263,51</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18 262,48</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190">
                <a:tc>
                  <a:txBody>
                    <a:bodyPr/>
                    <a:lstStyle/>
                    <a:p>
                      <a:pPr algn="l" rtl="0" fontAlgn="b"/>
                      <a:r>
                        <a:rPr lang="ru-RU" sz="700" b="0" i="0" u="none" strike="noStrike" dirty="0">
                          <a:solidFill>
                            <a:srgbClr val="000000"/>
                          </a:solidFill>
                          <a:latin typeface="Calibri"/>
                        </a:rPr>
                        <a:t>Выплата ежегодной денежной компенсации многодетным семьям на каждого из детей не старше 18 лет, обучающихся в общеобразовательных организациях, на приобретение комплекта школьной одежды, спортивной одежды и обуви и школьных письменных принадлежностей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1853,09</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2053,78</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13545,18</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14240,04</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14809,65</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15 </a:t>
                      </a:r>
                      <a:r>
                        <a:rPr lang="ru-RU" sz="700" b="0" i="0" u="none" strike="noStrike" dirty="0" smtClean="0">
                          <a:solidFill>
                            <a:srgbClr val="000000"/>
                          </a:solidFill>
                          <a:latin typeface="Calibri"/>
                        </a:rPr>
                        <a:t>02,03</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106">
                <a:tc>
                  <a:txBody>
                    <a:bodyPr/>
                    <a:lstStyle/>
                    <a:p>
                      <a:pPr algn="l" rtl="0" fontAlgn="b"/>
                      <a:r>
                        <a:rPr lang="ru-RU" sz="700" b="0" i="0" u="none" strike="noStrike">
                          <a:solidFill>
                            <a:srgbClr val="000000"/>
                          </a:solidFill>
                          <a:latin typeface="Calibri"/>
                        </a:rPr>
                        <a:t>Выплата денежной компенсации семьям, в которых в период с 1 января 2011 года по 31 декабря 2015 года родился третий или последующий ребенок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363,40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1135,10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101,00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157,51</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73,48</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034">
                <a:tc>
                  <a:txBody>
                    <a:bodyPr/>
                    <a:lstStyle/>
                    <a:p>
                      <a:pPr algn="l" rtl="0" fontAlgn="b"/>
                      <a:r>
                        <a:rPr lang="ru-RU" sz="700" b="0" i="0" u="none" strike="noStrike" dirty="0">
                          <a:solidFill>
                            <a:srgbClr val="000000"/>
                          </a:solidFill>
                          <a:latin typeface="Calibri"/>
                        </a:rPr>
                        <a:t>Ежегодная денежная выплата гражданам Российской Федерации, не достигшим совершеннолетия на 3 сентября 1945 года и постоянно проживающим на территории Ставропольского края</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10782,72</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10009,98</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8756,07</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10738,85</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11168,41</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11614,84</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192">
                <a:tc>
                  <a:txBody>
                    <a:bodyPr/>
                    <a:lstStyle/>
                    <a:p>
                      <a:pPr algn="l" rtl="0" fontAlgn="b"/>
                      <a:r>
                        <a:rPr lang="ru-RU" sz="700" b="0" i="0" u="none" strike="noStrike" dirty="0">
                          <a:solidFill>
                            <a:srgbClr val="000000"/>
                          </a:solidFill>
                          <a:latin typeface="Calibri"/>
                        </a:rPr>
                        <a:t>Предоставление дополнительной меры социальной поддержки в виде дополнительной компенсации расходов на оплату жилых помещений и коммунальных услуг участникам, инвалидам Великой Отечественной войны и бывшим несовершеннолетним узникам фашизма</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313,53</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262,41</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422,00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426,39</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427,89</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221">
                <a:tc>
                  <a:txBody>
                    <a:bodyPr/>
                    <a:lstStyle/>
                    <a:p>
                      <a:pPr algn="l" rtl="0" fontAlgn="b"/>
                      <a:r>
                        <a:rPr lang="ru-RU" sz="700" b="0" i="0" u="none" strike="noStrike">
                          <a:solidFill>
                            <a:srgbClr val="000000"/>
                          </a:solidFill>
                          <a:latin typeface="Calibri"/>
                        </a:rPr>
                        <a:t>Осуществление ежемесячной денежной выплаты, назначаемой в случае рождения третьего ребенка или последующих детей до достижения ребенком возраста трех лет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56801,70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69710,13</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59420,02</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74800,19</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90477,10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99977,81</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824">
                <a:tc>
                  <a:txBody>
                    <a:bodyPr/>
                    <a:lstStyle/>
                    <a:p>
                      <a:pPr algn="l" rtl="0" fontAlgn="b"/>
                      <a:r>
                        <a:rPr lang="ru-RU" sz="700" b="0" i="0" u="none" strike="noStrike">
                          <a:solidFill>
                            <a:srgbClr val="000000"/>
                          </a:solidFill>
                          <a:latin typeface="Calibri"/>
                        </a:rPr>
                        <a:t> Осуществление ежегодной денежной выплаты лицам, награжденным нагрудным знаком «Почетный донор России»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1089,04</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1078,02</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1079,74</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1346,73</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1390,60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1390,44</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24">
                <a:tc>
                  <a:txBody>
                    <a:bodyPr/>
                    <a:lstStyle/>
                    <a:p>
                      <a:pPr algn="l" rtl="0" fontAlgn="b"/>
                      <a:r>
                        <a:rPr lang="ru-RU" sz="700" b="0" i="0" u="none" strike="noStrike">
                          <a:solidFill>
                            <a:srgbClr val="000000"/>
                          </a:solidFill>
                          <a:latin typeface="Calibri"/>
                        </a:rPr>
                        <a:t>Оплата жилищно-коммунальных услуг отдельным категориям граждан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24456,30</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25793,64</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26675,14</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26490,32</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26490,32</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26490,32</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673">
                <a:tc>
                  <a:txBody>
                    <a:bodyPr/>
                    <a:lstStyle/>
                    <a:p>
                      <a:pPr algn="l" rtl="0" fontAlgn="b"/>
                      <a:r>
                        <a:rPr lang="ru-RU" sz="700" b="0" i="0" u="none" strike="noStrike" dirty="0">
                          <a:solidFill>
                            <a:srgbClr val="000000"/>
                          </a:solidFill>
                          <a:latin typeface="Calibri"/>
                        </a:rPr>
                        <a:t>Выплату инвалидам компенсаций страховых премий по договорам обязательного страхования гражданской ответственности </a:t>
                      </a:r>
                      <a:r>
                        <a:rPr lang="ru-RU" sz="700" b="0" i="0" u="none" strike="noStrike" dirty="0" smtClean="0">
                          <a:solidFill>
                            <a:srgbClr val="000000"/>
                          </a:solidFill>
                          <a:latin typeface="Calibri"/>
                        </a:rPr>
                        <a:t>владельцев </a:t>
                      </a:r>
                      <a:r>
                        <a:rPr lang="ru-RU" sz="700" b="0" i="0" u="none" strike="noStrike" dirty="0">
                          <a:solidFill>
                            <a:srgbClr val="000000"/>
                          </a:solidFill>
                          <a:latin typeface="Calibri"/>
                        </a:rPr>
                        <a:t>транспортных средств </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2,25</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2,31</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3,56</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3,26</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3,26</a:t>
                      </a:r>
                      <a:endParaRPr lang="ru-RU" sz="700" b="0" i="0" u="none" strike="noStrike" dirty="0">
                        <a:solidFill>
                          <a:srgbClr val="000000"/>
                        </a:solidFill>
                        <a:latin typeface="Calibri"/>
                      </a:endParaRP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3,26</a:t>
                      </a:r>
                    </a:p>
                  </a:txBody>
                  <a:tcPr marL="2234" marR="2234" marT="22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120">
                <a:tc>
                  <a:txBody>
                    <a:bodyPr/>
                    <a:lstStyle/>
                    <a:p>
                      <a:pPr algn="l" rtl="0" fontAlgn="b"/>
                      <a:r>
                        <a:rPr lang="ru-RU" sz="700" b="0" i="0" u="none" strike="noStrike" dirty="0">
                          <a:solidFill>
                            <a:srgbClr val="000000"/>
                          </a:solidFill>
                          <a:latin typeface="Calibri"/>
                        </a:rPr>
                        <a:t>Осуществление ежемесячных выплат на детей в возрасте от трех до семи лет включительно</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181677,44</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258511,63</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229734,78</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243417,93</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264056,41</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673">
                <a:tc>
                  <a:txBody>
                    <a:bodyPr/>
                    <a:lstStyle/>
                    <a:p>
                      <a:pPr algn="l" rtl="0" fontAlgn="b"/>
                      <a:r>
                        <a:rPr lang="ru-RU" sz="700" b="0" i="0" u="none" strike="noStrike" dirty="0">
                          <a:solidFill>
                            <a:srgbClr val="000000"/>
                          </a:solidFill>
                          <a:latin typeface="Calibri"/>
                        </a:rPr>
                        <a:t>Выплата государственных пособий лицам, не подлежащим обязательному социальному страхованию на случай временной нетрудоспособности и в связи с материнством, и лицам, уволенным в связи с ликвидацией организаций (прекращением деятельности, полномочий физическими лицами)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64151,49</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66632,54</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78275,36</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80993,70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84176,44</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84176,44</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686">
                <a:tc>
                  <a:txBody>
                    <a:bodyPr/>
                    <a:lstStyle/>
                    <a:p>
                      <a:pPr algn="l" rtl="0" fontAlgn="b"/>
                      <a:r>
                        <a:rPr lang="ru-RU" sz="700" b="0" i="0" u="none" strike="noStrike" dirty="0">
                          <a:solidFill>
                            <a:srgbClr val="000000"/>
                          </a:solidFill>
                          <a:latin typeface="Calibri"/>
                        </a:rPr>
                        <a:t> Компенсация отдельным категориям граждан оплаты взноса на капитальный ремонт общего имущества в многоквартирном доме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63,65</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83,76</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85,67</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92,98</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93,11</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93,11</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l" rtl="0" fontAlgn="b"/>
                      <a:r>
                        <a:rPr lang="ru-RU" sz="700" b="0" i="0" u="none" strike="noStrike" dirty="0">
                          <a:solidFill>
                            <a:srgbClr val="000000"/>
                          </a:solidFill>
                          <a:latin typeface="Calibri"/>
                        </a:rPr>
                        <a:t>Осуществление ежемесячной выплаты в связи с рождением (усыновлением) первого ребенка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49215,93</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55968,85</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64042,98</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65709,62</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65709,62</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673">
                <a:tc>
                  <a:txBody>
                    <a:bodyPr/>
                    <a:lstStyle/>
                    <a:p>
                      <a:pPr algn="l" rtl="0" fontAlgn="b"/>
                      <a:r>
                        <a:rPr lang="ru-RU" sz="700" b="0" i="0" u="none" strike="noStrike" dirty="0">
                          <a:solidFill>
                            <a:srgbClr val="000000"/>
                          </a:solidFill>
                          <a:latin typeface="Calibri"/>
                        </a:rPr>
                        <a:t>Осуществление отдельных государственных полномочий по социальной защите отдельных категорий граждан</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79473,74</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81744,90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78288,04</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82034,29</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82559,88</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83091,78</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673">
                <a:tc>
                  <a:txBody>
                    <a:bodyPr/>
                    <a:lstStyle/>
                    <a:p>
                      <a:pPr algn="l" rtl="0" fontAlgn="b"/>
                      <a:r>
                        <a:rPr lang="ru-RU" sz="700" b="0" i="0" u="none" strike="noStrike" dirty="0">
                          <a:solidFill>
                            <a:srgbClr val="000000"/>
                          </a:solidFill>
                          <a:latin typeface="Calibri"/>
                        </a:rPr>
                        <a:t>Оказание государственной социальной помощи на основании социального контракта отдельным категориям граждан</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12580,39</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11072,75</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10889,16</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11123,40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673">
                <a:tc>
                  <a:txBody>
                    <a:bodyPr/>
                    <a:lstStyle/>
                    <a:p>
                      <a:pPr algn="l" rtl="0" fontAlgn="b"/>
                      <a:r>
                        <a:rPr lang="ru-RU" sz="700" b="0" i="0" u="none" strike="noStrike" dirty="0">
                          <a:solidFill>
                            <a:srgbClr val="000000"/>
                          </a:solidFill>
                          <a:latin typeface="Calibri"/>
                        </a:rPr>
                        <a:t>Предоставление мер социальной поддержки по оплате жилых помещений, отопления и освещения педагогическим работникам муниципальных образовательных организаций, проживающим и работающим в сельских населенных пунктах, рабочих поселках (</a:t>
                      </a:r>
                      <a:r>
                        <a:rPr lang="ru-RU" sz="700" b="0" i="0" u="none" strike="noStrike" dirty="0" err="1">
                          <a:solidFill>
                            <a:srgbClr val="000000"/>
                          </a:solidFill>
                          <a:latin typeface="Calibri"/>
                        </a:rPr>
                        <a:t>поселках</a:t>
                      </a:r>
                      <a:r>
                        <a:rPr lang="ru-RU" sz="700" b="0" i="0" u="none" strike="noStrike" dirty="0">
                          <a:solidFill>
                            <a:srgbClr val="000000"/>
                          </a:solidFill>
                          <a:latin typeface="Calibri"/>
                        </a:rPr>
                        <a:t> городского типа)</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400,00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450,00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421,26</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450,00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460,00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450,00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673">
                <a:tc>
                  <a:txBody>
                    <a:bodyPr/>
                    <a:lstStyle/>
                    <a:p>
                      <a:pPr algn="l" rtl="0" fontAlgn="b"/>
                      <a:r>
                        <a:rPr lang="ru-RU" sz="700" b="0" i="0" u="none" strike="noStrike" dirty="0" smtClean="0">
                          <a:solidFill>
                            <a:srgbClr val="000000"/>
                          </a:solidFill>
                          <a:latin typeface="Calibri"/>
                        </a:rPr>
                        <a:t>Осуществление выплаты социального пособия на погребение</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353,11</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353,11</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353,11</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2844" y="172879"/>
          <a:ext cx="8929752" cy="3083220"/>
        </p:xfrm>
        <a:graphic>
          <a:graphicData uri="http://schemas.openxmlformats.org/drawingml/2006/table">
            <a:tbl>
              <a:tblPr/>
              <a:tblGrid>
                <a:gridCol w="5072098"/>
                <a:gridCol w="642942"/>
                <a:gridCol w="642942"/>
                <a:gridCol w="785818"/>
                <a:gridCol w="571504"/>
                <a:gridCol w="642942"/>
                <a:gridCol w="571506"/>
              </a:tblGrid>
              <a:tr h="244057">
                <a:tc rowSpan="2">
                  <a:txBody>
                    <a:bodyPr/>
                    <a:lstStyle/>
                    <a:p>
                      <a:pPr algn="ctr" rtl="0" fontAlgn="t"/>
                      <a:r>
                        <a:rPr lang="ru-RU" sz="700" b="1" i="0" u="none" strike="noStrike" dirty="0">
                          <a:solidFill>
                            <a:srgbClr val="000000"/>
                          </a:solidFill>
                          <a:latin typeface="Calibri"/>
                        </a:rPr>
                        <a:t>Наименование расходов </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700" b="1" i="0" u="none" strike="noStrike">
                          <a:solidFill>
                            <a:srgbClr val="000000"/>
                          </a:solidFill>
                          <a:latin typeface="Calibri"/>
                        </a:rPr>
                        <a:t>2019</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700" b="1" i="0" u="none" strike="noStrike" dirty="0">
                          <a:solidFill>
                            <a:srgbClr val="000000"/>
                          </a:solidFill>
                          <a:latin typeface="Calibri"/>
                        </a:rPr>
                        <a:t>2020 </a:t>
                      </a:r>
                      <a:endParaRPr lang="ru-RU" sz="700" b="1" i="0" u="none" strike="noStrike" dirty="0" smtClean="0">
                        <a:solidFill>
                          <a:srgbClr val="000000"/>
                        </a:solidFill>
                        <a:latin typeface="Calibri"/>
                      </a:endParaRPr>
                    </a:p>
                    <a:p>
                      <a:pPr algn="ctr" rtl="0" fontAlgn="t"/>
                      <a:r>
                        <a:rPr lang="ru-RU" sz="700" b="1" i="0" u="none" strike="noStrike" dirty="0" smtClean="0">
                          <a:solidFill>
                            <a:srgbClr val="000000"/>
                          </a:solidFill>
                          <a:latin typeface="Calibri"/>
                        </a:rPr>
                        <a:t>(факт)</a:t>
                      </a:r>
                      <a:endParaRPr lang="ru-RU" sz="700" b="1" i="0" u="none" strike="noStrike" dirty="0">
                        <a:solidFill>
                          <a:srgbClr val="000000"/>
                        </a:solidFill>
                        <a:latin typeface="Calibri"/>
                      </a:endParaRP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700" b="1" i="0" u="none" strike="noStrike" dirty="0">
                          <a:solidFill>
                            <a:srgbClr val="000000"/>
                          </a:solidFill>
                          <a:latin typeface="Calibri"/>
                        </a:rPr>
                        <a:t>2021</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t"/>
                      <a:r>
                        <a:rPr lang="ru-RU" sz="700" b="1" i="0" u="none" strike="noStrike">
                          <a:solidFill>
                            <a:srgbClr val="000000"/>
                          </a:solidFill>
                          <a:latin typeface="Calibri"/>
                        </a:rPr>
                        <a:t>2022</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t"/>
                      <a:r>
                        <a:rPr lang="ru-RU" sz="700" b="1" i="0" u="none" strike="noStrike">
                          <a:solidFill>
                            <a:srgbClr val="000000"/>
                          </a:solidFill>
                          <a:latin typeface="Calibri"/>
                        </a:rPr>
                        <a:t>2023</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t"/>
                      <a:r>
                        <a:rPr lang="ru-RU" sz="700" b="1" i="0" u="none" strike="noStrike">
                          <a:solidFill>
                            <a:srgbClr val="000000"/>
                          </a:solidFill>
                          <a:latin typeface="Calibri"/>
                        </a:rPr>
                        <a:t>2024</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5245">
                <a:tc vMerge="1">
                  <a:txBody>
                    <a:bodyPr/>
                    <a:lstStyle/>
                    <a:p>
                      <a:endParaRPr lang="ru-RU"/>
                    </a:p>
                  </a:txBody>
                  <a:tcPr/>
                </a:tc>
                <a:tc>
                  <a:txBody>
                    <a:bodyPr/>
                    <a:lstStyle/>
                    <a:p>
                      <a:pPr algn="ctr" rtl="0" fontAlgn="t"/>
                      <a:r>
                        <a:rPr lang="ru-RU" sz="700" b="1" i="0" u="none" strike="noStrike">
                          <a:solidFill>
                            <a:srgbClr val="000000"/>
                          </a:solidFill>
                          <a:latin typeface="Calibri"/>
                        </a:rPr>
                        <a:t>(факт)</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rtl="0" fontAlgn="t"/>
                      <a:r>
                        <a:rPr lang="ru-RU" sz="700" b="1" i="0" u="none" strike="noStrike" dirty="0">
                          <a:solidFill>
                            <a:srgbClr val="000000"/>
                          </a:solidFill>
                          <a:latin typeface="Calibri"/>
                        </a:rPr>
                        <a:t> </a:t>
                      </a:r>
                      <a:r>
                        <a:rPr lang="ru-RU" sz="700" b="1" i="0" u="none" strike="noStrike" dirty="0" smtClean="0">
                          <a:solidFill>
                            <a:srgbClr val="000000"/>
                          </a:solidFill>
                          <a:latin typeface="Calibri"/>
                        </a:rPr>
                        <a:t>(уточненный)</a:t>
                      </a:r>
                      <a:endParaRPr lang="ru-RU" sz="700" b="1" i="0" u="none" strike="noStrike" dirty="0">
                        <a:solidFill>
                          <a:srgbClr val="000000"/>
                        </a:solidFill>
                        <a:latin typeface="Calibri"/>
                      </a:endParaRP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ru-RU" sz="700" b="1" i="0" u="none" strike="noStrike">
                          <a:solidFill>
                            <a:srgbClr val="000000"/>
                          </a:solidFill>
                          <a:latin typeface="Calibri"/>
                        </a:rPr>
                        <a:t>(проект) </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ru-RU" sz="700" b="1" i="0" u="none" strike="noStrike">
                          <a:solidFill>
                            <a:srgbClr val="000000"/>
                          </a:solidFill>
                          <a:latin typeface="Calibri"/>
                        </a:rPr>
                        <a:t> (проект) </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ru-RU" sz="700" b="1" i="0" u="none" strike="noStrike">
                          <a:solidFill>
                            <a:srgbClr val="000000"/>
                          </a:solidFill>
                          <a:latin typeface="Calibri"/>
                        </a:rPr>
                        <a:t> (проект) </a:t>
                      </a:r>
                    </a:p>
                  </a:txBody>
                  <a:tcPr marL="6171" marR="6171" marT="61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5245">
                <a:tc>
                  <a:txBody>
                    <a:bodyPr/>
                    <a:lstStyle/>
                    <a:p>
                      <a:pPr algn="ctr" rtl="0" fontAlgn="b"/>
                      <a:r>
                        <a:rPr lang="ru-RU" sz="700" b="1" i="0" u="none" strike="noStrike" dirty="0">
                          <a:solidFill>
                            <a:srgbClr val="000000"/>
                          </a:solidFill>
                          <a:latin typeface="Calibri"/>
                        </a:rPr>
                        <a:t>СЕЛЬСКОЕ ХОЗЯЙСТВО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676">
                <a:tc>
                  <a:txBody>
                    <a:bodyPr/>
                    <a:lstStyle/>
                    <a:p>
                      <a:pPr algn="l" rtl="0" fontAlgn="b"/>
                      <a:r>
                        <a:rPr lang="ru-RU" sz="700" b="0" i="0" u="none" strike="noStrike" dirty="0">
                          <a:solidFill>
                            <a:srgbClr val="000000"/>
                          </a:solidFill>
                          <a:latin typeface="Calibri"/>
                        </a:rPr>
                        <a:t>Организация и проведение мероприятий по борьбе с иксодовыми клещами-переносчиками Крымской геморрагической лихорадки в природных биотопах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228,16</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413,03</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373,74</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456,45</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456,45</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456,45</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907">
                <a:tc>
                  <a:txBody>
                    <a:bodyPr/>
                    <a:lstStyle/>
                    <a:p>
                      <a:pPr algn="l" rtl="0" fontAlgn="b"/>
                      <a:r>
                        <a:rPr lang="ru-RU" sz="700" b="0" i="0" u="none" strike="noStrike" dirty="0">
                          <a:solidFill>
                            <a:srgbClr val="000000"/>
                          </a:solidFill>
                          <a:latin typeface="Calibri"/>
                        </a:rPr>
                        <a:t>Администрирование переданных  отдельных государственных полномочий в области сельского хозяйства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0" i="0" u="none" strike="noStrike" dirty="0" smtClean="0">
                          <a:solidFill>
                            <a:srgbClr val="000000"/>
                          </a:solidFill>
                          <a:latin typeface="Calibri"/>
                        </a:rPr>
                        <a:t>2073,38</a:t>
                      </a:r>
                      <a:endParaRPr lang="ru-RU" sz="700" b="0" i="0" u="none" strike="noStrike" dirty="0">
                        <a:solidFill>
                          <a:srgbClr val="000000"/>
                        </a:solidFill>
                        <a:latin typeface="Calibri"/>
                      </a:endParaRPr>
                    </a:p>
                  </a:txBody>
                  <a:tcPr marL="6171" marR="6171" marT="6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0" i="0" u="none" strike="noStrike" dirty="0" smtClean="0">
                          <a:solidFill>
                            <a:srgbClr val="000000"/>
                          </a:solidFill>
                          <a:latin typeface="Calibri"/>
                        </a:rPr>
                        <a:t>2225,30</a:t>
                      </a:r>
                      <a:endParaRPr lang="ru-RU" sz="700" b="0" i="0" u="none" strike="noStrike" dirty="0">
                        <a:solidFill>
                          <a:srgbClr val="000000"/>
                        </a:solidFill>
                        <a:latin typeface="Calibri"/>
                      </a:endParaRPr>
                    </a:p>
                  </a:txBody>
                  <a:tcPr marL="6171" marR="6171" marT="6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0" i="0" u="none" strike="noStrike" dirty="0" smtClean="0">
                          <a:solidFill>
                            <a:srgbClr val="000000"/>
                          </a:solidFill>
                          <a:latin typeface="Calibri"/>
                        </a:rPr>
                        <a:t>2204,02</a:t>
                      </a:r>
                      <a:endParaRPr lang="ru-RU" sz="700" b="0" i="0" u="none" strike="noStrike" dirty="0">
                        <a:solidFill>
                          <a:srgbClr val="000000"/>
                        </a:solidFill>
                        <a:latin typeface="Calibri"/>
                      </a:endParaRPr>
                    </a:p>
                  </a:txBody>
                  <a:tcPr marL="6171" marR="6171" marT="6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0" i="0" u="none" strike="noStrike" dirty="0" smtClean="0">
                          <a:solidFill>
                            <a:srgbClr val="000000"/>
                          </a:solidFill>
                          <a:latin typeface="Calibri"/>
                        </a:rPr>
                        <a:t>2287,29</a:t>
                      </a:r>
                      <a:endParaRPr lang="ru-RU" sz="700" b="0" i="0" u="none" strike="noStrike" dirty="0">
                        <a:solidFill>
                          <a:srgbClr val="000000"/>
                        </a:solidFill>
                        <a:latin typeface="Calibri"/>
                      </a:endParaRPr>
                    </a:p>
                  </a:txBody>
                  <a:tcPr marL="6171" marR="6171" marT="6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0" i="0" u="none" strike="noStrike" dirty="0" smtClean="0">
                          <a:solidFill>
                            <a:srgbClr val="000000"/>
                          </a:solidFill>
                          <a:latin typeface="Calibri"/>
                        </a:rPr>
                        <a:t>2287,29</a:t>
                      </a:r>
                      <a:endParaRPr lang="ru-RU" sz="700" b="0" i="0" u="none" strike="noStrike" dirty="0">
                        <a:solidFill>
                          <a:srgbClr val="000000"/>
                        </a:solidFill>
                        <a:latin typeface="Calibri"/>
                      </a:endParaRPr>
                    </a:p>
                  </a:txBody>
                  <a:tcPr marL="6171" marR="6171" marT="6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0" i="0" u="none" strike="noStrike" dirty="0" smtClean="0">
                          <a:solidFill>
                            <a:srgbClr val="000000"/>
                          </a:solidFill>
                          <a:latin typeface="Calibri"/>
                        </a:rPr>
                        <a:t>2287,29</a:t>
                      </a:r>
                      <a:endParaRPr lang="ru-RU" sz="700" b="0" i="0" u="none" strike="noStrike" dirty="0">
                        <a:solidFill>
                          <a:srgbClr val="000000"/>
                        </a:solidFill>
                        <a:latin typeface="Calibri"/>
                      </a:endParaRPr>
                    </a:p>
                  </a:txBody>
                  <a:tcPr marL="6171" marR="6171" marT="6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876">
                <a:tc>
                  <a:txBody>
                    <a:bodyPr/>
                    <a:lstStyle/>
                    <a:p>
                      <a:pPr algn="l" rtl="0" fontAlgn="b"/>
                      <a:r>
                        <a:rPr lang="ru-RU" sz="700" b="0" i="0" u="none" strike="noStrike" dirty="0">
                          <a:solidFill>
                            <a:srgbClr val="000000"/>
                          </a:solidFill>
                          <a:latin typeface="Calibri"/>
                        </a:rPr>
                        <a:t>Содействие достижению целевых показателей реализации региональных программ развития агропромышленного комплекса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1,27</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370">
                <a:tc>
                  <a:txBody>
                    <a:bodyPr/>
                    <a:lstStyle/>
                    <a:p>
                      <a:pPr algn="l" rtl="0" fontAlgn="b"/>
                      <a:r>
                        <a:rPr lang="ru-RU" sz="700" b="0" i="0" u="none" strike="noStrike" dirty="0" smtClean="0">
                          <a:solidFill>
                            <a:srgbClr val="000000"/>
                          </a:solidFill>
                          <a:latin typeface="Calibri"/>
                        </a:rPr>
                        <a:t>Предоставление грантов в форме субсидий гражданам, ведущим личные подсобные хозяйства, на закладку сада </a:t>
                      </a:r>
                      <a:r>
                        <a:rPr lang="ru-RU" sz="700" b="0" i="0" u="none" strike="noStrike" dirty="0" err="1" smtClean="0">
                          <a:solidFill>
                            <a:srgbClr val="000000"/>
                          </a:solidFill>
                          <a:latin typeface="Calibri"/>
                        </a:rPr>
                        <a:t>суперинтенсивного</a:t>
                      </a:r>
                      <a:r>
                        <a:rPr lang="ru-RU" sz="700" b="0" i="0" u="none" strike="noStrike" dirty="0" smtClean="0">
                          <a:solidFill>
                            <a:srgbClr val="000000"/>
                          </a:solidFill>
                          <a:latin typeface="Calibri"/>
                        </a:rPr>
                        <a:t> типа </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8000,00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0,00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245">
                <a:tc>
                  <a:txBody>
                    <a:bodyPr/>
                    <a:lstStyle/>
                    <a:p>
                      <a:pPr algn="ctr" rtl="0" fontAlgn="b"/>
                      <a:r>
                        <a:rPr lang="ru-RU" sz="800" b="1" i="0" u="none" strike="noStrike" dirty="0">
                          <a:solidFill>
                            <a:srgbClr val="000000"/>
                          </a:solidFill>
                          <a:latin typeface="Calibri"/>
                        </a:rPr>
                        <a:t>ДРУГИЕ ВОПРОСЫ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098">
                <a:tc>
                  <a:txBody>
                    <a:bodyPr/>
                    <a:lstStyle/>
                    <a:p>
                      <a:pPr algn="l" rtl="0" fontAlgn="b"/>
                      <a:r>
                        <a:rPr lang="ru-RU" sz="700" b="0" i="0" u="none" strike="noStrike" dirty="0">
                          <a:solidFill>
                            <a:srgbClr val="000000"/>
                          </a:solidFill>
                          <a:latin typeface="Calibri"/>
                        </a:rPr>
                        <a:t>Реализация Закона Ставропольского края «О наделении  органов местного самоуправления муниципальных образований в Ставропольском крае отдельными государственными полномочиями Ставропольского края по формированию, содержанию и использованию Архивного фонда Ставропольского края»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599,28</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665,38</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663,27</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687,09</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687,09</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687,09</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289">
                <a:tc>
                  <a:txBody>
                    <a:bodyPr/>
                    <a:lstStyle/>
                    <a:p>
                      <a:pPr algn="l" rtl="0" fontAlgn="b"/>
                      <a:r>
                        <a:rPr lang="ru-RU" sz="700" b="0" i="0" u="none" strike="noStrike" dirty="0">
                          <a:solidFill>
                            <a:srgbClr val="000000"/>
                          </a:solidFill>
                          <a:latin typeface="Calibri"/>
                        </a:rPr>
                        <a:t>Создание и организация деятельности комиссий по делам несовершеннолетних и защите их прав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38,72</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38,71</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38,37</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37,95</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37,95</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37,95</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190">
                <a:tc>
                  <a:txBody>
                    <a:bodyPr/>
                    <a:lstStyle/>
                    <a:p>
                      <a:pPr algn="l" rtl="0" fontAlgn="b"/>
                      <a:r>
                        <a:rPr lang="ru-RU" sz="700" b="0" i="0" u="none" strike="noStrike" dirty="0">
                          <a:solidFill>
                            <a:srgbClr val="000000"/>
                          </a:solidFill>
                          <a:latin typeface="Calibri"/>
                        </a:rPr>
                        <a:t>Реализация Закона Ставропольского края «О наделении органов местного самоуправления муниципальных районов и городских округов в Ставропольском крае отдельными государственными полномочиями Ставропольского края по созданию административных комиссий»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39,00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39,00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39,00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36,00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36,00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36,00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289">
                <a:tc>
                  <a:txBody>
                    <a:bodyPr/>
                    <a:lstStyle/>
                    <a:p>
                      <a:pPr algn="l" rtl="0" fontAlgn="b"/>
                      <a:r>
                        <a:rPr lang="ru-RU" sz="700" b="0" i="0" u="none" strike="noStrike">
                          <a:solidFill>
                            <a:srgbClr val="000000"/>
                          </a:solidFill>
                          <a:latin typeface="Calibri"/>
                        </a:rPr>
                        <a:t>Осуществление деятельности по обращению с животными без владельцев</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182,73</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390,46</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638,32</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160,92</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638,32</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638,32</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39">
                <a:tc>
                  <a:txBody>
                    <a:bodyPr/>
                    <a:lstStyle/>
                    <a:p>
                      <a:pPr algn="l" rtl="0" fontAlgn="b"/>
                      <a:r>
                        <a:rPr lang="ru-RU" sz="700" b="0" i="0" u="none" strike="noStrike">
                          <a:solidFill>
                            <a:srgbClr val="000000"/>
                          </a:solidFill>
                          <a:latin typeface="Calibri"/>
                        </a:rPr>
                        <a:t>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 </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20,48</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a:solidFill>
                            <a:srgbClr val="000000"/>
                          </a:solidFill>
                          <a:latin typeface="Calibri"/>
                        </a:rPr>
                        <a:t>24,6</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19,29</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116,41</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7,93</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7,93</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289">
                <a:tc>
                  <a:txBody>
                    <a:bodyPr/>
                    <a:lstStyle/>
                    <a:p>
                      <a:pPr algn="l" rtl="0" fontAlgn="b"/>
                      <a:r>
                        <a:rPr lang="ru-RU" sz="700" b="0" i="0" u="none" strike="noStrike" dirty="0">
                          <a:solidFill>
                            <a:srgbClr val="000000"/>
                          </a:solidFill>
                          <a:latin typeface="Calibri"/>
                        </a:rPr>
                        <a:t>Осуществление первичного воинского учета на территориях, где отсутствуют военные комиссариаты</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2 205,80</a:t>
                      </a: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a:solidFill>
                            <a:srgbClr val="000000"/>
                          </a:solidFill>
                          <a:latin typeface="Calibri"/>
                        </a:rPr>
                        <a:t>2 </a:t>
                      </a:r>
                      <a:r>
                        <a:rPr lang="ru-RU" sz="700" b="0" i="0" u="none" strike="noStrike" dirty="0" smtClean="0">
                          <a:solidFill>
                            <a:srgbClr val="000000"/>
                          </a:solidFill>
                          <a:latin typeface="Calibri"/>
                        </a:rPr>
                        <a:t>888,90</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2428,23</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2398,53</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2472,93</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700" b="0" i="0" u="none" strike="noStrike" dirty="0" smtClean="0">
                          <a:solidFill>
                            <a:srgbClr val="000000"/>
                          </a:solidFill>
                          <a:latin typeface="Calibri"/>
                        </a:rPr>
                        <a:t>2553,63</a:t>
                      </a:r>
                      <a:endParaRPr lang="ru-RU" sz="700" b="0" i="0" u="none" strike="noStrike" dirty="0">
                        <a:solidFill>
                          <a:srgbClr val="000000"/>
                        </a:solidFill>
                        <a:latin typeface="Calibri"/>
                      </a:endParaRPr>
                    </a:p>
                  </a:txBody>
                  <a:tcPr marL="6171" marR="6171" marT="6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30722" name="Picture 2" descr="https://u27.edu35.ru/images/20160215.png"/>
          <p:cNvPicPr>
            <a:picLocks noChangeAspect="1" noChangeArrowheads="1"/>
          </p:cNvPicPr>
          <p:nvPr/>
        </p:nvPicPr>
        <p:blipFill>
          <a:blip r:embed="rId2" cstate="print"/>
          <a:srcRect/>
          <a:stretch>
            <a:fillRect/>
          </a:stretch>
        </p:blipFill>
        <p:spPr bwMode="auto">
          <a:xfrm>
            <a:off x="6143636" y="3429000"/>
            <a:ext cx="1428760" cy="1423661"/>
          </a:xfrm>
          <a:prstGeom prst="rect">
            <a:avLst/>
          </a:prstGeom>
          <a:noFill/>
        </p:spPr>
      </p:pic>
      <p:pic>
        <p:nvPicPr>
          <p:cNvPr id="30724" name="Picture 4" descr="https://catherineasquithgallery.com/uploads/posts/2021-02/1612568661_189-p-ekologiya-fon-zelenii-211.png"/>
          <p:cNvPicPr>
            <a:picLocks noChangeAspect="1" noChangeArrowheads="1"/>
          </p:cNvPicPr>
          <p:nvPr/>
        </p:nvPicPr>
        <p:blipFill>
          <a:blip r:embed="rId3" cstate="print"/>
          <a:srcRect/>
          <a:stretch>
            <a:fillRect/>
          </a:stretch>
        </p:blipFill>
        <p:spPr bwMode="auto">
          <a:xfrm>
            <a:off x="1643042" y="3500438"/>
            <a:ext cx="1571636" cy="1280071"/>
          </a:xfrm>
          <a:prstGeom prst="rect">
            <a:avLst/>
          </a:prstGeom>
          <a:noFill/>
        </p:spPr>
      </p:pic>
      <p:pic>
        <p:nvPicPr>
          <p:cNvPr id="30730" name="Picture 10" descr="https://static5.depositphotos.com/1008336/424/v/950/depositphotos_4240744-stock-illustration-farming-agriculture-sign.jpg"/>
          <p:cNvPicPr>
            <a:picLocks noChangeAspect="1" noChangeArrowheads="1"/>
          </p:cNvPicPr>
          <p:nvPr/>
        </p:nvPicPr>
        <p:blipFill>
          <a:blip r:embed="rId4" cstate="print"/>
          <a:srcRect/>
          <a:stretch>
            <a:fillRect/>
          </a:stretch>
        </p:blipFill>
        <p:spPr bwMode="auto">
          <a:xfrm>
            <a:off x="2357422" y="4929198"/>
            <a:ext cx="1643074" cy="1643074"/>
          </a:xfrm>
          <a:prstGeom prst="rect">
            <a:avLst/>
          </a:prstGeom>
          <a:ln>
            <a:noFill/>
          </a:ln>
          <a:effectLst>
            <a:softEdge rad="112500"/>
          </a:effectLst>
        </p:spPr>
      </p:pic>
      <p:pic>
        <p:nvPicPr>
          <p:cNvPr id="30736" name="Picture 16" descr="https://yt3.ggpht.com/a/AATXAJyglEvmU_YbcftCc5N5nXYSMF2rIc9YIY29UshY=s900-c-k-c0xffffffff-no-rj-mo"/>
          <p:cNvPicPr>
            <a:picLocks noChangeAspect="1" noChangeArrowheads="1"/>
          </p:cNvPicPr>
          <p:nvPr/>
        </p:nvPicPr>
        <p:blipFill>
          <a:blip r:embed="rId5" cstate="print"/>
          <a:srcRect/>
          <a:stretch>
            <a:fillRect/>
          </a:stretch>
        </p:blipFill>
        <p:spPr bwMode="auto">
          <a:xfrm>
            <a:off x="4143372" y="4929198"/>
            <a:ext cx="1643074" cy="1643074"/>
          </a:xfrm>
          <a:prstGeom prst="rect">
            <a:avLst/>
          </a:prstGeom>
          <a:ln>
            <a:noFill/>
          </a:ln>
          <a:effectLst>
            <a:softEdge rad="112500"/>
          </a:effectLst>
        </p:spPr>
      </p:pic>
      <p:pic>
        <p:nvPicPr>
          <p:cNvPr id="30738" name="Picture 18" descr="https://kartinkin.net/uploads/posts/2020-07/1593732380_40-p-kulturnie-foni-48.jpg"/>
          <p:cNvPicPr>
            <a:picLocks noChangeAspect="1" noChangeArrowheads="1"/>
          </p:cNvPicPr>
          <p:nvPr/>
        </p:nvPicPr>
        <p:blipFill>
          <a:blip r:embed="rId6" cstate="print"/>
          <a:srcRect/>
          <a:stretch>
            <a:fillRect/>
          </a:stretch>
        </p:blipFill>
        <p:spPr bwMode="auto">
          <a:xfrm>
            <a:off x="142844" y="4929198"/>
            <a:ext cx="2071670" cy="1644388"/>
          </a:xfrm>
          <a:prstGeom prst="rect">
            <a:avLst/>
          </a:prstGeom>
          <a:ln>
            <a:noFill/>
          </a:ln>
          <a:effectLst>
            <a:softEdge rad="112500"/>
          </a:effectLst>
        </p:spPr>
      </p:pic>
      <p:pic>
        <p:nvPicPr>
          <p:cNvPr id="30740" name="Picture 20" descr="https://www.kti.ru/img/news/2148/big_397fff5232f96c83cbf334f8449c853d7776e7281a773714a7512dfd097e5.png"/>
          <p:cNvPicPr>
            <a:picLocks noChangeAspect="1" noChangeArrowheads="1"/>
          </p:cNvPicPr>
          <p:nvPr/>
        </p:nvPicPr>
        <p:blipFill>
          <a:blip r:embed="rId7" cstate="print"/>
          <a:srcRect/>
          <a:stretch>
            <a:fillRect/>
          </a:stretch>
        </p:blipFill>
        <p:spPr bwMode="auto">
          <a:xfrm>
            <a:off x="5929322" y="4929198"/>
            <a:ext cx="3015319" cy="1644957"/>
          </a:xfrm>
          <a:prstGeom prst="rect">
            <a:avLst/>
          </a:prstGeom>
          <a:ln>
            <a:noFill/>
          </a:ln>
          <a:effectLst>
            <a:softEdge rad="112500"/>
          </a:effectLst>
        </p:spPr>
      </p:pic>
      <p:pic>
        <p:nvPicPr>
          <p:cNvPr id="30742" name="Picture 22" descr="https://stihi.ru/pics/2021/05/04/3967.jpg"/>
          <p:cNvPicPr>
            <a:picLocks noChangeAspect="1" noChangeArrowheads="1"/>
          </p:cNvPicPr>
          <p:nvPr/>
        </p:nvPicPr>
        <p:blipFill>
          <a:blip r:embed="rId8" cstate="print"/>
          <a:srcRect/>
          <a:stretch>
            <a:fillRect/>
          </a:stretch>
        </p:blipFill>
        <p:spPr bwMode="auto">
          <a:xfrm>
            <a:off x="3714744" y="3429000"/>
            <a:ext cx="1928826" cy="1447029"/>
          </a:xfrm>
          <a:prstGeom prst="rect">
            <a:avLst/>
          </a:prstGeom>
          <a:ln>
            <a:noFill/>
          </a:ln>
          <a:effectLst>
            <a:softEdge rad="112500"/>
          </a:effectLst>
        </p:spPr>
      </p:pic>
    </p:spTree>
  </p:cSld>
  <p:clrMapOvr>
    <a:masterClrMapping/>
  </p:clrMapOvr>
  <p:transition>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 Оплата труда работников бюджетной сферы </a:t>
            </a:r>
          </a:p>
          <a:p>
            <a:pPr algn="ctr"/>
            <a:r>
              <a:rPr lang="ru-RU" sz="1600" dirty="0" smtClean="0">
                <a:latin typeface="Calibri" pitchFamily="34" charset="0"/>
                <a:cs typeface="Calibri" pitchFamily="34" charset="0"/>
              </a:rPr>
              <a:t>в 2022 году и плановом периоде 2023 и 2024 годов</a:t>
            </a:r>
          </a:p>
        </p:txBody>
      </p:sp>
      <p:sp>
        <p:nvSpPr>
          <p:cNvPr id="8" name="TextBox 7"/>
          <p:cNvSpPr txBox="1"/>
          <p:nvPr/>
        </p:nvSpPr>
        <p:spPr>
          <a:xfrm>
            <a:off x="142844" y="571480"/>
            <a:ext cx="3143272" cy="2677656"/>
          </a:xfrm>
          <a:prstGeom prst="rect">
            <a:avLst/>
          </a:prstGeom>
          <a:noFill/>
        </p:spPr>
        <p:txBody>
          <a:bodyPr wrap="square" rtlCol="0">
            <a:spAutoFit/>
          </a:bodyPr>
          <a:lstStyle/>
          <a:p>
            <a:r>
              <a:rPr lang="ru-RU" sz="800" dirty="0" smtClean="0"/>
              <a:t>       Объем бюджетных ассигнований на предоставление мер социальной поддержки по оплате жилья, коммунальных услуг или отдельных их видов работникам муниципальных учреждений культуры, искусства и кинематографии, работающим и проживающим в сельской местности, формируется исходя из:</a:t>
            </a:r>
          </a:p>
          <a:p>
            <a:r>
              <a:rPr lang="ru-RU" sz="800" dirty="0" smtClean="0"/>
              <a:t>     численности получателей указанных мер социальной поддержки по данным отчетов на 01 июля 2021 года;</a:t>
            </a:r>
          </a:p>
          <a:p>
            <a:r>
              <a:rPr lang="ru-RU" sz="800" dirty="0" smtClean="0"/>
              <a:t>     расчетного размера ежемесячной денежной выплаты работникам муниципальных учреждений культуры, искусства и кинематографии, установленного на 2022 год – 818,17 рубля, на 2023 год – 850,90 рубля, на 2024 год – 884,94 рубля;</a:t>
            </a:r>
          </a:p>
          <a:p>
            <a:pPr algn="just"/>
            <a:r>
              <a:rPr lang="ru-RU" sz="800" dirty="0" smtClean="0"/>
              <a:t>      необходимости обеспечения расходов, связанных с перечислением, зачислением и доставкой ежемесячной денежной выплаты получателям указанных мер социальной поддержки (в пределах 1,5 процента размера ежемесячной денежной выплаты). </a:t>
            </a:r>
          </a:p>
          <a:p>
            <a:r>
              <a:rPr lang="ru-RU" sz="800" dirty="0" smtClean="0"/>
              <a:t>      Объемы средств, на которые изменяются расчетные показатели в 2023 году – 55,51 тыс. рублей, 2024 году – 58,05 тыс. рублей.</a:t>
            </a:r>
            <a:endParaRPr lang="ru-RU" sz="800" dirty="0"/>
          </a:p>
        </p:txBody>
      </p:sp>
      <p:sp>
        <p:nvSpPr>
          <p:cNvPr id="9" name="TextBox 8"/>
          <p:cNvSpPr txBox="1"/>
          <p:nvPr/>
        </p:nvSpPr>
        <p:spPr>
          <a:xfrm>
            <a:off x="3214678" y="3143248"/>
            <a:ext cx="3857652" cy="507831"/>
          </a:xfrm>
          <a:prstGeom prst="rect">
            <a:avLst/>
          </a:prstGeom>
          <a:noFill/>
        </p:spPr>
        <p:txBody>
          <a:bodyPr wrap="square" rtlCol="0">
            <a:spAutoFit/>
          </a:bodyPr>
          <a:lstStyle/>
          <a:p>
            <a:pPr marL="0" lvl="1"/>
            <a:r>
              <a:rPr lang="ru-RU" sz="900" dirty="0" smtClean="0"/>
              <a:t>    Средства на обеспечение выплаты минимального размера оплаты труда с 01.01.2022 года учтены в размере 13 617,00 рублей в месяц.</a:t>
            </a:r>
            <a:endParaRPr lang="ru-RU" sz="900" dirty="0"/>
          </a:p>
        </p:txBody>
      </p:sp>
      <p:graphicFrame>
        <p:nvGraphicFramePr>
          <p:cNvPr id="10" name="Диаграмма 9"/>
          <p:cNvGraphicFramePr/>
          <p:nvPr/>
        </p:nvGraphicFramePr>
        <p:xfrm>
          <a:off x="3286116" y="1928802"/>
          <a:ext cx="4286248" cy="12858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Диаграмма 11"/>
          <p:cNvGraphicFramePr/>
          <p:nvPr/>
        </p:nvGraphicFramePr>
        <p:xfrm>
          <a:off x="7000828" y="2928934"/>
          <a:ext cx="2143172" cy="928694"/>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142844" y="3857179"/>
            <a:ext cx="8858312" cy="3000821"/>
          </a:xfrm>
          <a:prstGeom prst="rect">
            <a:avLst/>
          </a:prstGeom>
          <a:noFill/>
        </p:spPr>
        <p:txBody>
          <a:bodyPr wrap="square" rtlCol="0">
            <a:spAutoFit/>
          </a:bodyPr>
          <a:lstStyle/>
          <a:p>
            <a:pPr algn="just"/>
            <a:r>
              <a:rPr lang="ru-RU" sz="900" dirty="0" smtClean="0"/>
              <a:t>	</a:t>
            </a:r>
            <a:r>
              <a:rPr lang="en-US" sz="900" dirty="0" err="1" smtClean="0"/>
              <a:t>Расходы</a:t>
            </a:r>
            <a:r>
              <a:rPr lang="en-US" sz="900" dirty="0" smtClean="0"/>
              <a:t> </a:t>
            </a:r>
            <a:r>
              <a:rPr lang="en-US" sz="900" dirty="0" err="1" smtClean="0"/>
              <a:t>на</a:t>
            </a:r>
            <a:r>
              <a:rPr lang="en-US" sz="900" dirty="0" smtClean="0"/>
              <a:t> </a:t>
            </a:r>
            <a:r>
              <a:rPr lang="en-US" sz="900" dirty="0" err="1" smtClean="0"/>
              <a:t>оплату</a:t>
            </a:r>
            <a:r>
              <a:rPr lang="en-US" sz="900" dirty="0" smtClean="0"/>
              <a:t> </a:t>
            </a:r>
            <a:r>
              <a:rPr lang="en-US" sz="900" dirty="0" err="1" smtClean="0"/>
              <a:t>труда</a:t>
            </a:r>
            <a:r>
              <a:rPr lang="en-US" sz="900" dirty="0" smtClean="0"/>
              <a:t>:</a:t>
            </a:r>
            <a:endParaRPr lang="ru-RU" sz="900" dirty="0" smtClean="0"/>
          </a:p>
          <a:p>
            <a:pPr algn="just"/>
            <a:r>
              <a:rPr lang="ru-RU" sz="900" dirty="0" smtClean="0"/>
              <a:t>	депутатов, членов выборных органов местного самоуправления, выборных должностных лиц местного самоуправления, осуществляющих свои полномочия на постоянной основе, муниципальных служащих муниципальной службы в Ставропольском крае планируются с учетом размеров должностных окладов, утвержденных постановлением Правительства Ставропольского края от 29 декабря 2020 г. № 743-п «Об утверждении Методики расчета нормативов формирования расходов на содержание органов местного самоуправления муниципальных образований Ставропольского края»; </a:t>
            </a:r>
          </a:p>
          <a:p>
            <a:pPr algn="just"/>
            <a:r>
              <a:rPr lang="ru-RU" sz="900" dirty="0" smtClean="0"/>
              <a:t>	работников, замещающих должности, не являющиеся должностями муниципальной службы, планируются с учетом размеров должностных окладов, утвержденных постановлением Губернатора Ставропольского края от 18 ноября 2005 г. № 680 «Об оплате труда работников государственных органов Ставропольского края, замещающих должности, не являющиеся должностями государственной гражданской службы Ставропольского края»;</a:t>
            </a:r>
          </a:p>
          <a:p>
            <a:pPr algn="just"/>
            <a:r>
              <a:rPr lang="ru-RU" sz="900" dirty="0" smtClean="0"/>
              <a:t>работников, переведенных на новые системы оплаты труда и осуществляющих профессиональную деятельность по профессиям рабочих, планируются с учетом размеров должностных окладов, утвержденных постановлением Правительства Ставропольского края от 18</a:t>
            </a:r>
            <a:r>
              <a:rPr lang="en-US" sz="900" dirty="0" smtClean="0"/>
              <a:t> </a:t>
            </a:r>
            <a:r>
              <a:rPr lang="ru-RU" sz="900" dirty="0" smtClean="0"/>
              <a:t>марта 2009 г. № 81-п «О</a:t>
            </a:r>
            <a:r>
              <a:rPr lang="en-US" sz="900" dirty="0" smtClean="0"/>
              <a:t> </a:t>
            </a:r>
            <a:r>
              <a:rPr lang="ru-RU" sz="900" dirty="0" smtClean="0"/>
              <a:t>введении новых систем оплаты труда работников органов государственной власти (государственных органов) Ставропольского края, осуществляющих профессиональную деятельность по профессиям рабочих».</a:t>
            </a:r>
          </a:p>
          <a:p>
            <a:pPr algn="just"/>
            <a:r>
              <a:rPr lang="ru-RU" sz="900" dirty="0" smtClean="0"/>
              <a:t>	Расходы на выплату компенсации стоимости санаторной путевки депутатам, членам выборных органов местного самоуправления, выборным должностным лицам местного самоуправления, осуществляющим свои полномочия на постоянной основе, муниципальным служащим муниципальной службы в Ставропольском крае планируются на уровне 2021</a:t>
            </a:r>
            <a:r>
              <a:rPr lang="en-US" sz="900" dirty="0" smtClean="0"/>
              <a:t> </a:t>
            </a:r>
            <a:r>
              <a:rPr lang="ru-RU" sz="900" dirty="0" smtClean="0"/>
              <a:t>года.</a:t>
            </a:r>
          </a:p>
          <a:p>
            <a:pPr algn="just"/>
            <a:r>
              <a:rPr lang="ru-RU" sz="900" dirty="0" smtClean="0"/>
              <a:t>	Расходы на оплату труда работников органов местного самоуправления предусматриваются с учетом индексации должностных окладов муниципальных служащих Ставропольского края с 01 октября 2021 года на 3,6 процента.</a:t>
            </a:r>
          </a:p>
          <a:p>
            <a:pPr algn="just"/>
            <a:r>
              <a:rPr lang="ru-RU" sz="900" dirty="0" smtClean="0"/>
              <a:t>	В соответствии со статьей 136 Бюджетного кодекса Российской Федерации планирование бюджетных ассигнований на содержание органов местного самоуправления осуществляется с учетом соблюдения нормативов формирования расходов на содержание органов местного самоуправления, утверждаемых Правительством Ставропольского края.</a:t>
            </a:r>
          </a:p>
          <a:p>
            <a:pPr algn="just"/>
            <a:endParaRPr lang="ru-RU" sz="900" dirty="0"/>
          </a:p>
        </p:txBody>
      </p:sp>
      <p:sp>
        <p:nvSpPr>
          <p:cNvPr id="16" name="Прямоугольник 15"/>
          <p:cNvSpPr/>
          <p:nvPr/>
        </p:nvSpPr>
        <p:spPr>
          <a:xfrm>
            <a:off x="142844" y="0"/>
            <a:ext cx="1138773" cy="338554"/>
          </a:xfrm>
          <a:prstGeom prst="rect">
            <a:avLst/>
          </a:prstGeom>
        </p:spPr>
        <p:txBody>
          <a:bodyPr wrap="none">
            <a:spAutoFit/>
          </a:bodyPr>
          <a:lstStyle/>
          <a:p>
            <a:r>
              <a:rPr lang="ru-RU" sz="1600" b="1" dirty="0" smtClean="0">
                <a:latin typeface="Calibri" pitchFamily="34" charset="0"/>
                <a:cs typeface="Calibri" pitchFamily="34" charset="0"/>
              </a:rPr>
              <a:t>Раздел 7 /</a:t>
            </a:r>
            <a:r>
              <a:rPr lang="ru-RU" sz="1600" dirty="0" smtClean="0">
                <a:latin typeface="Calibri" pitchFamily="34" charset="0"/>
                <a:cs typeface="Calibri" pitchFamily="34" charset="0"/>
              </a:rPr>
              <a:t> </a:t>
            </a:r>
            <a:endParaRPr lang="ru-RU" sz="1600" dirty="0"/>
          </a:p>
        </p:txBody>
      </p:sp>
      <p:sp>
        <p:nvSpPr>
          <p:cNvPr id="11" name="TextBox 10"/>
          <p:cNvSpPr txBox="1"/>
          <p:nvPr/>
        </p:nvSpPr>
        <p:spPr>
          <a:xfrm>
            <a:off x="3428992" y="571480"/>
            <a:ext cx="5572165" cy="1692771"/>
          </a:xfrm>
          <a:prstGeom prst="rect">
            <a:avLst/>
          </a:prstGeom>
          <a:noFill/>
        </p:spPr>
        <p:txBody>
          <a:bodyPr wrap="square" rtlCol="0">
            <a:spAutoFit/>
          </a:bodyPr>
          <a:lstStyle/>
          <a:p>
            <a:pPr marL="0" lvl="1" algn="just"/>
            <a:r>
              <a:rPr lang="ru-RU" sz="800" dirty="0" smtClean="0"/>
              <a:t>Расходы на повышение заработной платы работникам муниципальных учреждений культуры, педагогическим работникам муниципальных организаций дополнительного образования детей (в сфере образования, культуры, физической культуры и спорта), подпадающих под действие указов Президента Российской Федерации от 7 мая 2012 года </a:t>
            </a:r>
            <a:r>
              <a:rPr lang="ru-RU" sz="800" dirty="0" smtClean="0">
                <a:hlinkClick r:id="rId4"/>
              </a:rPr>
              <a:t>№ 597</a:t>
            </a:r>
            <a:r>
              <a:rPr lang="ru-RU" sz="800" dirty="0" smtClean="0"/>
              <a:t> «О </a:t>
            </a:r>
            <a:r>
              <a:rPr lang="ru-RU" sz="800" dirty="0" err="1" smtClean="0"/>
              <a:t>мероприя</a:t>
            </a:r>
            <a:r>
              <a:rPr lang="ru-RU" sz="800" dirty="0" smtClean="0"/>
              <a:t>-</a:t>
            </a:r>
            <a:br>
              <a:rPr lang="ru-RU" sz="800" dirty="0" smtClean="0"/>
            </a:br>
            <a:r>
              <a:rPr lang="ru-RU" sz="800" dirty="0" err="1" smtClean="0"/>
              <a:t>тиях</a:t>
            </a:r>
            <a:r>
              <a:rPr lang="ru-RU" sz="800" dirty="0" smtClean="0"/>
              <a:t> по реализации государственной социальной политики», от 1 </a:t>
            </a:r>
            <a:r>
              <a:rPr lang="ru-RU" sz="800" dirty="0" err="1" smtClean="0"/>
              <a:t>ию</a:t>
            </a:r>
            <a:r>
              <a:rPr lang="ru-RU" sz="800" dirty="0" smtClean="0"/>
              <a:t>-</a:t>
            </a:r>
            <a:br>
              <a:rPr lang="ru-RU" sz="800" dirty="0" smtClean="0"/>
            </a:br>
            <a:r>
              <a:rPr lang="ru-RU" sz="800" dirty="0" err="1" smtClean="0"/>
              <a:t>ня</a:t>
            </a:r>
            <a:r>
              <a:rPr lang="ru-RU" sz="800" dirty="0" smtClean="0"/>
              <a:t> 2012 года </a:t>
            </a:r>
            <a:r>
              <a:rPr lang="ru-RU" sz="800" dirty="0" smtClean="0">
                <a:hlinkClick r:id="rId5"/>
              </a:rPr>
              <a:t>№ 761</a:t>
            </a:r>
            <a:r>
              <a:rPr lang="ru-RU" sz="800" dirty="0" smtClean="0"/>
              <a:t> «О национальной стратегии действий в интересах детей на 2012-2017 годы» и от 28 декабря 2012 года </a:t>
            </a:r>
            <a:r>
              <a:rPr lang="ru-RU" sz="800" dirty="0" smtClean="0">
                <a:hlinkClick r:id="rId6"/>
              </a:rPr>
              <a:t>№ 1688</a:t>
            </a:r>
            <a:r>
              <a:rPr lang="ru-RU" sz="800" dirty="0" smtClean="0"/>
              <a:t> «О некоторых мерах по реализации государственной политики в сфере защиты детей-сирот и детей, оставшихся без попечения родителей», формируются с учетом сохранения достигнутых в 2018 году соотношений их заработной платы к показателю среднемесячной начисленной заработной платы наемных работников в организациях, у индивидуальных предпринимателей и физических лиц (среднемесячный доход от трудовой деятельности) ежегодно с 01 января 2021-2023 годов исходя из значения среднемесячного дохода от трудовой деятельности в 2021 году – 26 250,60 рубля, в 2022-2024 годах – 28 758,02 рубля.</a:t>
            </a:r>
            <a:endParaRPr lang="ru-RU" sz="800" b="1" dirty="0" smtClean="0"/>
          </a:p>
          <a:p>
            <a:pPr algn="just"/>
            <a:endParaRPr lang="ru-RU" sz="800" dirty="0"/>
          </a:p>
        </p:txBody>
      </p:sp>
    </p:spTree>
  </p:cSld>
  <p:clrMapOvr>
    <a:masterClrMapping/>
  </p:clrMapOvr>
  <p:transition>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dirty="0" smtClean="0">
                <a:latin typeface="Calibri" pitchFamily="34" charset="0"/>
                <a:cs typeface="Calibri" pitchFamily="34" charset="0"/>
              </a:rPr>
              <a:t> </a:t>
            </a:r>
            <a:r>
              <a:rPr lang="ru-RU" sz="1600" b="1" dirty="0" smtClean="0">
                <a:latin typeface="Calibri" pitchFamily="34" charset="0"/>
                <a:cs typeface="Calibri" pitchFamily="34" charset="0"/>
              </a:rPr>
              <a:t>Раздел 8 /                                </a:t>
            </a:r>
            <a:r>
              <a:rPr lang="ru-RU" sz="1600" dirty="0" smtClean="0">
                <a:latin typeface="Calibri" pitchFamily="34" charset="0"/>
                <a:cs typeface="Calibri" pitchFamily="34" charset="0"/>
              </a:rPr>
              <a:t>ИНИЦИАТИВНЫЕ ПРОЕКТЫ</a:t>
            </a:r>
          </a:p>
        </p:txBody>
      </p:sp>
      <p:pic>
        <p:nvPicPr>
          <p:cNvPr id="3" name="Рисунок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r="50658"/>
          <a:stretch>
            <a:fillRect/>
          </a:stretch>
        </p:blipFill>
        <p:spPr bwMode="auto">
          <a:xfrm>
            <a:off x="7242678" y="0"/>
            <a:ext cx="1901322" cy="17270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Диаграмма 4"/>
          <p:cNvGraphicFramePr/>
          <p:nvPr/>
        </p:nvGraphicFramePr>
        <p:xfrm>
          <a:off x="0" y="2071678"/>
          <a:ext cx="5643570" cy="2357454"/>
        </p:xfrm>
        <a:graphic>
          <a:graphicData uri="http://schemas.openxmlformats.org/drawingml/2006/chart">
            <c:chart xmlns:c="http://schemas.openxmlformats.org/drawingml/2006/chart" xmlns:r="http://schemas.openxmlformats.org/officeDocument/2006/relationships" r:id="rId8"/>
          </a:graphicData>
        </a:graphic>
      </p:graphicFrame>
      <p:sp>
        <p:nvSpPr>
          <p:cNvPr id="6" name="TextBox 5"/>
          <p:cNvSpPr txBox="1"/>
          <p:nvPr/>
        </p:nvSpPr>
        <p:spPr>
          <a:xfrm>
            <a:off x="142844" y="285728"/>
            <a:ext cx="7072362" cy="1938992"/>
          </a:xfrm>
          <a:prstGeom prst="rect">
            <a:avLst/>
          </a:prstGeom>
          <a:noFill/>
        </p:spPr>
        <p:txBody>
          <a:bodyPr wrap="square" rtlCol="0">
            <a:spAutoFit/>
          </a:bodyPr>
          <a:lstStyle/>
          <a:p>
            <a:pPr algn="just"/>
            <a:r>
              <a:rPr lang="ru-RU" sz="1000" dirty="0" smtClean="0"/>
              <a:t>	В целях реализации мероприятий, имеющих приоритетное значение для жителей муниципального образования или его части, по решению вопросов местного значения или иных вопросов, право решения которых предоставлено органам местного самоуправления, в местную администрацию может быть внесен инициативный проект. </a:t>
            </a:r>
          </a:p>
          <a:p>
            <a:pPr algn="just"/>
            <a:r>
              <a:rPr lang="ru-RU" sz="1000" dirty="0" smtClean="0"/>
              <a:t>	С инициативой о внесении инициативного проекта вправе выступить инициативная группа численностью не менее десяти граждан, достигших шестнадцатилетнего возраста и проживающих на территории соответствующего муниципального образования, органы территориального общественного самоуправления, староста сельского населенного пункта (далее - инициаторы проекта). Минимальная численность инициативной группы может быть уменьшена нормативным правовым актом представительного органа муниципального образования. Право выступить инициатором проекта в соответствии с нормативным правовым актом представительного органа муниципального образования может быть предоставлено также иным лицам, осуществляющим деятельность на территории соответствующего муниципального образования.</a:t>
            </a:r>
            <a:endParaRPr lang="ru-RU" sz="1000" dirty="0"/>
          </a:p>
        </p:txBody>
      </p:sp>
      <p:pic>
        <p:nvPicPr>
          <p:cNvPr id="7" name="Picture 2" descr="D:\Users\krdoas\Desktop\программы\Adobe Photoshop CS3 Lite\УФА photoshop\пазл копия.png"/>
          <p:cNvPicPr>
            <a:picLocks noChangeAspect="1" noChangeArrowheads="1"/>
          </p:cNvPicPr>
          <p:nvPr>
            <p:custDataLst>
              <p:tags r:id="rId1"/>
            </p:custDataLst>
          </p:nvPr>
        </p:nvPicPr>
        <p:blipFill>
          <a:blip r:embed="rId9" cstate="print"/>
          <a:srcRect/>
          <a:stretch>
            <a:fillRect/>
          </a:stretch>
        </p:blipFill>
        <p:spPr bwMode="auto">
          <a:xfrm flipH="1">
            <a:off x="6429388" y="2714620"/>
            <a:ext cx="1295264" cy="1168342"/>
          </a:xfrm>
          <a:prstGeom prst="rect">
            <a:avLst/>
          </a:prstGeom>
          <a:noFill/>
        </p:spPr>
      </p:pic>
      <p:sp>
        <p:nvSpPr>
          <p:cNvPr id="8" name="TextBox 7"/>
          <p:cNvSpPr txBox="1"/>
          <p:nvPr>
            <p:custDataLst>
              <p:tags r:id="rId2"/>
            </p:custDataLst>
          </p:nvPr>
        </p:nvSpPr>
        <p:spPr>
          <a:xfrm>
            <a:off x="5429256" y="2428868"/>
            <a:ext cx="1428760" cy="323165"/>
          </a:xfrm>
          <a:prstGeom prst="rect">
            <a:avLst/>
          </a:prstGeom>
          <a:noFill/>
          <a:effectLst/>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Бюджет края</a:t>
            </a:r>
            <a:endParaRPr lang="ru-RU" sz="1000" b="1" dirty="0">
              <a:solidFill>
                <a:schemeClr val="tx1"/>
              </a:solidFill>
              <a:latin typeface="Calibri" pitchFamily="34" charset="0"/>
              <a:cs typeface="Calibri" pitchFamily="34" charset="0"/>
            </a:endParaRPr>
          </a:p>
        </p:txBody>
      </p:sp>
      <p:sp>
        <p:nvSpPr>
          <p:cNvPr id="9" name="TextBox 8"/>
          <p:cNvSpPr txBox="1"/>
          <p:nvPr>
            <p:custDataLst>
              <p:tags r:id="rId3"/>
            </p:custDataLst>
          </p:nvPr>
        </p:nvSpPr>
        <p:spPr>
          <a:xfrm>
            <a:off x="5715008" y="3929066"/>
            <a:ext cx="1643074" cy="323165"/>
          </a:xfrm>
          <a:prstGeom prst="rect">
            <a:avLst/>
          </a:prstGeom>
          <a:noFill/>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Бюджет образования</a:t>
            </a:r>
            <a:endParaRPr lang="ru-RU" sz="1000" b="1" dirty="0">
              <a:solidFill>
                <a:schemeClr val="tx1"/>
              </a:solidFill>
              <a:latin typeface="Calibri" pitchFamily="34" charset="0"/>
              <a:cs typeface="Calibri" pitchFamily="34" charset="0"/>
            </a:endParaRPr>
          </a:p>
        </p:txBody>
      </p:sp>
      <p:sp>
        <p:nvSpPr>
          <p:cNvPr id="10" name="TextBox 9"/>
          <p:cNvSpPr txBox="1"/>
          <p:nvPr>
            <p:custDataLst>
              <p:tags r:id="rId4"/>
            </p:custDataLst>
          </p:nvPr>
        </p:nvSpPr>
        <p:spPr>
          <a:xfrm>
            <a:off x="7858148" y="2428868"/>
            <a:ext cx="785818" cy="323165"/>
          </a:xfrm>
          <a:prstGeom prst="rect">
            <a:avLst/>
          </a:prstGeom>
          <a:noFill/>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Население</a:t>
            </a:r>
            <a:endParaRPr lang="ru-RU" sz="1000" b="1" dirty="0">
              <a:solidFill>
                <a:schemeClr val="tx1"/>
              </a:solidFill>
              <a:latin typeface="Calibri" pitchFamily="34" charset="0"/>
              <a:cs typeface="Calibri" pitchFamily="34" charset="0"/>
            </a:endParaRPr>
          </a:p>
        </p:txBody>
      </p:sp>
      <p:sp>
        <p:nvSpPr>
          <p:cNvPr id="11" name="TextBox 10"/>
          <p:cNvSpPr txBox="1"/>
          <p:nvPr>
            <p:custDataLst>
              <p:tags r:id="rId5"/>
            </p:custDataLst>
          </p:nvPr>
        </p:nvSpPr>
        <p:spPr>
          <a:xfrm>
            <a:off x="7643834" y="3929066"/>
            <a:ext cx="1143008" cy="323165"/>
          </a:xfrm>
          <a:prstGeom prst="rect">
            <a:avLst/>
          </a:prstGeom>
          <a:noFill/>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Организации</a:t>
            </a:r>
            <a:endParaRPr lang="ru-RU" sz="1000" b="1" dirty="0">
              <a:solidFill>
                <a:schemeClr val="tx1"/>
              </a:solidFill>
              <a:latin typeface="Calibri" pitchFamily="34" charset="0"/>
              <a:cs typeface="Calibri" pitchFamily="34" charset="0"/>
            </a:endParaRPr>
          </a:p>
        </p:txBody>
      </p:sp>
      <p:sp>
        <p:nvSpPr>
          <p:cNvPr id="13" name="Прямоугольник 12"/>
          <p:cNvSpPr/>
          <p:nvPr/>
        </p:nvSpPr>
        <p:spPr>
          <a:xfrm>
            <a:off x="142844" y="4429132"/>
            <a:ext cx="8858312" cy="2092881"/>
          </a:xfrm>
          <a:prstGeom prst="rect">
            <a:avLst/>
          </a:prstGeom>
        </p:spPr>
        <p:txBody>
          <a:bodyPr wrap="square">
            <a:spAutoFit/>
          </a:bodyPr>
          <a:lstStyle/>
          <a:p>
            <a:r>
              <a:rPr lang="ru-RU" sz="1000" dirty="0" smtClean="0"/>
              <a:t>	В  проекте бюджета Курского муниципального округа Ставропольского края на 2022 год предусмотрены:</a:t>
            </a:r>
          </a:p>
          <a:p>
            <a:r>
              <a:rPr lang="ru-RU" sz="1000" dirty="0" smtClean="0"/>
              <a:t>	 реализация инициативного проекта (Устройство ограждения парка поселка Балтийский Курского муниципального округа Ставропольского края);</a:t>
            </a:r>
          </a:p>
          <a:p>
            <a:r>
              <a:rPr lang="ru-RU" sz="1000" dirty="0" smtClean="0"/>
              <a:t>	реализация инициативного проекта (Устройство детской игровой площадки по ул. Школьной в х. </a:t>
            </a:r>
            <a:r>
              <a:rPr lang="ru-RU" sz="1000" dirty="0" err="1" smtClean="0"/>
              <a:t>Бугулов</a:t>
            </a:r>
            <a:r>
              <a:rPr lang="ru-RU" sz="1000" dirty="0" smtClean="0"/>
              <a:t> Курского муниципального округа Ставропольского края) ; </a:t>
            </a:r>
          </a:p>
          <a:p>
            <a:r>
              <a:rPr lang="ru-RU" sz="1000" dirty="0" smtClean="0"/>
              <a:t>	реализация инициативного проекта (Устройство детской игровой площадки по ул. Степной в х. Графский Курского муниципального округа Ставропольского края) ;</a:t>
            </a:r>
          </a:p>
          <a:p>
            <a:r>
              <a:rPr lang="ru-RU" sz="1000" dirty="0" smtClean="0"/>
              <a:t>	реализация инициативного проекта (Обустройство крытой сцены и зрительских мест в парковой зоне села </a:t>
            </a:r>
            <a:r>
              <a:rPr lang="ru-RU" sz="1000" dirty="0" err="1" smtClean="0"/>
              <a:t>Ростовановское</a:t>
            </a:r>
            <a:r>
              <a:rPr lang="ru-RU" sz="1000" dirty="0" smtClean="0"/>
              <a:t> Курского муниципального округа Ставропольского края) ; </a:t>
            </a:r>
          </a:p>
          <a:p>
            <a:r>
              <a:rPr lang="ru-RU" sz="1000" dirty="0" smtClean="0"/>
              <a:t>	реализация инициативного проекта (Устройство детской площадки в парковой зоне пос. Рощино Курского муниципального округа Ставропольского края) ; </a:t>
            </a:r>
          </a:p>
          <a:p>
            <a:r>
              <a:rPr lang="ru-RU" sz="1000" dirty="0" smtClean="0"/>
              <a:t>	реализация инициативного проекта (Устройство детской игровой площадки по ул. Тихой в с. Серноводском Курского муниципального округа Ставропольского края) .</a:t>
            </a:r>
            <a:endParaRPr lang="ru-RU" sz="1000" dirty="0" smtClean="0">
              <a:latin typeface="Times New Roman" pitchFamily="18" charset="0"/>
              <a:cs typeface="Times New Roman" pitchFamily="18" charset="0"/>
            </a:endParaRPr>
          </a:p>
        </p:txBody>
      </p:sp>
    </p:spTree>
  </p:cSld>
  <p:clrMapOvr>
    <a:masterClrMapping/>
  </p:clrMapOvr>
  <p:transition>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ttps://kultura-kursk.stv.muzkult.ru/media/2021/09/15/1303288427/210123065_525613465153451_194473143019928504_n.jpg"/>
          <p:cNvPicPr>
            <a:picLocks noChangeAspect="1" noChangeArrowheads="1"/>
          </p:cNvPicPr>
          <p:nvPr/>
        </p:nvPicPr>
        <p:blipFill>
          <a:blip r:embed="rId2" cstate="print"/>
          <a:srcRect t="15454" b="33029"/>
          <a:stretch>
            <a:fillRect/>
          </a:stretch>
        </p:blipFill>
        <p:spPr bwMode="auto">
          <a:xfrm>
            <a:off x="7286612" y="2571744"/>
            <a:ext cx="1857388" cy="11430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7656" name="Picture 8" descr="https://kultura-kursk.stv.muzkult.ru/media/2020/11/07/1242491803/123547949_675196386703476_1109896274125640993_n.jpg"/>
          <p:cNvPicPr>
            <a:picLocks noChangeAspect="1" noChangeArrowheads="1"/>
          </p:cNvPicPr>
          <p:nvPr/>
        </p:nvPicPr>
        <p:blipFill>
          <a:blip r:embed="rId3"/>
          <a:srcRect t="49962"/>
          <a:stretch>
            <a:fillRect/>
          </a:stretch>
        </p:blipFill>
        <p:spPr bwMode="auto">
          <a:xfrm>
            <a:off x="6000760" y="1714488"/>
            <a:ext cx="2000232" cy="11430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7652" name="Picture 4" descr="https://kultura-kursk.stv.muzkult.ru/media/2021/09/15/1303287464/214369723_488113032483069_5462221074962918135_n.jpg"/>
          <p:cNvPicPr>
            <a:picLocks noChangeAspect="1" noChangeArrowheads="1"/>
          </p:cNvPicPr>
          <p:nvPr/>
        </p:nvPicPr>
        <p:blipFill>
          <a:blip r:embed="rId4" cstate="print"/>
          <a:srcRect/>
          <a:stretch>
            <a:fillRect/>
          </a:stretch>
        </p:blipFill>
        <p:spPr bwMode="auto">
          <a:xfrm>
            <a:off x="7500926" y="785794"/>
            <a:ext cx="1643074" cy="12334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2" descr="https://mkrada.gov.ua/files/368/GB_2018/0007.jpg"/>
          <p:cNvPicPr>
            <a:picLocks noChangeAspect="1" noChangeArrowheads="1"/>
          </p:cNvPicPr>
          <p:nvPr/>
        </p:nvPicPr>
        <p:blipFill>
          <a:blip r:embed="rId5" cstate="print"/>
          <a:srcRect/>
          <a:stretch>
            <a:fillRect/>
          </a:stretch>
        </p:blipFill>
        <p:spPr bwMode="auto">
          <a:xfrm>
            <a:off x="5929322" y="5449342"/>
            <a:ext cx="1857388" cy="1265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4" descr="https://ds04.infourok.ru/uploads/ex/09f0/000bdd47-6aefd354/img16.jpg"/>
          <p:cNvPicPr>
            <a:picLocks noChangeAspect="1" noChangeArrowheads="1"/>
          </p:cNvPicPr>
          <p:nvPr/>
        </p:nvPicPr>
        <p:blipFill>
          <a:blip r:embed="rId6" cstate="print"/>
          <a:srcRect/>
          <a:stretch>
            <a:fillRect/>
          </a:stretch>
        </p:blipFill>
        <p:spPr bwMode="auto">
          <a:xfrm>
            <a:off x="6000760" y="3500438"/>
            <a:ext cx="1785950" cy="13394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https://ds04.infourok.ru/uploads/ex/09d5/000bdd2c-3ea9c7f3/img82.jpg"/>
          <p:cNvPicPr>
            <a:picLocks noChangeAspect="1" noChangeArrowheads="1"/>
          </p:cNvPicPr>
          <p:nvPr/>
        </p:nvPicPr>
        <p:blipFill>
          <a:blip r:embed="rId7" cstate="print"/>
          <a:srcRect l="5634" t="5634" r="4225" b="13615"/>
          <a:stretch>
            <a:fillRect/>
          </a:stretch>
        </p:blipFill>
        <p:spPr bwMode="auto">
          <a:xfrm>
            <a:off x="7317289" y="4357694"/>
            <a:ext cx="1826711" cy="12067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3" name="Таблица 2"/>
          <p:cNvGraphicFramePr>
            <a:graphicFrameLocks noGrp="1"/>
          </p:cNvGraphicFramePr>
          <p:nvPr/>
        </p:nvGraphicFramePr>
        <p:xfrm>
          <a:off x="214283" y="357166"/>
          <a:ext cx="5643601" cy="2916872"/>
        </p:xfrm>
        <a:graphic>
          <a:graphicData uri="http://schemas.openxmlformats.org/drawingml/2006/table">
            <a:tbl>
              <a:tblPr/>
              <a:tblGrid>
                <a:gridCol w="2516740"/>
                <a:gridCol w="605292"/>
                <a:gridCol w="743341"/>
                <a:gridCol w="520339"/>
                <a:gridCol w="669007"/>
                <a:gridCol w="588882"/>
              </a:tblGrid>
              <a:tr h="209195">
                <a:tc rowSpan="2">
                  <a:txBody>
                    <a:bodyPr/>
                    <a:lstStyle/>
                    <a:p>
                      <a:pPr algn="ctr" fontAlgn="ctr"/>
                      <a:r>
                        <a:rPr lang="ru-RU" sz="800" b="1" i="0" u="none" strike="noStrike" dirty="0" smtClean="0">
                          <a:latin typeface="+mn-lt"/>
                          <a:cs typeface="Calibri" pitchFamily="34" charset="0"/>
                        </a:rPr>
                        <a:t>2021</a:t>
                      </a:r>
                    </a:p>
                    <a:p>
                      <a:pPr algn="ctr" fontAlgn="ctr"/>
                      <a:r>
                        <a:rPr lang="ru-RU" sz="800" b="1" i="0" u="none" strike="noStrike" dirty="0" smtClean="0">
                          <a:latin typeface="+mn-lt"/>
                          <a:cs typeface="Calibri" pitchFamily="34" charset="0"/>
                        </a:rPr>
                        <a:t>(уточненный)</a:t>
                      </a:r>
                      <a:endParaRPr lang="ru-RU" sz="800" b="1" i="0" u="none" strike="noStrike" dirty="0">
                        <a:latin typeface="+mn-lt"/>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t"/>
                      <a:r>
                        <a:rPr lang="ru-RU" sz="800" b="0" i="0" u="none" strike="noStrike" dirty="0">
                          <a:latin typeface="+mn-lt"/>
                          <a:cs typeface="Calibri" pitchFamily="34" charset="0"/>
                        </a:rPr>
                        <a:t>всего</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800" b="0" i="0" u="none" strike="noStrike" dirty="0" smtClean="0">
                          <a:latin typeface="+mn-lt"/>
                          <a:cs typeface="Calibri" pitchFamily="34" charset="0"/>
                        </a:rPr>
                        <a:t>за счет краевого бюджета</a:t>
                      </a:r>
                      <a:endParaRPr lang="ru-RU" sz="800" b="0" i="0" u="none" strike="noStrike" dirty="0">
                        <a:latin typeface="+mn-lt"/>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800" b="0" i="0" u="none" strike="noStrike" dirty="0" smtClean="0">
                          <a:latin typeface="+mn-lt"/>
                          <a:cs typeface="Calibri" pitchFamily="34" charset="0"/>
                        </a:rPr>
                        <a:t>за счет местного бюджета</a:t>
                      </a:r>
                      <a:endParaRPr lang="ru-RU" sz="800" b="0" i="0" u="none" strike="noStrike" dirty="0">
                        <a:latin typeface="+mn-lt"/>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t"/>
                      <a:r>
                        <a:rPr lang="ru-RU" sz="800" b="0" i="0" u="none" strike="noStrike" dirty="0">
                          <a:latin typeface="Calibri" pitchFamily="34" charset="0"/>
                          <a:cs typeface="Calibri" pitchFamily="34" charset="0"/>
                        </a:rPr>
                        <a:t>в том числе</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598943">
                <a:tc vMerge="1">
                  <a:txBody>
                    <a:bodyPr/>
                    <a:lstStyle/>
                    <a:p>
                      <a:endParaRPr lang="ru-RU"/>
                    </a:p>
                  </a:txBody>
                  <a:tcPr/>
                </a:tc>
                <a:tc vMerge="1">
                  <a:txBody>
                    <a:bodyPr/>
                    <a:lstStyle/>
                    <a:p>
                      <a:endParaRPr lang="ru-RU"/>
                    </a:p>
                  </a:txBody>
                  <a:tcPr/>
                </a:tc>
                <a:tc vMerge="1">
                  <a:txBody>
                    <a:bodyPr/>
                    <a:lstStyle/>
                    <a:p>
                      <a:pPr algn="ctr" fontAlgn="t"/>
                      <a:endParaRPr lang="ru-RU" sz="900" b="0" i="0" u="none" strike="noStrike" dirty="0">
                        <a:latin typeface="Times New Roman"/>
                      </a:endParaRPr>
                    </a:p>
                  </a:txBody>
                  <a:tcPr marL="4000" marR="4000" marT="4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t"/>
                      <a:r>
                        <a:rPr lang="ru-RU" sz="800" b="0" i="0" u="none" strike="noStrike" dirty="0" smtClean="0">
                          <a:latin typeface="+mn-lt"/>
                          <a:cs typeface="Calibri" pitchFamily="34" charset="0"/>
                        </a:rPr>
                        <a:t>инициативные платежи</a:t>
                      </a:r>
                    </a:p>
                    <a:p>
                      <a:pPr algn="ctr" fontAlgn="t"/>
                      <a:r>
                        <a:rPr lang="ru-RU" sz="800" b="0" i="0" u="none" strike="noStrike" dirty="0" smtClean="0">
                          <a:latin typeface="+mn-lt"/>
                          <a:cs typeface="Calibri" pitchFamily="34" charset="0"/>
                        </a:rPr>
                        <a:t>(население, </a:t>
                      </a:r>
                      <a:r>
                        <a:rPr lang="ru-RU" sz="800" b="0" i="0" u="none" strike="noStrike" dirty="0">
                          <a:latin typeface="+mn-lt"/>
                          <a:cs typeface="Calibri" pitchFamily="34" charset="0"/>
                        </a:rPr>
                        <a:t>организации)</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800" b="0" i="0" u="none" strike="noStrike" dirty="0" smtClean="0">
                          <a:latin typeface="+mn-lt"/>
                          <a:cs typeface="Calibri" pitchFamily="34" charset="0"/>
                        </a:rPr>
                        <a:t> бюджет</a:t>
                      </a:r>
                    </a:p>
                    <a:p>
                      <a:pPr algn="ctr" fontAlgn="t"/>
                      <a:r>
                        <a:rPr lang="ru-RU" sz="800" b="0" i="0" u="none" strike="noStrike" dirty="0" smtClean="0">
                          <a:latin typeface="+mn-lt"/>
                          <a:cs typeface="Calibri" pitchFamily="34" charset="0"/>
                        </a:rPr>
                        <a:t> округа</a:t>
                      </a:r>
                      <a:endParaRPr lang="ru-RU" sz="800" b="0" i="0" u="none" strike="noStrike" dirty="0">
                        <a:latin typeface="+mn-lt"/>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202">
                <a:tc>
                  <a:txBody>
                    <a:bodyPr/>
                    <a:lstStyle/>
                    <a:p>
                      <a:pPr algn="l" rtl="0" fontAlgn="ctr"/>
                      <a:r>
                        <a:rPr lang="ru-RU" sz="800" b="0" i="0" u="none" strike="noStrike" dirty="0">
                          <a:solidFill>
                            <a:srgbClr val="000000"/>
                          </a:solidFill>
                          <a:latin typeface="+mn-lt"/>
                          <a:cs typeface="Calibri" pitchFamily="34" charset="0"/>
                        </a:rPr>
                        <a:t>Ремонт здания пожарной части (2 этап) в поселке Балтийский Курского округа Ставропольского края</a:t>
                      </a:r>
                    </a:p>
                  </a:txBody>
                  <a:tcPr marL="7362" marR="7362" marT="73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1</a:t>
                      </a:r>
                      <a:r>
                        <a:rPr lang="ru-RU" sz="800" b="1" i="0" u="none" strike="noStrike" baseline="0" dirty="0" smtClean="0">
                          <a:solidFill>
                            <a:srgbClr val="000000"/>
                          </a:solidFill>
                          <a:latin typeface="+mn-lt"/>
                          <a:cs typeface="Calibri" pitchFamily="34" charset="0"/>
                        </a:rPr>
                        <a:t> 737,82</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1 077,81</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660,00</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310,00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350,00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209">
                <a:tc>
                  <a:txBody>
                    <a:bodyPr/>
                    <a:lstStyle/>
                    <a:p>
                      <a:pPr algn="l" rtl="0" fontAlgn="ctr"/>
                      <a:r>
                        <a:rPr lang="ru-RU" sz="800" kern="1200" dirty="0" smtClean="0">
                          <a:solidFill>
                            <a:schemeClr val="tx1"/>
                          </a:solidFill>
                          <a:latin typeface="+mn-lt"/>
                          <a:ea typeface="+mn-ea"/>
                          <a:cs typeface="+mn-cs"/>
                        </a:rPr>
                        <a:t>Обустройство зоны отдыха, прилегающей к зданию Дома культуры в селе </a:t>
                      </a:r>
                      <a:r>
                        <a:rPr lang="ru-RU" sz="800" kern="1200" dirty="0" err="1" smtClean="0">
                          <a:solidFill>
                            <a:schemeClr val="tx1"/>
                          </a:solidFill>
                          <a:latin typeface="+mn-lt"/>
                          <a:ea typeface="+mn-ea"/>
                          <a:cs typeface="+mn-cs"/>
                        </a:rPr>
                        <a:t>Ростовановское</a:t>
                      </a:r>
                      <a:r>
                        <a:rPr lang="ru-RU" sz="800" kern="1200" dirty="0" smtClean="0">
                          <a:solidFill>
                            <a:schemeClr val="tx1"/>
                          </a:solidFill>
                          <a:latin typeface="+mn-lt"/>
                          <a:ea typeface="+mn-ea"/>
                          <a:cs typeface="+mn-cs"/>
                        </a:rPr>
                        <a:t> </a:t>
                      </a:r>
                      <a:r>
                        <a:rPr lang="ru-RU" sz="800" kern="1200" dirty="0" err="1" smtClean="0">
                          <a:solidFill>
                            <a:schemeClr val="tx1"/>
                          </a:solidFill>
                          <a:latin typeface="+mn-lt"/>
                          <a:ea typeface="+mn-ea"/>
                          <a:cs typeface="+mn-cs"/>
                        </a:rPr>
                        <a:t>Ростовановского</a:t>
                      </a:r>
                      <a:r>
                        <a:rPr lang="ru-RU" sz="800" kern="1200" dirty="0" smtClean="0">
                          <a:solidFill>
                            <a:schemeClr val="tx1"/>
                          </a:solidFill>
                          <a:latin typeface="+mn-lt"/>
                          <a:ea typeface="+mn-ea"/>
                          <a:cs typeface="+mn-cs"/>
                        </a:rPr>
                        <a:t> сельсовета Курского округа Ставропольского края</a:t>
                      </a:r>
                      <a:endParaRPr lang="ru-RU" sz="800" b="0" i="0" u="none" strike="noStrike" dirty="0">
                        <a:solidFill>
                          <a:srgbClr val="000000"/>
                        </a:solidFill>
                        <a:latin typeface="+mn-lt"/>
                        <a:cs typeface="Calibri" pitchFamily="34" charset="0"/>
                      </a:endParaRPr>
                    </a:p>
                  </a:txBody>
                  <a:tcPr marL="7362" marR="7362" marT="73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1 654,45</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1 189,46</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464,99</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176,65</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288,34</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26">
                <a:tc>
                  <a:txBody>
                    <a:bodyPr/>
                    <a:lstStyle/>
                    <a:p>
                      <a:pPr algn="l" rtl="0" fontAlgn="ctr"/>
                      <a:r>
                        <a:rPr lang="ru-RU" sz="800" b="0" i="0" u="none" strike="noStrike" dirty="0">
                          <a:solidFill>
                            <a:srgbClr val="000000"/>
                          </a:solidFill>
                          <a:latin typeface="+mn-lt"/>
                          <a:cs typeface="Calibri" pitchFamily="34" charset="0"/>
                        </a:rPr>
                        <a:t>Ремонт фасада здания </a:t>
                      </a:r>
                      <a:r>
                        <a:rPr lang="ru-RU" sz="800" b="0" i="0" u="none" strike="noStrike" dirty="0" err="1">
                          <a:solidFill>
                            <a:srgbClr val="000000"/>
                          </a:solidFill>
                          <a:latin typeface="+mn-lt"/>
                          <a:cs typeface="Calibri" pitchFamily="34" charset="0"/>
                        </a:rPr>
                        <a:t>Уваровского</a:t>
                      </a:r>
                      <a:r>
                        <a:rPr lang="ru-RU" sz="800" b="0" i="0" u="none" strike="noStrike" dirty="0">
                          <a:solidFill>
                            <a:srgbClr val="000000"/>
                          </a:solidFill>
                          <a:latin typeface="+mn-lt"/>
                          <a:cs typeface="Calibri" pitchFamily="34" charset="0"/>
                        </a:rPr>
                        <a:t> СДК по ул. Колхозная, 8 в селе </a:t>
                      </a:r>
                      <a:r>
                        <a:rPr lang="ru-RU" sz="800" b="0" i="0" u="none" strike="noStrike" dirty="0" err="1">
                          <a:solidFill>
                            <a:srgbClr val="000000"/>
                          </a:solidFill>
                          <a:latin typeface="+mn-lt"/>
                          <a:cs typeface="Calibri" pitchFamily="34" charset="0"/>
                        </a:rPr>
                        <a:t>Уваровское</a:t>
                      </a:r>
                      <a:r>
                        <a:rPr lang="ru-RU" sz="800" b="0" i="0" u="none" strike="noStrike" dirty="0">
                          <a:solidFill>
                            <a:srgbClr val="000000"/>
                          </a:solidFill>
                          <a:latin typeface="+mn-lt"/>
                          <a:cs typeface="Calibri" pitchFamily="34" charset="0"/>
                        </a:rPr>
                        <a:t>  Курского округа Ставропольского края</a:t>
                      </a:r>
                    </a:p>
                  </a:txBody>
                  <a:tcPr marL="7362" marR="7362" marT="73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925,05</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549,43</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375,62</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a:solidFill>
                            <a:srgbClr val="000000"/>
                          </a:solidFill>
                          <a:latin typeface="+mn-lt"/>
                          <a:cs typeface="Calibri" pitchFamily="34" charset="0"/>
                        </a:rPr>
                        <a:t>100,62</a:t>
                      </a: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275,00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209">
                <a:tc>
                  <a:txBody>
                    <a:bodyPr/>
                    <a:lstStyle/>
                    <a:p>
                      <a:pPr algn="l" rtl="0" fontAlgn="ctr"/>
                      <a:r>
                        <a:rPr lang="ru-RU" sz="800" b="0" i="0" u="none" strike="noStrike" dirty="0">
                          <a:solidFill>
                            <a:srgbClr val="000000"/>
                          </a:solidFill>
                          <a:latin typeface="+mn-lt"/>
                          <a:cs typeface="Calibri" pitchFamily="34" charset="0"/>
                        </a:rPr>
                        <a:t>Благоустройство территории прилегающей к зданию СДК «Ремонтник» в селе Русское Курского округа Ставропольского края</a:t>
                      </a:r>
                    </a:p>
                  </a:txBody>
                  <a:tcPr marL="7362" marR="7362" marT="73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1 973,24</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a:solidFill>
                            <a:srgbClr val="000000"/>
                          </a:solidFill>
                          <a:latin typeface="+mn-lt"/>
                          <a:cs typeface="Calibri" pitchFamily="34" charset="0"/>
                        </a:rPr>
                        <a:t>1 </a:t>
                      </a:r>
                      <a:r>
                        <a:rPr lang="ru-RU" sz="800" b="0" i="0" u="none" strike="noStrike" dirty="0" smtClean="0">
                          <a:solidFill>
                            <a:srgbClr val="000000"/>
                          </a:solidFill>
                          <a:latin typeface="+mn-lt"/>
                          <a:cs typeface="Calibri" pitchFamily="34" charset="0"/>
                        </a:rPr>
                        <a:t>229,63</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743,61</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143,61</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600,00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202">
                <a:tc>
                  <a:txBody>
                    <a:bodyPr/>
                    <a:lstStyle/>
                    <a:p>
                      <a:pPr algn="l" rtl="0" fontAlgn="ctr"/>
                      <a:r>
                        <a:rPr lang="ru-RU" sz="800" b="0" i="0" u="none" strike="noStrike" dirty="0">
                          <a:solidFill>
                            <a:srgbClr val="000000"/>
                          </a:solidFill>
                          <a:latin typeface="+mn-lt"/>
                          <a:cs typeface="Calibri" pitchFamily="34" charset="0"/>
                        </a:rPr>
                        <a:t>Устройство детского игрового комплекса в парке в хуторе Графский Курского округа Ставропольского края</a:t>
                      </a:r>
                    </a:p>
                  </a:txBody>
                  <a:tcPr marL="7362" marR="7362" marT="73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624,98</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393,89</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231,09</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70,00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ru-RU" sz="800" b="0" i="0" u="none" strike="noStrike" dirty="0">
                          <a:solidFill>
                            <a:srgbClr val="000000"/>
                          </a:solidFill>
                          <a:latin typeface="+mn-lt"/>
                          <a:cs typeface="Calibri" pitchFamily="34" charset="0"/>
                        </a:rPr>
                        <a:t>161,09</a:t>
                      </a:r>
                    </a:p>
                  </a:txBody>
                  <a:tcPr marL="7362" marR="7362" marT="73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20">
                <a:tc>
                  <a:txBody>
                    <a:bodyPr/>
                    <a:lstStyle/>
                    <a:p>
                      <a:pPr algn="ctr" fontAlgn="ctr"/>
                      <a:r>
                        <a:rPr lang="ru-RU" sz="800" b="0" i="0" u="none" strike="noStrike" dirty="0">
                          <a:latin typeface="+mn-lt"/>
                          <a:cs typeface="Calibri" pitchFamily="34" charset="0"/>
                        </a:rPr>
                        <a:t> </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800" b="1" i="0" u="none" strike="noStrike" dirty="0" smtClean="0">
                          <a:latin typeface="+mn-lt"/>
                          <a:cs typeface="Calibri" pitchFamily="34" charset="0"/>
                        </a:rPr>
                        <a:t>6 915,54</a:t>
                      </a:r>
                      <a:endParaRPr lang="ru-RU" sz="800" b="1" i="0" u="none" strike="noStrike" dirty="0">
                        <a:latin typeface="+mn-lt"/>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800" b="1" i="0" u="none" strike="noStrike" dirty="0">
                          <a:latin typeface="+mn-lt"/>
                          <a:cs typeface="Calibri" pitchFamily="34" charset="0"/>
                        </a:rPr>
                        <a:t>       </a:t>
                      </a:r>
                      <a:r>
                        <a:rPr lang="ru-RU" sz="800" b="1" i="0" u="none" strike="noStrike" dirty="0" smtClean="0">
                          <a:latin typeface="+mn-lt"/>
                          <a:cs typeface="Calibri" pitchFamily="34" charset="0"/>
                        </a:rPr>
                        <a:t>   4 440,23</a:t>
                      </a:r>
                      <a:endParaRPr lang="ru-RU" sz="800" b="1" i="0" u="none" strike="noStrike" dirty="0">
                        <a:latin typeface="+mn-lt"/>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ru-RU" sz="800" b="1" dirty="0" smtClean="0">
                          <a:latin typeface="+mn-lt"/>
                        </a:rPr>
                        <a:t>2 475,31</a:t>
                      </a:r>
                      <a:endParaRPr lang="ru-RU" sz="800" b="1" dirty="0">
                        <a:latin typeface="+mn-lt"/>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ru-RU" sz="800" b="1" dirty="0" smtClean="0">
                          <a:latin typeface="+mn-lt"/>
                        </a:rPr>
                        <a:t>800,88</a:t>
                      </a:r>
                      <a:endParaRPr lang="ru-RU" sz="800" b="1" dirty="0">
                        <a:latin typeface="+mn-lt"/>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800" b="1" i="0" u="none" strike="noStrike" dirty="0" smtClean="0">
                          <a:latin typeface="+mn-lt"/>
                          <a:cs typeface="Calibri" pitchFamily="34" charset="0"/>
                        </a:rPr>
                        <a:t>1 674,43         </a:t>
                      </a:r>
                      <a:endParaRPr lang="ru-RU" sz="800" b="1" i="0" u="none" strike="noStrike" dirty="0">
                        <a:latin typeface="+mn-lt"/>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nvGraphicFramePr>
        <p:xfrm>
          <a:off x="214282" y="3286124"/>
          <a:ext cx="5643601" cy="3336652"/>
        </p:xfrm>
        <a:graphic>
          <a:graphicData uri="http://schemas.openxmlformats.org/drawingml/2006/table">
            <a:tbl>
              <a:tblPr/>
              <a:tblGrid>
                <a:gridCol w="2516741"/>
                <a:gridCol w="610119"/>
                <a:gridCol w="762649"/>
                <a:gridCol w="505098"/>
                <a:gridCol w="601367"/>
                <a:gridCol w="647627"/>
              </a:tblGrid>
              <a:tr h="141140">
                <a:tc rowSpan="2">
                  <a:txBody>
                    <a:bodyPr/>
                    <a:lstStyle/>
                    <a:p>
                      <a:pPr algn="ctr" rtl="0" fontAlgn="ctr"/>
                      <a:r>
                        <a:rPr lang="ru-RU" sz="800" b="1" i="0" u="none" strike="noStrike" dirty="0" smtClean="0">
                          <a:solidFill>
                            <a:srgbClr val="000000"/>
                          </a:solidFill>
                          <a:latin typeface="+mn-lt"/>
                          <a:cs typeface="Calibri" pitchFamily="34" charset="0"/>
                        </a:rPr>
                        <a:t>2022</a:t>
                      </a:r>
                      <a:endParaRPr lang="ru-RU" sz="800" b="1" i="0" u="none" strike="noStrike" dirty="0">
                        <a:solidFill>
                          <a:srgbClr val="000000"/>
                        </a:solidFill>
                        <a:latin typeface="+mn-lt"/>
                        <a:cs typeface="Calibri" pitchFamily="34" charset="0"/>
                      </a:endParaRPr>
                    </a:p>
                    <a:p>
                      <a:pPr algn="ctr" rtl="0" fontAlgn="ctr"/>
                      <a:r>
                        <a:rPr lang="ru-RU" sz="800" b="1" i="0" u="none" strike="noStrike" dirty="0">
                          <a:solidFill>
                            <a:srgbClr val="000000"/>
                          </a:solidFill>
                          <a:latin typeface="+mn-lt"/>
                          <a:cs typeface="Calibri" pitchFamily="34" charset="0"/>
                        </a:rPr>
                        <a:t>(проект) </a:t>
                      </a:r>
                    </a:p>
                    <a:p>
                      <a:pPr algn="ctr" fontAlgn="ctr"/>
                      <a:r>
                        <a:rPr lang="ru-RU" sz="800" b="0" i="0" u="none" strike="noStrike" dirty="0">
                          <a:solidFill>
                            <a:srgbClr val="000000"/>
                          </a:solidFill>
                          <a:latin typeface="+mn-lt"/>
                          <a:cs typeface="Calibri" pitchFamily="34" charset="0"/>
                        </a:rPr>
                        <a:t> </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ru-RU" sz="800" b="0" i="0" u="none" strike="noStrike" dirty="0">
                          <a:solidFill>
                            <a:srgbClr val="000000"/>
                          </a:solidFill>
                          <a:latin typeface="+mn-lt"/>
                          <a:cs typeface="Calibri" pitchFamily="34" charset="0"/>
                        </a:rPr>
                        <a:t>всего</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ru-RU" sz="800" b="0" i="0" u="none" strike="noStrike" dirty="0">
                          <a:solidFill>
                            <a:srgbClr val="000000"/>
                          </a:solidFill>
                          <a:latin typeface="+mn-lt"/>
                          <a:cs typeface="Calibri" pitchFamily="34" charset="0"/>
                        </a:rPr>
                        <a:t>за счет краевого бюджета </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ru-RU" sz="800" b="0" i="0" u="none" strike="noStrike" dirty="0">
                          <a:solidFill>
                            <a:srgbClr val="000000"/>
                          </a:solidFill>
                          <a:latin typeface="+mn-lt"/>
                          <a:cs typeface="Calibri" pitchFamily="34" charset="0"/>
                        </a:rPr>
                        <a:t>за счет местного бюджета </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a:solidFill>
                            <a:srgbClr val="000000"/>
                          </a:solidFill>
                          <a:latin typeface="+mn-lt"/>
                          <a:cs typeface="Calibri" pitchFamily="34" charset="0"/>
                        </a:rPr>
                        <a:t> </a:t>
                      </a:r>
                      <a:r>
                        <a:rPr lang="ru-RU" sz="800" b="0" i="0" u="none" strike="noStrike" dirty="0" smtClean="0">
                          <a:latin typeface="+mn-lt"/>
                          <a:cs typeface="Calibri" pitchFamily="34" charset="0"/>
                        </a:rPr>
                        <a:t>в том числе</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6640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t"/>
                      <a:r>
                        <a:rPr lang="ru-RU" sz="800" b="0" i="0" u="none" strike="noStrike" dirty="0" smtClean="0">
                          <a:solidFill>
                            <a:srgbClr val="000000"/>
                          </a:solidFill>
                          <a:latin typeface="+mn-lt"/>
                          <a:cs typeface="Calibri" pitchFamily="34" charset="0"/>
                        </a:rPr>
                        <a:t>инициативные платежи (население, </a:t>
                      </a:r>
                      <a:r>
                        <a:rPr lang="ru-RU" sz="800" b="0" i="0" u="none" strike="noStrike" dirty="0">
                          <a:solidFill>
                            <a:srgbClr val="000000"/>
                          </a:solidFill>
                          <a:latin typeface="+mn-lt"/>
                          <a:cs typeface="Calibri" pitchFamily="34" charset="0"/>
                        </a:rPr>
                        <a:t>организации)</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ru-RU" sz="800" b="0" i="0" u="none" strike="noStrike" dirty="0" smtClean="0">
                          <a:solidFill>
                            <a:srgbClr val="000000"/>
                          </a:solidFill>
                          <a:latin typeface="+mn-lt"/>
                          <a:cs typeface="Calibri" pitchFamily="34" charset="0"/>
                        </a:rPr>
                        <a:t>бюджет </a:t>
                      </a:r>
                    </a:p>
                    <a:p>
                      <a:pPr algn="ctr" rtl="0" fontAlgn="t"/>
                      <a:r>
                        <a:rPr lang="ru-RU" sz="800" b="0" i="0" u="none" strike="noStrike" dirty="0" smtClean="0">
                          <a:solidFill>
                            <a:srgbClr val="000000"/>
                          </a:solidFill>
                          <a:latin typeface="+mn-lt"/>
                          <a:cs typeface="Calibri" pitchFamily="34" charset="0"/>
                        </a:rPr>
                        <a:t>округа</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0">
                <a:tc>
                  <a:txBody>
                    <a:bodyPr/>
                    <a:lstStyle/>
                    <a:p>
                      <a:pPr algn="l" rtl="0" fontAlgn="ctr"/>
                      <a:r>
                        <a:rPr lang="ru-RU" sz="800" kern="1200" dirty="0" smtClean="0">
                          <a:solidFill>
                            <a:schemeClr val="tx1"/>
                          </a:solidFill>
                          <a:latin typeface="+mn-lt"/>
                          <a:ea typeface="+mn-ea"/>
                          <a:cs typeface="Calibri" pitchFamily="34" charset="0"/>
                        </a:rPr>
                        <a:t>Устройство ограждения парка поселка Балтийский Курского муниципального округа Ставропольского края</a:t>
                      </a:r>
                      <a:endParaRPr lang="ru-RU" sz="800" b="0" i="0" u="none" strike="noStrike" dirty="0">
                        <a:solidFill>
                          <a:srgbClr val="000000"/>
                        </a:solidFill>
                        <a:latin typeface="+mn-lt"/>
                        <a:cs typeface="Calibri" pitchFamily="34" charset="0"/>
                      </a:endParaRP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a:solidFill>
                            <a:srgbClr val="000000"/>
                          </a:solidFill>
                          <a:latin typeface="+mn-lt"/>
                          <a:cs typeface="Calibri" pitchFamily="34" charset="0"/>
                        </a:rPr>
                        <a:t>2 000,00</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a:solidFill>
                            <a:srgbClr val="000000"/>
                          </a:solidFill>
                          <a:latin typeface="+mn-lt"/>
                          <a:cs typeface="Calibri" pitchFamily="34" charset="0"/>
                        </a:rPr>
                        <a:t>1 </a:t>
                      </a:r>
                      <a:r>
                        <a:rPr lang="ru-RU" sz="800" b="0" i="0" u="none" strike="noStrike" dirty="0" smtClean="0">
                          <a:solidFill>
                            <a:srgbClr val="000000"/>
                          </a:solidFill>
                          <a:latin typeface="+mn-lt"/>
                          <a:cs typeface="Calibri" pitchFamily="34" charset="0"/>
                        </a:rPr>
                        <a:t>350,00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650,00</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300,00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350,00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0">
                <a:tc>
                  <a:txBody>
                    <a:bodyPr/>
                    <a:lstStyle/>
                    <a:p>
                      <a:pPr algn="l" rtl="0" fontAlgn="ctr"/>
                      <a:r>
                        <a:rPr lang="ru-RU" sz="800" kern="1200" dirty="0" smtClean="0">
                          <a:solidFill>
                            <a:schemeClr val="tx1"/>
                          </a:solidFill>
                          <a:latin typeface="+mn-lt"/>
                          <a:ea typeface="+mn-ea"/>
                          <a:cs typeface="Calibri" pitchFamily="34" charset="0"/>
                        </a:rPr>
                        <a:t>Обустройство крытой сцены и зрительских мест в парковой зоне села </a:t>
                      </a:r>
                      <a:r>
                        <a:rPr lang="ru-RU" sz="800" kern="1200" dirty="0" err="1" smtClean="0">
                          <a:solidFill>
                            <a:schemeClr val="tx1"/>
                          </a:solidFill>
                          <a:latin typeface="+mn-lt"/>
                          <a:ea typeface="+mn-ea"/>
                          <a:cs typeface="Calibri" pitchFamily="34" charset="0"/>
                        </a:rPr>
                        <a:t>Ростовановское</a:t>
                      </a:r>
                      <a:r>
                        <a:rPr lang="ru-RU" sz="800" kern="1200" dirty="0" smtClean="0">
                          <a:solidFill>
                            <a:schemeClr val="tx1"/>
                          </a:solidFill>
                          <a:latin typeface="+mn-lt"/>
                          <a:ea typeface="+mn-ea"/>
                          <a:cs typeface="Calibri" pitchFamily="34" charset="0"/>
                        </a:rPr>
                        <a:t> Курского муниципального округа Ставропольского края</a:t>
                      </a:r>
                      <a:endParaRPr lang="ru-RU" sz="800" b="0" i="0" u="none" strike="noStrike" dirty="0">
                        <a:solidFill>
                          <a:srgbClr val="000000"/>
                        </a:solidFill>
                        <a:latin typeface="+mn-lt"/>
                        <a:cs typeface="Calibri" pitchFamily="34" charset="0"/>
                      </a:endParaRP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3 006,21</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1 915,54</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1 090,67</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452,15</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638,52</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021">
                <a:tc>
                  <a:txBody>
                    <a:bodyPr/>
                    <a:lstStyle/>
                    <a:p>
                      <a:pPr algn="l" rtl="0" fontAlgn="ctr"/>
                      <a:r>
                        <a:rPr lang="ru-RU" sz="800" kern="1200" dirty="0" smtClean="0">
                          <a:solidFill>
                            <a:schemeClr val="tx1"/>
                          </a:solidFill>
                          <a:latin typeface="+mn-lt"/>
                          <a:ea typeface="+mn-ea"/>
                          <a:cs typeface="+mn-cs"/>
                        </a:rPr>
                        <a:t>Устройство детской площадки в парковой зоне пос. Рощино Курского муниципального округа Ставропольского края</a:t>
                      </a:r>
                      <a:endParaRPr lang="ru-RU" sz="800" b="0" i="0" u="none" strike="noStrike" dirty="0">
                        <a:solidFill>
                          <a:srgbClr val="000000"/>
                        </a:solidFill>
                        <a:latin typeface="+mn-lt"/>
                        <a:cs typeface="Calibri" pitchFamily="34" charset="0"/>
                      </a:endParaRP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a:solidFill>
                            <a:srgbClr val="000000"/>
                          </a:solidFill>
                          <a:latin typeface="+mn-lt"/>
                          <a:cs typeface="Calibri" pitchFamily="34" charset="0"/>
                        </a:rPr>
                        <a:t>2 </a:t>
                      </a:r>
                      <a:r>
                        <a:rPr lang="ru-RU" sz="800" b="1" i="0" u="none" strike="noStrike" dirty="0" smtClean="0">
                          <a:solidFill>
                            <a:srgbClr val="000000"/>
                          </a:solidFill>
                          <a:latin typeface="+mn-lt"/>
                          <a:cs typeface="Calibri" pitchFamily="34" charset="0"/>
                        </a:rPr>
                        <a:t>608,21</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a:solidFill>
                            <a:srgbClr val="000000"/>
                          </a:solidFill>
                          <a:latin typeface="+mn-lt"/>
                          <a:cs typeface="Calibri" pitchFamily="34" charset="0"/>
                        </a:rPr>
                        <a:t>1 </a:t>
                      </a:r>
                      <a:r>
                        <a:rPr lang="ru-RU" sz="800" b="0" i="0" u="none" strike="noStrike" dirty="0" smtClean="0">
                          <a:solidFill>
                            <a:srgbClr val="000000"/>
                          </a:solidFill>
                          <a:latin typeface="+mn-lt"/>
                          <a:cs typeface="Calibri" pitchFamily="34" charset="0"/>
                        </a:rPr>
                        <a:t>551,45</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1</a:t>
                      </a:r>
                      <a:r>
                        <a:rPr lang="ru-RU" sz="800" b="1" i="0" u="none" strike="noStrike" baseline="0" dirty="0" smtClean="0">
                          <a:solidFill>
                            <a:srgbClr val="000000"/>
                          </a:solidFill>
                          <a:latin typeface="+mn-lt"/>
                          <a:cs typeface="Calibri" pitchFamily="34" charset="0"/>
                        </a:rPr>
                        <a:t> 056,76</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402,10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654,66</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0">
                <a:tc>
                  <a:txBody>
                    <a:bodyPr/>
                    <a:lstStyle/>
                    <a:p>
                      <a:pPr algn="l" rtl="0" fontAlgn="ctr"/>
                      <a:r>
                        <a:rPr lang="ru-RU" sz="800" kern="1200" dirty="0" smtClean="0">
                          <a:solidFill>
                            <a:schemeClr val="tx1"/>
                          </a:solidFill>
                          <a:latin typeface="+mn-lt"/>
                          <a:ea typeface="+mn-ea"/>
                          <a:cs typeface="+mn-cs"/>
                        </a:rPr>
                        <a:t>Устройство детской игровой площадки по ул. Степной в х. Графский Курского муниципального округа Ставропольского края</a:t>
                      </a:r>
                      <a:endParaRPr lang="ru-RU" sz="800" b="0" i="0" u="none" strike="noStrike" dirty="0">
                        <a:solidFill>
                          <a:srgbClr val="000000"/>
                        </a:solidFill>
                        <a:latin typeface="+mn-lt"/>
                        <a:cs typeface="Calibri" pitchFamily="34" charset="0"/>
                      </a:endParaRP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2 432,04</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1 414,00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1 018,04</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326,00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692,04</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980">
                <a:tc>
                  <a:txBody>
                    <a:bodyPr/>
                    <a:lstStyle/>
                    <a:p>
                      <a:pPr algn="l" rtl="0" fontAlgn="ctr"/>
                      <a:r>
                        <a:rPr lang="ru-RU" sz="800" kern="1200" dirty="0" smtClean="0">
                          <a:solidFill>
                            <a:schemeClr val="tx1"/>
                          </a:solidFill>
                          <a:latin typeface="+mn-lt"/>
                          <a:ea typeface="+mn-ea"/>
                          <a:cs typeface="+mn-cs"/>
                        </a:rPr>
                        <a:t>Устройство детской игровой площадки по ул. Школьной в х. </a:t>
                      </a:r>
                      <a:r>
                        <a:rPr lang="ru-RU" sz="800" kern="1200" dirty="0" err="1" smtClean="0">
                          <a:solidFill>
                            <a:schemeClr val="tx1"/>
                          </a:solidFill>
                          <a:latin typeface="+mn-lt"/>
                          <a:ea typeface="+mn-ea"/>
                          <a:cs typeface="+mn-cs"/>
                        </a:rPr>
                        <a:t>Бугулов</a:t>
                      </a:r>
                      <a:r>
                        <a:rPr lang="ru-RU" sz="800" kern="1200" dirty="0" smtClean="0">
                          <a:solidFill>
                            <a:schemeClr val="tx1"/>
                          </a:solidFill>
                          <a:latin typeface="+mn-lt"/>
                          <a:ea typeface="+mn-ea"/>
                          <a:cs typeface="+mn-cs"/>
                        </a:rPr>
                        <a:t> Курского муниципального округа Ставропольского края</a:t>
                      </a:r>
                      <a:endParaRPr lang="ru-RU" sz="800" b="0" i="0" u="none" strike="noStrike" dirty="0">
                        <a:solidFill>
                          <a:srgbClr val="000000"/>
                        </a:solidFill>
                        <a:latin typeface="+mn-lt"/>
                        <a:cs typeface="Calibri" pitchFamily="34" charset="0"/>
                      </a:endParaRP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1 309,34</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776,50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532,84</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180,50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352,34</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980">
                <a:tc>
                  <a:txBody>
                    <a:bodyPr/>
                    <a:lstStyle/>
                    <a:p>
                      <a:pPr algn="l" rtl="0" fontAlgn="ctr"/>
                      <a:r>
                        <a:rPr lang="ru-RU" sz="800" kern="1200" dirty="0" smtClean="0">
                          <a:solidFill>
                            <a:schemeClr val="tx1"/>
                          </a:solidFill>
                          <a:latin typeface="+mn-lt"/>
                          <a:ea typeface="+mn-ea"/>
                          <a:cs typeface="+mn-cs"/>
                        </a:rPr>
                        <a:t>Устройство детской игровой площадки по ул. Степной в х. Графский Курского муниципального округа Ставропольского края</a:t>
                      </a:r>
                      <a:endParaRPr lang="ru-RU" sz="800" b="0" i="0" u="none" strike="noStrike" dirty="0">
                        <a:solidFill>
                          <a:srgbClr val="000000"/>
                        </a:solidFill>
                        <a:latin typeface="+mn-lt"/>
                        <a:cs typeface="Calibri" pitchFamily="34" charset="0"/>
                      </a:endParaRP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1 530,89</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915,00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1" i="0" u="none" strike="noStrike" dirty="0" smtClean="0">
                          <a:solidFill>
                            <a:srgbClr val="000000"/>
                          </a:solidFill>
                          <a:latin typeface="+mn-lt"/>
                          <a:cs typeface="Calibri" pitchFamily="34" charset="0"/>
                        </a:rPr>
                        <a:t>615,89</a:t>
                      </a:r>
                      <a:endParaRPr lang="ru-RU" sz="800" b="1"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217,00</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800" b="0" i="0" u="none" strike="noStrike" dirty="0" smtClean="0">
                          <a:solidFill>
                            <a:srgbClr val="000000"/>
                          </a:solidFill>
                          <a:latin typeface="+mn-lt"/>
                          <a:cs typeface="Calibri" pitchFamily="34" charset="0"/>
                        </a:rPr>
                        <a:t>398,89</a:t>
                      </a:r>
                      <a:endParaRPr lang="ru-RU" sz="800" b="0" i="0" u="none" strike="noStrike" dirty="0">
                        <a:solidFill>
                          <a:srgbClr val="000000"/>
                        </a:solidFill>
                        <a:latin typeface="+mn-lt"/>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473">
                <a:tc>
                  <a:txBody>
                    <a:bodyPr/>
                    <a:lstStyle/>
                    <a:p>
                      <a:pPr algn="l" fontAlgn="b"/>
                      <a:r>
                        <a:rPr lang="ru-RU" sz="800" b="1" i="0" u="none" strike="noStrike" dirty="0">
                          <a:solidFill>
                            <a:srgbClr val="000000"/>
                          </a:solidFill>
                          <a:latin typeface="+mn-lt"/>
                          <a:cs typeface="Calibri"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smtClean="0">
                          <a:solidFill>
                            <a:srgbClr val="000000"/>
                          </a:solidFill>
                          <a:latin typeface="+mn-lt"/>
                          <a:cs typeface="Calibri" pitchFamily="34" charset="0"/>
                        </a:rPr>
                        <a:t>12 886,69</a:t>
                      </a:r>
                      <a:endParaRPr lang="ru-RU" sz="800" b="1" i="0" u="none" strike="noStrike" dirty="0">
                        <a:solidFill>
                          <a:srgbClr val="000000"/>
                        </a:solidFill>
                        <a:latin typeface="+mn-lt"/>
                        <a:cs typeface="Calibri"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smtClean="0">
                          <a:solidFill>
                            <a:srgbClr val="000000"/>
                          </a:solidFill>
                          <a:latin typeface="+mn-lt"/>
                          <a:cs typeface="Calibri" pitchFamily="34" charset="0"/>
                        </a:rPr>
                        <a:t>7 922,49</a:t>
                      </a:r>
                      <a:endParaRPr lang="ru-RU" sz="800" b="1" i="0" u="none" strike="noStrike" dirty="0">
                        <a:solidFill>
                          <a:srgbClr val="000000"/>
                        </a:solidFill>
                        <a:latin typeface="+mn-lt"/>
                        <a:cs typeface="Calibri"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smtClean="0">
                          <a:solidFill>
                            <a:srgbClr val="000000"/>
                          </a:solidFill>
                          <a:latin typeface="+mn-lt"/>
                          <a:cs typeface="Calibri" pitchFamily="34" charset="0"/>
                        </a:rPr>
                        <a:t>4 964,20</a:t>
                      </a:r>
                      <a:endParaRPr lang="ru-RU" sz="800" b="1" i="0" u="none" strike="noStrike" dirty="0">
                        <a:solidFill>
                          <a:srgbClr val="000000"/>
                        </a:solidFill>
                        <a:latin typeface="+mn-lt"/>
                        <a:cs typeface="Calibri"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smtClean="0">
                          <a:solidFill>
                            <a:srgbClr val="000000"/>
                          </a:solidFill>
                          <a:latin typeface="+mn-lt"/>
                          <a:cs typeface="Calibri" pitchFamily="34" charset="0"/>
                        </a:rPr>
                        <a:t>1 877,75</a:t>
                      </a:r>
                      <a:endParaRPr lang="ru-RU" sz="800" b="1" i="0" u="none" strike="noStrike" dirty="0">
                        <a:solidFill>
                          <a:srgbClr val="000000"/>
                        </a:solidFill>
                        <a:latin typeface="+mn-lt"/>
                        <a:cs typeface="Calibri"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smtClean="0">
                          <a:solidFill>
                            <a:srgbClr val="000000"/>
                          </a:solidFill>
                          <a:latin typeface="+mn-lt"/>
                          <a:cs typeface="Calibri" pitchFamily="34" charset="0"/>
                        </a:rPr>
                        <a:t>3 086,45</a:t>
                      </a:r>
                      <a:endParaRPr lang="ru-RU" sz="800" b="1" i="0" u="none" strike="noStrike" dirty="0">
                        <a:solidFill>
                          <a:srgbClr val="000000"/>
                        </a:solidFill>
                        <a:latin typeface="+mn-lt"/>
                        <a:cs typeface="Calibri"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27650" name="Picture 2" descr="https://kultura-kursk.stv.muzkult.ru/media/2021/09/15/1303286914/210565136_353146186181952_2152537888361196524_n.jpg"/>
          <p:cNvPicPr>
            <a:picLocks noChangeAspect="1" noChangeArrowheads="1"/>
          </p:cNvPicPr>
          <p:nvPr/>
        </p:nvPicPr>
        <p:blipFill>
          <a:blip r:embed="rId8" cstate="print"/>
          <a:srcRect t="23684" b="7895"/>
          <a:stretch>
            <a:fillRect/>
          </a:stretch>
        </p:blipFill>
        <p:spPr bwMode="auto">
          <a:xfrm>
            <a:off x="5929322" y="214290"/>
            <a:ext cx="1785950" cy="12219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Раздел 9 /                            </a:t>
            </a:r>
            <a:r>
              <a:rPr lang="ru-RU" sz="1600" dirty="0" smtClean="0">
                <a:latin typeface="Calibri" pitchFamily="34" charset="0"/>
                <a:cs typeface="Calibri" pitchFamily="34" charset="0"/>
              </a:rPr>
              <a:t>ОБЕСПЕЧЕНИЕ  ЖИЛЬЕМ  МОЛОДЫХ  СЕМЕЙ</a:t>
            </a:r>
          </a:p>
        </p:txBody>
      </p:sp>
      <p:graphicFrame>
        <p:nvGraphicFramePr>
          <p:cNvPr id="3" name="Таблица 2"/>
          <p:cNvGraphicFramePr>
            <a:graphicFrameLocks noGrp="1"/>
          </p:cNvGraphicFramePr>
          <p:nvPr/>
        </p:nvGraphicFramePr>
        <p:xfrm>
          <a:off x="142844" y="500042"/>
          <a:ext cx="3857651" cy="1164747"/>
        </p:xfrm>
        <a:graphic>
          <a:graphicData uri="http://schemas.openxmlformats.org/drawingml/2006/table">
            <a:tbl>
              <a:tblPr/>
              <a:tblGrid>
                <a:gridCol w="785818"/>
                <a:gridCol w="714380"/>
                <a:gridCol w="857256"/>
                <a:gridCol w="785818"/>
                <a:gridCol w="714379"/>
              </a:tblGrid>
              <a:tr h="226706">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2020 (факт)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rgbClr val="000000"/>
                          </a:solidFill>
                          <a:latin typeface="Calibri" pitchFamily="34" charset="0"/>
                          <a:cs typeface="Calibri" pitchFamily="34" charset="0"/>
                        </a:rPr>
                        <a:t>ВСЕГО</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005">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за счет федерального бюджета</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краевого бюджета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местного бюджета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3</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673">
                <a:tc>
                  <a:txBody>
                    <a:bodyPr/>
                    <a:lstStyle/>
                    <a:p>
                      <a:pPr algn="ctr" fontAlgn="b"/>
                      <a:r>
                        <a:rPr lang="ru-RU" sz="1000" b="1" i="0" u="none" strike="noStrike" dirty="0" smtClean="0">
                          <a:solidFill>
                            <a:schemeClr val="tx1"/>
                          </a:solidFill>
                          <a:latin typeface="Calibri" pitchFamily="34" charset="0"/>
                          <a:cs typeface="Calibri" pitchFamily="34" charset="0"/>
                        </a:rPr>
                        <a:t>25</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36 203,87</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2 894,79</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31 498,89</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1 810,19</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 name="Таблица 3"/>
          <p:cNvGraphicFramePr>
            <a:graphicFrameLocks noGrp="1"/>
          </p:cNvGraphicFramePr>
          <p:nvPr/>
        </p:nvGraphicFramePr>
        <p:xfrm>
          <a:off x="142844" y="2143116"/>
          <a:ext cx="3857652" cy="1322632"/>
        </p:xfrm>
        <a:graphic>
          <a:graphicData uri="http://schemas.openxmlformats.org/drawingml/2006/table">
            <a:tbl>
              <a:tblPr/>
              <a:tblGrid>
                <a:gridCol w="785818"/>
                <a:gridCol w="649589"/>
                <a:gridCol w="850609"/>
                <a:gridCol w="853934"/>
                <a:gridCol w="717702"/>
              </a:tblGrid>
              <a:tr h="241384">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2021 (уточненный)</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rgbClr val="000000"/>
                          </a:solidFill>
                          <a:latin typeface="Calibri" pitchFamily="34" charset="0"/>
                          <a:cs typeface="Calibri" pitchFamily="34" charset="0"/>
                        </a:rPr>
                        <a:t>ВСЕГО</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за счет федерального бюджета</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краевого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местного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3</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chemeClr val="tx1"/>
                          </a:solidFill>
                          <a:latin typeface="Calibri" pitchFamily="34" charset="0"/>
                          <a:cs typeface="Calibri" pitchFamily="34" charset="0"/>
                        </a:rPr>
                        <a:t>7</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9 414,41</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6 026,36</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2 540,27</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847,78</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nvGraphicFramePr>
        <p:xfrm>
          <a:off x="142844" y="3643314"/>
          <a:ext cx="3857651" cy="1634656"/>
        </p:xfrm>
        <a:graphic>
          <a:graphicData uri="http://schemas.openxmlformats.org/drawingml/2006/table">
            <a:tbl>
              <a:tblPr/>
              <a:tblGrid>
                <a:gridCol w="785818"/>
                <a:gridCol w="649586"/>
                <a:gridCol w="897129"/>
                <a:gridCol w="807416"/>
                <a:gridCol w="717702"/>
              </a:tblGrid>
              <a:tr h="241384">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 (прогноз)</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rgbClr val="000000"/>
                          </a:solidFill>
                          <a:latin typeface="Calibri" pitchFamily="34" charset="0"/>
                          <a:cs typeface="Calibri" pitchFamily="34" charset="0"/>
                        </a:rPr>
                        <a:t>ВСЕГО</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за счет федерального бюджета</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краевого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местного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3</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rgbClr val="000000"/>
                          </a:solidFill>
                          <a:latin typeface="Calibri" pitchFamily="34" charset="0"/>
                          <a:cs typeface="Calibri" pitchFamily="34" charset="0"/>
                        </a:rPr>
                        <a:t>2022 (79)</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68 368,95</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2 564,81</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61 616,55</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4</a:t>
                      </a:r>
                      <a:r>
                        <a:rPr lang="ru-RU" sz="1000" b="1" baseline="0" dirty="0" smtClean="0">
                          <a:latin typeface="Calibri" pitchFamily="34" charset="0"/>
                          <a:cs typeface="Calibri" pitchFamily="34" charset="0"/>
                        </a:rPr>
                        <a:t> 187,59</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rgbClr val="000000"/>
                          </a:solidFill>
                          <a:latin typeface="Calibri" pitchFamily="34" charset="0"/>
                          <a:cs typeface="Calibri" pitchFamily="34" charset="0"/>
                        </a:rPr>
                        <a:t>2023</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7 866,07</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0,00</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4 260,62</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3 625,45</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rgbClr val="000000"/>
                          </a:solidFill>
                          <a:latin typeface="Calibri" pitchFamily="34" charset="0"/>
                          <a:cs typeface="Calibri" pitchFamily="34" charset="0"/>
                        </a:rPr>
                        <a:t>2024</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7 866,07</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0,00</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4 260,62</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3 625,45</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Диаграмма 5"/>
          <p:cNvGraphicFramePr/>
          <p:nvPr/>
        </p:nvGraphicFramePr>
        <p:xfrm>
          <a:off x="4429124" y="428604"/>
          <a:ext cx="4500594" cy="13573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p:nvPr/>
        </p:nvGraphicFramePr>
        <p:xfrm>
          <a:off x="4357686" y="1928802"/>
          <a:ext cx="4714908" cy="13573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nvGraphicFramePr>
        <p:xfrm>
          <a:off x="4643438" y="3429000"/>
          <a:ext cx="4000528" cy="14287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nvGraphicFramePr>
        <p:xfrm>
          <a:off x="4857752" y="5214950"/>
          <a:ext cx="3857652" cy="1500198"/>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3"/>
          <p:cNvSpPr txBox="1"/>
          <p:nvPr/>
        </p:nvSpPr>
        <p:spPr>
          <a:xfrm>
            <a:off x="7703820" y="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
        <p:nvSpPr>
          <p:cNvPr id="12" name="TextBox 3"/>
          <p:cNvSpPr txBox="1"/>
          <p:nvPr/>
        </p:nvSpPr>
        <p:spPr>
          <a:xfrm>
            <a:off x="4000496" y="4643446"/>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2022 год</a:t>
            </a:r>
            <a:endParaRPr lang="ru-RU" sz="1000" i="1" dirty="0">
              <a:cs typeface="Times New Roman" pitchFamily="18" charset="0"/>
            </a:endParaRPr>
          </a:p>
        </p:txBody>
      </p:sp>
      <p:sp>
        <p:nvSpPr>
          <p:cNvPr id="13" name="TextBox 3"/>
          <p:cNvSpPr txBox="1"/>
          <p:nvPr/>
        </p:nvSpPr>
        <p:spPr>
          <a:xfrm>
            <a:off x="3786182" y="6143644"/>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2023-2024 годы</a:t>
            </a:r>
            <a:endParaRPr lang="ru-RU" sz="1000" i="1" dirty="0">
              <a:cs typeface="Times New Roman" pitchFamily="18" charset="0"/>
            </a:endParaRPr>
          </a:p>
        </p:txBody>
      </p:sp>
    </p:spTree>
  </p:cSld>
  <p:clrMapOvr>
    <a:masterClrMapping/>
  </p:clrMapOvr>
  <p:transition>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Раздел 10 /                               </a:t>
            </a:r>
            <a:r>
              <a:rPr lang="ru-RU" sz="1600" dirty="0" smtClean="0">
                <a:latin typeface="Calibri" pitchFamily="34" charset="0"/>
                <a:cs typeface="Calibri" pitchFamily="34" charset="0"/>
              </a:rPr>
              <a:t>ДОРОЖНЫЙ ФОНД (дорожное хозяйство)</a:t>
            </a:r>
          </a:p>
        </p:txBody>
      </p:sp>
      <p:graphicFrame>
        <p:nvGraphicFramePr>
          <p:cNvPr id="5" name="Диаграмма 4"/>
          <p:cNvGraphicFramePr/>
          <p:nvPr/>
        </p:nvGraphicFramePr>
        <p:xfrm>
          <a:off x="142844" y="428604"/>
          <a:ext cx="8072494" cy="3429024"/>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214282" y="4357694"/>
            <a:ext cx="5000660" cy="1938992"/>
          </a:xfrm>
          <a:prstGeom prst="rect">
            <a:avLst/>
          </a:prstGeom>
        </p:spPr>
        <p:txBody>
          <a:bodyPr wrap="square">
            <a:spAutoFit/>
          </a:bodyPr>
          <a:lstStyle/>
          <a:p>
            <a:pPr lvl="0" indent="449263" algn="just" eaLnBrk="0" hangingPunct="0">
              <a:tabLst>
                <a:tab pos="809625" algn="l"/>
              </a:tabLst>
            </a:pPr>
            <a:r>
              <a:rPr lang="ru-RU" sz="1200" dirty="0" smtClean="0">
                <a:solidFill>
                  <a:srgbClr val="000000"/>
                </a:solidFill>
                <a:ea typeface="Times New Roman" pitchFamily="18" charset="0"/>
                <a:cs typeface="Times New Roman" pitchFamily="18" charset="0"/>
              </a:rPr>
              <a:t>По отрасли «Дорожное хозяйство (дорожные фонды)» расходы на осуществление дорожной деятельности в рамках муниципальных дорожных фондов предусматриваются в размере не менее прогнозируемого объема доходов от акцизов на автомобильный бензин, прямогонный бензин, дизельное топливо, моторные масла для дизельных и (или) карбюраторных (</a:t>
            </a:r>
            <a:r>
              <a:rPr lang="ru-RU" sz="1200" dirty="0" err="1" smtClean="0">
                <a:solidFill>
                  <a:srgbClr val="000000"/>
                </a:solidFill>
                <a:ea typeface="Times New Roman" pitchFamily="18" charset="0"/>
                <a:cs typeface="Times New Roman" pitchFamily="18" charset="0"/>
              </a:rPr>
              <a:t>инжекторных</a:t>
            </a:r>
            <a:r>
              <a:rPr lang="ru-RU" sz="1200" dirty="0" smtClean="0">
                <a:solidFill>
                  <a:srgbClr val="000000"/>
                </a:solidFill>
                <a:ea typeface="Times New Roman" pitchFamily="18" charset="0"/>
                <a:cs typeface="Times New Roman" pitchFamily="18" charset="0"/>
              </a:rPr>
              <a:t>) двигателей, производимые на территории Российской Федерации, подлежащих зачислению в местные бюджеты, а также иных доходов, определенных нормативными правовыми актами о создании муниципальных дорожных фондов.</a:t>
            </a:r>
            <a:endParaRPr lang="ru-RU" sz="1200" dirty="0" smtClean="0">
              <a:cs typeface="Arial" pitchFamily="34" charset="0"/>
            </a:endParaRPr>
          </a:p>
        </p:txBody>
      </p:sp>
      <p:pic>
        <p:nvPicPr>
          <p:cNvPr id="25602" name="Picture 2" descr="https://thumbs.dreamstime.com/b/%D0%BA%D0%BE%D0%BD%D1%86%D0%B5%D0%BF%D1%86%D0%B8%D1%8F-%D1%81%D1%82%D1%80%D0%BE%D0%B8%D1%82%D0%B5-%D1%8C%D1%81%D1%82%D0%B2%D0%B0-%D0%BE%D1%80%D0%BE%D0%B3-%D0%B2%D0%B5%D0%BA%D1%82%D0%BE%D1%80%D0%B0-%D1%81-%D0%B7%D0%BD%D0%B0%D0%BA%D0%BE%D0%BC-61181083.jpg"/>
          <p:cNvPicPr>
            <a:picLocks noChangeAspect="1" noChangeArrowheads="1"/>
          </p:cNvPicPr>
          <p:nvPr/>
        </p:nvPicPr>
        <p:blipFill>
          <a:blip r:embed="rId3"/>
          <a:srcRect/>
          <a:stretch>
            <a:fillRect/>
          </a:stretch>
        </p:blipFill>
        <p:spPr bwMode="auto">
          <a:xfrm>
            <a:off x="5643570" y="3429000"/>
            <a:ext cx="3286180" cy="328618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 Раздел 11 /                                               </a:t>
            </a:r>
            <a:r>
              <a:rPr lang="ru-RU" sz="1600" dirty="0" smtClean="0">
                <a:latin typeface="Calibri" pitchFamily="34" charset="0"/>
                <a:cs typeface="Calibri" pitchFamily="34" charset="0"/>
              </a:rPr>
              <a:t>БЮДЖЕТНАЯ  УСТОЙЧИВОСТЬ</a:t>
            </a:r>
          </a:p>
        </p:txBody>
      </p:sp>
      <p:sp>
        <p:nvSpPr>
          <p:cNvPr id="3" name="TextBox 2"/>
          <p:cNvSpPr txBox="1"/>
          <p:nvPr/>
        </p:nvSpPr>
        <p:spPr>
          <a:xfrm>
            <a:off x="142844" y="357166"/>
            <a:ext cx="8786874" cy="769441"/>
          </a:xfrm>
          <a:prstGeom prst="rect">
            <a:avLst/>
          </a:prstGeom>
          <a:noFill/>
        </p:spPr>
        <p:txBody>
          <a:bodyPr wrap="square" rtlCol="0">
            <a:spAutoFit/>
          </a:bodyPr>
          <a:lstStyle/>
          <a:p>
            <a:pPr algn="just"/>
            <a:r>
              <a:rPr lang="ru-RU" sz="1100" dirty="0" smtClean="0"/>
              <a:t>   Одним из основных направлений совершенствования межбюджетных отношений и межбюджетного регулирования в Ставропольском крае является обеспечение сбалансированности местных бюджетов и финансовой самостоятельности муниципальных образований края.</a:t>
            </a:r>
          </a:p>
          <a:p>
            <a:pPr algn="just"/>
            <a:r>
              <a:rPr lang="ru-RU" sz="1100" dirty="0" smtClean="0"/>
              <a:t>     Безвозмездные поступления в местном бюджете на 2022 год предусмотрены в объеме 1 960 706,57 тыс. рублей.</a:t>
            </a:r>
            <a:endParaRPr lang="ru-RU" sz="1100" dirty="0"/>
          </a:p>
        </p:txBody>
      </p:sp>
      <p:graphicFrame>
        <p:nvGraphicFramePr>
          <p:cNvPr id="4" name="Диаграмма 3"/>
          <p:cNvGraphicFramePr/>
          <p:nvPr/>
        </p:nvGraphicFramePr>
        <p:xfrm>
          <a:off x="0" y="1643050"/>
          <a:ext cx="4714876"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4714884"/>
            <a:ext cx="9144000" cy="2123658"/>
          </a:xfrm>
          <a:prstGeom prst="rect">
            <a:avLst/>
          </a:prstGeom>
          <a:noFill/>
        </p:spPr>
        <p:txBody>
          <a:bodyPr wrap="square" rtlCol="0">
            <a:spAutoFit/>
          </a:bodyPr>
          <a:lstStyle/>
          <a:p>
            <a:r>
              <a:rPr lang="ru-RU" sz="1100" dirty="0" smtClean="0">
                <a:solidFill>
                  <a:schemeClr val="accent4"/>
                </a:solidFill>
              </a:rPr>
              <a:t>   </a:t>
            </a:r>
            <a:r>
              <a:rPr lang="ru-RU" sz="1100" dirty="0" smtClean="0"/>
              <a:t>В структуре безвозмездных поступлений дотация на выравнивание бюджетной обеспеченности из бюджета Ставропольского края на 2022 год составит 23,4 процента (459 341,00 тыс. рублей).</a:t>
            </a:r>
          </a:p>
          <a:p>
            <a:r>
              <a:rPr lang="ru-RU" sz="1100" dirty="0" smtClean="0"/>
              <a:t>Субсидии на 2022 год составят 16,8% (329 164,64 тыс. рублей).</a:t>
            </a:r>
          </a:p>
          <a:p>
            <a:r>
              <a:rPr lang="ru-RU" sz="1100" dirty="0" smtClean="0"/>
              <a:t>Субвенции на 2022 год составят 59,7 (1 171 122,81 тыс. рублей).</a:t>
            </a:r>
          </a:p>
          <a:p>
            <a:r>
              <a:rPr lang="ru-RU" sz="1100" dirty="0" smtClean="0"/>
              <a:t>Иные межбюджетные трансферты в проекте решения совета о местном бюджете составят: на 2022 год – 1 078,12 тыс. рублей. </a:t>
            </a:r>
            <a:endParaRPr lang="ru-RU" sz="1100" dirty="0" smtClean="0">
              <a:solidFill>
                <a:schemeClr val="accent4"/>
              </a:solidFill>
            </a:endParaRPr>
          </a:p>
          <a:p>
            <a:pPr algn="just"/>
            <a:r>
              <a:rPr lang="ru-RU" sz="1100" dirty="0" smtClean="0">
                <a:solidFill>
                  <a:schemeClr val="accent4"/>
                </a:solidFill>
              </a:rPr>
              <a:t>    В связи с тем, что муниципальные образования края значительно различаются по уровню экономического развития, наличию промышленной инфраструктуры и, соответственно, налогового потенциала на своей территории, многие не обладают достаточным объемом бюджетных средств, необходимых для решения вопросов местного значения.   В связи с чем министерством финансов Ставропольского края  принят максимальный уровень, до которого возможно доведение расчетных доходов бюджетов муниципальных округов, по отношению к расчетному объему расходных обязательств муниципального округа: на 2022 год – 100,0%; на 2023 год – 97,2%; на 2024 год – 97,2%.</a:t>
            </a:r>
          </a:p>
          <a:p>
            <a:pPr algn="just"/>
            <a:endParaRPr lang="ru-RU" sz="1100" dirty="0"/>
          </a:p>
        </p:txBody>
      </p:sp>
      <p:sp>
        <p:nvSpPr>
          <p:cNvPr id="6" name="TextBox 5"/>
          <p:cNvSpPr txBox="1"/>
          <p:nvPr/>
        </p:nvSpPr>
        <p:spPr>
          <a:xfrm>
            <a:off x="0" y="1357298"/>
            <a:ext cx="4643438" cy="276999"/>
          </a:xfrm>
          <a:prstGeom prst="rect">
            <a:avLst/>
          </a:prstGeom>
          <a:noFill/>
        </p:spPr>
        <p:txBody>
          <a:bodyPr wrap="square" rtlCol="0">
            <a:spAutoFit/>
          </a:bodyPr>
          <a:lstStyle/>
          <a:p>
            <a:pPr algn="ctr"/>
            <a:r>
              <a:rPr lang="ru-RU" sz="1200" b="1" dirty="0" smtClean="0"/>
              <a:t>Объем финансовой помощи в 2019-2024 годах</a:t>
            </a:r>
            <a:endParaRPr lang="ru-RU" sz="1200" b="1" dirty="0"/>
          </a:p>
        </p:txBody>
      </p:sp>
      <p:sp>
        <p:nvSpPr>
          <p:cNvPr id="9" name="TextBox 8"/>
          <p:cNvSpPr txBox="1"/>
          <p:nvPr/>
        </p:nvSpPr>
        <p:spPr>
          <a:xfrm>
            <a:off x="4500562" y="1285860"/>
            <a:ext cx="4643438" cy="461665"/>
          </a:xfrm>
          <a:prstGeom prst="rect">
            <a:avLst/>
          </a:prstGeom>
          <a:noFill/>
        </p:spPr>
        <p:txBody>
          <a:bodyPr wrap="square" rtlCol="0">
            <a:spAutoFit/>
          </a:bodyPr>
          <a:lstStyle/>
          <a:p>
            <a:pPr algn="ctr"/>
            <a:r>
              <a:rPr lang="ru-RU" sz="1200" b="1" dirty="0" smtClean="0"/>
              <a:t>Уровень расчетной бюджетной обеспеченности муниципального округа в 2022 году </a:t>
            </a:r>
            <a:endParaRPr lang="ru-RU" sz="1200" b="1" dirty="0"/>
          </a:p>
        </p:txBody>
      </p:sp>
      <p:graphicFrame>
        <p:nvGraphicFramePr>
          <p:cNvPr id="10" name="Диаграмма 9"/>
          <p:cNvGraphicFramePr/>
          <p:nvPr/>
        </p:nvGraphicFramePr>
        <p:xfrm>
          <a:off x="4643438" y="1643050"/>
          <a:ext cx="4500562" cy="30718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plit orient="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hebarefootspirit.com/wp-content/uploads/2014/07/BFW-pic.jpg"/>
          <p:cNvPicPr>
            <a:picLocks noChangeAspect="1" noChangeArrowheads="1"/>
          </p:cNvPicPr>
          <p:nvPr/>
        </p:nvPicPr>
        <p:blipFill>
          <a:blip r:embed="rId2"/>
          <a:srcRect/>
          <a:stretch>
            <a:fillRect/>
          </a:stretch>
        </p:blipFill>
        <p:spPr bwMode="auto">
          <a:xfrm>
            <a:off x="1" y="0"/>
            <a:ext cx="9143999" cy="6858000"/>
          </a:xfrm>
          <a:prstGeom prst="rect">
            <a:avLst/>
          </a:prstGeom>
          <a:noFill/>
        </p:spPr>
      </p:pic>
      <p:sp>
        <p:nvSpPr>
          <p:cNvPr id="3" name="Прямоугольник 2"/>
          <p:cNvSpPr/>
          <p:nvPr/>
        </p:nvSpPr>
        <p:spPr>
          <a:xfrm>
            <a:off x="5486400" y="4038600"/>
            <a:ext cx="2357454" cy="676404"/>
          </a:xfrm>
          <a:prstGeom prst="rect">
            <a:avLst/>
          </a:prstGeom>
        </p:spPr>
        <p:txBody>
          <a:bodyPr wrap="square">
            <a:spAutoFit/>
          </a:bodyPr>
          <a:lstStyle/>
          <a:p>
            <a:pPr algn="ctr"/>
            <a:r>
              <a:rPr lang="ru-RU" sz="1400" b="1" dirty="0" smtClean="0">
                <a:cs typeface="Times New Roman" pitchFamily="18" charset="0"/>
              </a:rPr>
              <a:t>ужесточение </a:t>
            </a:r>
          </a:p>
          <a:p>
            <a:pPr algn="ctr"/>
            <a:r>
              <a:rPr lang="ru-RU" sz="1400" b="1" dirty="0" smtClean="0">
                <a:cs typeface="Times New Roman" pitchFamily="18" charset="0"/>
              </a:rPr>
              <a:t>бюджетной дисциплины </a:t>
            </a:r>
          </a:p>
          <a:p>
            <a:pPr algn="ctr">
              <a:lnSpc>
                <a:spcPts val="1100"/>
              </a:lnSpc>
            </a:pPr>
            <a:endParaRPr lang="ru-RU" sz="1400" b="1" dirty="0">
              <a:solidFill>
                <a:schemeClr val="bg1"/>
              </a:solidFill>
              <a:effectLst>
                <a:outerShdw blurRad="38100" dist="38100" dir="2700000" algn="tl">
                  <a:srgbClr val="000000">
                    <a:alpha val="43137"/>
                  </a:srgbClr>
                </a:outerShdw>
              </a:effectLst>
            </a:endParaRPr>
          </a:p>
        </p:txBody>
      </p:sp>
      <p:sp>
        <p:nvSpPr>
          <p:cNvPr id="4" name="Прямоугольник 3"/>
          <p:cNvSpPr/>
          <p:nvPr/>
        </p:nvSpPr>
        <p:spPr>
          <a:xfrm>
            <a:off x="4724400" y="3124200"/>
            <a:ext cx="2667016" cy="746358"/>
          </a:xfrm>
          <a:prstGeom prst="rect">
            <a:avLst/>
          </a:prstGeom>
        </p:spPr>
        <p:txBody>
          <a:bodyPr wrap="square">
            <a:spAutoFit/>
          </a:bodyPr>
          <a:lstStyle/>
          <a:p>
            <a:pPr algn="ctr">
              <a:lnSpc>
                <a:spcPts val="1700"/>
              </a:lnSpc>
            </a:pPr>
            <a:r>
              <a:rPr lang="ru-RU" sz="1400" b="1" dirty="0" smtClean="0">
                <a:cs typeface="Times New Roman" pitchFamily="18" charset="0"/>
              </a:rPr>
              <a:t>контроль за использованием  средств бюджета</a:t>
            </a:r>
            <a:endParaRPr lang="ru-RU" sz="1400" dirty="0" smtClean="0">
              <a:cs typeface="Times New Roman" pitchFamily="18" charset="0"/>
            </a:endParaRPr>
          </a:p>
          <a:p>
            <a:pPr algn="ctr">
              <a:lnSpc>
                <a:spcPts val="1700"/>
              </a:lnSpc>
            </a:pPr>
            <a:endParaRPr lang="ru-RU" sz="1600" b="1" dirty="0">
              <a:solidFill>
                <a:schemeClr val="bg1"/>
              </a:solidFill>
              <a:effectLst>
                <a:outerShdw blurRad="38100" dist="38100" dir="2700000" algn="tl">
                  <a:srgbClr val="000000">
                    <a:alpha val="43137"/>
                  </a:srgbClr>
                </a:outerShdw>
              </a:effectLst>
            </a:endParaRPr>
          </a:p>
        </p:txBody>
      </p:sp>
      <p:sp>
        <p:nvSpPr>
          <p:cNvPr id="5" name="Прямоугольник 4"/>
          <p:cNvSpPr/>
          <p:nvPr/>
        </p:nvSpPr>
        <p:spPr>
          <a:xfrm>
            <a:off x="4343400" y="2133600"/>
            <a:ext cx="2514600" cy="738664"/>
          </a:xfrm>
          <a:prstGeom prst="rect">
            <a:avLst/>
          </a:prstGeom>
          <a:noFill/>
        </p:spPr>
        <p:txBody>
          <a:bodyPr wrap="square">
            <a:spAutoFit/>
          </a:bodyPr>
          <a:lstStyle/>
          <a:p>
            <a:pPr algn="ctr"/>
            <a:r>
              <a:rPr lang="ru-RU" sz="1400" b="1" dirty="0" smtClean="0">
                <a:cs typeface="Times New Roman" pitchFamily="18" charset="0"/>
              </a:rPr>
              <a:t>выделение приоритетных расходов</a:t>
            </a:r>
            <a:endParaRPr lang="ru-RU" sz="1400" b="1" dirty="0" smtClean="0"/>
          </a:p>
          <a:p>
            <a:pPr algn="ctr"/>
            <a:endParaRPr lang="ru-RU" sz="1400" b="1" dirty="0">
              <a:solidFill>
                <a:schemeClr val="bg1"/>
              </a:solidFill>
              <a:effectLst>
                <a:outerShdw blurRad="38100" dist="38100" dir="2700000" algn="tl">
                  <a:srgbClr val="000000">
                    <a:alpha val="43137"/>
                  </a:srgbClr>
                </a:outerShdw>
              </a:effectLst>
            </a:endParaRPr>
          </a:p>
        </p:txBody>
      </p:sp>
      <p:sp>
        <p:nvSpPr>
          <p:cNvPr id="6" name="Прямоугольник 5"/>
          <p:cNvSpPr/>
          <p:nvPr/>
        </p:nvSpPr>
        <p:spPr>
          <a:xfrm>
            <a:off x="5410200" y="4876800"/>
            <a:ext cx="3124200" cy="1169551"/>
          </a:xfrm>
          <a:prstGeom prst="rect">
            <a:avLst/>
          </a:prstGeom>
          <a:noFill/>
        </p:spPr>
        <p:txBody>
          <a:bodyPr wrap="square">
            <a:spAutoFit/>
          </a:bodyPr>
          <a:lstStyle/>
          <a:p>
            <a:pPr algn="ctr"/>
            <a:r>
              <a:rPr lang="ru-RU" sz="1400" b="1" dirty="0" smtClean="0">
                <a:cs typeface="Times New Roman" pitchFamily="18" charset="0"/>
              </a:rPr>
              <a:t>другие меры по рациональному распоряжению </a:t>
            </a:r>
            <a:r>
              <a:rPr lang="ru-RU" sz="1400" dirty="0" smtClean="0">
                <a:cs typeface="Times New Roman" pitchFamily="18" charset="0"/>
              </a:rPr>
              <a:t>имеющимися </a:t>
            </a:r>
          </a:p>
          <a:p>
            <a:pPr algn="ctr"/>
            <a:r>
              <a:rPr lang="ru-RU" sz="1400" dirty="0" smtClean="0">
                <a:cs typeface="Times New Roman" pitchFamily="18" charset="0"/>
              </a:rPr>
              <a:t>средствами бюджета</a:t>
            </a:r>
          </a:p>
          <a:p>
            <a:pPr algn="ctr"/>
            <a:r>
              <a:rPr lang="ru-RU" sz="1400" dirty="0" smtClean="0">
                <a:cs typeface="Times New Roman" pitchFamily="18" charset="0"/>
              </a:rPr>
              <a:t> в ходе его исполнения</a:t>
            </a:r>
          </a:p>
          <a:p>
            <a:pPr algn="ctr"/>
            <a:endParaRPr lang="ru-RU" sz="14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3657600" y="1143000"/>
            <a:ext cx="2819400" cy="584775"/>
          </a:xfrm>
          <a:prstGeom prst="rect">
            <a:avLst/>
          </a:prstGeom>
        </p:spPr>
        <p:txBody>
          <a:bodyPr wrap="square">
            <a:spAutoFit/>
          </a:bodyPr>
          <a:lstStyle/>
          <a:p>
            <a:pPr algn="ctr"/>
            <a:r>
              <a:rPr lang="ru-RU" sz="1600" b="1" dirty="0" smtClean="0">
                <a:cs typeface="Times New Roman" pitchFamily="18" charset="0"/>
              </a:rPr>
              <a:t>обеспечение устойчивости бюджета</a:t>
            </a:r>
          </a:p>
        </p:txBody>
      </p:sp>
    </p:spTree>
  </p:cSld>
  <p:clrMapOvr>
    <a:masterClrMapping/>
  </p:clrMapOvr>
  <p:transition>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0042"/>
            <a:ext cx="9144000" cy="523220"/>
          </a:xfrm>
          <a:prstGeom prst="rect">
            <a:avLst/>
          </a:prstGeom>
          <a:noFill/>
        </p:spPr>
        <p:txBody>
          <a:bodyPr wrap="square" rtlCol="0">
            <a:spAutoFit/>
          </a:bodyPr>
          <a:lstStyle/>
          <a:p>
            <a:pPr algn="ctr"/>
            <a:r>
              <a:rPr lang="ru-RU" sz="1400" dirty="0" smtClean="0">
                <a:cs typeface="Times New Roman" pitchFamily="18" charset="0"/>
              </a:rPr>
              <a:t>Раздел 12 / Проект  бюджета  сформирован на основе  17 муниципальных программ Курского муниципального округа Ставропольского края. Всего на выполнение этих  программ предусмотрено:</a:t>
            </a:r>
          </a:p>
        </p:txBody>
      </p:sp>
      <p:graphicFrame>
        <p:nvGraphicFramePr>
          <p:cNvPr id="7" name="Диаграмма 6"/>
          <p:cNvGraphicFramePr/>
          <p:nvPr/>
        </p:nvGraphicFramePr>
        <p:xfrm>
          <a:off x="142844" y="1214422"/>
          <a:ext cx="8858312" cy="307183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7703840" y="928670"/>
            <a:ext cx="1440160" cy="307777"/>
          </a:xfrm>
          <a:prstGeom prst="rect">
            <a:avLst/>
          </a:prstGeom>
          <a:noFill/>
        </p:spPr>
        <p:txBody>
          <a:bodyPr wrap="square" rtlCol="0">
            <a:spAutoFit/>
          </a:bodyPr>
          <a:lstStyle/>
          <a:p>
            <a:pPr algn="ctr"/>
            <a:r>
              <a:rPr lang="ru-RU" sz="1400" i="1" dirty="0" smtClean="0">
                <a:cs typeface="Times New Roman" pitchFamily="18" charset="0"/>
              </a:rPr>
              <a:t>тыс. руб.</a:t>
            </a:r>
            <a:endParaRPr lang="ru-RU" sz="1400" i="1" dirty="0">
              <a:cs typeface="Times New Roman" pitchFamily="18" charset="0"/>
            </a:endParaRPr>
          </a:p>
        </p:txBody>
      </p:sp>
      <p:sp>
        <p:nvSpPr>
          <p:cNvPr id="13" name="TextBox 12"/>
          <p:cNvSpPr txBox="1"/>
          <p:nvPr/>
        </p:nvSpPr>
        <p:spPr>
          <a:xfrm>
            <a:off x="0" y="0"/>
            <a:ext cx="9144000" cy="307777"/>
          </a:xfrm>
          <a:prstGeom prst="rect">
            <a:avLst/>
          </a:prstGeom>
          <a:noFill/>
        </p:spPr>
        <p:txBody>
          <a:bodyPr wrap="square" rtlCol="0">
            <a:spAutoFit/>
          </a:bodyPr>
          <a:lstStyle/>
          <a:p>
            <a:r>
              <a:rPr lang="ru-RU" sz="1400" b="1" dirty="0" smtClean="0">
                <a:cs typeface="Times New Roman" pitchFamily="18" charset="0"/>
              </a:rPr>
              <a:t>Раздел 12 /                                            </a:t>
            </a:r>
            <a:r>
              <a:rPr lang="ru-RU" sz="1400" dirty="0" smtClean="0">
                <a:cs typeface="Times New Roman" pitchFamily="18" charset="0"/>
              </a:rPr>
              <a:t>МУНИЦИПАЛЬНЫЕ ПРОГРАММЫ</a:t>
            </a:r>
          </a:p>
        </p:txBody>
      </p:sp>
      <p:sp>
        <p:nvSpPr>
          <p:cNvPr id="14" name="TextBox 13"/>
          <p:cNvSpPr txBox="1"/>
          <p:nvPr/>
        </p:nvSpPr>
        <p:spPr>
          <a:xfrm>
            <a:off x="0" y="6550223"/>
            <a:ext cx="9144000" cy="246221"/>
          </a:xfrm>
          <a:prstGeom prst="rect">
            <a:avLst/>
          </a:prstGeom>
          <a:noFill/>
        </p:spPr>
        <p:txBody>
          <a:bodyPr wrap="square" rtlCol="0">
            <a:spAutoFit/>
          </a:bodyPr>
          <a:lstStyle/>
          <a:p>
            <a:r>
              <a:rPr lang="ru-RU" sz="1000" dirty="0" smtClean="0">
                <a:cs typeface="Times New Roman" pitchFamily="18" charset="0"/>
              </a:rPr>
              <a:t>*в 2020 году только бюджет района был программным  </a:t>
            </a:r>
          </a:p>
        </p:txBody>
      </p:sp>
      <p:pic>
        <p:nvPicPr>
          <p:cNvPr id="8" name="Picture 6" descr="https://avatars.mds.yandex.net/get-zen_doc/3001030/pub_5ec13fbb3eb7d94ef263148c_5edce970e0d56115d6549db5/scale_1200"/>
          <p:cNvPicPr>
            <a:picLocks noChangeAspect="1" noChangeArrowheads="1"/>
          </p:cNvPicPr>
          <p:nvPr/>
        </p:nvPicPr>
        <p:blipFill>
          <a:blip r:embed="rId3"/>
          <a:srcRect/>
          <a:stretch>
            <a:fillRect/>
          </a:stretch>
        </p:blipFill>
        <p:spPr bwMode="auto">
          <a:xfrm>
            <a:off x="1571604" y="4429132"/>
            <a:ext cx="6306205" cy="2071678"/>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RMINATOR\Desktop\Презентация к проекту на 2021-2024\Публичные слушания.jpg"/>
          <p:cNvPicPr>
            <a:picLocks noChangeAspect="1" noChangeArrowheads="1"/>
          </p:cNvPicPr>
          <p:nvPr/>
        </p:nvPicPr>
        <p:blipFill>
          <a:blip r:embed="rId2"/>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1"/>
          <p:cNvSpPr>
            <a:spLocks noChangeArrowheads="1"/>
          </p:cNvSpPr>
          <p:nvPr/>
        </p:nvSpPr>
        <p:spPr bwMode="auto">
          <a:xfrm>
            <a:off x="1428728" y="142852"/>
            <a:ext cx="761999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ru-RU" sz="1400" b="1" dirty="0" smtClean="0"/>
          </a:p>
          <a:p>
            <a:pPr algn="ctr"/>
            <a:endParaRPr lang="ru-RU" sz="1400" b="1" dirty="0" smtClean="0"/>
          </a:p>
          <a:p>
            <a:pPr algn="ctr"/>
            <a:endParaRPr lang="ru-RU" sz="1400" dirty="0" smtClean="0"/>
          </a:p>
          <a:p>
            <a:pPr algn="just"/>
            <a:r>
              <a:rPr lang="ru-RU" sz="1600" dirty="0" smtClean="0">
                <a:latin typeface="Calibri" pitchFamily="34" charset="0"/>
                <a:cs typeface="Calibri" pitchFamily="34" charset="0"/>
              </a:rPr>
              <a:t>      Начало</a:t>
            </a:r>
            <a:r>
              <a:rPr lang="ru-RU" sz="1600" b="1" dirty="0" smtClean="0">
                <a:latin typeface="Calibri" pitchFamily="34" charset="0"/>
                <a:cs typeface="Calibri" pitchFamily="34" charset="0"/>
              </a:rPr>
              <a:t>: 12.11.2021 в 10-00 часов</a:t>
            </a:r>
            <a:r>
              <a:rPr lang="ru-RU" sz="1600" dirty="0" smtClean="0">
                <a:latin typeface="Calibri" pitchFamily="34" charset="0"/>
                <a:cs typeface="Calibri" pitchFamily="34" charset="0"/>
              </a:rPr>
              <a:t>	</a:t>
            </a:r>
          </a:p>
          <a:p>
            <a:pPr algn="just"/>
            <a:endParaRPr lang="ru-RU" sz="1600" dirty="0" smtClean="0">
              <a:latin typeface="Calibri" pitchFamily="34" charset="0"/>
              <a:cs typeface="Calibri" pitchFamily="34" charset="0"/>
            </a:endParaRPr>
          </a:p>
          <a:p>
            <a:pPr algn="just"/>
            <a:r>
              <a:rPr lang="ru-RU" sz="1600" dirty="0" smtClean="0">
                <a:latin typeface="Calibri" pitchFamily="34" charset="0"/>
                <a:cs typeface="Calibri" pitchFamily="34" charset="0"/>
              </a:rPr>
              <a:t>      Место проведения:   зал  заседаний  администрации  Курского  муниципального округа Ставропольского края</a:t>
            </a:r>
          </a:p>
          <a:p>
            <a:pPr algn="just">
              <a:buFont typeface="Wingdings" pitchFamily="2" charset="2"/>
              <a:buChar char="ü"/>
            </a:pPr>
            <a:r>
              <a:rPr lang="ru-RU" sz="1600" dirty="0" smtClean="0">
                <a:latin typeface="Calibri" pitchFamily="34" charset="0"/>
                <a:cs typeface="Calibri" pitchFamily="34" charset="0"/>
              </a:rPr>
              <a:t>      О рассмотрении проекта решения Совета Курского муниципального округа Ставропольского края «</a:t>
            </a:r>
            <a:r>
              <a:rPr lang="ru-RU" sz="1600" dirty="0" smtClean="0">
                <a:latin typeface="Calibri" pitchFamily="34" charset="0"/>
                <a:ea typeface="Calibri" pitchFamily="34" charset="0"/>
                <a:cs typeface="Calibri" pitchFamily="34" charset="0"/>
              </a:rPr>
              <a:t>О бюджете Курского муниципального округа Ставропольского края на 2022 год и плановый период 2023 и 2024 годов</a:t>
            </a:r>
            <a:r>
              <a:rPr lang="ru-RU" sz="1600" dirty="0" smtClean="0">
                <a:latin typeface="Calibri" pitchFamily="34" charset="0"/>
                <a:cs typeface="Calibri" pitchFamily="34" charset="0"/>
              </a:rPr>
              <a:t>»</a:t>
            </a:r>
          </a:p>
          <a:p>
            <a:pPr algn="just"/>
            <a:r>
              <a:rPr lang="ru-RU" sz="1600" b="1" dirty="0" smtClean="0">
                <a:latin typeface="Calibri" pitchFamily="34" charset="0"/>
                <a:cs typeface="Calibri" pitchFamily="34" charset="0"/>
              </a:rPr>
              <a:t>     Докладчик: Е.В. Мишина </a:t>
            </a:r>
            <a:r>
              <a:rPr lang="ru-RU" sz="1600" dirty="0" smtClean="0">
                <a:latin typeface="Calibri" pitchFamily="34" charset="0"/>
                <a:cs typeface="Calibri" pitchFamily="34" charset="0"/>
              </a:rPr>
              <a:t>– начальник   Финансового управления администрации Курского муниципального района Ставропольского края. </a:t>
            </a:r>
          </a:p>
          <a:p>
            <a:pPr algn="just"/>
            <a:endParaRPr lang="ru-RU" sz="1200" dirty="0" smtClean="0">
              <a:latin typeface="Calibri" pitchFamily="34" charset="0"/>
              <a:cs typeface="Calibri" pitchFamily="34" charset="0"/>
            </a:endParaRPr>
          </a:p>
          <a:p>
            <a:pPr algn="just"/>
            <a:r>
              <a:rPr lang="ru-RU" sz="1200" dirty="0" smtClean="0">
                <a:latin typeface="Calibri" pitchFamily="34" charset="0"/>
                <a:cs typeface="Calibri" pitchFamily="34" charset="0"/>
              </a:rPr>
              <a:t>     </a:t>
            </a:r>
            <a:endParaRPr lang="ru-RU" sz="1400" dirty="0" smtClean="0">
              <a:cs typeface="Times New Roman" pitchFamily="18" charset="0"/>
            </a:endParaRPr>
          </a:p>
          <a:p>
            <a:pPr algn="just"/>
            <a:endParaRPr lang="ru-RU" sz="1400" dirty="0" smtClean="0"/>
          </a:p>
          <a:p>
            <a:pPr algn="just"/>
            <a:r>
              <a:rPr lang="ru-RU" sz="1400" dirty="0" smtClean="0"/>
              <a:t>         </a:t>
            </a:r>
          </a:p>
          <a:p>
            <a:pPr lvl="0" indent="227013" algn="ctr">
              <a:tabLst>
                <a:tab pos="3084513" algn="ctr"/>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txBox="1">
            <a:spLocks/>
          </p:cNvSpPr>
          <p:nvPr/>
        </p:nvSpPr>
        <p:spPr bwMode="auto">
          <a:xfrm>
            <a:off x="0" y="0"/>
            <a:ext cx="9144000" cy="785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b="1" i="0" u="none" strike="noStrike" kern="0" cap="none" spc="0" normalizeH="0" baseline="0" noProof="0" dirty="0" smtClean="0">
                <a:ln>
                  <a:noFill/>
                </a:ln>
                <a:uLnTx/>
                <a:uFillTx/>
                <a:ea typeface="+mj-ea"/>
                <a:cs typeface="+mj-cs"/>
              </a:rPr>
              <a:t>РАСХОДЫ ПРЕДУСМОТРЕННЫЕ</a:t>
            </a:r>
            <a:r>
              <a:rPr kumimoji="0" lang="ru-RU" b="1" i="0" u="none" strike="noStrike" kern="0" cap="none" spc="0" normalizeH="0" noProof="0" dirty="0" smtClean="0">
                <a:ln>
                  <a:noFill/>
                </a:ln>
                <a:uLnTx/>
                <a:uFillTx/>
                <a:ea typeface="+mj-ea"/>
                <a:cs typeface="+mj-cs"/>
              </a:rPr>
              <a:t> НА ВЫПОЛНЕНИЕ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b="1" i="0" u="none" strike="noStrike" kern="0" cap="none" spc="0" normalizeH="0" noProof="0" dirty="0" smtClean="0">
                <a:ln>
                  <a:noFill/>
                </a:ln>
                <a:uLnTx/>
                <a:uFillTx/>
                <a:ea typeface="+mj-ea"/>
                <a:cs typeface="+mj-cs"/>
              </a:rPr>
              <a:t>17  МУНИЦИПАЛЬНЫХ ПРОГРАММ</a:t>
            </a:r>
            <a:endParaRPr kumimoji="0" lang="ru-RU" b="1" i="0" u="none" strike="noStrike" kern="0" cap="none" spc="0" normalizeH="0" baseline="0" noProof="0" dirty="0" smtClean="0">
              <a:ln>
                <a:noFill/>
              </a:ln>
              <a:uLnTx/>
              <a:uFillTx/>
              <a:ea typeface="+mj-ea"/>
              <a:cs typeface="+mj-cs"/>
            </a:endParaRPr>
          </a:p>
        </p:txBody>
      </p:sp>
      <p:sp>
        <p:nvSpPr>
          <p:cNvPr id="7" name="Прямоугольник 6"/>
          <p:cNvSpPr/>
          <p:nvPr/>
        </p:nvSpPr>
        <p:spPr>
          <a:xfrm>
            <a:off x="304800" y="4495800"/>
            <a:ext cx="144562" cy="142876"/>
          </a:xfrm>
          <a:prstGeom prst="rect">
            <a:avLst/>
          </a:prstGeom>
          <a:solidFill>
            <a:srgbClr val="92D05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3" descr="D:\Users\krdoas\Desktop\ДЛЯ ПРЕЗЕНТАЦИЙ\24.10.2018 приостановление\2.png"/>
          <p:cNvPicPr>
            <a:picLocks noChangeAspect="1" noChangeArrowheads="1"/>
          </p:cNvPicPr>
          <p:nvPr/>
        </p:nvPicPr>
        <p:blipFill>
          <a:blip r:embed="rId3" cstate="print">
            <a:biLevel thresh="50000"/>
            <a:extLst>
              <a:ext uri="{BEBA8EAE-BF5A-486C-A8C5-ECC9F3942E4B}">
                <a14:imgProps xmlns:lc="http://schemas.openxmlformats.org/drawingml/2006/lockedCanvas" xmlns:a14="http://schemas.microsoft.com/office/drawing/2010/main" xmlns="" xmlns:cdr="http://schemas.openxmlformats.org/drawingml/2006/chartDrawing" xmlns:c="http://schemas.openxmlformats.org/drawingml/2006/chart">
                  <a14:imgLayer r:embed="">
                    <a14:imgEffect>
                      <a14:brightnessContrast bright="10000"/>
                    </a14:imgEffect>
                  </a14:imgLayer>
                </a14:imgProps>
              </a:ext>
              <a:ext uri="{28A0092B-C50C-407E-A947-70E740481C1C}">
                <a14:useLocalDpi xmlns:lc="http://schemas.openxmlformats.org/drawingml/2006/lockedCanvas" xmlns:a14="http://schemas.microsoft.com/office/drawing/2010/main" xmlns="" xmlns:cdr="http://schemas.openxmlformats.org/drawingml/2006/chartDrawing" xmlns:c="http://schemas.openxmlformats.org/drawingml/2006/chart" val="0"/>
              </a:ext>
            </a:extLst>
          </a:blip>
          <a:srcRect/>
          <a:stretch>
            <a:fillRect/>
          </a:stretch>
        </p:blipFill>
        <p:spPr bwMode="auto">
          <a:xfrm>
            <a:off x="5181600" y="1219200"/>
            <a:ext cx="618363" cy="535348"/>
          </a:xfrm>
          <a:prstGeom prst="rect">
            <a:avLst/>
          </a:prstGeom>
          <a:noFill/>
          <a:extLst>
            <a:ext uri="{909E8E84-426E-40DD-AFC4-6F175D3DCCD1}">
              <a14:hiddenFill xmlns:lc="http://schemas.openxmlformats.org/drawingml/2006/lockedCanvas" xmlns:a14="http://schemas.microsoft.com/office/drawing/2010/main" xmlns="" xmlns:cdr="http://schemas.openxmlformats.org/drawingml/2006/chartDrawing" xmlns:c="http://schemas.openxmlformats.org/drawingml/2006/chart">
                <a:solidFill>
                  <a:srgbClr val="FFFFFF"/>
                </a:solidFill>
              </a14:hiddenFill>
            </a:ext>
          </a:extLst>
        </p:spPr>
      </p:pic>
      <p:pic>
        <p:nvPicPr>
          <p:cNvPr id="10" name="Picture 2" descr="Картинки по запросу theat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xmlns="">
                  <a14:imgLayer r:embed="">
                    <a14:imgEffect>
                      <a14:brightnessContrast contrast="-69000"/>
                    </a14:imgEffect>
                  </a14:imgLayer>
                </a14:imgProps>
              </a:ext>
              <a:ext uri="{28A0092B-C50C-407E-A947-70E740481C1C}">
                <a14:useLocalDpi xmlns:a14="http://schemas.microsoft.com/office/drawing/2010/main" xmlns="" val="0"/>
              </a:ext>
            </a:extLst>
          </a:blip>
          <a:srcRect/>
          <a:stretch>
            <a:fillRect/>
          </a:stretch>
        </p:blipFill>
        <p:spPr bwMode="auto">
          <a:xfrm>
            <a:off x="8305800" y="1524000"/>
            <a:ext cx="642942" cy="64294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bwMode="auto">
          <a:xfrm>
            <a:off x="0" y="1"/>
            <a:ext cx="9144000" cy="5714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0" cap="none" spc="0" normalizeH="0" baseline="0" noProof="0" dirty="0" smtClean="0">
                <a:ln>
                  <a:noFill/>
                </a:ln>
                <a:uLnTx/>
                <a:uFillTx/>
                <a:ea typeface="+mj-ea"/>
                <a:cs typeface="+mj-cs"/>
              </a:rPr>
              <a:t>Сведения о расходной части </a:t>
            </a:r>
            <a:r>
              <a:rPr lang="ru-RU" sz="1000" kern="0" dirty="0" smtClean="0">
                <a:ea typeface="+mj-ea"/>
                <a:cs typeface="+mj-cs"/>
              </a:rPr>
              <a:t>проекта </a:t>
            </a:r>
            <a:r>
              <a:rPr kumimoji="0" lang="ru-RU" sz="1000" b="0" i="0" u="none" strike="noStrike" kern="0" cap="none" spc="0" normalizeH="0" baseline="0" noProof="0" dirty="0" smtClean="0">
                <a:ln>
                  <a:noFill/>
                </a:ln>
                <a:uLnTx/>
                <a:uFillTx/>
                <a:ea typeface="+mj-ea"/>
                <a:cs typeface="+mj-cs"/>
              </a:rPr>
              <a:t>бюджета Курского муниципального округа на 2022 год и плановый период 2023</a:t>
            </a:r>
            <a:r>
              <a:rPr kumimoji="0" lang="ru-RU" sz="1000" b="0" i="0" u="none" strike="noStrike" kern="0" cap="none" spc="0" normalizeH="0" noProof="0" dirty="0" smtClean="0">
                <a:ln>
                  <a:noFill/>
                </a:ln>
                <a:uLnTx/>
                <a:uFillTx/>
                <a:ea typeface="+mj-ea"/>
                <a:cs typeface="+mj-cs"/>
              </a:rPr>
              <a:t> и </a:t>
            </a:r>
            <a:r>
              <a:rPr kumimoji="0" lang="ru-RU" sz="1000" b="0" i="0" u="none" strike="noStrike" kern="0" cap="none" spc="0" normalizeH="0" baseline="0" noProof="0" dirty="0" smtClean="0">
                <a:ln>
                  <a:noFill/>
                </a:ln>
                <a:uLnTx/>
                <a:uFillTx/>
                <a:ea typeface="+mj-ea"/>
                <a:cs typeface="+mj-cs"/>
              </a:rPr>
              <a:t>2024 годов в сравнении с ожидаемым исполнением за 2021</a:t>
            </a:r>
            <a:r>
              <a:rPr kumimoji="0" lang="ru-RU" sz="1000" b="0" i="0" u="none" strike="noStrike" kern="0" cap="none" spc="0" normalizeH="0" noProof="0" dirty="0" smtClean="0">
                <a:ln>
                  <a:noFill/>
                </a:ln>
                <a:uLnTx/>
                <a:uFillTx/>
                <a:ea typeface="+mj-ea"/>
                <a:cs typeface="+mj-cs"/>
              </a:rPr>
              <a:t> </a:t>
            </a:r>
            <a:r>
              <a:rPr kumimoji="0" lang="ru-RU" sz="1000" b="0" i="0" u="none" strike="noStrike" kern="0" cap="none" spc="0" normalizeH="0" baseline="0" noProof="0" dirty="0" smtClean="0">
                <a:ln>
                  <a:noFill/>
                </a:ln>
                <a:uLnTx/>
                <a:uFillTx/>
                <a:ea typeface="+mj-ea"/>
                <a:cs typeface="+mj-cs"/>
              </a:rPr>
              <a:t>год (оценка) и</a:t>
            </a:r>
            <a:r>
              <a:rPr kumimoji="0" lang="ru-RU" sz="1000" b="0" i="0" u="none" strike="noStrike" kern="0" cap="none" spc="0" normalizeH="0" noProof="0" dirty="0" smtClean="0">
                <a:ln>
                  <a:noFill/>
                </a:ln>
                <a:uLnTx/>
                <a:uFillTx/>
                <a:ea typeface="+mj-ea"/>
                <a:cs typeface="+mj-cs"/>
              </a:rPr>
              <a:t> отчетом за 2020 год (отчетный финансовый год)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0" cap="none" spc="0" normalizeH="0" noProof="0" dirty="0" smtClean="0">
                <a:ln>
                  <a:noFill/>
                </a:ln>
                <a:uLnTx/>
                <a:uFillTx/>
                <a:ea typeface="+mj-ea"/>
                <a:cs typeface="+mj-cs"/>
              </a:rPr>
              <a:t>в разрезе муниципальных программ</a:t>
            </a:r>
            <a:endParaRPr kumimoji="0" lang="ru-RU" sz="1000" b="0" i="0" u="none" strike="noStrike" kern="0" cap="none" spc="0" normalizeH="0" baseline="0" noProof="0" dirty="0" smtClean="0">
              <a:ln>
                <a:noFill/>
              </a:ln>
              <a:uLnTx/>
              <a:uFillTx/>
              <a:ea typeface="+mj-ea"/>
              <a:cs typeface="+mj-cs"/>
            </a:endParaRPr>
          </a:p>
        </p:txBody>
      </p:sp>
      <p:graphicFrame>
        <p:nvGraphicFramePr>
          <p:cNvPr id="7" name="Таблица 6"/>
          <p:cNvGraphicFramePr>
            <a:graphicFrameLocks noGrp="1"/>
          </p:cNvGraphicFramePr>
          <p:nvPr/>
        </p:nvGraphicFramePr>
        <p:xfrm>
          <a:off x="142844" y="571480"/>
          <a:ext cx="8858313" cy="6095732"/>
        </p:xfrm>
        <a:graphic>
          <a:graphicData uri="http://schemas.openxmlformats.org/drawingml/2006/table">
            <a:tbl>
              <a:tblPr/>
              <a:tblGrid>
                <a:gridCol w="3000396"/>
                <a:gridCol w="785818"/>
                <a:gridCol w="785818"/>
                <a:gridCol w="642942"/>
                <a:gridCol w="714380"/>
                <a:gridCol w="642943"/>
                <a:gridCol w="630865"/>
                <a:gridCol w="502850"/>
                <a:gridCol w="643419"/>
                <a:gridCol w="508882"/>
              </a:tblGrid>
              <a:tr h="319656">
                <a:tc rowSpan="2">
                  <a:txBody>
                    <a:bodyPr/>
                    <a:lstStyle/>
                    <a:p>
                      <a:pPr algn="ctr" fontAlgn="ctr"/>
                      <a:r>
                        <a:rPr lang="ru-RU" sz="800" b="0" i="0" u="none" strike="noStrike" dirty="0">
                          <a:solidFill>
                            <a:srgbClr val="000000"/>
                          </a:solidFill>
                          <a:latin typeface="Times New Roman"/>
                        </a:rPr>
                        <a:t>наименование муниципальной программы</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2020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2021</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2022</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2023</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2024</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800" b="0" i="0" u="none" strike="noStrike" dirty="0">
                          <a:solidFill>
                            <a:srgbClr val="000000"/>
                          </a:solidFill>
                          <a:latin typeface="Times New Roman"/>
                        </a:rPr>
                        <a:t>Отклонение 2022 </a:t>
                      </a:r>
                      <a:r>
                        <a:rPr lang="ru-RU" sz="800" b="0" i="0" u="none" strike="noStrike" dirty="0" smtClean="0">
                          <a:solidFill>
                            <a:srgbClr val="000000"/>
                          </a:solidFill>
                          <a:latin typeface="Times New Roman"/>
                        </a:rPr>
                        <a:t>года  </a:t>
                      </a:r>
                      <a:r>
                        <a:rPr lang="ru-RU" sz="800" b="0" i="0" u="none" strike="noStrike" dirty="0">
                          <a:solidFill>
                            <a:srgbClr val="000000"/>
                          </a:solidFill>
                          <a:latin typeface="Times New Roman"/>
                        </a:rPr>
                        <a:t>к 2020 году</a:t>
                      </a:r>
                    </a:p>
                  </a:txBody>
                  <a:tcPr marL="3539" marR="3539" marT="3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800" b="0" i="0" u="none" strike="noStrike" dirty="0">
                          <a:solidFill>
                            <a:srgbClr val="000000"/>
                          </a:solidFill>
                          <a:latin typeface="Times New Roman"/>
                        </a:rPr>
                        <a:t>Отклонение 2022 </a:t>
                      </a:r>
                      <a:r>
                        <a:rPr lang="ru-RU" sz="800" b="0" i="0" u="none" strike="noStrike" dirty="0" smtClean="0">
                          <a:solidFill>
                            <a:srgbClr val="000000"/>
                          </a:solidFill>
                          <a:latin typeface="Times New Roman"/>
                        </a:rPr>
                        <a:t>года  </a:t>
                      </a:r>
                      <a:r>
                        <a:rPr lang="ru-RU" sz="800" b="0" i="0" u="none" strike="noStrike" dirty="0">
                          <a:solidFill>
                            <a:srgbClr val="000000"/>
                          </a:solidFill>
                          <a:latin typeface="Times New Roman"/>
                        </a:rPr>
                        <a:t>к 2021 году</a:t>
                      </a:r>
                    </a:p>
                  </a:txBody>
                  <a:tcPr marL="3539" marR="3539" marT="3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129093">
                <a:tc vMerge="1">
                  <a:txBody>
                    <a:bodyPr/>
                    <a:lstStyle/>
                    <a:p>
                      <a:endParaRPr lang="ru-RU"/>
                    </a:p>
                  </a:txBody>
                  <a:tcPr/>
                </a:tc>
                <a:tc>
                  <a:txBody>
                    <a:bodyPr/>
                    <a:lstStyle/>
                    <a:p>
                      <a:pPr algn="ctr" fontAlgn="ctr"/>
                      <a:r>
                        <a:rPr lang="ru-RU" sz="800" b="0" i="0" u="none" strike="noStrike">
                          <a:solidFill>
                            <a:srgbClr val="000000"/>
                          </a:solidFill>
                          <a:latin typeface="Times New Roman"/>
                        </a:rPr>
                        <a:t>факт</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уточненный</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проект</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проект</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проект</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a:t>
                      </a:r>
                    </a:p>
                  </a:txBody>
                  <a:tcPr marL="3539" marR="3539" marT="3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a:t>
                      </a:r>
                    </a:p>
                  </a:txBody>
                  <a:tcPr marL="3539" marR="3539" marT="3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a:t>
                      </a:r>
                    </a:p>
                  </a:txBody>
                  <a:tcPr marL="3539" marR="3539" marT="3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a:t>
                      </a:r>
                    </a:p>
                  </a:txBody>
                  <a:tcPr marL="3539" marR="3539" marT="35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874">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"Развитие образования"</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718 294,43</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1 018 417,12</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803 875,17</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806 357,61</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799 174,48</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85 580,74</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 111,91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-214 541,95</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78,93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916">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"Социальная поддержка граждан"</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612 153,52</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690 490,30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719 814,92</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760 369,06</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797 440,16</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107 661,40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 117,59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29 324,62</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   104,25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397">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"Сохранение и развитие культуры"</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67 257,18</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161 295,27</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139 490,47</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129 877,17</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126 628,41</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72 233,29</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в 2 раза</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-21 804,80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  86,48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479">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"Развитие физической культуры и спорта"</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15 430,98</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20 688,34</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20 295,52</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19 787,76</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19 279,99</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4 864,54</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 131,52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-392,82</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   98,10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316">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"Молодёжная политика"</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2 182,11</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2 890,02</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2 959,89</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2 885,89</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2 811,89</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777,78</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 135,64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69,87</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 102,42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219">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"Управление имуществом"</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800,00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1 725,26</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2 454,94</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1 655,94</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1 655,94</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1 654,94</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в 3 раза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729,68</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42,29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986">
                <a:tc>
                  <a:txBody>
                    <a:bodyPr/>
                    <a:lstStyle/>
                    <a:p>
                      <a:pPr algn="just" fontAlgn="ctr"/>
                      <a:r>
                        <a:rPr lang="ru-RU" sz="800" b="0" i="0" u="none" strike="noStrike" dirty="0">
                          <a:solidFill>
                            <a:srgbClr val="000000"/>
                          </a:solidFill>
                          <a:latin typeface="Times New Roman"/>
                        </a:rPr>
                        <a:t>Муниципальная программа Курского муниципального округа Ставропольского края "Управление финансами"</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153 262,26</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38 680,95</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51 453,26</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50 166,93</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48 880,60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-101 809,00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 33,57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12 772,31</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33,02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34">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"Защита населения и территории Курского района Ставропольского края от чрезвычайных ситуаций"</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3 595,12</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3 865,57</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4 337,60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4 267,60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4 267,60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742,48</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  120,65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472,03</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 12,21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408">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"Развитие малого и среднего бизнеса, потребительского рынка, снижение административных барьеров"</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10 864,26</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11 365,54</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12 062,46</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11 340,18</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11 340,18</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1 198,20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  111,03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696,92</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   106,13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916">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"Развитие коммунального хозяйства, транспортной системы и обеспечение безопасности дорожного движения"</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23 828,92</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438 619,73</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304 064,78</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81 481,57</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83 677,33</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280 235,86</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в 12 раз</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-134 554,95</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69,32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479">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"Развитие сельского хозяйства"</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6 461,91</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14 583,81</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6 839,89</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6 737,49</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6 635,08</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377,98</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 105,85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-7 743,92</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r>
                        <a:rPr lang="ru-RU" sz="800" b="0" i="0" u="none" strike="noStrike" dirty="0" smtClean="0">
                          <a:solidFill>
                            <a:srgbClr val="000000"/>
                          </a:solidFill>
                          <a:latin typeface="Times New Roman"/>
                        </a:rPr>
                        <a:t>46,90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424">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"Межнациональные отношения и поддержка казачества"</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12 346,87</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29 656,28</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32 687,56</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30 958,82</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30 958,82</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20 340,69</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в 2,5 раза</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3 031,28</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   </a:t>
                      </a:r>
                      <a:r>
                        <a:rPr lang="ru-RU" sz="800" b="0" i="0" u="none" strike="noStrike" dirty="0">
                          <a:solidFill>
                            <a:srgbClr val="000000"/>
                          </a:solidFill>
                          <a:latin typeface="Times New Roman"/>
                        </a:rPr>
                        <a:t>110,22   </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424">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района Ставропольского края «Энергосбережение и повышение энергетической эффективности»</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2 153,44</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-2 153,44</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                 -     </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640">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"Профилактика правонарушений"</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13,25</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610,00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915,00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915,00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915,00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901,75</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в 69 раз</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305,00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в 1,5 раза</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640">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"Противодействие коррупции"</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55,70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55,70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55,70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55,70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55,70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 </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         100,00   </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721">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"Обеспечение жильем отдельных категорий граждан"</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9 414,41</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68 368,95</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7 866,07</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7 866,07</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68 368,95</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 </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58 954,54</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  в 7 раз   </a:t>
                      </a:r>
                      <a:endParaRPr lang="ru-RU" sz="800" b="0" i="0" u="none" strike="noStrike" dirty="0">
                        <a:solidFill>
                          <a:srgbClr val="000000"/>
                        </a:solidFill>
                        <a:latin typeface="Times New Roman"/>
                      </a:endParaRP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494">
                <a:tc>
                  <a:txBody>
                    <a:bodyPr/>
                    <a:lstStyle/>
                    <a:p>
                      <a:pPr algn="just" fontAlgn="ctr"/>
                      <a:r>
                        <a:rPr lang="ru-RU" sz="800" b="0" i="0" u="none" strike="noStrike">
                          <a:solidFill>
                            <a:srgbClr val="000000"/>
                          </a:solidFill>
                          <a:latin typeface="Times New Roman"/>
                        </a:rPr>
                        <a:t>Муниципальная программа Курского муниципального округа Ставропольского края "Формирование современной городской среды"</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12 640,65</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13 098,18</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0,00</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13 098,18</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 </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457,53</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    </a:t>
                      </a:r>
                      <a:r>
                        <a:rPr lang="ru-RU" sz="800" b="0" i="0" u="none" strike="noStrike" dirty="0">
                          <a:solidFill>
                            <a:srgbClr val="000000"/>
                          </a:solidFill>
                          <a:latin typeface="Times New Roman"/>
                        </a:rPr>
                        <a:t>103,62   </a:t>
                      </a:r>
                    </a:p>
                  </a:txBody>
                  <a:tcPr marL="3539" marR="3539" marT="3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r>
              <a:rPr lang="ru-RU" sz="1600" b="1" dirty="0" smtClean="0">
                <a:latin typeface="Calibri" pitchFamily="34" charset="0"/>
                <a:cs typeface="Calibri" pitchFamily="34" charset="0"/>
              </a:rPr>
              <a:t>Раздел 13 /                                      </a:t>
            </a:r>
            <a:r>
              <a:rPr lang="ru-RU" sz="2000" dirty="0" smtClean="0">
                <a:latin typeface="Calibri" pitchFamily="34" charset="0"/>
                <a:cs typeface="Calibri" pitchFamily="34" charset="0"/>
              </a:rPr>
              <a:t>ДОПОЛНИТЕЛЬНЫЕ СВЕДЕНИЯ</a:t>
            </a:r>
          </a:p>
        </p:txBody>
      </p:sp>
      <p:sp>
        <p:nvSpPr>
          <p:cNvPr id="96257" name="Rectangle 1"/>
          <p:cNvSpPr>
            <a:spLocks noChangeArrowheads="1"/>
          </p:cNvSpPr>
          <p:nvPr/>
        </p:nvSpPr>
        <p:spPr bwMode="auto">
          <a:xfrm>
            <a:off x="357158" y="1214422"/>
            <a:ext cx="8458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На основании приказов министерства финансов Ставропольского края «О результатах оценки качества управления бюджетным процессом в муниципальных районах и городских округах Ставропольского края»:</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от 19.04.2016 №72 по итогам 2015 года Курскому муниципальному району присвоена 1 степень качества управления бюджетным процессом, с результатом 78,34 баллов;</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от 28.04.2017 №129 по итогам 2016 года Курскому муниципальному району присвоена 2 степень качества управления бюджетным процессом, с результатом 72,37 баллов;</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от 10.10.2018 №257 по итогам 2017 года Курский муниципальный район на 19 месте с результатом 62,61 балла</a:t>
            </a:r>
            <a:r>
              <a:rPr lang="ru-RU" sz="1600" dirty="0" smtClean="0">
                <a:latin typeface="Calibri" pitchFamily="34" charset="0"/>
                <a:ea typeface="Times New Roman" pitchFamily="18" charset="0"/>
                <a:cs typeface="Calibri" pitchFamily="34" charset="0"/>
              </a:rPr>
              <a:t>;</a:t>
            </a:r>
            <a:endPar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lang="ru-RU" sz="1600" dirty="0" smtClean="0">
              <a:latin typeface="Calibri" pitchFamily="34" charset="0"/>
              <a:cs typeface="Calibri" pitchFamily="34" charset="0"/>
            </a:endParaRPr>
          </a:p>
          <a:p>
            <a:pPr indent="450850" algn="just" eaLnBrk="0" hangingPunct="0">
              <a:buFont typeface="Wingdings" pitchFamily="2" charset="2"/>
              <a:buChar char="Ø"/>
            </a:pPr>
            <a:r>
              <a:rPr lang="ru-RU" sz="1600" dirty="0" smtClean="0">
                <a:latin typeface="Calibri" pitchFamily="34" charset="0"/>
                <a:ea typeface="Times New Roman" pitchFamily="18" charset="0"/>
                <a:cs typeface="Calibri" pitchFamily="34" charset="0"/>
              </a:rPr>
              <a:t>от 31.05.2019 №142 по итогам 2018 года Курский муниципальный район на 30 месте с результатом 56,67 балла;</a:t>
            </a:r>
          </a:p>
          <a:p>
            <a:pPr indent="450850" algn="just" eaLnBrk="0" hangingPunct="0">
              <a:buFont typeface="Wingdings" pitchFamily="2" charset="2"/>
              <a:buChar char="Ø"/>
            </a:pPr>
            <a:endParaRPr lang="ru-RU" sz="1600" dirty="0" smtClean="0">
              <a:latin typeface="Calibri" pitchFamily="34" charset="0"/>
              <a:cs typeface="Calibri" pitchFamily="34" charset="0"/>
            </a:endParaRPr>
          </a:p>
          <a:p>
            <a:pPr lvl="0" indent="450850" algn="just" eaLnBrk="0" hangingPunct="0">
              <a:buFont typeface="Wingdings" pitchFamily="2" charset="2"/>
              <a:buChar char="Ø"/>
            </a:pPr>
            <a:r>
              <a:rPr lang="ru-RU" sz="1600" dirty="0" smtClean="0">
                <a:latin typeface="Calibri" pitchFamily="34" charset="0"/>
                <a:ea typeface="Times New Roman" pitchFamily="18" charset="0"/>
                <a:cs typeface="Calibri" pitchFamily="34" charset="0"/>
              </a:rPr>
              <a:t>от 26.05.2020 №116 по итогам 2019 года Курский муниципальный район на 33 месте с результатом 73,81 балла;</a:t>
            </a:r>
          </a:p>
          <a:p>
            <a:pPr lvl="0" indent="450850" algn="just" eaLnBrk="0" hangingPunct="0">
              <a:buFont typeface="Wingdings" pitchFamily="2" charset="2"/>
              <a:buChar char="Ø"/>
            </a:pPr>
            <a:endParaRPr lang="ru-RU" sz="1600" dirty="0" smtClean="0">
              <a:latin typeface="Calibri" pitchFamily="34" charset="0"/>
              <a:ea typeface="Times New Roman" pitchFamily="18" charset="0"/>
              <a:cs typeface="Calibri" pitchFamily="34" charset="0"/>
            </a:endParaRPr>
          </a:p>
          <a:p>
            <a:pPr indent="450850" algn="just" eaLnBrk="0" hangingPunct="0">
              <a:buFont typeface="Wingdings" pitchFamily="2" charset="2"/>
              <a:buChar char="Ø"/>
            </a:pPr>
            <a:r>
              <a:rPr lang="ru-RU" sz="1600" dirty="0" smtClean="0">
                <a:latin typeface="Calibri" pitchFamily="34" charset="0"/>
                <a:ea typeface="Times New Roman" pitchFamily="18" charset="0"/>
                <a:cs typeface="Calibri" pitchFamily="34" charset="0"/>
              </a:rPr>
              <a:t>от 28.05.2021 №122 по итогам 2020 года Курский муниципальный район на 32 месте с результатом 55,34 балла.</a:t>
            </a:r>
          </a:p>
          <a:p>
            <a:pPr lvl="0" indent="450850" algn="just" eaLnBrk="0" hangingPunct="0">
              <a:buFont typeface="Wingdings" pitchFamily="2" charset="2"/>
              <a:buChar char="Ø"/>
            </a:pPr>
            <a:endParaRPr kumimoji="0" lang="ru-RU" sz="1600" b="0" i="0" u="none" strike="noStrike" cap="none" normalizeH="0" baseline="0" dirty="0" smtClean="0">
              <a:ln>
                <a:noFill/>
              </a:ln>
              <a:effectLst/>
              <a:latin typeface="Calibri" pitchFamily="34" charset="0"/>
              <a:cs typeface="Calibri" pitchFamily="34" charset="0"/>
            </a:endParaRPr>
          </a:p>
        </p:txBody>
      </p:sp>
      <p:sp>
        <p:nvSpPr>
          <p:cNvPr id="5" name="TextBox 4"/>
          <p:cNvSpPr txBox="1"/>
          <p:nvPr/>
        </p:nvSpPr>
        <p:spPr>
          <a:xfrm>
            <a:off x="0" y="642918"/>
            <a:ext cx="9144000" cy="646331"/>
          </a:xfrm>
          <a:prstGeom prst="rect">
            <a:avLst/>
          </a:prstGeom>
          <a:noFill/>
        </p:spPr>
        <p:txBody>
          <a:bodyPr wrap="square" rtlCol="0">
            <a:spAutoFit/>
          </a:bodyPr>
          <a:lstStyle/>
          <a:p>
            <a:pPr algn="ctr"/>
            <a:r>
              <a:rPr lang="ru-RU" b="1" dirty="0" smtClean="0">
                <a:latin typeface="Calibri" pitchFamily="34" charset="0"/>
                <a:cs typeface="Calibri" pitchFamily="34" charset="0"/>
              </a:rPr>
              <a:t>Рейтинг Курского муниципального района Ставропольского края </a:t>
            </a:r>
          </a:p>
          <a:p>
            <a:pPr algn="ctr"/>
            <a:r>
              <a:rPr lang="ru-RU" b="1" dirty="0" smtClean="0">
                <a:latin typeface="Calibri" pitchFamily="34" charset="0"/>
                <a:cs typeface="Calibri" pitchFamily="34" charset="0"/>
              </a:rPr>
              <a:t>по качеству управления бюджетным процессом  </a:t>
            </a:r>
          </a:p>
        </p:txBody>
      </p:sp>
    </p:spTree>
  </p:cSld>
  <p:clrMapOvr>
    <a:masterClrMapping/>
  </p:clrMapOvr>
  <p:transition>
    <p:split orient="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b="1" dirty="0" smtClean="0">
                <a:latin typeface="Calibri" pitchFamily="34" charset="0"/>
                <a:cs typeface="Calibri" pitchFamily="34" charset="0"/>
              </a:rPr>
              <a:t>Подушевые показатели доходов и расходов бюджета и показатели характеризующих результаты использования бюджетных ассигнований в  Курском муниципальном округе</a:t>
            </a:r>
          </a:p>
        </p:txBody>
      </p:sp>
      <p:graphicFrame>
        <p:nvGraphicFramePr>
          <p:cNvPr id="3" name="Таблица 2"/>
          <p:cNvGraphicFramePr>
            <a:graphicFrameLocks noGrp="1"/>
          </p:cNvGraphicFramePr>
          <p:nvPr/>
        </p:nvGraphicFramePr>
        <p:xfrm>
          <a:off x="142846" y="714067"/>
          <a:ext cx="8858309" cy="4975943"/>
        </p:xfrm>
        <a:graphic>
          <a:graphicData uri="http://schemas.openxmlformats.org/drawingml/2006/table">
            <a:tbl>
              <a:tblPr firstRow="1" bandRow="1">
                <a:tableStyleId>{5C22544A-7EE6-4342-B048-85BDC9FD1C3A}</a:tableStyleId>
              </a:tblPr>
              <a:tblGrid>
                <a:gridCol w="374295"/>
                <a:gridCol w="3946833"/>
                <a:gridCol w="981383"/>
                <a:gridCol w="1185266"/>
                <a:gridCol w="1185266"/>
                <a:gridCol w="1185266"/>
              </a:tblGrid>
              <a:tr h="678263">
                <a:tc>
                  <a:txBody>
                    <a:bodyPr/>
                    <a:lstStyle/>
                    <a:p>
                      <a:pPr algn="ctr"/>
                      <a:r>
                        <a:rPr lang="ru-RU" sz="1200" dirty="0" smtClean="0">
                          <a:latin typeface="Calibri" pitchFamily="34" charset="0"/>
                          <a:cs typeface="Calibri" pitchFamily="34" charset="0"/>
                        </a:rPr>
                        <a:t>№ </a:t>
                      </a:r>
                      <a:r>
                        <a:rPr lang="ru-RU" sz="1200" dirty="0" err="1" smtClean="0">
                          <a:latin typeface="Calibri" pitchFamily="34" charset="0"/>
                          <a:cs typeface="Calibri" pitchFamily="34" charset="0"/>
                        </a:rPr>
                        <a:t>п</a:t>
                      </a:r>
                      <a:r>
                        <a:rPr lang="ru-RU" sz="1200" dirty="0" smtClean="0">
                          <a:latin typeface="Calibri" pitchFamily="34" charset="0"/>
                          <a:cs typeface="Calibri" pitchFamily="34" charset="0"/>
                        </a:rPr>
                        <a:t>/</a:t>
                      </a:r>
                      <a:r>
                        <a:rPr lang="ru-RU" sz="1200" dirty="0" err="1" smtClean="0">
                          <a:latin typeface="Calibri" pitchFamily="34" charset="0"/>
                          <a:cs typeface="Calibri" pitchFamily="34" charset="0"/>
                        </a:rPr>
                        <a:t>п</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Наименование показателя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Единица измерения</a:t>
                      </a:r>
                      <a:endParaRPr lang="ru-RU" sz="1200" dirty="0">
                        <a:latin typeface="Calibri" pitchFamily="34" charset="0"/>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Показатель на 2020год</a:t>
                      </a:r>
                    </a:p>
                  </a:txBody>
                  <a:tcPr/>
                </a:tc>
                <a:tc>
                  <a:txBody>
                    <a:bodyPr/>
                    <a:lstStyle/>
                    <a:p>
                      <a:pPr algn="ctr" rtl="0" fontAlgn="t"/>
                      <a:r>
                        <a:rPr lang="ru-RU" sz="1200" b="1" i="0" u="none" strike="noStrike" dirty="0">
                          <a:solidFill>
                            <a:srgbClr val="FFFFFF"/>
                          </a:solidFill>
                          <a:latin typeface="Calibri"/>
                        </a:rPr>
                        <a:t>Показатель на </a:t>
                      </a:r>
                      <a:r>
                        <a:rPr lang="ru-RU" sz="1200" b="1" i="0" u="none" strike="noStrike" dirty="0" smtClean="0">
                          <a:solidFill>
                            <a:srgbClr val="FFFFFF"/>
                          </a:solidFill>
                          <a:latin typeface="Calibri"/>
                        </a:rPr>
                        <a:t>2021 </a:t>
                      </a:r>
                      <a:r>
                        <a:rPr lang="ru-RU" sz="1200" b="1" i="0" u="none" strike="noStrike" dirty="0">
                          <a:solidFill>
                            <a:srgbClr val="FFFFFF"/>
                          </a:solidFill>
                          <a:latin typeface="Calibri"/>
                        </a:rPr>
                        <a:t>год </a:t>
                      </a:r>
                    </a:p>
                  </a:txBody>
                  <a:tcPr marL="9525" marR="9525" marT="9525" marB="0"/>
                </a:tc>
                <a:tc>
                  <a:txBody>
                    <a:bodyPr/>
                    <a:lstStyle/>
                    <a:p>
                      <a:pPr algn="ctr" rtl="0" fontAlgn="t"/>
                      <a:r>
                        <a:rPr lang="ru-RU" sz="1200" b="1" i="0" u="none" strike="noStrike" dirty="0">
                          <a:solidFill>
                            <a:srgbClr val="FFFFFF"/>
                          </a:solidFill>
                          <a:latin typeface="Calibri"/>
                        </a:rPr>
                        <a:t>Показатель на </a:t>
                      </a:r>
                      <a:r>
                        <a:rPr lang="ru-RU" sz="1200" b="1" i="0" u="none" strike="noStrike" dirty="0" smtClean="0">
                          <a:solidFill>
                            <a:srgbClr val="FFFFFF"/>
                          </a:solidFill>
                          <a:latin typeface="Calibri"/>
                        </a:rPr>
                        <a:t>2022 </a:t>
                      </a:r>
                      <a:r>
                        <a:rPr lang="ru-RU" sz="1200" b="1" i="0" u="none" strike="noStrike" dirty="0">
                          <a:solidFill>
                            <a:srgbClr val="FFFFFF"/>
                          </a:solidFill>
                          <a:latin typeface="Calibri"/>
                        </a:rPr>
                        <a:t>год </a:t>
                      </a:r>
                    </a:p>
                  </a:txBody>
                  <a:tcPr marL="9525" marR="9525" marT="9525" marB="0"/>
                </a:tc>
              </a:tr>
              <a:tr h="392962">
                <a:tc>
                  <a:txBody>
                    <a:bodyPr/>
                    <a:lstStyle/>
                    <a:p>
                      <a:pPr algn="ctr"/>
                      <a:r>
                        <a:rPr lang="ru-RU" sz="1200" dirty="0" smtClean="0">
                          <a:latin typeface="Calibri" pitchFamily="34" charset="0"/>
                          <a:cs typeface="Calibri" pitchFamily="34" charset="0"/>
                        </a:rPr>
                        <a:t>1</a:t>
                      </a:r>
                      <a:endParaRPr lang="ru-RU" sz="1200" dirty="0">
                        <a:latin typeface="Calibri" pitchFamily="34" charset="0"/>
                        <a:cs typeface="Calibri" pitchFamily="34" charset="0"/>
                      </a:endParaRPr>
                    </a:p>
                  </a:txBody>
                  <a:tcPr/>
                </a:tc>
                <a:tc>
                  <a:txBody>
                    <a:bodyPr/>
                    <a:lstStyle/>
                    <a:p>
                      <a:r>
                        <a:rPr lang="ru-RU" sz="1200" dirty="0" smtClean="0">
                          <a:latin typeface="Calibri" pitchFamily="34" charset="0"/>
                          <a:cs typeface="Calibri" pitchFamily="34" charset="0"/>
                        </a:rPr>
                        <a:t>Объем доходов местного бюджета всего в расчете на 1 жителя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38,70</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42,90</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42,65</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2</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налоговых и неналоговых доходов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6,39</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6,04</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6,41</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3</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безвозмездных поступлений  в местный бюджет в расчете на 1 жителя</a:t>
                      </a:r>
                    </a:p>
                    <a:p>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32,30</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36,85</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37,09</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4</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35,52</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48,36</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42,65</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5</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образование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13,88</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19,65</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15,81</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6</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жилищно-коммунальное хозяйство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1,21</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1,46</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1,22</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7</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культуру и кинематографию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2,64</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2,67</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2,19</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8</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социальную</a:t>
                      </a:r>
                      <a:r>
                        <a:rPr lang="ru-RU" sz="1200" baseline="0" dirty="0" smtClean="0">
                          <a:latin typeface="Calibri" pitchFamily="34" charset="0"/>
                          <a:cs typeface="Calibri" pitchFamily="34" charset="0"/>
                        </a:rPr>
                        <a:t> политику</a:t>
                      </a:r>
                      <a:r>
                        <a:rPr lang="ru-RU" sz="1200" dirty="0" smtClean="0">
                          <a:latin typeface="Calibri" pitchFamily="34" charset="0"/>
                          <a:cs typeface="Calibri" pitchFamily="34" charset="0"/>
                        </a:rPr>
                        <a:t>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12,19</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13,18</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14,79</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9</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физическую культуру и спорт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0,20</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0,23</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0,20</a:t>
                      </a:r>
                      <a:endParaRPr lang="ru-RU" sz="1200" b="0" i="0" u="none" strike="noStrike" dirty="0">
                        <a:solidFill>
                          <a:schemeClr val="tx1"/>
                        </a:solidFill>
                        <a:latin typeface="Calibri"/>
                      </a:endParaRPr>
                    </a:p>
                  </a:txBody>
                  <a:tcPr marL="9525" marR="9525" marT="9525" marB="0"/>
                </a:tc>
              </a:tr>
            </a:tbl>
          </a:graphicData>
        </a:graphic>
      </p:graphicFrame>
    </p:spTree>
  </p:cSld>
  <p:clrMapOvr>
    <a:masterClrMapping/>
  </p:clrMapOvr>
  <p:transition>
    <p:split orient="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sp>
        <p:nvSpPr>
          <p:cNvPr id="7" name="Прямоугольник 6"/>
          <p:cNvSpPr/>
          <p:nvPr/>
        </p:nvSpPr>
        <p:spPr>
          <a:xfrm>
            <a:off x="214282" y="425470"/>
            <a:ext cx="8715404" cy="5693866"/>
          </a:xfrm>
          <a:prstGeom prst="rect">
            <a:avLst/>
          </a:prstGeom>
        </p:spPr>
        <p:txBody>
          <a:bodyPr wrap="square">
            <a:spAutoFit/>
          </a:bodyPr>
          <a:lstStyle/>
          <a:p>
            <a:pPr algn="just"/>
            <a:r>
              <a:rPr lang="ru-RU" sz="1400" b="1" i="1" dirty="0" smtClean="0">
                <a:latin typeface="Times New Roman" pitchFamily="18" charset="0"/>
                <a:cs typeface="Times New Roman" pitchFamily="18" charset="0"/>
              </a:rPr>
              <a:t>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Администраторы доходов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органы государственной власти и местного самоуправления, осуществляющие в соответствии с законодательством РФ контроль за правильностью исчисления, полнотой и своевременностью уплаты, начисление, учет, взыскание платежей в бюджет, а также имеющие в своем ведении бюджетные учреждения, которым предоставлено право получать доходы от предпринимательской деятельности.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a:t>
            </a:r>
            <a:r>
              <a:rPr lang="ru-RU" sz="1400" b="1" dirty="0" smtClean="0">
                <a:solidFill>
                  <a:srgbClr val="FF0000"/>
                </a:solidFill>
                <a:latin typeface="Times New Roman" pitchFamily="18" charset="0"/>
                <a:cs typeface="Times New Roman" pitchFamily="18" charset="0"/>
              </a:rPr>
              <a:t>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Бюджетная система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основанная на экономических отношениях и юридических нормах совокупность всех видов бюджетов в стране, имеющих между собой установленные законом взаимоотношения. Единство бюджетной системы основано на взаимодействии бюджетов всех уровней, осуществляемом через использование регулирующих доходных источников, создание целевых и региональных бюджетных фондов, их частичное перераспределение. Это единство реализуется через единую социально-экономическую, включая налоговую, политику.</a:t>
            </a:r>
          </a:p>
          <a:p>
            <a:pPr algn="just"/>
            <a:r>
              <a:rPr lang="ru-RU" sz="1400" b="1" i="1" dirty="0" smtClean="0">
                <a:solidFill>
                  <a:srgbClr val="FF0000"/>
                </a:solidFill>
                <a:latin typeface="Times New Roman" pitchFamily="18" charset="0"/>
                <a:cs typeface="Times New Roman" pitchFamily="18" charset="0"/>
              </a:rPr>
              <a:t>     Бюджетная система Российской Федерации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основанная на экономических отношениях и государственном устройстве Российской Федерации, регулируемая нормами права совокупность федерального бюджета, бюджетов субъектов Российской Федерации, местных бюджетов и бюджетов государственных внебюджетных фондов.</a:t>
            </a:r>
          </a:p>
          <a:p>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Бюджетные ассигнования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бюджетные средства, предусмотренные бюджетной росписью получателю или распорядителю бюджетных средств.</a:t>
            </a:r>
          </a:p>
          <a:p>
            <a:r>
              <a:rPr lang="ru-RU" sz="1400" b="1" i="1" dirty="0" smtClean="0">
                <a:solidFill>
                  <a:srgbClr val="FF0000"/>
                </a:solidFill>
                <a:latin typeface="Times New Roman" pitchFamily="18" charset="0"/>
                <a:cs typeface="Times New Roman" pitchFamily="18" charset="0"/>
              </a:rPr>
              <a:t>     Бюджетная</a:t>
            </a:r>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роспись</a:t>
            </a:r>
            <a:r>
              <a:rPr lang="ru-RU" sz="1400" dirty="0" smtClean="0">
                <a:latin typeface="Times New Roman" pitchFamily="18" charset="0"/>
                <a:cs typeface="Times New Roman" pitchFamily="18" charset="0"/>
              </a:rPr>
              <a:t>— </a:t>
            </a:r>
            <a:r>
              <a:rPr lang="ru-RU" sz="1400" dirty="0" smtClean="0"/>
              <a:t> </a:t>
            </a:r>
            <a:r>
              <a:rPr lang="ru-RU" sz="1400" dirty="0" smtClean="0">
                <a:latin typeface="Times New Roman" pitchFamily="18" charset="0"/>
                <a:cs typeface="Times New Roman" pitchFamily="18" charset="0"/>
              </a:rPr>
              <a:t>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a:t>
            </a:r>
          </a:p>
          <a:p>
            <a:endParaRPr lang="ru-RU" sz="1400" dirty="0" smtClean="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642918"/>
            <a:ext cx="8715436" cy="5693866"/>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Бюджетный процесс </a:t>
            </a:r>
            <a:r>
              <a:rPr lang="ru-RU" sz="1400" b="1" dirty="0" smtClean="0">
                <a:solidFill>
                  <a:schemeClr val="tx2"/>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регламентируемая нормами права деятельность органов государст­венной власти, органов местного самоуправления и участников бюджетного процесса по составлению и рассмотрению проектов бюджетов, проектов бюджетов государственных внебюджетных фондов, утверждению и исполнению бюджетов и бюджетов государственных внебюджетных фондов, а также по контролю за их исполнением.</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Деньги</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особый товар, стихийно выделившийся из товарного мира и выполняющий роль всеобщего эквивалента. Их сущность выражается в функциях меры стоимости, средства обращения, средства накопления и сбережения, средства платежа, мировых денег. </a:t>
            </a:r>
            <a:br>
              <a:rPr lang="ru-RU" sz="1400" dirty="0" smtClean="0">
                <a:solidFill>
                  <a:schemeClr val="tx2"/>
                </a:solidFill>
                <a:latin typeface="Times New Roman" pitchFamily="18" charset="0"/>
                <a:cs typeface="Times New Roman" pitchFamily="18" charset="0"/>
              </a:rPr>
            </a:br>
            <a:r>
              <a:rPr lang="ru-RU" sz="1400" i="1" dirty="0" smtClean="0">
                <a:solidFill>
                  <a:srgbClr val="FF0000"/>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Дефицит бюджет</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превышение расходов бюджета над его доходами. </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Дотации</a:t>
            </a:r>
            <a:r>
              <a:rPr lang="ru-RU" sz="1400" dirty="0" smtClean="0">
                <a:solidFill>
                  <a:schemeClr val="tx2"/>
                </a:solidFill>
                <a:latin typeface="Times New Roman" pitchFamily="18" charset="0"/>
                <a:cs typeface="Times New Roman" pitchFamily="18" charset="0"/>
              </a:rPr>
              <a:t> — бюджетные средства, предоставляемые бюджету другого уровня бюджетной системы РФ или юридическому лицу на безвозмездной и безвозвратной основе для покрытия текущих расходов.</a:t>
            </a:r>
          </a:p>
          <a:p>
            <a:pPr algn="just"/>
            <a:r>
              <a:rPr lang="ru-RU" sz="1400"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Доходы бюджета</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денежные средства, поступающие в безвозмездном и безвозвратном порядке в соответствии с законодательством РФ в распоряжение органов государственной власти РФ, органов государственной власти субъектов РФ и органов местного самоуправления.</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Исполнение бюджета </a:t>
            </a:r>
            <a:r>
              <a:rPr lang="ru-RU" sz="1400" dirty="0" smtClean="0">
                <a:solidFill>
                  <a:schemeClr val="tx2"/>
                </a:solidFill>
                <a:latin typeface="Times New Roman" pitchFamily="18" charset="0"/>
                <a:cs typeface="Times New Roman" pitchFamily="18" charset="0"/>
              </a:rPr>
              <a:t>— стадия бюджетного процесса, на которой осуществляется формирование и использование бюджетных средств.</a:t>
            </a:r>
          </a:p>
          <a:p>
            <a:pPr algn="just"/>
            <a:r>
              <a:rPr lang="ru-RU" sz="1400"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Исполнение сметы доходов и расходов </a:t>
            </a:r>
            <a:r>
              <a:rPr lang="ru-RU" sz="1400" dirty="0" smtClean="0">
                <a:solidFill>
                  <a:schemeClr val="tx2"/>
                </a:solidFill>
                <a:latin typeface="Times New Roman" pitchFamily="18" charset="0"/>
                <a:cs typeface="Times New Roman" pitchFamily="18" charset="0"/>
              </a:rPr>
              <a:t>— комплекс мер, обеспечивающих выполнение плана поступления и расходования денежных средств.</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Консолидированный бюджет </a:t>
            </a:r>
            <a:r>
              <a:rPr lang="ru-RU" sz="1400" dirty="0" smtClean="0">
                <a:solidFill>
                  <a:schemeClr val="tx2"/>
                </a:solidFill>
                <a:latin typeface="Times New Roman" pitchFamily="18" charset="0"/>
                <a:cs typeface="Times New Roman" pitchFamily="18" charset="0"/>
              </a:rPr>
              <a:t>— свод бюджетов всех уровней бюджетной системы Российской Федерации на соответствующей территории.</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Местный</a:t>
            </a:r>
            <a:r>
              <a:rPr lang="ru-RU" sz="1400" b="1" dirty="0" smtClean="0">
                <a:solidFill>
                  <a:schemeClr val="tx2"/>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бюджет — </a:t>
            </a:r>
            <a:r>
              <a:rPr lang="ru-RU" sz="1400" dirty="0" err="1" smtClean="0">
                <a:solidFill>
                  <a:schemeClr val="tx2"/>
                </a:solidFill>
                <a:latin typeface="Times New Roman" pitchFamily="18" charset="0"/>
                <a:cs typeface="Times New Roman" pitchFamily="18" charset="0"/>
              </a:rPr>
              <a:t>бюджет</a:t>
            </a:r>
            <a:r>
              <a:rPr lang="ru-RU" sz="1400" dirty="0" smtClean="0">
                <a:solidFill>
                  <a:schemeClr val="tx2"/>
                </a:solidFill>
                <a:latin typeface="Times New Roman" pitchFamily="18" charset="0"/>
                <a:cs typeface="Times New Roman" pitchFamily="18" charset="0"/>
              </a:rPr>
              <a:t> муниципального образования, формирование, утверждение и исполнение которого осуществляют органы местного управления.</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Налог</a:t>
            </a:r>
            <a:r>
              <a:rPr lang="ru-RU" sz="1400" b="1"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rPr>
              <a:t>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 Признаки налога: принудительный характер; безвозмездность.</a:t>
            </a:r>
            <a:endParaRPr lang="ru-RU" sz="1400" dirty="0" smtClean="0">
              <a:solidFill>
                <a:schemeClr val="tx2"/>
              </a:solidFill>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
        <p:nvSpPr>
          <p:cNvPr id="4"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715436" cy="4616648"/>
          </a:xfrm>
          <a:prstGeom prst="rect">
            <a:avLst/>
          </a:prstGeom>
          <a:noFill/>
        </p:spPr>
        <p:txBody>
          <a:bodyPr wrap="square" rtlCol="0">
            <a:spAutoFit/>
          </a:bodyPr>
          <a:lstStyle/>
          <a:p>
            <a:pPr algn="just"/>
            <a:r>
              <a:rPr lang="ru-RU" sz="1400" b="1" i="1" dirty="0" smtClean="0">
                <a:solidFill>
                  <a:srgbClr val="FF0000"/>
                </a:solidFill>
                <a:latin typeface="Times New Roman" pitchFamily="18" charset="0"/>
                <a:cs typeface="Times New Roman" pitchFamily="18" charset="0"/>
              </a:rPr>
              <a:t>     </a:t>
            </a:r>
            <a:r>
              <a:rPr lang="ru-RU" sz="1400" b="1" i="1" dirty="0" err="1" smtClean="0">
                <a:solidFill>
                  <a:srgbClr val="FF0000"/>
                </a:solidFill>
                <a:latin typeface="Times New Roman" pitchFamily="18" charset="0"/>
                <a:cs typeface="Times New Roman" pitchFamily="18" charset="0"/>
              </a:rPr>
              <a:t>Профицит</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бюджета — превышение доходов бюджета над его расходами.</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Расходные обязательства </a:t>
            </a:r>
            <a:r>
              <a:rPr lang="ru-RU" sz="1400" dirty="0" smtClean="0">
                <a:latin typeface="Times New Roman" pitchFamily="18" charset="0"/>
                <a:cs typeface="Times New Roman" pitchFamily="18" charset="0"/>
              </a:rPr>
              <a:t>— обусловленные законом, иным нормативно-правовым актом, договором или соглашением обязанности Российской Федерации, субъекта Российской Федерации, муниципального образования предоставить физическим и юридическим лицам, органам государственной власти (органам местного самоуправления) средства соответствующего бюджета (государственного внебюджетного фонда, территориального государственного внебюджетного фонда).</a:t>
            </a:r>
          </a:p>
          <a:p>
            <a:pPr algn="just"/>
            <a:r>
              <a:rPr lang="ru-RU" sz="1400"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Расходы </a:t>
            </a:r>
            <a:r>
              <a:rPr lang="ru-RU" sz="1400" dirty="0" smtClean="0">
                <a:latin typeface="Times New Roman" pitchFamily="18" charset="0"/>
                <a:cs typeface="Times New Roman" pitchFamily="18" charset="0"/>
              </a:rPr>
              <a:t>— затраты организации, приводящие к уменьшению ее средств или увеличению ее обязательств. </a:t>
            </a:r>
          </a:p>
          <a:p>
            <a:pPr algn="just"/>
            <a:r>
              <a:rPr lang="ru-RU" sz="1400"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Расходы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это затраты, формирующиеся в связи с выполнением государством и органами местного самоуправления своих конституционных и уставных функций.</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Реестр расходных обязательств</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свод указанных законов, нормативных правовых актов и договоров, соглашений и/или их отдельных положений, которые должны вести органы исполнительной власти.</a:t>
            </a:r>
          </a:p>
          <a:p>
            <a:pPr algn="just"/>
            <a:r>
              <a:rPr lang="ru-RU" sz="1400" b="1" i="1" dirty="0" smtClean="0">
                <a:solidFill>
                  <a:srgbClr val="FF0000"/>
                </a:solidFill>
                <a:latin typeface="Times New Roman" pitchFamily="18" charset="0"/>
                <a:cs typeface="Times New Roman" pitchFamily="18" charset="0"/>
              </a:rPr>
              <a:t>     Сбалансированность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принцип формирования и исполнения бюджета, состоящий в количественном соответствии бюджетных доходов источникам их финансирования.</a:t>
            </a:r>
          </a:p>
          <a:p>
            <a:pPr algn="just"/>
            <a:r>
              <a:rPr lang="ru-RU" sz="1400" b="1" i="1" dirty="0" smtClean="0">
                <a:solidFill>
                  <a:srgbClr val="FF0000"/>
                </a:solidFill>
                <a:latin typeface="Times New Roman" pitchFamily="18" charset="0"/>
                <a:cs typeface="Times New Roman" pitchFamily="18" charset="0"/>
              </a:rPr>
              <a:t>     Смета</a:t>
            </a:r>
            <a:r>
              <a:rPr lang="ru-RU" sz="1400" dirty="0" smtClean="0">
                <a:latin typeface="Times New Roman" pitchFamily="18" charset="0"/>
                <a:cs typeface="Times New Roman" pitchFamily="18" charset="0"/>
              </a:rPr>
              <a:t> — финансовый документ, содержащий информацию об образовании и расходовании денежных средств в соответствии с </a:t>
            </a:r>
            <a:r>
              <a:rPr lang="ru-RU" sz="1400" i="1" dirty="0" smtClean="0">
                <a:latin typeface="Times New Roman" pitchFamily="18" charset="0"/>
                <a:cs typeface="Times New Roman" pitchFamily="18" charset="0"/>
              </a:rPr>
              <a:t>их </a:t>
            </a:r>
            <a:r>
              <a:rPr lang="ru-RU" sz="1400" dirty="0" smtClean="0">
                <a:latin typeface="Times New Roman" pitchFamily="18" charset="0"/>
                <a:cs typeface="Times New Roman" pitchFamily="18" charset="0"/>
              </a:rPr>
              <a:t>целевым назначением. </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Смета расходов и доходов</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финансовый план учреждения (организации), осуществляющего некоммерческую деятельность.</a:t>
            </a: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b="1" i="1" dirty="0" smtClean="0">
              <a:solidFill>
                <a:srgbClr val="FF0000"/>
              </a:solidFill>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p:txBody>
      </p:sp>
      <p:sp>
        <p:nvSpPr>
          <p:cNvPr id="5"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pic>
        <p:nvPicPr>
          <p:cNvPr id="6" name="Picture 2" descr="https://avatars.mds.yandex.net/get-pdb/750514/6a779865-dc4a-46a1-8610-57a252f7612c/s1200"/>
          <p:cNvPicPr>
            <a:picLocks noChangeAspect="1" noChangeArrowheads="1"/>
          </p:cNvPicPr>
          <p:nvPr/>
        </p:nvPicPr>
        <p:blipFill>
          <a:blip r:embed="rId2" cstate="print"/>
          <a:srcRect/>
          <a:stretch>
            <a:fillRect/>
          </a:stretch>
        </p:blipFill>
        <p:spPr bwMode="auto">
          <a:xfrm>
            <a:off x="3714744" y="4071942"/>
            <a:ext cx="5143536" cy="264320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500174"/>
            <a:ext cx="8715436" cy="1200329"/>
          </a:xfrm>
          <a:prstGeom prst="rect">
            <a:avLst/>
          </a:prstGeom>
        </p:spPr>
        <p:txBody>
          <a:bodyPr wrap="square">
            <a:spAutoFit/>
          </a:bodyPr>
          <a:lstStyle/>
          <a:p>
            <a:pPr algn="just"/>
            <a:r>
              <a:rPr lang="ru-RU" b="1" dirty="0" smtClean="0">
                <a:latin typeface="Times New Roman" pitchFamily="18" charset="0"/>
                <a:cs typeface="Times New Roman" pitchFamily="18" charset="0"/>
              </a:rPr>
              <a:t>Бюджет</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для</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граждан</a:t>
            </a:r>
            <a:r>
              <a:rPr lang="ru-RU" dirty="0" smtClean="0">
                <a:latin typeface="Times New Roman" pitchFamily="18" charset="0"/>
                <a:cs typeface="Times New Roman" pitchFamily="18" charset="0"/>
              </a:rPr>
              <a:t> – это упрощенная версия бюджетного документа, которая использует неформальный язык и доступные форматы, чтобы облегчить для граждан понимание бюджета. Он содержит информационно-аналитический материал, доступный для широкого круга неподготовленных пользователей.</a:t>
            </a:r>
            <a:endParaRPr lang="ru-RU" dirty="0">
              <a:latin typeface="Times New Roman" pitchFamily="18" charset="0"/>
              <a:cs typeface="Times New Roman" pitchFamily="18" charset="0"/>
            </a:endParaRPr>
          </a:p>
        </p:txBody>
      </p:sp>
      <p:sp>
        <p:nvSpPr>
          <p:cNvPr id="63489" name="Rectangle 1"/>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ТАКОЕ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«БЮДЖЕТ ДЛЯ ГРАЖДАН»?</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314" name="Picture 2" descr="https://www.xn--90aiqw4a4aq.xn--p1ai/sites/default/files/images/2019/u3702/otkrytyy_byudzhet.jpg"/>
          <p:cNvPicPr>
            <a:picLocks noChangeAspect="1" noChangeArrowheads="1"/>
          </p:cNvPicPr>
          <p:nvPr/>
        </p:nvPicPr>
        <p:blipFill>
          <a:blip r:embed="rId2"/>
          <a:srcRect/>
          <a:stretch>
            <a:fillRect/>
          </a:stretch>
        </p:blipFill>
        <p:spPr bwMode="auto">
          <a:xfrm>
            <a:off x="785786" y="3000372"/>
            <a:ext cx="7702573" cy="3382714"/>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785918" y="428604"/>
            <a:ext cx="5643602" cy="928694"/>
          </a:xfrm>
          <a:prstGeom prst="roundRect">
            <a:avLst/>
          </a:prstGeom>
          <a:solidFill>
            <a:srgbClr val="FF9999"/>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БЮДЖЕТНАЯ  СИСТЕМА </a:t>
            </a:r>
          </a:p>
          <a:p>
            <a:pPr algn="ctr"/>
            <a:r>
              <a:rPr lang="ru-RU" b="1" dirty="0" smtClean="0">
                <a:solidFill>
                  <a:schemeClr val="tx1"/>
                </a:solidFill>
              </a:rPr>
              <a:t>РОССИЙСКОЙ ФЕДЕРАЦИИ </a:t>
            </a:r>
            <a:endParaRPr lang="ru-RU" b="1" dirty="0">
              <a:solidFill>
                <a:schemeClr val="tx1"/>
              </a:solidFill>
            </a:endParaRPr>
          </a:p>
        </p:txBody>
      </p:sp>
      <p:sp>
        <p:nvSpPr>
          <p:cNvPr id="3" name="Скругленный прямоугольник 2"/>
          <p:cNvSpPr/>
          <p:nvPr/>
        </p:nvSpPr>
        <p:spPr>
          <a:xfrm>
            <a:off x="142844" y="2071678"/>
            <a:ext cx="1500198"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smtClean="0">
                <a:solidFill>
                  <a:schemeClr val="tx1"/>
                </a:solidFill>
              </a:rPr>
              <a:t>федераль</a:t>
            </a:r>
            <a:r>
              <a:rPr lang="ru-RU" sz="1600" dirty="0" smtClean="0">
                <a:solidFill>
                  <a:schemeClr val="tx1"/>
                </a:solidFill>
              </a:rPr>
              <a:t>-</a:t>
            </a:r>
          </a:p>
          <a:p>
            <a:pPr algn="ctr"/>
            <a:r>
              <a:rPr lang="ru-RU" sz="1600" dirty="0" err="1" smtClean="0">
                <a:solidFill>
                  <a:schemeClr val="tx1"/>
                </a:solidFill>
              </a:rPr>
              <a:t>ный</a:t>
            </a:r>
            <a:r>
              <a:rPr lang="ru-RU" sz="1600" dirty="0" smtClean="0">
                <a:solidFill>
                  <a:schemeClr val="tx1"/>
                </a:solidFill>
              </a:rPr>
              <a:t> бюджет</a:t>
            </a:r>
            <a:endParaRPr lang="ru-RU" sz="1600" dirty="0"/>
          </a:p>
        </p:txBody>
      </p:sp>
      <p:sp>
        <p:nvSpPr>
          <p:cNvPr id="4" name="Скругленный прямоугольник 3"/>
          <p:cNvSpPr/>
          <p:nvPr/>
        </p:nvSpPr>
        <p:spPr>
          <a:xfrm>
            <a:off x="1714480" y="2071678"/>
            <a:ext cx="2000264"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государственных внебюджетных фондов</a:t>
            </a:r>
            <a:endParaRPr lang="ru-RU" sz="1600" dirty="0"/>
          </a:p>
        </p:txBody>
      </p:sp>
      <p:sp>
        <p:nvSpPr>
          <p:cNvPr id="5" name="Скругленный прямоугольник 4"/>
          <p:cNvSpPr/>
          <p:nvPr/>
        </p:nvSpPr>
        <p:spPr>
          <a:xfrm>
            <a:off x="3786182" y="2071678"/>
            <a:ext cx="1428760"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субъектов</a:t>
            </a:r>
            <a:endParaRPr lang="ru-RU" sz="1600" dirty="0"/>
          </a:p>
        </p:txBody>
      </p:sp>
      <p:sp>
        <p:nvSpPr>
          <p:cNvPr id="7" name="Скругленный прямоугольник 6"/>
          <p:cNvSpPr/>
          <p:nvPr/>
        </p:nvSpPr>
        <p:spPr>
          <a:xfrm>
            <a:off x="5286380" y="2071678"/>
            <a:ext cx="2143140"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территориальных государственных внебюджетных фондов</a:t>
            </a:r>
            <a:endParaRPr lang="ru-RU" sz="1600" dirty="0"/>
          </a:p>
        </p:txBody>
      </p:sp>
      <p:sp>
        <p:nvSpPr>
          <p:cNvPr id="8" name="Скругленный прямоугольник 7"/>
          <p:cNvSpPr/>
          <p:nvPr/>
        </p:nvSpPr>
        <p:spPr>
          <a:xfrm>
            <a:off x="7500958" y="2071678"/>
            <a:ext cx="1500198"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местные бюджеты</a:t>
            </a:r>
            <a:endParaRPr lang="ru-RU" sz="1600" dirty="0"/>
          </a:p>
        </p:txBody>
      </p:sp>
      <p:cxnSp>
        <p:nvCxnSpPr>
          <p:cNvPr id="10" name="Прямая со стрелкой 9"/>
          <p:cNvCxnSpPr/>
          <p:nvPr/>
        </p:nvCxnSpPr>
        <p:spPr>
          <a:xfrm rot="16200000" flipH="1">
            <a:off x="5125644" y="875092"/>
            <a:ext cx="642942" cy="16073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2" idx="2"/>
          </p:cNvCxnSpPr>
          <p:nvPr/>
        </p:nvCxnSpPr>
        <p:spPr>
          <a:xfrm rot="5400000">
            <a:off x="4304107" y="1625192"/>
            <a:ext cx="571506" cy="3571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2" idx="2"/>
          </p:cNvCxnSpPr>
          <p:nvPr/>
        </p:nvCxnSpPr>
        <p:spPr>
          <a:xfrm rot="5400000">
            <a:off x="2553876" y="-125039"/>
            <a:ext cx="571506" cy="35361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2" idx="2"/>
          </p:cNvCxnSpPr>
          <p:nvPr/>
        </p:nvCxnSpPr>
        <p:spPr>
          <a:xfrm rot="5400000">
            <a:off x="3446851" y="839374"/>
            <a:ext cx="642944" cy="16787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2" idx="2"/>
          </p:cNvCxnSpPr>
          <p:nvPr/>
        </p:nvCxnSpPr>
        <p:spPr>
          <a:xfrm rot="16200000" flipH="1">
            <a:off x="5982900" y="-17884"/>
            <a:ext cx="571504" cy="3321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2571736" y="4572008"/>
            <a:ext cx="3071834" cy="928694"/>
          </a:xfrm>
          <a:prstGeom prst="roundRect">
            <a:avLst/>
          </a:prstGeom>
          <a:solidFill>
            <a:srgbClr val="66FF99"/>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 </a:t>
            </a:r>
          </a:p>
          <a:p>
            <a:pPr algn="ctr"/>
            <a:r>
              <a:rPr lang="ru-RU" dirty="0" smtClean="0">
                <a:solidFill>
                  <a:schemeClr val="tx1"/>
                </a:solidFill>
              </a:rPr>
              <a:t>муниципального округа</a:t>
            </a:r>
            <a:endParaRPr lang="ru-RU" dirty="0">
              <a:solidFill>
                <a:schemeClr val="tx1"/>
              </a:solidFill>
            </a:endParaRPr>
          </a:p>
        </p:txBody>
      </p:sp>
      <p:sp>
        <p:nvSpPr>
          <p:cNvPr id="36" name="Скругленный прямоугольник 35"/>
          <p:cNvSpPr/>
          <p:nvPr/>
        </p:nvSpPr>
        <p:spPr>
          <a:xfrm>
            <a:off x="5857884" y="4572008"/>
            <a:ext cx="3071834" cy="928694"/>
          </a:xfrm>
          <a:prstGeom prst="roundRect">
            <a:avLst/>
          </a:prstGeom>
          <a:solidFill>
            <a:srgbClr val="66FF99"/>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бюджеты </a:t>
            </a:r>
          </a:p>
          <a:p>
            <a:pPr algn="ctr"/>
            <a:r>
              <a:rPr lang="ru-RU" dirty="0" smtClean="0">
                <a:solidFill>
                  <a:schemeClr val="tx1"/>
                </a:solidFill>
              </a:rPr>
              <a:t>сельских поселений</a:t>
            </a:r>
            <a:endParaRPr lang="ru-RU" dirty="0">
              <a:solidFill>
                <a:schemeClr val="tx1"/>
              </a:solidFill>
            </a:endParaRPr>
          </a:p>
        </p:txBody>
      </p:sp>
      <p:cxnSp>
        <p:nvCxnSpPr>
          <p:cNvPr id="37" name="Прямая со стрелкой 36"/>
          <p:cNvCxnSpPr/>
          <p:nvPr/>
        </p:nvCxnSpPr>
        <p:spPr>
          <a:xfrm rot="10800000" flipV="1">
            <a:off x="4500562" y="3643314"/>
            <a:ext cx="3643338" cy="7858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rot="5400000">
            <a:off x="7536680" y="3893350"/>
            <a:ext cx="857255" cy="3571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5780782"/>
            <a:ext cx="9144000" cy="1077218"/>
          </a:xfrm>
          <a:prstGeom prst="rect">
            <a:avLst/>
          </a:prstGeom>
          <a:noFill/>
        </p:spPr>
        <p:txBody>
          <a:bodyPr wrap="square" rtlCol="0">
            <a:spAutoFit/>
          </a:bodyPr>
          <a:lstStyle/>
          <a:p>
            <a:pPr algn="just"/>
            <a:r>
              <a:rPr lang="ru-RU" sz="1600" b="1" dirty="0" smtClean="0">
                <a:latin typeface="Times New Roman" pitchFamily="18" charset="0"/>
                <a:cs typeface="Times New Roman" pitchFamily="18" charset="0"/>
              </a:rPr>
              <a:t>     Местный бюджет </a:t>
            </a:r>
            <a:r>
              <a:rPr lang="ru-RU" sz="1600" dirty="0" smtClean="0">
                <a:latin typeface="Times New Roman" pitchFamily="18" charset="0"/>
                <a:cs typeface="Times New Roman" pitchFamily="18" charset="0"/>
              </a:rPr>
              <a:t>– одна из составных частей бюджетной системы РФ. Он является  финансовой основой деятельности  органов местного самоуправления. В бюджете органа местного самоуправления показываются  полученные доходы и расходы, осуществляемые  им для реализации функций.</a:t>
            </a:r>
            <a:endParaRPr lang="ru-RU" sz="16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s://avatars.mds.yandex.net/get-pdb/1626167/27b86de6-5491-4c52-b6e1-456716c76d4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5602" name="Rectangle 2"/>
          <p:cNvSpPr>
            <a:spLocks noChangeArrowheads="1"/>
          </p:cNvSpPr>
          <p:nvPr/>
        </p:nvSpPr>
        <p:spPr bwMode="auto">
          <a:xfrm>
            <a:off x="1143000" y="0"/>
            <a:ext cx="7531100" cy="549275"/>
          </a:xfrm>
          <a:prstGeom prst="rect">
            <a:avLst/>
          </a:prstGeom>
          <a:noFill/>
          <a:ln w="9525">
            <a:noFill/>
            <a:miter lim="800000"/>
            <a:headEnd/>
            <a:tailEnd/>
          </a:ln>
        </p:spPr>
        <p:txBody>
          <a:bodyPr tIns="0" bIns="0"/>
          <a:lstStyle/>
          <a:p>
            <a:pPr algn="just" eaLnBrk="0" hangingPunct="0"/>
            <a:endParaRPr lang="en-GB" sz="3600">
              <a:solidFill>
                <a:schemeClr val="tx2"/>
              </a:solidFill>
              <a:latin typeface="Times New Roman" pitchFamily="18" charset="0"/>
            </a:endParaRPr>
          </a:p>
        </p:txBody>
      </p:sp>
      <p:sp>
        <p:nvSpPr>
          <p:cNvPr id="25603" name="Rectangle 3"/>
          <p:cNvSpPr>
            <a:spLocks noChangeArrowheads="1"/>
          </p:cNvSpPr>
          <p:nvPr/>
        </p:nvSpPr>
        <p:spPr bwMode="auto">
          <a:xfrm>
            <a:off x="538163" y="4835525"/>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4" name="Text Box 10"/>
          <p:cNvSpPr txBox="1">
            <a:spLocks noChangeArrowheads="1"/>
          </p:cNvSpPr>
          <p:nvPr/>
        </p:nvSpPr>
        <p:spPr bwMode="hidden">
          <a:xfrm>
            <a:off x="3062288" y="4335463"/>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05" name="Text Box 11"/>
          <p:cNvSpPr txBox="1">
            <a:spLocks noChangeArrowheads="1"/>
          </p:cNvSpPr>
          <p:nvPr/>
        </p:nvSpPr>
        <p:spPr bwMode="hidden">
          <a:xfrm>
            <a:off x="7235825" y="3328988"/>
            <a:ext cx="1512888"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sp>
        <p:nvSpPr>
          <p:cNvPr id="25606" name="AutoShape 13"/>
          <p:cNvSpPr>
            <a:spLocks noChangeArrowheads="1"/>
          </p:cNvSpPr>
          <p:nvPr/>
        </p:nvSpPr>
        <p:spPr bwMode="auto">
          <a:xfrm rot="-5400000">
            <a:off x="4448969" y="4175919"/>
            <a:ext cx="617538" cy="5016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7" name="AutoShape 14"/>
          <p:cNvSpPr>
            <a:spLocks noChangeArrowheads="1"/>
          </p:cNvSpPr>
          <p:nvPr/>
        </p:nvSpPr>
        <p:spPr bwMode="auto">
          <a:xfrm rot="-5400000">
            <a:off x="267176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8" name="Rectangle 15"/>
          <p:cNvSpPr>
            <a:spLocks noChangeArrowheads="1"/>
          </p:cNvSpPr>
          <p:nvPr/>
        </p:nvSpPr>
        <p:spPr bwMode="auto">
          <a:xfrm>
            <a:off x="2125663" y="3194050"/>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9" name="Rectangle 16"/>
          <p:cNvSpPr>
            <a:spLocks noChangeArrowheads="1"/>
          </p:cNvSpPr>
          <p:nvPr/>
        </p:nvSpPr>
        <p:spPr bwMode="auto">
          <a:xfrm>
            <a:off x="3873500" y="1527175"/>
            <a:ext cx="1795463"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10" name="Text Box 17"/>
          <p:cNvSpPr txBox="1">
            <a:spLocks noChangeArrowheads="1"/>
          </p:cNvSpPr>
          <p:nvPr/>
        </p:nvSpPr>
        <p:spPr bwMode="hidden">
          <a:xfrm>
            <a:off x="4621213" y="2693988"/>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11" name="AutoShape 18"/>
          <p:cNvSpPr>
            <a:spLocks noChangeArrowheads="1"/>
          </p:cNvSpPr>
          <p:nvPr/>
        </p:nvSpPr>
        <p:spPr bwMode="auto">
          <a:xfrm rot="-5400000">
            <a:off x="6007100" y="2533650"/>
            <a:ext cx="61753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2" name="AutoShape 19"/>
          <p:cNvSpPr>
            <a:spLocks noChangeArrowheads="1"/>
          </p:cNvSpPr>
          <p:nvPr/>
        </p:nvSpPr>
        <p:spPr bwMode="auto">
          <a:xfrm rot="-5400000">
            <a:off x="4231482" y="2532856"/>
            <a:ext cx="617538" cy="5048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3" name="AutoShape 20"/>
          <p:cNvSpPr>
            <a:spLocks noChangeArrowheads="1"/>
          </p:cNvSpPr>
          <p:nvPr/>
        </p:nvSpPr>
        <p:spPr bwMode="auto">
          <a:xfrm rot="-5400000">
            <a:off x="7700963" y="2533650"/>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4" name="AutoShape 21"/>
          <p:cNvSpPr>
            <a:spLocks noChangeArrowheads="1"/>
          </p:cNvSpPr>
          <p:nvPr/>
        </p:nvSpPr>
        <p:spPr bwMode="auto">
          <a:xfrm rot="-5400000">
            <a:off x="595471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5" name="Text Box 22"/>
          <p:cNvSpPr txBox="1">
            <a:spLocks noChangeArrowheads="1"/>
          </p:cNvSpPr>
          <p:nvPr/>
        </p:nvSpPr>
        <p:spPr bwMode="hidden">
          <a:xfrm>
            <a:off x="5580063" y="5084763"/>
            <a:ext cx="1420812"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grpSp>
        <p:nvGrpSpPr>
          <p:cNvPr id="2" name="Group 23"/>
          <p:cNvGrpSpPr>
            <a:grpSpLocks/>
          </p:cNvGrpSpPr>
          <p:nvPr/>
        </p:nvGrpSpPr>
        <p:grpSpPr bwMode="auto">
          <a:xfrm>
            <a:off x="323850" y="692150"/>
            <a:ext cx="8613775" cy="33338"/>
            <a:chOff x="280" y="601"/>
            <a:chExt cx="5426" cy="21"/>
          </a:xfrm>
        </p:grpSpPr>
        <p:sp>
          <p:nvSpPr>
            <p:cNvPr id="25621" name="Line 24"/>
            <p:cNvSpPr>
              <a:spLocks noChangeShapeType="1"/>
            </p:cNvSpPr>
            <p:nvPr/>
          </p:nvSpPr>
          <p:spPr bwMode="auto">
            <a:xfrm>
              <a:off x="281" y="622"/>
              <a:ext cx="2997" cy="0"/>
            </a:xfrm>
            <a:prstGeom prst="line">
              <a:avLst/>
            </a:prstGeom>
            <a:noFill/>
            <a:ln w="76200">
              <a:solidFill>
                <a:srgbClr val="FF6600"/>
              </a:solidFill>
              <a:round/>
              <a:headEnd/>
              <a:tailEnd/>
            </a:ln>
          </p:spPr>
          <p:txBody>
            <a:bodyPr/>
            <a:lstStyle/>
            <a:p>
              <a:endParaRPr lang="ru-RU"/>
            </a:p>
          </p:txBody>
        </p:sp>
        <p:sp>
          <p:nvSpPr>
            <p:cNvPr id="25622" name="Line 25"/>
            <p:cNvSpPr>
              <a:spLocks noChangeShapeType="1"/>
            </p:cNvSpPr>
            <p:nvPr/>
          </p:nvSpPr>
          <p:spPr bwMode="auto">
            <a:xfrm>
              <a:off x="280" y="601"/>
              <a:ext cx="5426" cy="0"/>
            </a:xfrm>
            <a:prstGeom prst="line">
              <a:avLst/>
            </a:prstGeom>
            <a:noFill/>
            <a:ln w="28575">
              <a:solidFill>
                <a:srgbClr val="FF6600"/>
              </a:solidFill>
              <a:round/>
              <a:headEnd/>
              <a:tailEnd/>
            </a:ln>
          </p:spPr>
          <p:txBody>
            <a:bodyPr/>
            <a:lstStyle/>
            <a:p>
              <a:endParaRPr lang="ru-RU"/>
            </a:p>
          </p:txBody>
        </p:sp>
      </p:grpSp>
      <p:sp>
        <p:nvSpPr>
          <p:cNvPr id="25617" name="Rectangle 26"/>
          <p:cNvSpPr>
            <a:spLocks noChangeArrowheads="1"/>
          </p:cNvSpPr>
          <p:nvPr/>
        </p:nvSpPr>
        <p:spPr bwMode="auto">
          <a:xfrm>
            <a:off x="468313" y="188913"/>
            <a:ext cx="8229600" cy="360362"/>
          </a:xfrm>
          <a:prstGeom prst="rect">
            <a:avLst/>
          </a:prstGeom>
          <a:noFill/>
          <a:ln w="9525">
            <a:noFill/>
            <a:miter lim="800000"/>
            <a:headEnd/>
            <a:tailEnd/>
          </a:ln>
        </p:spPr>
        <p:txBody>
          <a:bodyPr anchor="ctr"/>
          <a:lstStyle/>
          <a:p>
            <a:r>
              <a:rPr lang="ru-RU" sz="2400" b="1">
                <a:solidFill>
                  <a:srgbClr val="000000"/>
                </a:solidFill>
                <a:latin typeface="Times New Roman" pitchFamily="18" charset="0"/>
              </a:rPr>
              <a:t>Трехлетнее планирование бюджета</a:t>
            </a:r>
          </a:p>
        </p:txBody>
      </p:sp>
      <p:sp>
        <p:nvSpPr>
          <p:cNvPr id="25618" name="Rectangle 27"/>
          <p:cNvSpPr>
            <a:spLocks noChangeArrowheads="1"/>
          </p:cNvSpPr>
          <p:nvPr/>
        </p:nvSpPr>
        <p:spPr bwMode="auto">
          <a:xfrm>
            <a:off x="2324100" y="483552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19" name="Rectangle 28"/>
          <p:cNvSpPr>
            <a:spLocks noChangeArrowheads="1"/>
          </p:cNvSpPr>
          <p:nvPr/>
        </p:nvSpPr>
        <p:spPr bwMode="auto">
          <a:xfrm>
            <a:off x="3911600" y="3194050"/>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20" name="Rectangle 29"/>
          <p:cNvSpPr>
            <a:spLocks noChangeArrowheads="1"/>
          </p:cNvSpPr>
          <p:nvPr/>
        </p:nvSpPr>
        <p:spPr bwMode="auto">
          <a:xfrm>
            <a:off x="5659438" y="152717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ERMINATOR\Desktop\Презентация к проекту на 2021-2024\БЮджет Минимализм.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Равнобедренный треугольник 1"/>
          <p:cNvSpPr/>
          <p:nvPr/>
        </p:nvSpPr>
        <p:spPr>
          <a:xfrm>
            <a:off x="2209800" y="304800"/>
            <a:ext cx="6934200" cy="6553200"/>
          </a:xfrm>
          <a:prstGeom prst="triangle">
            <a:avLst>
              <a:gd name="adj" fmla="val 49729"/>
            </a:avLst>
          </a:prstGeom>
          <a:solidFill>
            <a:srgbClr val="FFCC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a:p>
        </p:txBody>
      </p:sp>
      <p:sp>
        <p:nvSpPr>
          <p:cNvPr id="9" name="TextBox 8"/>
          <p:cNvSpPr txBox="1"/>
          <p:nvPr/>
        </p:nvSpPr>
        <p:spPr>
          <a:xfrm>
            <a:off x="990600" y="0"/>
            <a:ext cx="7056784" cy="707886"/>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ОСНОВЫ И ФУНДАМЕНТ СОСТАВЛЕНИЯ ПРОЕКТА БЮДЖЕТА</a:t>
            </a:r>
          </a:p>
        </p:txBody>
      </p:sp>
      <p:sp>
        <p:nvSpPr>
          <p:cNvPr id="20" name="Стрелка вниз 19"/>
          <p:cNvSpPr/>
          <p:nvPr/>
        </p:nvSpPr>
        <p:spPr>
          <a:xfrm rot="551332">
            <a:off x="6896616" y="816253"/>
            <a:ext cx="857256" cy="5920608"/>
          </a:xfrm>
          <a:prstGeom prst="downArrow">
            <a:avLst/>
          </a:prstGeom>
          <a:gradFill>
            <a:gsLst>
              <a:gs pos="3300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4" name="Группа 23"/>
          <p:cNvGrpSpPr/>
          <p:nvPr/>
        </p:nvGrpSpPr>
        <p:grpSpPr>
          <a:xfrm>
            <a:off x="0" y="1142984"/>
            <a:ext cx="7178400" cy="5211964"/>
            <a:chOff x="0" y="1142984"/>
            <a:chExt cx="7178400" cy="5211964"/>
          </a:xfrm>
          <a:gradFill>
            <a:gsLst>
              <a:gs pos="0">
                <a:srgbClr val="5E9EFF"/>
              </a:gs>
              <a:gs pos="39999">
                <a:srgbClr val="85C2FF"/>
              </a:gs>
              <a:gs pos="70000">
                <a:srgbClr val="C4D6EB"/>
              </a:gs>
              <a:gs pos="100000">
                <a:srgbClr val="FFEBFA"/>
              </a:gs>
            </a:gsLst>
            <a:lin ang="5400000" scaled="0"/>
          </a:gradFill>
        </p:grpSpPr>
        <p:sp>
          <p:nvSpPr>
            <p:cNvPr id="16" name="Скругленный прямоугольник 15"/>
            <p:cNvSpPr>
              <a:spLocks noChangeAspect="1"/>
            </p:cNvSpPr>
            <p:nvPr/>
          </p:nvSpPr>
          <p:spPr>
            <a:xfrm>
              <a:off x="152400" y="4952984"/>
              <a:ext cx="6264000" cy="716164"/>
            </a:xfrm>
            <a:prstGeom prst="roundRect">
              <a:avLst>
                <a:gd name="adj" fmla="val 50000"/>
              </a:avLst>
            </a:prstGeom>
            <a:grp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   Прогноз социально-экономического развития Курского муниципального округа Ставропольского края на 2022 год и на период до 2023-2024 годы, утвержденным постановлением администрации Курского муниципального округа Ставропольского края от 29 сентября 2021 года № 1305</a:t>
              </a:r>
              <a:endParaRPr lang="ru-RU" sz="1200" b="1" dirty="0" smtClean="0">
                <a:solidFill>
                  <a:schemeClr val="tx1"/>
                </a:solidFill>
                <a:cs typeface="Times New Roman" pitchFamily="18" charset="0"/>
              </a:endParaRPr>
            </a:p>
          </p:txBody>
        </p:sp>
        <p:sp>
          <p:nvSpPr>
            <p:cNvPr id="17" name="Скругленный прямоугольник 16"/>
            <p:cNvSpPr>
              <a:spLocks noChangeAspect="1"/>
            </p:cNvSpPr>
            <p:nvPr/>
          </p:nvSpPr>
          <p:spPr>
            <a:xfrm>
              <a:off x="838200" y="1752584"/>
              <a:ext cx="6264000" cy="806724"/>
            </a:xfrm>
            <a:prstGeom prst="roundRect">
              <a:avLst>
                <a:gd name="adj" fmla="val 46369"/>
              </a:avLst>
            </a:prstGeom>
            <a:grp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rPr>
                <a:t>   </a:t>
              </a:r>
              <a:r>
                <a:rPr lang="ru-RU" sz="1200" dirty="0" smtClean="0">
                  <a:solidFill>
                    <a:schemeClr val="tx1"/>
                  </a:solidFill>
                  <a:cs typeface="Times New Roman" pitchFamily="18" charset="0"/>
                </a:rPr>
                <a:t>Положение о бюджетном процессе в Курском муниципальном округе Ставропольского края, утвержденный решением Совета Курского муниципального округа Ставропольского края от 22 октября 2020 г. № 19</a:t>
              </a:r>
            </a:p>
          </p:txBody>
        </p:sp>
        <p:sp>
          <p:nvSpPr>
            <p:cNvPr id="18" name="Скругленный прямоугольник 17"/>
            <p:cNvSpPr>
              <a:spLocks noChangeAspect="1"/>
            </p:cNvSpPr>
            <p:nvPr/>
          </p:nvSpPr>
          <p:spPr>
            <a:xfrm>
              <a:off x="914400" y="1142984"/>
              <a:ext cx="6264000" cy="609600"/>
            </a:xfrm>
            <a:prstGeom prst="roundRect">
              <a:avLst>
                <a:gd name="adj" fmla="val 50000"/>
              </a:avLst>
            </a:prstGeom>
            <a:grp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ctr">
                <a:lnSpc>
                  <a:spcPts val="1700"/>
                </a:lnSpc>
              </a:pPr>
              <a:r>
                <a:rPr lang="ru-RU" sz="1200" dirty="0" smtClean="0">
                  <a:solidFill>
                    <a:schemeClr val="tx1"/>
                  </a:solidFill>
                  <a:cs typeface="Times New Roman" pitchFamily="18" charset="0"/>
                </a:rPr>
                <a:t>Бюджетный кодекс Российской Федерации</a:t>
              </a:r>
            </a:p>
          </p:txBody>
        </p:sp>
        <p:sp>
          <p:nvSpPr>
            <p:cNvPr id="19" name="Скругленный прямоугольник 18"/>
            <p:cNvSpPr>
              <a:spLocks noChangeAspect="1"/>
            </p:cNvSpPr>
            <p:nvPr/>
          </p:nvSpPr>
          <p:spPr>
            <a:xfrm>
              <a:off x="533400" y="3428984"/>
              <a:ext cx="6264000" cy="720000"/>
            </a:xfrm>
            <a:prstGeom prst="roundRect">
              <a:avLst>
                <a:gd name="adj" fmla="val 44065"/>
              </a:avLst>
            </a:prstGeom>
            <a:grp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nSpc>
                  <a:spcPts val="1000"/>
                </a:lnSpc>
              </a:pPr>
              <a:endParaRPr lang="ru-RU" sz="1200" dirty="0" smtClean="0">
                <a:solidFill>
                  <a:sysClr val="windowText" lastClr="000000"/>
                </a:solidFill>
                <a:cs typeface="Times New Roman" pitchFamily="18" charset="0"/>
              </a:endParaRPr>
            </a:p>
            <a:p>
              <a:pPr algn="just">
                <a:lnSpc>
                  <a:spcPts val="1200"/>
                </a:lnSpc>
              </a:pPr>
              <a:r>
                <a:rPr lang="ru-RU" sz="1200" dirty="0" smtClean="0">
                  <a:solidFill>
                    <a:sysClr val="windowText" lastClr="000000"/>
                  </a:solidFill>
                  <a:cs typeface="Times New Roman" pitchFamily="18" charset="0"/>
                </a:rPr>
                <a:t>   Основные направления бюджетной и налоговой политики Курского муниципального округа Ставропольского края на 2022 год и плановый период 2023 и 2024 годов, утвержденные распоряжением администрации Курского муниципального округа   от 29 сентября  2021 г. № 408-р</a:t>
              </a:r>
            </a:p>
            <a:p>
              <a:pPr>
                <a:lnSpc>
                  <a:spcPts val="1000"/>
                </a:lnSpc>
              </a:pPr>
              <a:endParaRPr lang="ru-RU" sz="1200" b="1" dirty="0" smtClean="0">
                <a:solidFill>
                  <a:schemeClr val="tx1">
                    <a:lumMod val="75000"/>
                    <a:lumOff val="25000"/>
                  </a:schemeClr>
                </a:solidFill>
              </a:endParaRPr>
            </a:p>
          </p:txBody>
        </p:sp>
        <p:sp>
          <p:nvSpPr>
            <p:cNvPr id="21" name="Скругленный прямоугольник 20"/>
            <p:cNvSpPr>
              <a:spLocks noChangeAspect="1"/>
            </p:cNvSpPr>
            <p:nvPr/>
          </p:nvSpPr>
          <p:spPr>
            <a:xfrm>
              <a:off x="381000" y="4190984"/>
              <a:ext cx="6264000" cy="736940"/>
            </a:xfrm>
            <a:prstGeom prst="roundRect">
              <a:avLst>
                <a:gd name="adj" fmla="val 44065"/>
              </a:avLst>
            </a:prstGeom>
            <a:grp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ysClr val="windowText" lastClr="000000"/>
                  </a:solidFill>
                  <a:cs typeface="Times New Roman" pitchFamily="18" charset="0"/>
                </a:rPr>
                <a:t>   Основные направления долговой политики  Курского муниципального округа Ставропольского края на 2022 год и плановый период 2023 и 2024 годов,  утвержденные распоряжением администрации Курского муниципального округа  от 30 сентября  2021 г. № 413-р</a:t>
              </a:r>
              <a:endParaRPr lang="ru-RU" sz="1200" b="1" dirty="0" smtClean="0">
                <a:solidFill>
                  <a:schemeClr val="tx1">
                    <a:lumMod val="75000"/>
                    <a:lumOff val="25000"/>
                  </a:schemeClr>
                </a:solidFill>
                <a:cs typeface="Times New Roman" pitchFamily="18" charset="0"/>
              </a:endParaRPr>
            </a:p>
          </p:txBody>
        </p:sp>
        <p:sp>
          <p:nvSpPr>
            <p:cNvPr id="22" name="Скругленный прямоугольник 21"/>
            <p:cNvSpPr>
              <a:spLocks noChangeAspect="1"/>
            </p:cNvSpPr>
            <p:nvPr/>
          </p:nvSpPr>
          <p:spPr>
            <a:xfrm>
              <a:off x="685800" y="2590784"/>
              <a:ext cx="6264000" cy="806724"/>
            </a:xfrm>
            <a:prstGeom prst="roundRect">
              <a:avLst>
                <a:gd name="adj" fmla="val 46369"/>
              </a:avLst>
            </a:prstGeom>
            <a:grp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План мероприятий по подготовке и составлению проекта бюджета Курского муниципального округа Ставропольского края на 2022 год и плановый период 2023 и  2024 годов, утвержденный распоряжением администрации Курского муниципального округа Ставропольского края от 30 декабря 2020 г. № 21-р</a:t>
              </a:r>
            </a:p>
          </p:txBody>
        </p:sp>
        <p:sp>
          <p:nvSpPr>
            <p:cNvPr id="23" name="Скругленный прямоугольник 22"/>
            <p:cNvSpPr>
              <a:spLocks noChangeAspect="1"/>
            </p:cNvSpPr>
            <p:nvPr/>
          </p:nvSpPr>
          <p:spPr>
            <a:xfrm>
              <a:off x="0" y="5638784"/>
              <a:ext cx="6264000" cy="716164"/>
            </a:xfrm>
            <a:prstGeom prst="roundRect">
              <a:avLst>
                <a:gd name="adj" fmla="val 50000"/>
              </a:avLst>
            </a:prstGeom>
            <a:grp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   Прогноз социально-экономического развития Курского муниципального округа Ставропольского края на долгосрочный период до 2035 года, утвержденным постановлением администрации Курского муниципального района Ставропольского края от 11 ноября 2020 года № 671</a:t>
              </a:r>
              <a:endParaRPr lang="ru-RU" sz="1200" b="1" dirty="0" smtClean="0">
                <a:solidFill>
                  <a:schemeClr val="tx1"/>
                </a:solidFill>
                <a:cs typeface="Times New Roman" pitchFamily="18" charset="0"/>
              </a:endParaRPr>
            </a:p>
          </p:txBody>
        </p:sp>
      </p:grpSp>
    </p:spTree>
  </p:cSld>
  <p:clrMapOvr>
    <a:masterClrMapping/>
  </p:clrMapOvr>
  <p:transition>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p:cNvCxnSpPr/>
          <p:nvPr/>
        </p:nvCxnSpPr>
        <p:spPr>
          <a:xfrm rot="5400000">
            <a:off x="789466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610871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425132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246537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1035819" y="2250273"/>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4282" y="0"/>
            <a:ext cx="8643998" cy="1015663"/>
          </a:xfrm>
          <a:prstGeom prst="rect">
            <a:avLst/>
          </a:prstGeom>
          <a:noFill/>
        </p:spPr>
        <p:txBody>
          <a:bodyPr wrap="square" rtlCol="0">
            <a:spAutoFit/>
          </a:bodyPr>
          <a:lstStyle/>
          <a:p>
            <a:pPr algn="just"/>
            <a:r>
              <a:rPr lang="ru-RU" sz="2000" b="1" dirty="0" smtClean="0">
                <a:latin typeface="Times New Roman" pitchFamily="18" charset="0"/>
                <a:cs typeface="Times New Roman" pitchFamily="18" charset="0"/>
              </a:rPr>
              <a:t>Бюджетный процесс </a:t>
            </a:r>
            <a:r>
              <a:rPr lang="ru-RU" sz="2000" dirty="0" smtClean="0">
                <a:latin typeface="Times New Roman" pitchFamily="18" charset="0"/>
                <a:cs typeface="Times New Roman" pitchFamily="18" charset="0"/>
              </a:rPr>
              <a:t>– это деятельность по составлению проекта бюджета, его рассмотрению, утверждению, исполнению, составлению отчета об исполнении и его утверждению.</a:t>
            </a:r>
            <a:endParaRPr lang="ru-RU" sz="2000" dirty="0">
              <a:latin typeface="Times New Roman" pitchFamily="18" charset="0"/>
              <a:cs typeface="Times New Roman" pitchFamily="18" charset="0"/>
            </a:endParaRPr>
          </a:p>
        </p:txBody>
      </p:sp>
      <p:sp>
        <p:nvSpPr>
          <p:cNvPr id="3" name="Скругленный прямоугольник 2"/>
          <p:cNvSpPr/>
          <p:nvPr/>
        </p:nvSpPr>
        <p:spPr>
          <a:xfrm>
            <a:off x="1714480" y="1285860"/>
            <a:ext cx="6072230" cy="500066"/>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СТАДИИ  БЮДЖЕТНОГО  ПРОЦЕССА</a:t>
            </a:r>
            <a:endParaRPr lang="ru-RU" dirty="0"/>
          </a:p>
        </p:txBody>
      </p:sp>
      <p:sp>
        <p:nvSpPr>
          <p:cNvPr id="5" name="Прямоугольник 4"/>
          <p:cNvSpPr/>
          <p:nvPr/>
        </p:nvSpPr>
        <p:spPr>
          <a:xfrm>
            <a:off x="142844" y="2428868"/>
            <a:ext cx="1571636"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1. Разработка проекта бюджета  </a:t>
            </a:r>
            <a:endParaRPr lang="ru-RU" dirty="0">
              <a:solidFill>
                <a:schemeClr val="tx1"/>
              </a:solidFill>
              <a:latin typeface="Times New Roman" pitchFamily="18" charset="0"/>
              <a:cs typeface="Times New Roman" pitchFamily="18" charset="0"/>
            </a:endParaRPr>
          </a:p>
        </p:txBody>
      </p:sp>
      <p:sp>
        <p:nvSpPr>
          <p:cNvPr id="6" name="Прямоугольник 5"/>
          <p:cNvSpPr/>
          <p:nvPr/>
        </p:nvSpPr>
        <p:spPr>
          <a:xfrm>
            <a:off x="1785918"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2. Рассмотрение проекта бюджета  </a:t>
            </a:r>
            <a:endParaRPr lang="ru-RU" dirty="0">
              <a:solidFill>
                <a:schemeClr val="tx1"/>
              </a:solidFill>
              <a:latin typeface="Times New Roman" pitchFamily="18" charset="0"/>
              <a:cs typeface="Times New Roman" pitchFamily="18" charset="0"/>
            </a:endParaRPr>
          </a:p>
        </p:txBody>
      </p:sp>
      <p:sp>
        <p:nvSpPr>
          <p:cNvPr id="7" name="Прямоугольник 6"/>
          <p:cNvSpPr/>
          <p:nvPr/>
        </p:nvSpPr>
        <p:spPr>
          <a:xfrm>
            <a:off x="364330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3. </a:t>
            </a:r>
            <a:r>
              <a:rPr lang="ru-RU" dirty="0" err="1" smtClean="0">
                <a:solidFill>
                  <a:schemeClr val="tx1"/>
                </a:solidFill>
                <a:latin typeface="Times New Roman" pitchFamily="18" charset="0"/>
                <a:cs typeface="Times New Roman" pitchFamily="18" charset="0"/>
              </a:rPr>
              <a:t>Утверж-дение</a:t>
            </a:r>
            <a:r>
              <a:rPr lang="ru-RU" dirty="0" smtClean="0">
                <a:solidFill>
                  <a:schemeClr val="tx1"/>
                </a:solidFill>
                <a:latin typeface="Times New Roman" pitchFamily="18" charset="0"/>
                <a:cs typeface="Times New Roman" pitchFamily="18" charset="0"/>
              </a:rPr>
              <a:t> проекта бюджета  </a:t>
            </a:r>
            <a:endParaRPr lang="ru-RU" dirty="0">
              <a:solidFill>
                <a:schemeClr val="tx1"/>
              </a:solidFill>
              <a:latin typeface="Times New Roman" pitchFamily="18" charset="0"/>
              <a:cs typeface="Times New Roman" pitchFamily="18" charset="0"/>
            </a:endParaRPr>
          </a:p>
        </p:txBody>
      </p:sp>
      <p:sp>
        <p:nvSpPr>
          <p:cNvPr id="8" name="Прямоугольник 7"/>
          <p:cNvSpPr/>
          <p:nvPr/>
        </p:nvSpPr>
        <p:spPr>
          <a:xfrm>
            <a:off x="542925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4. Исполнение бюджета  </a:t>
            </a:r>
            <a:endParaRPr lang="ru-RU" dirty="0">
              <a:solidFill>
                <a:schemeClr val="tx1"/>
              </a:solidFill>
              <a:latin typeface="Times New Roman" pitchFamily="18" charset="0"/>
              <a:cs typeface="Times New Roman" pitchFamily="18" charset="0"/>
            </a:endParaRPr>
          </a:p>
        </p:txBody>
      </p:sp>
      <p:sp>
        <p:nvSpPr>
          <p:cNvPr id="9" name="Прямоугольник 8"/>
          <p:cNvSpPr/>
          <p:nvPr/>
        </p:nvSpPr>
        <p:spPr>
          <a:xfrm>
            <a:off x="7215206"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5. Рассмотрение и утверждение отчета об исполнении  бюджета </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10" name="Скругленный прямоугольник 9"/>
          <p:cNvSpPr/>
          <p:nvPr/>
        </p:nvSpPr>
        <p:spPr>
          <a:xfrm>
            <a:off x="5429256" y="4714884"/>
            <a:ext cx="1785950" cy="571504"/>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Times New Roman" pitchFamily="18" charset="0"/>
                <a:cs typeface="Times New Roman" pitchFamily="18" charset="0"/>
              </a:rPr>
              <a:t>бюджетный год</a:t>
            </a:r>
            <a:endParaRPr lang="ru-RU" dirty="0">
              <a:solidFill>
                <a:schemeClr val="bg1"/>
              </a:solidFill>
              <a:latin typeface="Times New Roman" pitchFamily="18" charset="0"/>
              <a:cs typeface="Times New Roman" pitchFamily="18" charset="0"/>
            </a:endParaRPr>
          </a:p>
        </p:txBody>
      </p:sp>
      <p:sp>
        <p:nvSpPr>
          <p:cNvPr id="11" name="Скругленный прямоугольник 10"/>
          <p:cNvSpPr/>
          <p:nvPr/>
        </p:nvSpPr>
        <p:spPr>
          <a:xfrm>
            <a:off x="714348" y="6215082"/>
            <a:ext cx="7715304" cy="428628"/>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bg1"/>
                </a:solidFill>
                <a:latin typeface="Times New Roman" pitchFamily="18" charset="0"/>
                <a:cs typeface="Times New Roman" pitchFamily="18" charset="0"/>
              </a:rPr>
              <a:t>бюджетный период</a:t>
            </a:r>
            <a:endParaRPr lang="ru-RU" sz="2400" dirty="0">
              <a:solidFill>
                <a:schemeClr val="bg1"/>
              </a:solidFill>
              <a:latin typeface="Times New Roman" pitchFamily="18" charset="0"/>
              <a:cs typeface="Times New Roman" pitchFamily="18" charset="0"/>
            </a:endParaRPr>
          </a:p>
        </p:txBody>
      </p:sp>
      <p:sp>
        <p:nvSpPr>
          <p:cNvPr id="19" name="Правая фигурная скобка 18"/>
          <p:cNvSpPr/>
          <p:nvPr/>
        </p:nvSpPr>
        <p:spPr>
          <a:xfrm rot="5400000">
            <a:off x="6161495" y="3554017"/>
            <a:ext cx="250034" cy="1714512"/>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Правая фигурная скобка 19"/>
          <p:cNvSpPr/>
          <p:nvPr/>
        </p:nvSpPr>
        <p:spPr>
          <a:xfrm rot="5400000">
            <a:off x="4429124" y="1500174"/>
            <a:ext cx="357190" cy="8786874"/>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2" name="Прямая соединительная линия 21"/>
          <p:cNvCxnSpPr/>
          <p:nvPr/>
        </p:nvCxnSpPr>
        <p:spPr>
          <a:xfrm>
            <a:off x="1214414" y="2071678"/>
            <a:ext cx="6858048"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4251323" y="1963727"/>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214282" y="0"/>
            <a:ext cx="8929718" cy="428604"/>
          </a:xfrm>
          <a:prstGeom prst="rect">
            <a:avLst/>
          </a:prstGeom>
        </p:spPr>
        <p:txBody>
          <a:bodyPr/>
          <a:lstStyle/>
          <a:p>
            <a:pPr marL="342900" indent="-342900" algn="ctr" eaLnBrk="0" hangingPunct="0">
              <a:spcBef>
                <a:spcPct val="20000"/>
              </a:spcBef>
              <a:defRPr/>
            </a:pPr>
            <a:r>
              <a:rPr lang="ru-RU" sz="2800" kern="0" dirty="0" smtClean="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Какие бывают </a:t>
            </a:r>
            <a:r>
              <a:rPr lang="ru-RU" sz="2400" b="1" i="1" kern="0" dirty="0" smtClean="0">
                <a:latin typeface="Times New Roman" pitchFamily="18" charset="0"/>
                <a:cs typeface="Times New Roman" pitchFamily="18" charset="0"/>
              </a:rPr>
              <a:t>бюджеты</a:t>
            </a:r>
            <a:r>
              <a:rPr lang="ru-RU" sz="2400" kern="0" dirty="0" smtClean="0">
                <a:latin typeface="Times New Roman" pitchFamily="18" charset="0"/>
                <a:cs typeface="Times New Roman" pitchFamily="18" charset="0"/>
              </a:rPr>
              <a:t>?</a:t>
            </a:r>
            <a:endParaRPr lang="ru-RU" sz="2400" kern="0" dirty="0">
              <a:latin typeface="Times New Roman" pitchFamily="18" charset="0"/>
              <a:cs typeface="Times New Roman" pitchFamily="18" charset="0"/>
            </a:endParaRP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pic>
        <p:nvPicPr>
          <p:cNvPr id="1030" name="Picture 6" descr="https://im2-tub-ru.yandex.net/i?id=0126215b62536e68d83d072d5015cd98&amp;n=33&amp;h=215&amp;w=363"/>
          <p:cNvPicPr>
            <a:picLocks noChangeAspect="1" noChangeArrowheads="1"/>
          </p:cNvPicPr>
          <p:nvPr/>
        </p:nvPicPr>
        <p:blipFill>
          <a:blip r:embed="rId2" cstate="print"/>
          <a:srcRect/>
          <a:stretch>
            <a:fillRect/>
          </a:stretch>
        </p:blipFill>
        <p:spPr bwMode="auto">
          <a:xfrm>
            <a:off x="0" y="3824190"/>
            <a:ext cx="3071802" cy="1819388"/>
          </a:xfrm>
          <a:prstGeom prst="rect">
            <a:avLst/>
          </a:prstGeom>
          <a:noFill/>
        </p:spPr>
      </p:pic>
      <p:pic>
        <p:nvPicPr>
          <p:cNvPr id="1034" name="Picture 10" descr="http://narzur.ru/uploads/articles/2016/07/25/57965310f286a8.57333102.jpg"/>
          <p:cNvPicPr>
            <a:picLocks noChangeAspect="1" noChangeArrowheads="1"/>
          </p:cNvPicPr>
          <p:nvPr/>
        </p:nvPicPr>
        <p:blipFill>
          <a:blip r:embed="rId3" cstate="print"/>
          <a:srcRect/>
          <a:stretch>
            <a:fillRect/>
          </a:stretch>
        </p:blipFill>
        <p:spPr bwMode="auto">
          <a:xfrm>
            <a:off x="3214678" y="3929066"/>
            <a:ext cx="3000396" cy="1714512"/>
          </a:xfrm>
          <a:prstGeom prst="rect">
            <a:avLst/>
          </a:prstGeom>
          <a:noFill/>
        </p:spPr>
      </p:pic>
      <p:sp>
        <p:nvSpPr>
          <p:cNvPr id="1044" name="AutoShape 20"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6" name="AutoShape 22"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9" name="Picture 25" descr="C:\Documents and Settings\Home\Рабочий стол\Презентации\Презентации\580f7df50c8a2.jpg.gif"/>
          <p:cNvPicPr>
            <a:picLocks noChangeAspect="1" noChangeArrowheads="1"/>
          </p:cNvPicPr>
          <p:nvPr/>
        </p:nvPicPr>
        <p:blipFill>
          <a:blip r:embed="rId4" cstate="print"/>
          <a:srcRect/>
          <a:stretch>
            <a:fillRect/>
          </a:stretch>
        </p:blipFill>
        <p:spPr bwMode="auto">
          <a:xfrm>
            <a:off x="6236458" y="3643314"/>
            <a:ext cx="2907542" cy="2000264"/>
          </a:xfrm>
          <a:prstGeom prst="rect">
            <a:avLst/>
          </a:prstGeom>
          <a:noFill/>
        </p:spPr>
      </p:pic>
      <p:sp>
        <p:nvSpPr>
          <p:cNvPr id="17" name="TextBox 16"/>
          <p:cNvSpPr txBox="1"/>
          <p:nvPr/>
        </p:nvSpPr>
        <p:spPr>
          <a:xfrm>
            <a:off x="6286512" y="714356"/>
            <a:ext cx="2643206" cy="369332"/>
          </a:xfrm>
          <a:prstGeom prst="rect">
            <a:avLst/>
          </a:prstGeom>
          <a:noFill/>
        </p:spPr>
        <p:txBody>
          <a:bodyPr wrap="square" rtlCol="0">
            <a:spAutoFit/>
          </a:bodyPr>
          <a:lstStyle/>
          <a:p>
            <a:r>
              <a:rPr lang="ru-RU" b="1" dirty="0" smtClean="0"/>
              <a:t>бюджет организаций</a:t>
            </a:r>
            <a:endParaRPr lang="ru-RU" b="1" dirty="0"/>
          </a:p>
        </p:txBody>
      </p:sp>
      <p:sp>
        <p:nvSpPr>
          <p:cNvPr id="18" name="TextBox 17"/>
          <p:cNvSpPr txBox="1"/>
          <p:nvPr/>
        </p:nvSpPr>
        <p:spPr>
          <a:xfrm>
            <a:off x="0" y="5643578"/>
            <a:ext cx="3071802" cy="954107"/>
          </a:xfrm>
          <a:prstGeom prst="rect">
            <a:avLst/>
          </a:prstGeom>
          <a:noFill/>
        </p:spPr>
        <p:txBody>
          <a:bodyPr wrap="square" rtlCol="0">
            <a:spAutoFit/>
          </a:bodyPr>
          <a:lstStyle/>
          <a:p>
            <a:pPr algn="ctr"/>
            <a:r>
              <a:rPr lang="ru-RU" sz="1400" b="1" dirty="0" smtClean="0"/>
              <a:t>Российской Федерации </a:t>
            </a:r>
            <a:r>
              <a:rPr lang="ru-RU" sz="1400" dirty="0" smtClean="0"/>
              <a:t>(федеральный бюджет, бюджеты государственных внебюджетных фондов РФ)</a:t>
            </a:r>
            <a:endParaRPr lang="ru-RU" sz="1400" dirty="0"/>
          </a:p>
        </p:txBody>
      </p:sp>
      <p:sp>
        <p:nvSpPr>
          <p:cNvPr id="19" name="TextBox 18"/>
          <p:cNvSpPr txBox="1"/>
          <p:nvPr/>
        </p:nvSpPr>
        <p:spPr>
          <a:xfrm>
            <a:off x="3286116" y="5643578"/>
            <a:ext cx="2928958" cy="1169551"/>
          </a:xfrm>
          <a:prstGeom prst="rect">
            <a:avLst/>
          </a:prstGeom>
          <a:noFill/>
        </p:spPr>
        <p:txBody>
          <a:bodyPr wrap="square" rtlCol="0">
            <a:spAutoFit/>
          </a:bodyPr>
          <a:lstStyle/>
          <a:p>
            <a:pPr algn="ctr"/>
            <a:r>
              <a:rPr lang="ru-RU" sz="1400" b="1" dirty="0" smtClean="0"/>
              <a:t>субъектов Российской Федерации </a:t>
            </a:r>
          </a:p>
          <a:p>
            <a:pPr algn="ctr"/>
            <a:r>
              <a:rPr lang="ru-RU" sz="1400" dirty="0" smtClean="0"/>
              <a:t>(региональные  бюджеты, бюджеты территориальных фондов ОМС)</a:t>
            </a:r>
            <a:endParaRPr lang="ru-RU" sz="1400" dirty="0"/>
          </a:p>
        </p:txBody>
      </p:sp>
      <p:sp>
        <p:nvSpPr>
          <p:cNvPr id="20" name="TextBox 19"/>
          <p:cNvSpPr txBox="1"/>
          <p:nvPr/>
        </p:nvSpPr>
        <p:spPr>
          <a:xfrm>
            <a:off x="6429388" y="5643578"/>
            <a:ext cx="2714612" cy="738664"/>
          </a:xfrm>
          <a:prstGeom prst="rect">
            <a:avLst/>
          </a:prstGeom>
          <a:noFill/>
        </p:spPr>
        <p:txBody>
          <a:bodyPr wrap="square" rtlCol="0">
            <a:spAutoFit/>
          </a:bodyPr>
          <a:lstStyle/>
          <a:p>
            <a:pPr algn="ctr"/>
            <a:r>
              <a:rPr lang="ru-RU" sz="1400" b="1" dirty="0" smtClean="0"/>
              <a:t>муниципальных</a:t>
            </a:r>
          </a:p>
          <a:p>
            <a:pPr algn="ctr"/>
            <a:r>
              <a:rPr lang="ru-RU" sz="1400" b="1" dirty="0" smtClean="0"/>
              <a:t> образований</a:t>
            </a:r>
          </a:p>
          <a:p>
            <a:pPr algn="ctr"/>
            <a:r>
              <a:rPr lang="ru-RU" sz="1400" dirty="0" smtClean="0"/>
              <a:t>(местные бюджеты)</a:t>
            </a:r>
            <a:endParaRPr lang="ru-RU" sz="1400" dirty="0"/>
          </a:p>
        </p:txBody>
      </p:sp>
      <p:cxnSp>
        <p:nvCxnSpPr>
          <p:cNvPr id="25" name="Прямая со стрелкой 24"/>
          <p:cNvCxnSpPr/>
          <p:nvPr/>
        </p:nvCxnSpPr>
        <p:spPr>
          <a:xfrm>
            <a:off x="4714876"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10800000" flipV="1">
            <a:off x="2883372"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5400000">
            <a:off x="3501224" y="1785926"/>
            <a:ext cx="1856594" cy="794"/>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00364" y="2857496"/>
            <a:ext cx="3000396" cy="646331"/>
          </a:xfrm>
          <a:prstGeom prst="rect">
            <a:avLst/>
          </a:prstGeom>
          <a:noFill/>
        </p:spPr>
        <p:txBody>
          <a:bodyPr wrap="square" rtlCol="0">
            <a:spAutoFit/>
          </a:bodyPr>
          <a:lstStyle/>
          <a:p>
            <a:pPr algn="ctr"/>
            <a:r>
              <a:rPr lang="ru-RU" b="1" dirty="0" smtClean="0"/>
              <a:t>бюджеты публично-правовых организаций</a:t>
            </a:r>
            <a:endParaRPr lang="ru-RU" b="1" dirty="0"/>
          </a:p>
        </p:txBody>
      </p:sp>
      <p:cxnSp>
        <p:nvCxnSpPr>
          <p:cNvPr id="35" name="Прямая со стрелкой 34"/>
          <p:cNvCxnSpPr/>
          <p:nvPr/>
        </p:nvCxnSpPr>
        <p:spPr>
          <a:xfrm rot="10800000" flipV="1">
            <a:off x="2357422" y="3429000"/>
            <a:ext cx="785818" cy="35719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rot="5400000">
            <a:off x="4215603" y="3785397"/>
            <a:ext cx="428630" cy="158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5786446" y="3429000"/>
            <a:ext cx="1071570" cy="28575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43010" name="Picture 2" descr="https://ds04.infourok.ru/uploads/ex/0df9/000da288-c50c6799/hello_html_m52501858.jpg"/>
          <p:cNvPicPr>
            <a:picLocks noChangeAspect="1" noChangeArrowheads="1"/>
          </p:cNvPicPr>
          <p:nvPr/>
        </p:nvPicPr>
        <p:blipFill>
          <a:blip r:embed="rId5" cstate="print"/>
          <a:srcRect/>
          <a:stretch>
            <a:fillRect/>
          </a:stretch>
        </p:blipFill>
        <p:spPr bwMode="auto">
          <a:xfrm>
            <a:off x="357158" y="712768"/>
            <a:ext cx="2274901" cy="2716232"/>
          </a:xfrm>
          <a:prstGeom prst="rect">
            <a:avLst/>
          </a:prstGeom>
          <a:noFill/>
        </p:spPr>
      </p:pic>
      <p:pic>
        <p:nvPicPr>
          <p:cNvPr id="43012" name="Picture 4" descr="https://im0-tub-ru.yandex.net/i?id=0ccfeca603f9fa2f32b258bc49d58a59&amp;n=13&amp;exp=1"/>
          <p:cNvPicPr>
            <a:picLocks noChangeAspect="1" noChangeArrowheads="1"/>
          </p:cNvPicPr>
          <p:nvPr/>
        </p:nvPicPr>
        <p:blipFill>
          <a:blip r:embed="rId6" cstate="print"/>
          <a:srcRect/>
          <a:stretch>
            <a:fillRect/>
          </a:stretch>
        </p:blipFill>
        <p:spPr bwMode="auto">
          <a:xfrm>
            <a:off x="6072198" y="1214422"/>
            <a:ext cx="2871788" cy="191452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pozgalev.ru/storage/c/2015/11/12/1447342173_797387_19.jpg"/>
          <p:cNvPicPr>
            <a:picLocks noChangeAspect="1" noChangeArrowheads="1"/>
          </p:cNvPicPr>
          <p:nvPr/>
        </p:nvPicPr>
        <p:blipFill>
          <a:blip r:embed="rId2" cstate="print"/>
          <a:srcRect/>
          <a:stretch>
            <a:fillRect/>
          </a:stretch>
        </p:blipFill>
        <p:spPr bwMode="auto">
          <a:xfrm>
            <a:off x="3071802" y="2000240"/>
            <a:ext cx="2857520" cy="3518322"/>
          </a:xfrm>
          <a:prstGeom prst="rect">
            <a:avLst/>
          </a:prstGeom>
          <a:noFill/>
          <a:ln w="9525">
            <a:noFill/>
            <a:miter lim="800000"/>
            <a:headEnd/>
            <a:tailEnd/>
          </a:ln>
        </p:spPr>
      </p:pic>
      <p:sp>
        <p:nvSpPr>
          <p:cNvPr id="15" name="Скругленный прямоугольник 14"/>
          <p:cNvSpPr/>
          <p:nvPr/>
        </p:nvSpPr>
        <p:spPr>
          <a:xfrm>
            <a:off x="5929322" y="2000240"/>
            <a:ext cx="3000396"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214282" y="2000240"/>
            <a:ext cx="2857520"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одержимое 2"/>
          <p:cNvSpPr txBox="1">
            <a:spLocks/>
          </p:cNvSpPr>
          <p:nvPr/>
        </p:nvSpPr>
        <p:spPr>
          <a:xfrm>
            <a:off x="214282" y="0"/>
            <a:ext cx="8929718" cy="642918"/>
          </a:xfrm>
          <a:prstGeom prst="rect">
            <a:avLst/>
          </a:prstGeom>
        </p:spPr>
        <p:txBody>
          <a:bodyPr/>
          <a:lstStyle/>
          <a:p>
            <a:pPr marL="342900" indent="-342900" algn="ctr" eaLnBrk="0" hangingPunct="0">
              <a:spcBef>
                <a:spcPct val="20000"/>
              </a:spcBef>
              <a:defRPr/>
            </a:pPr>
            <a:r>
              <a:rPr lang="ru-RU" sz="2800" kern="0" dirty="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Что такое </a:t>
            </a:r>
            <a:r>
              <a:rPr lang="ru-RU" sz="2400" b="1" i="1" kern="0" dirty="0" smtClean="0">
                <a:latin typeface="Times New Roman" pitchFamily="18" charset="0"/>
                <a:cs typeface="Times New Roman" pitchFamily="18" charset="0"/>
              </a:rPr>
              <a:t>бюджет? </a:t>
            </a:r>
          </a:p>
          <a:p>
            <a:pPr marL="342900" indent="-342900" algn="ctr" eaLnBrk="0" hangingPunct="0">
              <a:spcBef>
                <a:spcPct val="20000"/>
              </a:spcBef>
              <a:defRPr/>
            </a:pPr>
            <a:r>
              <a:rPr lang="ru-RU" sz="2400" kern="0" dirty="0" smtClean="0">
                <a:latin typeface="Times New Roman" pitchFamily="18" charset="0"/>
                <a:cs typeface="Times New Roman" pitchFamily="18" charset="0"/>
              </a:rPr>
              <a:t>– это </a:t>
            </a:r>
            <a:r>
              <a:rPr lang="ru-RU" sz="2400" kern="0" dirty="0">
                <a:latin typeface="Times New Roman" pitchFamily="18" charset="0"/>
                <a:cs typeface="Times New Roman" pitchFamily="18" charset="0"/>
              </a:rPr>
              <a:t>план доходов и </a:t>
            </a:r>
            <a:r>
              <a:rPr lang="ru-RU" sz="2400" kern="0" dirty="0" smtClean="0">
                <a:latin typeface="Times New Roman" pitchFamily="18" charset="0"/>
                <a:cs typeface="Times New Roman" pitchFamily="18" charset="0"/>
              </a:rPr>
              <a:t>расходов  на </a:t>
            </a:r>
            <a:r>
              <a:rPr lang="ru-RU" sz="2400" kern="0" dirty="0">
                <a:latin typeface="Times New Roman" pitchFamily="18" charset="0"/>
                <a:cs typeface="Times New Roman" pitchFamily="18" charset="0"/>
              </a:rPr>
              <a:t>определенный период</a:t>
            </a: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sp>
        <p:nvSpPr>
          <p:cNvPr id="5" name="TextBox 4"/>
          <p:cNvSpPr txBox="1"/>
          <p:nvPr/>
        </p:nvSpPr>
        <p:spPr>
          <a:xfrm>
            <a:off x="5786446" y="1928802"/>
            <a:ext cx="3143240" cy="3028521"/>
          </a:xfrm>
          <a:prstGeom prst="rect">
            <a:avLst/>
          </a:prstGeom>
          <a:noFill/>
        </p:spPr>
        <p:txBody>
          <a:bodyPr wrap="square">
            <a:spAutoFit/>
          </a:bodyPr>
          <a:lstStyle/>
          <a:p>
            <a:pPr marL="342900" indent="-342900" algn="ctr" eaLnBrk="0" hangingPunct="0">
              <a:spcBef>
                <a:spcPct val="20000"/>
              </a:spcBef>
              <a:defRPr/>
            </a:pPr>
            <a:r>
              <a:rPr lang="ru-RU" b="1" i="1" u="sng" kern="0" dirty="0">
                <a:latin typeface="Times New Roman" pitchFamily="18" charset="0"/>
                <a:cs typeface="Times New Roman" pitchFamily="18" charset="0"/>
              </a:rPr>
              <a:t>Расходы </a:t>
            </a:r>
            <a:r>
              <a:rPr lang="ru-RU" b="1" i="1" u="sng" kern="0" dirty="0" smtClean="0">
                <a:latin typeface="Times New Roman" pitchFamily="18" charset="0"/>
                <a:cs typeface="Times New Roman" pitchFamily="18" charset="0"/>
              </a:rPr>
              <a:t>– </a:t>
            </a:r>
          </a:p>
          <a:p>
            <a:pPr marL="342900" indent="-342900" algn="ctr" eaLnBrk="0" hangingPunct="0">
              <a:spcBef>
                <a:spcPct val="20000"/>
              </a:spcBef>
              <a:defRPr/>
            </a:pPr>
            <a:r>
              <a:rPr lang="ru-RU" i="1" kern="0" dirty="0" smtClean="0">
                <a:latin typeface="Times New Roman" pitchFamily="18" charset="0"/>
                <a:cs typeface="Times New Roman" pitchFamily="18" charset="0"/>
              </a:rPr>
              <a:t>выплачиваемые </a:t>
            </a:r>
          </a:p>
          <a:p>
            <a:pPr marL="342900" indent="-342900" algn="ctr" eaLnBrk="0" hangingPunct="0">
              <a:spcBef>
                <a:spcPct val="20000"/>
              </a:spcBef>
              <a:defRPr/>
            </a:pPr>
            <a:r>
              <a:rPr lang="ru-RU" i="1" kern="0" dirty="0" smtClean="0">
                <a:latin typeface="Times New Roman" pitchFamily="18" charset="0"/>
                <a:cs typeface="Times New Roman" pitchFamily="18" charset="0"/>
              </a:rPr>
              <a:t>из бюджета </a:t>
            </a:r>
            <a:r>
              <a:rPr lang="ru-RU" i="1" kern="0" dirty="0">
                <a:latin typeface="Times New Roman" pitchFamily="18" charset="0"/>
                <a:cs typeface="Times New Roman" pitchFamily="18" charset="0"/>
              </a:rPr>
              <a:t>денежные </a:t>
            </a:r>
            <a:r>
              <a:rPr lang="ru-RU" i="1" kern="0" dirty="0" smtClean="0">
                <a:latin typeface="Times New Roman" pitchFamily="18" charset="0"/>
                <a:cs typeface="Times New Roman" pitchFamily="18" charset="0"/>
              </a:rPr>
              <a:t>средства (социальные выплаты населению,</a:t>
            </a:r>
          </a:p>
          <a:p>
            <a:pPr marL="342900" indent="-342900" algn="ctr" eaLnBrk="0" hangingPunct="0">
              <a:spcBef>
                <a:spcPct val="20000"/>
              </a:spcBef>
              <a:defRPr/>
            </a:pPr>
            <a:r>
              <a:rPr lang="ru-RU" i="1" kern="0" dirty="0" smtClean="0">
                <a:latin typeface="Times New Roman" pitchFamily="18" charset="0"/>
                <a:cs typeface="Times New Roman" pitchFamily="18" charset="0"/>
              </a:rPr>
              <a:t>содержание муниципальных учреждений (образование, ЖКХ, культура и др.) капитальное строительство и др.)</a:t>
            </a:r>
            <a:endParaRPr lang="ru-RU" i="1" kern="0" dirty="0">
              <a:latin typeface="Times New Roman" pitchFamily="18" charset="0"/>
              <a:cs typeface="Times New Roman" pitchFamily="18" charset="0"/>
            </a:endParaRPr>
          </a:p>
        </p:txBody>
      </p:sp>
      <p:sp>
        <p:nvSpPr>
          <p:cNvPr id="6" name="TextBox 5"/>
          <p:cNvSpPr txBox="1"/>
          <p:nvPr/>
        </p:nvSpPr>
        <p:spPr>
          <a:xfrm>
            <a:off x="285720" y="2000240"/>
            <a:ext cx="2643187" cy="2862322"/>
          </a:xfrm>
          <a:prstGeom prst="rect">
            <a:avLst/>
          </a:prstGeom>
          <a:noFill/>
        </p:spPr>
        <p:txBody>
          <a:bodyPr wrap="square">
            <a:spAutoFit/>
          </a:bodyPr>
          <a:lstStyle/>
          <a:p>
            <a:pPr algn="ctr">
              <a:defRPr/>
            </a:pPr>
            <a:r>
              <a:rPr lang="ru-RU" b="1" i="1" u="sng" kern="0" dirty="0">
                <a:latin typeface="Times New Roman" pitchFamily="18" charset="0"/>
                <a:cs typeface="Times New Roman" pitchFamily="18" charset="0"/>
              </a:rPr>
              <a:t>Доходы </a:t>
            </a:r>
            <a:r>
              <a:rPr lang="ru-RU" b="1" i="1" u="sng" kern="0" dirty="0" smtClean="0">
                <a:latin typeface="Times New Roman" pitchFamily="18" charset="0"/>
                <a:cs typeface="Times New Roman" pitchFamily="18" charset="0"/>
              </a:rPr>
              <a:t>–</a:t>
            </a:r>
            <a:r>
              <a:rPr lang="ru-RU" b="1" i="1" kern="0" dirty="0" smtClean="0">
                <a:latin typeface="Times New Roman" pitchFamily="18" charset="0"/>
                <a:cs typeface="Times New Roman" pitchFamily="18" charset="0"/>
              </a:rPr>
              <a:t> </a:t>
            </a:r>
          </a:p>
          <a:p>
            <a:pPr algn="ctr">
              <a:defRPr/>
            </a:pPr>
            <a:r>
              <a:rPr lang="ru-RU" i="1" kern="0" dirty="0" smtClean="0">
                <a:latin typeface="Times New Roman" pitchFamily="18" charset="0"/>
                <a:cs typeface="Times New Roman" pitchFamily="18" charset="0"/>
              </a:rPr>
              <a:t>поступающие </a:t>
            </a:r>
            <a:r>
              <a:rPr lang="ru-RU" i="1" kern="0" dirty="0">
                <a:latin typeface="Times New Roman" pitchFamily="18" charset="0"/>
                <a:cs typeface="Times New Roman" pitchFamily="18" charset="0"/>
              </a:rPr>
              <a:t>в </a:t>
            </a:r>
            <a:r>
              <a:rPr lang="ru-RU" i="1" kern="0" dirty="0" smtClean="0">
                <a:latin typeface="Times New Roman" pitchFamily="18" charset="0"/>
                <a:cs typeface="Times New Roman" pitchFamily="18" charset="0"/>
              </a:rPr>
              <a:t> </a:t>
            </a:r>
            <a:r>
              <a:rPr lang="ru-RU" i="1" kern="0" dirty="0">
                <a:latin typeface="Times New Roman" pitchFamily="18" charset="0"/>
                <a:cs typeface="Times New Roman" pitchFamily="18" charset="0"/>
              </a:rPr>
              <a:t>бюджет денежные </a:t>
            </a:r>
            <a:r>
              <a:rPr lang="ru-RU" i="1" kern="0" dirty="0" smtClean="0">
                <a:latin typeface="Times New Roman" pitchFamily="18" charset="0"/>
                <a:cs typeface="Times New Roman" pitchFamily="18" charset="0"/>
              </a:rPr>
              <a:t>средства (налоги юридических и физических лиц, административные платежи и сборы, безвозмездные поступления </a:t>
            </a:r>
            <a:endParaRPr lang="ru-RU" i="1" kern="0" dirty="0">
              <a:latin typeface="Times New Roman" pitchFamily="18" charset="0"/>
              <a:cs typeface="Times New Roman" pitchFamily="18" charset="0"/>
            </a:endParaRPr>
          </a:p>
        </p:txBody>
      </p:sp>
      <p:sp>
        <p:nvSpPr>
          <p:cNvPr id="19465" name="TextBox 9"/>
          <p:cNvSpPr txBox="1">
            <a:spLocks noChangeArrowheads="1"/>
          </p:cNvSpPr>
          <p:nvPr/>
        </p:nvSpPr>
        <p:spPr bwMode="auto">
          <a:xfrm>
            <a:off x="6000760" y="5143512"/>
            <a:ext cx="2857521" cy="738664"/>
          </a:xfrm>
          <a:prstGeom prst="rect">
            <a:avLst/>
          </a:prstGeom>
          <a:noFill/>
          <a:ln w="9525">
            <a:noFill/>
            <a:miter lim="800000"/>
            <a:headEnd/>
            <a:tailEnd/>
          </a:ln>
        </p:spPr>
        <p:txBody>
          <a:bodyPr wrap="square">
            <a:spAutoFit/>
          </a:bodyPr>
          <a:lstStyle/>
          <a:p>
            <a:pPr algn="ctr"/>
            <a:r>
              <a:rPr lang="ru-RU" sz="1400" b="1" i="1" u="sng" dirty="0"/>
              <a:t>Дефицит бюджета </a:t>
            </a:r>
            <a:r>
              <a:rPr lang="ru-RU" sz="1400" i="1" dirty="0"/>
              <a:t>– превышение расходов бюджета над его доходами</a:t>
            </a:r>
          </a:p>
        </p:txBody>
      </p:sp>
      <p:sp>
        <p:nvSpPr>
          <p:cNvPr id="19466" name="TextBox 10"/>
          <p:cNvSpPr txBox="1">
            <a:spLocks noChangeArrowheads="1"/>
          </p:cNvSpPr>
          <p:nvPr/>
        </p:nvSpPr>
        <p:spPr bwMode="auto">
          <a:xfrm>
            <a:off x="214282" y="5143512"/>
            <a:ext cx="2786082" cy="738664"/>
          </a:xfrm>
          <a:prstGeom prst="rect">
            <a:avLst/>
          </a:prstGeom>
          <a:noFill/>
          <a:ln w="9525">
            <a:noFill/>
            <a:miter lim="800000"/>
            <a:headEnd/>
            <a:tailEnd/>
          </a:ln>
        </p:spPr>
        <p:txBody>
          <a:bodyPr wrap="square">
            <a:spAutoFit/>
          </a:bodyPr>
          <a:lstStyle/>
          <a:p>
            <a:pPr algn="ctr"/>
            <a:r>
              <a:rPr lang="ru-RU" sz="1400" b="1" i="1" u="sng" dirty="0"/>
              <a:t>Профицит бюджета </a:t>
            </a:r>
            <a:r>
              <a:rPr lang="ru-RU" sz="1400" i="1" dirty="0"/>
              <a:t>– превышение доходов бюджета над его расходами</a:t>
            </a:r>
            <a:endParaRPr lang="ru-RU" sz="1400" dirty="0"/>
          </a:p>
        </p:txBody>
      </p:sp>
      <p:sp>
        <p:nvSpPr>
          <p:cNvPr id="13" name="Содержимое 2"/>
          <p:cNvSpPr txBox="1">
            <a:spLocks/>
          </p:cNvSpPr>
          <p:nvPr/>
        </p:nvSpPr>
        <p:spPr>
          <a:xfrm>
            <a:off x="0" y="1000108"/>
            <a:ext cx="9144000" cy="928670"/>
          </a:xfrm>
          <a:prstGeom prst="rect">
            <a:avLst/>
          </a:prstGeom>
        </p:spPr>
        <p:txBody>
          <a:bodyPr/>
          <a:lstStyle/>
          <a:p>
            <a:pPr marL="342900" indent="-342900" algn="just" eaLnBrk="0" hangingPunct="0">
              <a:spcBef>
                <a:spcPct val="20000"/>
              </a:spcBef>
              <a:defRPr/>
            </a:pPr>
            <a:r>
              <a:rPr lang="ru-RU" kern="0" dirty="0" smtClean="0">
                <a:latin typeface="Times New Roman" pitchFamily="18" charset="0"/>
                <a:cs typeface="Times New Roman" pitchFamily="18" charset="0"/>
              </a:rPr>
              <a:t>    </a:t>
            </a:r>
            <a:r>
              <a:rPr lang="ru-RU" b="1" kern="0" dirty="0" smtClean="0">
                <a:latin typeface="Times New Roman" pitchFamily="18" charset="0"/>
                <a:cs typeface="Times New Roman" pitchFamily="18" charset="0"/>
              </a:rPr>
              <a:t>Бюджет </a:t>
            </a:r>
            <a:r>
              <a:rPr lang="ru-RU" b="1"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(от </a:t>
            </a:r>
            <a:r>
              <a:rPr lang="ru-RU" i="1" kern="0" dirty="0" err="1" smtClean="0">
                <a:latin typeface="Times New Roman" pitchFamily="18" charset="0"/>
                <a:cs typeface="Times New Roman" pitchFamily="18" charset="0"/>
              </a:rPr>
              <a:t>старонормандского</a:t>
            </a:r>
            <a:r>
              <a:rPr lang="ru-RU" i="1" kern="0" dirty="0" smtClean="0">
                <a:latin typeface="Times New Roman" pitchFamily="18" charset="0"/>
                <a:cs typeface="Times New Roman" pitchFamily="18" charset="0"/>
              </a:rPr>
              <a:t> </a:t>
            </a:r>
            <a:r>
              <a:rPr lang="en-US" i="1" u="sng" kern="0" dirty="0" err="1" smtClean="0">
                <a:latin typeface="Times New Roman" pitchFamily="18" charset="0"/>
                <a:cs typeface="Times New Roman" pitchFamily="18" charset="0"/>
              </a:rPr>
              <a:t>bougette</a:t>
            </a:r>
            <a:r>
              <a:rPr lang="en-US" i="1" u="sng" kern="0" dirty="0" smtClean="0">
                <a:latin typeface="Times New Roman" pitchFamily="18" charset="0"/>
                <a:cs typeface="Times New Roman" pitchFamily="18" charset="0"/>
              </a:rPr>
              <a:t> </a:t>
            </a:r>
            <a:r>
              <a:rPr lang="en-US"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342900" indent="-342900" eaLnBrk="0" hangingPunct="0">
              <a:spcBef>
                <a:spcPct val="20000"/>
              </a:spcBef>
              <a:defRPr/>
            </a:pPr>
            <a:endParaRPr lang="ru-RU" kern="0" dirty="0" smtClean="0">
              <a:latin typeface="Times New Roman" pitchFamily="18" charset="0"/>
              <a:cs typeface="Times New Roman" pitchFamily="18" charset="0"/>
            </a:endParaRPr>
          </a:p>
        </p:txBody>
      </p:sp>
      <p:sp>
        <p:nvSpPr>
          <p:cNvPr id="16" name="Скругленный прямоугольник 15"/>
          <p:cNvSpPr/>
          <p:nvPr/>
        </p:nvSpPr>
        <p:spPr>
          <a:xfrm>
            <a:off x="214282" y="6000768"/>
            <a:ext cx="8786813" cy="642942"/>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dirty="0" smtClean="0">
                <a:solidFill>
                  <a:schemeClr val="tx1"/>
                </a:solidFill>
                <a:latin typeface="Times New Roman" pitchFamily="18" charset="0"/>
                <a:cs typeface="Times New Roman" pitchFamily="18" charset="0"/>
              </a:rPr>
              <a:t>Сбалансированность бюджета по доходам и расходам – основополагающее требование предъявляемое к органам составляющим и утверждающим бюджет.</a:t>
            </a:r>
            <a:endParaRPr lang="ru-RU" dirty="0">
              <a:solidFill>
                <a:schemeClr val="tx1"/>
              </a:solidFill>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fontAlgn="auto">
              <a:spcBef>
                <a:spcPts val="0"/>
              </a:spcBef>
              <a:spcAft>
                <a:spcPts val="0"/>
              </a:spcAft>
              <a:defRPr/>
            </a:pPr>
            <a:r>
              <a:rPr lang="ru-RU" sz="2400" b="1" kern="0" dirty="0">
                <a:latin typeface="Calibri" pitchFamily="34" charset="0"/>
                <a:ea typeface="+mj-ea"/>
                <a:cs typeface="Calibri" pitchFamily="34" charset="0"/>
              </a:rPr>
              <a:t>ДОХОДЫ МЕСТНОГО БЮДЖЕТА</a:t>
            </a:r>
          </a:p>
        </p:txBody>
      </p:sp>
      <p:sp>
        <p:nvSpPr>
          <p:cNvPr id="12" name="Rectangle 2"/>
          <p:cNvSpPr txBox="1">
            <a:spLocks noChangeArrowheads="1"/>
          </p:cNvSpPr>
          <p:nvPr/>
        </p:nvSpPr>
        <p:spPr bwMode="auto">
          <a:xfrm>
            <a:off x="0" y="428625"/>
            <a:ext cx="9144000" cy="511175"/>
          </a:xfrm>
          <a:prstGeom prst="rect">
            <a:avLst/>
          </a:prstGeom>
          <a:noFill/>
          <a:ln w="9525">
            <a:noFill/>
            <a:miter lim="800000"/>
            <a:headEnd/>
            <a:tailEnd/>
          </a:ln>
        </p:spPr>
        <p:txBody>
          <a:bodyPr anchor="ctr"/>
          <a:lstStyle/>
          <a:p>
            <a:pPr algn="ctr" fontAlgn="auto">
              <a:spcBef>
                <a:spcPts val="0"/>
              </a:spcBef>
              <a:spcAft>
                <a:spcPts val="0"/>
              </a:spcAft>
              <a:defRPr/>
            </a:pPr>
            <a:r>
              <a:rPr lang="ru-RU" kern="0" dirty="0">
                <a:latin typeface="Calibri" pitchFamily="34" charset="0"/>
                <a:ea typeface="+mj-ea"/>
                <a:cs typeface="Calibri" pitchFamily="34" charset="0"/>
              </a:rPr>
              <a:t>Доходы бюджета – поступающие в бюджет денежные средства, за исключением средств, являющихся источниками финансирования дефицита бюджета </a:t>
            </a:r>
          </a:p>
        </p:txBody>
      </p:sp>
      <p:sp>
        <p:nvSpPr>
          <p:cNvPr id="15" name="Прямоугольник 14"/>
          <p:cNvSpPr/>
          <p:nvPr/>
        </p:nvSpPr>
        <p:spPr>
          <a:xfrm>
            <a:off x="2786063" y="1000125"/>
            <a:ext cx="3786187"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Calibri" pitchFamily="34" charset="0"/>
                <a:cs typeface="Calibri" pitchFamily="34" charset="0"/>
              </a:rPr>
              <a:t>ТИПЫ ДОХОДОВ</a:t>
            </a:r>
          </a:p>
        </p:txBody>
      </p:sp>
      <p:sp>
        <p:nvSpPr>
          <p:cNvPr id="16" name="TextBox 15"/>
          <p:cNvSpPr txBox="1"/>
          <p:nvPr/>
        </p:nvSpPr>
        <p:spPr>
          <a:xfrm>
            <a:off x="0" y="1428736"/>
            <a:ext cx="5143500" cy="1954381"/>
          </a:xfrm>
          <a:prstGeom prst="rect">
            <a:avLst/>
          </a:prstGeom>
          <a:noFill/>
        </p:spPr>
        <p:txBody>
          <a:bodyPr>
            <a:spAutoFit/>
          </a:bodyPr>
          <a:lstStyle/>
          <a:p>
            <a:pPr algn="ctr" fontAlgn="auto">
              <a:spcBef>
                <a:spcPts val="0"/>
              </a:spcBef>
              <a:spcAft>
                <a:spcPts val="0"/>
              </a:spcAft>
              <a:defRPr/>
            </a:pPr>
            <a:r>
              <a:rPr lang="ru-RU" sz="1100" b="1" dirty="0">
                <a:latin typeface="Calibri" pitchFamily="34" charset="0"/>
                <a:cs typeface="Calibri" pitchFamily="34" charset="0"/>
              </a:rPr>
              <a:t>Налоговые (собственные)</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налог на доход физических лиц (НДФЛ);</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единый налог на вмененный доход (ЕНВД</a:t>
            </a:r>
            <a:r>
              <a:rPr lang="ru-RU" sz="1100" dirty="0" smtClean="0">
                <a:latin typeface="Calibri" pitchFamily="34" charset="0"/>
                <a:cs typeface="Calibri" pitchFamily="34" charset="0"/>
              </a:rPr>
              <a:t>)  (с 01.01.2021 отменен)</a:t>
            </a:r>
            <a:endParaRPr lang="ru-RU" sz="1100" dirty="0">
              <a:latin typeface="Calibri" pitchFamily="34" charset="0"/>
              <a:cs typeface="Calibri" pitchFamily="34" charset="0"/>
            </a:endParaRP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единый сельскохозяйственный налог  (ЕСХН</a:t>
            </a:r>
            <a:r>
              <a:rPr lang="ru-RU" sz="1100" dirty="0" smtClean="0">
                <a:latin typeface="Calibri" pitchFamily="34" charset="0"/>
                <a:cs typeface="Calibri" pitchFamily="34" charset="0"/>
              </a:rPr>
              <a:t>);</a:t>
            </a:r>
          </a:p>
          <a:p>
            <a:pPr marL="342900" indent="-342900" fontAlgn="auto">
              <a:spcBef>
                <a:spcPts val="0"/>
              </a:spcBef>
              <a:spcAft>
                <a:spcPts val="0"/>
              </a:spcAft>
              <a:buFont typeface="Wingdings" pitchFamily="2" charset="2"/>
              <a:buChar char="Ø"/>
              <a:defRPr/>
            </a:pPr>
            <a:r>
              <a:rPr lang="ru-RU" sz="1100" dirty="0" smtClean="0">
                <a:latin typeface="Calibri" pitchFamily="34" charset="0"/>
                <a:cs typeface="Calibri" pitchFamily="34" charset="0"/>
              </a:rPr>
              <a:t>налог, взимаемый в связи с применением упрощенной системы налогообложения (УСН)</a:t>
            </a:r>
          </a:p>
          <a:p>
            <a:pPr marL="342900" indent="-342900" fontAlgn="auto">
              <a:spcBef>
                <a:spcPts val="0"/>
              </a:spcBef>
              <a:spcAft>
                <a:spcPts val="0"/>
              </a:spcAft>
              <a:buFont typeface="Wingdings" pitchFamily="2" charset="2"/>
              <a:buChar char="Ø"/>
              <a:defRPr/>
            </a:pPr>
            <a:r>
              <a:rPr lang="ru-RU" sz="1100" dirty="0" smtClean="0">
                <a:latin typeface="Calibri" pitchFamily="34" charset="0"/>
                <a:cs typeface="Calibri" pitchFamily="34" charset="0"/>
              </a:rPr>
              <a:t>имущественные налоги (земельный, налог на  имущество);</a:t>
            </a:r>
            <a:endParaRPr lang="ru-RU" sz="1100" dirty="0">
              <a:latin typeface="Calibri" pitchFamily="34" charset="0"/>
              <a:cs typeface="Calibri" pitchFamily="34" charset="0"/>
            </a:endParaRP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акцизы;</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государственная пошлина;</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н</a:t>
            </a:r>
            <a:r>
              <a:rPr lang="ru-RU" sz="1100" dirty="0" smtClean="0">
                <a:latin typeface="Calibri" pitchFamily="34" charset="0"/>
                <a:cs typeface="Calibri" pitchFamily="34" charset="0"/>
              </a:rPr>
              <a:t>алог</a:t>
            </a:r>
            <a:r>
              <a:rPr lang="ru-RU" sz="1100" dirty="0">
                <a:latin typeface="Calibri" pitchFamily="34" charset="0"/>
                <a:cs typeface="Calibri" pitchFamily="34" charset="0"/>
              </a:rPr>
              <a:t>, взимаемый в связи с применением патентной системы налогообложения.</a:t>
            </a:r>
          </a:p>
        </p:txBody>
      </p:sp>
      <p:sp>
        <p:nvSpPr>
          <p:cNvPr id="17" name="TextBox 16"/>
          <p:cNvSpPr txBox="1"/>
          <p:nvPr/>
        </p:nvSpPr>
        <p:spPr>
          <a:xfrm>
            <a:off x="5214938" y="1500188"/>
            <a:ext cx="3929062" cy="1107996"/>
          </a:xfrm>
          <a:prstGeom prst="rect">
            <a:avLst/>
          </a:prstGeom>
          <a:noFill/>
        </p:spPr>
        <p:txBody>
          <a:bodyPr>
            <a:spAutoFit/>
          </a:bodyPr>
          <a:lstStyle/>
          <a:p>
            <a:pPr marL="342900" indent="-342900" algn="ctr" fontAlgn="auto">
              <a:spcBef>
                <a:spcPts val="0"/>
              </a:spcBef>
              <a:spcAft>
                <a:spcPts val="0"/>
              </a:spcAft>
              <a:defRPr/>
            </a:pPr>
            <a:r>
              <a:rPr lang="ru-RU" sz="1100" b="1" dirty="0">
                <a:latin typeface="Calibri" pitchFamily="34" charset="0"/>
                <a:cs typeface="Calibri" pitchFamily="34" charset="0"/>
              </a:rPr>
              <a:t>Безвозмездные поступления</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дотации;</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субвенции;</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субсидии;</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иные межбюджетные трансферты.</a:t>
            </a:r>
          </a:p>
          <a:p>
            <a:pPr fontAlgn="auto">
              <a:spcBef>
                <a:spcPts val="0"/>
              </a:spcBef>
              <a:spcAft>
                <a:spcPts val="0"/>
              </a:spcAft>
              <a:defRPr/>
            </a:pPr>
            <a:endParaRPr lang="ru-RU" sz="1100" dirty="0">
              <a:latin typeface="Calibri" pitchFamily="34" charset="0"/>
              <a:cs typeface="Calibri" pitchFamily="34" charset="0"/>
            </a:endParaRPr>
          </a:p>
        </p:txBody>
      </p:sp>
      <p:sp>
        <p:nvSpPr>
          <p:cNvPr id="18" name="TextBox 17"/>
          <p:cNvSpPr txBox="1"/>
          <p:nvPr/>
        </p:nvSpPr>
        <p:spPr>
          <a:xfrm>
            <a:off x="142844" y="3500438"/>
            <a:ext cx="4500562" cy="1446550"/>
          </a:xfrm>
          <a:prstGeom prst="rect">
            <a:avLst/>
          </a:prstGeom>
          <a:noFill/>
        </p:spPr>
        <p:txBody>
          <a:bodyPr>
            <a:spAutoFit/>
          </a:bodyPr>
          <a:lstStyle/>
          <a:p>
            <a:pPr algn="ctr" fontAlgn="auto">
              <a:spcBef>
                <a:spcPts val="0"/>
              </a:spcBef>
              <a:spcAft>
                <a:spcPts val="0"/>
              </a:spcAft>
              <a:defRPr/>
            </a:pPr>
            <a:r>
              <a:rPr lang="ru-RU" sz="1100" b="1" dirty="0">
                <a:latin typeface="Calibri" pitchFamily="34" charset="0"/>
                <a:cs typeface="Calibri" pitchFamily="34" charset="0"/>
              </a:rPr>
              <a:t>Неналоговые (собственные)</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арендная плата за земельные участки</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продажа земельных участков;</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доходы от сдачи в аренду имущества;</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платежи от муниципальных унитарных предприятий;</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плата за негативное воздействие на окружающую среду;</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доходы от оказания платных услуг; </a:t>
            </a:r>
          </a:p>
          <a:p>
            <a:pPr marL="342900" indent="-342900" fontAlgn="auto">
              <a:spcBef>
                <a:spcPts val="0"/>
              </a:spcBef>
              <a:spcAft>
                <a:spcPts val="0"/>
              </a:spcAft>
              <a:buFont typeface="Wingdings" pitchFamily="2" charset="2"/>
              <a:buChar char="Ø"/>
              <a:defRPr/>
            </a:pPr>
            <a:r>
              <a:rPr lang="ru-RU" sz="1100" dirty="0">
                <a:latin typeface="Calibri" pitchFamily="34" charset="0"/>
                <a:cs typeface="Calibri" pitchFamily="34" charset="0"/>
              </a:rPr>
              <a:t>штрафы, санкции, возмещение ущерба</a:t>
            </a:r>
          </a:p>
        </p:txBody>
      </p:sp>
      <p:pic>
        <p:nvPicPr>
          <p:cNvPr id="7170" name="Picture 2" descr="https://yamama2.ru/wp-content/uploads/2019/10/%D0%BE%D0%B1%D0%BB%D0%BE%D0%B6%D0%BA%D0%B0-1.jpg"/>
          <p:cNvPicPr>
            <a:picLocks noChangeAspect="1" noChangeArrowheads="1"/>
          </p:cNvPicPr>
          <p:nvPr/>
        </p:nvPicPr>
        <p:blipFill>
          <a:blip r:embed="rId3" cstate="print"/>
          <a:srcRect/>
          <a:stretch>
            <a:fillRect/>
          </a:stretch>
        </p:blipFill>
        <p:spPr bwMode="auto">
          <a:xfrm>
            <a:off x="4714876" y="2786058"/>
            <a:ext cx="4143404" cy="3750933"/>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612"/>
          </a:xfrm>
        </p:spPr>
        <p:txBody>
          <a:bodyPr rtlCol="0">
            <a:normAutofit fontScale="90000"/>
          </a:bodyPr>
          <a:lstStyle/>
          <a:p>
            <a:pPr eaLnBrk="1" fontAlgn="auto" hangingPunct="1">
              <a:spcAft>
                <a:spcPts val="0"/>
              </a:spcAft>
              <a:defRPr/>
            </a:pPr>
            <a:r>
              <a:rPr lang="ru-RU" dirty="0" smtClean="0">
                <a:cs typeface="Times New Roman" pitchFamily="18" charset="0"/>
              </a:rPr>
              <a:t>Безвозмездные поступления</a:t>
            </a:r>
            <a:endParaRPr lang="ru-RU" dirty="0">
              <a:cs typeface="Times New Roman" pitchFamily="18" charset="0"/>
            </a:endParaRPr>
          </a:p>
        </p:txBody>
      </p:sp>
      <p:sp>
        <p:nvSpPr>
          <p:cNvPr id="8" name="Блок-схема: альтернативный процесс 7"/>
          <p:cNvSpPr/>
          <p:nvPr/>
        </p:nvSpPr>
        <p:spPr>
          <a:xfrm>
            <a:off x="152400" y="3429000"/>
            <a:ext cx="19812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Дотации</a:t>
            </a:r>
            <a:r>
              <a:rPr lang="ru-RU" sz="1200" b="1" dirty="0">
                <a:solidFill>
                  <a:schemeClr val="tx1"/>
                </a:solidFill>
                <a:cs typeface="Times New Roman" pitchFamily="18" charset="0"/>
              </a:rPr>
              <a:t> </a:t>
            </a: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Dotatio</a:t>
            </a:r>
            <a:r>
              <a:rPr lang="ru-RU" sz="1200" dirty="0">
                <a:solidFill>
                  <a:schemeClr val="tx1"/>
                </a:solidFill>
                <a:cs typeface="Times New Roman" pitchFamily="18" charset="0"/>
              </a:rPr>
              <a:t>» – дар, пожертвование) </a:t>
            </a:r>
            <a:r>
              <a:rPr lang="ru-RU" sz="1600" dirty="0">
                <a:solidFill>
                  <a:schemeClr val="tx1"/>
                </a:solidFill>
                <a:cs typeface="Times New Roman" pitchFamily="18" charset="0"/>
              </a:rPr>
              <a:t>трансферты без определения конкретной цели использования средств</a:t>
            </a:r>
          </a:p>
          <a:p>
            <a:pPr algn="ctr" fontAlgn="auto">
              <a:spcBef>
                <a:spcPts val="0"/>
              </a:spcBef>
              <a:spcAft>
                <a:spcPts val="0"/>
              </a:spcAft>
              <a:defRPr/>
            </a:pPr>
            <a:r>
              <a:rPr lang="ru-RU" sz="1200" i="1" dirty="0">
                <a:solidFill>
                  <a:schemeClr val="tx1"/>
                </a:solidFill>
                <a:cs typeface="Times New Roman" pitchFamily="18" charset="0"/>
              </a:rPr>
              <a:t>(карманные деньги ребенка)</a:t>
            </a:r>
          </a:p>
        </p:txBody>
      </p:sp>
      <p:sp>
        <p:nvSpPr>
          <p:cNvPr id="9" name="Блок-схема: альтернативный процесс 8"/>
          <p:cNvSpPr/>
          <p:nvPr/>
        </p:nvSpPr>
        <p:spPr>
          <a:xfrm>
            <a:off x="2362200" y="3429000"/>
            <a:ext cx="19050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Субвенции</a:t>
            </a:r>
            <a:r>
              <a:rPr lang="ru-RU" sz="1200" b="1" dirty="0">
                <a:solidFill>
                  <a:schemeClr val="tx1"/>
                </a:solidFill>
                <a:cs typeface="Times New Roman" pitchFamily="18" charset="0"/>
              </a:rPr>
              <a:t> </a:t>
            </a:r>
          </a:p>
          <a:p>
            <a:pPr algn="ctr" fontAlgn="auto">
              <a:spcBef>
                <a:spcPts val="0"/>
              </a:spcBef>
              <a:spcAft>
                <a:spcPts val="0"/>
              </a:spcAft>
              <a:defRPr/>
            </a:pP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Subvenire</a:t>
            </a:r>
            <a:r>
              <a:rPr lang="ru-RU" sz="1200" dirty="0">
                <a:solidFill>
                  <a:schemeClr val="tx1"/>
                </a:solidFill>
                <a:cs typeface="Times New Roman" pitchFamily="18" charset="0"/>
              </a:rPr>
              <a:t>» – приходить на помощь) </a:t>
            </a:r>
            <a:r>
              <a:rPr lang="ru-RU" sz="1600" dirty="0">
                <a:solidFill>
                  <a:schemeClr val="tx1"/>
                </a:solidFill>
                <a:cs typeface="Times New Roman" pitchFamily="18" charset="0"/>
              </a:rPr>
              <a:t>трансферты на финансирование переданных полномочий</a:t>
            </a:r>
          </a:p>
          <a:p>
            <a:pPr algn="ctr" fontAlgn="auto">
              <a:spcBef>
                <a:spcPts val="0"/>
              </a:spcBef>
              <a:spcAft>
                <a:spcPts val="0"/>
              </a:spcAft>
              <a:defRPr/>
            </a:pPr>
            <a:r>
              <a:rPr lang="ru-RU" sz="1200" i="1" dirty="0">
                <a:solidFill>
                  <a:schemeClr val="tx1"/>
                </a:solidFill>
                <a:cs typeface="Times New Roman" pitchFamily="18" charset="0"/>
              </a:rPr>
              <a:t>(деньги ребенку на покупки по списку)</a:t>
            </a:r>
          </a:p>
          <a:p>
            <a:pPr algn="ctr" fontAlgn="auto">
              <a:spcBef>
                <a:spcPts val="0"/>
              </a:spcBef>
              <a:spcAft>
                <a:spcPts val="0"/>
              </a:spcAft>
              <a:defRPr/>
            </a:pPr>
            <a:endParaRPr lang="ru-RU" sz="1200" dirty="0">
              <a:cs typeface="Times New Roman" pitchFamily="18" charset="0"/>
            </a:endParaRPr>
          </a:p>
        </p:txBody>
      </p:sp>
      <p:sp>
        <p:nvSpPr>
          <p:cNvPr id="10" name="Блок-схема: альтернативный процесс 9"/>
          <p:cNvSpPr/>
          <p:nvPr/>
        </p:nvSpPr>
        <p:spPr>
          <a:xfrm>
            <a:off x="4572000" y="3429000"/>
            <a:ext cx="20574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Субсидии</a:t>
            </a:r>
            <a:r>
              <a:rPr lang="en-US" sz="1600" b="1" dirty="0">
                <a:solidFill>
                  <a:schemeClr val="tx1"/>
                </a:solidFill>
                <a:cs typeface="Times New Roman" pitchFamily="18" charset="0"/>
              </a:rPr>
              <a:t> </a:t>
            </a:r>
            <a:endParaRPr lang="ru-RU" sz="1600" b="1" dirty="0">
              <a:solidFill>
                <a:schemeClr val="tx1"/>
              </a:solidFill>
              <a:cs typeface="Times New Roman" pitchFamily="18" charset="0"/>
            </a:endParaRPr>
          </a:p>
          <a:p>
            <a:pPr algn="ctr" fontAlgn="auto">
              <a:spcBef>
                <a:spcPts val="0"/>
              </a:spcBef>
              <a:spcAft>
                <a:spcPts val="0"/>
              </a:spcAft>
              <a:defRPr/>
            </a:pP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Subsidium</a:t>
            </a:r>
            <a:r>
              <a:rPr lang="ru-RU" sz="1200" dirty="0">
                <a:solidFill>
                  <a:schemeClr val="tx1"/>
                </a:solidFill>
                <a:cs typeface="Times New Roman" pitchFamily="18" charset="0"/>
              </a:rPr>
              <a:t>» – поддержка) </a:t>
            </a:r>
            <a:r>
              <a:rPr lang="ru-RU" sz="1600" b="1" dirty="0">
                <a:solidFill>
                  <a:schemeClr val="tx1"/>
                </a:solidFill>
                <a:cs typeface="Times New Roman" pitchFamily="18" charset="0"/>
              </a:rPr>
              <a:t> </a:t>
            </a:r>
            <a:r>
              <a:rPr lang="ru-RU" sz="1600" dirty="0">
                <a:solidFill>
                  <a:schemeClr val="tx1"/>
                </a:solidFill>
                <a:cs typeface="Times New Roman" pitchFamily="18" charset="0"/>
              </a:rPr>
              <a:t>трансферты на условиях долевого софинансирования расходов</a:t>
            </a:r>
          </a:p>
          <a:p>
            <a:pPr algn="ctr" fontAlgn="auto">
              <a:spcBef>
                <a:spcPts val="0"/>
              </a:spcBef>
              <a:spcAft>
                <a:spcPts val="0"/>
              </a:spcAft>
              <a:defRPr/>
            </a:pPr>
            <a:r>
              <a:rPr lang="ru-RU" sz="1200" i="1" dirty="0">
                <a:solidFill>
                  <a:schemeClr val="tx1"/>
                </a:solidFill>
                <a:cs typeface="Times New Roman" pitchFamily="18" charset="0"/>
              </a:rPr>
              <a:t>(добавить деньги ребенку на его покупку)</a:t>
            </a:r>
          </a:p>
          <a:p>
            <a:pPr algn="ctr" fontAlgn="auto">
              <a:spcBef>
                <a:spcPts val="0"/>
              </a:spcBef>
              <a:spcAft>
                <a:spcPts val="0"/>
              </a:spcAft>
              <a:defRPr/>
            </a:pPr>
            <a:endParaRPr lang="ru-RU" sz="1200" dirty="0">
              <a:solidFill>
                <a:schemeClr val="tx1"/>
              </a:solidFill>
            </a:endParaRPr>
          </a:p>
        </p:txBody>
      </p:sp>
      <p:cxnSp>
        <p:nvCxnSpPr>
          <p:cNvPr id="12" name="Прямая со стрелкой 11"/>
          <p:cNvCxnSpPr/>
          <p:nvPr/>
        </p:nvCxnSpPr>
        <p:spPr>
          <a:xfrm rot="10800000" flipV="1">
            <a:off x="1428750" y="2643188"/>
            <a:ext cx="785813" cy="5715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a:off x="3255168" y="3069432"/>
            <a:ext cx="423863" cy="2286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6786563" y="2643188"/>
            <a:ext cx="785812" cy="5715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1500188" y="1143000"/>
            <a:ext cx="6143625" cy="1785938"/>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solidFill>
                  <a:schemeClr val="tx1"/>
                </a:solidFill>
                <a:cs typeface="Times New Roman" pitchFamily="18" charset="0"/>
              </a:rPr>
              <a:t>Межбюджетные трансферты – это денежные средства, перечисляемые из одного уровня бюджета другому</a:t>
            </a:r>
          </a:p>
        </p:txBody>
      </p:sp>
      <p:sp>
        <p:nvSpPr>
          <p:cNvPr id="11" name="Блок-схема: альтернативный процесс 10"/>
          <p:cNvSpPr/>
          <p:nvPr/>
        </p:nvSpPr>
        <p:spPr>
          <a:xfrm>
            <a:off x="6934200" y="3429000"/>
            <a:ext cx="2016125"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Иные межбюджетные трансферты</a:t>
            </a:r>
            <a:endParaRPr lang="ru-RU" sz="1600" dirty="0">
              <a:solidFill>
                <a:schemeClr val="tx1"/>
              </a:solidFill>
              <a:cs typeface="Times New Roman" pitchFamily="18" charset="0"/>
            </a:endParaRPr>
          </a:p>
          <a:p>
            <a:pPr algn="ctr" fontAlgn="auto">
              <a:spcBef>
                <a:spcPts val="0"/>
              </a:spcBef>
              <a:spcAft>
                <a:spcPts val="0"/>
              </a:spcAft>
              <a:defRPr/>
            </a:pPr>
            <a:r>
              <a:rPr lang="ru-RU" sz="1600" dirty="0">
                <a:solidFill>
                  <a:schemeClr val="tx1"/>
                </a:solidFill>
                <a:cs typeface="Times New Roman" pitchFamily="18" charset="0"/>
              </a:rPr>
              <a:t>носят безвозвратный характер</a:t>
            </a:r>
          </a:p>
          <a:p>
            <a:pPr algn="ctr" fontAlgn="auto">
              <a:spcBef>
                <a:spcPts val="0"/>
              </a:spcBef>
              <a:spcAft>
                <a:spcPts val="0"/>
              </a:spcAft>
              <a:defRPr/>
            </a:pPr>
            <a:endParaRPr lang="ru-RU" sz="1600" dirty="0">
              <a:solidFill>
                <a:schemeClr val="tx1"/>
              </a:solidFill>
            </a:endParaRPr>
          </a:p>
        </p:txBody>
      </p:sp>
      <p:cxnSp>
        <p:nvCxnSpPr>
          <p:cNvPr id="15" name="Прямая со стрелкой 14"/>
          <p:cNvCxnSpPr/>
          <p:nvPr/>
        </p:nvCxnSpPr>
        <p:spPr>
          <a:xfrm rot="5400000">
            <a:off x="3255168" y="3069432"/>
            <a:ext cx="423863" cy="2286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6200000" flipH="1">
            <a:off x="5274468" y="3107532"/>
            <a:ext cx="423863" cy="1524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a:defRPr/>
            </a:pPr>
            <a:r>
              <a:rPr lang="ru-RU" sz="2600" kern="0" dirty="0" smtClean="0">
                <a:solidFill>
                  <a:schemeClr val="tx2"/>
                </a:solidFill>
                <a:latin typeface="Times New Roman" pitchFamily="18" charset="0"/>
                <a:ea typeface="+mj-ea"/>
                <a:cs typeface="+mj-cs"/>
              </a:rPr>
              <a:t>РАСХОДЫ </a:t>
            </a:r>
            <a:r>
              <a:rPr lang="ru-RU" sz="2600" kern="0" dirty="0">
                <a:solidFill>
                  <a:schemeClr val="tx2"/>
                </a:solidFill>
                <a:latin typeface="Times New Roman" pitchFamily="18" charset="0"/>
                <a:ea typeface="+mj-ea"/>
                <a:cs typeface="+mj-cs"/>
              </a:rPr>
              <a:t>МЕСТНОГО БЮДЖЕТА</a:t>
            </a:r>
          </a:p>
        </p:txBody>
      </p:sp>
      <p:sp>
        <p:nvSpPr>
          <p:cNvPr id="12" name="Rectangle 2"/>
          <p:cNvSpPr txBox="1">
            <a:spLocks noChangeArrowheads="1"/>
          </p:cNvSpPr>
          <p:nvPr/>
        </p:nvSpPr>
        <p:spPr bwMode="auto">
          <a:xfrm>
            <a:off x="0" y="428625"/>
            <a:ext cx="9144000" cy="511175"/>
          </a:xfrm>
          <a:prstGeom prst="rect">
            <a:avLst/>
          </a:prstGeom>
          <a:noFill/>
          <a:ln w="9525">
            <a:noFill/>
            <a:miter lim="800000"/>
            <a:headEnd/>
            <a:tailEnd/>
          </a:ln>
        </p:spPr>
        <p:txBody>
          <a:bodyPr anchor="ctr"/>
          <a:lstStyle/>
          <a:p>
            <a:pPr algn="ctr">
              <a:defRPr/>
            </a:pPr>
            <a:r>
              <a:rPr lang="ru-RU" kern="0" dirty="0" smtClean="0">
                <a:solidFill>
                  <a:schemeClr val="tx2"/>
                </a:solidFill>
                <a:latin typeface="Times New Roman" pitchFamily="18" charset="0"/>
                <a:ea typeface="+mj-ea"/>
                <a:cs typeface="+mj-cs"/>
              </a:rPr>
              <a:t>Расходы </a:t>
            </a:r>
            <a:r>
              <a:rPr lang="ru-RU" kern="0" dirty="0">
                <a:solidFill>
                  <a:schemeClr val="tx2"/>
                </a:solidFill>
                <a:latin typeface="Times New Roman" pitchFamily="18" charset="0"/>
                <a:ea typeface="+mj-ea"/>
                <a:cs typeface="+mj-cs"/>
              </a:rPr>
              <a:t>бюджета </a:t>
            </a:r>
            <a:r>
              <a:rPr lang="ru-RU" kern="0" dirty="0" smtClean="0">
                <a:solidFill>
                  <a:schemeClr val="tx2"/>
                </a:solidFill>
                <a:latin typeface="Times New Roman" pitchFamily="18" charset="0"/>
                <a:ea typeface="+mj-ea"/>
                <a:cs typeface="+mj-cs"/>
              </a:rPr>
              <a:t>–денежные </a:t>
            </a:r>
            <a:r>
              <a:rPr lang="ru-RU" kern="0" dirty="0">
                <a:solidFill>
                  <a:schemeClr val="tx2"/>
                </a:solidFill>
                <a:latin typeface="Times New Roman" pitchFamily="18" charset="0"/>
                <a:ea typeface="+mj-ea"/>
                <a:cs typeface="+mj-cs"/>
              </a:rPr>
              <a:t>средства, </a:t>
            </a:r>
            <a:r>
              <a:rPr lang="ru-RU" kern="0" dirty="0" smtClean="0">
                <a:solidFill>
                  <a:schemeClr val="tx2"/>
                </a:solidFill>
                <a:latin typeface="Times New Roman" pitchFamily="18" charset="0"/>
                <a:ea typeface="+mj-ea"/>
                <a:cs typeface="+mj-cs"/>
              </a:rPr>
              <a:t>направляемые на финансовое обеспечение задач и функций государства и местного самоуправления.</a:t>
            </a:r>
            <a:endParaRPr lang="ru-RU" kern="0" dirty="0">
              <a:solidFill>
                <a:schemeClr val="tx2"/>
              </a:solidFill>
              <a:latin typeface="Times New Roman" pitchFamily="18" charset="0"/>
              <a:ea typeface="+mj-ea"/>
              <a:cs typeface="+mj-cs"/>
            </a:endParaRPr>
          </a:p>
        </p:txBody>
      </p:sp>
      <p:sp>
        <p:nvSpPr>
          <p:cNvPr id="15" name="Прямоугольник 14"/>
          <p:cNvSpPr/>
          <p:nvPr/>
        </p:nvSpPr>
        <p:spPr>
          <a:xfrm>
            <a:off x="2643174" y="1000108"/>
            <a:ext cx="3786187" cy="571487"/>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smtClean="0">
                <a:solidFill>
                  <a:schemeClr val="tx1"/>
                </a:solidFill>
              </a:rPr>
              <a:t>КЛАССИФИКАЦИЯ  РАСХОДОВ ПО ПРИЗНАКАМ</a:t>
            </a:r>
            <a:endParaRPr lang="ru-RU" dirty="0">
              <a:solidFill>
                <a:schemeClr val="tx1"/>
              </a:solidFill>
            </a:endParaRPr>
          </a:p>
        </p:txBody>
      </p:sp>
      <p:sp>
        <p:nvSpPr>
          <p:cNvPr id="17" name="Скругленный прямоугольник 16"/>
          <p:cNvSpPr/>
          <p:nvPr/>
        </p:nvSpPr>
        <p:spPr>
          <a:xfrm>
            <a:off x="214282" y="1928802"/>
            <a:ext cx="2700000" cy="4714314"/>
          </a:xfrm>
          <a:prstGeom prst="round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Функциональная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отражает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направление средств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выполнение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основных функций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государства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(муниципалитета) (раздел→</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подраздел→ целевые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статьи→ виды расходов)</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8" name="Скругленный прямоугольник 17"/>
          <p:cNvSpPr/>
          <p:nvPr/>
        </p:nvSpPr>
        <p:spPr>
          <a:xfrm>
            <a:off x="3071802" y="1928802"/>
            <a:ext cx="2842876" cy="471431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Ведомственная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непосредственно</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связана со структурой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управления, отображает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распределение бюджетных</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средств по главным</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распорядителям средств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(органы МСУ,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органы администрации)</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9" name="Скругленный прямоугольник 18"/>
          <p:cNvSpPr/>
          <p:nvPr/>
        </p:nvSpPr>
        <p:spPr>
          <a:xfrm>
            <a:off x="6072198" y="1928802"/>
            <a:ext cx="2842876" cy="4714314"/>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Экономическая </a:t>
            </a:r>
            <a:r>
              <a:rPr lang="ru-RU" dirty="0" smtClean="0">
                <a:solidFill>
                  <a:schemeClr val="tx1"/>
                </a:solidFill>
                <a:latin typeface="Times New Roman" pitchFamily="18" charset="0"/>
                <a:cs typeface="Times New Roman" pitchFamily="18" charset="0"/>
              </a:rPr>
              <a:t>классификация</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показывает деление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текущие и</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капитальные, а также на выплату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заработной платы,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материальные затраты,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приобретение товаров и услуг</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(категория расходов→ группы→</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предметные статьи→ подстатьи)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25" name="Стрелка углом 24"/>
          <p:cNvSpPr/>
          <p:nvPr/>
        </p:nvSpPr>
        <p:spPr>
          <a:xfrm rot="5400000">
            <a:off x="6585206" y="1161546"/>
            <a:ext cx="720000" cy="540000"/>
          </a:xfrm>
          <a:prstGeom prst="bentArrow">
            <a:avLst>
              <a:gd name="adj1" fmla="val 32164"/>
              <a:gd name="adj2" fmla="val 25000"/>
              <a:gd name="adj3" fmla="val 48880"/>
              <a:gd name="adj4" fmla="val 43750"/>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Стрелка углом 25"/>
          <p:cNvSpPr/>
          <p:nvPr/>
        </p:nvSpPr>
        <p:spPr>
          <a:xfrm rot="5400000" flipV="1">
            <a:off x="1767356" y="1161546"/>
            <a:ext cx="720000" cy="540000"/>
          </a:xfrm>
          <a:prstGeom prst="bentArrow">
            <a:avLst>
              <a:gd name="adj1" fmla="val 32164"/>
              <a:gd name="adj2" fmla="val 25000"/>
              <a:gd name="adj3" fmla="val 48880"/>
              <a:gd name="adj4" fmla="val 4375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Стрелка вниз 26"/>
          <p:cNvSpPr/>
          <p:nvPr/>
        </p:nvSpPr>
        <p:spPr>
          <a:xfrm>
            <a:off x="4286248" y="1643050"/>
            <a:ext cx="285752" cy="214314"/>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vatars.mds.yandex.net/get-pdb/1626167/27b86de6-5491-4c52-b6e1-456716c76d47/s1200"/>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55299" name="Содержимое 2"/>
          <p:cNvSpPr>
            <a:spLocks noGrp="1"/>
          </p:cNvSpPr>
          <p:nvPr>
            <p:ph idx="1"/>
          </p:nvPr>
        </p:nvSpPr>
        <p:spPr>
          <a:xfrm>
            <a:off x="250825" y="333375"/>
            <a:ext cx="8588375" cy="6191250"/>
          </a:xfrm>
        </p:spPr>
        <p:txBody>
          <a:bodyPr/>
          <a:lstStyle/>
          <a:p>
            <a:pPr algn="ctr">
              <a:buFontTx/>
              <a:buNone/>
              <a:defRPr/>
            </a:pPr>
            <a:r>
              <a:rPr lang="ru-RU" sz="2000" dirty="0" smtClean="0">
                <a:latin typeface="Calibri" pitchFamily="34" charset="0"/>
                <a:cs typeface="Calibri" pitchFamily="34" charset="0"/>
              </a:rPr>
              <a:t>Контактная информация:</a:t>
            </a:r>
          </a:p>
          <a:p>
            <a:pPr algn="ctr">
              <a:buFontTx/>
              <a:buNone/>
              <a:defRPr/>
            </a:pPr>
            <a:endParaRPr lang="ru-RU" sz="1800" dirty="0" smtClean="0">
              <a:latin typeface="Calibri" pitchFamily="34" charset="0"/>
              <a:cs typeface="Calibri" pitchFamily="34" charset="0"/>
            </a:endParaRPr>
          </a:p>
          <a:p>
            <a:pPr marL="0" algn="ctr">
              <a:spcBef>
                <a:spcPts val="0"/>
              </a:spcBef>
              <a:buFontTx/>
              <a:buNone/>
              <a:defRPr/>
            </a:pPr>
            <a:r>
              <a:rPr lang="ru-RU" sz="1800" dirty="0" smtClean="0">
                <a:latin typeface="Calibri" pitchFamily="34" charset="0"/>
                <a:cs typeface="Calibri" pitchFamily="34" charset="0"/>
              </a:rPr>
              <a:t>      </a:t>
            </a:r>
            <a:r>
              <a:rPr lang="ru-RU" sz="2400" b="1" dirty="0" smtClean="0">
                <a:latin typeface="Calibri" pitchFamily="34" charset="0"/>
                <a:cs typeface="Calibri" pitchFamily="34" charset="0"/>
              </a:rPr>
              <a:t>Финансовое управление </a:t>
            </a:r>
          </a:p>
          <a:p>
            <a:pPr marL="0" algn="ctr">
              <a:spcBef>
                <a:spcPts val="0"/>
              </a:spcBef>
              <a:buFontTx/>
              <a:buNone/>
              <a:defRPr/>
            </a:pPr>
            <a:r>
              <a:rPr lang="ru-RU" sz="2400" b="1" dirty="0" smtClean="0">
                <a:latin typeface="Calibri" pitchFamily="34" charset="0"/>
                <a:cs typeface="Calibri" pitchFamily="34" charset="0"/>
              </a:rPr>
              <a:t>администрации Курского муниципального округа Ставропольского края</a:t>
            </a:r>
            <a:br>
              <a:rPr lang="ru-RU" sz="2400" b="1" dirty="0" smtClean="0">
                <a:latin typeface="Calibri" pitchFamily="34" charset="0"/>
                <a:cs typeface="Calibri" pitchFamily="34" charset="0"/>
              </a:rPr>
            </a:br>
            <a:endParaRPr lang="ru-RU" sz="2400" b="1" dirty="0" smtClean="0">
              <a:latin typeface="Calibri" pitchFamily="34" charset="0"/>
              <a:cs typeface="Calibri" pitchFamily="34" charset="0"/>
            </a:endParaRPr>
          </a:p>
          <a:p>
            <a:pPr>
              <a:buFontTx/>
              <a:buNone/>
              <a:defRPr/>
            </a:pPr>
            <a:r>
              <a:rPr lang="ru-RU" sz="1800" dirty="0" smtClean="0">
                <a:latin typeface="Calibri" pitchFamily="34" charset="0"/>
                <a:cs typeface="Calibri" pitchFamily="34" charset="0"/>
              </a:rPr>
              <a:t>     </a:t>
            </a:r>
            <a:r>
              <a:rPr lang="ru-RU" sz="1800" b="1" dirty="0" smtClean="0">
                <a:latin typeface="Calibri" pitchFamily="34" charset="0"/>
                <a:cs typeface="Calibri" pitchFamily="34" charset="0"/>
              </a:rPr>
              <a:t>Начальник Финансового управления - Елена Владимировна Мишина</a:t>
            </a:r>
          </a:p>
          <a:p>
            <a:pPr algn="ctr">
              <a:buFontTx/>
              <a:buNone/>
              <a:defRPr/>
            </a:pPr>
            <a:endParaRPr lang="ru-RU" sz="1800" b="1"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Адрес: </a:t>
            </a:r>
            <a:r>
              <a:rPr lang="ru-RU" sz="1800" dirty="0" smtClean="0">
                <a:latin typeface="Calibri" pitchFamily="34" charset="0"/>
                <a:cs typeface="Calibri" pitchFamily="34" charset="0"/>
              </a:rPr>
              <a:t>357850,</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Ставропольский край,</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Курский район,</a:t>
            </a:r>
            <a:r>
              <a:rPr lang="ru-RU" sz="1800" b="1" dirty="0" smtClean="0">
                <a:latin typeface="Calibri" pitchFamily="34" charset="0"/>
                <a:cs typeface="Calibri" pitchFamily="34" charset="0"/>
              </a:rPr>
              <a:t> </a:t>
            </a:r>
          </a:p>
          <a:p>
            <a:pPr algn="ctr">
              <a:buFontTx/>
              <a:buNone/>
              <a:defRPr/>
            </a:pPr>
            <a:r>
              <a:rPr lang="ru-RU" sz="1800" dirty="0" smtClean="0">
                <a:latin typeface="Calibri" pitchFamily="34" charset="0"/>
                <a:cs typeface="Calibri" pitchFamily="34" charset="0"/>
              </a:rPr>
              <a:t>станица</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Курская,</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пер. Октябрьский, 16 </a:t>
            </a:r>
          </a:p>
          <a:p>
            <a:pPr algn="ctr">
              <a:buFontTx/>
              <a:buNone/>
              <a:defRPr/>
            </a:pPr>
            <a:endParaRPr lang="ru-RU" sz="1800"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Телефон для обращения граждан</a:t>
            </a:r>
            <a:r>
              <a:rPr lang="ru-RU" sz="1800" dirty="0" smtClean="0">
                <a:latin typeface="Calibri" pitchFamily="34" charset="0"/>
                <a:cs typeface="Calibri" pitchFamily="34" charset="0"/>
              </a:rPr>
              <a:t>: 8(879-64) 6-27-99, 6-55-54; </a:t>
            </a:r>
          </a:p>
          <a:p>
            <a:pPr algn="ctr">
              <a:buFontTx/>
              <a:buNone/>
              <a:defRPr/>
            </a:pPr>
            <a:r>
              <a:rPr lang="ru-RU" sz="1800" dirty="0" smtClean="0">
                <a:latin typeface="Calibri" pitchFamily="34" charset="0"/>
                <a:cs typeface="Calibri" pitchFamily="34" charset="0"/>
              </a:rPr>
              <a:t>факс: 8(879-64) 6-27-99. </a:t>
            </a:r>
          </a:p>
          <a:p>
            <a:pPr algn="ctr">
              <a:buFontTx/>
              <a:buNone/>
              <a:defRPr/>
            </a:pPr>
            <a:r>
              <a:rPr lang="ru-RU" sz="1800" b="1" dirty="0" smtClean="0">
                <a:latin typeface="Calibri" pitchFamily="34" charset="0"/>
                <a:cs typeface="Calibri" pitchFamily="34" charset="0"/>
              </a:rPr>
              <a:t>Электронная почта : </a:t>
            </a:r>
            <a:r>
              <a:rPr lang="ru-RU" sz="1800" dirty="0" err="1" smtClean="0">
                <a:latin typeface="Calibri" pitchFamily="34" charset="0"/>
                <a:cs typeface="Calibri" pitchFamily="34" charset="0"/>
              </a:rPr>
              <a:t>fukursk@mail.ru</a:t>
            </a:r>
            <a:r>
              <a:rPr lang="ru-RU" sz="1800" dirty="0" smtClean="0">
                <a:latin typeface="Calibri" pitchFamily="34" charset="0"/>
                <a:cs typeface="Calibri" pitchFamily="34" charset="0"/>
              </a:rPr>
              <a:t> </a:t>
            </a:r>
          </a:p>
          <a:p>
            <a:pPr algn="ctr">
              <a:buFontTx/>
              <a:buNone/>
              <a:defRPr/>
            </a:pPr>
            <a:r>
              <a:rPr lang="ru-RU" sz="1800" b="1" dirty="0" smtClean="0">
                <a:latin typeface="Calibri" pitchFamily="34" charset="0"/>
                <a:cs typeface="Calibri" pitchFamily="34" charset="0"/>
              </a:rPr>
              <a:t>График работы</a:t>
            </a:r>
            <a:r>
              <a:rPr lang="ru-RU" sz="1800" dirty="0" smtClean="0">
                <a:latin typeface="Calibri" pitchFamily="34" charset="0"/>
                <a:cs typeface="Calibri" pitchFamily="34" charset="0"/>
              </a:rPr>
              <a:t>: понедельник -  пятница</a:t>
            </a:r>
          </a:p>
          <a:p>
            <a:pPr algn="ctr">
              <a:buFontTx/>
              <a:buNone/>
              <a:defRPr/>
            </a:pPr>
            <a:r>
              <a:rPr lang="ru-RU" sz="1800" dirty="0" smtClean="0">
                <a:latin typeface="Calibri" pitchFamily="34" charset="0"/>
                <a:cs typeface="Calibri" pitchFamily="34" charset="0"/>
              </a:rPr>
              <a:t> с 8:00 до 17:00, перерыв с 12:00 до 14:00</a:t>
            </a:r>
          </a:p>
          <a:p>
            <a:pPr algn="ctr">
              <a:buFontTx/>
              <a:buNone/>
              <a:defRPr/>
            </a:pPr>
            <a:endParaRPr lang="ru-RU" sz="1800" dirty="0" smtClean="0">
              <a:latin typeface="Calibri" pitchFamily="34" charset="0"/>
              <a:cs typeface="Calibri" pitchFamily="34" charset="0"/>
            </a:endParaRPr>
          </a:p>
        </p:txBody>
      </p:sp>
      <p:pic>
        <p:nvPicPr>
          <p:cNvPr id="219138" name="Picture 2" descr="https://avatars.mds.yandex.net/get-pdb/1527424/db61d4da-af8e-460d-8a04-0f961c01126a/s1200"/>
          <p:cNvPicPr>
            <a:picLocks noChangeAspect="1" noChangeArrowheads="1"/>
          </p:cNvPicPr>
          <p:nvPr/>
        </p:nvPicPr>
        <p:blipFill>
          <a:blip r:embed="rId3" cstate="print"/>
          <a:srcRect/>
          <a:stretch>
            <a:fillRect/>
          </a:stretch>
        </p:blipFill>
        <p:spPr bwMode="auto">
          <a:xfrm>
            <a:off x="6553200" y="5105400"/>
            <a:ext cx="2590800" cy="1609130"/>
          </a:xfrm>
          <a:prstGeom prst="rect">
            <a:avLst/>
          </a:prstGeom>
          <a:noFill/>
        </p:spPr>
      </p:pic>
      <p:pic>
        <p:nvPicPr>
          <p:cNvPr id="219146" name="Picture 10" descr="https://maxcdn.icons8.com/Share/icon/nolan/User_Interface/email1600.png"/>
          <p:cNvPicPr>
            <a:picLocks noChangeAspect="1" noChangeArrowheads="1"/>
          </p:cNvPicPr>
          <p:nvPr/>
        </p:nvPicPr>
        <p:blipFill>
          <a:blip r:embed="rId4" cstate="print"/>
          <a:srcRect/>
          <a:stretch>
            <a:fillRect/>
          </a:stretch>
        </p:blipFill>
        <p:spPr bwMode="auto">
          <a:xfrm>
            <a:off x="152400" y="4572000"/>
            <a:ext cx="2209800" cy="242779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0" y="2357430"/>
            <a:ext cx="9144000"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0" y="1214422"/>
            <a:ext cx="9144000"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0" y="0"/>
            <a:ext cx="9144000" cy="1214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7586" name="Picture 2" descr="https://present5.com/presentation/1/-43985185_384760473.pdf-img/-43985185_384760473.pdf-20.jpg"/>
          <p:cNvPicPr>
            <a:picLocks noChangeAspect="1" noChangeArrowheads="1"/>
          </p:cNvPicPr>
          <p:nvPr/>
        </p:nvPicPr>
        <p:blipFill>
          <a:blip r:embed="rId2" cstate="print"/>
          <a:srcRect l="25001" t="39024" r="16462"/>
          <a:stretch>
            <a:fillRect/>
          </a:stretch>
        </p:blipFill>
        <p:spPr bwMode="auto">
          <a:xfrm>
            <a:off x="7572396" y="1"/>
            <a:ext cx="1571604" cy="1227816"/>
          </a:xfrm>
          <a:prstGeom prst="rect">
            <a:avLst/>
          </a:prstGeom>
          <a:ln>
            <a:noFill/>
          </a:ln>
          <a:effectLst>
            <a:softEdge rad="112500"/>
          </a:effectLst>
        </p:spPr>
      </p:pic>
      <p:pic>
        <p:nvPicPr>
          <p:cNvPr id="67588" name="Picture 4" descr="https://slide-share.ru/slide/1972990.jpeg"/>
          <p:cNvPicPr>
            <a:picLocks noChangeAspect="1" noChangeArrowheads="1"/>
          </p:cNvPicPr>
          <p:nvPr/>
        </p:nvPicPr>
        <p:blipFill>
          <a:blip r:embed="rId3" cstate="print"/>
          <a:srcRect l="35553" t="46492" r="20303"/>
          <a:stretch>
            <a:fillRect/>
          </a:stretch>
        </p:blipFill>
        <p:spPr bwMode="auto">
          <a:xfrm>
            <a:off x="7572396" y="1142985"/>
            <a:ext cx="1428792" cy="1298902"/>
          </a:xfrm>
          <a:prstGeom prst="rect">
            <a:avLst/>
          </a:prstGeom>
          <a:ln>
            <a:noFill/>
          </a:ln>
          <a:effectLst>
            <a:softEdge rad="112500"/>
          </a:effectLst>
        </p:spPr>
      </p:pic>
      <p:sp>
        <p:nvSpPr>
          <p:cNvPr id="2" name="Прямоугольник 1"/>
          <p:cNvSpPr/>
          <p:nvPr/>
        </p:nvSpPr>
        <p:spPr>
          <a:xfrm>
            <a:off x="142844" y="0"/>
            <a:ext cx="8839200" cy="4339650"/>
          </a:xfrm>
          <a:prstGeom prst="rect">
            <a:avLst/>
          </a:prstGeom>
        </p:spPr>
        <p:txBody>
          <a:bodyPr wrap="square">
            <a:spAutoFit/>
          </a:bodyPr>
          <a:lstStyle/>
          <a:p>
            <a:pPr algn="just"/>
            <a:r>
              <a:rPr lang="ru-RU" sz="1200" dirty="0" smtClean="0">
                <a:latin typeface="Calibri" pitchFamily="34" charset="0"/>
                <a:cs typeface="Calibri" pitchFamily="34" charset="0"/>
              </a:rPr>
              <a:t>     </a:t>
            </a:r>
          </a:p>
          <a:p>
            <a:pPr algn="just"/>
            <a:r>
              <a:rPr lang="ru-RU" sz="1100" b="1" dirty="0" smtClean="0">
                <a:latin typeface="Calibri" pitchFamily="34" charset="0"/>
                <a:cs typeface="Calibri" pitchFamily="34" charset="0"/>
              </a:rPr>
              <a:t>Основные направления налоговой политики</a:t>
            </a:r>
          </a:p>
          <a:p>
            <a:pPr algn="just">
              <a:buFont typeface="Wingdings" pitchFamily="2" charset="2"/>
              <a:buChar char="ü"/>
            </a:pPr>
            <a:r>
              <a:rPr lang="ru-RU" sz="1100" b="1" dirty="0" smtClean="0">
                <a:latin typeface="Calibri" pitchFamily="34" charset="0"/>
                <a:cs typeface="Calibri" pitchFamily="34" charset="0"/>
              </a:rPr>
              <a:t>  </a:t>
            </a:r>
            <a:r>
              <a:rPr lang="ru-RU" sz="1100" dirty="0" smtClean="0">
                <a:latin typeface="Calibri" pitchFamily="34" charset="0"/>
                <a:cs typeface="Calibri" pitchFamily="34" charset="0"/>
              </a:rPr>
              <a:t>обеспечение сбалансированности бюджета Курского муниципального округа</a:t>
            </a:r>
          </a:p>
          <a:p>
            <a:pPr algn="just"/>
            <a:r>
              <a:rPr lang="ru-RU" sz="1100" dirty="0" smtClean="0">
                <a:latin typeface="Calibri" pitchFamily="34" charset="0"/>
                <a:cs typeface="Calibri" pitchFamily="34" charset="0"/>
              </a:rPr>
              <a:t> посредством получения необходимого объема бюджетных доходов;</a:t>
            </a:r>
          </a:p>
          <a:p>
            <a:pPr algn="just">
              <a:buFont typeface="Wingdings" pitchFamily="2" charset="2"/>
              <a:buChar char="ü"/>
            </a:pPr>
            <a:r>
              <a:rPr lang="ru-RU" sz="1100" dirty="0" smtClean="0">
                <a:latin typeface="Calibri" pitchFamily="34" charset="0"/>
                <a:cs typeface="Calibri" pitchFamily="34" charset="0"/>
              </a:rPr>
              <a:t>  поддержка инвестиционной активности хозяйствующих субъектов, осуществляющих </a:t>
            </a:r>
          </a:p>
          <a:p>
            <a:pPr algn="just"/>
            <a:r>
              <a:rPr lang="ru-RU" sz="1100" dirty="0" smtClean="0">
                <a:latin typeface="Calibri" pitchFamily="34" charset="0"/>
                <a:cs typeface="Calibri" pitchFamily="34" charset="0"/>
              </a:rPr>
              <a:t>деятельность на территории Курского района. </a:t>
            </a:r>
          </a:p>
          <a:p>
            <a:pPr algn="just"/>
            <a:endParaRPr lang="ru-RU" sz="1100" dirty="0" smtClean="0">
              <a:latin typeface="Calibri" pitchFamily="34" charset="0"/>
              <a:cs typeface="Calibri" pitchFamily="34" charset="0"/>
            </a:endParaRPr>
          </a:p>
          <a:p>
            <a:pPr algn="just"/>
            <a:endParaRPr lang="ru-RU" sz="1100" dirty="0" smtClean="0">
              <a:latin typeface="Calibri" pitchFamily="34" charset="0"/>
              <a:cs typeface="Calibri" pitchFamily="34" charset="0"/>
            </a:endParaRPr>
          </a:p>
          <a:p>
            <a:pPr algn="just"/>
            <a:r>
              <a:rPr lang="ru-RU" sz="1100" b="1" dirty="0" smtClean="0">
                <a:latin typeface="Calibri" pitchFamily="34" charset="0"/>
                <a:cs typeface="Calibri" pitchFamily="34" charset="0"/>
              </a:rPr>
              <a:t>Основные направления бюджетной политики</a:t>
            </a:r>
            <a:endParaRPr lang="ru-RU" sz="1100" dirty="0" smtClean="0">
              <a:latin typeface="Calibri" pitchFamily="34" charset="0"/>
              <a:cs typeface="Calibri" pitchFamily="34" charset="0"/>
            </a:endParaRPr>
          </a:p>
          <a:p>
            <a:pPr>
              <a:buFont typeface="Wingdings" pitchFamily="2" charset="2"/>
              <a:buChar char="ü"/>
            </a:pPr>
            <a:r>
              <a:rPr lang="ru-RU" sz="1100" dirty="0" smtClean="0">
                <a:latin typeface="Calibri" pitchFamily="34" charset="0"/>
                <a:cs typeface="Calibri" pitchFamily="34" charset="0"/>
              </a:rPr>
              <a:t>     улучшение качества жизни людей; </a:t>
            </a:r>
          </a:p>
          <a:p>
            <a:pPr>
              <a:buFont typeface="Wingdings" pitchFamily="2" charset="2"/>
              <a:buChar char="ü"/>
            </a:pPr>
            <a:r>
              <a:rPr lang="ru-RU" sz="1100" dirty="0" smtClean="0">
                <a:latin typeface="Calibri" pitchFamily="34" charset="0"/>
                <a:cs typeface="Calibri" pitchFamily="34" charset="0"/>
              </a:rPr>
              <a:t>     адресное решение социальных проблем; </a:t>
            </a:r>
          </a:p>
          <a:p>
            <a:pPr>
              <a:buFont typeface="Wingdings" pitchFamily="2" charset="2"/>
              <a:buChar char="ü"/>
            </a:pPr>
            <a:r>
              <a:rPr lang="ru-RU" sz="1100" dirty="0" smtClean="0">
                <a:latin typeface="Calibri" pitchFamily="34" charset="0"/>
                <a:cs typeface="Calibri" pitchFamily="34" charset="0"/>
              </a:rPr>
              <a:t>     повышение качества государственных и муниципальных услуг; </a:t>
            </a:r>
          </a:p>
          <a:p>
            <a:pPr>
              <a:buFont typeface="Wingdings" pitchFamily="2" charset="2"/>
              <a:buChar char="ü"/>
            </a:pPr>
            <a:r>
              <a:rPr lang="ru-RU" sz="1100" dirty="0" smtClean="0">
                <a:latin typeface="Calibri" pitchFamily="34" charset="0"/>
                <a:cs typeface="Calibri" pitchFamily="34" charset="0"/>
              </a:rPr>
              <a:t>      создание условий для модернизации экономики и повышения ее конкурентоспособности. </a:t>
            </a:r>
          </a:p>
          <a:p>
            <a:endParaRPr lang="ru-RU" sz="1100" dirty="0" smtClean="0">
              <a:latin typeface="Calibri" pitchFamily="34" charset="0"/>
              <a:cs typeface="Calibri" pitchFamily="34" charset="0"/>
            </a:endParaRPr>
          </a:p>
          <a:p>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Основные направления долговой  политики</a:t>
            </a:r>
            <a:endParaRPr lang="ru-RU" sz="1100" dirty="0" smtClean="0">
              <a:latin typeface="Calibri" pitchFamily="34" charset="0"/>
              <a:cs typeface="Calibri" pitchFamily="34" charset="0"/>
            </a:endParaRPr>
          </a:p>
          <a:p>
            <a:pPr lvl="0" indent="450850" algn="just"/>
            <a:r>
              <a:rPr lang="ru-RU" sz="1100" dirty="0" smtClean="0">
                <a:latin typeface="Calibri" pitchFamily="34" charset="0"/>
                <a:ea typeface="Times New Roman" pitchFamily="18" charset="0"/>
                <a:cs typeface="Calibri" pitchFamily="34" charset="0"/>
              </a:rPr>
              <a:t>Долговая политика направлена на обеспечение сбалансированности</a:t>
            </a:r>
          </a:p>
          <a:p>
            <a:pPr lvl="0" indent="450850" algn="just"/>
            <a:r>
              <a:rPr lang="ru-RU" sz="1100" dirty="0" smtClean="0">
                <a:latin typeface="Calibri" pitchFamily="34" charset="0"/>
                <a:ea typeface="Times New Roman" pitchFamily="18" charset="0"/>
                <a:cs typeface="Calibri" pitchFamily="34" charset="0"/>
              </a:rPr>
              <a:t> и долговой устойчивости бюджета Курского муниципального округа</a:t>
            </a:r>
          </a:p>
          <a:p>
            <a:pPr lvl="0" indent="450850" algn="just"/>
            <a:r>
              <a:rPr lang="ru-RU" sz="1100" dirty="0" smtClean="0">
                <a:latin typeface="Calibri" pitchFamily="34" charset="0"/>
                <a:ea typeface="Times New Roman" pitchFamily="18" charset="0"/>
                <a:cs typeface="Calibri" pitchFamily="34" charset="0"/>
              </a:rPr>
              <a:t>Ставропольского края путем поддержания объема </a:t>
            </a:r>
          </a:p>
          <a:p>
            <a:pPr lvl="0" indent="450850" algn="just"/>
            <a:r>
              <a:rPr lang="ru-RU" sz="1100" dirty="0" smtClean="0">
                <a:latin typeface="Calibri" pitchFamily="34" charset="0"/>
                <a:ea typeface="Times New Roman" pitchFamily="18" charset="0"/>
                <a:cs typeface="Calibri" pitchFamily="34" charset="0"/>
              </a:rPr>
              <a:t>муниципального долга Курского муниципального округа </a:t>
            </a:r>
          </a:p>
          <a:p>
            <a:pPr lvl="0" indent="450850" algn="just"/>
            <a:r>
              <a:rPr lang="ru-RU" sz="1100" dirty="0" smtClean="0">
                <a:latin typeface="Calibri" pitchFamily="34" charset="0"/>
                <a:ea typeface="Times New Roman" pitchFamily="18" charset="0"/>
                <a:cs typeface="Calibri" pitchFamily="34" charset="0"/>
              </a:rPr>
              <a:t>Ставропольского края (далее - муниципальный долг) равного 0,00 рублям.</a:t>
            </a:r>
          </a:p>
          <a:p>
            <a:pPr algn="just"/>
            <a:r>
              <a:rPr lang="ru-RU" sz="1100" dirty="0" smtClean="0">
                <a:latin typeface="Calibri" pitchFamily="34" charset="0"/>
                <a:cs typeface="Calibri" pitchFamily="34" charset="0"/>
              </a:rPr>
              <a:t>       Основной целью и задачей долговой политики являются:</a:t>
            </a:r>
          </a:p>
          <a:p>
            <a:pPr algn="just">
              <a:buFont typeface="Wingdings" pitchFamily="2" charset="2"/>
              <a:buChar char="ü"/>
            </a:pPr>
            <a:r>
              <a:rPr lang="ru-RU" sz="1100" dirty="0" smtClean="0">
                <a:latin typeface="Calibri" pitchFamily="34" charset="0"/>
                <a:cs typeface="Calibri" pitchFamily="34" charset="0"/>
              </a:rPr>
              <a:t>     поддержание объема муниципального долга в 2022 году и плановом периоде 2023 и 2024 годов равного 0,00 рублям;</a:t>
            </a:r>
          </a:p>
          <a:p>
            <a:pPr algn="just">
              <a:buFont typeface="Wingdings" pitchFamily="2" charset="2"/>
              <a:buChar char="ü"/>
            </a:pPr>
            <a:r>
              <a:rPr lang="ru-RU" sz="1100" dirty="0" smtClean="0">
                <a:latin typeface="Calibri" pitchFamily="34" charset="0"/>
                <a:cs typeface="Calibri" pitchFamily="34" charset="0"/>
              </a:rPr>
              <a:t>     обеспечение объема расходов местного бюджета, не превышающего объема доходов местного бюджета.</a:t>
            </a:r>
          </a:p>
          <a:p>
            <a:endParaRPr lang="ru-RU" sz="1100" dirty="0" smtClean="0">
              <a:latin typeface="Calibri" pitchFamily="34" charset="0"/>
              <a:cs typeface="Calibri" pitchFamily="34" charset="0"/>
            </a:endParaRPr>
          </a:p>
        </p:txBody>
      </p:sp>
      <p:pic>
        <p:nvPicPr>
          <p:cNvPr id="67590" name="Picture 6" descr="http://www.k4gorod.ru/upload/iblock/a9a/353014.jpeg"/>
          <p:cNvPicPr>
            <a:picLocks noChangeAspect="1" noChangeArrowheads="1"/>
          </p:cNvPicPr>
          <p:nvPr/>
        </p:nvPicPr>
        <p:blipFill>
          <a:blip r:embed="rId4" cstate="print"/>
          <a:srcRect/>
          <a:stretch>
            <a:fillRect/>
          </a:stretch>
        </p:blipFill>
        <p:spPr bwMode="auto">
          <a:xfrm>
            <a:off x="7143768" y="2500306"/>
            <a:ext cx="1857388" cy="1235163"/>
          </a:xfrm>
          <a:prstGeom prst="rect">
            <a:avLst/>
          </a:prstGeom>
          <a:ln>
            <a:noFill/>
          </a:ln>
          <a:effectLst>
            <a:softEdge rad="112500"/>
          </a:effectLst>
        </p:spPr>
      </p:pic>
      <p:pic>
        <p:nvPicPr>
          <p:cNvPr id="9" name="Picture 2" descr="https://clipground.com/images/way-of-working-clipart-5.jpg"/>
          <p:cNvPicPr>
            <a:picLocks noChangeAspect="1" noChangeArrowheads="1"/>
          </p:cNvPicPr>
          <p:nvPr/>
        </p:nvPicPr>
        <p:blipFill>
          <a:blip r:embed="rId5" cstate="print"/>
          <a:srcRect/>
          <a:stretch>
            <a:fillRect/>
          </a:stretch>
        </p:blipFill>
        <p:spPr bwMode="auto">
          <a:xfrm>
            <a:off x="0" y="4214819"/>
            <a:ext cx="9144000" cy="2643181"/>
          </a:xfrm>
          <a:prstGeom prst="rect">
            <a:avLst/>
          </a:prstGeom>
          <a:noFill/>
        </p:spPr>
      </p:pic>
      <p:sp>
        <p:nvSpPr>
          <p:cNvPr id="10" name="Прямоугольник 9"/>
          <p:cNvSpPr/>
          <p:nvPr/>
        </p:nvSpPr>
        <p:spPr>
          <a:xfrm>
            <a:off x="3428992" y="5286388"/>
            <a:ext cx="1941876" cy="338554"/>
          </a:xfrm>
          <a:prstGeom prst="rect">
            <a:avLst/>
          </a:prstGeom>
        </p:spPr>
        <p:txBody>
          <a:bodyPr wrap="square">
            <a:spAutoFit/>
          </a:bodyPr>
          <a:lstStyle/>
          <a:p>
            <a:pPr algn="ctr"/>
            <a:r>
              <a:rPr lang="ru-RU" sz="800" dirty="0" smtClean="0">
                <a:cs typeface="Times New Roman" pitchFamily="18" charset="0"/>
              </a:rPr>
              <a:t>мобилизация всех возможных   </a:t>
            </a:r>
          </a:p>
          <a:p>
            <a:pPr algn="ctr"/>
            <a:r>
              <a:rPr lang="ru-RU" sz="800" dirty="0" smtClean="0">
                <a:cs typeface="Times New Roman" pitchFamily="18" charset="0"/>
              </a:rPr>
              <a:t>                доходных источников</a:t>
            </a:r>
            <a:endParaRPr lang="ru-RU" sz="800" dirty="0"/>
          </a:p>
        </p:txBody>
      </p:sp>
      <p:sp>
        <p:nvSpPr>
          <p:cNvPr id="11" name="Прямоугольник 10"/>
          <p:cNvSpPr/>
          <p:nvPr/>
        </p:nvSpPr>
        <p:spPr>
          <a:xfrm>
            <a:off x="5643570" y="5715016"/>
            <a:ext cx="3000364" cy="553998"/>
          </a:xfrm>
          <a:prstGeom prst="rect">
            <a:avLst/>
          </a:prstGeom>
        </p:spPr>
        <p:txBody>
          <a:bodyPr wrap="square">
            <a:spAutoFit/>
          </a:bodyPr>
          <a:lstStyle/>
          <a:p>
            <a:pPr algn="ctr"/>
            <a:r>
              <a:rPr lang="ru-RU" sz="1000" b="1" dirty="0" smtClean="0">
                <a:cs typeface="Times New Roman" pitchFamily="18" charset="0"/>
              </a:rPr>
              <a:t>успешная реализация бюджета Курского муниципального округа на 2022 год и плановый период 2023 и 2024 годов </a:t>
            </a:r>
            <a:endParaRPr lang="ru-RU" sz="1000" b="1" dirty="0"/>
          </a:p>
        </p:txBody>
      </p:sp>
      <p:sp>
        <p:nvSpPr>
          <p:cNvPr id="12" name="Прямоугольник 11"/>
          <p:cNvSpPr/>
          <p:nvPr/>
        </p:nvSpPr>
        <p:spPr>
          <a:xfrm>
            <a:off x="2143108" y="5786454"/>
            <a:ext cx="3276600" cy="338554"/>
          </a:xfrm>
          <a:prstGeom prst="rect">
            <a:avLst/>
          </a:prstGeom>
        </p:spPr>
        <p:txBody>
          <a:bodyPr wrap="square">
            <a:spAutoFit/>
          </a:bodyPr>
          <a:lstStyle/>
          <a:p>
            <a:pPr algn="ctr"/>
            <a:r>
              <a:rPr lang="ru-RU" sz="800" dirty="0" smtClean="0">
                <a:cs typeface="Times New Roman" pitchFamily="18" charset="0"/>
              </a:rPr>
              <a:t>высокая ответственность всех причастных к управлению и распоряжению финансовыми ресурсами округа</a:t>
            </a:r>
            <a:endParaRPr lang="ru-RU" sz="800" dirty="0"/>
          </a:p>
        </p:txBody>
      </p:sp>
      <p:sp>
        <p:nvSpPr>
          <p:cNvPr id="13" name="Прямоугольник 12"/>
          <p:cNvSpPr/>
          <p:nvPr/>
        </p:nvSpPr>
        <p:spPr>
          <a:xfrm>
            <a:off x="2786050" y="6357958"/>
            <a:ext cx="2643206" cy="338554"/>
          </a:xfrm>
          <a:prstGeom prst="rect">
            <a:avLst/>
          </a:prstGeom>
        </p:spPr>
        <p:txBody>
          <a:bodyPr wrap="square">
            <a:spAutoFit/>
          </a:bodyPr>
          <a:lstStyle/>
          <a:p>
            <a:pPr algn="ctr"/>
            <a:r>
              <a:rPr lang="ru-RU" sz="800" dirty="0" smtClean="0">
                <a:cs typeface="Times New Roman" pitchFamily="18" charset="0"/>
              </a:rPr>
              <a:t>самое рачительное отношение к каждому бюджетному рублю</a:t>
            </a:r>
            <a:endParaRPr lang="ru-RU" sz="800" dirty="0"/>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https://www.swisslog.com/-/media/swisslog/images/logistics-warehouse-distribution-automation/icons/decisions.png?rev=ff362d5867844deab61f14cd12b5c08f&amp;hash=E4C507E13962AD8E92B9BF94B77EC79C"/>
          <p:cNvPicPr>
            <a:picLocks noChangeAspect="1" noChangeArrowheads="1"/>
          </p:cNvPicPr>
          <p:nvPr/>
        </p:nvPicPr>
        <p:blipFill>
          <a:blip r:embed="rId2">
            <a:lum bright="21000" contrast="-69000"/>
          </a:blip>
          <a:srcRect/>
          <a:stretch>
            <a:fillRect/>
          </a:stretch>
        </p:blipFill>
        <p:spPr bwMode="auto">
          <a:xfrm>
            <a:off x="1357290" y="214290"/>
            <a:ext cx="6929486" cy="4279868"/>
          </a:xfrm>
          <a:prstGeom prst="rect">
            <a:avLst/>
          </a:prstGeom>
          <a:ln>
            <a:noFill/>
          </a:ln>
          <a:effectLst>
            <a:softEdge rad="112500"/>
          </a:effectLst>
        </p:spPr>
      </p:pic>
      <p:sp>
        <p:nvSpPr>
          <p:cNvPr id="2" name="Прямоугольник 1"/>
          <p:cNvSpPr/>
          <p:nvPr/>
        </p:nvSpPr>
        <p:spPr>
          <a:xfrm>
            <a:off x="0" y="0"/>
            <a:ext cx="9144000" cy="400110"/>
          </a:xfrm>
          <a:prstGeom prst="rect">
            <a:avLst/>
          </a:prstGeom>
        </p:spPr>
        <p:txBody>
          <a:bodyPr wrap="square">
            <a:spAutoFit/>
          </a:bodyPr>
          <a:lstStyle/>
          <a:p>
            <a:pPr algn="ctr"/>
            <a:r>
              <a:rPr lang="ru-RU" sz="2000" b="1" dirty="0" smtClean="0">
                <a:latin typeface="Calibri" pitchFamily="34" charset="0"/>
                <a:cs typeface="Calibri" pitchFamily="34" charset="0"/>
              </a:rPr>
              <a:t>Этапы бюджетного процесса Курского муниципального округа</a:t>
            </a:r>
            <a:endParaRPr lang="ru-RU" sz="2000" b="1" dirty="0">
              <a:latin typeface="Calibri" pitchFamily="34" charset="0"/>
              <a:cs typeface="Calibri" pitchFamily="34" charset="0"/>
            </a:endParaRPr>
          </a:p>
        </p:txBody>
      </p:sp>
      <p:sp>
        <p:nvSpPr>
          <p:cNvPr id="3" name="Прямоугольник 2"/>
          <p:cNvSpPr/>
          <p:nvPr/>
        </p:nvSpPr>
        <p:spPr>
          <a:xfrm>
            <a:off x="457200" y="457200"/>
            <a:ext cx="8305800" cy="4185761"/>
          </a:xfrm>
          <a:prstGeom prst="rect">
            <a:avLst/>
          </a:prstGeom>
        </p:spPr>
        <p:txBody>
          <a:bodyPr wrap="square">
            <a:spAutoFit/>
          </a:bodyPr>
          <a:lstStyle/>
          <a:p>
            <a:pPr algn="just">
              <a:buFont typeface="Wingdings" pitchFamily="2" charset="2"/>
              <a:buChar char="ü"/>
            </a:pPr>
            <a:r>
              <a:rPr lang="ru-RU" sz="1400" b="1" dirty="0" smtClean="0">
                <a:latin typeface="Bahnschrift SemiLight" pitchFamily="34" charset="0"/>
                <a:cs typeface="Calibri" pitchFamily="34" charset="0"/>
              </a:rPr>
              <a:t>    Первый этап бюджетного процесса</a:t>
            </a:r>
            <a:r>
              <a:rPr lang="ru-RU" sz="1400" dirty="0" smtClean="0">
                <a:latin typeface="Bahnschrift SemiLight" pitchFamily="34" charset="0"/>
                <a:cs typeface="Calibri" pitchFamily="34" charset="0"/>
              </a:rPr>
              <a:t> - разработка и утверждение прогноза социально-экономического развития Курского муниципального округа Ставропольского края на очередной финансовый год и плановый период.</a:t>
            </a:r>
          </a:p>
          <a:p>
            <a:pPr algn="just">
              <a:buFont typeface="Wingdings" pitchFamily="2" charset="2"/>
              <a:buChar char="ü"/>
            </a:pPr>
            <a:r>
              <a:rPr lang="ru-RU" sz="1400" b="1" dirty="0" smtClean="0">
                <a:latin typeface="Bahnschrift SemiLight" pitchFamily="34" charset="0"/>
                <a:cs typeface="Calibri" pitchFamily="34" charset="0"/>
              </a:rPr>
              <a:t>    Второй этап бюджетного процесса</a:t>
            </a:r>
            <a:r>
              <a:rPr lang="ru-RU" sz="1400" dirty="0" smtClean="0">
                <a:latin typeface="Bahnschrift SemiLight" pitchFamily="34" charset="0"/>
                <a:cs typeface="Calibri" pitchFamily="34" charset="0"/>
              </a:rPr>
              <a:t> - разработка и утверждение основных направлений бюджетной, налоговой и долговой политики Курского муниципального округа Ставропольского края на очередной финансовый год и плановый период </a:t>
            </a:r>
          </a:p>
          <a:p>
            <a:pPr algn="just">
              <a:buFont typeface="Wingdings" pitchFamily="2" charset="2"/>
              <a:buChar char="ü"/>
            </a:pPr>
            <a:r>
              <a:rPr lang="ru-RU" sz="1400" b="1" dirty="0" smtClean="0">
                <a:latin typeface="Bahnschrift SemiLight" pitchFamily="34" charset="0"/>
                <a:cs typeface="Calibri" pitchFamily="34" charset="0"/>
              </a:rPr>
              <a:t>    Третий этап бюджетного процесса</a:t>
            </a:r>
            <a:r>
              <a:rPr lang="ru-RU" sz="1400" dirty="0" smtClean="0">
                <a:latin typeface="Bahnschrift SemiLight" pitchFamily="34" charset="0"/>
                <a:cs typeface="Calibri" pitchFamily="34" charset="0"/>
              </a:rPr>
              <a:t> - составление проекта решения Совета о бюджете Курского муниципального округа Ставропольского края (далее - местный бюджет) на очередной финансовый год и плановый период, и внесение его администрацией на рассмотрение в Совет не позднее 15 ноября текущего года.</a:t>
            </a:r>
          </a:p>
          <a:p>
            <a:pPr algn="just">
              <a:buFont typeface="Wingdings" pitchFamily="2" charset="2"/>
              <a:buChar char="ü"/>
            </a:pPr>
            <a:r>
              <a:rPr lang="ru-RU" sz="1400" b="1" dirty="0" smtClean="0">
                <a:latin typeface="Bahnschrift SemiLight" pitchFamily="34" charset="0"/>
                <a:cs typeface="Calibri" pitchFamily="34" charset="0"/>
              </a:rPr>
              <a:t>    Четвертый этап бюджетного процесса</a:t>
            </a:r>
            <a:r>
              <a:rPr lang="ru-RU" sz="1400" dirty="0" smtClean="0">
                <a:latin typeface="Bahnschrift SemiLight" pitchFamily="34" charset="0"/>
                <a:cs typeface="Calibri" pitchFamily="34" charset="0"/>
              </a:rPr>
              <a:t> - рассмотрение и утверждение проекта решения Совета о местном бюджете на очередной финансовый год и плановый период до начала очередного финансового года.</a:t>
            </a:r>
            <a:r>
              <a:rPr lang="ru-RU" sz="1400" b="1" dirty="0" smtClean="0">
                <a:latin typeface="Bahnschrift SemiLight" pitchFamily="34" charset="0"/>
                <a:cs typeface="Calibri" pitchFamily="34" charset="0"/>
              </a:rPr>
              <a:t> </a:t>
            </a:r>
          </a:p>
          <a:p>
            <a:pPr algn="just">
              <a:buFont typeface="Wingdings" pitchFamily="2" charset="2"/>
              <a:buChar char="ü"/>
            </a:pPr>
            <a:r>
              <a:rPr lang="ru-RU" sz="1400" b="1" dirty="0" smtClean="0">
                <a:latin typeface="Bahnschrift SemiLight" pitchFamily="34" charset="0"/>
                <a:cs typeface="Calibri" pitchFamily="34" charset="0"/>
              </a:rPr>
              <a:t>    Пятый этап бюджетного процесса</a:t>
            </a:r>
            <a:r>
              <a:rPr lang="ru-RU" sz="1400" dirty="0" smtClean="0">
                <a:latin typeface="Bahnschrift SemiLight" pitchFamily="34" charset="0"/>
                <a:cs typeface="Calibri" pitchFamily="34" charset="0"/>
              </a:rPr>
              <a:t> - исполнение местного бюджета (январь - декабрь текущего года).</a:t>
            </a:r>
          </a:p>
          <a:p>
            <a:pPr algn="just">
              <a:buFont typeface="Wingdings" pitchFamily="2" charset="2"/>
              <a:buChar char="ü"/>
            </a:pPr>
            <a:r>
              <a:rPr lang="ru-RU" sz="1400" b="1" dirty="0" smtClean="0">
                <a:latin typeface="Bahnschrift SemiLight" pitchFamily="34" charset="0"/>
                <a:cs typeface="Calibri" pitchFamily="34" charset="0"/>
              </a:rPr>
              <a:t>    Шестой этап бюджетного процесса</a:t>
            </a:r>
            <a:r>
              <a:rPr lang="ru-RU" sz="1400" dirty="0" smtClean="0">
                <a:latin typeface="Bahnschrift SemiLight" pitchFamily="34" charset="0"/>
                <a:cs typeface="Calibri" pitchFamily="34" charset="0"/>
              </a:rPr>
              <a:t> – завершение операций по исполнению бюджета муниципального округа, составление, рассмотрение и утверждение годового отчета об исполнении бюджета муниципального округа (январь - май года, следующего за отчетным).</a:t>
            </a:r>
          </a:p>
          <a:p>
            <a:pPr algn="just"/>
            <a:endParaRPr lang="ru-RU" sz="1400" dirty="0">
              <a:latin typeface="Calibri" pitchFamily="34" charset="0"/>
              <a:cs typeface="Calibri" pitchFamily="34" charset="0"/>
            </a:endParaRPr>
          </a:p>
        </p:txBody>
      </p:sp>
      <p:pic>
        <p:nvPicPr>
          <p:cNvPr id="67586" name="Picture 2" descr="https://avatars.mds.yandex.net/get-zen_doc/4347026/pub_611bca996bccf611713f1bad_611be65b34cfa069d10ad5bf/scale_1200"/>
          <p:cNvPicPr>
            <a:picLocks noChangeAspect="1" noChangeArrowheads="1"/>
          </p:cNvPicPr>
          <p:nvPr/>
        </p:nvPicPr>
        <p:blipFill>
          <a:blip r:embed="rId3"/>
          <a:srcRect/>
          <a:stretch>
            <a:fillRect/>
          </a:stretch>
        </p:blipFill>
        <p:spPr bwMode="auto">
          <a:xfrm>
            <a:off x="642910" y="4429132"/>
            <a:ext cx="7858180" cy="1971094"/>
          </a:xfrm>
          <a:prstGeom prst="rect">
            <a:avLst/>
          </a:prstGeom>
          <a:noFill/>
        </p:spPr>
      </p:pic>
      <p:sp>
        <p:nvSpPr>
          <p:cNvPr id="9" name="Двойные фигурные скобки 8"/>
          <p:cNvSpPr/>
          <p:nvPr/>
        </p:nvSpPr>
        <p:spPr>
          <a:xfrm>
            <a:off x="0" y="357166"/>
            <a:ext cx="9144000" cy="4143404"/>
          </a:xfrm>
          <a:prstGeom prst="bracePair">
            <a:avLst/>
          </a:prstGeom>
          <a:noFill/>
          <a:ln>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im0-tub-ru.yandex.net/i?id=6d95777c974ad8f1465611df3b61ea3c-srl&amp;n=13"/>
          <p:cNvPicPr>
            <a:picLocks noChangeAspect="1" noChangeArrowheads="1"/>
          </p:cNvPicPr>
          <p:nvPr/>
        </p:nvPicPr>
        <p:blipFill>
          <a:blip r:embed="rId2" cstate="print"/>
          <a:srcRect/>
          <a:stretch>
            <a:fillRect/>
          </a:stretch>
        </p:blipFill>
        <p:spPr bwMode="auto">
          <a:xfrm>
            <a:off x="6357950" y="2928934"/>
            <a:ext cx="2786050" cy="3929066"/>
          </a:xfrm>
          <a:prstGeom prst="rect">
            <a:avLst/>
          </a:prstGeom>
          <a:ln>
            <a:noFill/>
          </a:ln>
          <a:effectLst>
            <a:softEdge rad="112500"/>
          </a:effectLst>
        </p:spPr>
      </p:pic>
      <p:sp>
        <p:nvSpPr>
          <p:cNvPr id="11266" name="Прямоугольник 1"/>
          <p:cNvSpPr>
            <a:spLocks noChangeArrowheads="1"/>
          </p:cNvSpPr>
          <p:nvPr/>
        </p:nvSpPr>
        <p:spPr bwMode="auto">
          <a:xfrm>
            <a:off x="142844" y="286970"/>
            <a:ext cx="8839200" cy="3677930"/>
          </a:xfrm>
          <a:prstGeom prst="rect">
            <a:avLst/>
          </a:prstGeom>
          <a:noFill/>
          <a:ln w="9525">
            <a:noFill/>
            <a:miter lim="800000"/>
            <a:headEnd/>
            <a:tailEnd/>
          </a:ln>
        </p:spPr>
        <p:txBody>
          <a:bodyPr wrap="square">
            <a:spAutoFit/>
          </a:bodyPr>
          <a:lstStyle/>
          <a:p>
            <a:pPr algn="just"/>
            <a:r>
              <a:rPr lang="ru-RU" sz="1300" b="1" dirty="0">
                <a:latin typeface="Calibri" pitchFamily="34" charset="0"/>
                <a:cs typeface="Calibri" pitchFamily="34" charset="0"/>
              </a:rPr>
              <a:t>     </a:t>
            </a:r>
            <a:endParaRPr lang="ru-RU" sz="1300" b="1" dirty="0" smtClean="0">
              <a:latin typeface="Calibri" pitchFamily="34" charset="0"/>
              <a:cs typeface="Calibri" pitchFamily="34" charset="0"/>
            </a:endParaRPr>
          </a:p>
          <a:p>
            <a:pPr algn="just"/>
            <a:r>
              <a:rPr lang="ru-RU" sz="1100" dirty="0" err="1" smtClean="0">
                <a:latin typeface="Calibri" pitchFamily="34" charset="0"/>
                <a:cs typeface="Calibri" pitchFamily="34" charset="0"/>
              </a:rPr>
              <a:t>Ку́рский</a:t>
            </a:r>
            <a:r>
              <a:rPr lang="ru-RU" sz="1100" dirty="0" smtClean="0">
                <a:latin typeface="Calibri" pitchFamily="34" charset="0"/>
                <a:cs typeface="Calibri" pitchFamily="34" charset="0"/>
              </a:rPr>
              <a:t> район — территориальная единица в Ставропольском крае России. В границах района образован Курский муниципальный округ. Законом Ставропольского края от 31 января 2020 года, все муниципальные образования Курского муниципального района с 16 марта 2020 года были преобразованы путём их объединения в единое муниципальное образование Курский муниципальный округ.</a:t>
            </a:r>
            <a:endParaRPr lang="ru-RU" sz="1100" dirty="0">
              <a:latin typeface="Calibri" pitchFamily="34" charset="0"/>
              <a:cs typeface="Calibri" pitchFamily="34" charset="0"/>
            </a:endParaRPr>
          </a:p>
          <a:p>
            <a:pPr algn="just"/>
            <a:r>
              <a:rPr lang="ru-RU" sz="1100" b="1" dirty="0">
                <a:latin typeface="Calibri" pitchFamily="34" charset="0"/>
                <a:cs typeface="Calibri" pitchFamily="34" charset="0"/>
              </a:rPr>
              <a:t>     Административный центр — станица Курская.</a:t>
            </a:r>
          </a:p>
          <a:p>
            <a:pPr algn="just"/>
            <a:r>
              <a:rPr lang="ru-RU" sz="1100" dirty="0">
                <a:latin typeface="Calibri" pitchFamily="34" charset="0"/>
                <a:cs typeface="Calibri" pitchFamily="34" charset="0"/>
              </a:rPr>
              <a:t>     Расположен в юго-восточной части Ставропольского края. </a:t>
            </a:r>
            <a:endParaRPr lang="ru-RU" sz="1100" dirty="0" smtClean="0">
              <a:latin typeface="Calibri" pitchFamily="34" charset="0"/>
              <a:cs typeface="Calibri" pitchFamily="34" charset="0"/>
            </a:endParaRPr>
          </a:p>
          <a:p>
            <a:pPr algn="just"/>
            <a:r>
              <a:rPr lang="ru-RU" sz="1100" dirty="0" smtClean="0">
                <a:latin typeface="Calibri" pitchFamily="34" charset="0"/>
                <a:cs typeface="Calibri" pitchFamily="34" charset="0"/>
              </a:rPr>
              <a:t>Граничит </a:t>
            </a:r>
            <a:r>
              <a:rPr lang="ru-RU" sz="1100" dirty="0">
                <a:latin typeface="Calibri" pitchFamily="34" charset="0"/>
                <a:cs typeface="Calibri" pitchFamily="34" charset="0"/>
              </a:rPr>
              <a:t>с Кабардино-Балкарией, Северной Осетией, </a:t>
            </a:r>
            <a:r>
              <a:rPr lang="ru-RU" sz="1100" dirty="0" smtClean="0">
                <a:latin typeface="Calibri" pitchFamily="34" charset="0"/>
                <a:cs typeface="Calibri" pitchFamily="34" charset="0"/>
              </a:rPr>
              <a:t>Чеченской </a:t>
            </a:r>
            <a:r>
              <a:rPr lang="ru-RU" sz="1100" dirty="0">
                <a:latin typeface="Calibri" pitchFamily="34" charset="0"/>
                <a:cs typeface="Calibri" pitchFamily="34" charset="0"/>
              </a:rPr>
              <a:t>Республикой </a:t>
            </a:r>
            <a:r>
              <a:rPr lang="ru-RU" sz="1100" dirty="0" smtClean="0">
                <a:latin typeface="Calibri" pitchFamily="34" charset="0"/>
                <a:cs typeface="Calibri" pitchFamily="34" charset="0"/>
              </a:rPr>
              <a:t>и</a:t>
            </a:r>
            <a:r>
              <a:rPr lang="ru-RU" sz="1100" dirty="0">
                <a:latin typeface="Calibri" pitchFamily="34" charset="0"/>
                <a:cs typeface="Calibri" pitchFamily="34" charset="0"/>
              </a:rPr>
              <a:t> </a:t>
            </a:r>
            <a:r>
              <a:rPr lang="ru-RU" sz="1100" dirty="0" smtClean="0">
                <a:latin typeface="Calibri" pitchFamily="34" charset="0"/>
                <a:cs typeface="Calibri" pitchFamily="34" charset="0"/>
              </a:rPr>
              <a:t>Дагестаном.</a:t>
            </a:r>
            <a:endParaRPr lang="ru-RU" sz="1100" dirty="0">
              <a:latin typeface="Calibri" pitchFamily="34" charset="0"/>
              <a:cs typeface="Calibri" pitchFamily="34" charset="0"/>
            </a:endParaRPr>
          </a:p>
          <a:p>
            <a:pPr algn="just"/>
            <a:r>
              <a:rPr lang="ru-RU" sz="1100" dirty="0">
                <a:latin typeface="Calibri" pitchFamily="34" charset="0"/>
                <a:cs typeface="Calibri" pitchFamily="34" charset="0"/>
              </a:rPr>
              <a:t>    Реки: Кура, Терек. Терско-Кумский канал.</a:t>
            </a:r>
          </a:p>
          <a:p>
            <a:pPr algn="just"/>
            <a:r>
              <a:rPr lang="ru-RU" sz="1100" dirty="0">
                <a:latin typeface="Calibri" pitchFamily="34" charset="0"/>
                <a:cs typeface="Calibri" pitchFamily="34" charset="0"/>
              </a:rPr>
              <a:t>    В восточной части района — песчаная Ногайская степь</a:t>
            </a:r>
          </a:p>
          <a:p>
            <a:pPr algn="just"/>
            <a:r>
              <a:rPr lang="ru-RU" sz="1100" dirty="0">
                <a:latin typeface="Calibri" pitchFamily="34" charset="0"/>
                <a:cs typeface="Calibri" pitchFamily="34" charset="0"/>
              </a:rPr>
              <a:t>    Район образован 2 января 1935 года. </a:t>
            </a:r>
          </a:p>
          <a:p>
            <a:pPr algn="just"/>
            <a:r>
              <a:rPr lang="ru-RU" sz="1100" dirty="0">
                <a:latin typeface="Calibri" pitchFamily="34" charset="0"/>
                <a:cs typeface="Calibri" pitchFamily="34" charset="0"/>
              </a:rPr>
              <a:t>    </a:t>
            </a:r>
            <a:r>
              <a:rPr lang="ru-RU" sz="1100" b="1" dirty="0">
                <a:latin typeface="Calibri" pitchFamily="34" charset="0"/>
                <a:cs typeface="Calibri" pitchFamily="34" charset="0"/>
              </a:rPr>
              <a:t>В Курском районе 47 населённых пунктов</a:t>
            </a:r>
            <a:r>
              <a:rPr lang="ru-RU" sz="1100" dirty="0" smtClean="0">
                <a:latin typeface="Calibri" pitchFamily="34" charset="0"/>
                <a:cs typeface="Calibri" pitchFamily="34" charset="0"/>
              </a:rPr>
              <a:t>.</a:t>
            </a:r>
          </a:p>
          <a:p>
            <a:pPr algn="just"/>
            <a:r>
              <a:rPr lang="ru-RU" sz="1100" dirty="0" smtClean="0">
                <a:latin typeface="Calibri" pitchFamily="34" charset="0"/>
                <a:cs typeface="Calibri" pitchFamily="34" charset="0"/>
              </a:rPr>
              <a:t>    </a:t>
            </a:r>
            <a:r>
              <a:rPr lang="ru-RU" sz="1100" b="1" dirty="0" smtClean="0">
                <a:latin typeface="Calibri" pitchFamily="34" charset="0"/>
                <a:cs typeface="Calibri" pitchFamily="34" charset="0"/>
              </a:rPr>
              <a:t>Численность населения на 01.01.2021 г. – 54098 человек</a:t>
            </a:r>
            <a:r>
              <a:rPr lang="ru-RU" sz="1100" dirty="0" smtClean="0">
                <a:latin typeface="Calibri" pitchFamily="34" charset="0"/>
                <a:cs typeface="Calibri" pitchFamily="34" charset="0"/>
              </a:rPr>
              <a:t>.</a:t>
            </a:r>
            <a:endParaRPr lang="ru-RU" sz="1100" dirty="0">
              <a:latin typeface="Calibri" pitchFamily="34" charset="0"/>
              <a:cs typeface="Calibri" pitchFamily="34" charset="0"/>
            </a:endParaRPr>
          </a:p>
          <a:p>
            <a:pPr algn="just"/>
            <a:r>
              <a:rPr lang="ru-RU" sz="1100" dirty="0">
                <a:latin typeface="Calibri" pitchFamily="34" charset="0"/>
                <a:cs typeface="Calibri" pitchFamily="34" charset="0"/>
              </a:rPr>
              <a:t>    Курский район относится к зоне рискового земледелия. </a:t>
            </a:r>
            <a:endParaRPr lang="ru-RU" sz="1100" dirty="0" smtClean="0">
              <a:latin typeface="Calibri" pitchFamily="34" charset="0"/>
              <a:cs typeface="Calibri" pitchFamily="34" charset="0"/>
            </a:endParaRPr>
          </a:p>
          <a:p>
            <a:pPr algn="just"/>
            <a:r>
              <a:rPr lang="ru-RU" sz="1100" dirty="0" smtClean="0">
                <a:latin typeface="Calibri" pitchFamily="34" charset="0"/>
                <a:cs typeface="Calibri" pitchFamily="34" charset="0"/>
              </a:rPr>
              <a:t>На </a:t>
            </a:r>
            <a:r>
              <a:rPr lang="ru-RU" sz="1100" dirty="0">
                <a:latin typeface="Calibri" pitchFamily="34" charset="0"/>
                <a:cs typeface="Calibri" pitchFamily="34" charset="0"/>
              </a:rPr>
              <a:t>его территории выпадает в среднем 330 мм </a:t>
            </a:r>
            <a:r>
              <a:rPr lang="ru-RU" sz="1100" dirty="0" smtClean="0">
                <a:latin typeface="Calibri" pitchFamily="34" charset="0"/>
                <a:cs typeface="Calibri" pitchFamily="34" charset="0"/>
              </a:rPr>
              <a:t>осадков </a:t>
            </a:r>
            <a:r>
              <a:rPr lang="ru-RU" sz="1100" dirty="0">
                <a:latin typeface="Calibri" pitchFamily="34" charset="0"/>
                <a:cs typeface="Calibri" pitchFamily="34" charset="0"/>
              </a:rPr>
              <a:t>в год. </a:t>
            </a:r>
            <a:r>
              <a:rPr lang="ru-RU" sz="1100" dirty="0" smtClean="0">
                <a:latin typeface="Calibri" pitchFamily="34" charset="0"/>
                <a:cs typeface="Calibri" pitchFamily="34" charset="0"/>
              </a:rPr>
              <a:t>Засуха </a:t>
            </a:r>
            <a:r>
              <a:rPr lang="ru-RU" sz="1100" dirty="0">
                <a:latin typeface="Calibri" pitchFamily="34" charset="0"/>
                <a:cs typeface="Calibri" pitchFamily="34" charset="0"/>
              </a:rPr>
              <a:t>бывает в среднем 1 раз в 3-5 лет. </a:t>
            </a:r>
            <a:endParaRPr lang="ru-RU" sz="1100" dirty="0" smtClean="0">
              <a:latin typeface="Calibri" pitchFamily="34" charset="0"/>
              <a:cs typeface="Calibri" pitchFamily="34" charset="0"/>
            </a:endParaRPr>
          </a:p>
          <a:p>
            <a:pPr algn="just"/>
            <a:r>
              <a:rPr lang="ru-RU" sz="1100" dirty="0" smtClean="0">
                <a:latin typeface="Calibri" pitchFamily="34" charset="0"/>
                <a:cs typeface="Calibri" pitchFamily="34" charset="0"/>
              </a:rPr>
              <a:t>На </a:t>
            </a:r>
            <a:r>
              <a:rPr lang="ru-RU" sz="1100" dirty="0">
                <a:latin typeface="Calibri" pitchFamily="34" charset="0"/>
                <a:cs typeface="Calibri" pitchFamily="34" charset="0"/>
              </a:rPr>
              <a:t>1 января </a:t>
            </a:r>
            <a:r>
              <a:rPr lang="ru-RU" sz="1100" dirty="0" smtClean="0">
                <a:latin typeface="Calibri" pitchFamily="34" charset="0"/>
                <a:cs typeface="Calibri" pitchFamily="34" charset="0"/>
              </a:rPr>
              <a:t>2021 </a:t>
            </a:r>
            <a:r>
              <a:rPr lang="ru-RU" sz="1100" dirty="0">
                <a:latin typeface="Calibri" pitchFamily="34" charset="0"/>
                <a:cs typeface="Calibri" pitchFamily="34" charset="0"/>
              </a:rPr>
              <a:t>года в АПК входит </a:t>
            </a:r>
            <a:r>
              <a:rPr lang="ru-RU" sz="1100" dirty="0" smtClean="0">
                <a:latin typeface="Calibri" pitchFamily="34" charset="0"/>
                <a:cs typeface="Calibri" pitchFamily="34" charset="0"/>
              </a:rPr>
              <a:t>18 </a:t>
            </a:r>
            <a:r>
              <a:rPr lang="ru-RU" sz="1100" dirty="0">
                <a:latin typeface="Calibri" pitchFamily="34" charset="0"/>
                <a:cs typeface="Calibri" pitchFamily="34" charset="0"/>
              </a:rPr>
              <a:t>сельскохозяйственных </a:t>
            </a:r>
            <a:r>
              <a:rPr lang="ru-RU" sz="1100" dirty="0" smtClean="0">
                <a:latin typeface="Calibri" pitchFamily="34" charset="0"/>
                <a:cs typeface="Calibri" pitchFamily="34" charset="0"/>
              </a:rPr>
              <a:t>предприятий </a:t>
            </a:r>
          </a:p>
          <a:p>
            <a:pPr algn="just"/>
            <a:r>
              <a:rPr lang="ru-RU" sz="1100" dirty="0" smtClean="0">
                <a:latin typeface="Calibri" pitchFamily="34" charset="0"/>
                <a:cs typeface="Calibri" pitchFamily="34" charset="0"/>
              </a:rPr>
              <a:t>и 340 </a:t>
            </a:r>
            <a:r>
              <a:rPr lang="ru-RU" sz="1100" dirty="0">
                <a:latin typeface="Calibri" pitchFamily="34" charset="0"/>
                <a:cs typeface="Calibri" pitchFamily="34" charset="0"/>
              </a:rPr>
              <a:t>крестьянско-фермерских хозяйств, которые </a:t>
            </a:r>
            <a:r>
              <a:rPr lang="ru-RU" sz="1100" dirty="0" smtClean="0">
                <a:latin typeface="Calibri" pitchFamily="34" charset="0"/>
                <a:cs typeface="Calibri" pitchFamily="34" charset="0"/>
              </a:rPr>
              <a:t>являются </a:t>
            </a:r>
            <a:r>
              <a:rPr lang="ru-RU" sz="1100" dirty="0">
                <a:latin typeface="Calibri" pitchFamily="34" charset="0"/>
                <a:cs typeface="Calibri" pitchFamily="34" charset="0"/>
              </a:rPr>
              <a:t>основными производителями </a:t>
            </a:r>
            <a:endParaRPr lang="ru-RU" sz="1100" dirty="0" smtClean="0">
              <a:latin typeface="Calibri" pitchFamily="34" charset="0"/>
              <a:cs typeface="Calibri" pitchFamily="34" charset="0"/>
            </a:endParaRPr>
          </a:p>
          <a:p>
            <a:pPr algn="just"/>
            <a:r>
              <a:rPr lang="ru-RU" sz="1100" dirty="0" smtClean="0">
                <a:latin typeface="Calibri" pitchFamily="34" charset="0"/>
                <a:cs typeface="Calibri" pitchFamily="34" charset="0"/>
              </a:rPr>
              <a:t>сельскохозяйственной продукции </a:t>
            </a:r>
            <a:r>
              <a:rPr lang="ru-RU" sz="1100" dirty="0">
                <a:latin typeface="Calibri" pitchFamily="34" charset="0"/>
                <a:cs typeface="Calibri" pitchFamily="34" charset="0"/>
              </a:rPr>
              <a:t>района</a:t>
            </a:r>
            <a:r>
              <a:rPr lang="ru-RU" sz="1100" dirty="0" smtClean="0">
                <a:latin typeface="Calibri" pitchFamily="34" charset="0"/>
                <a:cs typeface="Calibri" pitchFamily="34" charset="0"/>
              </a:rPr>
              <a:t>.</a:t>
            </a:r>
          </a:p>
          <a:p>
            <a:pPr algn="just"/>
            <a:r>
              <a:rPr lang="ru-RU" sz="1100" dirty="0" smtClean="0">
                <a:latin typeface="Calibri" pitchFamily="34" charset="0"/>
                <a:cs typeface="Calibri" pitchFamily="34" charset="0"/>
              </a:rPr>
              <a:t>    </a:t>
            </a:r>
            <a:r>
              <a:rPr lang="ru-RU" sz="1100" dirty="0">
                <a:latin typeface="Calibri" pitchFamily="34" charset="0"/>
                <a:cs typeface="Calibri" pitchFamily="34" charset="0"/>
              </a:rPr>
              <a:t>Район располагает сырьевыми ресурсами </a:t>
            </a:r>
            <a:r>
              <a:rPr lang="ru-RU" sz="1100" dirty="0" smtClean="0">
                <a:latin typeface="Calibri" pitchFamily="34" charset="0"/>
                <a:cs typeface="Calibri" pitchFamily="34" charset="0"/>
              </a:rPr>
              <a:t>для </a:t>
            </a:r>
            <a:r>
              <a:rPr lang="ru-RU" sz="1100" dirty="0">
                <a:latin typeface="Calibri" pitchFamily="34" charset="0"/>
                <a:cs typeface="Calibri" pitchFamily="34" charset="0"/>
              </a:rPr>
              <a:t>производства строительных материалов — </a:t>
            </a:r>
            <a:endParaRPr lang="ru-RU" sz="1100" dirty="0" smtClean="0">
              <a:latin typeface="Calibri" pitchFamily="34" charset="0"/>
              <a:cs typeface="Calibri" pitchFamily="34" charset="0"/>
            </a:endParaRPr>
          </a:p>
          <a:p>
            <a:pPr algn="just"/>
            <a:r>
              <a:rPr lang="ru-RU" sz="1100" dirty="0" smtClean="0">
                <a:latin typeface="Calibri" pitchFamily="34" charset="0"/>
                <a:cs typeface="Calibri" pitchFamily="34" charset="0"/>
              </a:rPr>
              <a:t>в </a:t>
            </a:r>
            <a:r>
              <a:rPr lang="ru-RU" sz="1100" dirty="0">
                <a:latin typeface="Calibri" pitchFamily="34" charset="0"/>
                <a:cs typeface="Calibri" pitchFamily="34" charset="0"/>
              </a:rPr>
              <a:t>пойме реки Терек, ведется разработка </a:t>
            </a:r>
            <a:r>
              <a:rPr lang="ru-RU" sz="1100" dirty="0" smtClean="0">
                <a:latin typeface="Calibri" pitchFamily="34" charset="0"/>
                <a:cs typeface="Calibri" pitchFamily="34" charset="0"/>
              </a:rPr>
              <a:t>строительного </a:t>
            </a:r>
            <a:r>
              <a:rPr lang="ru-RU" sz="1100" dirty="0">
                <a:latin typeface="Calibri" pitchFamily="34" charset="0"/>
                <a:cs typeface="Calibri" pitchFamily="34" charset="0"/>
              </a:rPr>
              <a:t>песка — запасы </a:t>
            </a:r>
            <a:r>
              <a:rPr lang="ru-RU" sz="1100" dirty="0" smtClean="0">
                <a:latin typeface="Calibri" pitchFamily="34" charset="0"/>
                <a:cs typeface="Calibri" pitchFamily="34" charset="0"/>
              </a:rPr>
              <a:t>до </a:t>
            </a:r>
            <a:r>
              <a:rPr lang="ru-RU" sz="1100" dirty="0">
                <a:latin typeface="Calibri" pitchFamily="34" charset="0"/>
                <a:cs typeface="Calibri" pitchFamily="34" charset="0"/>
              </a:rPr>
              <a:t>60 млн м³. </a:t>
            </a:r>
            <a:endParaRPr lang="ru-RU" sz="1100" dirty="0" smtClean="0">
              <a:latin typeface="Calibri" pitchFamily="34" charset="0"/>
              <a:cs typeface="Calibri" pitchFamily="34" charset="0"/>
            </a:endParaRPr>
          </a:p>
          <a:p>
            <a:pPr algn="just"/>
            <a:r>
              <a:rPr lang="ru-RU" sz="1100" dirty="0" smtClean="0">
                <a:latin typeface="Calibri" pitchFamily="34" charset="0"/>
                <a:cs typeface="Calibri" pitchFamily="34" charset="0"/>
              </a:rPr>
              <a:t>      Для </a:t>
            </a:r>
            <a:r>
              <a:rPr lang="ru-RU" sz="1100" dirty="0">
                <a:latin typeface="Calibri" pitchFamily="34" charset="0"/>
                <a:cs typeface="Calibri" pitchFamily="34" charset="0"/>
              </a:rPr>
              <a:t>изготовления кирпича и самана используются суглинки.</a:t>
            </a:r>
          </a:p>
          <a:p>
            <a:pPr algn="just"/>
            <a:r>
              <a:rPr lang="ru-RU" sz="1100" dirty="0">
                <a:latin typeface="Calibri" pitchFamily="34" charset="0"/>
                <a:cs typeface="Calibri" pitchFamily="34" charset="0"/>
              </a:rPr>
              <a:t>      Район располагает запасами целебной минеральной воды </a:t>
            </a:r>
            <a:r>
              <a:rPr lang="ru-RU" sz="1100" dirty="0" smtClean="0">
                <a:latin typeface="Calibri" pitchFamily="34" charset="0"/>
                <a:cs typeface="Calibri" pitchFamily="34" charset="0"/>
              </a:rPr>
              <a:t>в </a:t>
            </a:r>
            <a:r>
              <a:rPr lang="ru-RU" sz="1100" dirty="0">
                <a:latin typeface="Calibri" pitchFamily="34" charset="0"/>
                <a:cs typeface="Calibri" pitchFamily="34" charset="0"/>
              </a:rPr>
              <a:t>объёме 18 </a:t>
            </a:r>
            <a:r>
              <a:rPr lang="ru-RU" sz="1100" dirty="0" err="1">
                <a:latin typeface="Calibri" pitchFamily="34" charset="0"/>
                <a:cs typeface="Calibri" pitchFamily="34" charset="0"/>
              </a:rPr>
              <a:t>млн</a:t>
            </a:r>
            <a:r>
              <a:rPr lang="ru-RU" sz="1100" dirty="0">
                <a:latin typeface="Calibri" pitchFamily="34" charset="0"/>
                <a:cs typeface="Calibri" pitchFamily="34" charset="0"/>
              </a:rPr>
              <a:t> </a:t>
            </a:r>
            <a:r>
              <a:rPr lang="ru-RU" sz="1100" dirty="0" smtClean="0">
                <a:latin typeface="Calibri" pitchFamily="34" charset="0"/>
                <a:cs typeface="Calibri" pitchFamily="34" charset="0"/>
              </a:rPr>
              <a:t>м³.</a:t>
            </a:r>
            <a:endParaRPr lang="ru-RU" sz="1300" dirty="0">
              <a:latin typeface="Calibri" pitchFamily="34" charset="0"/>
              <a:cs typeface="Calibri" pitchFamily="34" charset="0"/>
            </a:endParaRPr>
          </a:p>
        </p:txBody>
      </p:sp>
      <p:pic>
        <p:nvPicPr>
          <p:cNvPr id="9" name="Picture 2" descr="1.png"/>
          <p:cNvPicPr>
            <a:picLocks noChangeAspect="1" noChangeArrowheads="1"/>
          </p:cNvPicPr>
          <p:nvPr/>
        </p:nvPicPr>
        <p:blipFill>
          <a:blip r:embed="rId3"/>
          <a:srcRect/>
          <a:stretch>
            <a:fillRect/>
          </a:stretch>
        </p:blipFill>
        <p:spPr bwMode="auto">
          <a:xfrm>
            <a:off x="-1" y="3929066"/>
            <a:ext cx="4670471" cy="2928934"/>
          </a:xfrm>
          <a:prstGeom prst="rect">
            <a:avLst/>
          </a:prstGeom>
          <a:ln>
            <a:noFill/>
          </a:ln>
          <a:effectLst>
            <a:softEdge rad="112500"/>
          </a:effectLst>
        </p:spPr>
      </p:pic>
      <p:sp>
        <p:nvSpPr>
          <p:cNvPr id="11267" name="AutoShape 2" descr="https://cdn.pixabay.com/photo/2017/09/01/23/01/field-2705799_128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8" name="AutoShape 4" descr="https://im0-tub-ru.yandex.net/i?id=2c6cc8e782a01b5a9d468ae5119cd078-l&amp;n=13"/>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9" name="AutoShape 7" descr="C:\Users\%D0%9A%D0%BE%D1%81%D1%82%D1%80%D0%B8%D1%86%D0%BA%D0%B0%D1%8F%D0%95%D0%92\Desktop\i.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7" name="Прямоугольник 6"/>
          <p:cNvSpPr/>
          <p:nvPr/>
        </p:nvSpPr>
        <p:spPr>
          <a:xfrm>
            <a:off x="2857488" y="1571612"/>
            <a:ext cx="4572000" cy="369332"/>
          </a:xfrm>
          <a:prstGeom prst="rect">
            <a:avLst/>
          </a:prstGeom>
        </p:spPr>
        <p:txBody>
          <a:bodyPr>
            <a:spAutoFit/>
          </a:bodyPr>
          <a:lstStyle/>
          <a:p>
            <a:r>
              <a:rPr lang="ru-RU" dirty="0" smtClean="0"/>
              <a:t>.</a:t>
            </a:r>
            <a:endParaRPr lang="ru-RU" dirty="0"/>
          </a:p>
        </p:txBody>
      </p:sp>
      <p:sp>
        <p:nvSpPr>
          <p:cNvPr id="10" name="TextBox 9"/>
          <p:cNvSpPr txBox="1"/>
          <p:nvPr/>
        </p:nvSpPr>
        <p:spPr>
          <a:xfrm rot="21217030">
            <a:off x="3222060" y="6266207"/>
            <a:ext cx="930054" cy="184666"/>
          </a:xfrm>
          <a:prstGeom prst="rect">
            <a:avLst/>
          </a:prstGeom>
          <a:solidFill>
            <a:srgbClr val="CCFFCC"/>
          </a:solidFill>
        </p:spPr>
        <p:txBody>
          <a:bodyPr wrap="square" rtlCol="0">
            <a:spAutoFit/>
          </a:bodyPr>
          <a:lstStyle/>
          <a:p>
            <a:r>
              <a:rPr lang="ru-RU" sz="600" b="1" dirty="0" smtClean="0">
                <a:solidFill>
                  <a:srgbClr val="FF0000"/>
                </a:solidFill>
              </a:rPr>
              <a:t>КУРСКИЙ РАЙОН</a:t>
            </a:r>
            <a:endParaRPr lang="ru-RU" sz="600" b="1" dirty="0">
              <a:solidFill>
                <a:srgbClr val="FF0000"/>
              </a:solidFill>
            </a:endParaRPr>
          </a:p>
        </p:txBody>
      </p:sp>
      <p:sp>
        <p:nvSpPr>
          <p:cNvPr id="11" name="Rectangle 2"/>
          <p:cNvSpPr>
            <a:spLocks noChangeArrowheads="1"/>
          </p:cNvSpPr>
          <p:nvPr/>
        </p:nvSpPr>
        <p:spPr bwMode="auto">
          <a:xfrm>
            <a:off x="0" y="0"/>
            <a:ext cx="9144000" cy="285728"/>
          </a:xfrm>
          <a:prstGeom prst="rect">
            <a:avLst/>
          </a:prstGeom>
          <a:noFill/>
          <a:ln w="9525">
            <a:noFill/>
            <a:miter lim="800000"/>
            <a:headEnd/>
            <a:tailEnd/>
          </a:ln>
        </p:spPr>
        <p:txBody>
          <a:bodyPr anchor="ctr"/>
          <a:lstStyle/>
          <a:p>
            <a:pPr algn="ctr"/>
            <a:r>
              <a:rPr lang="ru-RU" sz="2300" b="1" dirty="0" smtClean="0">
                <a:solidFill>
                  <a:schemeClr val="accent1">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АДМИНИСТРАТИВНО-ТЕРРИТОРИАЛЬНОЕ  ДЕЛЕНИЕ </a:t>
            </a:r>
            <a:endParaRPr lang="ru-RU" sz="2100" dirty="0">
              <a:solidFill>
                <a:schemeClr val="accent1">
                  <a:lumMod val="2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Users\Кострицкая\Desktop\презентация\FullSizeRender (1).jpg"/>
          <p:cNvPicPr>
            <a:picLocks noChangeAspect="1" noChangeArrowheads="1"/>
          </p:cNvPicPr>
          <p:nvPr/>
        </p:nvPicPr>
        <p:blipFill>
          <a:blip r:embed="rId4" cstate="print"/>
          <a:srcRect/>
          <a:stretch>
            <a:fillRect/>
          </a:stretch>
        </p:blipFill>
        <p:spPr bwMode="auto">
          <a:xfrm>
            <a:off x="6357950" y="1071546"/>
            <a:ext cx="2786050" cy="1785950"/>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n_yHtOypUWX_5..GwdV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qyASqKxVEmwuygFFe_9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30390</TotalTime>
  <Words>8055</Words>
  <Application>Microsoft Office PowerPoint</Application>
  <PresentationFormat>Экран (4:3)</PresentationFormat>
  <Paragraphs>2170</Paragraphs>
  <Slides>66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66</vt:i4>
      </vt:variant>
    </vt:vector>
  </HeadingPairs>
  <TitlesOfParts>
    <vt:vector size="67" baseType="lpstr">
      <vt:lpstr>Оформление по умолчанию</vt:lpstr>
      <vt:lpstr>Слайд 1</vt:lpstr>
      <vt:lpstr>Слайд 2</vt:lpstr>
      <vt:lpstr>Слайд 3</vt:lpstr>
      <vt:lpstr>Роль гражданина и его участие в бюджетном процессе:</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Безвозмездные поступления</vt:lpstr>
      <vt:lpstr>Слайд 65</vt:lpstr>
      <vt:lpstr>Слайд 66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2407</cp:revision>
  <dcterms:created xsi:type="dcterms:W3CDTF">2012-04-17T17:49:34Z</dcterms:created>
  <dcterms:modified xsi:type="dcterms:W3CDTF">2021-12-29T12:13:47Z</dcterms:modified>
</cp:coreProperties>
</file>