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charts/chart39.xml" ContentType="application/vnd.openxmlformats-officedocument.drawingml.char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tags/tag4.xml" ContentType="application/vnd.openxmlformats-officedocument.presentationml.tags+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charts/chart53.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tags/tag5.xml" ContentType="application/vnd.openxmlformats-officedocument.presentationml.tags+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tags/tag1.xml" ContentType="application/vnd.openxmlformats-officedocument.presentationml.tags+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hart5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tags/tag2.xml" ContentType="application/vnd.openxmlformats-officedocument.presentationml.tags+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34.xml" ContentType="application/vnd.openxmlformats-officedocument.drawingml.chart+xml"/>
  <Override PartName="/ppt/tags/tag3.xml" ContentType="application/vnd.openxmlformats-officedocument.presentationml.tags+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582" r:id="rId3"/>
    <p:sldId id="469" r:id="rId4"/>
    <p:sldId id="613" r:id="rId5"/>
    <p:sldId id="529" r:id="rId6"/>
    <p:sldId id="614" r:id="rId7"/>
    <p:sldId id="530" r:id="rId8"/>
    <p:sldId id="610" r:id="rId9"/>
    <p:sldId id="651" r:id="rId10"/>
    <p:sldId id="520" r:id="rId11"/>
    <p:sldId id="541" r:id="rId12"/>
    <p:sldId id="542" r:id="rId13"/>
    <p:sldId id="513" r:id="rId14"/>
    <p:sldId id="515" r:id="rId15"/>
    <p:sldId id="517" r:id="rId16"/>
    <p:sldId id="516" r:id="rId17"/>
    <p:sldId id="519" r:id="rId18"/>
    <p:sldId id="543" r:id="rId19"/>
    <p:sldId id="618" r:id="rId20"/>
    <p:sldId id="585" r:id="rId21"/>
    <p:sldId id="547" r:id="rId22"/>
    <p:sldId id="546" r:id="rId23"/>
    <p:sldId id="616" r:id="rId24"/>
    <p:sldId id="548" r:id="rId25"/>
    <p:sldId id="617" r:id="rId26"/>
    <p:sldId id="550" r:id="rId27"/>
    <p:sldId id="644" r:id="rId28"/>
    <p:sldId id="645" r:id="rId29"/>
    <p:sldId id="646" r:id="rId30"/>
    <p:sldId id="647" r:id="rId31"/>
    <p:sldId id="648" r:id="rId32"/>
    <p:sldId id="639" r:id="rId33"/>
    <p:sldId id="603" r:id="rId34"/>
    <p:sldId id="640" r:id="rId35"/>
    <p:sldId id="554" r:id="rId36"/>
    <p:sldId id="556" r:id="rId37"/>
    <p:sldId id="619" r:id="rId38"/>
    <p:sldId id="557" r:id="rId39"/>
    <p:sldId id="558" r:id="rId40"/>
    <p:sldId id="622" r:id="rId41"/>
    <p:sldId id="623" r:id="rId42"/>
    <p:sldId id="560" r:id="rId43"/>
    <p:sldId id="561" r:id="rId44"/>
    <p:sldId id="633" r:id="rId45"/>
    <p:sldId id="634" r:id="rId46"/>
    <p:sldId id="635" r:id="rId47"/>
    <p:sldId id="568" r:id="rId48"/>
    <p:sldId id="650" r:id="rId49"/>
    <p:sldId id="636" r:id="rId50"/>
    <p:sldId id="641" r:id="rId51"/>
    <p:sldId id="575" r:id="rId52"/>
    <p:sldId id="605" r:id="rId53"/>
    <p:sldId id="637" r:id="rId54"/>
    <p:sldId id="533" r:id="rId55"/>
    <p:sldId id="534" r:id="rId56"/>
    <p:sldId id="535" r:id="rId57"/>
    <p:sldId id="600" r:id="rId58"/>
    <p:sldId id="587" r:id="rId59"/>
    <p:sldId id="586" r:id="rId60"/>
    <p:sldId id="599" r:id="rId61"/>
    <p:sldId id="588" r:id="rId62"/>
    <p:sldId id="596" r:id="rId63"/>
    <p:sldId id="609" r:id="rId64"/>
    <p:sldId id="590" r:id="rId65"/>
    <p:sldId id="591" r:id="rId66"/>
    <p:sldId id="608" r:id="rId6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FF99"/>
    <a:srgbClr val="FFCCFF"/>
    <a:srgbClr val="FF33CC"/>
    <a:srgbClr val="CC99FF"/>
    <a:srgbClr val="0000FF"/>
    <a:srgbClr val="FF5050"/>
    <a:srgbClr val="CCFFCC"/>
    <a:srgbClr val="FF99FF"/>
    <a:srgbClr val="CC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77" autoAdjust="0"/>
    <p:restoredTop sz="98046" autoAdjust="0"/>
  </p:normalViewPr>
  <p:slideViewPr>
    <p:cSldViewPr>
      <p:cViewPr>
        <p:scale>
          <a:sx n="110" d="100"/>
          <a:sy n="110" d="100"/>
        </p:scale>
        <p:origin x="-1644" y="-174"/>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____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_____Microsoft_Office_Excel52.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53.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6798055549284584E-2"/>
          <c:y val="7.7931932976154833E-2"/>
          <c:w val="0.92073832790445154"/>
          <c:h val="0.62492270725199661"/>
        </c:manualLayout>
      </c:layout>
      <c:barChart>
        <c:barDir val="col"/>
        <c:grouping val="clustered"/>
        <c:ser>
          <c:idx val="0"/>
          <c:order val="0"/>
          <c:tx>
            <c:strRef>
              <c:f>Sheet1!$A$2</c:f>
              <c:strCache>
                <c:ptCount val="1"/>
                <c:pt idx="0">
                  <c:v>консервативный</c:v>
                </c:pt>
              </c:strCache>
            </c:strRef>
          </c:tx>
          <c:spPr>
            <a:solidFill>
              <a:srgbClr val="CC99FF"/>
            </a:solidFill>
            <a:ln w="12727">
              <a:solidFill>
                <a:schemeClr val="tx1"/>
              </a:solidFill>
              <a:prstDash val="solid"/>
            </a:ln>
          </c:spPr>
          <c:cat>
            <c:numRef>
              <c:f>Sheet1!$B$1:$H$1</c:f>
              <c:numCache>
                <c:formatCode>General</c:formatCode>
                <c:ptCount val="7"/>
                <c:pt idx="0">
                  <c:v>2018</c:v>
                </c:pt>
                <c:pt idx="1">
                  <c:v>2019</c:v>
                </c:pt>
                <c:pt idx="2">
                  <c:v>2020</c:v>
                </c:pt>
                <c:pt idx="3">
                  <c:v>2021</c:v>
                </c:pt>
                <c:pt idx="4">
                  <c:v>2022</c:v>
                </c:pt>
                <c:pt idx="5">
                  <c:v>2023</c:v>
                </c:pt>
                <c:pt idx="6">
                  <c:v>2024</c:v>
                </c:pt>
              </c:numCache>
            </c:numRef>
          </c:cat>
          <c:val>
            <c:numRef>
              <c:f>Sheet1!$B$2:$H$2</c:f>
              <c:numCache>
                <c:formatCode>General</c:formatCode>
                <c:ptCount val="7"/>
                <c:pt idx="0">
                  <c:v>0</c:v>
                </c:pt>
                <c:pt idx="1">
                  <c:v>0</c:v>
                </c:pt>
                <c:pt idx="2">
                  <c:v>0</c:v>
                </c:pt>
                <c:pt idx="3">
                  <c:v>53.94</c:v>
                </c:pt>
                <c:pt idx="4">
                  <c:v>54.11</c:v>
                </c:pt>
                <c:pt idx="5">
                  <c:v>54.160000000000011</c:v>
                </c:pt>
                <c:pt idx="6">
                  <c:v>54.18</c:v>
                </c:pt>
              </c:numCache>
            </c:numRef>
          </c:val>
        </c:ser>
        <c:ser>
          <c:idx val="1"/>
          <c:order val="1"/>
          <c:tx>
            <c:strRef>
              <c:f>Sheet1!$A$3</c:f>
              <c:strCache>
                <c:ptCount val="1"/>
                <c:pt idx="0">
                  <c:v>базовый </c:v>
                </c:pt>
              </c:strCache>
            </c:strRef>
          </c:tx>
          <c:spPr>
            <a:solidFill>
              <a:srgbClr val="FFFF00"/>
            </a:solidFill>
            <a:ln w="12727">
              <a:solidFill>
                <a:schemeClr val="tx1"/>
              </a:solidFill>
              <a:prstDash val="solid"/>
            </a:ln>
          </c:spPr>
          <c:cat>
            <c:numRef>
              <c:f>Sheet1!$B$1:$H$1</c:f>
              <c:numCache>
                <c:formatCode>General</c:formatCode>
                <c:ptCount val="7"/>
                <c:pt idx="0">
                  <c:v>2018</c:v>
                </c:pt>
                <c:pt idx="1">
                  <c:v>2019</c:v>
                </c:pt>
                <c:pt idx="2">
                  <c:v>2020</c:v>
                </c:pt>
                <c:pt idx="3">
                  <c:v>2021</c:v>
                </c:pt>
                <c:pt idx="4">
                  <c:v>2022</c:v>
                </c:pt>
                <c:pt idx="5">
                  <c:v>2023</c:v>
                </c:pt>
                <c:pt idx="6">
                  <c:v>2024</c:v>
                </c:pt>
              </c:numCache>
            </c:numRef>
          </c:cat>
          <c:val>
            <c:numRef>
              <c:f>Sheet1!$B$3:$H$3</c:f>
              <c:numCache>
                <c:formatCode>General</c:formatCode>
                <c:ptCount val="7"/>
                <c:pt idx="0">
                  <c:v>54.3</c:v>
                </c:pt>
                <c:pt idx="1">
                  <c:v>54.2</c:v>
                </c:pt>
                <c:pt idx="2">
                  <c:v>54.1</c:v>
                </c:pt>
                <c:pt idx="3">
                  <c:v>54.11</c:v>
                </c:pt>
                <c:pt idx="4">
                  <c:v>54.160000000000011</c:v>
                </c:pt>
                <c:pt idx="5">
                  <c:v>54.21</c:v>
                </c:pt>
                <c:pt idx="6">
                  <c:v>54.28</c:v>
                </c:pt>
              </c:numCache>
            </c:numRef>
          </c:val>
        </c:ser>
        <c:ser>
          <c:idx val="2"/>
          <c:order val="2"/>
          <c:tx>
            <c:strRef>
              <c:f>Sheet1!$A$4</c:f>
              <c:strCache>
                <c:ptCount val="1"/>
                <c:pt idx="0">
                  <c:v>целевой</c:v>
                </c:pt>
              </c:strCache>
            </c:strRef>
          </c:tx>
          <c:spPr>
            <a:solidFill>
              <a:srgbClr val="3366FF"/>
            </a:solidFill>
            <a:ln w="12727">
              <a:solidFill>
                <a:schemeClr val="tx1"/>
              </a:solidFill>
              <a:prstDash val="solid"/>
            </a:ln>
          </c:spPr>
          <c:cat>
            <c:numRef>
              <c:f>Sheet1!$B$1:$H$1</c:f>
              <c:numCache>
                <c:formatCode>General</c:formatCode>
                <c:ptCount val="7"/>
                <c:pt idx="0">
                  <c:v>2018</c:v>
                </c:pt>
                <c:pt idx="1">
                  <c:v>2019</c:v>
                </c:pt>
                <c:pt idx="2">
                  <c:v>2020</c:v>
                </c:pt>
                <c:pt idx="3">
                  <c:v>2021</c:v>
                </c:pt>
                <c:pt idx="4">
                  <c:v>2022</c:v>
                </c:pt>
                <c:pt idx="5">
                  <c:v>2023</c:v>
                </c:pt>
                <c:pt idx="6">
                  <c:v>2024</c:v>
                </c:pt>
              </c:numCache>
            </c:numRef>
          </c:cat>
          <c:val>
            <c:numRef>
              <c:f>Sheet1!$B$4:$H$4</c:f>
              <c:numCache>
                <c:formatCode>General</c:formatCode>
                <c:ptCount val="7"/>
                <c:pt idx="0">
                  <c:v>0</c:v>
                </c:pt>
                <c:pt idx="1">
                  <c:v>0</c:v>
                </c:pt>
                <c:pt idx="2">
                  <c:v>0</c:v>
                </c:pt>
                <c:pt idx="3">
                  <c:v>54.160000000000011</c:v>
                </c:pt>
                <c:pt idx="4">
                  <c:v>54.21</c:v>
                </c:pt>
                <c:pt idx="5">
                  <c:v>54.27</c:v>
                </c:pt>
                <c:pt idx="6">
                  <c:v>54.28</c:v>
                </c:pt>
              </c:numCache>
            </c:numRef>
          </c:val>
        </c:ser>
        <c:axId val="151424000"/>
        <c:axId val="134193920"/>
      </c:barChart>
      <c:catAx>
        <c:axId val="151424000"/>
        <c:scaling>
          <c:orientation val="minMax"/>
        </c:scaling>
        <c:axPos val="b"/>
        <c:numFmt formatCode="General" sourceLinked="1"/>
        <c:tickLblPos val="low"/>
        <c:spPr>
          <a:ln w="318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34193920"/>
        <c:crosses val="autoZero"/>
        <c:auto val="1"/>
        <c:lblAlgn val="ctr"/>
        <c:lblOffset val="100"/>
        <c:tickLblSkip val="1"/>
        <c:tickMarkSkip val="1"/>
      </c:catAx>
      <c:valAx>
        <c:axId val="134193920"/>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ru-RU"/>
          </a:p>
        </c:txPr>
        <c:crossAx val="151424000"/>
        <c:crosses val="autoZero"/>
        <c:crossBetween val="between"/>
        <c:majorUnit val="5"/>
        <c:minorUnit val="2"/>
      </c:valAx>
      <c:spPr>
        <a:noFill/>
        <a:ln w="12700">
          <a:solidFill>
            <a:schemeClr val="tx1"/>
          </a:solidFill>
          <a:prstDash val="solid"/>
        </a:ln>
      </c:spPr>
    </c:plotArea>
    <c:legend>
      <c:legendPos val="r"/>
      <c:layout>
        <c:manualLayout>
          <c:xMode val="edge"/>
          <c:yMode val="edge"/>
          <c:x val="7.1615096574958362E-2"/>
          <c:y val="0.78130853014648527"/>
          <c:w val="0.91197864075515311"/>
          <c:h val="7.3853957620960711E-2"/>
        </c:manualLayout>
      </c:layout>
      <c:spPr>
        <a:noFill/>
        <a:ln w="3182">
          <a:solidFill>
            <a:schemeClr val="tx1"/>
          </a:solidFill>
          <a:prstDash val="solid"/>
        </a:ln>
      </c:spPr>
      <c:txPr>
        <a:bodyPr/>
        <a:lstStyle/>
        <a:p>
          <a:pPr>
            <a:defRPr sz="900"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6668104020167247"/>
          <c:h val="0.75465796654377737"/>
        </c:manualLayout>
      </c:layout>
      <c:bar3DChart>
        <c:barDir val="col"/>
        <c:grouping val="stacked"/>
        <c:ser>
          <c:idx val="0"/>
          <c:order val="0"/>
          <c:tx>
            <c:strRef>
              <c:f>Sheet1!$A$2</c:f>
              <c:strCache>
                <c:ptCount val="1"/>
                <c:pt idx="0">
                  <c:v>Инвестиции в основной капитал</c:v>
                </c:pt>
              </c:strCache>
            </c:strRef>
          </c:tx>
          <c:spPr>
            <a:solidFill>
              <a:schemeClr val="accent6">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567.9</c:v>
                </c:pt>
                <c:pt idx="1">
                  <c:v>769.3</c:v>
                </c:pt>
                <c:pt idx="2">
                  <c:v>1002</c:v>
                </c:pt>
                <c:pt idx="3">
                  <c:v>1176</c:v>
                </c:pt>
                <c:pt idx="4">
                  <c:v>1176.1199999999999</c:v>
                </c:pt>
                <c:pt idx="5">
                  <c:v>1177.29</c:v>
                </c:pt>
                <c:pt idx="6">
                  <c:v>1178.47</c:v>
                </c:pt>
                <c:pt idx="7">
                  <c:v>1179.6399999999999</c:v>
                </c:pt>
              </c:numCache>
            </c:numRef>
          </c:val>
        </c:ser>
        <c:gapDepth val="0"/>
        <c:shape val="cylinder"/>
        <c:axId val="167937920"/>
        <c:axId val="179409280"/>
        <c:axId val="0"/>
      </c:bar3DChart>
      <c:catAx>
        <c:axId val="16793792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9409280"/>
        <c:crosses val="autoZero"/>
        <c:auto val="1"/>
        <c:lblAlgn val="ctr"/>
        <c:lblOffset val="100"/>
        <c:tickLblSkip val="1"/>
        <c:tickMarkSkip val="1"/>
      </c:catAx>
      <c:valAx>
        <c:axId val="17940928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7937920"/>
        <c:crosses val="autoZero"/>
        <c:crossBetween val="between"/>
      </c:valAx>
      <c:spPr>
        <a:noFill/>
        <a:ln w="25454">
          <a:noFill/>
        </a:ln>
      </c:spPr>
    </c:plotArea>
    <c:legend>
      <c:legendPos val="r"/>
      <c:layout>
        <c:manualLayout>
          <c:xMode val="edge"/>
          <c:yMode val="edge"/>
          <c:x val="0.75969741933678914"/>
          <c:y val="0.2567182992310133"/>
          <c:w val="0.21749035035720171"/>
          <c:h val="0.41666899969204696"/>
        </c:manualLayout>
      </c:layout>
      <c:spPr>
        <a:noFill/>
        <a:ln w="3182">
          <a:noFill/>
          <a:prstDash val="solid"/>
        </a:ln>
      </c:spPr>
      <c:txPr>
        <a:bodyPr/>
        <a:lstStyle/>
        <a:p>
          <a:pPr>
            <a:defRPr sz="11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94951159230096238"/>
          <c:h val="0.71744881889763779"/>
        </c:manualLayout>
      </c:layout>
      <c:bar3DChart>
        <c:barDir val="col"/>
        <c:grouping val="stacked"/>
        <c:ser>
          <c:idx val="0"/>
          <c:order val="0"/>
          <c:tx>
            <c:strRef>
              <c:f>Sheet1!$A$2</c:f>
              <c:strCache>
                <c:ptCount val="1"/>
                <c:pt idx="0">
                  <c:v>Число малых и средних предприятий, включая микропредприятия</c:v>
                </c:pt>
              </c:strCache>
            </c:strRef>
          </c:tx>
          <c:spPr>
            <a:solidFill>
              <a:schemeClr val="accent1">
                <a:lumMod val="5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1885</c:v>
                </c:pt>
                <c:pt idx="1">
                  <c:v>1869</c:v>
                </c:pt>
                <c:pt idx="2">
                  <c:v>1631</c:v>
                </c:pt>
                <c:pt idx="3">
                  <c:v>1516</c:v>
                </c:pt>
                <c:pt idx="4">
                  <c:v>1516</c:v>
                </c:pt>
                <c:pt idx="5">
                  <c:v>1518</c:v>
                </c:pt>
                <c:pt idx="6">
                  <c:v>1519</c:v>
                </c:pt>
                <c:pt idx="7">
                  <c:v>1520</c:v>
                </c:pt>
              </c:numCache>
            </c:numRef>
          </c:val>
        </c:ser>
        <c:gapDepth val="0"/>
        <c:shape val="box"/>
        <c:axId val="180629888"/>
        <c:axId val="181313536"/>
        <c:axId val="0"/>
      </c:bar3DChart>
      <c:catAx>
        <c:axId val="18062988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1313536"/>
        <c:crosses val="autoZero"/>
        <c:auto val="1"/>
        <c:lblAlgn val="ctr"/>
        <c:lblOffset val="100"/>
        <c:tickLblSkip val="1"/>
        <c:tickMarkSkip val="1"/>
      </c:catAx>
      <c:valAx>
        <c:axId val="18131353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0629888"/>
        <c:crosses val="autoZero"/>
        <c:crossBetween val="between"/>
      </c:valAx>
      <c:spPr>
        <a:noFill/>
        <a:ln w="25454">
          <a:noFill/>
        </a:ln>
      </c:spPr>
    </c:plotArea>
    <c:legend>
      <c:legendPos val="r"/>
      <c:layout>
        <c:manualLayout>
          <c:xMode val="edge"/>
          <c:yMode val="edge"/>
          <c:x val="0"/>
          <c:y val="0.83139145345916843"/>
          <c:w val="0.99985717410323649"/>
          <c:h val="0.16860867698797088"/>
        </c:manualLayout>
      </c:layout>
      <c:spPr>
        <a:noFill/>
        <a:ln w="3182">
          <a:noFill/>
          <a:prstDash val="solid"/>
        </a:ln>
      </c:spPr>
      <c:txPr>
        <a:bodyPr/>
        <a:lstStyle/>
        <a:p>
          <a:pPr>
            <a:defRPr sz="1000">
              <a:solidFill>
                <a:schemeClr val="tx1"/>
              </a:solidFill>
            </a:defRPr>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1699037620297463E-2"/>
          <c:y val="2.5564825443041513E-2"/>
          <c:w val="0.94951159230096238"/>
          <c:h val="0.82638427727539965"/>
        </c:manualLayout>
      </c:layout>
      <c:bar3DChart>
        <c:barDir val="col"/>
        <c:grouping val="stacked"/>
        <c:ser>
          <c:idx val="0"/>
          <c:order val="0"/>
          <c:tx>
            <c:strRef>
              <c:f>Sheet1!$A$2</c:f>
              <c:strCache>
                <c:ptCount val="1"/>
                <c:pt idx="0">
                  <c:v>Оборот малых и средних предприятий, включая микропредприятия</c:v>
                </c:pt>
              </c:strCache>
            </c:strRef>
          </c:tx>
          <c:spPr>
            <a:solidFill>
              <a:srgbClr val="FF66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2.19</c:v>
                </c:pt>
                <c:pt idx="1">
                  <c:v>2.2000000000000002</c:v>
                </c:pt>
                <c:pt idx="2">
                  <c:v>2.0099999999999998</c:v>
                </c:pt>
                <c:pt idx="3">
                  <c:v>1.84</c:v>
                </c:pt>
                <c:pt idx="4">
                  <c:v>1.8800000000000001</c:v>
                </c:pt>
                <c:pt idx="5">
                  <c:v>1.9500000000000051</c:v>
                </c:pt>
                <c:pt idx="6">
                  <c:v>2.0099999999999998</c:v>
                </c:pt>
                <c:pt idx="7">
                  <c:v>2.12</c:v>
                </c:pt>
              </c:numCache>
            </c:numRef>
          </c:val>
        </c:ser>
        <c:gapDepth val="0"/>
        <c:shape val="cylinder"/>
        <c:axId val="151150592"/>
        <c:axId val="151152128"/>
        <c:axId val="0"/>
      </c:bar3DChart>
      <c:catAx>
        <c:axId val="15115059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152128"/>
        <c:crosses val="autoZero"/>
        <c:auto val="1"/>
        <c:lblAlgn val="ctr"/>
        <c:lblOffset val="100"/>
        <c:tickLblSkip val="1"/>
        <c:tickMarkSkip val="1"/>
      </c:catAx>
      <c:valAx>
        <c:axId val="15115212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150592"/>
        <c:crosses val="autoZero"/>
        <c:crossBetween val="between"/>
      </c:valAx>
      <c:spPr>
        <a:noFill/>
        <a:ln w="25454">
          <a:noFill/>
        </a:ln>
      </c:spPr>
    </c:plotArea>
    <c:legend>
      <c:legendPos val="r"/>
      <c:layout>
        <c:manualLayout>
          <c:xMode val="edge"/>
          <c:yMode val="edge"/>
          <c:x val="3.0555555555555582E-2"/>
          <c:y val="0.8952083965942137"/>
          <c:w val="0.9693016185476907"/>
          <c:h val="0.10479160340578718"/>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ru-RU"/>
  <c:chart>
    <c:view3D>
      <c:rotX val="30"/>
      <c:rotY val="40"/>
      <c:rAngAx val="1"/>
    </c:view3D>
    <c:plotArea>
      <c:layout>
        <c:manualLayout>
          <c:layoutTarget val="inner"/>
          <c:xMode val="edge"/>
          <c:yMode val="edge"/>
          <c:x val="0.10156146169780098"/>
          <c:y val="6.2234987078465032E-2"/>
          <c:w val="0.88672002027231234"/>
          <c:h val="0.7540708907892536"/>
        </c:manualLayout>
      </c:layout>
      <c:bar3DChart>
        <c:barDir val="col"/>
        <c:grouping val="clustered"/>
        <c:ser>
          <c:idx val="0"/>
          <c:order val="0"/>
          <c:tx>
            <c:strRef>
              <c:f>Лист1!$B$1</c:f>
              <c:strCache>
                <c:ptCount val="1"/>
                <c:pt idx="0">
                  <c:v>Доходы </c:v>
                </c:pt>
              </c:strCache>
            </c:strRef>
          </c:tx>
          <c:spPr>
            <a:solidFill>
              <a:srgbClr val="00B0F0"/>
            </a:solidFill>
          </c:spP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Лист1!$B$2:$B$9</c:f>
              <c:numCache>
                <c:formatCode>General</c:formatCode>
                <c:ptCount val="8"/>
                <c:pt idx="0">
                  <c:v>8683.66</c:v>
                </c:pt>
                <c:pt idx="1">
                  <c:v>9330</c:v>
                </c:pt>
                <c:pt idx="2">
                  <c:v>9611.17</c:v>
                </c:pt>
                <c:pt idx="3">
                  <c:v>9322.83</c:v>
                </c:pt>
                <c:pt idx="4">
                  <c:v>9499.9599999999991</c:v>
                </c:pt>
                <c:pt idx="5">
                  <c:v>9651.9599999999991</c:v>
                </c:pt>
                <c:pt idx="6">
                  <c:v>9835.35</c:v>
                </c:pt>
                <c:pt idx="7">
                  <c:v>9947.4500000000007</c:v>
                </c:pt>
              </c:numCache>
            </c:numRef>
          </c:val>
        </c:ser>
        <c:ser>
          <c:idx val="1"/>
          <c:order val="1"/>
          <c:tx>
            <c:strRef>
              <c:f>Лист1!$C$1</c:f>
              <c:strCache>
                <c:ptCount val="1"/>
                <c:pt idx="0">
                  <c:v>Расходы</c:v>
                </c:pt>
              </c:strCache>
            </c:strRef>
          </c:tx>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Лист1!$C$2:$C$9</c:f>
              <c:numCache>
                <c:formatCode>General</c:formatCode>
                <c:ptCount val="8"/>
                <c:pt idx="0">
                  <c:v>8674.98</c:v>
                </c:pt>
                <c:pt idx="1">
                  <c:v>9320</c:v>
                </c:pt>
                <c:pt idx="2">
                  <c:v>9602.01</c:v>
                </c:pt>
                <c:pt idx="3">
                  <c:v>9313.9500000000007</c:v>
                </c:pt>
                <c:pt idx="4">
                  <c:v>9490.91</c:v>
                </c:pt>
                <c:pt idx="5">
                  <c:v>9642.77</c:v>
                </c:pt>
                <c:pt idx="6">
                  <c:v>9825.98</c:v>
                </c:pt>
                <c:pt idx="7">
                  <c:v>9912.43</c:v>
                </c:pt>
              </c:numCache>
            </c:numRef>
          </c:val>
        </c:ser>
        <c:shape val="box"/>
        <c:axId val="180113408"/>
        <c:axId val="180123520"/>
        <c:axId val="0"/>
      </c:bar3DChart>
      <c:dateAx>
        <c:axId val="180113408"/>
        <c:scaling>
          <c:orientation val="minMax"/>
        </c:scaling>
        <c:axPos val="b"/>
        <c:numFmt formatCode="General" sourceLinked="1"/>
        <c:tickLblPos val="nextTo"/>
        <c:crossAx val="180123520"/>
        <c:crosses val="autoZero"/>
        <c:lblOffset val="100"/>
        <c:baseTimeUnit val="days"/>
      </c:dateAx>
      <c:valAx>
        <c:axId val="180123520"/>
        <c:scaling>
          <c:orientation val="minMax"/>
          <c:min val="1000"/>
        </c:scaling>
        <c:axPos val="l"/>
        <c:majorGridlines/>
        <c:numFmt formatCode="General" sourceLinked="1"/>
        <c:tickLblPos val="nextTo"/>
        <c:txPr>
          <a:bodyPr/>
          <a:lstStyle/>
          <a:p>
            <a:pPr>
              <a:defRPr sz="1000" b="0"/>
            </a:pPr>
            <a:endParaRPr lang="ru-RU"/>
          </a:p>
        </c:txPr>
        <c:crossAx val="180113408"/>
        <c:crossesAt val="1"/>
        <c:crossBetween val="between"/>
        <c:majorUnit val="1000"/>
        <c:minorUnit val="40"/>
      </c:valAx>
    </c:plotArea>
    <c:legend>
      <c:legendPos val="r"/>
      <c:layout>
        <c:manualLayout>
          <c:xMode val="edge"/>
          <c:yMode val="edge"/>
          <c:x val="0.16230984997085179"/>
          <c:y val="0.91100356571114427"/>
          <c:w val="0.64416016812053367"/>
          <c:h val="6.2835160304294355E-2"/>
        </c:manualLayout>
      </c:layout>
    </c:legend>
    <c:plotVisOnly val="1"/>
  </c:chart>
  <c:txPr>
    <a:bodyPr/>
    <a:lstStyle/>
    <a:p>
      <a:pPr>
        <a:defRPr sz="12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951859142607174"/>
          <c:y val="7.9566197261961513E-2"/>
          <c:w val="0.92073832790445154"/>
          <c:h val="0.77449466367238873"/>
        </c:manualLayout>
      </c:layout>
      <c:bar3DChart>
        <c:barDir val="col"/>
        <c:grouping val="clustered"/>
        <c:ser>
          <c:idx val="0"/>
          <c:order val="0"/>
          <c:tx>
            <c:strRef>
              <c:f>Sheet1!$A$2</c:f>
              <c:strCache>
                <c:ptCount val="1"/>
                <c:pt idx="0">
                  <c:v>Величина прожиточного минимума</c:v>
                </c:pt>
              </c:strCache>
            </c:strRef>
          </c:tx>
          <c:spPr>
            <a:solidFill>
              <a:srgbClr val="92D050"/>
            </a:solidFill>
            <a:ln w="12727">
              <a:no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8248</c:v>
                </c:pt>
                <c:pt idx="1">
                  <c:v>9320</c:v>
                </c:pt>
                <c:pt idx="2">
                  <c:v>9235</c:v>
                </c:pt>
                <c:pt idx="3">
                  <c:v>9512.0499999999811</c:v>
                </c:pt>
                <c:pt idx="4">
                  <c:v>9703.2400000000089</c:v>
                </c:pt>
                <c:pt idx="5">
                  <c:v>9751.76</c:v>
                </c:pt>
                <c:pt idx="6">
                  <c:v>9781.01</c:v>
                </c:pt>
                <c:pt idx="7">
                  <c:v>9810.5400000000009</c:v>
                </c:pt>
              </c:numCache>
            </c:numRef>
          </c:val>
        </c:ser>
        <c:gapDepth val="0"/>
        <c:shape val="box"/>
        <c:axId val="180947200"/>
        <c:axId val="180981760"/>
        <c:axId val="0"/>
      </c:bar3DChart>
      <c:catAx>
        <c:axId val="18094720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981760"/>
        <c:crosses val="autoZero"/>
        <c:auto val="1"/>
        <c:lblAlgn val="ctr"/>
        <c:lblOffset val="100"/>
        <c:tickLblSkip val="1"/>
        <c:tickMarkSkip val="1"/>
      </c:catAx>
      <c:valAx>
        <c:axId val="180981760"/>
        <c:scaling>
          <c:orientation val="minMax"/>
          <c:max val="10000"/>
          <c:min val="0"/>
        </c:scaling>
        <c:axPos val="l"/>
        <c:majorGridlines>
          <c:spPr>
            <a:ln w="3182">
              <a:solidFill>
                <a:schemeClr val="tx1"/>
              </a:solidFill>
              <a:prstDash val="solid"/>
            </a:ln>
          </c:spPr>
        </c:majorGridlines>
        <c:numFmt formatCode="General" sourceLinked="1"/>
        <c:tickLblPos val="nextTo"/>
        <c:spPr>
          <a:ln w="3182">
            <a:solidFill>
              <a:schemeClr val="tx1">
                <a:lumMod val="50000"/>
                <a:lumOff val="50000"/>
              </a:schemeClr>
            </a:solidFill>
            <a:prstDash val="solid"/>
          </a:ln>
        </c:spPr>
        <c:txPr>
          <a:bodyPr rot="0" vert="horz"/>
          <a:lstStyle/>
          <a:p>
            <a:pPr>
              <a:defRPr b="0"/>
            </a:pPr>
            <a:endParaRPr lang="ru-RU"/>
          </a:p>
        </c:txPr>
        <c:crossAx val="180947200"/>
        <c:crosses val="autoZero"/>
        <c:crossBetween val="between"/>
        <c:majorUnit val="1000"/>
        <c:minorUnit val="100"/>
      </c:valAx>
      <c:spPr>
        <a:noFill/>
        <a:ln w="25454">
          <a:noFill/>
        </a:ln>
      </c:spPr>
    </c:plotArea>
    <c:legend>
      <c:legendPos val="r"/>
      <c:layout>
        <c:manualLayout>
          <c:xMode val="edge"/>
          <c:yMode val="edge"/>
          <c:x val="0"/>
          <c:y val="0.83883892326212961"/>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902E-2"/>
          <c:y val="3.8166961006404231E-2"/>
          <c:w val="0.92073832790445154"/>
          <c:h val="0.57263513513513564"/>
        </c:manualLayout>
      </c:layout>
      <c:bar3DChart>
        <c:barDir val="col"/>
        <c:grouping val="clustered"/>
        <c:ser>
          <c:idx val="0"/>
          <c:order val="0"/>
          <c:tx>
            <c:strRef>
              <c:f>Sheet1!$A$2</c:f>
              <c:strCache>
                <c:ptCount val="1"/>
                <c:pt idx="0">
                  <c:v>Среднемесячная  начисленная  заработная плата в целом по округу</c:v>
                </c:pt>
              </c:strCache>
            </c:strRef>
          </c:tx>
          <c:spPr>
            <a:solidFill>
              <a:schemeClr val="accent2">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22.4</c:v>
                </c:pt>
                <c:pt idx="1">
                  <c:v>25.17</c:v>
                </c:pt>
                <c:pt idx="2">
                  <c:v>28.419999999999987</c:v>
                </c:pt>
                <c:pt idx="3">
                  <c:v>29.75</c:v>
                </c:pt>
                <c:pt idx="4">
                  <c:v>30.91</c:v>
                </c:pt>
                <c:pt idx="5">
                  <c:v>32.15</c:v>
                </c:pt>
                <c:pt idx="6">
                  <c:v>33.660000000000011</c:v>
                </c:pt>
                <c:pt idx="7">
                  <c:v>34.24</c:v>
                </c:pt>
              </c:numCache>
            </c:numRef>
          </c:val>
        </c:ser>
        <c:gapDepth val="0"/>
        <c:shape val="box"/>
        <c:axId val="184216576"/>
        <c:axId val="185819904"/>
        <c:axId val="0"/>
      </c:bar3DChart>
      <c:catAx>
        <c:axId val="18421657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5819904"/>
        <c:crosses val="autoZero"/>
        <c:auto val="1"/>
        <c:lblAlgn val="ctr"/>
        <c:lblOffset val="100"/>
        <c:tickLblSkip val="1"/>
        <c:tickMarkSkip val="1"/>
      </c:catAx>
      <c:valAx>
        <c:axId val="185819904"/>
        <c:scaling>
          <c:orientation val="minMax"/>
          <c:max val="3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4216576"/>
        <c:crosses val="autoZero"/>
        <c:crossBetween val="between"/>
        <c:majorUnit val="5"/>
        <c:minorUnit val="0.5"/>
      </c:valAx>
      <c:spPr>
        <a:noFill/>
        <a:ln w="25454">
          <a:noFill/>
        </a:ln>
      </c:spPr>
    </c:plotArea>
    <c:legend>
      <c:legendPos val="r"/>
      <c:layout>
        <c:manualLayout>
          <c:xMode val="edge"/>
          <c:yMode val="edge"/>
          <c:x val="4.3202261378114948E-2"/>
          <c:y val="0.73947398560729938"/>
          <c:w val="0.92306137928375986"/>
          <c:h val="0.19904439280681901"/>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93E-2"/>
          <c:y val="1.5338825275063887E-2"/>
          <c:w val="0.92073832790445154"/>
          <c:h val="0.77449466367238795"/>
        </c:manualLayout>
      </c:layout>
      <c:bar3DChart>
        <c:barDir val="col"/>
        <c:grouping val="clustered"/>
        <c:ser>
          <c:idx val="0"/>
          <c:order val="0"/>
          <c:tx>
            <c:strRef>
              <c:f>Sheet1!$A$2</c:f>
              <c:strCache>
                <c:ptCount val="1"/>
                <c:pt idx="0">
                  <c:v>среднесписочная численность работников организаций (без внешних совместителей)</c:v>
                </c:pt>
              </c:strCache>
            </c:strRef>
          </c:tx>
          <c:spPr>
            <a:solidFill>
              <a:schemeClr val="accent1">
                <a:lumMod val="5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6.1</c:v>
                </c:pt>
                <c:pt idx="1">
                  <c:v>5.9</c:v>
                </c:pt>
                <c:pt idx="2">
                  <c:v>5.72</c:v>
                </c:pt>
                <c:pt idx="3">
                  <c:v>5.7</c:v>
                </c:pt>
                <c:pt idx="4">
                  <c:v>5.7</c:v>
                </c:pt>
                <c:pt idx="5">
                  <c:v>5.71</c:v>
                </c:pt>
                <c:pt idx="6">
                  <c:v>5.71</c:v>
                </c:pt>
                <c:pt idx="7">
                  <c:v>5.71</c:v>
                </c:pt>
              </c:numCache>
            </c:numRef>
          </c:val>
          <c:shape val="cylinder"/>
        </c:ser>
        <c:gapDepth val="0"/>
        <c:shape val="box"/>
        <c:axId val="185092736"/>
        <c:axId val="185102720"/>
        <c:axId val="0"/>
      </c:bar3DChart>
      <c:catAx>
        <c:axId val="18509273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5102720"/>
        <c:crosses val="autoZero"/>
        <c:auto val="1"/>
        <c:lblAlgn val="ctr"/>
        <c:lblOffset val="100"/>
        <c:tickLblSkip val="1"/>
        <c:tickMarkSkip val="1"/>
      </c:catAx>
      <c:valAx>
        <c:axId val="185102720"/>
        <c:scaling>
          <c:orientation val="minMax"/>
          <c:max val="7"/>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5092736"/>
        <c:crosses val="autoZero"/>
        <c:crossBetween val="between"/>
        <c:majorUnit val="1"/>
        <c:minorUnit val="0.5"/>
      </c:valAx>
      <c:spPr>
        <a:noFill/>
        <a:ln w="25454">
          <a:noFill/>
        </a:ln>
      </c:spPr>
    </c:plotArea>
    <c:legend>
      <c:legendPos val="r"/>
      <c:layout>
        <c:manualLayout>
          <c:xMode val="edge"/>
          <c:yMode val="edge"/>
          <c:x val="4.3202261378114948E-2"/>
          <c:y val="0.83883880631041674"/>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958E-2"/>
          <c:y val="1.5338825275063892E-2"/>
          <c:w val="0.92073832790445154"/>
          <c:h val="0.77449466367238828"/>
        </c:manualLayout>
      </c:layout>
      <c:bar3DChart>
        <c:barDir val="col"/>
        <c:grouping val="clustered"/>
        <c:ser>
          <c:idx val="0"/>
          <c:order val="0"/>
          <c:tx>
            <c:strRef>
              <c:f>Sheet1!$A$2</c:f>
              <c:strCache>
                <c:ptCount val="1"/>
                <c:pt idx="0">
                  <c:v>Фонд начисленной заработной платы всех работников </c:v>
                </c:pt>
              </c:strCache>
            </c:strRef>
          </c:tx>
          <c:spPr>
            <a:solidFill>
              <a:srgbClr val="92D050"/>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1653.3</c:v>
                </c:pt>
                <c:pt idx="1">
                  <c:v>1750</c:v>
                </c:pt>
                <c:pt idx="2">
                  <c:v>1950.24</c:v>
                </c:pt>
                <c:pt idx="3">
                  <c:v>2016.57</c:v>
                </c:pt>
                <c:pt idx="4">
                  <c:v>2115.38</c:v>
                </c:pt>
                <c:pt idx="5">
                  <c:v>2200</c:v>
                </c:pt>
                <c:pt idx="6">
                  <c:v>2303.4</c:v>
                </c:pt>
                <c:pt idx="7">
                  <c:v>2407.17</c:v>
                </c:pt>
              </c:numCache>
            </c:numRef>
          </c:val>
        </c:ser>
        <c:gapDepth val="0"/>
        <c:shape val="box"/>
        <c:axId val="181140864"/>
        <c:axId val="181172480"/>
        <c:axId val="0"/>
      </c:bar3DChart>
      <c:catAx>
        <c:axId val="18114086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1172480"/>
        <c:crosses val="autoZero"/>
        <c:auto val="1"/>
        <c:lblAlgn val="ctr"/>
        <c:lblOffset val="100"/>
        <c:tickLblSkip val="1"/>
        <c:tickMarkSkip val="1"/>
      </c:catAx>
      <c:valAx>
        <c:axId val="181172480"/>
        <c:scaling>
          <c:orientation val="minMax"/>
          <c:max val="20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1140864"/>
        <c:crosses val="autoZero"/>
        <c:crossBetween val="between"/>
        <c:majorUnit val="500"/>
        <c:minorUnit val="100"/>
      </c:valAx>
      <c:spPr>
        <a:noFill/>
        <a:ln w="25454">
          <a:noFill/>
        </a:ln>
      </c:spPr>
    </c:plotArea>
    <c:legend>
      <c:legendPos val="r"/>
      <c:layout>
        <c:manualLayout>
          <c:xMode val="edge"/>
          <c:yMode val="edge"/>
          <c:x val="4.3202261378114948E-2"/>
          <c:y val="0.83883880631041696"/>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sideWall>
      <c:spPr>
        <a:scene3d>
          <a:camera prst="orthographicFront"/>
          <a:lightRig rig="threePt" dir="t"/>
        </a:scene3d>
        <a:sp3d>
          <a:bevelT h="6350"/>
        </a:sp3d>
      </c:spPr>
    </c:sideWall>
    <c:backWall>
      <c:spPr>
        <a:scene3d>
          <a:camera prst="orthographicFront"/>
          <a:lightRig rig="threePt" dir="t"/>
        </a:scene3d>
        <a:sp3d>
          <a:bevelT h="6350"/>
        </a:sp3d>
      </c:spPr>
    </c:backWall>
    <c:plotArea>
      <c:layout>
        <c:manualLayout>
          <c:layoutTarget val="inner"/>
          <c:xMode val="edge"/>
          <c:yMode val="edge"/>
          <c:x val="5.32882217847769E-2"/>
          <c:y val="2.1749412222321036E-2"/>
          <c:w val="0.89623097112860906"/>
          <c:h val="0.66470350358197605"/>
        </c:manualLayout>
      </c:layout>
      <c:bar3DChart>
        <c:barDir val="col"/>
        <c:grouping val="clustered"/>
        <c:ser>
          <c:idx val="0"/>
          <c:order val="0"/>
          <c:tx>
            <c:strRef>
              <c:f>Лист1!$B$1</c:f>
              <c:strCache>
                <c:ptCount val="1"/>
                <c:pt idx="0">
                  <c:v>Уровень зарегистрированной безработицы (%)</c:v>
                </c:pt>
              </c:strCache>
            </c:strRef>
          </c:tx>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Лист1!$B$2:$B$9</c:f>
              <c:numCache>
                <c:formatCode>General</c:formatCode>
                <c:ptCount val="8"/>
                <c:pt idx="0">
                  <c:v>2.2999999999999998</c:v>
                </c:pt>
                <c:pt idx="1">
                  <c:v>1.5</c:v>
                </c:pt>
                <c:pt idx="2">
                  <c:v>1.6</c:v>
                </c:pt>
                <c:pt idx="3">
                  <c:v>5</c:v>
                </c:pt>
                <c:pt idx="4">
                  <c:v>4.9000000000000004</c:v>
                </c:pt>
                <c:pt idx="5">
                  <c:v>4.3</c:v>
                </c:pt>
                <c:pt idx="6">
                  <c:v>3.8</c:v>
                </c:pt>
                <c:pt idx="7">
                  <c:v>4</c:v>
                </c:pt>
              </c:numCache>
            </c:numRef>
          </c:val>
        </c:ser>
        <c:ser>
          <c:idx val="1"/>
          <c:order val="1"/>
          <c:tx>
            <c:strRef>
              <c:f>Лист1!$C$1</c:f>
              <c:strCache>
                <c:ptCount val="1"/>
                <c:pt idx="0">
                  <c:v>Численность безработных, зарегистрированных в госучреждениях службы занятости (тыс. человек)</c:v>
                </c:pt>
              </c:strCache>
            </c:strRef>
          </c:tx>
          <c:spPr>
            <a:solidFill>
              <a:srgbClr val="CC00CC"/>
            </a:solidFill>
          </c:spP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Лист1!$C$2:$C$9</c:f>
              <c:numCache>
                <c:formatCode>General</c:formatCode>
                <c:ptCount val="8"/>
                <c:pt idx="0">
                  <c:v>0.65000000000000302</c:v>
                </c:pt>
                <c:pt idx="1">
                  <c:v>0.45</c:v>
                </c:pt>
                <c:pt idx="2">
                  <c:v>0.49000000000000032</c:v>
                </c:pt>
                <c:pt idx="3">
                  <c:v>1.56</c:v>
                </c:pt>
                <c:pt idx="4">
                  <c:v>1.52</c:v>
                </c:pt>
                <c:pt idx="5">
                  <c:v>1.33</c:v>
                </c:pt>
                <c:pt idx="6">
                  <c:v>1.180000000000005</c:v>
                </c:pt>
                <c:pt idx="7">
                  <c:v>1.28</c:v>
                </c:pt>
              </c:numCache>
            </c:numRef>
          </c:val>
        </c:ser>
        <c:shape val="box"/>
        <c:axId val="184178560"/>
        <c:axId val="184288384"/>
        <c:axId val="0"/>
      </c:bar3DChart>
      <c:catAx>
        <c:axId val="184178560"/>
        <c:scaling>
          <c:orientation val="minMax"/>
        </c:scaling>
        <c:axPos val="b"/>
        <c:numFmt formatCode="General" sourceLinked="1"/>
        <c:tickLblPos val="nextTo"/>
        <c:crossAx val="184288384"/>
        <c:crosses val="autoZero"/>
        <c:auto val="1"/>
        <c:lblAlgn val="ctr"/>
        <c:lblOffset val="100"/>
      </c:catAx>
      <c:valAx>
        <c:axId val="184288384"/>
        <c:scaling>
          <c:orientation val="minMax"/>
        </c:scaling>
        <c:axPos val="l"/>
        <c:majorGridlines/>
        <c:numFmt formatCode="General" sourceLinked="1"/>
        <c:tickLblPos val="nextTo"/>
        <c:crossAx val="184178560"/>
        <c:crosses val="autoZero"/>
        <c:crossBetween val="between"/>
      </c:valAx>
    </c:plotArea>
    <c:legend>
      <c:legendPos val="r"/>
      <c:layout>
        <c:manualLayout>
          <c:xMode val="edge"/>
          <c:yMode val="edge"/>
          <c:x val="4.3963473315835534E-2"/>
          <c:y val="0.78078240338941962"/>
          <c:w val="0.93242541557305803"/>
          <c:h val="0.17717896793178817"/>
        </c:manualLayout>
      </c:layout>
      <c:txPr>
        <a:bodyPr/>
        <a:lstStyle/>
        <a:p>
          <a:pPr>
            <a:defRPr sz="1000"/>
          </a:pPr>
          <a:endParaRPr lang="ru-RU"/>
        </a:p>
      </c:txPr>
    </c:legend>
    <c:plotVisOnly val="1"/>
  </c:chart>
  <c:txPr>
    <a:bodyPr/>
    <a:lstStyle/>
    <a:p>
      <a:pPr>
        <a:defRPr sz="1000" b="1"/>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299081364829397"/>
          <c:y val="3.0320942936982925E-2"/>
          <c:w val="0.85645363079615067"/>
          <c:h val="0.8164891528834507"/>
        </c:manualLayout>
      </c:layout>
      <c:bar3DChart>
        <c:barDir val="col"/>
        <c:grouping val="clustered"/>
        <c:ser>
          <c:idx val="0"/>
          <c:order val="0"/>
          <c:tx>
            <c:strRef>
              <c:f>Sheet1!$A$2</c:f>
              <c:strCache>
                <c:ptCount val="1"/>
                <c:pt idx="0">
                  <c:v>Больничными койками на 10 тыс. населения</c:v>
                </c:pt>
              </c:strCache>
            </c:strRef>
          </c:tx>
          <c:spPr>
            <a:solidFill>
              <a:srgbClr val="FFFFCC"/>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40.190000000000012</c:v>
                </c:pt>
                <c:pt idx="1">
                  <c:v>39.96</c:v>
                </c:pt>
                <c:pt idx="2">
                  <c:v>40.200000000000003</c:v>
                </c:pt>
                <c:pt idx="3">
                  <c:v>40.200000000000003</c:v>
                </c:pt>
                <c:pt idx="4">
                  <c:v>40.08</c:v>
                </c:pt>
                <c:pt idx="5">
                  <c:v>40.24</c:v>
                </c:pt>
                <c:pt idx="6">
                  <c:v>40.28</c:v>
                </c:pt>
                <c:pt idx="7">
                  <c:v>40.32</c:v>
                </c:pt>
              </c:numCache>
            </c:numRef>
          </c:val>
        </c:ser>
        <c:ser>
          <c:idx val="1"/>
          <c:order val="1"/>
          <c:tx>
            <c:strRef>
              <c:f>Sheet1!$A$3</c:f>
              <c:strCache>
                <c:ptCount val="1"/>
                <c:pt idx="0">
                  <c:v>Общедоступными библиотеками на 100 тыс. населения</c:v>
                </c:pt>
              </c:strCache>
            </c:strRef>
          </c:tx>
          <c:spPr>
            <a:solidFill>
              <a:srgbClr val="00B0F0"/>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50</c:v>
                </c:pt>
                <c:pt idx="1">
                  <c:v>49.720000000000013</c:v>
                </c:pt>
                <c:pt idx="2">
                  <c:v>50.5</c:v>
                </c:pt>
                <c:pt idx="3">
                  <c:v>50.5</c:v>
                </c:pt>
                <c:pt idx="4">
                  <c:v>50.51</c:v>
                </c:pt>
                <c:pt idx="5">
                  <c:v>50.56</c:v>
                </c:pt>
                <c:pt idx="6">
                  <c:v>50.61</c:v>
                </c:pt>
                <c:pt idx="7">
                  <c:v>50.660000000000011</c:v>
                </c:pt>
              </c:numCache>
            </c:numRef>
          </c:val>
        </c:ser>
        <c:ser>
          <c:idx val="2"/>
          <c:order val="2"/>
          <c:tx>
            <c:strRef>
              <c:f>Sheet1!$A$4</c:f>
              <c:strCache>
                <c:ptCount val="1"/>
                <c:pt idx="0">
                  <c:v>Учреждениями культурно-досугового типа на 100 тыс. населения</c:v>
                </c:pt>
              </c:strCache>
            </c:strRef>
          </c:tx>
          <c:spPr>
            <a:solidFill>
              <a:schemeClr val="accent6">
                <a:lumMod val="20000"/>
                <a:lumOff val="8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Sheet1!$B$4:$I$4</c:f>
              <c:numCache>
                <c:formatCode>General</c:formatCode>
                <c:ptCount val="8"/>
                <c:pt idx="0">
                  <c:v>51.849999999999994</c:v>
                </c:pt>
                <c:pt idx="1">
                  <c:v>51.57</c:v>
                </c:pt>
                <c:pt idx="2">
                  <c:v>51.9</c:v>
                </c:pt>
                <c:pt idx="3">
                  <c:v>51.9</c:v>
                </c:pt>
                <c:pt idx="4">
                  <c:v>51.91</c:v>
                </c:pt>
                <c:pt idx="5">
                  <c:v>51.96</c:v>
                </c:pt>
                <c:pt idx="6">
                  <c:v>52.01</c:v>
                </c:pt>
                <c:pt idx="7">
                  <c:v>52.04</c:v>
                </c:pt>
              </c:numCache>
            </c:numRef>
          </c:val>
        </c:ser>
        <c:gapDepth val="0"/>
        <c:shape val="box"/>
        <c:axId val="186128256"/>
        <c:axId val="186129792"/>
        <c:axId val="0"/>
      </c:bar3DChart>
      <c:catAx>
        <c:axId val="18612825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6129792"/>
        <c:crosses val="autoZero"/>
        <c:auto val="1"/>
        <c:lblAlgn val="ctr"/>
        <c:lblOffset val="100"/>
        <c:tickLblSkip val="1"/>
        <c:tickMarkSkip val="1"/>
      </c:catAx>
      <c:valAx>
        <c:axId val="186129792"/>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6128256"/>
        <c:crosses val="autoZero"/>
        <c:crossBetween val="between"/>
        <c:majorUnit val="5"/>
        <c:minorUnit val="2"/>
      </c:valAx>
      <c:spPr>
        <a:noFill/>
        <a:ln w="25454">
          <a:noFill/>
        </a:ln>
      </c:spPr>
    </c:plotArea>
    <c:legend>
      <c:legendPos val="r"/>
      <c:layout>
        <c:manualLayout>
          <c:xMode val="edge"/>
          <c:yMode val="edge"/>
          <c:x val="1.5840769903762288E-2"/>
          <c:y val="0.83310761154856172"/>
          <c:w val="0.98263626421697259"/>
          <c:h val="0.12615164771070267"/>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hPercent val="48"/>
      <c:rotY val="6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40166E-2"/>
          <c:y val="0.15426513587388638"/>
          <c:w val="0.92073832790445154"/>
          <c:h val="0.54002640078352182"/>
        </c:manualLayout>
      </c:layout>
      <c:bar3DChart>
        <c:barDir val="col"/>
        <c:grouping val="clustered"/>
        <c:ser>
          <c:idx val="1"/>
          <c:order val="0"/>
          <c:tx>
            <c:strRef>
              <c:f>Sheet1!$A$2</c:f>
              <c:strCache>
                <c:ptCount val="1"/>
                <c:pt idx="0">
                  <c:v>Общий коэффициентрождаемости (число родившихся на 1000 человек населения)</c:v>
                </c:pt>
              </c:strCache>
            </c:strRef>
          </c:tx>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13.3</c:v>
                </c:pt>
                <c:pt idx="1">
                  <c:v>9.4</c:v>
                </c:pt>
                <c:pt idx="2">
                  <c:v>11.2</c:v>
                </c:pt>
                <c:pt idx="3">
                  <c:v>11</c:v>
                </c:pt>
                <c:pt idx="4">
                  <c:v>11</c:v>
                </c:pt>
                <c:pt idx="5">
                  <c:v>11.01</c:v>
                </c:pt>
                <c:pt idx="6">
                  <c:v>11.02</c:v>
                </c:pt>
                <c:pt idx="7">
                  <c:v>11.05</c:v>
                </c:pt>
              </c:numCache>
            </c:numRef>
          </c:val>
        </c:ser>
        <c:ser>
          <c:idx val="2"/>
          <c:order val="1"/>
          <c:tx>
            <c:strRef>
              <c:f>Sheet1!$A$3</c:f>
              <c:strCache>
                <c:ptCount val="1"/>
                <c:pt idx="0">
                  <c:v>Общий коэффициент смертности (число умерших на 1000 человек населения)</c:v>
                </c:pt>
              </c:strCache>
            </c:strRef>
          </c:tx>
          <c:spPr>
            <a:solidFill>
              <a:srgbClr val="FF0000"/>
            </a:solidFill>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8.7000000000000011</c:v>
                </c:pt>
                <c:pt idx="1">
                  <c:v>9.8000000000000007</c:v>
                </c:pt>
                <c:pt idx="2">
                  <c:v>9.5</c:v>
                </c:pt>
                <c:pt idx="3">
                  <c:v>10</c:v>
                </c:pt>
                <c:pt idx="4">
                  <c:v>10</c:v>
                </c:pt>
                <c:pt idx="5">
                  <c:v>10.01</c:v>
                </c:pt>
                <c:pt idx="6">
                  <c:v>10.02</c:v>
                </c:pt>
                <c:pt idx="7">
                  <c:v>10.050000000000002</c:v>
                </c:pt>
              </c:numCache>
            </c:numRef>
          </c:val>
        </c:ser>
        <c:ser>
          <c:idx val="3"/>
          <c:order val="2"/>
          <c:tx>
            <c:strRef>
              <c:f>Sheet1!$A$4</c:f>
              <c:strCache>
                <c:ptCount val="1"/>
                <c:pt idx="0">
                  <c:v>Коэффициент естественного прироста населения (на 1000 человек населения)</c:v>
                </c:pt>
              </c:strCache>
            </c:strRef>
          </c:tx>
          <c:spPr>
            <a:solidFill>
              <a:srgbClr val="66CCFF"/>
            </a:solidFill>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Sheet1!$B$4:$I$4</c:f>
              <c:numCache>
                <c:formatCode>General</c:formatCode>
                <c:ptCount val="8"/>
                <c:pt idx="0">
                  <c:v>4.5999999999999996</c:v>
                </c:pt>
                <c:pt idx="1">
                  <c:v>-4.0000000000000022E-2</c:v>
                </c:pt>
                <c:pt idx="2">
                  <c:v>-0.30000000000000032</c:v>
                </c:pt>
                <c:pt idx="3">
                  <c:v>-0.30000000000000032</c:v>
                </c:pt>
                <c:pt idx="4">
                  <c:v>0.1</c:v>
                </c:pt>
                <c:pt idx="5">
                  <c:v>0.2</c:v>
                </c:pt>
                <c:pt idx="6">
                  <c:v>0.2</c:v>
                </c:pt>
                <c:pt idx="7">
                  <c:v>0.5</c:v>
                </c:pt>
              </c:numCache>
            </c:numRef>
          </c:val>
        </c:ser>
        <c:gapDepth val="0"/>
        <c:shape val="cylinder"/>
        <c:axId val="151548288"/>
        <c:axId val="151549824"/>
        <c:axId val="0"/>
      </c:bar3DChart>
      <c:catAx>
        <c:axId val="151548288"/>
        <c:scaling>
          <c:orientation val="minMax"/>
        </c:scaling>
        <c:axPos val="b"/>
        <c:numFmt formatCode="General" sourceLinked="1"/>
        <c:tickLblPos val="low"/>
        <c:spPr>
          <a:ln w="3182">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Calibri" pitchFamily="34" charset="0"/>
              </a:defRPr>
            </a:pPr>
            <a:endParaRPr lang="ru-RU"/>
          </a:p>
        </c:txPr>
        <c:crossAx val="151549824"/>
        <c:crosses val="autoZero"/>
        <c:auto val="1"/>
        <c:lblAlgn val="ctr"/>
        <c:lblOffset val="100"/>
        <c:tickLblSkip val="1"/>
        <c:tickMarkSkip val="1"/>
      </c:catAx>
      <c:valAx>
        <c:axId val="151549824"/>
        <c:scaling>
          <c:orientation val="minMax"/>
          <c:max val="14"/>
          <c:min val="-1"/>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900" b="1" i="0" u="none" strike="noStrike" baseline="0">
                <a:solidFill>
                  <a:schemeClr val="tx1"/>
                </a:solidFill>
                <a:latin typeface="Calibri" pitchFamily="34" charset="0"/>
                <a:ea typeface="Arial"/>
                <a:cs typeface="Calibri" pitchFamily="34" charset="0"/>
              </a:defRPr>
            </a:pPr>
            <a:endParaRPr lang="ru-RU"/>
          </a:p>
        </c:txPr>
        <c:crossAx val="151548288"/>
        <c:crosses val="autoZero"/>
        <c:crossBetween val="between"/>
        <c:majorUnit val="1"/>
        <c:minorUnit val="1"/>
      </c:valAx>
      <c:spPr>
        <a:noFill/>
        <a:ln w="25454">
          <a:noFill/>
        </a:ln>
      </c:spPr>
    </c:plotArea>
    <c:legend>
      <c:legendPos val="r"/>
      <c:layout>
        <c:manualLayout>
          <c:xMode val="edge"/>
          <c:yMode val="edge"/>
          <c:x val="1.3374816830922896E-2"/>
          <c:y val="0.79022316632917178"/>
          <c:w val="0.98355287249078904"/>
          <c:h val="0.17219370083019214"/>
        </c:manualLayout>
      </c:layout>
      <c:spPr>
        <a:noFill/>
        <a:ln w="3182">
          <a:solidFill>
            <a:schemeClr val="tx1"/>
          </a:solidFill>
          <a:prstDash val="solid"/>
        </a:ln>
      </c:spPr>
      <c:txPr>
        <a:bodyPr/>
        <a:lstStyle/>
        <a:p>
          <a:pPr>
            <a:defRPr sz="900" b="1" i="0" u="none" strike="noStrike" baseline="0">
              <a:solidFill>
                <a:schemeClr val="tx1"/>
              </a:solidFill>
              <a:latin typeface="Calibri" pitchFamily="34" charset="0"/>
              <a:ea typeface="Arial"/>
              <a:cs typeface="Calibri" pitchFamily="34" charset="0"/>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70784923056823"/>
          <c:y val="2.9929415170855986E-2"/>
          <c:w val="0.92073832790445154"/>
          <c:h val="0.77449466367238828"/>
        </c:manualLayout>
      </c:layout>
      <c:bar3DChart>
        <c:barDir val="col"/>
        <c:grouping val="clustered"/>
        <c:ser>
          <c:idx val="0"/>
          <c:order val="0"/>
          <c:tx>
            <c:strRef>
              <c:f>Sheet1!$A$2</c:f>
              <c:strCache>
                <c:ptCount val="1"/>
                <c:pt idx="0">
                  <c:v>Дошкольными образовательными учреждениями (мест на 1000 детей в возрасте 1-6 лет)</c:v>
                </c:pt>
              </c:strCache>
            </c:strRef>
          </c:tx>
          <c:spPr>
            <a:solidFill>
              <a:srgbClr val="CCFFCC"/>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539.70000000000005</c:v>
                </c:pt>
                <c:pt idx="1">
                  <c:v>543</c:v>
                </c:pt>
                <c:pt idx="2">
                  <c:v>545.6</c:v>
                </c:pt>
                <c:pt idx="3">
                  <c:v>545</c:v>
                </c:pt>
                <c:pt idx="4">
                  <c:v>545.04999999999939</c:v>
                </c:pt>
                <c:pt idx="5">
                  <c:v>545.6</c:v>
                </c:pt>
                <c:pt idx="6">
                  <c:v>546.15</c:v>
                </c:pt>
                <c:pt idx="7">
                  <c:v>546.62</c:v>
                </c:pt>
              </c:numCache>
            </c:numRef>
          </c:val>
        </c:ser>
        <c:gapDepth val="0"/>
        <c:shape val="box"/>
        <c:axId val="186179968"/>
        <c:axId val="186181504"/>
        <c:axId val="0"/>
      </c:bar3DChart>
      <c:catAx>
        <c:axId val="18617996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6181504"/>
        <c:crosses val="autoZero"/>
        <c:auto val="1"/>
        <c:lblAlgn val="ctr"/>
        <c:lblOffset val="100"/>
        <c:tickLblSkip val="1"/>
        <c:tickMarkSkip val="1"/>
      </c:catAx>
      <c:valAx>
        <c:axId val="186181504"/>
        <c:scaling>
          <c:orientation val="minMax"/>
          <c:max val="55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6179968"/>
        <c:crosses val="autoZero"/>
        <c:crossBetween val="between"/>
        <c:majorUnit val="50"/>
        <c:minorUnit val="50"/>
      </c:valAx>
      <c:spPr>
        <a:noFill/>
        <a:ln w="25400">
          <a:noFill/>
        </a:ln>
      </c:spPr>
    </c:plotArea>
    <c:legend>
      <c:legendPos val="r"/>
      <c:layout>
        <c:manualLayout>
          <c:xMode val="edge"/>
          <c:yMode val="edge"/>
          <c:x val="4.3202261378114948E-2"/>
          <c:y val="0.83883880631041696"/>
          <c:w val="0.9555555555555556"/>
          <c:h val="0.11864890065012761"/>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4088942882490592E-2"/>
          <c:y val="3.8166961006404231E-2"/>
          <c:w val="0.60452925131915813"/>
          <c:h val="0.75464575725944183"/>
        </c:manualLayout>
      </c:layout>
      <c:bar3DChart>
        <c:barDir val="col"/>
        <c:grouping val="clustered"/>
        <c:ser>
          <c:idx val="0"/>
          <c:order val="0"/>
          <c:tx>
            <c:strRef>
              <c:f>Sheet1!$A$2</c:f>
              <c:strCache>
                <c:ptCount val="1"/>
                <c:pt idx="0">
                  <c:v>Численность детей в дошкольных общеобразовательных учреждениях</c:v>
                </c:pt>
              </c:strCache>
            </c:strRef>
          </c:tx>
          <c:spPr>
            <a:solidFill>
              <a:schemeClr val="accent2">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2.4099999999999997</c:v>
                </c:pt>
                <c:pt idx="1">
                  <c:v>2.3199999999999967</c:v>
                </c:pt>
                <c:pt idx="2">
                  <c:v>2.2400000000000002</c:v>
                </c:pt>
                <c:pt idx="3">
                  <c:v>2.1800000000000002</c:v>
                </c:pt>
                <c:pt idx="4">
                  <c:v>2.1800000000000002</c:v>
                </c:pt>
                <c:pt idx="5">
                  <c:v>2.1800000000000002</c:v>
                </c:pt>
                <c:pt idx="6">
                  <c:v>2.1800000000000002</c:v>
                </c:pt>
                <c:pt idx="7">
                  <c:v>2.2799999999999998</c:v>
                </c:pt>
              </c:numCache>
            </c:numRef>
          </c:val>
        </c:ser>
        <c:ser>
          <c:idx val="1"/>
          <c:order val="1"/>
          <c:tx>
            <c:strRef>
              <c:f>Sheet1!$A$3</c:f>
              <c:strCache>
                <c:ptCount val="1"/>
                <c:pt idx="0">
                  <c:v>Численность обучающихся в общеобразовательных учреждениях </c:v>
                </c:pt>
              </c:strCache>
            </c:strRef>
          </c:tx>
          <c:spPr>
            <a:solidFill>
              <a:schemeClr val="accent2">
                <a:lumMod val="20000"/>
                <a:lumOff val="8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6.14</c:v>
                </c:pt>
                <c:pt idx="1">
                  <c:v>6.35</c:v>
                </c:pt>
                <c:pt idx="2">
                  <c:v>6.35</c:v>
                </c:pt>
                <c:pt idx="3">
                  <c:v>6.4300000000000024</c:v>
                </c:pt>
                <c:pt idx="4">
                  <c:v>6.4300000000000024</c:v>
                </c:pt>
                <c:pt idx="5">
                  <c:v>6.44</c:v>
                </c:pt>
                <c:pt idx="6">
                  <c:v>6.44</c:v>
                </c:pt>
                <c:pt idx="7">
                  <c:v>6.9</c:v>
                </c:pt>
              </c:numCache>
            </c:numRef>
          </c:val>
        </c:ser>
        <c:gapDepth val="0"/>
        <c:shape val="box"/>
        <c:axId val="186214656"/>
        <c:axId val="186216448"/>
        <c:axId val="0"/>
      </c:bar3DChart>
      <c:catAx>
        <c:axId val="18621465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6216448"/>
        <c:crosses val="autoZero"/>
        <c:auto val="1"/>
        <c:lblAlgn val="ctr"/>
        <c:lblOffset val="100"/>
        <c:tickLblSkip val="1"/>
        <c:tickMarkSkip val="1"/>
      </c:catAx>
      <c:valAx>
        <c:axId val="186216448"/>
        <c:scaling>
          <c:orientation val="minMax"/>
          <c:max val="7"/>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6214656"/>
        <c:crosses val="autoZero"/>
        <c:crossBetween val="between"/>
        <c:majorUnit val="1"/>
        <c:minorUnit val="0.5"/>
      </c:valAx>
      <c:spPr>
        <a:noFill/>
        <a:ln w="25454">
          <a:noFill/>
        </a:ln>
      </c:spPr>
    </c:plotArea>
    <c:legend>
      <c:legendPos val="r"/>
      <c:layout>
        <c:manualLayout>
          <c:xMode val="edge"/>
          <c:yMode val="edge"/>
          <c:x val="0.60521298073900143"/>
          <c:y val="0.21691510252728893"/>
          <c:w val="0.39478701926099852"/>
          <c:h val="0.24752900798912741"/>
        </c:manualLayout>
      </c:layout>
      <c:spPr>
        <a:noFill/>
        <a:ln w="3182">
          <a:noFill/>
          <a:prstDash val="solid"/>
        </a:ln>
      </c:spPr>
      <c:txPr>
        <a:bodyPr/>
        <a:lstStyle/>
        <a:p>
          <a:pPr>
            <a:defRPr sz="1100"/>
          </a:pPr>
          <a:endParaRPr lang="ru-RU"/>
        </a:p>
      </c:txPr>
    </c:legend>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7.5537558454048803E-2"/>
          <c:y val="2.4806027929894652E-2"/>
          <c:w val="0.68912585891603484"/>
          <c:h val="0.79823063355637613"/>
        </c:manualLayout>
      </c:layout>
      <c:bar3DChart>
        <c:barDir val="col"/>
        <c:grouping val="clustered"/>
        <c:ser>
          <c:idx val="0"/>
          <c:order val="0"/>
          <c:tx>
            <c:strRef>
              <c:f>Лист1!$B$1</c:f>
              <c:strCache>
                <c:ptCount val="1"/>
                <c:pt idx="0">
                  <c:v>Доходы</c:v>
                </c:pt>
              </c:strCache>
            </c:strRef>
          </c:tx>
          <c:spPr>
            <a:solidFill>
              <a:srgbClr val="92D050"/>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Лист1!$B$2:$B$7</c:f>
              <c:numCache>
                <c:formatCode>General</c:formatCode>
                <c:ptCount val="6"/>
                <c:pt idx="0">
                  <c:v>2092963.75</c:v>
                </c:pt>
                <c:pt idx="1">
                  <c:v>2022366.96</c:v>
                </c:pt>
                <c:pt idx="2">
                  <c:v>2057827</c:v>
                </c:pt>
                <c:pt idx="3">
                  <c:v>2353137.54</c:v>
                </c:pt>
                <c:pt idx="4">
                  <c:v>2087655.78</c:v>
                </c:pt>
                <c:pt idx="5">
                  <c:v>2053672.73</c:v>
                </c:pt>
              </c:numCache>
            </c:numRef>
          </c:val>
        </c:ser>
        <c:ser>
          <c:idx val="1"/>
          <c:order val="1"/>
          <c:tx>
            <c:strRef>
              <c:f>Лист1!$C$1</c:f>
              <c:strCache>
                <c:ptCount val="1"/>
                <c:pt idx="0">
                  <c:v>Налоговые и неналоговые</c:v>
                </c:pt>
              </c:strCache>
            </c:strRef>
          </c:tx>
          <c:spPr>
            <a:solidFill>
              <a:srgbClr val="66FFFF"/>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Лист1!$C$2:$C$7</c:f>
              <c:numCache>
                <c:formatCode>General</c:formatCode>
                <c:ptCount val="6"/>
                <c:pt idx="0">
                  <c:v>345751.31</c:v>
                </c:pt>
                <c:pt idx="1">
                  <c:v>304919.45</c:v>
                </c:pt>
                <c:pt idx="2">
                  <c:v>327970.58</c:v>
                </c:pt>
                <c:pt idx="3">
                  <c:v>346598</c:v>
                </c:pt>
                <c:pt idx="4">
                  <c:v>351644</c:v>
                </c:pt>
                <c:pt idx="5">
                  <c:v>363346</c:v>
                </c:pt>
              </c:numCache>
            </c:numRef>
          </c:val>
        </c:ser>
        <c:ser>
          <c:idx val="2"/>
          <c:order val="2"/>
          <c:tx>
            <c:strRef>
              <c:f>Лист1!$D$1</c:f>
              <c:strCache>
                <c:ptCount val="1"/>
                <c:pt idx="0">
                  <c:v>Безвозмездные поступления</c:v>
                </c:pt>
              </c:strCache>
            </c:strRef>
          </c:tx>
          <c:spPr>
            <a:solidFill>
              <a:srgbClr val="FFFF99"/>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Лист1!$D$2:$D$7</c:f>
              <c:numCache>
                <c:formatCode>General</c:formatCode>
                <c:ptCount val="6"/>
                <c:pt idx="0">
                  <c:v>1747212.44</c:v>
                </c:pt>
                <c:pt idx="1">
                  <c:v>1717447.52</c:v>
                </c:pt>
                <c:pt idx="2">
                  <c:v>1729856.42</c:v>
                </c:pt>
                <c:pt idx="3">
                  <c:v>2006539.02</c:v>
                </c:pt>
                <c:pt idx="4">
                  <c:v>1736011.42</c:v>
                </c:pt>
                <c:pt idx="5">
                  <c:v>1690326.46</c:v>
                </c:pt>
              </c:numCache>
            </c:numRef>
          </c:val>
        </c:ser>
        <c:ser>
          <c:idx val="3"/>
          <c:order val="3"/>
          <c:tx>
            <c:strRef>
              <c:f>Лист1!$E$1</c:f>
              <c:strCache>
                <c:ptCount val="1"/>
                <c:pt idx="0">
                  <c:v>Расходы</c:v>
                </c:pt>
              </c:strCache>
            </c:strRef>
          </c:tx>
          <c:spPr>
            <a:solidFill>
              <a:srgbClr val="99CCFF"/>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Лист1!$E$2:$E$7</c:f>
              <c:numCache>
                <c:formatCode>General</c:formatCode>
                <c:ptCount val="6"/>
                <c:pt idx="0">
                  <c:v>1921149.16</c:v>
                </c:pt>
                <c:pt idx="1">
                  <c:v>2165940.2400000002</c:v>
                </c:pt>
                <c:pt idx="2">
                  <c:v>2057827</c:v>
                </c:pt>
                <c:pt idx="3">
                  <c:v>2353137.54</c:v>
                </c:pt>
                <c:pt idx="4">
                  <c:v>2087655.78</c:v>
                </c:pt>
                <c:pt idx="5">
                  <c:v>2053672.73</c:v>
                </c:pt>
              </c:numCache>
            </c:numRef>
          </c:val>
        </c:ser>
        <c:shape val="box"/>
        <c:axId val="188215680"/>
        <c:axId val="188217216"/>
        <c:axId val="0"/>
      </c:bar3DChart>
      <c:catAx>
        <c:axId val="188215680"/>
        <c:scaling>
          <c:orientation val="minMax"/>
        </c:scaling>
        <c:axPos val="b"/>
        <c:tickLblPos val="nextTo"/>
        <c:txPr>
          <a:bodyPr/>
          <a:lstStyle/>
          <a:p>
            <a:pPr>
              <a:defRPr sz="700"/>
            </a:pPr>
            <a:endParaRPr lang="ru-RU"/>
          </a:p>
        </c:txPr>
        <c:crossAx val="188217216"/>
        <c:crosses val="autoZero"/>
        <c:auto val="1"/>
        <c:lblAlgn val="ctr"/>
        <c:lblOffset val="100"/>
      </c:catAx>
      <c:valAx>
        <c:axId val="188217216"/>
        <c:scaling>
          <c:orientation val="minMax"/>
        </c:scaling>
        <c:axPos val="l"/>
        <c:majorGridlines/>
        <c:numFmt formatCode="General" sourceLinked="1"/>
        <c:tickLblPos val="nextTo"/>
        <c:txPr>
          <a:bodyPr/>
          <a:lstStyle/>
          <a:p>
            <a:pPr>
              <a:defRPr sz="800"/>
            </a:pPr>
            <a:endParaRPr lang="ru-RU"/>
          </a:p>
        </c:txPr>
        <c:crossAx val="188215680"/>
        <c:crosses val="autoZero"/>
        <c:crossBetween val="between"/>
      </c:valAx>
    </c:plotArea>
    <c:legend>
      <c:legendPos val="r"/>
      <c:layout>
        <c:manualLayout>
          <c:xMode val="edge"/>
          <c:yMode val="edge"/>
          <c:x val="0.75509832702083812"/>
          <c:y val="0.38619860730048045"/>
          <c:w val="0.23454574584390275"/>
          <c:h val="0.25992603828906063"/>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c:v>
                </c:pt>
              </c:strCache>
            </c:strRef>
          </c:tx>
          <c:spPr>
            <a:solidFill>
              <a:srgbClr val="FF99FF"/>
            </a:solidFill>
            <a:ln>
              <a:solidFill>
                <a:srgbClr val="000000"/>
              </a:solidFill>
            </a:ln>
          </c:spPr>
          <c:dLbls>
            <c:dLbl>
              <c:idx val="1"/>
              <c:layout>
                <c:manualLayout>
                  <c:x val="-2.9143694015996446E-3"/>
                  <c:y val="-3.149595363795625E-2"/>
                </c:manualLayout>
              </c:layout>
              <c:showVal val="1"/>
            </c:dLbl>
            <c:dLbl>
              <c:idx val="3"/>
              <c:layout>
                <c:manualLayout>
                  <c:x val="-1.1657477606398603E-2"/>
                  <c:y val="-3.1495953637956289E-3"/>
                </c:manualLayout>
              </c:layout>
              <c:showVal val="1"/>
            </c:dLbl>
            <c:dLbl>
              <c:idx val="5"/>
              <c:layout>
                <c:manualLayout>
                  <c:x val="-1.1657477606398603E-2"/>
                  <c:y val="-3.1495953637956289E-3"/>
                </c:manualLayout>
              </c:layout>
              <c:showVal val="1"/>
            </c:dLbl>
            <c:dLbl>
              <c:idx val="7"/>
              <c:layout>
                <c:manualLayout>
                  <c:x val="-2.3314955212797157E-2"/>
                  <c:y val="6.2991907275912534E-3"/>
                </c:manualLayout>
              </c:layout>
              <c:showVal val="1"/>
            </c:dLbl>
            <c:txPr>
              <a:bodyPr/>
              <a:lstStyle/>
              <a:p>
                <a:pPr>
                  <a:defRPr sz="800"/>
                </a:pPr>
                <a:endParaRPr lang="ru-RU"/>
              </a:p>
            </c:txPr>
            <c:showVal val="1"/>
          </c:dLbls>
          <c:cat>
            <c:numRef>
              <c:f>Лист1!$A$2:$A$10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Лист1!$B$2:$B$10</c:f>
              <c:numCache>
                <c:formatCode>General</c:formatCode>
                <c:ptCount val="9"/>
                <c:pt idx="0">
                  <c:v>1314.6</c:v>
                </c:pt>
                <c:pt idx="1">
                  <c:v>1353.1</c:v>
                </c:pt>
                <c:pt idx="2">
                  <c:v>1450.4</c:v>
                </c:pt>
                <c:pt idx="3">
                  <c:v>1572</c:v>
                </c:pt>
                <c:pt idx="4">
                  <c:v>2092.96</c:v>
                </c:pt>
                <c:pt idx="5">
                  <c:v>2320.8000000000002</c:v>
                </c:pt>
                <c:pt idx="6">
                  <c:v>2353.14</c:v>
                </c:pt>
                <c:pt idx="7">
                  <c:v>2087.65</c:v>
                </c:pt>
                <c:pt idx="8">
                  <c:v>2053.67</c:v>
                </c:pt>
              </c:numCache>
            </c:numRef>
          </c:val>
        </c:ser>
        <c:ser>
          <c:idx val="1"/>
          <c:order val="1"/>
          <c:tx>
            <c:strRef>
              <c:f>Лист1!$C$1</c:f>
              <c:strCache>
                <c:ptCount val="1"/>
                <c:pt idx="0">
                  <c:v>РАСХОДЫ</c:v>
                </c:pt>
              </c:strCache>
            </c:strRef>
          </c:tx>
          <c:spPr>
            <a:solidFill>
              <a:srgbClr val="99CCFF"/>
            </a:solidFill>
            <a:ln>
              <a:solidFill>
                <a:schemeClr val="tx2"/>
              </a:solidFill>
            </a:ln>
          </c:spPr>
          <c:dLbls>
            <c:dLbl>
              <c:idx val="0"/>
              <c:layout>
                <c:manualLayout>
                  <c:x val="2.9142546626468291E-3"/>
                  <c:y val="-3.149595363795625E-2"/>
                </c:manualLayout>
              </c:layout>
              <c:showVal val="1"/>
            </c:dLbl>
            <c:dLbl>
              <c:idx val="2"/>
              <c:layout>
                <c:manualLayout>
                  <c:x val="1.3114662307198398E-2"/>
                  <c:y val="-3.1495953637955721E-3"/>
                </c:manualLayout>
              </c:layout>
              <c:showVal val="1"/>
            </c:dLbl>
            <c:dLbl>
              <c:idx val="4"/>
              <c:layout>
                <c:manualLayout>
                  <c:x val="1.3114662307198398E-2"/>
                  <c:y val="-9.4487860913868727E-3"/>
                </c:manualLayout>
              </c:layout>
              <c:showVal val="1"/>
            </c:dLbl>
            <c:dLbl>
              <c:idx val="6"/>
              <c:layout>
                <c:manualLayout>
                  <c:x val="2.4772139913596981E-2"/>
                  <c:y val="-3.149595363795625E-2"/>
                </c:manualLayout>
              </c:layout>
              <c:showVal val="1"/>
            </c:dLbl>
            <c:dLbl>
              <c:idx val="7"/>
              <c:layout>
                <c:manualLayout>
                  <c:x val="7.2859235039991251E-3"/>
                  <c:y val="-6.2991907275912534E-3"/>
                </c:manualLayout>
              </c:layout>
              <c:showVal val="1"/>
            </c:dLbl>
            <c:dLbl>
              <c:idx val="8"/>
              <c:layout>
                <c:manualLayout>
                  <c:x val="2.9143694015996438E-2"/>
                  <c:y val="-2.5196762910364996E-2"/>
                </c:manualLayout>
              </c:layout>
              <c:showVal val="1"/>
            </c:dLbl>
            <c:txPr>
              <a:bodyPr/>
              <a:lstStyle/>
              <a:p>
                <a:pPr>
                  <a:defRPr sz="800"/>
                </a:pPr>
                <a:endParaRPr lang="ru-RU"/>
              </a:p>
            </c:txPr>
            <c:showVal val="1"/>
          </c:dLbls>
          <c:cat>
            <c:numRef>
              <c:f>Лист1!$A$2:$A$10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Лист1!$C$2:$C$10</c:f>
              <c:numCache>
                <c:formatCode>General</c:formatCode>
                <c:ptCount val="9"/>
                <c:pt idx="0">
                  <c:v>1356.4</c:v>
                </c:pt>
                <c:pt idx="1">
                  <c:v>1337.8</c:v>
                </c:pt>
                <c:pt idx="2">
                  <c:v>1454.4</c:v>
                </c:pt>
                <c:pt idx="3">
                  <c:v>1540.6</c:v>
                </c:pt>
                <c:pt idx="4">
                  <c:v>1921.1499999999999</c:v>
                </c:pt>
                <c:pt idx="5">
                  <c:v>2587.9</c:v>
                </c:pt>
                <c:pt idx="6">
                  <c:v>2353.14</c:v>
                </c:pt>
                <c:pt idx="7">
                  <c:v>2087.65</c:v>
                </c:pt>
                <c:pt idx="8">
                  <c:v>2053.67</c:v>
                </c:pt>
              </c:numCache>
            </c:numRef>
          </c:val>
        </c:ser>
        <c:axId val="187038336"/>
        <c:axId val="189165952"/>
      </c:barChart>
      <c:catAx>
        <c:axId val="187038336"/>
        <c:scaling>
          <c:orientation val="minMax"/>
        </c:scaling>
        <c:axPos val="b"/>
        <c:numFmt formatCode="General" sourceLinked="1"/>
        <c:tickLblPos val="nextTo"/>
        <c:crossAx val="189165952"/>
        <c:crosses val="autoZero"/>
        <c:auto val="1"/>
        <c:lblAlgn val="ctr"/>
        <c:lblOffset val="100"/>
      </c:catAx>
      <c:valAx>
        <c:axId val="189165952"/>
        <c:scaling>
          <c:orientation val="minMax"/>
        </c:scaling>
        <c:axPos val="l"/>
        <c:majorGridlines/>
        <c:numFmt formatCode="General" sourceLinked="1"/>
        <c:tickLblPos val="nextTo"/>
        <c:crossAx val="187038336"/>
        <c:crosses val="autoZero"/>
        <c:crossBetween val="between"/>
      </c:valAx>
    </c:plotArea>
    <c:legend>
      <c:legendPos val="r"/>
      <c:layout/>
    </c:legend>
    <c:plotVisOnly val="1"/>
  </c:chart>
  <c:txPr>
    <a:bodyPr/>
    <a:lstStyle/>
    <a:p>
      <a:pPr>
        <a:defRPr sz="12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Лист1!$B$2:$B$6</c:f>
              <c:numCache>
                <c:formatCode>General</c:formatCode>
                <c:ptCount val="5"/>
                <c:pt idx="0">
                  <c:v>345751.31</c:v>
                </c:pt>
                <c:pt idx="1">
                  <c:v>326974.5</c:v>
                </c:pt>
                <c:pt idx="2">
                  <c:v>346598.52</c:v>
                </c:pt>
                <c:pt idx="3">
                  <c:v>351644.36</c:v>
                </c:pt>
                <c:pt idx="4">
                  <c:v>363346.27</c:v>
                </c:pt>
              </c:numCache>
            </c:numRef>
          </c:val>
        </c:ser>
        <c:ser>
          <c:idx val="1"/>
          <c:order val="1"/>
          <c:tx>
            <c:strRef>
              <c:f>Лист1!$C$1</c:f>
              <c:strCache>
                <c:ptCount val="1"/>
                <c:pt idx="0">
                  <c:v>дотации</c:v>
                </c:pt>
              </c:strCache>
            </c:strRef>
          </c:tx>
          <c:spPr>
            <a:solidFill>
              <a:schemeClr val="accent1">
                <a:lumMod val="75000"/>
              </a:schemeClr>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Лист1!$C$2:$C$6</c:f>
              <c:numCache>
                <c:formatCode>General</c:formatCode>
                <c:ptCount val="5"/>
                <c:pt idx="0">
                  <c:v>457085.07</c:v>
                </c:pt>
                <c:pt idx="1">
                  <c:v>455071</c:v>
                </c:pt>
                <c:pt idx="2">
                  <c:v>462516</c:v>
                </c:pt>
                <c:pt idx="3">
                  <c:v>439810</c:v>
                </c:pt>
                <c:pt idx="4">
                  <c:v>425110</c:v>
                </c:pt>
              </c:numCache>
            </c:numRef>
          </c:val>
        </c:ser>
        <c:ser>
          <c:idx val="2"/>
          <c:order val="2"/>
          <c:tx>
            <c:strRef>
              <c:f>Лист1!$D$1</c:f>
              <c:strCache>
                <c:ptCount val="1"/>
                <c:pt idx="0">
                  <c:v>субсидии</c:v>
                </c:pt>
              </c:strCache>
            </c:strRef>
          </c:tx>
          <c:spPr>
            <a:solidFill>
              <a:srgbClr val="FFCC99"/>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Лист1!$D$2:$D$6</c:f>
              <c:numCache>
                <c:formatCode>General</c:formatCode>
                <c:ptCount val="5"/>
                <c:pt idx="0">
                  <c:v>273952.94</c:v>
                </c:pt>
                <c:pt idx="1">
                  <c:v>438448.79</c:v>
                </c:pt>
                <c:pt idx="2">
                  <c:v>441031.6</c:v>
                </c:pt>
                <c:pt idx="3">
                  <c:v>140407.04999999999</c:v>
                </c:pt>
                <c:pt idx="4">
                  <c:v>67557.02</c:v>
                </c:pt>
              </c:numCache>
            </c:numRef>
          </c:val>
        </c:ser>
        <c:ser>
          <c:idx val="3"/>
          <c:order val="3"/>
          <c:tx>
            <c:strRef>
              <c:f>Лист1!$E$1</c:f>
              <c:strCache>
                <c:ptCount val="1"/>
                <c:pt idx="0">
                  <c:v>иные МБТ</c:v>
                </c:pt>
              </c:strCache>
            </c:strRef>
          </c:tx>
          <c:spPr>
            <a:solidFill>
              <a:srgbClr val="FF66FF"/>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Лист1!$E$2:$E$6</c:f>
              <c:numCache>
                <c:formatCode>General</c:formatCode>
                <c:ptCount val="5"/>
                <c:pt idx="0">
                  <c:v>22870.560000000001</c:v>
                </c:pt>
                <c:pt idx="1">
                  <c:v>41776.550000000003</c:v>
                </c:pt>
                <c:pt idx="2">
                  <c:v>1078.0999999999999</c:v>
                </c:pt>
                <c:pt idx="3">
                  <c:v>1078.1199999999999</c:v>
                </c:pt>
                <c:pt idx="4">
                  <c:v>1078.1199999999999</c:v>
                </c:pt>
              </c:numCache>
            </c:numRef>
          </c:val>
        </c:ser>
        <c:ser>
          <c:idx val="4"/>
          <c:order val="4"/>
          <c:tx>
            <c:strRef>
              <c:f>Лист1!$F$1</c:f>
              <c:strCache>
                <c:ptCount val="1"/>
                <c:pt idx="0">
                  <c:v>субвенции</c:v>
                </c:pt>
              </c:strCache>
            </c:strRef>
          </c:tx>
          <c:spPr>
            <a:solidFill>
              <a:srgbClr val="FF0000"/>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Лист1!$F$2:$F$6</c:f>
              <c:numCache>
                <c:formatCode>General</c:formatCode>
                <c:ptCount val="5"/>
                <c:pt idx="0">
                  <c:v>997799.54</c:v>
                </c:pt>
                <c:pt idx="1">
                  <c:v>1070889.76</c:v>
                </c:pt>
                <c:pt idx="2">
                  <c:v>1101913.3</c:v>
                </c:pt>
                <c:pt idx="3">
                  <c:v>1154716.26</c:v>
                </c:pt>
                <c:pt idx="4">
                  <c:v>1196581.3</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Лист1!$G$2:$G$6</c:f>
              <c:numCache>
                <c:formatCode>General</c:formatCode>
                <c:ptCount val="5"/>
                <c:pt idx="0">
                  <c:v>1644.83</c:v>
                </c:pt>
                <c:pt idx="1">
                  <c:v>4</c:v>
                </c:pt>
                <c:pt idx="2">
                  <c:v>0</c:v>
                </c:pt>
                <c:pt idx="4">
                  <c:v>0</c:v>
                </c:pt>
              </c:numCache>
            </c:numRef>
          </c:val>
        </c:ser>
        <c:shape val="cylinder"/>
        <c:axId val="184693888"/>
        <c:axId val="184695424"/>
        <c:axId val="0"/>
      </c:bar3DChart>
      <c:catAx>
        <c:axId val="184693888"/>
        <c:scaling>
          <c:orientation val="minMax"/>
        </c:scaling>
        <c:axPos val="b"/>
        <c:tickLblPos val="nextTo"/>
        <c:crossAx val="184695424"/>
        <c:crosses val="autoZero"/>
        <c:auto val="1"/>
        <c:lblAlgn val="ctr"/>
        <c:lblOffset val="100"/>
      </c:catAx>
      <c:valAx>
        <c:axId val="184695424"/>
        <c:scaling>
          <c:orientation val="minMax"/>
        </c:scaling>
        <c:axPos val="l"/>
        <c:majorGridlines/>
        <c:numFmt formatCode="General" sourceLinked="1"/>
        <c:tickLblPos val="nextTo"/>
        <c:crossAx val="184693888"/>
        <c:crosses val="autoZero"/>
        <c:crossBetween val="between"/>
      </c:valAx>
    </c:plotArea>
    <c:legend>
      <c:legendPos val="r"/>
      <c:layout/>
    </c:legend>
    <c:plotVisOnly val="1"/>
  </c:chart>
  <c:txPr>
    <a:bodyPr/>
    <a:lstStyle/>
    <a:p>
      <a:pPr>
        <a:defRPr sz="10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8164951791580908E-2"/>
          <c:y val="5.1461628117720114E-2"/>
          <c:w val="0.5833176107710234"/>
          <c:h val="0.73443479144963386"/>
        </c:manualLayout>
      </c:layout>
      <c:barChart>
        <c:barDir val="col"/>
        <c:grouping val="stacked"/>
        <c:ser>
          <c:idx val="1"/>
          <c:order val="0"/>
          <c:tx>
            <c:strRef>
              <c:f>Лист1!$B$1</c:f>
              <c:strCache>
                <c:ptCount val="1"/>
                <c:pt idx="0">
                  <c:v>безвозмездные поступления</c:v>
                </c:pt>
              </c:strCache>
            </c:strRef>
          </c:tx>
          <c:spPr>
            <a:solidFill>
              <a:srgbClr val="99CCFF"/>
            </a:solidFill>
            <a:ln w="69850"/>
          </c:spPr>
          <c:dLbls>
            <c:dLbl>
              <c:idx val="0"/>
              <c:layout>
                <c:manualLayout>
                  <c:x val="-1.0158659057004476E-2"/>
                  <c:y val="5.3332960049274132E-2"/>
                </c:manualLayout>
              </c:layout>
              <c:showVal val="1"/>
            </c:dLbl>
            <c:dLbl>
              <c:idx val="1"/>
              <c:layout>
                <c:manualLayout>
                  <c:x val="0"/>
                  <c:y val="3.9999720036955122E-2"/>
                </c:manualLayout>
              </c:layout>
              <c:showVal val="1"/>
            </c:dLbl>
            <c:dLbl>
              <c:idx val="2"/>
              <c:layout>
                <c:manualLayout>
                  <c:x val="-6.8401690976791748E-3"/>
                  <c:y val="0.11999916011086537"/>
                </c:manualLayout>
              </c:layout>
              <c:showVal val="1"/>
            </c:dLbl>
            <c:dLbl>
              <c:idx val="3"/>
              <c:layout>
                <c:manualLayout>
                  <c:x val="-3.3862196856680972E-3"/>
                  <c:y val="6.2221786724152447E-2"/>
                </c:manualLayout>
              </c:layout>
              <c:showVal val="1"/>
            </c:dLbl>
            <c:dLbl>
              <c:idx val="4"/>
              <c:layout>
                <c:manualLayout>
                  <c:x val="-2.0317318114008952E-2"/>
                  <c:y val="5.7777373386712953E-2"/>
                </c:manualLayout>
              </c:layout>
              <c:showVal val="1"/>
            </c:dLbl>
            <c:showVal val="1"/>
          </c:dLbls>
          <c:cat>
            <c:strRef>
              <c:f>Лист1!$A$2:$A$6</c:f>
              <c:strCache>
                <c:ptCount val="5"/>
                <c:pt idx="0">
                  <c:v>2020 (отчет) 2092963,75</c:v>
                </c:pt>
                <c:pt idx="1">
                  <c:v>2021 (уточненный) 2320798,07</c:v>
                </c:pt>
                <c:pt idx="2">
                  <c:v>2022 (проект) 2353137,54</c:v>
                </c:pt>
                <c:pt idx="3">
                  <c:v>2023 (проект) 2087655,80</c:v>
                </c:pt>
                <c:pt idx="4">
                  <c:v>2024 (проект) 2053672,72</c:v>
                </c:pt>
              </c:strCache>
            </c:strRef>
          </c:cat>
          <c:val>
            <c:numRef>
              <c:f>Лист1!$B$2:$B$6</c:f>
              <c:numCache>
                <c:formatCode>General</c:formatCode>
                <c:ptCount val="5"/>
                <c:pt idx="0">
                  <c:v>1747212.44</c:v>
                </c:pt>
                <c:pt idx="1">
                  <c:v>1993823.57</c:v>
                </c:pt>
                <c:pt idx="2">
                  <c:v>2006539.02</c:v>
                </c:pt>
                <c:pt idx="3">
                  <c:v>1736011.44</c:v>
                </c:pt>
                <c:pt idx="4">
                  <c:v>1690326.45</c:v>
                </c:pt>
              </c:numCache>
            </c:numRef>
          </c:val>
        </c:ser>
        <c:ser>
          <c:idx val="2"/>
          <c:order val="1"/>
          <c:tx>
            <c:strRef>
              <c:f>Лист1!$C$1</c:f>
              <c:strCache>
                <c:ptCount val="1"/>
                <c:pt idx="0">
                  <c:v>налоговые и неналоговые доходы</c:v>
                </c:pt>
              </c:strCache>
            </c:strRef>
          </c:tx>
          <c:spPr>
            <a:solidFill>
              <a:srgbClr val="FF99FF"/>
            </a:solidFill>
            <a:ln w="95250">
              <a:noFill/>
            </a:ln>
          </c:spPr>
          <c:dLbls>
            <c:dLbl>
              <c:idx val="0"/>
              <c:layout>
                <c:manualLayout>
                  <c:x val="2.6886482939632544E-3"/>
                  <c:y val="8.8888266748788757E-3"/>
                </c:manualLayout>
              </c:layout>
              <c:showVal val="1"/>
            </c:dLbl>
            <c:dLbl>
              <c:idx val="1"/>
              <c:layout>
                <c:manualLayout>
                  <c:x val="6.5146544181977309E-4"/>
                  <c:y val="-8.8891766286850419E-3"/>
                </c:manualLayout>
              </c:layout>
              <c:showVal val="1"/>
            </c:dLbl>
            <c:dLbl>
              <c:idx val="2"/>
              <c:layout>
                <c:manualLayout>
                  <c:x val="-2.9432414698162775E-3"/>
                  <c:y val="-1.3333240012318373E-2"/>
                </c:manualLayout>
              </c:layout>
              <c:showVal val="1"/>
            </c:dLbl>
            <c:dLbl>
              <c:idx val="3"/>
              <c:layout>
                <c:manualLayout>
                  <c:x val="-1.7865266841644795E-3"/>
                  <c:y val="0"/>
                </c:manualLayout>
              </c:layout>
              <c:showVal val="1"/>
            </c:dLbl>
            <c:dLbl>
              <c:idx val="4"/>
              <c:layout>
                <c:manualLayout>
                  <c:x val="-2.1015966754155801E-3"/>
                  <c:y val="1.3332890058512303E-2"/>
                </c:manualLayout>
              </c:layout>
              <c:showVal val="1"/>
            </c:dLbl>
            <c:dLbl>
              <c:idx val="5"/>
              <c:layout>
                <c:manualLayout>
                  <c:x val="-3.3862196856681583E-3"/>
                  <c:y val="-4.8888546711833958E-2"/>
                </c:manualLayout>
              </c:layout>
              <c:showVal val="1"/>
            </c:dLbl>
            <c:showVal val="1"/>
          </c:dLbls>
          <c:cat>
            <c:strRef>
              <c:f>Лист1!$A$2:$A$6</c:f>
              <c:strCache>
                <c:ptCount val="5"/>
                <c:pt idx="0">
                  <c:v>2020 (отчет) 2092963,75</c:v>
                </c:pt>
                <c:pt idx="1">
                  <c:v>2021 (уточненный) 2320798,07</c:v>
                </c:pt>
                <c:pt idx="2">
                  <c:v>2022 (проект) 2353137,54</c:v>
                </c:pt>
                <c:pt idx="3">
                  <c:v>2023 (проект) 2087655,80</c:v>
                </c:pt>
                <c:pt idx="4">
                  <c:v>2024 (проект) 2053672,72</c:v>
                </c:pt>
              </c:strCache>
            </c:strRef>
          </c:cat>
          <c:val>
            <c:numRef>
              <c:f>Лист1!$C$2:$C$6</c:f>
              <c:numCache>
                <c:formatCode>General</c:formatCode>
                <c:ptCount val="5"/>
                <c:pt idx="0">
                  <c:v>345751.31</c:v>
                </c:pt>
                <c:pt idx="1">
                  <c:v>326974.5</c:v>
                </c:pt>
                <c:pt idx="2">
                  <c:v>346598.52</c:v>
                </c:pt>
                <c:pt idx="3">
                  <c:v>351644</c:v>
                </c:pt>
                <c:pt idx="4">
                  <c:v>363346</c:v>
                </c:pt>
              </c:numCache>
            </c:numRef>
          </c:val>
        </c:ser>
        <c:overlap val="100"/>
        <c:axId val="74142848"/>
        <c:axId val="74144384"/>
      </c:barChart>
      <c:catAx>
        <c:axId val="74142848"/>
        <c:scaling>
          <c:orientation val="minMax"/>
        </c:scaling>
        <c:axPos val="b"/>
        <c:tickLblPos val="nextTo"/>
        <c:txPr>
          <a:bodyPr/>
          <a:lstStyle/>
          <a:p>
            <a:pPr>
              <a:defRPr sz="900"/>
            </a:pPr>
            <a:endParaRPr lang="ru-RU"/>
          </a:p>
        </c:txPr>
        <c:crossAx val="74144384"/>
        <c:crosses val="autoZero"/>
        <c:auto val="1"/>
        <c:lblAlgn val="ctr"/>
        <c:lblOffset val="100"/>
      </c:catAx>
      <c:valAx>
        <c:axId val="74144384"/>
        <c:scaling>
          <c:orientation val="minMax"/>
        </c:scaling>
        <c:axPos val="l"/>
        <c:majorGridlines/>
        <c:numFmt formatCode="General" sourceLinked="1"/>
        <c:tickLblPos val="nextTo"/>
        <c:crossAx val="74142848"/>
        <c:crosses val="autoZero"/>
        <c:crossBetween val="between"/>
      </c:valAx>
    </c:plotArea>
    <c:legend>
      <c:legendPos val="r"/>
      <c:layout>
        <c:manualLayout>
          <c:xMode val="edge"/>
          <c:yMode val="edge"/>
          <c:x val="0.72690433662757092"/>
          <c:y val="0.34880385789076102"/>
          <c:w val="0.24379516622922168"/>
          <c:h val="0.15167207928553417"/>
        </c:manualLayout>
      </c:layout>
      <c:txPr>
        <a:bodyPr/>
        <a:lstStyle/>
        <a:p>
          <a:pPr>
            <a:defRPr sz="1000"/>
          </a:pPr>
          <a:endParaRPr lang="ru-RU"/>
        </a:p>
      </c:txPr>
    </c:legend>
    <c:plotVisOnly val="1"/>
  </c:chart>
  <c:txPr>
    <a:bodyPr/>
    <a:lstStyle/>
    <a:p>
      <a:pPr>
        <a:defRPr sz="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rotY val="160"/>
      <c:perspective val="50"/>
    </c:view3D>
    <c:plotArea>
      <c:layout>
        <c:manualLayout>
          <c:layoutTarget val="inner"/>
          <c:xMode val="edge"/>
          <c:yMode val="edge"/>
          <c:x val="7.5430993000874899E-2"/>
          <c:y val="0"/>
          <c:w val="0.85232534995625042"/>
          <c:h val="1"/>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spPr>
              <a:solidFill>
                <a:srgbClr val="CC99FF"/>
              </a:solidFill>
            </c:spPr>
          </c:dPt>
          <c:dPt>
            <c:idx val="2"/>
            <c:spPr>
              <a:solidFill>
                <a:srgbClr val="FFCC99"/>
              </a:solidFill>
            </c:spPr>
          </c:dPt>
          <c:dPt>
            <c:idx val="3"/>
            <c:spPr>
              <a:solidFill>
                <a:srgbClr val="CCFFCC"/>
              </a:solidFill>
            </c:spPr>
          </c:dPt>
          <c:dPt>
            <c:idx val="7"/>
            <c:spPr>
              <a:solidFill>
                <a:srgbClr val="FFC000"/>
              </a:solidFill>
            </c:spPr>
          </c:dPt>
          <c:dPt>
            <c:idx val="8"/>
            <c:explosion val="30"/>
          </c:dPt>
          <c:dPt>
            <c:idx val="9"/>
            <c:spPr>
              <a:solidFill>
                <a:srgbClr val="CC00CC"/>
              </a:solidFill>
            </c:spPr>
          </c:dPt>
          <c:dPt>
            <c:idx val="10"/>
            <c:spPr>
              <a:solidFill>
                <a:srgbClr val="FFFF00"/>
              </a:solidFill>
            </c:spPr>
          </c:dPt>
          <c:dPt>
            <c:idx val="11"/>
            <c:spPr>
              <a:solidFill>
                <a:srgbClr val="00B0F0"/>
              </a:solidFill>
            </c:spPr>
          </c:dPt>
          <c:dPt>
            <c:idx val="12"/>
            <c:explosion val="45"/>
            <c:spPr>
              <a:solidFill>
                <a:srgbClr val="FF0000"/>
              </a:solidFill>
            </c:spPr>
          </c:dPt>
          <c:dPt>
            <c:idx val="13"/>
            <c:spPr>
              <a:solidFill>
                <a:schemeClr val="accent5">
                  <a:lumMod val="50000"/>
                </a:schemeClr>
              </a:solidFill>
            </c:spPr>
          </c:dPt>
          <c:dPt>
            <c:idx val="14"/>
            <c:explosion val="0"/>
            <c:spPr>
              <a:solidFill>
                <a:srgbClr val="CCFFCC"/>
              </a:solidFill>
            </c:spPr>
          </c:dPt>
          <c:dLbls>
            <c:dLbl>
              <c:idx val="0"/>
              <c:layout>
                <c:manualLayout>
                  <c:x val="0.15105839895013126"/>
                  <c:y val="-0.13283949560652744"/>
                </c:manualLayout>
              </c:layout>
              <c:showVal val="1"/>
            </c:dLbl>
            <c:dLbl>
              <c:idx val="1"/>
              <c:layout>
                <c:manualLayout>
                  <c:x val="-4.3892333770778724E-2"/>
                  <c:y val="6.330109551523451E-2"/>
                </c:manualLayout>
              </c:layout>
              <c:showVal val="1"/>
            </c:dLbl>
            <c:dLbl>
              <c:idx val="7"/>
              <c:layout>
                <c:manualLayout>
                  <c:x val="-0.10527329396325462"/>
                  <c:y val="1.4426423599224011E-2"/>
                </c:manualLayout>
              </c:layout>
              <c:showVal val="1"/>
            </c:dLbl>
            <c:dLbl>
              <c:idx val="8"/>
              <c:layout>
                <c:manualLayout>
                  <c:x val="3.5594488188976384E-2"/>
                  <c:y val="-6.8743866255848524E-2"/>
                </c:manualLayout>
              </c:layout>
              <c:showVal val="1"/>
            </c:dLbl>
            <c:dLbl>
              <c:idx val="9"/>
              <c:layout>
                <c:manualLayout>
                  <c:x val="-3.3263068678915216E-2"/>
                  <c:y val="4.5251055574574164E-2"/>
                </c:manualLayout>
              </c:layout>
              <c:showVal val="1"/>
            </c:dLbl>
            <c:dLbl>
              <c:idx val="12"/>
              <c:layout>
                <c:manualLayout>
                  <c:x val="3.0714895013123616E-2"/>
                  <c:y val="-1.8453012666894898E-2"/>
                </c:manualLayout>
              </c:layout>
              <c:showVal val="1"/>
            </c:dLbl>
            <c:dLbl>
              <c:idx val="13"/>
              <c:layout>
                <c:manualLayout>
                  <c:x val="9.6358267716535443E-4"/>
                  <c:y val="6.1130320666438427E-2"/>
                </c:manualLayout>
              </c:layout>
              <c:showVal val="1"/>
            </c:dLbl>
            <c:txPr>
              <a:bodyPr/>
              <a:lstStyle/>
              <a:p>
                <a:pPr>
                  <a:defRPr sz="1400"/>
                </a:pPr>
                <a:endParaRPr lang="ru-RU"/>
              </a:p>
            </c:txPr>
            <c:showVal val="1"/>
            <c:showLeaderLines val="1"/>
          </c:dLbls>
          <c:cat>
            <c:strRef>
              <c:f>Лист1!$A$2:$A$16</c:f>
              <c:strCache>
                <c:ptCount val="15"/>
                <c:pt idx="0">
                  <c:v>налог на доходы физических лиц</c:v>
                </c:pt>
                <c:pt idx="1">
                  <c:v>доходы от уплаты акцизов на нефтепродукты</c:v>
                </c:pt>
                <c:pt idx="2">
                  <c:v>налог, взимаемый в связи с применением упрощенной системы налогообложения </c:v>
                </c:pt>
                <c:pt idx="3">
                  <c:v>единый налог на вмененный доход для отдельных видов деятельности </c:v>
                </c:pt>
                <c:pt idx="4">
                  <c:v>единый сельскохозяйственный налог</c:v>
                </c:pt>
                <c:pt idx="5">
                  <c:v>налог, взимаемый в связи с применением патентной системы налогообложения </c:v>
                </c:pt>
                <c:pt idx="6">
                  <c:v>налог на имущество физических лиц </c:v>
                </c:pt>
                <c:pt idx="7">
                  <c:v>земельный налог</c:v>
                </c:pt>
                <c:pt idx="8">
                  <c:v>государственная пошлина</c:v>
                </c:pt>
                <c:pt idx="9">
                  <c:v>доходы от использования имущества, находящегося в муниципальной собственности</c:v>
                </c:pt>
                <c:pt idx="10">
                  <c:v>плата за негативное воздействие на окружающую среду </c:v>
                </c:pt>
                <c:pt idx="11">
                  <c:v>доходы от оказания платных услуг</c:v>
                </c:pt>
                <c:pt idx="12">
                  <c:v>доходы от продажи материальных и нематериальных активов </c:v>
                </c:pt>
                <c:pt idx="13">
                  <c:v>штрафы, санкции, возмещение ущерба  </c:v>
                </c:pt>
                <c:pt idx="14">
                  <c:v>инициативные платежи </c:v>
                </c:pt>
              </c:strCache>
            </c:strRef>
          </c:cat>
          <c:val>
            <c:numRef>
              <c:f>Лист1!$B$2:$B$16</c:f>
              <c:numCache>
                <c:formatCode>General</c:formatCode>
                <c:ptCount val="15"/>
                <c:pt idx="0">
                  <c:v>52</c:v>
                </c:pt>
                <c:pt idx="1">
                  <c:v>12.5</c:v>
                </c:pt>
                <c:pt idx="2">
                  <c:v>1.7</c:v>
                </c:pt>
                <c:pt idx="3">
                  <c:v>0.9</c:v>
                </c:pt>
                <c:pt idx="4">
                  <c:v>3.4</c:v>
                </c:pt>
                <c:pt idx="5">
                  <c:v>0.1</c:v>
                </c:pt>
                <c:pt idx="6">
                  <c:v>2.6</c:v>
                </c:pt>
                <c:pt idx="7">
                  <c:v>10.9</c:v>
                </c:pt>
                <c:pt idx="8">
                  <c:v>1.3</c:v>
                </c:pt>
                <c:pt idx="9">
                  <c:v>6.6</c:v>
                </c:pt>
                <c:pt idx="10">
                  <c:v>0.1</c:v>
                </c:pt>
                <c:pt idx="11">
                  <c:v>7.4</c:v>
                </c:pt>
                <c:pt idx="12">
                  <c:v>0.2</c:v>
                </c:pt>
                <c:pt idx="13">
                  <c:v>0.1</c:v>
                </c:pt>
                <c:pt idx="14">
                  <c:v>0.2</c:v>
                </c:pt>
              </c:numCache>
            </c:numRef>
          </c:val>
        </c:ser>
      </c:pie3DChart>
    </c:plotArea>
    <c:legend>
      <c:legendPos val="r"/>
      <c:layout>
        <c:manualLayout>
          <c:xMode val="edge"/>
          <c:yMode val="edge"/>
          <c:x val="6.1302712160979878E-2"/>
          <c:y val="0.67452270911788204"/>
          <c:w val="0.57818230533683257"/>
          <c:h val="0.31943512495720688"/>
        </c:manualLayout>
      </c:layout>
      <c:txPr>
        <a:bodyPr/>
        <a:lstStyle/>
        <a:p>
          <a:pPr>
            <a:defRPr sz="1000"/>
          </a:pPr>
          <a:endParaRPr lang="ru-RU"/>
        </a:p>
      </c:txPr>
    </c:legend>
    <c:plotVisOnly val="1"/>
  </c:chart>
  <c:txPr>
    <a:bodyPr/>
    <a:lstStyle/>
    <a:p>
      <a:pPr>
        <a:defRPr sz="1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0875360892388473"/>
          <c:y val="0.10206882443032686"/>
          <c:w val="0.69662445319335109"/>
          <c:h val="0.76496860106773601"/>
        </c:manualLayout>
      </c:layout>
      <c:barChart>
        <c:barDir val="col"/>
        <c:grouping val="clustered"/>
        <c:ser>
          <c:idx val="0"/>
          <c:order val="0"/>
          <c:tx>
            <c:strRef>
              <c:f>Лист1!$B$1</c:f>
              <c:strCache>
                <c:ptCount val="1"/>
                <c:pt idx="0">
                  <c:v>Дотации</c:v>
                </c:pt>
              </c:strCache>
            </c:strRef>
          </c:tx>
          <c:spPr>
            <a:solidFill>
              <a:srgbClr val="CC99FF"/>
            </a:solidFill>
          </c:spPr>
          <c:dLbls>
            <c:txPr>
              <a:bodyPr/>
              <a:lstStyle/>
              <a:p>
                <a:pPr>
                  <a:defRPr sz="800"/>
                </a:pPr>
                <a:endParaRPr lang="ru-RU"/>
              </a:p>
            </c:txPr>
            <c:showVal val="1"/>
          </c:dLbls>
          <c:cat>
            <c:numRef>
              <c:f>Лист1!$A$2:$A$5</c:f>
              <c:numCache>
                <c:formatCode>General</c:formatCode>
                <c:ptCount val="4"/>
                <c:pt idx="0">
                  <c:v>2021</c:v>
                </c:pt>
                <c:pt idx="1">
                  <c:v>2022</c:v>
                </c:pt>
                <c:pt idx="2">
                  <c:v>2023</c:v>
                </c:pt>
                <c:pt idx="3">
                  <c:v>2024</c:v>
                </c:pt>
              </c:numCache>
            </c:numRef>
          </c:cat>
          <c:val>
            <c:numRef>
              <c:f>Лист1!$B$2:$B$5</c:f>
              <c:numCache>
                <c:formatCode>#,##0.00</c:formatCode>
                <c:ptCount val="4"/>
                <c:pt idx="0">
                  <c:v>455071</c:v>
                </c:pt>
                <c:pt idx="1">
                  <c:v>462516</c:v>
                </c:pt>
                <c:pt idx="2">
                  <c:v>439810</c:v>
                </c:pt>
                <c:pt idx="3">
                  <c:v>425110</c:v>
                </c:pt>
              </c:numCache>
            </c:numRef>
          </c:val>
        </c:ser>
        <c:ser>
          <c:idx val="1"/>
          <c:order val="1"/>
          <c:tx>
            <c:strRef>
              <c:f>Лист1!$C$1</c:f>
              <c:strCache>
                <c:ptCount val="1"/>
                <c:pt idx="0">
                  <c:v>Субсидии</c:v>
                </c:pt>
              </c:strCache>
            </c:strRef>
          </c:tx>
          <c:spPr>
            <a:solidFill>
              <a:srgbClr val="FFC000"/>
            </a:solidFill>
          </c:spPr>
          <c:dLbls>
            <c:dLbl>
              <c:idx val="0"/>
              <c:layout>
                <c:manualLayout>
                  <c:x val="-6.9444444444444458E-3"/>
                  <c:y val="-9.0732254111688032E-2"/>
                </c:manualLayout>
              </c:layout>
              <c:showVal val="1"/>
            </c:dLbl>
            <c:dLbl>
              <c:idx val="1"/>
              <c:layout>
                <c:manualLayout>
                  <c:x val="-1.7137467191601051E-2"/>
                  <c:y val="-9.0731984916452527E-2"/>
                </c:manualLayout>
              </c:layout>
              <c:showVal val="1"/>
            </c:dLbl>
            <c:dLbl>
              <c:idx val="2"/>
              <c:layout>
                <c:manualLayout>
                  <c:x val="2.7777777777777796E-3"/>
                  <c:y val="-3.0769015413042406E-2"/>
                </c:manualLayout>
              </c:layout>
              <c:showVal val="1"/>
            </c:dLbl>
            <c:txPr>
              <a:bodyPr/>
              <a:lstStyle/>
              <a:p>
                <a:pPr>
                  <a:defRPr sz="800"/>
                </a:pPr>
                <a:endParaRPr lang="ru-RU"/>
              </a:p>
            </c:txPr>
            <c:showVal val="1"/>
          </c:dLbls>
          <c:cat>
            <c:numRef>
              <c:f>Лист1!$A$2:$A$5</c:f>
              <c:numCache>
                <c:formatCode>General</c:formatCode>
                <c:ptCount val="4"/>
                <c:pt idx="0">
                  <c:v>2021</c:v>
                </c:pt>
                <c:pt idx="1">
                  <c:v>2022</c:v>
                </c:pt>
                <c:pt idx="2">
                  <c:v>2023</c:v>
                </c:pt>
                <c:pt idx="3">
                  <c:v>2024</c:v>
                </c:pt>
              </c:numCache>
            </c:numRef>
          </c:cat>
          <c:val>
            <c:numRef>
              <c:f>Лист1!$C$2:$C$5</c:f>
              <c:numCache>
                <c:formatCode>#,##0.00</c:formatCode>
                <c:ptCount val="4"/>
                <c:pt idx="0">
                  <c:v>438448.79000000004</c:v>
                </c:pt>
                <c:pt idx="1">
                  <c:v>441031.6</c:v>
                </c:pt>
                <c:pt idx="2">
                  <c:v>140407.04999999999</c:v>
                </c:pt>
                <c:pt idx="3">
                  <c:v>67557.02</c:v>
                </c:pt>
              </c:numCache>
            </c:numRef>
          </c:val>
        </c:ser>
        <c:ser>
          <c:idx val="2"/>
          <c:order val="2"/>
          <c:tx>
            <c:strRef>
              <c:f>Лист1!$D$1</c:f>
              <c:strCache>
                <c:ptCount val="1"/>
                <c:pt idx="0">
                  <c:v>Субвенции</c:v>
                </c:pt>
              </c:strCache>
            </c:strRef>
          </c:tx>
          <c:spPr>
            <a:solidFill>
              <a:schemeClr val="accent1">
                <a:lumMod val="75000"/>
              </a:schemeClr>
            </a:solidFill>
          </c:spPr>
          <c:dLbls>
            <c:dLbl>
              <c:idx val="0"/>
              <c:layout>
                <c:manualLayout>
                  <c:x val="2.7777777777777887E-3"/>
                  <c:y val="9.0140669127672778E-3"/>
                </c:manualLayout>
              </c:layout>
              <c:showVal val="1"/>
            </c:dLbl>
            <c:txPr>
              <a:bodyPr/>
              <a:lstStyle/>
              <a:p>
                <a:pPr>
                  <a:defRPr sz="800"/>
                </a:pPr>
                <a:endParaRPr lang="ru-RU"/>
              </a:p>
            </c:txPr>
            <c:showVal val="1"/>
          </c:dLbls>
          <c:cat>
            <c:numRef>
              <c:f>Лист1!$A$2:$A$5</c:f>
              <c:numCache>
                <c:formatCode>General</c:formatCode>
                <c:ptCount val="4"/>
                <c:pt idx="0">
                  <c:v>2021</c:v>
                </c:pt>
                <c:pt idx="1">
                  <c:v>2022</c:v>
                </c:pt>
                <c:pt idx="2">
                  <c:v>2023</c:v>
                </c:pt>
                <c:pt idx="3">
                  <c:v>2024</c:v>
                </c:pt>
              </c:numCache>
            </c:numRef>
          </c:cat>
          <c:val>
            <c:numRef>
              <c:f>Лист1!$D$2:$D$5</c:f>
              <c:numCache>
                <c:formatCode>#,##0.00</c:formatCode>
                <c:ptCount val="4"/>
                <c:pt idx="0">
                  <c:v>1070889.76</c:v>
                </c:pt>
                <c:pt idx="1">
                  <c:v>1101913.3</c:v>
                </c:pt>
                <c:pt idx="2">
                  <c:v>1154716.27</c:v>
                </c:pt>
                <c:pt idx="3">
                  <c:v>1196581.31</c:v>
                </c:pt>
              </c:numCache>
            </c:numRef>
          </c:val>
        </c:ser>
        <c:ser>
          <c:idx val="3"/>
          <c:order val="3"/>
          <c:tx>
            <c:strRef>
              <c:f>Лист1!$E$1</c:f>
              <c:strCache>
                <c:ptCount val="1"/>
                <c:pt idx="0">
                  <c:v>Иные межбюджетные трансферты</c:v>
                </c:pt>
              </c:strCache>
            </c:strRef>
          </c:tx>
          <c:spPr>
            <a:solidFill>
              <a:srgbClr val="FF0000"/>
            </a:solidFill>
          </c:spPr>
          <c:cat>
            <c:numRef>
              <c:f>Лист1!$A$2:$A$5</c:f>
              <c:numCache>
                <c:formatCode>General</c:formatCode>
                <c:ptCount val="4"/>
                <c:pt idx="0">
                  <c:v>2021</c:v>
                </c:pt>
                <c:pt idx="1">
                  <c:v>2022</c:v>
                </c:pt>
                <c:pt idx="2">
                  <c:v>2023</c:v>
                </c:pt>
                <c:pt idx="3">
                  <c:v>2024</c:v>
                </c:pt>
              </c:numCache>
            </c:numRef>
          </c:cat>
          <c:val>
            <c:numRef>
              <c:f>Лист1!$E$2:$E$5</c:f>
              <c:numCache>
                <c:formatCode>#,##0.00</c:formatCode>
                <c:ptCount val="4"/>
                <c:pt idx="0">
                  <c:v>41776.550000000003</c:v>
                </c:pt>
                <c:pt idx="1">
                  <c:v>1078.1199999999999</c:v>
                </c:pt>
                <c:pt idx="2">
                  <c:v>1078.1199999999999</c:v>
                </c:pt>
                <c:pt idx="3">
                  <c:v>1078.1199999999999</c:v>
                </c:pt>
              </c:numCache>
            </c:numRef>
          </c:val>
        </c:ser>
        <c:axId val="191571456"/>
        <c:axId val="191572992"/>
      </c:barChart>
      <c:catAx>
        <c:axId val="191571456"/>
        <c:scaling>
          <c:orientation val="minMax"/>
        </c:scaling>
        <c:axPos val="b"/>
        <c:numFmt formatCode="General" sourceLinked="1"/>
        <c:tickLblPos val="nextTo"/>
        <c:crossAx val="191572992"/>
        <c:crosses val="autoZero"/>
        <c:auto val="1"/>
        <c:lblAlgn val="ctr"/>
        <c:lblOffset val="100"/>
      </c:catAx>
      <c:valAx>
        <c:axId val="191572992"/>
        <c:scaling>
          <c:orientation val="minMax"/>
          <c:max val="1200000"/>
          <c:min val="0"/>
        </c:scaling>
        <c:axPos val="l"/>
        <c:majorGridlines/>
        <c:numFmt formatCode="#,##0.00" sourceLinked="1"/>
        <c:tickLblPos val="nextTo"/>
        <c:crossAx val="191571456"/>
        <c:crosses val="autoZero"/>
        <c:crossBetween val="between"/>
        <c:majorUnit val="200000"/>
        <c:minorUnit val="1000"/>
      </c:valAx>
    </c:plotArea>
    <c:legend>
      <c:legendPos val="r"/>
      <c:layout>
        <c:manualLayout>
          <c:xMode val="edge"/>
          <c:yMode val="edge"/>
          <c:x val="0.7895504155730535"/>
          <c:y val="0.31045236644147595"/>
          <c:w val="0.20882524059492599"/>
          <c:h val="0.35407751671683552"/>
        </c:manualLayout>
      </c:layout>
    </c:legend>
    <c:plotVisOnly val="1"/>
  </c:chart>
  <c:txPr>
    <a:bodyPr/>
    <a:lstStyle/>
    <a:p>
      <a:pPr>
        <a:defRPr sz="9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75"/>
      <c:perspective val="30"/>
    </c:view3D>
    <c:sideWall>
      <c:spPr>
        <a:scene3d>
          <a:camera prst="orthographicFront"/>
          <a:lightRig rig="threePt" dir="t"/>
        </a:scene3d>
        <a:sp3d>
          <a:bevelT w="6350"/>
        </a:sp3d>
      </c:spPr>
    </c:sideWall>
    <c:backWall>
      <c:spPr>
        <a:scene3d>
          <a:camera prst="orthographicFront"/>
          <a:lightRig rig="threePt" dir="t"/>
        </a:scene3d>
        <a:sp3d>
          <a:bevelT w="6350"/>
        </a:sp3d>
      </c:spPr>
    </c:backWall>
    <c:plotArea>
      <c:layout>
        <c:manualLayout>
          <c:layoutTarget val="inner"/>
          <c:xMode val="edge"/>
          <c:yMode val="edge"/>
          <c:x val="1.753552357679428E-5"/>
          <c:y val="5.3845243305076708E-2"/>
          <c:w val="0.99859361329833773"/>
          <c:h val="0.93904731338352265"/>
        </c:manualLayout>
      </c:layout>
      <c:pie3DChart>
        <c:varyColors val="1"/>
        <c:ser>
          <c:idx val="0"/>
          <c:order val="0"/>
          <c:tx>
            <c:strRef>
              <c:f>Лист1!$B$1</c:f>
              <c:strCache>
                <c:ptCount val="1"/>
                <c:pt idx="0">
                  <c:v>Продажи</c:v>
                </c:pt>
              </c:strCache>
            </c:strRef>
          </c:tx>
          <c:explosion val="20"/>
          <c:dPt>
            <c:idx val="0"/>
            <c:explosion val="6"/>
            <c:spPr>
              <a:solidFill>
                <a:schemeClr val="accent2">
                  <a:lumMod val="40000"/>
                  <a:lumOff val="60000"/>
                </a:schemeClr>
              </a:solidFill>
            </c:spPr>
          </c:dPt>
          <c:dPt>
            <c:idx val="1"/>
            <c:explosion val="7"/>
            <c:spPr>
              <a:solidFill>
                <a:srgbClr val="9999FF"/>
              </a:solidFill>
            </c:spPr>
          </c:dPt>
          <c:dPt>
            <c:idx val="2"/>
            <c:explosion val="13"/>
            <c:spPr>
              <a:solidFill>
                <a:srgbClr val="92D050"/>
              </a:solidFill>
            </c:spPr>
          </c:dPt>
          <c:dPt>
            <c:idx val="3"/>
            <c:explosion val="10"/>
            <c:spPr>
              <a:solidFill>
                <a:srgbClr val="00CC99"/>
              </a:solidFill>
            </c:spPr>
          </c:dPt>
          <c:dLbls>
            <c:dLbl>
              <c:idx val="0"/>
              <c:layout>
                <c:manualLayout>
                  <c:x val="-0.13253682459951127"/>
                  <c:y val="-3.3454355954838526E-2"/>
                </c:manualLayout>
              </c:layout>
              <c:tx>
                <c:rich>
                  <a:bodyPr/>
                  <a:lstStyle/>
                  <a:p>
                    <a:r>
                      <a:rPr lang="en-US" dirty="0" smtClean="0"/>
                      <a:t>1101913,3</a:t>
                    </a:r>
                    <a:r>
                      <a:rPr lang="ru-RU" dirty="0" smtClean="0"/>
                      <a:t>0</a:t>
                    </a:r>
                    <a:endParaRPr lang="en-US" dirty="0"/>
                  </a:p>
                </c:rich>
              </c:tx>
              <c:showVal val="1"/>
            </c:dLbl>
            <c:dLbl>
              <c:idx val="1"/>
              <c:layout>
                <c:manualLayout>
                  <c:x val="0.11722293872748668"/>
                  <c:y val="-0.16172605566942364"/>
                </c:manualLayout>
              </c:layout>
              <c:tx>
                <c:rich>
                  <a:bodyPr/>
                  <a:lstStyle/>
                  <a:p>
                    <a:r>
                      <a:rPr lang="en-US" smtClean="0"/>
                      <a:t>462516</a:t>
                    </a:r>
                    <a:r>
                      <a:rPr lang="ru-RU" smtClean="0"/>
                      <a:t>,00</a:t>
                    </a:r>
                    <a:endParaRPr lang="en-US"/>
                  </a:p>
                </c:rich>
              </c:tx>
              <c:showVal val="1"/>
            </c:dLbl>
            <c:dLbl>
              <c:idx val="2"/>
              <c:layout>
                <c:manualLayout>
                  <c:x val="8.5905285546203317E-2"/>
                  <c:y val="0.17208714414609563"/>
                </c:manualLayout>
              </c:layout>
              <c:tx>
                <c:rich>
                  <a:bodyPr/>
                  <a:lstStyle/>
                  <a:p>
                    <a:r>
                      <a:rPr lang="en-US" dirty="0" smtClean="0"/>
                      <a:t>441031,6</a:t>
                    </a:r>
                    <a:r>
                      <a:rPr lang="ru-RU" dirty="0" smtClean="0"/>
                      <a:t>0</a:t>
                    </a:r>
                    <a:endParaRPr lang="en-US" dirty="0"/>
                  </a:p>
                </c:rich>
              </c:tx>
              <c:showVal val="1"/>
            </c:dLbl>
            <c:dLbl>
              <c:idx val="3"/>
              <c:layout>
                <c:manualLayout>
                  <c:x val="3.6424959272332337E-2"/>
                  <c:y val="1.2129521710151806E-2"/>
                </c:manualLayout>
              </c:layout>
              <c:showVal val="1"/>
            </c:dLbl>
            <c:dLbl>
              <c:idx val="4"/>
              <c:delete val="1"/>
            </c:dLbl>
            <c:txPr>
              <a:bodyPr/>
              <a:lstStyle/>
              <a:p>
                <a:pPr>
                  <a:defRPr sz="1200"/>
                </a:pPr>
                <a:endParaRPr lang="ru-RU"/>
              </a:p>
            </c:txPr>
            <c:showVal val="1"/>
            <c:showLeaderLines val="1"/>
            <c:leaderLines>
              <c:spPr>
                <a:ln>
                  <a:solidFill>
                    <a:srgbClr val="FF0000"/>
                  </a:solidFill>
                </a:ln>
              </c:spPr>
            </c:leaderLines>
          </c:dLbls>
          <c:cat>
            <c:strRef>
              <c:f>Лист1!$A$2:$A$5</c:f>
              <c:strCache>
                <c:ptCount val="4"/>
                <c:pt idx="0">
                  <c:v>Субвенции</c:v>
                </c:pt>
                <c:pt idx="1">
                  <c:v>Дотации</c:v>
                </c:pt>
                <c:pt idx="2">
                  <c:v>Субсидии</c:v>
                </c:pt>
                <c:pt idx="3">
                  <c:v>Иные МБТ</c:v>
                </c:pt>
              </c:strCache>
            </c:strRef>
          </c:cat>
          <c:val>
            <c:numRef>
              <c:f>Лист1!$B$2:$B$5</c:f>
              <c:numCache>
                <c:formatCode>General</c:formatCode>
                <c:ptCount val="4"/>
                <c:pt idx="0">
                  <c:v>1101913.3</c:v>
                </c:pt>
                <c:pt idx="1">
                  <c:v>462516</c:v>
                </c:pt>
                <c:pt idx="2">
                  <c:v>441031.6</c:v>
                </c:pt>
                <c:pt idx="3">
                  <c:v>1078.1199999999999</c:v>
                </c:pt>
              </c:numCache>
            </c:numRef>
          </c:val>
        </c:ser>
      </c:pie3DChart>
    </c:plotArea>
    <c:plotVisOnly val="1"/>
  </c:chart>
  <c:txPr>
    <a:bodyPr/>
    <a:lstStyle/>
    <a:p>
      <a:pPr>
        <a:defRPr sz="1800"/>
      </a:pPr>
      <a:endParaRPr lang="ru-RU"/>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8164951791580908E-2"/>
          <c:y val="2.8069978973301841E-2"/>
          <c:w val="0.70863599667899557"/>
          <c:h val="0.86148238958773105"/>
        </c:manualLayout>
      </c:layout>
      <c:barChart>
        <c:barDir val="col"/>
        <c:grouping val="stacked"/>
        <c:ser>
          <c:idx val="0"/>
          <c:order val="0"/>
          <c:tx>
            <c:strRef>
              <c:f>Лист1!$B$1</c:f>
              <c:strCache>
                <c:ptCount val="1"/>
                <c:pt idx="0">
                  <c:v>Расходы</c:v>
                </c:pt>
              </c:strCache>
            </c:strRef>
          </c:tx>
          <c:spPr>
            <a:solidFill>
              <a:srgbClr val="00B050"/>
            </a:solidFill>
            <a:ln w="79375">
              <a:noFill/>
            </a:ln>
          </c:spPr>
          <c:dLbls>
            <c:dLbl>
              <c:idx val="0"/>
              <c:layout>
                <c:manualLayout>
                  <c:x val="1.6672595965300105E-4"/>
                  <c:y val="-0.27902111658103229"/>
                </c:manualLayout>
              </c:layout>
              <c:showVal val="1"/>
            </c:dLbl>
            <c:dLbl>
              <c:idx val="1"/>
              <c:layout>
                <c:manualLayout>
                  <c:x val="4.7325135195975272E-3"/>
                  <c:y val="-0.2678067547715281"/>
                </c:manualLayout>
              </c:layout>
              <c:showVal val="1"/>
            </c:dLbl>
            <c:dLbl>
              <c:idx val="2"/>
              <c:layout>
                <c:manualLayout>
                  <c:x val="8.4466899149800341E-4"/>
                  <c:y val="-0.34461387938897392"/>
                </c:manualLayout>
              </c:layout>
              <c:showVal val="1"/>
            </c:dLbl>
            <c:dLbl>
              <c:idx val="3"/>
              <c:layout>
                <c:manualLayout>
                  <c:x val="-4.1036209236641006E-3"/>
                  <c:y val="-0.4318514692902653"/>
                </c:manualLayout>
              </c:layout>
              <c:showVal val="1"/>
            </c:dLbl>
            <c:dLbl>
              <c:idx val="4"/>
              <c:layout>
                <c:manualLayout>
                  <c:x val="1.2866919452811101E-3"/>
                  <c:y val="-0.42118745588740242"/>
                </c:manualLayout>
              </c:layout>
              <c:showVal val="1"/>
            </c:dLbl>
            <c:dLbl>
              <c:idx val="5"/>
              <c:layout>
                <c:manualLayout>
                  <c:x val="-1.4335018346683941E-3"/>
                  <c:y val="-0.35170025977623576"/>
                </c:manualLayout>
              </c:layout>
              <c:showVal val="1"/>
            </c:dLbl>
            <c:dLbl>
              <c:idx val="6"/>
              <c:layout>
                <c:manualLayout>
                  <c:x val="8.7313190106060468E-3"/>
                  <c:y val="-0.34647158154071073"/>
                </c:manualLayout>
              </c:layout>
              <c:showVal val="1"/>
            </c:dLbl>
            <c:txPr>
              <a:bodyPr/>
              <a:lstStyle/>
              <a:p>
                <a:pPr>
                  <a:defRPr sz="900"/>
                </a:pPr>
                <a:endParaRPr lang="ru-RU"/>
              </a:p>
            </c:txPr>
            <c:showVal val="1"/>
          </c:dLbls>
          <c:cat>
            <c:strRef>
              <c:f>Лист1!$A$2:$A$8</c:f>
              <c:strCache>
                <c:ptCount val="7"/>
                <c:pt idx="0">
                  <c:v>2018 (отчет)</c:v>
                </c:pt>
                <c:pt idx="1">
                  <c:v>2019 (отчет)</c:v>
                </c:pt>
                <c:pt idx="2">
                  <c:v>2020 (отчет)</c:v>
                </c:pt>
                <c:pt idx="3">
                  <c:v>2021 (оценка)</c:v>
                </c:pt>
                <c:pt idx="4">
                  <c:v>2022 (проект)</c:v>
                </c:pt>
                <c:pt idx="5">
                  <c:v>2023 (проект)</c:v>
                </c:pt>
                <c:pt idx="6">
                  <c:v>2024 (проект)</c:v>
                </c:pt>
              </c:strCache>
            </c:strRef>
          </c:cat>
          <c:val>
            <c:numRef>
              <c:f>Лист1!$B$2:$B$8</c:f>
              <c:numCache>
                <c:formatCode>General</c:formatCode>
                <c:ptCount val="7"/>
                <c:pt idx="0">
                  <c:v>1273690.78</c:v>
                </c:pt>
                <c:pt idx="1">
                  <c:v>1540621.11</c:v>
                </c:pt>
                <c:pt idx="2">
                  <c:v>1921149.1600000001</c:v>
                </c:pt>
                <c:pt idx="3">
                  <c:v>2587898.3299999996</c:v>
                </c:pt>
                <c:pt idx="4">
                  <c:v>2353137.54</c:v>
                </c:pt>
                <c:pt idx="5">
                  <c:v>2087655.8</c:v>
                </c:pt>
                <c:pt idx="6">
                  <c:v>2053672.72</c:v>
                </c:pt>
              </c:numCache>
            </c:numRef>
          </c:val>
        </c:ser>
        <c:overlap val="100"/>
        <c:axId val="191549440"/>
        <c:axId val="191550976"/>
      </c:barChart>
      <c:catAx>
        <c:axId val="191549440"/>
        <c:scaling>
          <c:orientation val="minMax"/>
        </c:scaling>
        <c:axPos val="b"/>
        <c:tickLblPos val="nextTo"/>
        <c:txPr>
          <a:bodyPr/>
          <a:lstStyle/>
          <a:p>
            <a:pPr>
              <a:defRPr sz="800"/>
            </a:pPr>
            <a:endParaRPr lang="ru-RU"/>
          </a:p>
        </c:txPr>
        <c:crossAx val="191550976"/>
        <c:crosses val="autoZero"/>
        <c:auto val="1"/>
        <c:lblAlgn val="ctr"/>
        <c:lblOffset val="100"/>
      </c:catAx>
      <c:valAx>
        <c:axId val="191550976"/>
        <c:scaling>
          <c:orientation val="minMax"/>
        </c:scaling>
        <c:axPos val="l"/>
        <c:majorGridlines/>
        <c:numFmt formatCode="General" sourceLinked="1"/>
        <c:tickLblPos val="nextTo"/>
        <c:crossAx val="191549440"/>
        <c:crosses val="autoZero"/>
        <c:crossBetween val="between"/>
      </c:valAx>
    </c:plotArea>
    <c:plotVisOnly val="1"/>
  </c:chart>
  <c:txPr>
    <a:bodyPr/>
    <a:lstStyle/>
    <a:p>
      <a:pPr>
        <a:defRPr sz="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266732283464565E-2"/>
          <c:y val="0.15195851877211144"/>
          <c:w val="0.92073832790445154"/>
          <c:h val="0.57263513513513564"/>
        </c:manualLayout>
      </c:layout>
      <c:bar3DChart>
        <c:barDir val="col"/>
        <c:grouping val="clustered"/>
        <c:ser>
          <c:idx val="0"/>
          <c:order val="0"/>
          <c:tx>
            <c:strRef>
              <c:f>Sheet1!#ССЫЛКА!</c:f>
              <c:strCache>
                <c:ptCount val="1"/>
                <c:pt idx="0">
                  <c:v>#REF!</c:v>
                </c:pt>
              </c:strCache>
            </c:strRef>
          </c:tx>
          <c:spPr>
            <a:solidFill>
              <a:schemeClr val="accent1"/>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Sheet1!#ССЫЛКА!</c:f>
              <c:numCache>
                <c:formatCode>General</c:formatCode>
                <c:ptCount val="1"/>
                <c:pt idx="0">
                  <c:v>1</c:v>
                </c:pt>
              </c:numCache>
            </c:numRef>
          </c:val>
        </c:ser>
        <c:ser>
          <c:idx val="1"/>
          <c:order val="1"/>
          <c:tx>
            <c:strRef>
              <c:f>Sheet1!$A$2</c:f>
              <c:strCache>
                <c:ptCount val="1"/>
                <c:pt idx="0">
                  <c:v>Продукция растениеводства</c:v>
                </c:pt>
              </c:strCache>
            </c:strRef>
          </c:tx>
          <c:spPr>
            <a:solidFill>
              <a:srgbClr val="00CC99"/>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2901</c:v>
                </c:pt>
                <c:pt idx="1">
                  <c:v>2950</c:v>
                </c:pt>
                <c:pt idx="2">
                  <c:v>3095</c:v>
                </c:pt>
                <c:pt idx="3">
                  <c:v>3065.05</c:v>
                </c:pt>
                <c:pt idx="4">
                  <c:v>3138.61</c:v>
                </c:pt>
                <c:pt idx="5">
                  <c:v>3201.38</c:v>
                </c:pt>
                <c:pt idx="6">
                  <c:v>3281.42</c:v>
                </c:pt>
                <c:pt idx="7">
                  <c:v>3281.42</c:v>
                </c:pt>
              </c:numCache>
            </c:numRef>
          </c:val>
        </c:ser>
        <c:ser>
          <c:idx val="2"/>
          <c:order val="2"/>
          <c:tx>
            <c:strRef>
              <c:f>Sheet1!$A$3</c:f>
              <c:strCache>
                <c:ptCount val="1"/>
                <c:pt idx="0">
                  <c:v>Продукция животноводства</c:v>
                </c:pt>
              </c:strCache>
            </c:strRef>
          </c:tx>
          <c:spPr>
            <a:solidFill>
              <a:srgbClr val="9999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1390</c:v>
                </c:pt>
                <c:pt idx="1">
                  <c:v>1900</c:v>
                </c:pt>
                <c:pt idx="2">
                  <c:v>2025</c:v>
                </c:pt>
                <c:pt idx="3">
                  <c:v>2012.86</c:v>
                </c:pt>
                <c:pt idx="4">
                  <c:v>2047.1799999999998</c:v>
                </c:pt>
                <c:pt idx="5">
                  <c:v>2088.13</c:v>
                </c:pt>
                <c:pt idx="6">
                  <c:v>2140.3300000000022</c:v>
                </c:pt>
                <c:pt idx="7">
                  <c:v>2140.3300000000022</c:v>
                </c:pt>
              </c:numCache>
            </c:numRef>
          </c:val>
        </c:ser>
        <c:gapDepth val="0"/>
        <c:shape val="cylinder"/>
        <c:axId val="167944192"/>
        <c:axId val="167945728"/>
        <c:axId val="0"/>
      </c:bar3DChart>
      <c:catAx>
        <c:axId val="16794419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7945728"/>
        <c:crosses val="autoZero"/>
        <c:auto val="1"/>
        <c:lblAlgn val="ctr"/>
        <c:lblOffset val="100"/>
        <c:tickLblSkip val="1"/>
        <c:tickMarkSkip val="1"/>
      </c:catAx>
      <c:valAx>
        <c:axId val="167945728"/>
        <c:scaling>
          <c:orientation val="minMax"/>
          <c:max val="32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7944192"/>
        <c:crosses val="autoZero"/>
        <c:crossBetween val="between"/>
        <c:majorUnit val="400"/>
        <c:minorUnit val="200"/>
      </c:valAx>
      <c:spPr>
        <a:noFill/>
        <a:ln w="25454">
          <a:noFill/>
        </a:ln>
      </c:spPr>
    </c:plotArea>
    <c:legend>
      <c:legendPos val="r"/>
      <c:legendEntry>
        <c:idx val="0"/>
        <c:delete val="1"/>
      </c:legendEntry>
      <c:layout>
        <c:manualLayout>
          <c:xMode val="edge"/>
          <c:yMode val="edge"/>
          <c:x val="0"/>
          <c:y val="0.86648369389731994"/>
          <c:w val="0.99776299674446767"/>
          <c:h val="6.6355780937858308E-2"/>
        </c:manualLayout>
      </c:layout>
      <c:spPr>
        <a:noFill/>
        <a:ln w="3182">
          <a:no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9546629665296693"/>
          <c:y val="0.24706983806501551"/>
          <c:w val="0.50453370334703163"/>
          <c:h val="0.72217601886633986"/>
        </c:manualLayout>
      </c:layout>
      <c:doughnutChart>
        <c:varyColors val="1"/>
        <c:ser>
          <c:idx val="0"/>
          <c:order val="0"/>
          <c:tx>
            <c:strRef>
              <c:f>Лист1!$B$1</c:f>
              <c:strCache>
                <c:ptCount val="1"/>
                <c:pt idx="0">
                  <c:v>Продажи</c:v>
                </c:pt>
              </c:strCache>
            </c:strRef>
          </c:tx>
          <c:dPt>
            <c:idx val="2"/>
            <c:spPr>
              <a:solidFill>
                <a:srgbClr val="FFC000"/>
              </a:solidFill>
            </c:spPr>
          </c:dPt>
          <c:dPt>
            <c:idx val="3"/>
            <c:spPr>
              <a:solidFill>
                <a:schemeClr val="accent2">
                  <a:lumMod val="60000"/>
                  <a:lumOff val="40000"/>
                </a:schemeClr>
              </a:solidFill>
            </c:spPr>
          </c:dPt>
          <c:dPt>
            <c:idx val="4"/>
            <c:spPr>
              <a:solidFill>
                <a:srgbClr val="66FFFF"/>
              </a:solidFill>
            </c:spPr>
          </c:dPt>
          <c:dPt>
            <c:idx val="5"/>
            <c:spPr>
              <a:solidFill>
                <a:srgbClr val="99CCFF"/>
              </a:solidFill>
            </c:spPr>
          </c:dPt>
          <c:dPt>
            <c:idx val="6"/>
            <c:spPr>
              <a:solidFill>
                <a:srgbClr val="92D050"/>
              </a:solidFill>
            </c:spPr>
          </c:dPt>
          <c:dPt>
            <c:idx val="7"/>
            <c:spPr>
              <a:solidFill>
                <a:srgbClr val="FF5050"/>
              </a:solidFill>
            </c:spPr>
          </c:dPt>
          <c:dPt>
            <c:idx val="8"/>
            <c:spPr>
              <a:solidFill>
                <a:srgbClr val="CC00CC"/>
              </a:solidFill>
            </c:spPr>
          </c:dPt>
          <c:dLbls>
            <c:dLbl>
              <c:idx val="1"/>
              <c:layout>
                <c:manualLayout>
                  <c:x val="-0.15379442379225114"/>
                  <c:y val="-5.9442644320572433E-2"/>
                </c:manualLayout>
              </c:layout>
              <c:showLegendKey val="1"/>
              <c:showVal val="1"/>
            </c:dLbl>
            <c:dLbl>
              <c:idx val="2"/>
              <c:layout>
                <c:manualLayout>
                  <c:x val="-0.11812806355276805"/>
                  <c:y val="-0.10017185902942605"/>
                </c:manualLayout>
              </c:layout>
              <c:showLegendKey val="1"/>
              <c:showVal val="1"/>
            </c:dLbl>
            <c:dLbl>
              <c:idx val="3"/>
              <c:layout>
                <c:manualLayout>
                  <c:x val="-2.7805678375713863E-2"/>
                  <c:y val="-0.1342963627674478"/>
                </c:manualLayout>
              </c:layout>
              <c:showLegendKey val="1"/>
              <c:showVal val="1"/>
            </c:dLbl>
            <c:dLbl>
              <c:idx val="4"/>
              <c:layout>
                <c:manualLayout>
                  <c:x val="6.8188486084792499E-2"/>
                  <c:y val="-0.14658877754152691"/>
                </c:manualLayout>
              </c:layout>
              <c:showLegendKey val="1"/>
              <c:showVal val="1"/>
            </c:dLbl>
            <c:dLbl>
              <c:idx val="5"/>
              <c:layout>
                <c:manualLayout>
                  <c:x val="-1.7170469010010202E-2"/>
                  <c:y val="0.13686491605234091"/>
                </c:manualLayout>
              </c:layout>
              <c:showLegendKey val="1"/>
              <c:showVal val="1"/>
            </c:dLbl>
            <c:dLbl>
              <c:idx val="6"/>
              <c:layout>
                <c:manualLayout>
                  <c:x val="0.1266361159913188"/>
                  <c:y val="9.6686052993878766E-2"/>
                </c:manualLayout>
              </c:layout>
              <c:showLegendKey val="1"/>
              <c:showVal val="1"/>
            </c:dLbl>
            <c:dLbl>
              <c:idx val="7"/>
              <c:layout>
                <c:manualLayout>
                  <c:x val="-2.2380114678169277E-2"/>
                  <c:y val="-2.8070144417577863E-2"/>
                </c:manualLayout>
              </c:layout>
              <c:showLegendKey val="1"/>
              <c:showVal val="1"/>
            </c:dLbl>
            <c:dLbl>
              <c:idx val="8"/>
              <c:layout>
                <c:manualLayout>
                  <c:x val="-0.1363773556829587"/>
                  <c:y val="-7.4120161829417094E-2"/>
                </c:manualLayout>
              </c:layout>
              <c:showLegendKey val="1"/>
              <c:showVal val="1"/>
            </c:dLbl>
            <c:txPr>
              <a:bodyPr/>
              <a:lstStyle/>
              <a:p>
                <a:pPr>
                  <a:defRPr sz="900"/>
                </a:pPr>
                <a:endParaRPr lang="ru-RU"/>
              </a:p>
            </c:txPr>
            <c:showLegendKey val="1"/>
            <c:showVal val="1"/>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Образование</c:v>
                </c:pt>
                <c:pt idx="6">
                  <c:v>Культура и кинематография</c:v>
                </c:pt>
                <c:pt idx="7">
                  <c:v>Социальная политика</c:v>
                </c:pt>
                <c:pt idx="8">
                  <c:v>ФК и спорт</c:v>
                </c:pt>
              </c:strCache>
            </c:strRef>
          </c:cat>
          <c:val>
            <c:numRef>
              <c:f>Лист1!$B$2:$B$10</c:f>
              <c:numCache>
                <c:formatCode>General</c:formatCode>
                <c:ptCount val="9"/>
                <c:pt idx="0" formatCode="#,##0.00">
                  <c:v>184938.19</c:v>
                </c:pt>
                <c:pt idx="1">
                  <c:v>2473.6999999999998</c:v>
                </c:pt>
                <c:pt idx="2" formatCode="#,##0.00">
                  <c:v>4962.3</c:v>
                </c:pt>
                <c:pt idx="3" formatCode="#,##0.00">
                  <c:v>298474.95</c:v>
                </c:pt>
                <c:pt idx="4" formatCode="#,##0.00">
                  <c:v>69031.070000000007</c:v>
                </c:pt>
                <c:pt idx="5" formatCode="#,##0.00">
                  <c:v>932436.64</c:v>
                </c:pt>
                <c:pt idx="6" formatCode="#,##0.00">
                  <c:v>121690.45</c:v>
                </c:pt>
                <c:pt idx="7" formatCode="#,##0.00">
                  <c:v>727886.37</c:v>
                </c:pt>
                <c:pt idx="8" formatCode="#,##0.00">
                  <c:v>11243.869999999999</c:v>
                </c:pt>
              </c:numCache>
            </c:numRef>
          </c:val>
        </c:ser>
        <c:firstSliceAng val="290"/>
        <c:holeSize val="39"/>
      </c:doughnutChart>
    </c:plotArea>
    <c:legend>
      <c:legendPos val="r"/>
      <c:layout>
        <c:manualLayout>
          <c:xMode val="edge"/>
          <c:yMode val="edge"/>
          <c:x val="0"/>
          <c:y val="0.31561073242657645"/>
          <c:w val="0.42979762809710875"/>
          <c:h val="0.60665509478459534"/>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7.4914370078740522E-2"/>
          <c:y val="2.1972463485918012E-2"/>
          <c:w val="0.69789468503937546"/>
          <c:h val="0.89209853226460989"/>
        </c:manualLayout>
      </c:layout>
      <c:bar3DChart>
        <c:barDir val="col"/>
        <c:grouping val="stacked"/>
        <c:ser>
          <c:idx val="0"/>
          <c:order val="0"/>
          <c:tx>
            <c:strRef>
              <c:f>Лист1!$B$1</c:f>
              <c:strCache>
                <c:ptCount val="1"/>
                <c:pt idx="0">
                  <c:v>общегосударственные вопросы</c:v>
                </c:pt>
              </c:strCache>
            </c:strRef>
          </c:tx>
          <c:spPr>
            <a:solidFill>
              <a:srgbClr val="92D050"/>
            </a:solidFill>
            <a:ln>
              <a:solidFill>
                <a:schemeClr val="accent6">
                  <a:lumMod val="60000"/>
                  <a:lumOff val="40000"/>
                </a:schemeClr>
              </a:solidFill>
            </a:ln>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Лист1!$B$2:$B$7</c:f>
              <c:numCache>
                <c:formatCode>General</c:formatCode>
                <c:ptCount val="6"/>
                <c:pt idx="0">
                  <c:v>166617.37</c:v>
                </c:pt>
                <c:pt idx="1">
                  <c:v>193790.91999999998</c:v>
                </c:pt>
                <c:pt idx="2">
                  <c:v>211798</c:v>
                </c:pt>
                <c:pt idx="3" formatCode="#,##0.00">
                  <c:v>184938.19</c:v>
                </c:pt>
                <c:pt idx="4" formatCode="#,##0.00">
                  <c:v>182502.52</c:v>
                </c:pt>
                <c:pt idx="5" formatCode="#,##0.00">
                  <c:v>170655.54</c:v>
                </c:pt>
              </c:numCache>
            </c:numRef>
          </c:val>
        </c:ser>
        <c:ser>
          <c:idx val="1"/>
          <c:order val="1"/>
          <c:tx>
            <c:strRef>
              <c:f>Лист1!$C$1</c:f>
              <c:strCache>
                <c:ptCount val="1"/>
                <c:pt idx="0">
                  <c:v>национальная оборона</c:v>
                </c:pt>
              </c:strCache>
            </c:strRef>
          </c:tx>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Лист1!$C$2:$C$7</c:f>
              <c:numCache>
                <c:formatCode>General</c:formatCode>
                <c:ptCount val="6"/>
                <c:pt idx="0">
                  <c:v>2205.8000000000002</c:v>
                </c:pt>
                <c:pt idx="1">
                  <c:v>2888.96</c:v>
                </c:pt>
                <c:pt idx="2">
                  <c:v>2428.23</c:v>
                </c:pt>
                <c:pt idx="3" formatCode="#,##0.00">
                  <c:v>2473.6999999999998</c:v>
                </c:pt>
                <c:pt idx="4" formatCode="#,##0.00">
                  <c:v>2550.66</c:v>
                </c:pt>
                <c:pt idx="5" formatCode="#,##0.00">
                  <c:v>2634.04</c:v>
                </c:pt>
              </c:numCache>
            </c:numRef>
          </c:val>
        </c:ser>
        <c:ser>
          <c:idx val="2"/>
          <c:order val="2"/>
          <c:tx>
            <c:strRef>
              <c:f>Лист1!$D$1</c:f>
              <c:strCache>
                <c:ptCount val="1"/>
                <c:pt idx="0">
                  <c:v>национальная безопасность и правоохранительная деятельность</c:v>
                </c:pt>
              </c:strCache>
            </c:strRef>
          </c:tx>
          <c:spPr>
            <a:solidFill>
              <a:srgbClr val="FF0000"/>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Лист1!$D$2:$D$7</c:f>
              <c:numCache>
                <c:formatCode>General</c:formatCode>
                <c:ptCount val="6"/>
                <c:pt idx="0">
                  <c:v>4169.53</c:v>
                </c:pt>
                <c:pt idx="1">
                  <c:v>5537.17</c:v>
                </c:pt>
                <c:pt idx="2">
                  <c:v>6465.25</c:v>
                </c:pt>
                <c:pt idx="3" formatCode="#,##0.00">
                  <c:v>4962.3</c:v>
                </c:pt>
                <c:pt idx="4" formatCode="#,##0.00">
                  <c:v>4892.3</c:v>
                </c:pt>
                <c:pt idx="5" formatCode="#,##0.00">
                  <c:v>4892.3</c:v>
                </c:pt>
              </c:numCache>
            </c:numRef>
          </c:val>
        </c:ser>
        <c:ser>
          <c:idx val="3"/>
          <c:order val="3"/>
          <c:tx>
            <c:strRef>
              <c:f>Лист1!$E$1</c:f>
              <c:strCache>
                <c:ptCount val="1"/>
                <c:pt idx="0">
                  <c:v>национальная экономика</c:v>
                </c:pt>
              </c:strCache>
            </c:strRef>
          </c:tx>
          <c:spPr>
            <a:solidFill>
              <a:srgbClr val="99CC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Лист1!$E$2:$E$7</c:f>
              <c:numCache>
                <c:formatCode>General</c:formatCode>
                <c:ptCount val="6"/>
                <c:pt idx="0">
                  <c:v>105422.7</c:v>
                </c:pt>
                <c:pt idx="1">
                  <c:v>283738.37</c:v>
                </c:pt>
                <c:pt idx="2">
                  <c:v>56643.57</c:v>
                </c:pt>
                <c:pt idx="3" formatCode="#,##0.00">
                  <c:v>298474.95</c:v>
                </c:pt>
                <c:pt idx="4" formatCode="#,##0.00">
                  <c:v>122764.79</c:v>
                </c:pt>
                <c:pt idx="5" formatCode="#,##0.00">
                  <c:v>46872.800000000003</c:v>
                </c:pt>
              </c:numCache>
            </c:numRef>
          </c:val>
        </c:ser>
        <c:ser>
          <c:idx val="4"/>
          <c:order val="4"/>
          <c:tx>
            <c:strRef>
              <c:f>Лист1!$F$1</c:f>
              <c:strCache>
                <c:ptCount val="1"/>
                <c:pt idx="0">
                  <c:v>жилищно-коммунальное хозяйство</c:v>
                </c:pt>
              </c:strCache>
            </c:strRef>
          </c:tx>
          <c:spPr>
            <a:solidFill>
              <a:srgbClr val="0000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Лист1!$F$2:$F$7</c:f>
              <c:numCache>
                <c:formatCode>General</c:formatCode>
                <c:ptCount val="6"/>
                <c:pt idx="0">
                  <c:v>25827.56</c:v>
                </c:pt>
                <c:pt idx="1">
                  <c:v>65538.36</c:v>
                </c:pt>
                <c:pt idx="2">
                  <c:v>47873.86</c:v>
                </c:pt>
                <c:pt idx="3" formatCode="#,##0.00">
                  <c:v>69031.070000000007</c:v>
                </c:pt>
                <c:pt idx="4" formatCode="#,##0.00">
                  <c:v>45833.87</c:v>
                </c:pt>
                <c:pt idx="5" formatCode="#,##0.00">
                  <c:v>45833.87</c:v>
                </c:pt>
              </c:numCache>
            </c:numRef>
          </c:val>
        </c:ser>
        <c:ser>
          <c:idx val="5"/>
          <c:order val="5"/>
          <c:tx>
            <c:strRef>
              <c:f>Лист1!$G$1</c:f>
              <c:strCache>
                <c:ptCount val="1"/>
                <c:pt idx="0">
                  <c:v>образование </c:v>
                </c:pt>
              </c:strCache>
            </c:strRef>
          </c:tx>
          <c:spPr>
            <a:solidFill>
              <a:srgbClr val="FF99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Лист1!$G$2:$G$7</c:f>
              <c:numCache>
                <c:formatCode>General</c:formatCode>
                <c:ptCount val="6"/>
                <c:pt idx="0">
                  <c:v>719042.3600000001</c:v>
                </c:pt>
                <c:pt idx="1">
                  <c:v>771018.4</c:v>
                </c:pt>
                <c:pt idx="2">
                  <c:v>1016965.13</c:v>
                </c:pt>
                <c:pt idx="3" formatCode="#,##0.00">
                  <c:v>932436.64</c:v>
                </c:pt>
                <c:pt idx="4" formatCode="#,##0.00">
                  <c:v>855559.05</c:v>
                </c:pt>
                <c:pt idx="5" formatCode="#,##0.00">
                  <c:v>848017.19</c:v>
                </c:pt>
              </c:numCache>
            </c:numRef>
          </c:val>
        </c:ser>
        <c:ser>
          <c:idx val="6"/>
          <c:order val="6"/>
          <c:tx>
            <c:strRef>
              <c:f>Лист1!$H$1</c:f>
              <c:strCache>
                <c:ptCount val="1"/>
                <c:pt idx="0">
                  <c:v>культура и кинематография</c:v>
                </c:pt>
              </c:strCache>
            </c:strRef>
          </c:tx>
          <c:spPr>
            <a:solidFill>
              <a:srgbClr val="66FF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Лист1!$H$2:$H$7</c:f>
              <c:numCache>
                <c:formatCode>General</c:formatCode>
                <c:ptCount val="6"/>
                <c:pt idx="0">
                  <c:v>143588.19</c:v>
                </c:pt>
                <c:pt idx="1">
                  <c:v>155971.84999999998</c:v>
                </c:pt>
                <c:pt idx="2">
                  <c:v>131394.49</c:v>
                </c:pt>
                <c:pt idx="3" formatCode="#,##0.00">
                  <c:v>121690.45</c:v>
                </c:pt>
                <c:pt idx="4" formatCode="#,##0.00">
                  <c:v>108819.08</c:v>
                </c:pt>
                <c:pt idx="5" formatCode="#,##0.00">
                  <c:v>109591.39</c:v>
                </c:pt>
              </c:numCache>
            </c:numRef>
          </c:val>
        </c:ser>
        <c:ser>
          <c:idx val="7"/>
          <c:order val="7"/>
          <c:tx>
            <c:strRef>
              <c:f>Лист1!$I$1</c:f>
              <c:strCache>
                <c:ptCount val="1"/>
                <c:pt idx="0">
                  <c:v>социальная политика</c:v>
                </c:pt>
              </c:strCache>
            </c:strRef>
          </c:tx>
          <c:spPr>
            <a:solidFill>
              <a:srgbClr val="CC00CC"/>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Лист1!$I$2:$I$7</c:f>
              <c:numCache>
                <c:formatCode>General</c:formatCode>
                <c:ptCount val="6"/>
                <c:pt idx="0">
                  <c:v>360904.58</c:v>
                </c:pt>
                <c:pt idx="1">
                  <c:v>674394.59</c:v>
                </c:pt>
                <c:pt idx="2">
                  <c:v>578006.30000000005</c:v>
                </c:pt>
                <c:pt idx="3" formatCode="#,##0.00">
                  <c:v>727886.37</c:v>
                </c:pt>
                <c:pt idx="4" formatCode="#,##0.00">
                  <c:v>734211.06</c:v>
                </c:pt>
                <c:pt idx="5" formatCode="#,##0.00">
                  <c:v>775524.44000000006</c:v>
                </c:pt>
              </c:numCache>
            </c:numRef>
          </c:val>
        </c:ser>
        <c:ser>
          <c:idx val="8"/>
          <c:order val="8"/>
          <c:tx>
            <c:strRef>
              <c:f>Лист1!$J$1</c:f>
              <c:strCache>
                <c:ptCount val="1"/>
                <c:pt idx="0">
                  <c:v>физическая культура и спорт</c:v>
                </c:pt>
              </c:strCache>
            </c:strRef>
          </c:tx>
          <c:spPr>
            <a:solidFill>
              <a:srgbClr val="66FF99"/>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Лист1!$J$2:$J$7</c:f>
              <c:numCache>
                <c:formatCode>General</c:formatCode>
                <c:ptCount val="6"/>
                <c:pt idx="0">
                  <c:v>12843.07</c:v>
                </c:pt>
                <c:pt idx="1">
                  <c:v>13010.1</c:v>
                </c:pt>
                <c:pt idx="2">
                  <c:v>10252.17</c:v>
                </c:pt>
                <c:pt idx="3" formatCode="#,##0.00">
                  <c:v>11243.869999999999</c:v>
                </c:pt>
                <c:pt idx="4" formatCode="#,##0.00">
                  <c:v>10736.11</c:v>
                </c:pt>
                <c:pt idx="5" formatCode="#,##0.00">
                  <c:v>10228.34</c:v>
                </c:pt>
              </c:numCache>
            </c:numRef>
          </c:val>
        </c:ser>
        <c:ser>
          <c:idx val="9"/>
          <c:order val="9"/>
          <c:tx>
            <c:strRef>
              <c:f>Лист1!$K$1</c:f>
              <c:strCache>
                <c:ptCount val="1"/>
                <c:pt idx="0">
                  <c:v>условно утвержденные расходы</c:v>
                </c:pt>
              </c:strCache>
            </c:strRef>
          </c:tx>
          <c:spPr>
            <a:solidFill>
              <a:srgbClr val="FFFF00"/>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Лист1!$K$2:$K$7</c:f>
              <c:numCache>
                <c:formatCode>General</c:formatCode>
                <c:ptCount val="6"/>
                <c:pt idx="4" formatCode="#,##0.00">
                  <c:v>19786.36</c:v>
                </c:pt>
                <c:pt idx="5">
                  <c:v>39422.810000000005</c:v>
                </c:pt>
              </c:numCache>
            </c:numRef>
          </c:val>
        </c:ser>
        <c:shape val="box"/>
        <c:axId val="148745600"/>
        <c:axId val="148751488"/>
        <c:axId val="0"/>
      </c:bar3DChart>
      <c:catAx>
        <c:axId val="148745600"/>
        <c:scaling>
          <c:orientation val="minMax"/>
        </c:scaling>
        <c:axPos val="b"/>
        <c:tickLblPos val="nextTo"/>
        <c:txPr>
          <a:bodyPr/>
          <a:lstStyle/>
          <a:p>
            <a:pPr>
              <a:defRPr sz="900"/>
            </a:pPr>
            <a:endParaRPr lang="ru-RU"/>
          </a:p>
        </c:txPr>
        <c:crossAx val="148751488"/>
        <c:crosses val="autoZero"/>
        <c:auto val="1"/>
        <c:lblAlgn val="ctr"/>
        <c:lblOffset val="100"/>
      </c:catAx>
      <c:valAx>
        <c:axId val="148751488"/>
        <c:scaling>
          <c:orientation val="minMax"/>
        </c:scaling>
        <c:axPos val="l"/>
        <c:majorGridlines/>
        <c:numFmt formatCode="General" sourceLinked="1"/>
        <c:tickLblPos val="nextTo"/>
        <c:crossAx val="148745600"/>
        <c:crosses val="autoZero"/>
        <c:crossBetween val="between"/>
      </c:valAx>
    </c:plotArea>
    <c:legend>
      <c:legendPos val="r"/>
      <c:layout/>
    </c:legend>
    <c:plotVisOnly val="1"/>
  </c:chart>
  <c:txPr>
    <a:bodyPr/>
    <a:lstStyle/>
    <a:p>
      <a:pPr>
        <a:defRPr sz="10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dLbl>
              <c:idx val="0"/>
              <c:layout>
                <c:manualLayout>
                  <c:x val="7.2859235039991234E-3"/>
                  <c:y val="-2.8994372742797949E-2"/>
                </c:manualLayout>
              </c:layout>
              <c:showVal val="1"/>
            </c:dLbl>
            <c:dLbl>
              <c:idx val="1"/>
              <c:layout>
                <c:manualLayout>
                  <c:x val="-1.8943401110397724E-2"/>
                  <c:y val="-3.1110893362076206E-2"/>
                </c:manualLayout>
              </c:layout>
              <c:showVal val="1"/>
            </c:dLbl>
            <c:dLbl>
              <c:idx val="2"/>
              <c:layout>
                <c:manualLayout>
                  <c:x val="-4.6629910425594286E-2"/>
                  <c:y val="-1.0158809037207114E-2"/>
                </c:manualLayout>
              </c:layout>
              <c:showVal val="1"/>
            </c:dLbl>
            <c:dLbl>
              <c:idx val="3"/>
              <c:layout>
                <c:manualLayout>
                  <c:x val="-4.3715541023994714E-3"/>
                  <c:y val="-5.3121587950390584E-2"/>
                </c:manualLayout>
              </c:layout>
              <c:showVal val="1"/>
            </c:dLbl>
            <c:dLbl>
              <c:idx val="4"/>
              <c:layout>
                <c:manualLayout>
                  <c:x val="2.6229324614396806E-2"/>
                  <c:y val="-2.2791791483524258E-2"/>
                </c:manualLayout>
              </c:layout>
              <c:showVal val="1"/>
            </c:dLbl>
            <c:dLbl>
              <c:idx val="5"/>
              <c:layout>
                <c:manualLayout>
                  <c:x val="1.4571847007998219E-2"/>
                  <c:y val="-3.1110893362076206E-2"/>
                </c:manualLayout>
              </c:layout>
              <c:showVal val="1"/>
            </c:dLbl>
            <c:txPr>
              <a:bodyPr/>
              <a:lstStyle/>
              <a:p>
                <a:pPr>
                  <a:defRPr sz="800"/>
                </a:pPr>
                <a:endParaRPr lang="ru-RU"/>
              </a:p>
            </c:txPr>
            <c:showVal val="1"/>
          </c:dLbls>
          <c:cat>
            <c:strRef>
              <c:f>Лист1!$A$2:$A$7</c:f>
              <c:strCache>
                <c:ptCount val="6"/>
                <c:pt idx="0">
                  <c:v>2019  год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1540621.11</c:v>
                </c:pt>
                <c:pt idx="1">
                  <c:v>2038222.3</c:v>
                </c:pt>
                <c:pt idx="2">
                  <c:v>2662266.9899999998</c:v>
                </c:pt>
                <c:pt idx="3">
                  <c:v>2353137.54</c:v>
                </c:pt>
                <c:pt idx="4">
                  <c:v>2087655.8</c:v>
                </c:pt>
                <c:pt idx="5">
                  <c:v>2053672.72</c:v>
                </c:pt>
              </c:numCache>
            </c:numRef>
          </c:val>
        </c:ser>
        <c:ser>
          <c:idx val="1"/>
          <c:order val="1"/>
          <c:tx>
            <c:strRef>
              <c:f>Лист1!$C$1</c:f>
              <c:strCache>
                <c:ptCount val="1"/>
                <c:pt idx="0">
                  <c:v>расходы на социальную сферу</c:v>
                </c:pt>
              </c:strCache>
            </c:strRef>
          </c:tx>
          <c:spPr>
            <a:solidFill>
              <a:srgbClr val="66FFFF"/>
            </a:solidFill>
          </c:spPr>
          <c:dLbls>
            <c:dLbl>
              <c:idx val="0"/>
              <c:layout>
                <c:manualLayout>
                  <c:x val="3.6429617519995655E-2"/>
                  <c:y val="-2.2336151627985149E-2"/>
                </c:manualLayout>
              </c:layout>
              <c:showVal val="1"/>
            </c:dLbl>
            <c:dLbl>
              <c:idx val="1"/>
              <c:layout>
                <c:manualLayout>
                  <c:x val="3.3515248118395916E-2"/>
                  <c:y val="-5.9258844499192796E-2"/>
                </c:manualLayout>
              </c:layout>
              <c:showVal val="1"/>
            </c:dLbl>
            <c:dLbl>
              <c:idx val="2"/>
              <c:layout>
                <c:manualLayout>
                  <c:x val="3.3515248118395881E-2"/>
                  <c:y val="-1.8233490615136363E-2"/>
                </c:manualLayout>
              </c:layout>
              <c:showVal val="1"/>
            </c:dLbl>
            <c:dLbl>
              <c:idx val="3"/>
              <c:layout>
                <c:manualLayout>
                  <c:x val="3.0600878716796336E-2"/>
                  <c:y val="-8.6079195685704352E-2"/>
                </c:manualLayout>
              </c:layout>
              <c:showVal val="1"/>
            </c:dLbl>
            <c:dLbl>
              <c:idx val="4"/>
              <c:layout>
                <c:manualLayout>
                  <c:x val="2.7686509315196631E-2"/>
                  <c:y val="-3.0280802934012672E-2"/>
                </c:manualLayout>
              </c:layout>
              <c:showVal val="1"/>
            </c:dLbl>
            <c:dLbl>
              <c:idx val="5"/>
              <c:layout>
                <c:manualLayout>
                  <c:x val="3.3515248118395916E-2"/>
                  <c:y val="-3.4995380609759627E-7"/>
                </c:manualLayout>
              </c:layout>
              <c:showVal val="1"/>
            </c:dLbl>
            <c:txPr>
              <a:bodyPr/>
              <a:lstStyle/>
              <a:p>
                <a:pPr>
                  <a:defRPr sz="800"/>
                </a:pPr>
                <a:endParaRPr lang="ru-RU"/>
              </a:p>
            </c:txPr>
            <c:showVal val="1"/>
          </c:dLbls>
          <c:cat>
            <c:strRef>
              <c:f>Лист1!$A$2:$A$7</c:f>
              <c:strCache>
                <c:ptCount val="6"/>
                <c:pt idx="0">
                  <c:v>2019  год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1236378.2</c:v>
                </c:pt>
                <c:pt idx="1">
                  <c:v>1562978.76</c:v>
                </c:pt>
                <c:pt idx="2">
                  <c:v>1978791.09</c:v>
                </c:pt>
                <c:pt idx="3">
                  <c:v>1793257.33</c:v>
                </c:pt>
                <c:pt idx="4">
                  <c:v>1709325.3</c:v>
                </c:pt>
                <c:pt idx="5">
                  <c:v>1743361.36</c:v>
                </c:pt>
              </c:numCache>
            </c:numRef>
          </c:val>
        </c:ser>
        <c:ser>
          <c:idx val="2"/>
          <c:order val="2"/>
          <c:tx>
            <c:strRef>
              <c:f>Лист1!$D$1</c:f>
              <c:strCache>
                <c:ptCount val="1"/>
                <c:pt idx="0">
                  <c:v>Столбец1</c:v>
                </c:pt>
              </c:strCache>
            </c:strRef>
          </c:tx>
          <c:cat>
            <c:strRef>
              <c:f>Лист1!$A$2:$A$7</c:f>
              <c:strCache>
                <c:ptCount val="6"/>
                <c:pt idx="0">
                  <c:v>2019  год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numCache>
            </c:numRef>
          </c:val>
        </c:ser>
        <c:shape val="box"/>
        <c:axId val="192835584"/>
        <c:axId val="192837120"/>
        <c:axId val="0"/>
      </c:bar3DChart>
      <c:catAx>
        <c:axId val="192835584"/>
        <c:scaling>
          <c:orientation val="minMax"/>
        </c:scaling>
        <c:axPos val="b"/>
        <c:tickLblPos val="nextTo"/>
        <c:txPr>
          <a:bodyPr/>
          <a:lstStyle/>
          <a:p>
            <a:pPr>
              <a:defRPr sz="800"/>
            </a:pPr>
            <a:endParaRPr lang="ru-RU"/>
          </a:p>
        </c:txPr>
        <c:crossAx val="192837120"/>
        <c:crosses val="autoZero"/>
        <c:auto val="1"/>
        <c:lblAlgn val="ctr"/>
        <c:lblOffset val="100"/>
      </c:catAx>
      <c:valAx>
        <c:axId val="192837120"/>
        <c:scaling>
          <c:orientation val="minMax"/>
        </c:scaling>
        <c:axPos val="l"/>
        <c:majorGridlines/>
        <c:numFmt formatCode="General" sourceLinked="1"/>
        <c:tickLblPos val="nextTo"/>
        <c:txPr>
          <a:bodyPr/>
          <a:lstStyle/>
          <a:p>
            <a:pPr>
              <a:defRPr sz="800"/>
            </a:pPr>
            <a:endParaRPr lang="ru-RU"/>
          </a:p>
        </c:txPr>
        <c:crossAx val="192835584"/>
        <c:crosses val="autoZero"/>
        <c:crossBetween val="between"/>
      </c:valAx>
    </c:plotArea>
    <c:legend>
      <c:legendPos val="r"/>
      <c:legendEntry>
        <c:idx val="2"/>
        <c:delete val="1"/>
      </c:legendEntry>
      <c:layout>
        <c:manualLayout>
          <c:xMode val="edge"/>
          <c:yMode val="edge"/>
          <c:x val="0.74543683184639298"/>
          <c:y val="0.38619860730048"/>
          <c:w val="0.24516329418287519"/>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2947"/>
          <c:y val="0.17035629557768098"/>
          <c:w val="0.85618006181157325"/>
          <c:h val="0.74462014492348572"/>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Лист1!$B$2:$B$7</c:f>
              <c:numCache>
                <c:formatCode>General</c:formatCode>
                <c:ptCount val="6"/>
                <c:pt idx="0">
                  <c:v>719042.36000000045</c:v>
                </c:pt>
                <c:pt idx="1">
                  <c:v>750709.47</c:v>
                </c:pt>
                <c:pt idx="2">
                  <c:v>1064522.02</c:v>
                </c:pt>
                <c:pt idx="3">
                  <c:v>932436.64</c:v>
                </c:pt>
                <c:pt idx="4">
                  <c:v>855559.05</c:v>
                </c:pt>
                <c:pt idx="5">
                  <c:v>848017.19</c:v>
                </c:pt>
              </c:numCache>
            </c:numRef>
          </c:val>
        </c:ser>
        <c:axId val="192944384"/>
        <c:axId val="192946176"/>
      </c:barChart>
      <c:catAx>
        <c:axId val="192944384"/>
        <c:scaling>
          <c:orientation val="minMax"/>
        </c:scaling>
        <c:axPos val="l"/>
        <c:numFmt formatCode="General" sourceLinked="1"/>
        <c:tickLblPos val="nextTo"/>
        <c:crossAx val="192946176"/>
        <c:crosses val="autoZero"/>
        <c:auto val="1"/>
        <c:lblAlgn val="ctr"/>
        <c:lblOffset val="100"/>
      </c:catAx>
      <c:valAx>
        <c:axId val="192946176"/>
        <c:scaling>
          <c:orientation val="minMax"/>
        </c:scaling>
        <c:delete val="1"/>
        <c:axPos val="b"/>
        <c:majorGridlines/>
        <c:numFmt formatCode="General" sourceLinked="1"/>
        <c:tickLblPos val="none"/>
        <c:crossAx val="192944384"/>
        <c:crosses val="autoZero"/>
        <c:crossBetween val="between"/>
      </c:valAx>
    </c:plotArea>
    <c:plotVisOnly val="1"/>
  </c:chart>
  <c:txPr>
    <a:bodyPr/>
    <a:lstStyle/>
    <a:p>
      <a:pPr>
        <a:defRPr sz="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6856"/>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Лист1!$B$2:$B$7</c:f>
              <c:numCache>
                <c:formatCode>General</c:formatCode>
                <c:ptCount val="6"/>
                <c:pt idx="0">
                  <c:v>143588.19</c:v>
                </c:pt>
                <c:pt idx="1">
                  <c:v>142554.41999999998</c:v>
                </c:pt>
                <c:pt idx="2">
                  <c:v>144415.73000000001</c:v>
                </c:pt>
                <c:pt idx="3">
                  <c:v>121690.45</c:v>
                </c:pt>
                <c:pt idx="4">
                  <c:v>108819.08</c:v>
                </c:pt>
                <c:pt idx="5">
                  <c:v>109591.39</c:v>
                </c:pt>
              </c:numCache>
            </c:numRef>
          </c:val>
        </c:ser>
        <c:axId val="192990592"/>
        <c:axId val="192992384"/>
      </c:barChart>
      <c:catAx>
        <c:axId val="192990592"/>
        <c:scaling>
          <c:orientation val="minMax"/>
        </c:scaling>
        <c:axPos val="l"/>
        <c:numFmt formatCode="General" sourceLinked="1"/>
        <c:tickLblPos val="nextTo"/>
        <c:crossAx val="192992384"/>
        <c:crosses val="autoZero"/>
        <c:auto val="1"/>
        <c:lblAlgn val="ctr"/>
        <c:lblOffset val="100"/>
      </c:catAx>
      <c:valAx>
        <c:axId val="192992384"/>
        <c:scaling>
          <c:orientation val="minMax"/>
        </c:scaling>
        <c:delete val="1"/>
        <c:axPos val="b"/>
        <c:majorGridlines/>
        <c:numFmt formatCode="General" sourceLinked="1"/>
        <c:tickLblPos val="none"/>
        <c:crossAx val="192990592"/>
        <c:crosses val="autoZero"/>
        <c:crossBetween val="between"/>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4871"/>
          <c:h val="0.67505541442444006"/>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Лист1!$B$2:$B$7</c:f>
              <c:numCache>
                <c:formatCode>General</c:formatCode>
                <c:ptCount val="6"/>
                <c:pt idx="0">
                  <c:v>360904.58</c:v>
                </c:pt>
                <c:pt idx="1">
                  <c:v>659054.88</c:v>
                </c:pt>
                <c:pt idx="2">
                  <c:v>757386.66</c:v>
                </c:pt>
                <c:pt idx="3">
                  <c:v>727886.37</c:v>
                </c:pt>
                <c:pt idx="4">
                  <c:v>734211.06</c:v>
                </c:pt>
                <c:pt idx="5">
                  <c:v>775524.44000000041</c:v>
                </c:pt>
              </c:numCache>
            </c:numRef>
          </c:val>
        </c:ser>
        <c:axId val="193024768"/>
        <c:axId val="193026304"/>
      </c:barChart>
      <c:catAx>
        <c:axId val="193024768"/>
        <c:scaling>
          <c:orientation val="minMax"/>
        </c:scaling>
        <c:axPos val="l"/>
        <c:numFmt formatCode="General" sourceLinked="1"/>
        <c:tickLblPos val="nextTo"/>
        <c:crossAx val="193026304"/>
        <c:crosses val="autoZero"/>
        <c:auto val="1"/>
        <c:lblAlgn val="ctr"/>
        <c:lblOffset val="100"/>
      </c:catAx>
      <c:valAx>
        <c:axId val="193026304"/>
        <c:scaling>
          <c:orientation val="minMax"/>
        </c:scaling>
        <c:delete val="1"/>
        <c:axPos val="b"/>
        <c:majorGridlines/>
        <c:numFmt formatCode="General" sourceLinked="1"/>
        <c:tickLblPos val="none"/>
        <c:crossAx val="193024768"/>
        <c:crosses val="autoZero"/>
        <c:crossBetween val="between"/>
      </c:valAx>
    </c:plotArea>
    <c:plotVisOnly val="1"/>
  </c:chart>
  <c:txPr>
    <a:bodyPr/>
    <a:lstStyle/>
    <a:p>
      <a:pPr>
        <a:defRPr sz="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2947"/>
          <c:y val="0.23992102607673191"/>
          <c:w val="0.79047939877959272"/>
          <c:h val="0.67505541442444006"/>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Лист1!$B$2:$B$8</c:f>
              <c:numCache>
                <c:formatCode>General</c:formatCode>
                <c:ptCount val="7"/>
                <c:pt idx="0">
                  <c:v>12843.07</c:v>
                </c:pt>
                <c:pt idx="1">
                  <c:v>10659.99</c:v>
                </c:pt>
                <c:pt idx="2">
                  <c:v>12466.68</c:v>
                </c:pt>
                <c:pt idx="3">
                  <c:v>11243.869999999975</c:v>
                </c:pt>
                <c:pt idx="4">
                  <c:v>10736.11</c:v>
                </c:pt>
                <c:pt idx="5">
                  <c:v>10228.34</c:v>
                </c:pt>
              </c:numCache>
            </c:numRef>
          </c:val>
        </c:ser>
        <c:axId val="195176320"/>
        <c:axId val="195177856"/>
      </c:barChart>
      <c:catAx>
        <c:axId val="195176320"/>
        <c:scaling>
          <c:orientation val="minMax"/>
        </c:scaling>
        <c:axPos val="l"/>
        <c:numFmt formatCode="General" sourceLinked="1"/>
        <c:tickLblPos val="nextTo"/>
        <c:crossAx val="195177856"/>
        <c:crosses val="autoZero"/>
        <c:auto val="1"/>
        <c:lblAlgn val="ctr"/>
        <c:lblOffset val="100"/>
      </c:catAx>
      <c:valAx>
        <c:axId val="195177856"/>
        <c:scaling>
          <c:orientation val="minMax"/>
        </c:scaling>
        <c:delete val="1"/>
        <c:axPos val="b"/>
        <c:majorGridlines/>
        <c:numFmt formatCode="General" sourceLinked="1"/>
        <c:tickLblPos val="none"/>
        <c:crossAx val="195176320"/>
        <c:crosses val="autoZero"/>
        <c:crossBetween val="between"/>
      </c:valAx>
    </c:plotArea>
    <c:plotVisOnly val="1"/>
  </c:chart>
  <c:txPr>
    <a:bodyPr/>
    <a:lstStyle/>
    <a:p>
      <a:pPr>
        <a:defRPr sz="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5356518303163019"/>
          <c:y val="7.90117926655904E-2"/>
          <c:w val="0.49447640005362842"/>
          <c:h val="0.80440459637105677"/>
        </c:manualLayout>
      </c:layout>
      <c:barChart>
        <c:barDir val="bar"/>
        <c:grouping val="stacked"/>
        <c:ser>
          <c:idx val="0"/>
          <c:order val="0"/>
          <c:tx>
            <c:strRef>
              <c:f>Лист1!$B$1</c:f>
              <c:strCache>
                <c:ptCount val="1"/>
                <c:pt idx="0">
                  <c:v>Дошкольное образование</c:v>
                </c:pt>
              </c:strCache>
            </c:strRef>
          </c:tx>
          <c:spPr>
            <a:solidFill>
              <a:srgbClr val="92D05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165818.46</c:v>
                </c:pt>
                <c:pt idx="1">
                  <c:v>179516.94999999998</c:v>
                </c:pt>
                <c:pt idx="2">
                  <c:v>423785.89</c:v>
                </c:pt>
                <c:pt idx="3">
                  <c:v>201200</c:v>
                </c:pt>
                <c:pt idx="4">
                  <c:v>202088.9</c:v>
                </c:pt>
                <c:pt idx="5">
                  <c:v>202294.55</c:v>
                </c:pt>
              </c:numCache>
            </c:numRef>
          </c:val>
        </c:ser>
        <c:ser>
          <c:idx val="1"/>
          <c:order val="1"/>
          <c:tx>
            <c:strRef>
              <c:f>Лист1!$C$1</c:f>
              <c:strCache>
                <c:ptCount val="1"/>
                <c:pt idx="0">
                  <c:v>Общее образование</c:v>
                </c:pt>
              </c:strCache>
            </c:strRef>
          </c:tx>
          <c:spPr>
            <a:solidFill>
              <a:srgbClr val="66FF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404847.61</c:v>
                </c:pt>
                <c:pt idx="1">
                  <c:v>457347.17</c:v>
                </c:pt>
                <c:pt idx="2">
                  <c:v>511750.67</c:v>
                </c:pt>
                <c:pt idx="3">
                  <c:v>593705.69999999844</c:v>
                </c:pt>
                <c:pt idx="4">
                  <c:v>523252.06</c:v>
                </c:pt>
                <c:pt idx="5">
                  <c:v>523778.04</c:v>
                </c:pt>
              </c:numCache>
            </c:numRef>
          </c:val>
        </c:ser>
        <c:ser>
          <c:idx val="2"/>
          <c:order val="2"/>
          <c:tx>
            <c:strRef>
              <c:f>Лист1!$D$1</c:f>
              <c:strCache>
                <c:ptCount val="1"/>
                <c:pt idx="0">
                  <c:v>Дополнительное образование детей</c:v>
                </c:pt>
              </c:strCache>
            </c:strRef>
          </c:tx>
          <c:spPr>
            <a:solidFill>
              <a:srgbClr val="FF33CC"/>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42116.54</c:v>
                </c:pt>
                <c:pt idx="1">
                  <c:v>45552.93</c:v>
                </c:pt>
                <c:pt idx="2">
                  <c:v>46434.76</c:v>
                </c:pt>
                <c:pt idx="3">
                  <c:v>51176.87</c:v>
                </c:pt>
                <c:pt idx="4">
                  <c:v>51228.25</c:v>
                </c:pt>
                <c:pt idx="5">
                  <c:v>51279.62</c:v>
                </c:pt>
              </c:numCache>
            </c:numRef>
          </c:val>
        </c:ser>
        <c:ser>
          <c:idx val="3"/>
          <c:order val="3"/>
          <c:tx>
            <c:strRef>
              <c:f>Лист1!$E$1</c:f>
              <c:strCache>
                <c:ptCount val="1"/>
                <c:pt idx="0">
                  <c:v>Молодежная политика и оздоровление детей</c:v>
                </c:pt>
              </c:strCache>
            </c:strRef>
          </c:tx>
          <c:spPr>
            <a:solidFill>
              <a:schemeClr val="accent2">
                <a:lumMod val="60000"/>
                <a:lumOff val="40000"/>
              </a:schemeClr>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Лист1!$E$2:$E$7</c:f>
              <c:numCache>
                <c:formatCode>General</c:formatCode>
                <c:ptCount val="6"/>
                <c:pt idx="0">
                  <c:v>15996.869999999975</c:v>
                </c:pt>
                <c:pt idx="1">
                  <c:v>6187.3600000000024</c:v>
                </c:pt>
                <c:pt idx="2">
                  <c:v>14455.64000000001</c:v>
                </c:pt>
                <c:pt idx="3">
                  <c:v>13862.14000000001</c:v>
                </c:pt>
                <c:pt idx="4">
                  <c:v>13788.14000000001</c:v>
                </c:pt>
                <c:pt idx="5">
                  <c:v>13714.14000000001</c:v>
                </c:pt>
              </c:numCache>
            </c:numRef>
          </c:val>
        </c:ser>
        <c:ser>
          <c:idx val="4"/>
          <c:order val="4"/>
          <c:tx>
            <c:strRef>
              <c:f>Лист1!$F$1</c:f>
              <c:strCache>
                <c:ptCount val="1"/>
                <c:pt idx="0">
                  <c:v>Другие вопросы</c:v>
                </c:pt>
              </c:strCache>
            </c:strRef>
          </c:tx>
          <c:spPr>
            <a:solidFill>
              <a:srgbClr val="FFC00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Лист1!$F$2:$F$7</c:f>
              <c:numCache>
                <c:formatCode>General</c:formatCode>
                <c:ptCount val="6"/>
                <c:pt idx="0">
                  <c:v>62009.74</c:v>
                </c:pt>
                <c:pt idx="1">
                  <c:v>62105.06</c:v>
                </c:pt>
                <c:pt idx="2">
                  <c:v>68095.06</c:v>
                </c:pt>
                <c:pt idx="3">
                  <c:v>72491.929999999993</c:v>
                </c:pt>
                <c:pt idx="4">
                  <c:v>65201.7</c:v>
                </c:pt>
                <c:pt idx="5">
                  <c:v>56950.83</c:v>
                </c:pt>
              </c:numCache>
            </c:numRef>
          </c:val>
        </c:ser>
        <c:overlap val="100"/>
        <c:axId val="195344256"/>
        <c:axId val="195345792"/>
      </c:barChart>
      <c:catAx>
        <c:axId val="195344256"/>
        <c:scaling>
          <c:orientation val="minMax"/>
        </c:scaling>
        <c:axPos val="l"/>
        <c:tickLblPos val="nextTo"/>
        <c:txPr>
          <a:bodyPr/>
          <a:lstStyle/>
          <a:p>
            <a:pPr>
              <a:defRPr sz="800"/>
            </a:pPr>
            <a:endParaRPr lang="ru-RU"/>
          </a:p>
        </c:txPr>
        <c:crossAx val="195345792"/>
        <c:crosses val="autoZero"/>
        <c:auto val="1"/>
        <c:lblAlgn val="ctr"/>
        <c:lblOffset val="100"/>
      </c:catAx>
      <c:valAx>
        <c:axId val="195345792"/>
        <c:scaling>
          <c:orientation val="minMax"/>
        </c:scaling>
        <c:axPos val="b"/>
        <c:majorGridlines/>
        <c:numFmt formatCode="General" sourceLinked="1"/>
        <c:tickLblPos val="nextTo"/>
        <c:txPr>
          <a:bodyPr/>
          <a:lstStyle/>
          <a:p>
            <a:pPr>
              <a:defRPr sz="700"/>
            </a:pPr>
            <a:endParaRPr lang="ru-RU"/>
          </a:p>
        </c:txPr>
        <c:crossAx val="195344256"/>
        <c:crosses val="autoZero"/>
        <c:crossBetween val="between"/>
      </c:valAx>
    </c:plotArea>
    <c:legend>
      <c:legendPos val="r"/>
      <c:layout>
        <c:manualLayout>
          <c:xMode val="edge"/>
          <c:yMode val="edge"/>
          <c:x val="0.68714789073185811"/>
          <c:y val="3.9720145829639411E-2"/>
          <c:w val="0.30996136155278475"/>
          <c:h val="0.57982096363280444"/>
        </c:manualLayout>
      </c:layout>
      <c:txPr>
        <a:bodyPr/>
        <a:lstStyle/>
        <a:p>
          <a:pPr>
            <a:defRPr sz="1000">
              <a:latin typeface="Calibri" pitchFamily="34" charset="0"/>
              <a:cs typeface="Calibri" pitchFamily="34" charset="0"/>
            </a:defRPr>
          </a:pPr>
          <a:endParaRPr lang="ru-RU"/>
        </a:p>
      </c:txPr>
    </c:legend>
    <c:plotVisOnly val="1"/>
    <c:dispBlanksAs val="gap"/>
  </c:chart>
  <c:txPr>
    <a:bodyPr/>
    <a:lstStyle/>
    <a:p>
      <a:pPr>
        <a:defRPr sz="1800"/>
      </a:pPr>
      <a:endParaRPr lang="ru-RU"/>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017071303587017"/>
          <c:y val="5.4320607457594011E-2"/>
          <c:w val="0.54819575678040611"/>
          <c:h val="0.75899770119233145"/>
        </c:manualLayout>
      </c:layout>
      <c:barChart>
        <c:barDir val="bar"/>
        <c:grouping val="stacked"/>
        <c:ser>
          <c:idx val="0"/>
          <c:order val="0"/>
          <c:tx>
            <c:strRef>
              <c:f>Лист1!$B$1</c:f>
              <c:strCache>
                <c:ptCount val="1"/>
                <c:pt idx="0">
                  <c:v>Социальное обеспечение населения</c:v>
                </c:pt>
              </c:strCache>
            </c:strRef>
          </c:tx>
          <c:spPr>
            <a:solidFill>
              <a:srgbClr val="92D05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117820.55</c:v>
                </c:pt>
                <c:pt idx="1">
                  <c:v>121547.5</c:v>
                </c:pt>
                <c:pt idx="2">
                  <c:v>129932.64</c:v>
                </c:pt>
                <c:pt idx="3">
                  <c:v>133839.78</c:v>
                </c:pt>
                <c:pt idx="4">
                  <c:v>134647.01999999999</c:v>
                </c:pt>
                <c:pt idx="5">
                  <c:v>135920.04</c:v>
                </c:pt>
              </c:numCache>
            </c:numRef>
          </c:val>
        </c:ser>
        <c:ser>
          <c:idx val="1"/>
          <c:order val="1"/>
          <c:tx>
            <c:strRef>
              <c:f>Лист1!$C$1</c:f>
              <c:strCache>
                <c:ptCount val="1"/>
                <c:pt idx="0">
                  <c:v>Охрана семьи и детства</c:v>
                </c:pt>
              </c:strCache>
            </c:strRef>
          </c:tx>
          <c:spPr>
            <a:solidFill>
              <a:srgbClr val="99CC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227572.26</c:v>
                </c:pt>
                <c:pt idx="1">
                  <c:v>518694.58</c:v>
                </c:pt>
                <c:pt idx="2">
                  <c:v>608449.37</c:v>
                </c:pt>
                <c:pt idx="3">
                  <c:v>574265.73</c:v>
                </c:pt>
                <c:pt idx="4" formatCode="#,##0.00">
                  <c:v>579779.16</c:v>
                </c:pt>
                <c:pt idx="5" formatCode="#,##0.00">
                  <c:v>619820.55000000005</c:v>
                </c:pt>
              </c:numCache>
            </c:numRef>
          </c:val>
        </c:ser>
        <c:ser>
          <c:idx val="2"/>
          <c:order val="2"/>
          <c:tx>
            <c:strRef>
              <c:f>Лист1!$D$1</c:f>
              <c:strCache>
                <c:ptCount val="1"/>
                <c:pt idx="0">
                  <c:v>Другие вопросы</c:v>
                </c:pt>
              </c:strCache>
            </c:strRef>
          </c:tx>
          <c:spPr>
            <a:solidFill>
              <a:srgbClr val="FF66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15511.77</c:v>
                </c:pt>
                <c:pt idx="1">
                  <c:v>18812.8</c:v>
                </c:pt>
                <c:pt idx="2">
                  <c:v>19004.649999999972</c:v>
                </c:pt>
                <c:pt idx="3">
                  <c:v>19780.86</c:v>
                </c:pt>
                <c:pt idx="4">
                  <c:v>19784.88</c:v>
                </c:pt>
                <c:pt idx="5">
                  <c:v>19783.849999999969</c:v>
                </c:pt>
              </c:numCache>
            </c:numRef>
          </c:val>
        </c:ser>
        <c:overlap val="100"/>
        <c:axId val="195315968"/>
        <c:axId val="195371008"/>
      </c:barChart>
      <c:catAx>
        <c:axId val="195315968"/>
        <c:scaling>
          <c:orientation val="minMax"/>
        </c:scaling>
        <c:axPos val="l"/>
        <c:tickLblPos val="nextTo"/>
        <c:txPr>
          <a:bodyPr/>
          <a:lstStyle/>
          <a:p>
            <a:pPr>
              <a:defRPr sz="800"/>
            </a:pPr>
            <a:endParaRPr lang="ru-RU"/>
          </a:p>
        </c:txPr>
        <c:crossAx val="195371008"/>
        <c:crosses val="autoZero"/>
        <c:auto val="1"/>
        <c:lblAlgn val="ctr"/>
        <c:lblOffset val="100"/>
      </c:catAx>
      <c:valAx>
        <c:axId val="195371008"/>
        <c:scaling>
          <c:orientation val="minMax"/>
        </c:scaling>
        <c:axPos val="b"/>
        <c:majorGridlines/>
        <c:numFmt formatCode="General" sourceLinked="1"/>
        <c:tickLblPos val="nextTo"/>
        <c:txPr>
          <a:bodyPr/>
          <a:lstStyle/>
          <a:p>
            <a:pPr>
              <a:defRPr sz="700"/>
            </a:pPr>
            <a:endParaRPr lang="ru-RU"/>
          </a:p>
        </c:txPr>
        <c:crossAx val="195315968"/>
        <c:crosses val="autoZero"/>
        <c:crossBetween val="between"/>
      </c:valAx>
    </c:plotArea>
    <c:legend>
      <c:legendPos val="r"/>
      <c:layout>
        <c:manualLayout>
          <c:xMode val="edge"/>
          <c:yMode val="edge"/>
          <c:x val="0.72340698086675537"/>
          <c:y val="0.16853619766635294"/>
          <c:w val="0.24111805476971171"/>
          <c:h val="0.38641082710415986"/>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4756703849518937"/>
          <c:y val="4.4444133374394575E-2"/>
          <c:w val="0.61761078302712169"/>
          <c:h val="0.83996739703086454"/>
        </c:manualLayout>
      </c:layout>
      <c:barChart>
        <c:barDir val="bar"/>
        <c:grouping val="stacked"/>
        <c:ser>
          <c:idx val="0"/>
          <c:order val="0"/>
          <c:tx>
            <c:strRef>
              <c:f>Лист1!$B$1</c:f>
              <c:strCache>
                <c:ptCount val="1"/>
                <c:pt idx="0">
                  <c:v>Культура</c:v>
                </c:pt>
              </c:strCache>
            </c:strRef>
          </c:tx>
          <c:spPr>
            <a:solidFill>
              <a:srgbClr val="92D050"/>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130123.52</c:v>
                </c:pt>
                <c:pt idx="1">
                  <c:v>128349.15000000002</c:v>
                </c:pt>
                <c:pt idx="2">
                  <c:v>115301.19</c:v>
                </c:pt>
                <c:pt idx="3">
                  <c:v>93795.680000000022</c:v>
                </c:pt>
                <c:pt idx="4">
                  <c:v>80923.92</c:v>
                </c:pt>
                <c:pt idx="5">
                  <c:v>81695.820000000007</c:v>
                </c:pt>
              </c:numCache>
            </c:numRef>
          </c:val>
        </c:ser>
        <c:ser>
          <c:idx val="1"/>
          <c:order val="1"/>
          <c:tx>
            <c:strRef>
              <c:f>Лист1!$C$1</c:f>
              <c:strCache>
                <c:ptCount val="1"/>
                <c:pt idx="0">
                  <c:v>Кинематография</c:v>
                </c:pt>
              </c:strCache>
            </c:strRef>
          </c:tx>
          <c:spPr>
            <a:solidFill>
              <a:srgbClr val="66FFFF"/>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4427.63</c:v>
                </c:pt>
                <c:pt idx="1">
                  <c:v>5435.72</c:v>
                </c:pt>
                <c:pt idx="2">
                  <c:v>4690.25</c:v>
                </c:pt>
                <c:pt idx="3">
                  <c:v>4212.78</c:v>
                </c:pt>
                <c:pt idx="4">
                  <c:v>4213.17</c:v>
                </c:pt>
                <c:pt idx="5">
                  <c:v>4213.58</c:v>
                </c:pt>
              </c:numCache>
            </c:numRef>
          </c:val>
        </c:ser>
        <c:ser>
          <c:idx val="2"/>
          <c:order val="2"/>
          <c:tx>
            <c:strRef>
              <c:f>Лист1!$D$1</c:f>
              <c:strCache>
                <c:ptCount val="1"/>
                <c:pt idx="0">
                  <c:v>Другие вопросы</c:v>
                </c:pt>
              </c:strCache>
            </c:strRef>
          </c:tx>
          <c:spPr>
            <a:solidFill>
              <a:srgbClr val="FFFF99"/>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9037.0400000000009</c:v>
                </c:pt>
                <c:pt idx="1">
                  <c:v>8769.5499999999847</c:v>
                </c:pt>
                <c:pt idx="2">
                  <c:v>24424.29</c:v>
                </c:pt>
                <c:pt idx="3">
                  <c:v>23681.99</c:v>
                </c:pt>
                <c:pt idx="4">
                  <c:v>23681.99</c:v>
                </c:pt>
                <c:pt idx="5">
                  <c:v>23681.99</c:v>
                </c:pt>
              </c:numCache>
            </c:numRef>
          </c:val>
        </c:ser>
        <c:overlap val="100"/>
        <c:axId val="196105344"/>
        <c:axId val="196106880"/>
      </c:barChart>
      <c:catAx>
        <c:axId val="196105344"/>
        <c:scaling>
          <c:orientation val="minMax"/>
        </c:scaling>
        <c:axPos val="l"/>
        <c:tickLblPos val="nextTo"/>
        <c:txPr>
          <a:bodyPr/>
          <a:lstStyle/>
          <a:p>
            <a:pPr>
              <a:defRPr sz="800"/>
            </a:pPr>
            <a:endParaRPr lang="ru-RU"/>
          </a:p>
        </c:txPr>
        <c:crossAx val="196106880"/>
        <c:crosses val="autoZero"/>
        <c:auto val="1"/>
        <c:lblAlgn val="ctr"/>
        <c:lblOffset val="100"/>
      </c:catAx>
      <c:valAx>
        <c:axId val="196106880"/>
        <c:scaling>
          <c:orientation val="minMax"/>
        </c:scaling>
        <c:axPos val="b"/>
        <c:majorGridlines/>
        <c:numFmt formatCode="General" sourceLinked="1"/>
        <c:tickLblPos val="nextTo"/>
        <c:txPr>
          <a:bodyPr/>
          <a:lstStyle/>
          <a:p>
            <a:pPr>
              <a:defRPr sz="700"/>
            </a:pPr>
            <a:endParaRPr lang="ru-RU"/>
          </a:p>
        </c:txPr>
        <c:crossAx val="196105344"/>
        <c:crosses val="autoZero"/>
        <c:crossBetween val="between"/>
      </c:valAx>
    </c:plotArea>
    <c:legend>
      <c:legendPos val="r"/>
      <c:layout>
        <c:manualLayout>
          <c:xMode val="edge"/>
          <c:yMode val="edge"/>
          <c:x val="0.81121095800524856"/>
          <c:y val="0.1537216061838812"/>
          <c:w val="0.17206178915135706"/>
          <c:h val="0.50638697510110076"/>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8.4299788481066701E-2"/>
          <c:y val="0.13252596142873438"/>
          <c:w val="0.92073832790445154"/>
          <c:h val="0.59437435809654227"/>
        </c:manualLayout>
      </c:layout>
      <c:barChart>
        <c:barDir val="col"/>
        <c:grouping val="clustered"/>
        <c:ser>
          <c:idx val="0"/>
          <c:order val="0"/>
          <c:tx>
            <c:strRef>
              <c:f>Sheet1!$A$2</c:f>
              <c:strCache>
                <c:ptCount val="1"/>
                <c:pt idx="0">
                  <c:v>валовой сбор зерна (в весе после обработки)</c:v>
                </c:pt>
              </c:strCache>
            </c:strRef>
          </c:tx>
          <c:spPr>
            <a:solidFill>
              <a:schemeClr val="accent2">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275</c:v>
                </c:pt>
                <c:pt idx="1">
                  <c:v>273</c:v>
                </c:pt>
                <c:pt idx="2">
                  <c:v>240.2</c:v>
                </c:pt>
                <c:pt idx="3">
                  <c:v>242.84</c:v>
                </c:pt>
                <c:pt idx="4">
                  <c:v>247.7</c:v>
                </c:pt>
                <c:pt idx="5">
                  <c:v>246.46</c:v>
                </c:pt>
                <c:pt idx="6">
                  <c:v>258.97000000000003</c:v>
                </c:pt>
                <c:pt idx="7">
                  <c:v>255.45000000000007</c:v>
                </c:pt>
              </c:numCache>
            </c:numRef>
          </c:val>
        </c:ser>
        <c:axId val="167765888"/>
        <c:axId val="167767424"/>
      </c:barChart>
      <c:catAx>
        <c:axId val="16776588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7767424"/>
        <c:crosses val="autoZero"/>
        <c:auto val="1"/>
        <c:lblAlgn val="ctr"/>
        <c:lblOffset val="100"/>
        <c:tickLblSkip val="1"/>
        <c:tickMarkSkip val="1"/>
      </c:catAx>
      <c:valAx>
        <c:axId val="16776742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7765888"/>
        <c:crosses val="autoZero"/>
        <c:crossBetween val="between"/>
      </c:valAx>
      <c:spPr>
        <a:noFill/>
        <a:ln w="12700">
          <a:solidFill>
            <a:schemeClr val="tx1"/>
          </a:solidFill>
          <a:prstDash val="solid"/>
        </a:ln>
      </c:spPr>
    </c:plotArea>
    <c:legend>
      <c:legendPos val="r"/>
      <c:layout>
        <c:manualLayout>
          <c:xMode val="edge"/>
          <c:yMode val="edge"/>
          <c:x val="5.8841939747371362E-2"/>
          <c:y val="0.85675368024649712"/>
          <c:w val="0.87841311706670311"/>
          <c:h val="0.11808456008216364"/>
        </c:manualLayout>
      </c:layout>
      <c:spPr>
        <a:noFill/>
        <a:ln w="3182">
          <a:solidFill>
            <a:schemeClr val="tx1"/>
          </a:solid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946"/>
          <c:y val="4.4444133374394575E-2"/>
          <c:w val="0.61761078302712169"/>
          <c:h val="0.83996739703086454"/>
        </c:manualLayout>
      </c:layout>
      <c:barChart>
        <c:barDir val="bar"/>
        <c:grouping val="stacked"/>
        <c:ser>
          <c:idx val="0"/>
          <c:order val="0"/>
          <c:tx>
            <c:strRef>
              <c:f>Лист1!$B$1</c:f>
              <c:strCache>
                <c:ptCount val="1"/>
                <c:pt idx="0">
                  <c:v>Физическая культура и спорт</c:v>
                </c:pt>
              </c:strCache>
            </c:strRef>
          </c:tx>
          <c:spPr>
            <a:solidFill>
              <a:srgbClr val="FFCC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12299.32</c:v>
                </c:pt>
                <c:pt idx="1">
                  <c:v>9433.99</c:v>
                </c:pt>
                <c:pt idx="2">
                  <c:v>4467.8500000000004</c:v>
                </c:pt>
                <c:pt idx="3">
                  <c:v>4598.6100000000024</c:v>
                </c:pt>
                <c:pt idx="4">
                  <c:v>4598.6100000000024</c:v>
                </c:pt>
                <c:pt idx="5">
                  <c:v>4429.3500000000004</c:v>
                </c:pt>
              </c:numCache>
            </c:numRef>
          </c:val>
        </c:ser>
        <c:ser>
          <c:idx val="1"/>
          <c:order val="1"/>
          <c:tx>
            <c:strRef>
              <c:f>Лист1!$C$1</c:f>
              <c:strCache>
                <c:ptCount val="1"/>
                <c:pt idx="0">
                  <c:v>Массовый спорт</c:v>
                </c:pt>
              </c:strCache>
            </c:strRef>
          </c:tx>
          <c:spPr>
            <a:solidFill>
              <a:schemeClr val="accent1">
                <a:lumMod val="75000"/>
              </a:schemeClr>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543.75</c:v>
                </c:pt>
                <c:pt idx="1">
                  <c:v>1226</c:v>
                </c:pt>
                <c:pt idx="2">
                  <c:v>2184.15</c:v>
                </c:pt>
                <c:pt idx="3">
                  <c:v>733</c:v>
                </c:pt>
                <c:pt idx="4">
                  <c:v>733</c:v>
                </c:pt>
                <c:pt idx="5">
                  <c:v>733</c:v>
                </c:pt>
              </c:numCache>
            </c:numRef>
          </c:val>
        </c:ser>
        <c:ser>
          <c:idx val="2"/>
          <c:order val="2"/>
          <c:tx>
            <c:strRef>
              <c:f>Лист1!$D$1</c:f>
              <c:strCache>
                <c:ptCount val="1"/>
                <c:pt idx="0">
                  <c:v>Другие вопросы</c:v>
                </c:pt>
              </c:strCache>
            </c:strRef>
          </c:tx>
          <c:spPr>
            <a:solidFill>
              <a:srgbClr val="FFC00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0</c:v>
                </c:pt>
                <c:pt idx="1">
                  <c:v>0</c:v>
                </c:pt>
                <c:pt idx="2">
                  <c:v>5814.68</c:v>
                </c:pt>
                <c:pt idx="3">
                  <c:v>5912.26</c:v>
                </c:pt>
                <c:pt idx="4">
                  <c:v>5404.5</c:v>
                </c:pt>
                <c:pt idx="5">
                  <c:v>5065.99</c:v>
                </c:pt>
              </c:numCache>
            </c:numRef>
          </c:val>
        </c:ser>
        <c:overlap val="100"/>
        <c:axId val="196900736"/>
        <c:axId val="196902272"/>
      </c:barChart>
      <c:catAx>
        <c:axId val="196900736"/>
        <c:scaling>
          <c:orientation val="minMax"/>
        </c:scaling>
        <c:axPos val="l"/>
        <c:tickLblPos val="nextTo"/>
        <c:txPr>
          <a:bodyPr/>
          <a:lstStyle/>
          <a:p>
            <a:pPr>
              <a:defRPr sz="800"/>
            </a:pPr>
            <a:endParaRPr lang="ru-RU"/>
          </a:p>
        </c:txPr>
        <c:crossAx val="196902272"/>
        <c:crosses val="autoZero"/>
        <c:auto val="1"/>
        <c:lblAlgn val="ctr"/>
        <c:lblOffset val="100"/>
      </c:catAx>
      <c:valAx>
        <c:axId val="196902272"/>
        <c:scaling>
          <c:orientation val="minMax"/>
        </c:scaling>
        <c:axPos val="b"/>
        <c:majorGridlines/>
        <c:numFmt formatCode="General" sourceLinked="1"/>
        <c:tickLblPos val="nextTo"/>
        <c:txPr>
          <a:bodyPr/>
          <a:lstStyle/>
          <a:p>
            <a:pPr>
              <a:defRPr sz="700"/>
            </a:pPr>
            <a:endParaRPr lang="ru-RU"/>
          </a:p>
        </c:txPr>
        <c:crossAx val="196900736"/>
        <c:crosses val="autoZero"/>
        <c:crossBetween val="between"/>
      </c:valAx>
    </c:plotArea>
    <c:legend>
      <c:legendPos val="r"/>
      <c:layout>
        <c:manualLayout>
          <c:xMode val="edge"/>
          <c:yMode val="edge"/>
          <c:x val="0.81121095800524856"/>
          <c:y val="0.1537216061838812"/>
          <c:w val="0.17206178915135711"/>
          <c:h val="0.50638697510110042"/>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8.7012639331608133E-2"/>
          <c:y val="0.19317100142781152"/>
          <c:w val="0.79711515579943448"/>
          <c:h val="0.46226175922556001"/>
        </c:manualLayout>
      </c:layout>
      <c:bar3DChart>
        <c:barDir val="col"/>
        <c:grouping val="clustered"/>
        <c:ser>
          <c:idx val="0"/>
          <c:order val="0"/>
          <c:tx>
            <c:strRef>
              <c:f>Лист1!$B$1</c:f>
              <c:strCache>
                <c:ptCount val="1"/>
                <c:pt idx="0">
                  <c:v>"Указные"  категории, руб.</c:v>
                </c:pt>
              </c:strCache>
            </c:strRef>
          </c:tx>
          <c:spPr>
            <a:solidFill>
              <a:srgbClr val="FF5050"/>
            </a:solidFill>
          </c:spPr>
          <c:dLbls>
            <c:txPr>
              <a:bodyPr/>
              <a:lstStyle/>
              <a:p>
                <a:pPr>
                  <a:defRPr sz="600">
                    <a:solidFill>
                      <a:schemeClr val="tx1"/>
                    </a:solidFill>
                  </a:defRPr>
                </a:pPr>
                <a:endParaRPr lang="ru-RU"/>
              </a:p>
            </c:txPr>
            <c:showVal val="1"/>
          </c:dLbls>
          <c:cat>
            <c:strRef>
              <c:f>Лист1!$A$2:$A$7</c:f>
              <c:strCache>
                <c:ptCount val="6"/>
                <c:pt idx="0">
                  <c:v>2019 год</c:v>
                </c:pt>
                <c:pt idx="1">
                  <c:v>2020 год</c:v>
                </c:pt>
                <c:pt idx="2">
                  <c:v>2021 год</c:v>
                </c:pt>
                <c:pt idx="3">
                  <c:v>2022 год</c:v>
                </c:pt>
                <c:pt idx="4">
                  <c:v>2023 год</c:v>
                </c:pt>
                <c:pt idx="5">
                  <c:v>2024 год</c:v>
                </c:pt>
              </c:strCache>
            </c:strRef>
          </c:cat>
          <c:val>
            <c:numRef>
              <c:f>Лист1!$B$2:$B$7</c:f>
              <c:numCache>
                <c:formatCode>General</c:formatCode>
                <c:ptCount val="6"/>
                <c:pt idx="0">
                  <c:v>24732.5</c:v>
                </c:pt>
                <c:pt idx="1">
                  <c:v>25697</c:v>
                </c:pt>
                <c:pt idx="2">
                  <c:v>26250.6</c:v>
                </c:pt>
                <c:pt idx="3">
                  <c:v>26250.6</c:v>
                </c:pt>
                <c:pt idx="4">
                  <c:v>28758.02</c:v>
                </c:pt>
                <c:pt idx="5">
                  <c:v>28758.02</c:v>
                </c:pt>
              </c:numCache>
            </c:numRef>
          </c:val>
        </c:ser>
        <c:shape val="cylinder"/>
        <c:axId val="198665728"/>
        <c:axId val="198667264"/>
        <c:axId val="0"/>
      </c:bar3DChart>
      <c:catAx>
        <c:axId val="198665728"/>
        <c:scaling>
          <c:orientation val="minMax"/>
        </c:scaling>
        <c:axPos val="b"/>
        <c:tickLblPos val="nextTo"/>
        <c:txPr>
          <a:bodyPr/>
          <a:lstStyle/>
          <a:p>
            <a:pPr>
              <a:defRPr sz="700">
                <a:solidFill>
                  <a:schemeClr val="tx1"/>
                </a:solidFill>
              </a:defRPr>
            </a:pPr>
            <a:endParaRPr lang="ru-RU"/>
          </a:p>
        </c:txPr>
        <c:crossAx val="198667264"/>
        <c:crosses val="autoZero"/>
        <c:auto val="1"/>
        <c:lblAlgn val="ctr"/>
        <c:lblOffset val="100"/>
      </c:catAx>
      <c:valAx>
        <c:axId val="198667264"/>
        <c:scaling>
          <c:orientation val="minMax"/>
        </c:scaling>
        <c:axPos val="l"/>
        <c:majorGridlines/>
        <c:numFmt formatCode="General" sourceLinked="1"/>
        <c:tickLblPos val="nextTo"/>
        <c:txPr>
          <a:bodyPr/>
          <a:lstStyle/>
          <a:p>
            <a:pPr>
              <a:defRPr>
                <a:solidFill>
                  <a:schemeClr val="tx1"/>
                </a:solidFill>
              </a:defRPr>
            </a:pPr>
            <a:endParaRPr lang="ru-RU"/>
          </a:p>
        </c:txPr>
        <c:crossAx val="198665728"/>
        <c:crosses val="autoZero"/>
        <c:crossBetween val="between"/>
      </c:valAx>
    </c:plotArea>
    <c:plotVisOnly val="1"/>
  </c:chart>
  <c:txPr>
    <a:bodyPr/>
    <a:lstStyle/>
    <a:p>
      <a:pPr>
        <a:defRPr sz="800">
          <a:solidFill>
            <a:srgbClr val="FF0000"/>
          </a:solidFill>
        </a:defRPr>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45779043346506643"/>
          <c:y val="4.9382370415994033E-2"/>
        </c:manualLayout>
      </c:layout>
      <c:txPr>
        <a:bodyPr/>
        <a:lstStyle/>
        <a:p>
          <a:pPr>
            <a:defRPr sz="900"/>
          </a:pPr>
          <a:endParaRPr lang="ru-RU"/>
        </a:p>
      </c:txPr>
    </c:title>
    <c:plotArea>
      <c:layout>
        <c:manualLayout>
          <c:layoutTarget val="inner"/>
          <c:xMode val="edge"/>
          <c:yMode val="edge"/>
          <c:x val="9.7881301890372696E-2"/>
          <c:y val="0.22523338030491091"/>
          <c:w val="0.86570328272223618"/>
          <c:h val="0.49221702735238948"/>
        </c:manualLayout>
      </c:layout>
      <c:barChart>
        <c:barDir val="bar"/>
        <c:grouping val="clustered"/>
        <c:ser>
          <c:idx val="0"/>
          <c:order val="0"/>
          <c:tx>
            <c:strRef>
              <c:f>Лист1!$B$1</c:f>
              <c:strCache>
                <c:ptCount val="1"/>
                <c:pt idx="0">
                  <c:v>МРОТ, руб.</c:v>
                </c:pt>
              </c:strCache>
            </c:strRef>
          </c:tx>
          <c:spPr>
            <a:solidFill>
              <a:schemeClr val="accent2">
                <a:lumMod val="40000"/>
                <a:lumOff val="60000"/>
              </a:schemeClr>
            </a:solidFill>
          </c:spPr>
          <c:dLbls>
            <c:txPr>
              <a:bodyPr/>
              <a:lstStyle/>
              <a:p>
                <a:pPr>
                  <a:defRPr sz="700"/>
                </a:pPr>
                <a:endParaRPr lang="ru-RU"/>
              </a:p>
            </c:txPr>
            <c:showVal val="1"/>
          </c:dLbls>
          <c:cat>
            <c:numRef>
              <c:f>Лист1!$A$2:$A$5</c:f>
              <c:numCache>
                <c:formatCode>dd/mm/yyyy</c:formatCode>
                <c:ptCount val="4"/>
                <c:pt idx="0">
                  <c:v>43466</c:v>
                </c:pt>
                <c:pt idx="1">
                  <c:v>43831</c:v>
                </c:pt>
                <c:pt idx="2">
                  <c:v>44197</c:v>
                </c:pt>
                <c:pt idx="3">
                  <c:v>44562</c:v>
                </c:pt>
              </c:numCache>
            </c:numRef>
          </c:cat>
          <c:val>
            <c:numRef>
              <c:f>Лист1!$B$2:$B$5</c:f>
              <c:numCache>
                <c:formatCode>General</c:formatCode>
                <c:ptCount val="4"/>
                <c:pt idx="0">
                  <c:v>11280</c:v>
                </c:pt>
                <c:pt idx="1">
                  <c:v>12130</c:v>
                </c:pt>
                <c:pt idx="2">
                  <c:v>12392</c:v>
                </c:pt>
                <c:pt idx="3">
                  <c:v>13617</c:v>
                </c:pt>
              </c:numCache>
            </c:numRef>
          </c:val>
        </c:ser>
        <c:axId val="198756608"/>
        <c:axId val="198762496"/>
      </c:barChart>
      <c:dateAx>
        <c:axId val="198756608"/>
        <c:scaling>
          <c:orientation val="minMax"/>
        </c:scaling>
        <c:axPos val="l"/>
        <c:numFmt formatCode="dd/mm/yyyy" sourceLinked="1"/>
        <c:tickLblPos val="nextTo"/>
        <c:txPr>
          <a:bodyPr/>
          <a:lstStyle/>
          <a:p>
            <a:pPr>
              <a:defRPr sz="600"/>
            </a:pPr>
            <a:endParaRPr lang="ru-RU"/>
          </a:p>
        </c:txPr>
        <c:crossAx val="198762496"/>
        <c:crosses val="autoZero"/>
        <c:auto val="1"/>
        <c:lblOffset val="100"/>
      </c:dateAx>
      <c:valAx>
        <c:axId val="198762496"/>
        <c:scaling>
          <c:orientation val="minMax"/>
        </c:scaling>
        <c:axPos val="b"/>
        <c:majorGridlines/>
        <c:numFmt formatCode="General" sourceLinked="1"/>
        <c:tickLblPos val="nextTo"/>
        <c:txPr>
          <a:bodyPr/>
          <a:lstStyle/>
          <a:p>
            <a:pPr>
              <a:defRPr sz="600"/>
            </a:pPr>
            <a:endParaRPr lang="ru-RU"/>
          </a:p>
        </c:txPr>
        <c:crossAx val="198756608"/>
        <c:crosses val="autoZero"/>
        <c:crossBetween val="between"/>
      </c:valAx>
    </c:plotArea>
    <c:plotVisOnly val="1"/>
  </c:chart>
  <c:txPr>
    <a:bodyPr/>
    <a:lstStyle/>
    <a:p>
      <a:pPr>
        <a:defRPr sz="800"/>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Лист1!$A$2:$A$5</c:f>
              <c:strCache>
                <c:ptCount val="4"/>
                <c:pt idx="0">
                  <c:v>2019 (факт)</c:v>
                </c:pt>
                <c:pt idx="1">
                  <c:v>2020 (факт)</c:v>
                </c:pt>
                <c:pt idx="2">
                  <c:v>2021 (уточненный)</c:v>
                </c:pt>
                <c:pt idx="3">
                  <c:v>2022 (проект)</c:v>
                </c:pt>
              </c:strCache>
            </c:strRef>
          </c:cat>
          <c:val>
            <c:numRef>
              <c:f>Лист1!$B$2:$B$5</c:f>
              <c:numCache>
                <c:formatCode>General</c:formatCode>
                <c:ptCount val="4"/>
                <c:pt idx="0">
                  <c:v>11703.4</c:v>
                </c:pt>
                <c:pt idx="1">
                  <c:v>7474.17</c:v>
                </c:pt>
                <c:pt idx="2">
                  <c:v>4440.2300000000005</c:v>
                </c:pt>
                <c:pt idx="3">
                  <c:v>7922.49</c:v>
                </c:pt>
              </c:numCache>
            </c:numRef>
          </c:val>
        </c:ser>
        <c:ser>
          <c:idx val="1"/>
          <c:order val="1"/>
          <c:tx>
            <c:strRef>
              <c:f>Лист1!$C$1</c:f>
              <c:strCache>
                <c:ptCount val="1"/>
                <c:pt idx="0">
                  <c:v>местный бюджет</c:v>
                </c:pt>
              </c:strCache>
            </c:strRef>
          </c:tx>
          <c:cat>
            <c:strRef>
              <c:f>Лист1!$A$2:$A$5</c:f>
              <c:strCache>
                <c:ptCount val="4"/>
                <c:pt idx="0">
                  <c:v>2019 (факт)</c:v>
                </c:pt>
                <c:pt idx="1">
                  <c:v>2020 (факт)</c:v>
                </c:pt>
                <c:pt idx="2">
                  <c:v>2021 (уточненный)</c:v>
                </c:pt>
                <c:pt idx="3">
                  <c:v>2022 (проект)</c:v>
                </c:pt>
              </c:strCache>
            </c:strRef>
          </c:cat>
          <c:val>
            <c:numRef>
              <c:f>Лист1!$C$2:$C$5</c:f>
              <c:numCache>
                <c:formatCode>General</c:formatCode>
                <c:ptCount val="4"/>
                <c:pt idx="0">
                  <c:v>3358.54</c:v>
                </c:pt>
                <c:pt idx="1">
                  <c:v>2705.92</c:v>
                </c:pt>
                <c:pt idx="2">
                  <c:v>1674.43</c:v>
                </c:pt>
                <c:pt idx="3">
                  <c:v>3086.4500000000003</c:v>
                </c:pt>
              </c:numCache>
            </c:numRef>
          </c:val>
        </c:ser>
        <c:ser>
          <c:idx val="2"/>
          <c:order val="2"/>
          <c:tx>
            <c:strRef>
              <c:f>Лист1!$D$1</c:f>
              <c:strCache>
                <c:ptCount val="1"/>
                <c:pt idx="0">
                  <c:v>организации и население</c:v>
                </c:pt>
              </c:strCache>
            </c:strRef>
          </c:tx>
          <c:spPr>
            <a:solidFill>
              <a:srgbClr val="FF5050"/>
            </a:solidFill>
          </c:spPr>
          <c:cat>
            <c:strRef>
              <c:f>Лист1!$A$2:$A$5</c:f>
              <c:strCache>
                <c:ptCount val="4"/>
                <c:pt idx="0">
                  <c:v>2019 (факт)</c:v>
                </c:pt>
                <c:pt idx="1">
                  <c:v>2020 (факт)</c:v>
                </c:pt>
                <c:pt idx="2">
                  <c:v>2021 (уточненный)</c:v>
                </c:pt>
                <c:pt idx="3">
                  <c:v>2022 (проект)</c:v>
                </c:pt>
              </c:strCache>
            </c:strRef>
          </c:cat>
          <c:val>
            <c:numRef>
              <c:f>Лист1!$D$2:$D$5</c:f>
              <c:numCache>
                <c:formatCode>General</c:formatCode>
                <c:ptCount val="4"/>
                <c:pt idx="0">
                  <c:v>1057.4000000000001</c:v>
                </c:pt>
                <c:pt idx="1">
                  <c:v>1458.84</c:v>
                </c:pt>
                <c:pt idx="2">
                  <c:v>800.88</c:v>
                </c:pt>
                <c:pt idx="3">
                  <c:v>1877.75</c:v>
                </c:pt>
              </c:numCache>
            </c:numRef>
          </c:val>
        </c:ser>
        <c:shape val="cylinder"/>
        <c:axId val="191997056"/>
        <c:axId val="191998592"/>
        <c:axId val="0"/>
      </c:bar3DChart>
      <c:catAx>
        <c:axId val="191997056"/>
        <c:scaling>
          <c:orientation val="minMax"/>
        </c:scaling>
        <c:axPos val="b"/>
        <c:tickLblPos val="nextTo"/>
        <c:txPr>
          <a:bodyPr/>
          <a:lstStyle/>
          <a:p>
            <a:pPr>
              <a:defRPr sz="800"/>
            </a:pPr>
            <a:endParaRPr lang="ru-RU"/>
          </a:p>
        </c:txPr>
        <c:crossAx val="191998592"/>
        <c:crosses val="autoZero"/>
        <c:auto val="1"/>
        <c:lblAlgn val="ctr"/>
        <c:lblOffset val="100"/>
      </c:catAx>
      <c:valAx>
        <c:axId val="191998592"/>
        <c:scaling>
          <c:orientation val="minMax"/>
        </c:scaling>
        <c:axPos val="l"/>
        <c:majorGridlines/>
        <c:numFmt formatCode="General" sourceLinked="1"/>
        <c:tickLblPos val="nextTo"/>
        <c:crossAx val="191997056"/>
        <c:crosses val="autoZero"/>
        <c:crossBetween val="between"/>
      </c:valAx>
    </c:plotArea>
    <c:legend>
      <c:legendPos val="r"/>
      <c:layout>
        <c:manualLayout>
          <c:xMode val="edge"/>
          <c:yMode val="edge"/>
          <c:x val="0.70381011039876074"/>
          <c:y val="0.43013636792724569"/>
          <c:w val="0.28196776692143338"/>
          <c:h val="0.20282573253489178"/>
        </c:manualLayout>
      </c:layout>
      <c:txPr>
        <a:bodyPr/>
        <a:lstStyle/>
        <a:p>
          <a:pPr>
            <a:defRPr sz="900"/>
          </a:pPr>
          <a:endParaRPr lang="ru-RU"/>
        </a:p>
      </c:txPr>
    </c:legend>
    <c:plotVisOnly val="1"/>
  </c:chart>
  <c:txPr>
    <a:bodyPr/>
    <a:lstStyle/>
    <a:p>
      <a:pPr>
        <a:defRPr sz="1100"/>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4008E-2"/>
          <c:w val="0.40288081973179762"/>
          <c:h val="0.945894098500741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0.17482012374366585"/>
                  <c:y val="-0.25975111285310321"/>
                </c:manualLayout>
              </c:layout>
              <c:showVal val="1"/>
            </c:dLbl>
            <c:dLbl>
              <c:idx val="2"/>
              <c:layout>
                <c:manualLayout>
                  <c:x val="-9.1790622099421362E-2"/>
                  <c:y val="0.23545521991097176"/>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16716.93</c:v>
                </c:pt>
                <c:pt idx="2">
                  <c:v>4939.1900000000014</c:v>
                </c:pt>
              </c:numCache>
            </c:numRef>
          </c:val>
        </c:ser>
        <c:firstSliceAng val="87"/>
      </c:pieChart>
    </c:plotArea>
    <c:legend>
      <c:legendPos val="r"/>
      <c:legendEntry>
        <c:idx val="1"/>
        <c:delete val="1"/>
      </c:legendEntry>
      <c:layout>
        <c:manualLayout>
          <c:xMode val="edge"/>
          <c:yMode val="edge"/>
          <c:x val="0.5379860319976224"/>
          <c:y val="0.24267266720792852"/>
          <c:w val="0.29791255246615139"/>
          <c:h val="0.28354517203729107"/>
        </c:manualLayout>
      </c:layout>
    </c:legend>
    <c:plotVisOnly val="1"/>
  </c:chart>
  <c:txPr>
    <a:bodyPr/>
    <a:lstStyle/>
    <a:p>
      <a:pPr>
        <a:defRPr sz="900"/>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3953E-2"/>
          <c:w val="0.4028808197317974"/>
          <c:h val="0.94589409850074124"/>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301256234752E-2"/>
                  <c:y val="0.26930132179074295"/>
                </c:manualLayout>
              </c:layout>
              <c:showVal val="1"/>
            </c:dLbl>
            <c:dLbl>
              <c:idx val="2"/>
              <c:layout>
                <c:manualLayout>
                  <c:x val="7.9176215406233409E-3"/>
                  <c:y val="-0.17654616958982575"/>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2894.79</c:v>
                </c:pt>
                <c:pt idx="1">
                  <c:v>31498.89</c:v>
                </c:pt>
                <c:pt idx="2">
                  <c:v>1810.1899999999998</c:v>
                </c:pt>
              </c:numCache>
            </c:numRef>
          </c:val>
        </c:ser>
        <c:firstSliceAng val="87"/>
      </c:pieChart>
    </c:plotArea>
    <c:legend>
      <c:legendPos val="r"/>
      <c:layout>
        <c:manualLayout>
          <c:xMode val="edge"/>
          <c:yMode val="edge"/>
          <c:x val="0.68102060528010533"/>
          <c:y val="0.15522035301866471"/>
          <c:w val="0.31897939471989928"/>
          <c:h val="0.72698593259374478"/>
        </c:manualLayout>
      </c:layout>
    </c:legend>
    <c:plotVisOnly val="1"/>
  </c:chart>
  <c:txPr>
    <a:bodyPr/>
    <a:lstStyle/>
    <a:p>
      <a:pPr>
        <a:defRPr sz="900"/>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988E-2"/>
          <c:w val="0.40288081973179751"/>
          <c:h val="0.9458940985007414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0.38815196394076107"/>
                  <c:y val="-0.19752948166397591"/>
                </c:manualLayout>
              </c:layout>
              <c:showVal val="1"/>
            </c:dLbl>
            <c:dLbl>
              <c:idx val="2"/>
              <c:layout>
                <c:manualLayout>
                  <c:x val="5.3165732123359719E-2"/>
                  <c:y val="-0.12377287937122808"/>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6026.3600000000024</c:v>
                </c:pt>
                <c:pt idx="1">
                  <c:v>2540.27</c:v>
                </c:pt>
                <c:pt idx="2">
                  <c:v>847.78000000000054</c:v>
                </c:pt>
              </c:numCache>
            </c:numRef>
          </c:val>
        </c:ser>
        <c:firstSliceAng val="87"/>
      </c:pieChart>
    </c:plotArea>
    <c:legend>
      <c:legendPos val="r"/>
    </c:legend>
    <c:plotVisOnly val="1"/>
  </c:chart>
  <c:txPr>
    <a:bodyPr/>
    <a:lstStyle/>
    <a:p>
      <a:pPr>
        <a:defRPr sz="900"/>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988E-2"/>
          <c:w val="0.40288081973179751"/>
          <c:h val="0.9458940985007414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7188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5862.4299999999994</c:v>
                </c:pt>
                <c:pt idx="1">
                  <c:v>54777.05</c:v>
                </c:pt>
                <c:pt idx="2">
                  <c:v>3191.55</c:v>
                </c:pt>
              </c:numCache>
            </c:numRef>
          </c:val>
        </c:ser>
        <c:firstSliceAng val="87"/>
      </c:pieChart>
    </c:plotArea>
    <c:legend>
      <c:legendPos val="r"/>
      <c:legendEntry>
        <c:idx val="0"/>
        <c:delete val="1"/>
      </c:legendEntry>
    </c:legend>
    <c:plotVisOnly val="1"/>
  </c:chart>
  <c:txPr>
    <a:bodyPr/>
    <a:lstStyle/>
    <a:p>
      <a:pPr>
        <a:defRPr sz="900"/>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036E-2"/>
          <c:w val="0.40288081973179773"/>
          <c:h val="0.94589409850074202"/>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0.17482012374366585"/>
                  <c:y val="-0.25975111285310321"/>
                </c:manualLayout>
              </c:layout>
              <c:showVal val="1"/>
            </c:dLbl>
            <c:dLbl>
              <c:idx val="2"/>
              <c:layout>
                <c:manualLayout>
                  <c:x val="-9.1790622099421362E-2"/>
                  <c:y val="0.23150424144012993"/>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17005.95</c:v>
                </c:pt>
                <c:pt idx="2">
                  <c:v>4954.4000000000005</c:v>
                </c:pt>
              </c:numCache>
            </c:numRef>
          </c:val>
        </c:ser>
        <c:firstSliceAng val="87"/>
      </c:pieChart>
    </c:plotArea>
    <c:legend>
      <c:legendPos val="r"/>
      <c:legendEntry>
        <c:idx val="1"/>
        <c:delete val="1"/>
      </c:legendEntry>
      <c:layout>
        <c:manualLayout>
          <c:xMode val="edge"/>
          <c:yMode val="edge"/>
          <c:x val="0.59542152743530152"/>
          <c:y val="0.24267266720792852"/>
          <c:w val="0.29791255246615139"/>
          <c:h val="0.28354517203729107"/>
        </c:manualLayout>
      </c:layout>
    </c:legend>
    <c:plotVisOnly val="1"/>
  </c:chart>
  <c:txPr>
    <a:bodyPr/>
    <a:lstStyle/>
    <a:p>
      <a:pPr>
        <a:defRPr sz="900"/>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bar3DChart>
        <c:barDir val="col"/>
        <c:grouping val="stacked"/>
        <c:ser>
          <c:idx val="0"/>
          <c:order val="0"/>
          <c:tx>
            <c:strRef>
              <c:f>Лист1!$B$1</c:f>
              <c:strCache>
                <c:ptCount val="1"/>
                <c:pt idx="0">
                  <c:v>за счет краевого бюджета</c:v>
                </c:pt>
              </c:strCache>
            </c:strRef>
          </c:tx>
          <c:spPr>
            <a:solidFill>
              <a:schemeClr val="accent1">
                <a:lumMod val="50000"/>
              </a:schemeClr>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Лист1!$B$2:$B$6</c:f>
              <c:numCache>
                <c:formatCode>General</c:formatCode>
                <c:ptCount val="5"/>
                <c:pt idx="0">
                  <c:v>26974.780000000002</c:v>
                </c:pt>
                <c:pt idx="1">
                  <c:v>302527.98000000004</c:v>
                </c:pt>
                <c:pt idx="2">
                  <c:v>248534.08</c:v>
                </c:pt>
                <c:pt idx="3">
                  <c:v>77150.12000000001</c:v>
                </c:pt>
                <c:pt idx="4">
                  <c:v>0</c:v>
                </c:pt>
              </c:numCache>
            </c:numRef>
          </c:val>
        </c:ser>
        <c:ser>
          <c:idx val="1"/>
          <c:order val="1"/>
          <c:tx>
            <c:strRef>
              <c:f>Лист1!$C$1</c:f>
              <c:strCache>
                <c:ptCount val="1"/>
                <c:pt idx="0">
                  <c:v>за счет местного бюджета</c:v>
                </c:pt>
              </c:strCache>
            </c:strRef>
          </c:tx>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Лист1!$C$2:$C$6</c:f>
              <c:numCache>
                <c:formatCode>General</c:formatCode>
                <c:ptCount val="5"/>
                <c:pt idx="0">
                  <c:v>57967.77</c:v>
                </c:pt>
                <c:pt idx="1">
                  <c:v>65215.619999999995</c:v>
                </c:pt>
                <c:pt idx="2">
                  <c:v>37438.400000000001</c:v>
                </c:pt>
                <c:pt idx="3">
                  <c:v>34013.599999999999</c:v>
                </c:pt>
                <c:pt idx="4">
                  <c:v>35374.14</c:v>
                </c:pt>
              </c:numCache>
            </c:numRef>
          </c:val>
        </c:ser>
        <c:shape val="cylinder"/>
        <c:axId val="200399872"/>
        <c:axId val="198861568"/>
        <c:axId val="0"/>
      </c:bar3DChart>
      <c:catAx>
        <c:axId val="200399872"/>
        <c:scaling>
          <c:orientation val="minMax"/>
        </c:scaling>
        <c:axPos val="b"/>
        <c:tickLblPos val="nextTo"/>
        <c:txPr>
          <a:bodyPr/>
          <a:lstStyle/>
          <a:p>
            <a:pPr>
              <a:defRPr sz="800"/>
            </a:pPr>
            <a:endParaRPr lang="ru-RU"/>
          </a:p>
        </c:txPr>
        <c:crossAx val="198861568"/>
        <c:crosses val="autoZero"/>
        <c:auto val="1"/>
        <c:lblAlgn val="ctr"/>
        <c:lblOffset val="100"/>
      </c:catAx>
      <c:valAx>
        <c:axId val="198861568"/>
        <c:scaling>
          <c:orientation val="minMax"/>
        </c:scaling>
        <c:axPos val="l"/>
        <c:majorGridlines/>
        <c:numFmt formatCode="General" sourceLinked="1"/>
        <c:tickLblPos val="nextTo"/>
        <c:crossAx val="200399872"/>
        <c:crosses val="autoZero"/>
        <c:crossBetween val="between"/>
      </c:valAx>
    </c:plotArea>
    <c:legend>
      <c:legendPos val="r"/>
      <c:layout>
        <c:manualLayout>
          <c:xMode val="edge"/>
          <c:yMode val="edge"/>
          <c:x val="0.72865322162090063"/>
          <c:y val="0.41619635749370226"/>
          <c:w val="0.27134677837910115"/>
          <c:h val="0.17734531854218477"/>
        </c:manualLayout>
      </c:layout>
    </c:legend>
    <c:plotVisOnly val="1"/>
  </c:chart>
  <c:txPr>
    <a:bodyPr/>
    <a:lstStyle/>
    <a:p>
      <a:pPr>
        <a:defRPr sz="11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5198639942736137E-2"/>
          <c:y val="4.7356892888389013E-2"/>
          <c:w val="0.88896292650918662"/>
          <c:h val="0.67351981983331988"/>
        </c:manualLayout>
      </c:layout>
      <c:lineChart>
        <c:grouping val="standard"/>
        <c:ser>
          <c:idx val="0"/>
          <c:order val="0"/>
          <c:tx>
            <c:strRef>
              <c:f>Лист1!$B$1</c:f>
              <c:strCache>
                <c:ptCount val="1"/>
                <c:pt idx="0">
                  <c:v>семена масленичных культур</c:v>
                </c:pt>
              </c:strCache>
            </c:strRef>
          </c:tx>
          <c:spPr>
            <a:ln>
              <a:solidFill>
                <a:srgbClr val="33CCCC"/>
              </a:solidFill>
            </a:ln>
          </c:spPr>
          <c:marker>
            <c:spPr>
              <a:solidFill>
                <a:srgbClr val="00B0F0"/>
              </a:solidFill>
              <a:ln>
                <a:solidFill>
                  <a:srgbClr val="33CCCC"/>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Лист1!$B$2:$B$9</c:f>
              <c:numCache>
                <c:formatCode>General</c:formatCode>
                <c:ptCount val="8"/>
                <c:pt idx="0">
                  <c:v>44.2</c:v>
                </c:pt>
                <c:pt idx="1">
                  <c:v>44.5</c:v>
                </c:pt>
                <c:pt idx="2">
                  <c:v>31.7</c:v>
                </c:pt>
                <c:pt idx="3">
                  <c:v>29.439999999999987</c:v>
                </c:pt>
                <c:pt idx="4">
                  <c:v>29.73</c:v>
                </c:pt>
                <c:pt idx="5">
                  <c:v>29.59</c:v>
                </c:pt>
                <c:pt idx="6">
                  <c:v>30.479999999999986</c:v>
                </c:pt>
                <c:pt idx="7">
                  <c:v>31.2</c:v>
                </c:pt>
              </c:numCache>
            </c:numRef>
          </c:val>
        </c:ser>
        <c:ser>
          <c:idx val="1"/>
          <c:order val="1"/>
          <c:tx>
            <c:strRef>
              <c:f>Лист1!$C$1</c:f>
              <c:strCache>
                <c:ptCount val="1"/>
                <c:pt idx="0">
                  <c:v>картофель</c:v>
                </c:pt>
              </c:strCache>
            </c:strRef>
          </c:tx>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Лист1!$C$2:$C$9</c:f>
              <c:numCache>
                <c:formatCode>General</c:formatCode>
                <c:ptCount val="8"/>
                <c:pt idx="0">
                  <c:v>7.3</c:v>
                </c:pt>
                <c:pt idx="1">
                  <c:v>8.4</c:v>
                </c:pt>
                <c:pt idx="2">
                  <c:v>1.8</c:v>
                </c:pt>
                <c:pt idx="3">
                  <c:v>1.78</c:v>
                </c:pt>
                <c:pt idx="4">
                  <c:v>1.78</c:v>
                </c:pt>
                <c:pt idx="5">
                  <c:v>1.77</c:v>
                </c:pt>
                <c:pt idx="6">
                  <c:v>1.78</c:v>
                </c:pt>
                <c:pt idx="7">
                  <c:v>1.79</c:v>
                </c:pt>
              </c:numCache>
            </c:numRef>
          </c:val>
        </c:ser>
        <c:ser>
          <c:idx val="2"/>
          <c:order val="2"/>
          <c:tx>
            <c:strRef>
              <c:f>Лист1!$D$1</c:f>
              <c:strCache>
                <c:ptCount val="1"/>
                <c:pt idx="0">
                  <c:v>овощи</c:v>
                </c:pt>
              </c:strCache>
            </c:strRef>
          </c:tx>
          <c:spPr>
            <a:ln>
              <a:solidFill>
                <a:srgbClr val="FF0000"/>
              </a:solidFill>
            </a:ln>
          </c:spPr>
          <c:marker>
            <c:spPr>
              <a:solidFill>
                <a:srgbClr val="FF0000"/>
              </a:solidFill>
              <a:ln>
                <a:solidFill>
                  <a:srgbClr val="FF000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Лист1!$D$2:$D$9</c:f>
              <c:numCache>
                <c:formatCode>General</c:formatCode>
                <c:ptCount val="8"/>
                <c:pt idx="0">
                  <c:v>10.3</c:v>
                </c:pt>
                <c:pt idx="1">
                  <c:v>10.5</c:v>
                </c:pt>
                <c:pt idx="2">
                  <c:v>3.4</c:v>
                </c:pt>
                <c:pt idx="3">
                  <c:v>3.38</c:v>
                </c:pt>
                <c:pt idx="4">
                  <c:v>3.4099999999999997</c:v>
                </c:pt>
                <c:pt idx="5">
                  <c:v>3.4</c:v>
                </c:pt>
                <c:pt idx="6">
                  <c:v>3.4699999999999998</c:v>
                </c:pt>
                <c:pt idx="7">
                  <c:v>3.5</c:v>
                </c:pt>
              </c:numCache>
            </c:numRef>
          </c:val>
        </c:ser>
        <c:ser>
          <c:idx val="3"/>
          <c:order val="3"/>
          <c:tx>
            <c:strRef>
              <c:f>Лист1!$E$1</c:f>
              <c:strCache>
                <c:ptCount val="1"/>
                <c:pt idx="0">
                  <c:v>скот и птица на убой (в живом весе)</c:v>
                </c:pt>
              </c:strCache>
            </c:strRef>
          </c:tx>
          <c:spPr>
            <a:ln>
              <a:solidFill>
                <a:srgbClr val="FFC000"/>
              </a:solidFill>
            </a:ln>
          </c:spPr>
          <c:marker>
            <c:symbol val="circle"/>
            <c:size val="7"/>
            <c:spPr>
              <a:solidFill>
                <a:srgbClr val="FFC000"/>
              </a:solidFill>
              <a:ln>
                <a:solidFill>
                  <a:srgbClr val="FFC00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Лист1!$E$2:$E$9</c:f>
              <c:numCache>
                <c:formatCode>General</c:formatCode>
                <c:ptCount val="8"/>
                <c:pt idx="0">
                  <c:v>7.3</c:v>
                </c:pt>
                <c:pt idx="1">
                  <c:v>7.5</c:v>
                </c:pt>
                <c:pt idx="2">
                  <c:v>7.48</c:v>
                </c:pt>
                <c:pt idx="3">
                  <c:v>7.6</c:v>
                </c:pt>
                <c:pt idx="4">
                  <c:v>7.68</c:v>
                </c:pt>
                <c:pt idx="5">
                  <c:v>7.64</c:v>
                </c:pt>
                <c:pt idx="6">
                  <c:v>7.6899999999999995</c:v>
                </c:pt>
                <c:pt idx="7">
                  <c:v>7.75</c:v>
                </c:pt>
              </c:numCache>
            </c:numRef>
          </c:val>
        </c:ser>
        <c:ser>
          <c:idx val="4"/>
          <c:order val="4"/>
          <c:tx>
            <c:strRef>
              <c:f>Лист1!$F$1</c:f>
              <c:strCache>
                <c:ptCount val="1"/>
                <c:pt idx="0">
                  <c:v>молоко</c:v>
                </c:pt>
              </c:strCache>
            </c:strRef>
          </c:tx>
          <c:spPr>
            <a:ln>
              <a:solidFill>
                <a:srgbClr val="669900"/>
              </a:solidFill>
            </a:ln>
          </c:spPr>
          <c:marker>
            <c:spPr>
              <a:solidFill>
                <a:srgbClr val="669900"/>
              </a:solidFill>
              <a:ln>
                <a:solidFill>
                  <a:srgbClr val="66990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Лист1!$F$2:$F$9</c:f>
              <c:numCache>
                <c:formatCode>General</c:formatCode>
                <c:ptCount val="8"/>
                <c:pt idx="0">
                  <c:v>24.5</c:v>
                </c:pt>
                <c:pt idx="1">
                  <c:v>25</c:v>
                </c:pt>
                <c:pt idx="2">
                  <c:v>20.93</c:v>
                </c:pt>
                <c:pt idx="3">
                  <c:v>21.41</c:v>
                </c:pt>
                <c:pt idx="4">
                  <c:v>21.62</c:v>
                </c:pt>
                <c:pt idx="5">
                  <c:v>21.52</c:v>
                </c:pt>
                <c:pt idx="6">
                  <c:v>21.779999999999987</c:v>
                </c:pt>
                <c:pt idx="7">
                  <c:v>21.87</c:v>
                </c:pt>
              </c:numCache>
            </c:numRef>
          </c:val>
        </c:ser>
        <c:ser>
          <c:idx val="5"/>
          <c:order val="5"/>
          <c:tx>
            <c:strRef>
              <c:f>Лист1!$G$1</c:f>
              <c:strCache>
                <c:ptCount val="1"/>
                <c:pt idx="0">
                  <c:v>яйца (млн. шт.)</c:v>
                </c:pt>
              </c:strCache>
            </c:strRef>
          </c:tx>
          <c:spPr>
            <a:ln>
              <a:solidFill>
                <a:srgbClr val="7030A0"/>
              </a:solidFill>
            </a:ln>
          </c:spPr>
          <c:marker>
            <c:spPr>
              <a:solidFill>
                <a:srgbClr val="7030A0"/>
              </a:solidFill>
              <a:ln>
                <a:solidFill>
                  <a:srgbClr val="7030A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Лист1!$G$2:$G$9</c:f>
              <c:numCache>
                <c:formatCode>General</c:formatCode>
                <c:ptCount val="8"/>
                <c:pt idx="0">
                  <c:v>20.9</c:v>
                </c:pt>
                <c:pt idx="1">
                  <c:v>21.7</c:v>
                </c:pt>
                <c:pt idx="2">
                  <c:v>23.01</c:v>
                </c:pt>
                <c:pt idx="3">
                  <c:v>22.979999999999986</c:v>
                </c:pt>
                <c:pt idx="4">
                  <c:v>22.979999999999986</c:v>
                </c:pt>
                <c:pt idx="5">
                  <c:v>22.87</c:v>
                </c:pt>
                <c:pt idx="6">
                  <c:v>22.979999999999986</c:v>
                </c:pt>
                <c:pt idx="7">
                  <c:v>23.1</c:v>
                </c:pt>
              </c:numCache>
            </c:numRef>
          </c:val>
        </c:ser>
        <c:marker val="1"/>
        <c:axId val="167917824"/>
        <c:axId val="167928192"/>
      </c:lineChart>
      <c:catAx>
        <c:axId val="167917824"/>
        <c:scaling>
          <c:orientation val="minMax"/>
        </c:scaling>
        <c:axPos val="b"/>
        <c:numFmt formatCode="General" sourceLinked="1"/>
        <c:tickLblPos val="nextTo"/>
        <c:crossAx val="167928192"/>
        <c:crosses val="autoZero"/>
        <c:auto val="1"/>
        <c:lblAlgn val="ctr"/>
        <c:lblOffset val="100"/>
      </c:catAx>
      <c:valAx>
        <c:axId val="167928192"/>
        <c:scaling>
          <c:orientation val="minMax"/>
          <c:max val="55"/>
          <c:min val="0"/>
        </c:scaling>
        <c:axPos val="l"/>
        <c:majorGridlines/>
        <c:numFmt formatCode="General" sourceLinked="1"/>
        <c:tickLblPos val="nextTo"/>
        <c:crossAx val="167917824"/>
        <c:crosses val="autoZero"/>
        <c:crossBetween val="between"/>
        <c:majorUnit val="5"/>
        <c:minorUnit val="1"/>
      </c:valAx>
      <c:spPr>
        <a:ln>
          <a:noFill/>
        </a:ln>
      </c:spPr>
    </c:plotArea>
    <c:legend>
      <c:legendPos val="r"/>
      <c:layout>
        <c:manualLayout>
          <c:xMode val="edge"/>
          <c:yMode val="edge"/>
          <c:x val="0"/>
          <c:y val="0.84029386163611663"/>
          <c:w val="1"/>
          <c:h val="0.15970613836388495"/>
        </c:manualLayout>
      </c:layout>
      <c:txPr>
        <a:bodyPr/>
        <a:lstStyle/>
        <a:p>
          <a:pPr>
            <a:defRPr sz="800"/>
          </a:pPr>
          <a:endParaRPr lang="ru-RU"/>
        </a:p>
      </c:txPr>
    </c:legend>
    <c:plotVisOnly val="1"/>
  </c:chart>
  <c:txPr>
    <a:bodyPr/>
    <a:lstStyle/>
    <a:p>
      <a:pPr>
        <a:defRPr sz="1100">
          <a:latin typeface="Calibri" pitchFamily="34" charset="0"/>
          <a:cs typeface="Calibri" pitchFamily="34" charset="0"/>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223703.47999999998</c:v>
                </c:pt>
                <c:pt idx="1">
                  <c:v>457085.1</c:v>
                </c:pt>
                <c:pt idx="2">
                  <c:v>455071</c:v>
                </c:pt>
                <c:pt idx="3">
                  <c:v>462516</c:v>
                </c:pt>
                <c:pt idx="4">
                  <c:v>439810</c:v>
                </c:pt>
                <c:pt idx="5">
                  <c:v>425110</c:v>
                </c:pt>
              </c:numCache>
            </c:numRef>
          </c:val>
        </c:ser>
        <c:ser>
          <c:idx val="1"/>
          <c:order val="1"/>
          <c:tx>
            <c:strRef>
              <c:f>Лист1!$C$1</c:f>
              <c:strCache>
                <c:ptCount val="1"/>
                <c:pt idx="0">
                  <c:v>Субсидии</c:v>
                </c:pt>
              </c:strCache>
            </c:strRef>
          </c:tx>
          <c:spPr>
            <a:solidFill>
              <a:srgbClr val="66FF99"/>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305471.88</c:v>
                </c:pt>
                <c:pt idx="1">
                  <c:v>273952.90000000002</c:v>
                </c:pt>
                <c:pt idx="2">
                  <c:v>438448.79000000004</c:v>
                </c:pt>
                <c:pt idx="3">
                  <c:v>441031.6</c:v>
                </c:pt>
                <c:pt idx="4">
                  <c:v>140407.04000000001</c:v>
                </c:pt>
                <c:pt idx="5">
                  <c:v>67557.02</c:v>
                </c:pt>
              </c:numCache>
            </c:numRef>
          </c:val>
        </c:ser>
        <c:ser>
          <c:idx val="2"/>
          <c:order val="2"/>
          <c:tx>
            <c:strRef>
              <c:f>Лист1!$D$1</c:f>
              <c:strCache>
                <c:ptCount val="1"/>
                <c:pt idx="0">
                  <c:v>Субвенции</c:v>
                </c:pt>
              </c:strCache>
            </c:strRef>
          </c:tx>
          <c:spPr>
            <a:solidFill>
              <a:srgbClr val="FFCC99"/>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698588.16999999993</c:v>
                </c:pt>
                <c:pt idx="1">
                  <c:v>997799.5</c:v>
                </c:pt>
                <c:pt idx="2">
                  <c:v>1070889.76</c:v>
                </c:pt>
                <c:pt idx="3">
                  <c:v>1101913.29</c:v>
                </c:pt>
                <c:pt idx="4">
                  <c:v>1154716.25</c:v>
                </c:pt>
                <c:pt idx="5">
                  <c:v>1196581.31</c:v>
                </c:pt>
              </c:numCache>
            </c:numRef>
          </c:val>
        </c:ser>
        <c:ser>
          <c:idx val="3"/>
          <c:order val="3"/>
          <c:tx>
            <c:strRef>
              <c:f>Лист1!$E$1</c:f>
              <c:strCache>
                <c:ptCount val="1"/>
                <c:pt idx="0">
                  <c:v>Иные МБТ</c:v>
                </c:pt>
              </c:strCache>
            </c:strRef>
          </c:tx>
          <c:spPr>
            <a:solidFill>
              <a:srgbClr val="FF0000"/>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Лист1!$E$2:$E$7</c:f>
              <c:numCache>
                <c:formatCode>General</c:formatCode>
                <c:ptCount val="6"/>
                <c:pt idx="0">
                  <c:v>8245.9599999999955</c:v>
                </c:pt>
                <c:pt idx="1">
                  <c:v>22870.6</c:v>
                </c:pt>
                <c:pt idx="2">
                  <c:v>41776.6</c:v>
                </c:pt>
                <c:pt idx="3">
                  <c:v>1078.1199999999999</c:v>
                </c:pt>
                <c:pt idx="4">
                  <c:v>1078.1199999999999</c:v>
                </c:pt>
                <c:pt idx="5">
                  <c:v>1078.1199999999999</c:v>
                </c:pt>
              </c:numCache>
            </c:numRef>
          </c:val>
        </c:ser>
        <c:shape val="cylinder"/>
        <c:axId val="200372224"/>
        <c:axId val="200373760"/>
        <c:axId val="0"/>
      </c:bar3DChart>
      <c:catAx>
        <c:axId val="200372224"/>
        <c:scaling>
          <c:orientation val="minMax"/>
        </c:scaling>
        <c:axPos val="b"/>
        <c:tickLblPos val="nextTo"/>
        <c:txPr>
          <a:bodyPr/>
          <a:lstStyle/>
          <a:p>
            <a:pPr>
              <a:defRPr sz="800"/>
            </a:pPr>
            <a:endParaRPr lang="ru-RU"/>
          </a:p>
        </c:txPr>
        <c:crossAx val="200373760"/>
        <c:crosses val="autoZero"/>
        <c:auto val="1"/>
        <c:lblAlgn val="ctr"/>
        <c:lblOffset val="100"/>
      </c:catAx>
      <c:valAx>
        <c:axId val="200373760"/>
        <c:scaling>
          <c:orientation val="minMax"/>
        </c:scaling>
        <c:axPos val="l"/>
        <c:majorGridlines/>
        <c:numFmt formatCode="General" sourceLinked="1"/>
        <c:tickLblPos val="nextTo"/>
        <c:txPr>
          <a:bodyPr/>
          <a:lstStyle/>
          <a:p>
            <a:pPr>
              <a:defRPr sz="800"/>
            </a:pPr>
            <a:endParaRPr lang="ru-RU"/>
          </a:p>
        </c:txPr>
        <c:crossAx val="200372224"/>
        <c:crosses val="autoZero"/>
        <c:crossBetween val="between"/>
      </c:valAx>
    </c:plotArea>
    <c:legend>
      <c:legendPos val="r"/>
      <c:txPr>
        <a:bodyPr/>
        <a:lstStyle/>
        <a:p>
          <a:pPr>
            <a:defRPr sz="900"/>
          </a:pPr>
          <a:endParaRPr lang="ru-RU"/>
        </a:p>
      </c:txPr>
    </c:legend>
    <c:plotVisOnly val="1"/>
  </c:chart>
  <c:txPr>
    <a:bodyPr/>
    <a:lstStyle/>
    <a:p>
      <a:pPr>
        <a:defRPr sz="1000"/>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 доходы</c:v>
                </c:pt>
              </c:strCache>
            </c:strRef>
          </c:tx>
          <c:spPr>
            <a:solidFill>
              <a:schemeClr val="accent5">
                <a:lumMod val="75000"/>
              </a:schemeClr>
            </a:solidFill>
          </c:spPr>
          <c:cat>
            <c:strRef>
              <c:f>Лист1!$A$2:$A$3</c:f>
              <c:strCache>
                <c:ptCount val="2"/>
                <c:pt idx="0">
                  <c:v>до выравнивания</c:v>
                </c:pt>
                <c:pt idx="1">
                  <c:v>после выравнивания</c:v>
                </c:pt>
              </c:strCache>
            </c:strRef>
          </c:cat>
          <c:val>
            <c:numRef>
              <c:f>Лист1!$B$2:$B$3</c:f>
              <c:numCache>
                <c:formatCode>General</c:formatCode>
                <c:ptCount val="2"/>
                <c:pt idx="0">
                  <c:v>327970.58</c:v>
                </c:pt>
                <c:pt idx="1">
                  <c:v>327970.58</c:v>
                </c:pt>
              </c:numCache>
            </c:numRef>
          </c:val>
        </c:ser>
        <c:ser>
          <c:idx val="1"/>
          <c:order val="1"/>
          <c:tx>
            <c:strRef>
              <c:f>Лист1!$C$1</c:f>
              <c:strCache>
                <c:ptCount val="1"/>
                <c:pt idx="0">
                  <c:v>дотация на выравнивание бюджетной обеспеченности</c:v>
                </c:pt>
              </c:strCache>
            </c:strRef>
          </c:tx>
          <c:spPr>
            <a:solidFill>
              <a:srgbClr val="FFCCFF"/>
            </a:solidFill>
          </c:spPr>
          <c:cat>
            <c:strRef>
              <c:f>Лист1!$A$2:$A$3</c:f>
              <c:strCache>
                <c:ptCount val="2"/>
                <c:pt idx="0">
                  <c:v>до выравнивания</c:v>
                </c:pt>
                <c:pt idx="1">
                  <c:v>после выравнивания</c:v>
                </c:pt>
              </c:strCache>
            </c:strRef>
          </c:cat>
          <c:val>
            <c:numRef>
              <c:f>Лист1!$C$2:$C$3</c:f>
              <c:numCache>
                <c:formatCode>General</c:formatCode>
                <c:ptCount val="2"/>
                <c:pt idx="1">
                  <c:v>462516</c:v>
                </c:pt>
              </c:numCache>
            </c:numRef>
          </c:val>
        </c:ser>
        <c:shape val="box"/>
        <c:axId val="200492928"/>
        <c:axId val="200494464"/>
        <c:axId val="0"/>
      </c:bar3DChart>
      <c:catAx>
        <c:axId val="200492928"/>
        <c:scaling>
          <c:orientation val="minMax"/>
        </c:scaling>
        <c:axPos val="b"/>
        <c:tickLblPos val="nextTo"/>
        <c:crossAx val="200494464"/>
        <c:crosses val="autoZero"/>
        <c:auto val="1"/>
        <c:lblAlgn val="ctr"/>
        <c:lblOffset val="100"/>
      </c:catAx>
      <c:valAx>
        <c:axId val="200494464"/>
        <c:scaling>
          <c:orientation val="minMax"/>
        </c:scaling>
        <c:axPos val="l"/>
        <c:majorGridlines/>
        <c:numFmt formatCode="General" sourceLinked="1"/>
        <c:tickLblPos val="nextTo"/>
        <c:crossAx val="200492928"/>
        <c:crosses val="autoZero"/>
        <c:crossBetween val="between"/>
      </c:valAx>
    </c:plotArea>
    <c:legend>
      <c:legendPos val="r"/>
      <c:txPr>
        <a:bodyPr/>
        <a:lstStyle/>
        <a:p>
          <a:pPr>
            <a:defRPr sz="900"/>
          </a:pPr>
          <a:endParaRPr lang="ru-RU"/>
        </a:p>
      </c:txPr>
    </c:legend>
    <c:plotVisOnly val="1"/>
  </c:chart>
  <c:txPr>
    <a:bodyPr/>
    <a:lstStyle/>
    <a:p>
      <a:pPr>
        <a:defRPr sz="800"/>
      </a:pPr>
      <a:endParaRPr lang="ru-RU"/>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manualLayout>
          <c:layoutTarget val="inner"/>
          <c:xMode val="edge"/>
          <c:yMode val="edge"/>
          <c:x val="0.12105782681847287"/>
          <c:y val="3.8142851881665274E-2"/>
          <c:w val="0.87894217318152901"/>
          <c:h val="0.69528241784279599"/>
        </c:manualLayout>
      </c:layout>
      <c:lineChart>
        <c:grouping val="stacked"/>
        <c:ser>
          <c:idx val="0"/>
          <c:order val="0"/>
          <c:tx>
            <c:strRef>
              <c:f>Лист1!$B$1</c:f>
              <c:strCache>
                <c:ptCount val="1"/>
                <c:pt idx="0">
                  <c:v>Ряд 1</c:v>
                </c:pt>
              </c:strCache>
            </c:strRef>
          </c:tx>
          <c:marker>
            <c:spPr>
              <a:solidFill>
                <a:srgbClr val="FFFF00"/>
              </a:solidFill>
            </c:spPr>
          </c:marker>
          <c:dLbls>
            <c:dLbl>
              <c:idx val="0"/>
              <c:layout>
                <c:manualLayout>
                  <c:x val="1.0035659163958101E-2"/>
                  <c:y val="4.1050720839732914E-2"/>
                </c:manualLayout>
              </c:layout>
              <c:spPr/>
              <c:txPr>
                <a:bodyPr/>
                <a:lstStyle/>
                <a:p>
                  <a:pPr>
                    <a:defRPr sz="1400">
                      <a:solidFill>
                        <a:schemeClr val="tx1"/>
                      </a:solidFill>
                    </a:defRPr>
                  </a:pPr>
                  <a:endParaRPr lang="ru-RU"/>
                </a:p>
              </c:txPr>
              <c:showVal val="1"/>
            </c:dLbl>
            <c:dLbl>
              <c:idx val="1"/>
              <c:layout>
                <c:manualLayout>
                  <c:x val="-5.0178860261413216E-2"/>
                  <c:y val="0.12227613861946969"/>
                </c:manualLayout>
              </c:layout>
              <c:spPr/>
              <c:txPr>
                <a:bodyPr/>
                <a:lstStyle/>
                <a:p>
                  <a:pPr>
                    <a:defRPr sz="1400">
                      <a:solidFill>
                        <a:schemeClr val="tx1"/>
                      </a:solidFill>
                    </a:defRPr>
                  </a:pPr>
                  <a:endParaRPr lang="ru-RU"/>
                </a:p>
              </c:txPr>
              <c:showVal val="1"/>
            </c:dLbl>
            <c:dLbl>
              <c:idx val="2"/>
              <c:layout>
                <c:manualLayout>
                  <c:x val="5.1612541983167899E-2"/>
                  <c:y val="-1.3363427350832142E-2"/>
                </c:manualLayout>
              </c:layout>
              <c:showVal val="1"/>
            </c:dLbl>
            <c:dLbl>
              <c:idx val="3"/>
              <c:layout>
                <c:manualLayout>
                  <c:x val="-5.5913587148432052E-2"/>
                  <c:y val="9.9265129561037724E-2"/>
                </c:manualLayout>
              </c:layout>
              <c:tx>
                <c:rich>
                  <a:bodyPr/>
                  <a:lstStyle/>
                  <a:p>
                    <a:r>
                      <a:rPr lang="en-US" dirty="0" smtClean="0"/>
                      <a:t>1945887</a:t>
                    </a:r>
                    <a:r>
                      <a:rPr lang="ru-RU" dirty="0" smtClean="0"/>
                      <a:t>,00</a:t>
                    </a:r>
                    <a:endParaRPr lang="en-US" dirty="0"/>
                  </a:p>
                </c:rich>
              </c:tx>
              <c:showVal val="1"/>
            </c:dLbl>
            <c:dLbl>
              <c:idx val="4"/>
              <c:layout>
                <c:manualLayout>
                  <c:x val="-3.1540997878602602E-2"/>
                  <c:y val="-0.12711949929586044"/>
                </c:manualLayout>
              </c:layout>
              <c:showVal val="1"/>
            </c:dLbl>
            <c:txPr>
              <a:bodyPr/>
              <a:lstStyle/>
              <a:p>
                <a:pPr>
                  <a:defRPr sz="1400"/>
                </a:pPr>
                <a:endParaRPr lang="ru-RU"/>
              </a:p>
            </c:txPr>
            <c:showVal val="1"/>
          </c:dLbls>
          <c:cat>
            <c:strRef>
              <c:f>Лист1!$A$2:$A$6</c:f>
              <c:strCache>
                <c:ptCount val="5"/>
                <c:pt idx="0">
                  <c:v>2020*</c:v>
                </c:pt>
                <c:pt idx="1">
                  <c:v>2021</c:v>
                </c:pt>
                <c:pt idx="2">
                  <c:v>2022</c:v>
                </c:pt>
                <c:pt idx="3">
                  <c:v>2023</c:v>
                </c:pt>
                <c:pt idx="4">
                  <c:v>2024</c:v>
                </c:pt>
              </c:strCache>
            </c:strRef>
          </c:cat>
          <c:val>
            <c:numRef>
              <c:f>Лист1!$B$2:$B$6</c:f>
              <c:numCache>
                <c:formatCode>General</c:formatCode>
                <c:ptCount val="5"/>
                <c:pt idx="0">
                  <c:v>1628644.25</c:v>
                </c:pt>
                <c:pt idx="1">
                  <c:v>2454998.9499999997</c:v>
                </c:pt>
                <c:pt idx="2">
                  <c:v>2228553.62</c:v>
                </c:pt>
                <c:pt idx="3">
                  <c:v>1945887</c:v>
                </c:pt>
                <c:pt idx="4">
                  <c:v>1902729.53</c:v>
                </c:pt>
              </c:numCache>
            </c:numRef>
          </c:val>
        </c:ser>
        <c:marker val="1"/>
        <c:axId val="200459776"/>
        <c:axId val="200461312"/>
      </c:lineChart>
      <c:catAx>
        <c:axId val="200459776"/>
        <c:scaling>
          <c:orientation val="minMax"/>
        </c:scaling>
        <c:axPos val="b"/>
        <c:numFmt formatCode="General" sourceLinked="1"/>
        <c:majorTickMark val="none"/>
        <c:tickLblPos val="nextTo"/>
        <c:crossAx val="200461312"/>
        <c:crosses val="autoZero"/>
        <c:auto val="1"/>
        <c:lblAlgn val="ctr"/>
        <c:lblOffset val="100"/>
      </c:catAx>
      <c:valAx>
        <c:axId val="200461312"/>
        <c:scaling>
          <c:orientation val="minMax"/>
          <c:min val="1000000"/>
        </c:scaling>
        <c:axPos val="l"/>
        <c:majorGridlines/>
        <c:numFmt formatCode="General" sourceLinked="1"/>
        <c:majorTickMark val="none"/>
        <c:tickLblPos val="nextTo"/>
        <c:txPr>
          <a:bodyPr/>
          <a:lstStyle/>
          <a:p>
            <a:pPr>
              <a:defRPr sz="900"/>
            </a:pPr>
            <a:endParaRPr lang="ru-RU"/>
          </a:p>
        </c:txPr>
        <c:crossAx val="200459776"/>
        <c:crosses val="autoZero"/>
        <c:crossBetween val="between"/>
        <c:majorUnit val="100000"/>
      </c:valAx>
    </c:plotArea>
    <c:plotVisOnly val="1"/>
  </c:chart>
  <c:txPr>
    <a:bodyPr/>
    <a:lstStyle/>
    <a:p>
      <a:pPr>
        <a:defRPr sz="1800"/>
      </a:pPr>
      <a:endParaRPr lang="ru-RU"/>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11671161417322842"/>
          <c:y val="0.11147142023913678"/>
          <c:w val="0.88328838582675651"/>
          <c:h val="0.60567614464859798"/>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explosion val="20"/>
            <c:spPr>
              <a:solidFill>
                <a:schemeClr val="tx2">
                  <a:lumMod val="40000"/>
                  <a:lumOff val="60000"/>
                </a:schemeClr>
              </a:solidFill>
            </c:spPr>
          </c:dPt>
          <c:dPt>
            <c:idx val="2"/>
            <c:explosion val="40"/>
            <c:spPr>
              <a:solidFill>
                <a:srgbClr val="FF99CC"/>
              </a:solidFill>
            </c:spPr>
          </c:dPt>
          <c:dPt>
            <c:idx val="3"/>
            <c:explosion val="33"/>
            <c:spPr>
              <a:solidFill>
                <a:srgbClr val="FF0000"/>
              </a:solidFill>
            </c:spPr>
          </c:dPt>
          <c:dPt>
            <c:idx val="4"/>
            <c:explosion val="29"/>
          </c:dPt>
          <c:dPt>
            <c:idx val="5"/>
            <c:explosion val="27"/>
            <c:spPr>
              <a:solidFill>
                <a:srgbClr val="FFFF00"/>
              </a:solidFill>
            </c:spPr>
          </c:dPt>
          <c:dPt>
            <c:idx val="6"/>
            <c:spPr>
              <a:solidFill>
                <a:schemeClr val="accent4">
                  <a:lumMod val="60000"/>
                  <a:lumOff val="40000"/>
                </a:schemeClr>
              </a:solidFill>
            </c:spPr>
          </c:dPt>
          <c:dLbls>
            <c:dLbl>
              <c:idx val="0"/>
              <c:layout>
                <c:manualLayout>
                  <c:x val="0.17545483377077939"/>
                  <c:y val="4.7695392242636532E-2"/>
                </c:manualLayout>
              </c:layout>
              <c:showVal val="1"/>
            </c:dLbl>
            <c:txPr>
              <a:bodyPr/>
              <a:lstStyle/>
              <a:p>
                <a:pPr>
                  <a:defRPr sz="1600" b="1"/>
                </a:pPr>
                <a:endParaRPr lang="ru-RU"/>
              </a:p>
            </c:txPr>
            <c:showVal val="1"/>
            <c:showLeaderLines val="1"/>
          </c:dLbls>
          <c:cat>
            <c:strRef>
              <c:f>Лист1!$A$2:$A$9</c:f>
              <c:strCache>
                <c:ptCount val="8"/>
                <c:pt idx="0">
                  <c:v>Развитие образования </c:v>
                </c:pt>
                <c:pt idx="1">
                  <c:v>Социальная поддержка граждан </c:v>
                </c:pt>
                <c:pt idx="2">
                  <c:v>Сохранение и развитие культуры </c:v>
                </c:pt>
                <c:pt idx="3">
                  <c:v>Развитие коммунального хозяйства, транспортной системы и обеспечение безопасности дорожного движения</c:v>
                </c:pt>
                <c:pt idx="4">
                  <c:v>Управление финансами </c:v>
                </c:pt>
                <c:pt idx="5">
                  <c:v>Обеспечение жильем отдельных категорий граждан</c:v>
                </c:pt>
                <c:pt idx="6">
                  <c:v>Межнациональные отношения и поддержка казачества </c:v>
                </c:pt>
                <c:pt idx="7">
                  <c:v>Прочие программы</c:v>
                </c:pt>
              </c:strCache>
            </c:strRef>
          </c:cat>
          <c:val>
            <c:numRef>
              <c:f>Лист1!$B$2:$B$9</c:f>
              <c:numCache>
                <c:formatCode>General</c:formatCode>
                <c:ptCount val="8"/>
                <c:pt idx="0">
                  <c:v>34.839999999999996</c:v>
                </c:pt>
                <c:pt idx="1">
                  <c:v>31.2</c:v>
                </c:pt>
                <c:pt idx="2">
                  <c:v>6.04</c:v>
                </c:pt>
                <c:pt idx="3">
                  <c:v>13.18</c:v>
                </c:pt>
                <c:pt idx="4">
                  <c:v>2.23</c:v>
                </c:pt>
                <c:pt idx="5">
                  <c:v>2.96</c:v>
                </c:pt>
                <c:pt idx="6">
                  <c:v>1.42</c:v>
                </c:pt>
                <c:pt idx="7">
                  <c:v>8.129999999999999</c:v>
                </c:pt>
              </c:numCache>
            </c:numRef>
          </c:val>
        </c:ser>
      </c:pie3DChart>
    </c:plotArea>
    <c:plotVisOnly val="1"/>
  </c:chart>
  <c:txPr>
    <a:bodyPr/>
    <a:lstStyle/>
    <a:p>
      <a:pPr>
        <a:defRPr sz="11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902E-2"/>
          <c:y val="0.12165639806711756"/>
          <c:w val="0.92073832790445154"/>
          <c:h val="0.64300554097404494"/>
        </c:manualLayout>
      </c:layout>
      <c:bar3DChart>
        <c:barDir val="col"/>
        <c:grouping val="stacked"/>
        <c:ser>
          <c:idx val="0"/>
          <c:order val="0"/>
          <c:tx>
            <c:strRef>
              <c:f>Sheet1!$A$2</c:f>
              <c:strCache>
                <c:ptCount val="1"/>
                <c:pt idx="0">
                  <c:v>Объем выполненных работ по виду "Строительство"</c:v>
                </c:pt>
              </c:strCache>
            </c:strRef>
          </c:tx>
          <c:spPr>
            <a:solidFill>
              <a:srgbClr val="66CC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5001.1000000000004</c:v>
                </c:pt>
                <c:pt idx="1">
                  <c:v>2600</c:v>
                </c:pt>
                <c:pt idx="2">
                  <c:v>3000</c:v>
                </c:pt>
                <c:pt idx="3">
                  <c:v>3114</c:v>
                </c:pt>
                <c:pt idx="4">
                  <c:v>3176.2799999999997</c:v>
                </c:pt>
                <c:pt idx="5">
                  <c:v>3160.4</c:v>
                </c:pt>
                <c:pt idx="6">
                  <c:v>3369.72</c:v>
                </c:pt>
                <c:pt idx="7">
                  <c:v>3372.4500000000012</c:v>
                </c:pt>
              </c:numCache>
            </c:numRef>
          </c:val>
        </c:ser>
        <c:gapDepth val="0"/>
        <c:shape val="cylinder"/>
        <c:axId val="179975296"/>
        <c:axId val="179976832"/>
        <c:axId val="0"/>
      </c:bar3DChart>
      <c:catAx>
        <c:axId val="17997529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9976832"/>
        <c:crosses val="autoZero"/>
        <c:auto val="1"/>
        <c:lblAlgn val="ctr"/>
        <c:lblOffset val="100"/>
        <c:tickLblSkip val="1"/>
        <c:tickMarkSkip val="1"/>
      </c:catAx>
      <c:valAx>
        <c:axId val="179976832"/>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9975296"/>
        <c:crosses val="autoZero"/>
        <c:crossBetween val="between"/>
      </c:valAx>
      <c:spPr>
        <a:noFill/>
        <a:ln w="25454">
          <a:noFill/>
        </a:ln>
      </c:spPr>
    </c:plotArea>
    <c:legend>
      <c:legendPos val="r"/>
      <c:layout>
        <c:manualLayout>
          <c:xMode val="edge"/>
          <c:yMode val="edge"/>
          <c:x val="0"/>
          <c:y val="0.83139145345916676"/>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2039370078741004E-2"/>
          <c:y val="0.11054534849810442"/>
          <c:w val="0.96796052055992998"/>
          <c:h val="0.61901168176234811"/>
        </c:manualLayout>
      </c:layout>
      <c:bar3DChart>
        <c:barDir val="col"/>
        <c:grouping val="stacked"/>
        <c:ser>
          <c:idx val="0"/>
          <c:order val="0"/>
          <c:tx>
            <c:strRef>
              <c:f>Sheet1!$A$2</c:f>
              <c:strCache>
                <c:ptCount val="1"/>
                <c:pt idx="0">
                  <c:v>Ввод в действие жилых домов</c:v>
                </c:pt>
              </c:strCache>
            </c:strRef>
          </c:tx>
          <c:spPr>
            <a:solidFill>
              <a:srgbClr val="CC00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4.7</c:v>
                </c:pt>
                <c:pt idx="1">
                  <c:v>6.6</c:v>
                </c:pt>
                <c:pt idx="2">
                  <c:v>12.5</c:v>
                </c:pt>
                <c:pt idx="3">
                  <c:v>9.75</c:v>
                </c:pt>
                <c:pt idx="4">
                  <c:v>9.9500000000000028</c:v>
                </c:pt>
                <c:pt idx="5">
                  <c:v>9.9</c:v>
                </c:pt>
                <c:pt idx="6">
                  <c:v>10.55</c:v>
                </c:pt>
                <c:pt idx="7">
                  <c:v>11.1</c:v>
                </c:pt>
              </c:numCache>
            </c:numRef>
          </c:val>
        </c:ser>
        <c:gapDepth val="0"/>
        <c:shape val="cylinder"/>
        <c:axId val="180089600"/>
        <c:axId val="180091136"/>
        <c:axId val="0"/>
      </c:bar3DChart>
      <c:catAx>
        <c:axId val="18008960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091136"/>
        <c:crosses val="autoZero"/>
        <c:auto val="1"/>
        <c:lblAlgn val="ctr"/>
        <c:lblOffset val="100"/>
        <c:tickLblSkip val="1"/>
        <c:tickMarkSkip val="1"/>
      </c:catAx>
      <c:valAx>
        <c:axId val="18009113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0089600"/>
        <c:crosses val="autoZero"/>
        <c:crossBetween val="between"/>
      </c:valAx>
      <c:spPr>
        <a:noFill/>
        <a:ln w="25454">
          <a:noFill/>
        </a:ln>
      </c:spPr>
    </c:plotArea>
    <c:legend>
      <c:legendPos val="r"/>
      <c:layout>
        <c:manualLayout>
          <c:xMode val="edge"/>
          <c:yMode val="edge"/>
          <c:x val="0"/>
          <c:y val="0.83139145345916721"/>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527850685333254E-2"/>
          <c:w val="0.94951159230096238"/>
          <c:h val="0.79893030037911961"/>
        </c:manualLayout>
      </c:layout>
      <c:bar3DChart>
        <c:barDir val="col"/>
        <c:grouping val="stacked"/>
        <c:ser>
          <c:idx val="0"/>
          <c:order val="0"/>
          <c:tx>
            <c:strRef>
              <c:f>Sheet1!$A$2</c:f>
              <c:strCache>
                <c:ptCount val="1"/>
                <c:pt idx="0">
                  <c:v>Оборот розничной торговли</c:v>
                </c:pt>
              </c:strCache>
            </c:strRef>
          </c:tx>
          <c:spPr>
            <a:solidFill>
              <a:schemeClr val="accent6">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1790</c:v>
                </c:pt>
                <c:pt idx="1">
                  <c:v>1801</c:v>
                </c:pt>
                <c:pt idx="2">
                  <c:v>1690</c:v>
                </c:pt>
                <c:pt idx="3">
                  <c:v>1619.02</c:v>
                </c:pt>
                <c:pt idx="4">
                  <c:v>1691.8799999999999</c:v>
                </c:pt>
                <c:pt idx="5">
                  <c:v>1683.42</c:v>
                </c:pt>
                <c:pt idx="6">
                  <c:v>1768.87</c:v>
                </c:pt>
                <c:pt idx="7">
                  <c:v>1795.45</c:v>
                </c:pt>
              </c:numCache>
            </c:numRef>
          </c:val>
        </c:ser>
        <c:gapDepth val="0"/>
        <c:shape val="cylinder"/>
        <c:axId val="180323072"/>
        <c:axId val="180324608"/>
        <c:axId val="0"/>
      </c:bar3DChart>
      <c:catAx>
        <c:axId val="1803230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324608"/>
        <c:crosses val="autoZero"/>
        <c:auto val="1"/>
        <c:lblAlgn val="ctr"/>
        <c:lblOffset val="100"/>
        <c:tickLblSkip val="1"/>
        <c:tickMarkSkip val="1"/>
      </c:catAx>
      <c:valAx>
        <c:axId val="18032460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0323072"/>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93E-2"/>
          <c:y val="9.1396376299231724E-2"/>
          <c:w val="0.92073832790445154"/>
          <c:h val="0.7943058087981697"/>
        </c:manualLayout>
      </c:layout>
      <c:bar3DChart>
        <c:barDir val="col"/>
        <c:grouping val="stacked"/>
        <c:ser>
          <c:idx val="0"/>
          <c:order val="0"/>
          <c:tx>
            <c:strRef>
              <c:f>Sheet1!$A$2</c:f>
              <c:strCache>
                <c:ptCount val="1"/>
                <c:pt idx="0">
                  <c:v>Оборот общественного питания</c:v>
                </c:pt>
              </c:strCache>
            </c:strRef>
          </c:tx>
          <c:spPr>
            <a:solidFill>
              <a:srgbClr val="66CC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61</c:v>
                </c:pt>
                <c:pt idx="1">
                  <c:v>61.8</c:v>
                </c:pt>
                <c:pt idx="2">
                  <c:v>63.9</c:v>
                </c:pt>
                <c:pt idx="3">
                  <c:v>54.309999999999995</c:v>
                </c:pt>
                <c:pt idx="4">
                  <c:v>56.75</c:v>
                </c:pt>
                <c:pt idx="5">
                  <c:v>58.06</c:v>
                </c:pt>
                <c:pt idx="6">
                  <c:v>59.339999999999996</c:v>
                </c:pt>
                <c:pt idx="7">
                  <c:v>59.93</c:v>
                </c:pt>
              </c:numCache>
            </c:numRef>
          </c:val>
        </c:ser>
        <c:gapDepth val="0"/>
        <c:shape val="cylinder"/>
        <c:axId val="180411008"/>
        <c:axId val="180412800"/>
        <c:axId val="0"/>
      </c:bar3DChart>
      <c:catAx>
        <c:axId val="18041100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412800"/>
        <c:crosses val="autoZero"/>
        <c:auto val="1"/>
        <c:lblAlgn val="ctr"/>
        <c:lblOffset val="100"/>
        <c:tickLblSkip val="1"/>
        <c:tickMarkSkip val="1"/>
      </c:catAx>
      <c:valAx>
        <c:axId val="18041280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0411008"/>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2922E-12F4-46EA-883F-AB4EB0DCCCC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98700D72-34CD-4FEA-8CA4-01175CFB7A43}">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dirty="0"/>
        </a:p>
      </dgm:t>
    </dgm:pt>
    <dgm:pt modelId="{1F1C889D-7F65-4901-8DF5-58437148C9AA}" type="parTrans" cxnId="{006EEB74-EB42-4E5F-8EE6-B91953E6CBB9}">
      <dgm:prSet/>
      <dgm:spPr/>
      <dgm:t>
        <a:bodyPr/>
        <a:lstStyle/>
        <a:p>
          <a:endParaRPr lang="ru-RU"/>
        </a:p>
      </dgm:t>
    </dgm:pt>
    <dgm:pt modelId="{E09CEDA5-ADE7-48AA-8443-BEB74A20FA15}" type="sibTrans" cxnId="{006EEB74-EB42-4E5F-8EE6-B91953E6CBB9}">
      <dgm:prSet/>
      <dgm:spPr/>
      <dgm:t>
        <a:bodyPr/>
        <a:lstStyle/>
        <a:p>
          <a:endParaRPr lang="ru-RU"/>
        </a:p>
      </dgm:t>
    </dgm:pt>
    <dgm:pt modelId="{35986841-6521-4ECE-ABD4-C4E0BCAFFC3C}">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dirty="0"/>
        </a:p>
      </dgm:t>
    </dgm:pt>
    <dgm:pt modelId="{DFC80E02-4ADA-47B4-BBEC-74371665AA74}" type="parTrans" cxnId="{A6D8A5DA-D0F9-4105-AD1E-EC3E6C961949}">
      <dgm:prSet/>
      <dgm:spPr/>
      <dgm:t>
        <a:bodyPr/>
        <a:lstStyle/>
        <a:p>
          <a:endParaRPr lang="ru-RU"/>
        </a:p>
      </dgm:t>
    </dgm:pt>
    <dgm:pt modelId="{B73F268F-3A41-4749-913A-840B4468F310}" type="sibTrans" cxnId="{A6D8A5DA-D0F9-4105-AD1E-EC3E6C961949}">
      <dgm:prSet/>
      <dgm:spPr/>
      <dgm:t>
        <a:bodyPr/>
        <a:lstStyle/>
        <a:p>
          <a:endParaRPr lang="ru-RU"/>
        </a:p>
      </dgm:t>
    </dgm:pt>
    <dgm:pt modelId="{E4995898-B2A6-4E34-9F69-4B43249DD85E}">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dirty="0" smtClean="0"/>
            <a:t> </a:t>
          </a:r>
          <a:r>
            <a:rPr lang="ru-RU" i="1"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dirty="0"/>
        </a:p>
      </dgm:t>
    </dgm:pt>
    <dgm:pt modelId="{F7344998-8399-4731-9339-5BEB4D3F5376}" type="parTrans" cxnId="{6B245388-5EF5-4212-8D05-2B79B4D29664}">
      <dgm:prSet/>
      <dgm:spPr/>
      <dgm:t>
        <a:bodyPr/>
        <a:lstStyle/>
        <a:p>
          <a:endParaRPr lang="ru-RU"/>
        </a:p>
      </dgm:t>
    </dgm:pt>
    <dgm:pt modelId="{C438211C-04A1-41F9-AB94-9D85D01810E7}" type="sibTrans" cxnId="{6B245388-5EF5-4212-8D05-2B79B4D29664}">
      <dgm:prSet/>
      <dgm:spPr/>
      <dgm:t>
        <a:bodyPr/>
        <a:lstStyle/>
        <a:p>
          <a:endParaRPr lang="ru-RU"/>
        </a:p>
      </dgm:t>
    </dgm:pt>
    <dgm:pt modelId="{34A45063-283D-4B3F-8435-92A325ECA716}">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dirty="0" smtClean="0"/>
            <a:t/>
          </a:r>
          <a:br>
            <a:rPr lang="ru-RU" dirty="0" smtClean="0"/>
          </a:br>
          <a:endParaRPr lang="ru-RU" dirty="0"/>
        </a:p>
      </dgm:t>
    </dgm:pt>
    <dgm:pt modelId="{E5BE9D13-D635-4CBC-AE94-BA3F31A371BC}" type="parTrans" cxnId="{94C0A6E5-091F-4F92-8754-0A41154D003E}">
      <dgm:prSet/>
      <dgm:spPr/>
      <dgm:t>
        <a:bodyPr/>
        <a:lstStyle/>
        <a:p>
          <a:endParaRPr lang="ru-RU"/>
        </a:p>
      </dgm:t>
    </dgm:pt>
    <dgm:pt modelId="{31D6A62D-6449-480B-9C17-30841CAC5A9F}" type="sibTrans" cxnId="{94C0A6E5-091F-4F92-8754-0A41154D003E}">
      <dgm:prSet/>
      <dgm:spPr/>
      <dgm:t>
        <a:bodyPr/>
        <a:lstStyle/>
        <a:p>
          <a:endParaRPr lang="ru-RU"/>
        </a:p>
      </dgm:t>
    </dgm:pt>
    <dgm:pt modelId="{61D13640-F382-47FA-A93E-5CA8650C70A6}" type="pres">
      <dgm:prSet presAssocID="{5CA2922E-12F4-46EA-883F-AB4EB0DCCCC1}" presName="linear" presStyleCnt="0">
        <dgm:presLayoutVars>
          <dgm:dir/>
          <dgm:resizeHandles val="exact"/>
        </dgm:presLayoutVars>
      </dgm:prSet>
      <dgm:spPr/>
      <dgm:t>
        <a:bodyPr/>
        <a:lstStyle/>
        <a:p>
          <a:endParaRPr lang="ru-RU"/>
        </a:p>
      </dgm:t>
    </dgm:pt>
    <dgm:pt modelId="{8F612CA0-3379-4A88-B1B1-E965AFED131A}" type="pres">
      <dgm:prSet presAssocID="{98700D72-34CD-4FEA-8CA4-01175CFB7A43}" presName="comp" presStyleCnt="0"/>
      <dgm:spPr/>
    </dgm:pt>
    <dgm:pt modelId="{ABD91291-69BF-48D6-A629-3C8C5FEFEC90}" type="pres">
      <dgm:prSet presAssocID="{98700D72-34CD-4FEA-8CA4-01175CFB7A43}" presName="box" presStyleLbl="node1" presStyleIdx="0" presStyleCnt="4"/>
      <dgm:spPr/>
      <dgm:t>
        <a:bodyPr/>
        <a:lstStyle/>
        <a:p>
          <a:endParaRPr lang="ru-RU"/>
        </a:p>
      </dgm:t>
    </dgm:pt>
    <dgm:pt modelId="{42673147-757C-468D-A903-89A89B3E1D45}" type="pres">
      <dgm:prSet presAssocID="{98700D72-34CD-4FEA-8CA4-01175CFB7A43}" presName="img" presStyleLbl="fgImgPlace1" presStyleIdx="0" presStyleCnt="4"/>
      <dgm:spPr>
        <a:blipFill rotWithShape="0">
          <a:blip xmlns:r="http://schemas.openxmlformats.org/officeDocument/2006/relationships" r:embed="rId1"/>
          <a:stretch>
            <a:fillRect/>
          </a:stretch>
        </a:blipFill>
      </dgm:spPr>
    </dgm:pt>
    <dgm:pt modelId="{488A0428-55F8-43BA-96BB-5D68F952786D}" type="pres">
      <dgm:prSet presAssocID="{98700D72-34CD-4FEA-8CA4-01175CFB7A43}" presName="text" presStyleLbl="node1" presStyleIdx="0" presStyleCnt="4">
        <dgm:presLayoutVars>
          <dgm:bulletEnabled val="1"/>
        </dgm:presLayoutVars>
      </dgm:prSet>
      <dgm:spPr/>
      <dgm:t>
        <a:bodyPr/>
        <a:lstStyle/>
        <a:p>
          <a:endParaRPr lang="ru-RU"/>
        </a:p>
      </dgm:t>
    </dgm:pt>
    <dgm:pt modelId="{B7EE2201-D40C-4BF0-8B91-85C1ED88C616}" type="pres">
      <dgm:prSet presAssocID="{E09CEDA5-ADE7-48AA-8443-BEB74A20FA15}" presName="spacer" presStyleCnt="0"/>
      <dgm:spPr/>
    </dgm:pt>
    <dgm:pt modelId="{FEE5F4A8-26BC-49F6-BFE5-D9041226F056}" type="pres">
      <dgm:prSet presAssocID="{35986841-6521-4ECE-ABD4-C4E0BCAFFC3C}" presName="comp" presStyleCnt="0"/>
      <dgm:spPr/>
    </dgm:pt>
    <dgm:pt modelId="{B22720C2-63AD-48F2-8444-E98673CE4EF3}" type="pres">
      <dgm:prSet presAssocID="{35986841-6521-4ECE-ABD4-C4E0BCAFFC3C}" presName="box" presStyleLbl="node1" presStyleIdx="1" presStyleCnt="4"/>
      <dgm:spPr/>
      <dgm:t>
        <a:bodyPr/>
        <a:lstStyle/>
        <a:p>
          <a:endParaRPr lang="ru-RU"/>
        </a:p>
      </dgm:t>
    </dgm:pt>
    <dgm:pt modelId="{12F24EB2-9B91-47F0-846F-D520EED983D3}" type="pres">
      <dgm:prSet presAssocID="{35986841-6521-4ECE-ABD4-C4E0BCAFFC3C}" presName="img" presStyleLbl="fgImgPlace1" presStyleIdx="1" presStyleCnt="4"/>
      <dgm:spPr>
        <a:blipFill rotWithShape="0">
          <a:blip xmlns:r="http://schemas.openxmlformats.org/officeDocument/2006/relationships" r:embed="rId2"/>
          <a:stretch>
            <a:fillRect/>
          </a:stretch>
        </a:blipFill>
      </dgm:spPr>
    </dgm:pt>
    <dgm:pt modelId="{C5C58ED1-F33C-41F8-B114-9BAAC9B8CCA5}" type="pres">
      <dgm:prSet presAssocID="{35986841-6521-4ECE-ABD4-C4E0BCAFFC3C}" presName="text" presStyleLbl="node1" presStyleIdx="1" presStyleCnt="4">
        <dgm:presLayoutVars>
          <dgm:bulletEnabled val="1"/>
        </dgm:presLayoutVars>
      </dgm:prSet>
      <dgm:spPr/>
      <dgm:t>
        <a:bodyPr/>
        <a:lstStyle/>
        <a:p>
          <a:endParaRPr lang="ru-RU"/>
        </a:p>
      </dgm:t>
    </dgm:pt>
    <dgm:pt modelId="{DC05F49B-9B0B-4B25-9811-819537B4CF3F}" type="pres">
      <dgm:prSet presAssocID="{B73F268F-3A41-4749-913A-840B4468F310}" presName="spacer" presStyleCnt="0"/>
      <dgm:spPr/>
    </dgm:pt>
    <dgm:pt modelId="{0D394949-FAA8-4620-92B5-B2E00FE761A1}" type="pres">
      <dgm:prSet presAssocID="{E4995898-B2A6-4E34-9F69-4B43249DD85E}" presName="comp" presStyleCnt="0"/>
      <dgm:spPr/>
    </dgm:pt>
    <dgm:pt modelId="{B01A1811-B4B3-4C51-977D-FB1DE795533B}" type="pres">
      <dgm:prSet presAssocID="{E4995898-B2A6-4E34-9F69-4B43249DD85E}" presName="box" presStyleLbl="node1" presStyleIdx="2" presStyleCnt="4"/>
      <dgm:spPr/>
      <dgm:t>
        <a:bodyPr/>
        <a:lstStyle/>
        <a:p>
          <a:endParaRPr lang="ru-RU"/>
        </a:p>
      </dgm:t>
    </dgm:pt>
    <dgm:pt modelId="{D57F11B3-EF3F-4AE4-929C-EF5CA480ED4A}" type="pres">
      <dgm:prSet presAssocID="{E4995898-B2A6-4E34-9F69-4B43249DD85E}" presName="img" presStyleLbl="fgImgPlace1" presStyleIdx="2" presStyleCnt="4"/>
      <dgm:spPr>
        <a:blipFill rotWithShape="0">
          <a:blip xmlns:r="http://schemas.openxmlformats.org/officeDocument/2006/relationships" r:embed="rId3"/>
          <a:stretch>
            <a:fillRect/>
          </a:stretch>
        </a:blipFill>
      </dgm:spPr>
    </dgm:pt>
    <dgm:pt modelId="{9028FF2B-077E-4105-9AD8-5BAD5D43CA96}" type="pres">
      <dgm:prSet presAssocID="{E4995898-B2A6-4E34-9F69-4B43249DD85E}" presName="text" presStyleLbl="node1" presStyleIdx="2" presStyleCnt="4">
        <dgm:presLayoutVars>
          <dgm:bulletEnabled val="1"/>
        </dgm:presLayoutVars>
      </dgm:prSet>
      <dgm:spPr/>
      <dgm:t>
        <a:bodyPr/>
        <a:lstStyle/>
        <a:p>
          <a:endParaRPr lang="ru-RU"/>
        </a:p>
      </dgm:t>
    </dgm:pt>
    <dgm:pt modelId="{120E549B-A0C5-4987-8B19-6B7FB97A5033}" type="pres">
      <dgm:prSet presAssocID="{C438211C-04A1-41F9-AB94-9D85D01810E7}" presName="spacer" presStyleCnt="0"/>
      <dgm:spPr/>
    </dgm:pt>
    <dgm:pt modelId="{4B884703-A077-406E-8CF4-E29AD321A54C}" type="pres">
      <dgm:prSet presAssocID="{34A45063-283D-4B3F-8435-92A325ECA716}" presName="comp" presStyleCnt="0"/>
      <dgm:spPr/>
    </dgm:pt>
    <dgm:pt modelId="{B19ADCEA-5114-41F6-B964-7FE40939164B}" type="pres">
      <dgm:prSet presAssocID="{34A45063-283D-4B3F-8435-92A325ECA716}" presName="box" presStyleLbl="node1" presStyleIdx="3" presStyleCnt="4"/>
      <dgm:spPr/>
      <dgm:t>
        <a:bodyPr/>
        <a:lstStyle/>
        <a:p>
          <a:endParaRPr lang="ru-RU"/>
        </a:p>
      </dgm:t>
    </dgm:pt>
    <dgm:pt modelId="{2497EF1D-C144-42DE-A795-77066D3BCC0E}" type="pres">
      <dgm:prSet presAssocID="{34A45063-283D-4B3F-8435-92A325ECA716}" presName="img" presStyleLbl="fgImgPlace1" presStyleIdx="3" presStyleCnt="4"/>
      <dgm:spPr>
        <a:blipFill rotWithShape="0">
          <a:blip xmlns:r="http://schemas.openxmlformats.org/officeDocument/2006/relationships" r:embed="rId3"/>
          <a:stretch>
            <a:fillRect/>
          </a:stretch>
        </a:blipFill>
      </dgm:spPr>
    </dgm:pt>
    <dgm:pt modelId="{FD498EBB-C689-4B0F-843F-98DA45B77228}" type="pres">
      <dgm:prSet presAssocID="{34A45063-283D-4B3F-8435-92A325ECA716}" presName="text" presStyleLbl="node1" presStyleIdx="3" presStyleCnt="4">
        <dgm:presLayoutVars>
          <dgm:bulletEnabled val="1"/>
        </dgm:presLayoutVars>
      </dgm:prSet>
      <dgm:spPr/>
      <dgm:t>
        <a:bodyPr/>
        <a:lstStyle/>
        <a:p>
          <a:endParaRPr lang="ru-RU"/>
        </a:p>
      </dgm:t>
    </dgm:pt>
  </dgm:ptLst>
  <dgm:cxnLst>
    <dgm:cxn modelId="{2451DB2A-BCA9-43A4-BBA4-355341233150}" type="presOf" srcId="{35986841-6521-4ECE-ABD4-C4E0BCAFFC3C}" destId="{C5C58ED1-F33C-41F8-B114-9BAAC9B8CCA5}" srcOrd="1" destOrd="0" presId="urn:microsoft.com/office/officeart/2005/8/layout/vList4"/>
    <dgm:cxn modelId="{C7A82260-B015-4A4B-978B-2B4A775732F1}" type="presOf" srcId="{35986841-6521-4ECE-ABD4-C4E0BCAFFC3C}" destId="{B22720C2-63AD-48F2-8444-E98673CE4EF3}" srcOrd="0" destOrd="0" presId="urn:microsoft.com/office/officeart/2005/8/layout/vList4"/>
    <dgm:cxn modelId="{6B245388-5EF5-4212-8D05-2B79B4D29664}" srcId="{5CA2922E-12F4-46EA-883F-AB4EB0DCCCC1}" destId="{E4995898-B2A6-4E34-9F69-4B43249DD85E}" srcOrd="2" destOrd="0" parTransId="{F7344998-8399-4731-9339-5BEB4D3F5376}" sibTransId="{C438211C-04A1-41F9-AB94-9D85D01810E7}"/>
    <dgm:cxn modelId="{94C0A6E5-091F-4F92-8754-0A41154D003E}" srcId="{5CA2922E-12F4-46EA-883F-AB4EB0DCCCC1}" destId="{34A45063-283D-4B3F-8435-92A325ECA716}" srcOrd="3" destOrd="0" parTransId="{E5BE9D13-D635-4CBC-AE94-BA3F31A371BC}" sibTransId="{31D6A62D-6449-480B-9C17-30841CAC5A9F}"/>
    <dgm:cxn modelId="{A6D8A5DA-D0F9-4105-AD1E-EC3E6C961949}" srcId="{5CA2922E-12F4-46EA-883F-AB4EB0DCCCC1}" destId="{35986841-6521-4ECE-ABD4-C4E0BCAFFC3C}" srcOrd="1" destOrd="0" parTransId="{DFC80E02-4ADA-47B4-BBEC-74371665AA74}" sibTransId="{B73F268F-3A41-4749-913A-840B4468F310}"/>
    <dgm:cxn modelId="{5D905060-A3BA-4AA9-AF6E-79B6C812EEE6}" type="presOf" srcId="{98700D72-34CD-4FEA-8CA4-01175CFB7A43}" destId="{ABD91291-69BF-48D6-A629-3C8C5FEFEC90}" srcOrd="0" destOrd="0" presId="urn:microsoft.com/office/officeart/2005/8/layout/vList4"/>
    <dgm:cxn modelId="{006EEB74-EB42-4E5F-8EE6-B91953E6CBB9}" srcId="{5CA2922E-12F4-46EA-883F-AB4EB0DCCCC1}" destId="{98700D72-34CD-4FEA-8CA4-01175CFB7A43}" srcOrd="0" destOrd="0" parTransId="{1F1C889D-7F65-4901-8DF5-58437148C9AA}" sibTransId="{E09CEDA5-ADE7-48AA-8443-BEB74A20FA15}"/>
    <dgm:cxn modelId="{3BAAED01-52B6-4AB3-A25A-5E7BF153561B}" type="presOf" srcId="{34A45063-283D-4B3F-8435-92A325ECA716}" destId="{FD498EBB-C689-4B0F-843F-98DA45B77228}" srcOrd="1" destOrd="0" presId="urn:microsoft.com/office/officeart/2005/8/layout/vList4"/>
    <dgm:cxn modelId="{F04E07F7-5B32-4E45-9AEE-BA3E6B9DD179}" type="presOf" srcId="{E4995898-B2A6-4E34-9F69-4B43249DD85E}" destId="{B01A1811-B4B3-4C51-977D-FB1DE795533B}" srcOrd="0" destOrd="0" presId="urn:microsoft.com/office/officeart/2005/8/layout/vList4"/>
    <dgm:cxn modelId="{2CE5996D-DC59-4363-9829-D9DD42FE7054}" type="presOf" srcId="{34A45063-283D-4B3F-8435-92A325ECA716}" destId="{B19ADCEA-5114-41F6-B964-7FE40939164B}" srcOrd="0" destOrd="0" presId="urn:microsoft.com/office/officeart/2005/8/layout/vList4"/>
    <dgm:cxn modelId="{4F2698FF-AA6A-4D18-8556-095D8372B698}" type="presOf" srcId="{E4995898-B2A6-4E34-9F69-4B43249DD85E}" destId="{9028FF2B-077E-4105-9AD8-5BAD5D43CA96}" srcOrd="1" destOrd="0" presId="urn:microsoft.com/office/officeart/2005/8/layout/vList4"/>
    <dgm:cxn modelId="{EB16563F-2C7C-4F80-9975-D9C3B8B5C254}" type="presOf" srcId="{5CA2922E-12F4-46EA-883F-AB4EB0DCCCC1}" destId="{61D13640-F382-47FA-A93E-5CA8650C70A6}" srcOrd="0" destOrd="0" presId="urn:microsoft.com/office/officeart/2005/8/layout/vList4"/>
    <dgm:cxn modelId="{AC447A0A-DC76-43EE-A49F-33031DB560E7}" type="presOf" srcId="{98700D72-34CD-4FEA-8CA4-01175CFB7A43}" destId="{488A0428-55F8-43BA-96BB-5D68F952786D}" srcOrd="1" destOrd="0" presId="urn:microsoft.com/office/officeart/2005/8/layout/vList4"/>
    <dgm:cxn modelId="{919E8BF8-A69D-4AF9-B5DC-0AFFF139B822}" type="presParOf" srcId="{61D13640-F382-47FA-A93E-5CA8650C70A6}" destId="{8F612CA0-3379-4A88-B1B1-E965AFED131A}" srcOrd="0" destOrd="0" presId="urn:microsoft.com/office/officeart/2005/8/layout/vList4"/>
    <dgm:cxn modelId="{957531E6-530F-490F-B858-DBA63B604675}" type="presParOf" srcId="{8F612CA0-3379-4A88-B1B1-E965AFED131A}" destId="{ABD91291-69BF-48D6-A629-3C8C5FEFEC90}" srcOrd="0" destOrd="0" presId="urn:microsoft.com/office/officeart/2005/8/layout/vList4"/>
    <dgm:cxn modelId="{4AF2D555-CC57-4AFE-A76E-7B8F01E8AFB5}" type="presParOf" srcId="{8F612CA0-3379-4A88-B1B1-E965AFED131A}" destId="{42673147-757C-468D-A903-89A89B3E1D45}" srcOrd="1" destOrd="0" presId="urn:microsoft.com/office/officeart/2005/8/layout/vList4"/>
    <dgm:cxn modelId="{BF551ED3-623E-46C2-AFE4-107BE12DFFFA}" type="presParOf" srcId="{8F612CA0-3379-4A88-B1B1-E965AFED131A}" destId="{488A0428-55F8-43BA-96BB-5D68F952786D}" srcOrd="2" destOrd="0" presId="urn:microsoft.com/office/officeart/2005/8/layout/vList4"/>
    <dgm:cxn modelId="{6A4A74AB-347E-4D63-83F3-9F6C992E1517}" type="presParOf" srcId="{61D13640-F382-47FA-A93E-5CA8650C70A6}" destId="{B7EE2201-D40C-4BF0-8B91-85C1ED88C616}" srcOrd="1" destOrd="0" presId="urn:microsoft.com/office/officeart/2005/8/layout/vList4"/>
    <dgm:cxn modelId="{3E990CC3-B5E3-4FB9-AADE-997DD37943CA}" type="presParOf" srcId="{61D13640-F382-47FA-A93E-5CA8650C70A6}" destId="{FEE5F4A8-26BC-49F6-BFE5-D9041226F056}" srcOrd="2" destOrd="0" presId="urn:microsoft.com/office/officeart/2005/8/layout/vList4"/>
    <dgm:cxn modelId="{97A030B6-BA3B-4E1D-A61F-3FAB2A51FA13}" type="presParOf" srcId="{FEE5F4A8-26BC-49F6-BFE5-D9041226F056}" destId="{B22720C2-63AD-48F2-8444-E98673CE4EF3}" srcOrd="0" destOrd="0" presId="urn:microsoft.com/office/officeart/2005/8/layout/vList4"/>
    <dgm:cxn modelId="{189B904E-95ED-45BD-A681-CC9F7C6C5783}" type="presParOf" srcId="{FEE5F4A8-26BC-49F6-BFE5-D9041226F056}" destId="{12F24EB2-9B91-47F0-846F-D520EED983D3}" srcOrd="1" destOrd="0" presId="urn:microsoft.com/office/officeart/2005/8/layout/vList4"/>
    <dgm:cxn modelId="{B3815117-7DBC-43FC-8816-52E7BCACE092}" type="presParOf" srcId="{FEE5F4A8-26BC-49F6-BFE5-D9041226F056}" destId="{C5C58ED1-F33C-41F8-B114-9BAAC9B8CCA5}" srcOrd="2" destOrd="0" presId="urn:microsoft.com/office/officeart/2005/8/layout/vList4"/>
    <dgm:cxn modelId="{D42CE406-633D-4579-96BF-CFFEE233ECBE}" type="presParOf" srcId="{61D13640-F382-47FA-A93E-5CA8650C70A6}" destId="{DC05F49B-9B0B-4B25-9811-819537B4CF3F}" srcOrd="3" destOrd="0" presId="urn:microsoft.com/office/officeart/2005/8/layout/vList4"/>
    <dgm:cxn modelId="{8410430E-B731-41DA-82D4-544A0E212EB9}" type="presParOf" srcId="{61D13640-F382-47FA-A93E-5CA8650C70A6}" destId="{0D394949-FAA8-4620-92B5-B2E00FE761A1}" srcOrd="4" destOrd="0" presId="urn:microsoft.com/office/officeart/2005/8/layout/vList4"/>
    <dgm:cxn modelId="{A18C4DFC-D5C3-4188-9199-5A9A703566AF}" type="presParOf" srcId="{0D394949-FAA8-4620-92B5-B2E00FE761A1}" destId="{B01A1811-B4B3-4C51-977D-FB1DE795533B}" srcOrd="0" destOrd="0" presId="urn:microsoft.com/office/officeart/2005/8/layout/vList4"/>
    <dgm:cxn modelId="{8B85EC58-7725-4092-B95B-B881DCCABB2C}" type="presParOf" srcId="{0D394949-FAA8-4620-92B5-B2E00FE761A1}" destId="{D57F11B3-EF3F-4AE4-929C-EF5CA480ED4A}" srcOrd="1" destOrd="0" presId="urn:microsoft.com/office/officeart/2005/8/layout/vList4"/>
    <dgm:cxn modelId="{90A8EEDD-34A4-4CD6-B404-49DB7B1F4321}" type="presParOf" srcId="{0D394949-FAA8-4620-92B5-B2E00FE761A1}" destId="{9028FF2B-077E-4105-9AD8-5BAD5D43CA96}" srcOrd="2" destOrd="0" presId="urn:microsoft.com/office/officeart/2005/8/layout/vList4"/>
    <dgm:cxn modelId="{1A0B7D64-D1A8-470D-A0A1-31EB70C4D218}" type="presParOf" srcId="{61D13640-F382-47FA-A93E-5CA8650C70A6}" destId="{120E549B-A0C5-4987-8B19-6B7FB97A5033}" srcOrd="5" destOrd="0" presId="urn:microsoft.com/office/officeart/2005/8/layout/vList4"/>
    <dgm:cxn modelId="{784C00FB-6971-4BD8-A5F6-379CA526F6C7}" type="presParOf" srcId="{61D13640-F382-47FA-A93E-5CA8650C70A6}" destId="{4B884703-A077-406E-8CF4-E29AD321A54C}" srcOrd="6" destOrd="0" presId="urn:microsoft.com/office/officeart/2005/8/layout/vList4"/>
    <dgm:cxn modelId="{5A238958-E799-49BD-BAD4-4E500AB8F537}" type="presParOf" srcId="{4B884703-A077-406E-8CF4-E29AD321A54C}" destId="{B19ADCEA-5114-41F6-B964-7FE40939164B}" srcOrd="0" destOrd="0" presId="urn:microsoft.com/office/officeart/2005/8/layout/vList4"/>
    <dgm:cxn modelId="{055C5145-C96A-4594-8027-C8223963707A}" type="presParOf" srcId="{4B884703-A077-406E-8CF4-E29AD321A54C}" destId="{2497EF1D-C144-42DE-A795-77066D3BCC0E}" srcOrd="1" destOrd="0" presId="urn:microsoft.com/office/officeart/2005/8/layout/vList4"/>
    <dgm:cxn modelId="{3FAF7803-7ED3-4E0F-8194-B87F432C4B0D}" type="presParOf" srcId="{4B884703-A077-406E-8CF4-E29AD321A54C}" destId="{FD498EBB-C689-4B0F-843F-98DA45B77228}"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8.xml.rels><?xml version="1.0" encoding="UTF-8" standalone="yes"?>
<Relationships xmlns="http://schemas.openxmlformats.org/package/2006/relationships"><Relationship Id="rId12" Type="http://schemas.microsoft.com/office/2007/relationships/hdphoto" Target="../media/hdphoto3.wdp"/><Relationship Id="rId1" Type="http://schemas.openxmlformats.org/officeDocument/2006/relationships/image" Target="../media/image6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0.12766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4429123" cy="4286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800" b="1" kern="0" dirty="0" smtClean="0">
              <a:effectLst>
                <a:outerShdw blurRad="38100" dist="38100" dir="2700000" algn="tl">
                  <a:srgbClr val="000000">
                    <a:alpha val="43137"/>
                  </a:srgbClr>
                </a:outerShdw>
              </a:effectLst>
              <a:latin typeface="Calibri" pitchFamily="34" charset="0"/>
              <a:cs typeface="Calibri" pitchFamily="34" charset="0"/>
            </a:rPr>
            <a:t>ОБОРОТ ОБЩЕСТВЕННОГО ПИТАНИЯ</a:t>
          </a:r>
          <a:endParaRPr lang="ru-RU" sz="1800" kern="0" dirty="0" smtClean="0">
            <a:effectLst>
              <a:outerShdw blurRad="38100" dist="38100" dir="2700000" algn="tl">
                <a:srgbClr val="000000">
                  <a:alpha val="43137"/>
                </a:srgbClr>
              </a:outerShdw>
            </a:effectLst>
            <a:latin typeface="Calibri" pitchFamily="34" charset="0"/>
            <a:cs typeface="Calibri" pitchFamily="34" charset="0"/>
          </a:endParaRPr>
        </a:p>
      </cdr:txBody>
    </cdr:sp>
  </cdr:relSizeAnchor>
  <cdr:relSizeAnchor xmlns:cdr="http://schemas.openxmlformats.org/drawingml/2006/chartDrawing">
    <cdr:from>
      <cdr:x>0.82176</cdr:x>
      <cdr:y>0.12766</cdr:y>
    </cdr:from>
    <cdr:to>
      <cdr:x>1</cdr:x>
      <cdr:y>0.21016</cdr:y>
    </cdr:to>
    <cdr:sp macro="" textlink="">
      <cdr:nvSpPr>
        <cdr:cNvPr id="3" name="Прямоугольник 2"/>
        <cdr:cNvSpPr/>
      </cdr:nvSpPr>
      <cdr:spPr>
        <a:xfrm xmlns:a="http://schemas.openxmlformats.org/drawingml/2006/main">
          <a:off x="3639676" y="428628"/>
          <a:ext cx="789447"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0.1134</cdr:x>
      <cdr:y>0.04878</cdr:y>
    </cdr:from>
    <cdr:to>
      <cdr:x>0.27835</cdr:x>
      <cdr:y>0.14335</cdr:y>
    </cdr:to>
    <cdr:sp macro="" textlink="">
      <cdr:nvSpPr>
        <cdr:cNvPr id="2" name="Прямоугольник 1"/>
        <cdr:cNvSpPr/>
      </cdr:nvSpPr>
      <cdr:spPr>
        <a:xfrm xmlns:a="http://schemas.openxmlformats.org/drawingml/2006/main">
          <a:off x="785818" y="142876"/>
          <a:ext cx="1143008"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0.8125</cdr:x>
      <cdr:y>0.04878</cdr:y>
    </cdr:from>
    <cdr:to>
      <cdr:x>0.96874</cdr:x>
      <cdr:y>0.14335</cdr:y>
    </cdr:to>
    <cdr:sp macro="" textlink="">
      <cdr:nvSpPr>
        <cdr:cNvPr id="2" name="Прямоугольник 1"/>
        <cdr:cNvSpPr/>
      </cdr:nvSpPr>
      <cdr:spPr>
        <a:xfrm xmlns:a="http://schemas.openxmlformats.org/drawingml/2006/main">
          <a:off x="3714744" y="142876"/>
          <a:ext cx="714349"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единиц</a:t>
          </a:r>
          <a:endParaRPr lang="ru-RU" sz="1200" i="1" dirty="0">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0.68334</cdr:x>
      <cdr:y>0.14634</cdr:y>
    </cdr:from>
    <cdr:to>
      <cdr:x>0.93333</cdr:x>
      <cdr:y>0.22712</cdr:y>
    </cdr:to>
    <cdr:sp macro="" textlink="">
      <cdr:nvSpPr>
        <cdr:cNvPr id="2" name="Прямоугольник 1"/>
        <cdr:cNvSpPr/>
      </cdr:nvSpPr>
      <cdr:spPr>
        <a:xfrm xmlns:a="http://schemas.openxmlformats.org/drawingml/2006/main">
          <a:off x="2928958" y="428628"/>
          <a:ext cx="1071518" cy="23660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0.68966</cdr:x>
      <cdr:y>0.50526</cdr:y>
    </cdr:from>
    <cdr:to>
      <cdr:x>0.85398</cdr:x>
      <cdr:y>0.55789</cdr:y>
    </cdr:to>
    <cdr:sp macro="" textlink="">
      <cdr:nvSpPr>
        <cdr:cNvPr id="4" name="Соединительная линия уступом 3"/>
        <cdr:cNvSpPr/>
      </cdr:nvSpPr>
      <cdr:spPr>
        <a:xfrm xmlns:a="http://schemas.openxmlformats.org/drawingml/2006/main" flipV="1">
          <a:off x="6096000" y="2057400"/>
          <a:ext cx="1452458" cy="214308"/>
        </a:xfrm>
        <a:prstGeom xmlns:a="http://schemas.openxmlformats.org/drawingml/2006/main" prst="bentConnector3">
          <a:avLst>
            <a:gd name="adj1" fmla="val 26205"/>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0.12931</cdr:x>
      <cdr:y>0.54386</cdr:y>
    </cdr:from>
    <cdr:to>
      <cdr:x>0.25331</cdr:x>
      <cdr:y>0.62941</cdr:y>
    </cdr:to>
    <cdr:sp macro="" textlink="">
      <cdr:nvSpPr>
        <cdr:cNvPr id="2" name="TextBox 1"/>
        <cdr:cNvSpPr txBox="1"/>
      </cdr:nvSpPr>
      <cdr:spPr>
        <a:xfrm xmlns:a="http://schemas.openxmlformats.org/drawingml/2006/main">
          <a:off x="1143008" y="2214578"/>
          <a:ext cx="1096061" cy="34835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0.8425</cdr:x>
      <cdr:y>0</cdr:y>
    </cdr:from>
    <cdr:to>
      <cdr:x>1</cdr:x>
      <cdr:y>0.07659</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0.8425</cdr:x>
      <cdr:y>0</cdr:y>
    </cdr:from>
    <cdr:to>
      <cdr:x>1</cdr:x>
      <cdr:y>0.07833</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0.14444</cdr:y>
    </cdr:from>
    <cdr:to>
      <cdr:x>0.2</cdr:x>
      <cdr:y>0.29026</cdr:y>
    </cdr:to>
    <cdr:sp macro="" textlink="">
      <cdr:nvSpPr>
        <cdr:cNvPr id="2" name="TextBox 1"/>
        <cdr:cNvSpPr txBox="1"/>
      </cdr:nvSpPr>
      <cdr:spPr>
        <a:xfrm xmlns:a="http://schemas.openxmlformats.org/drawingml/2006/main">
          <a:off x="0" y="990600"/>
          <a:ext cx="1828800" cy="10000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1800" b="1" dirty="0" smtClean="0">
              <a:latin typeface="+mn-lt"/>
              <a:cs typeface="Times New Roman" pitchFamily="18" charset="0"/>
            </a:rPr>
            <a:t>на 2022 год </a:t>
          </a:r>
        </a:p>
        <a:p xmlns:a="http://schemas.openxmlformats.org/drawingml/2006/main">
          <a:pPr algn="ctr"/>
          <a:r>
            <a:rPr lang="ru-RU" sz="1800" b="1" dirty="0" smtClean="0">
              <a:latin typeface="+mn-lt"/>
              <a:cs typeface="Times New Roman" pitchFamily="18" charset="0"/>
            </a:rPr>
            <a:t>2 182 774,29</a:t>
          </a:r>
          <a:endParaRPr lang="ru-RU" sz="1800" b="1" dirty="0">
            <a:latin typeface="+mn-lt"/>
            <a:cs typeface="Times New Roman" pitchFamily="18" charset="0"/>
          </a:endParaRPr>
        </a:p>
      </cdr:txBody>
    </cdr:sp>
  </cdr:relSizeAnchor>
  <cdr:relSizeAnchor xmlns:cdr="http://schemas.openxmlformats.org/drawingml/2006/chartDrawing">
    <cdr:from>
      <cdr:x>1.09361E-7</cdr:x>
      <cdr:y>0.28889</cdr:y>
    </cdr:from>
    <cdr:to>
      <cdr:x>0.2</cdr:x>
      <cdr:y>0.43471</cdr:y>
    </cdr:to>
    <cdr:sp macro="" textlink="">
      <cdr:nvSpPr>
        <cdr:cNvPr id="3" name="TextBox 1"/>
        <cdr:cNvSpPr txBox="1"/>
      </cdr:nvSpPr>
      <cdr:spPr>
        <a:xfrm xmlns:a="http://schemas.openxmlformats.org/drawingml/2006/main">
          <a:off x="1" y="1981200"/>
          <a:ext cx="1828800" cy="1000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1800" b="1" dirty="0" smtClean="0">
              <a:latin typeface="+mn-lt"/>
              <a:cs typeface="Times New Roman" pitchFamily="18" charset="0"/>
            </a:rPr>
            <a:t>на 2023 год </a:t>
          </a:r>
        </a:p>
        <a:p xmlns:a="http://schemas.openxmlformats.org/drawingml/2006/main">
          <a:pPr algn="ctr"/>
          <a:r>
            <a:rPr lang="ru-RU" sz="1800" b="1" dirty="0" smtClean="0">
              <a:latin typeface="+mn-lt"/>
              <a:cs typeface="Times New Roman" pitchFamily="18" charset="0"/>
            </a:rPr>
            <a:t>1 914 722,79</a:t>
          </a:r>
          <a:endParaRPr lang="ru-RU" sz="1800" b="1" dirty="0">
            <a:latin typeface="+mn-lt"/>
            <a:cs typeface="Times New Roman" pitchFamily="18" charset="0"/>
          </a:endParaRPr>
        </a:p>
      </cdr:txBody>
    </cdr:sp>
  </cdr:relSizeAnchor>
  <cdr:relSizeAnchor xmlns:cdr="http://schemas.openxmlformats.org/drawingml/2006/chartDrawing">
    <cdr:from>
      <cdr:x>1.09361E-7</cdr:x>
      <cdr:y>0.43333</cdr:y>
    </cdr:from>
    <cdr:to>
      <cdr:x>0.21667</cdr:x>
      <cdr:y>0.57915</cdr:y>
    </cdr:to>
    <cdr:sp macro="" textlink="">
      <cdr:nvSpPr>
        <cdr:cNvPr id="4" name="TextBox 1"/>
        <cdr:cNvSpPr txBox="1"/>
      </cdr:nvSpPr>
      <cdr:spPr>
        <a:xfrm xmlns:a="http://schemas.openxmlformats.org/drawingml/2006/main">
          <a:off x="1" y="2971800"/>
          <a:ext cx="1981200" cy="1000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1800" b="1" dirty="0" smtClean="0">
              <a:latin typeface="+mn-lt"/>
              <a:cs typeface="Times New Roman" pitchFamily="18" charset="0"/>
            </a:rPr>
            <a:t>на 2024 год </a:t>
          </a:r>
        </a:p>
        <a:p xmlns:a="http://schemas.openxmlformats.org/drawingml/2006/main">
          <a:pPr algn="ctr"/>
          <a:r>
            <a:rPr lang="ru-RU" sz="1800" b="1" dirty="0" smtClean="0">
              <a:latin typeface="+mn-lt"/>
              <a:cs typeface="Times New Roman" pitchFamily="18" charset="0"/>
            </a:rPr>
            <a:t>1 941 587,25</a:t>
          </a:r>
          <a:endParaRPr lang="ru-RU" sz="1800" b="1" dirty="0">
            <a:latin typeface="+mn-lt"/>
            <a:cs typeface="Times New Roman" pitchFamily="18" charset="0"/>
          </a:endParaRPr>
        </a:p>
      </cdr:txBody>
    </cdr:sp>
  </cdr:relSizeAnchor>
  <cdr:relSizeAnchor xmlns:cdr="http://schemas.openxmlformats.org/drawingml/2006/chartDrawing">
    <cdr:from>
      <cdr:x>0.83333</cdr:x>
      <cdr:y>0.14444</cdr:y>
    </cdr:from>
    <cdr:to>
      <cdr:x>0.95832</cdr:x>
      <cdr:y>0.1938</cdr:y>
    </cdr:to>
    <cdr:sp macro="" textlink="">
      <cdr:nvSpPr>
        <cdr:cNvPr id="6" name="Text Box 38"/>
        <cdr:cNvSpPr txBox="1">
          <a:spLocks xmlns:a="http://schemas.openxmlformats.org/drawingml/2006/main" noChangeArrowheads="1"/>
        </cdr:cNvSpPr>
      </cdr:nvSpPr>
      <cdr:spPr bwMode="auto">
        <a:xfrm xmlns:a="http://schemas.openxmlformats.org/drawingml/2006/main">
          <a:off x="7620000" y="990600"/>
          <a:ext cx="1142909" cy="3385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600" i="1" dirty="0">
              <a:latin typeface="Times New Roman" pitchFamily="18" charset="0"/>
              <a:cs typeface="Times New Roman" pitchFamily="18" charset="0"/>
            </a:rPr>
            <a:t>тыс. </a:t>
          </a:r>
          <a:r>
            <a:rPr lang="ru-RU" sz="1600" i="1" dirty="0" smtClean="0">
              <a:latin typeface="Times New Roman" pitchFamily="18" charset="0"/>
              <a:cs typeface="Times New Roman" pitchFamily="18" charset="0"/>
            </a:rPr>
            <a:t>руб.</a:t>
          </a:r>
          <a:endParaRPr lang="ru-RU" sz="1600" i="1" dirty="0">
            <a:latin typeface="Times New Roman" pitchFamily="18" charset="0"/>
            <a:cs typeface="Times New Roman" pitchFamily="18" charset="0"/>
          </a:endParaRPr>
        </a:p>
      </cdr:txBody>
    </cdr:sp>
  </cdr:relSizeAnchor>
  <cdr:relSizeAnchor xmlns:cdr="http://schemas.openxmlformats.org/drawingml/2006/chartDrawing">
    <cdr:from>
      <cdr:x>0.05833</cdr:x>
      <cdr:y>0.64444</cdr:y>
    </cdr:from>
    <cdr:to>
      <cdr:x>0.97032</cdr:x>
      <cdr:y>0.97778</cdr:y>
    </cdr:to>
    <cdr:sp macro="" textlink="">
      <cdr:nvSpPr>
        <cdr:cNvPr id="9" name="TextBox 8"/>
        <cdr:cNvSpPr txBox="1"/>
      </cdr:nvSpPr>
      <cdr:spPr>
        <a:xfrm xmlns:a="http://schemas.openxmlformats.org/drawingml/2006/main">
          <a:off x="533370" y="4419570"/>
          <a:ext cx="8339236" cy="228603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200" dirty="0" smtClean="0">
              <a:latin typeface="+mn-lt"/>
              <a:cs typeface="Times New Roman" pitchFamily="18" charset="0"/>
            </a:rPr>
            <a:t>Развитие образования – 34,84%</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latin typeface="+mn-lt"/>
              <a:cs typeface="Times New Roman" pitchFamily="18" charset="0"/>
            </a:rPr>
            <a:t>Социальная поддержка граждан –  31,20%</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latin typeface="+mn-lt"/>
              <a:cs typeface="Times New Roman" pitchFamily="18" charset="0"/>
            </a:rPr>
            <a:t>Сохранение и развитие культуры – 6,04%</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a:latin typeface="+mn-lt"/>
              <a:ea typeface="+mn-ea"/>
              <a:cs typeface="+mn-cs"/>
            </a:rPr>
            <a:t>Развитие коммунального хозяйства, транспортной системы </a:t>
          </a:r>
          <a:endParaRPr lang="ru-RU" sz="1200" dirty="0" smtClean="0">
            <a:latin typeface="+mn-lt"/>
            <a:ea typeface="+mn-ea"/>
            <a:cs typeface="+mn-cs"/>
          </a:endParaRPr>
        </a:p>
        <a:p xmlns:a="http://schemas.openxmlformats.org/drawingml/2006/main">
          <a:r>
            <a:rPr lang="ru-RU" sz="1200" dirty="0" smtClean="0">
              <a:latin typeface="+mn-lt"/>
              <a:ea typeface="+mn-ea"/>
              <a:cs typeface="+mn-cs"/>
            </a:rPr>
            <a:t>и </a:t>
          </a:r>
          <a:r>
            <a:rPr lang="ru-RU" sz="1200" dirty="0">
              <a:latin typeface="+mn-lt"/>
              <a:ea typeface="+mn-ea"/>
              <a:cs typeface="+mn-cs"/>
            </a:rPr>
            <a:t>обеспечение безопасности дорожного движения </a:t>
          </a:r>
          <a:r>
            <a:rPr lang="ru-RU" sz="1200" dirty="0" smtClean="0">
              <a:latin typeface="+mn-lt"/>
              <a:cs typeface="Times New Roman" pitchFamily="18" charset="0"/>
            </a:rPr>
            <a:t>в – 13,18%</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latin typeface="+mn-lt"/>
              <a:cs typeface="Times New Roman" pitchFamily="18" charset="0"/>
            </a:rPr>
            <a:t>Управление финансами – 2,23% </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solidFill>
                <a:schemeClr val="tx1"/>
              </a:solidFill>
              <a:latin typeface="+mn-lt"/>
              <a:cs typeface="Times New Roman" pitchFamily="18" charset="0"/>
            </a:rPr>
            <a:t>Межнациональные отношения и поддержка казачества – 1,42%</a:t>
          </a:r>
        </a:p>
        <a:p xmlns:a="http://schemas.openxmlformats.org/drawingml/2006/main">
          <a:r>
            <a:rPr lang="ru-RU" sz="1200" dirty="0">
              <a:latin typeface="+mn-lt"/>
              <a:ea typeface="+mn-ea"/>
              <a:cs typeface="+mn-cs"/>
            </a:rPr>
            <a:t>Обеспечение жильем отдельных категорий </a:t>
          </a:r>
          <a:r>
            <a:rPr lang="ru-RU" sz="1200" dirty="0" smtClean="0">
              <a:latin typeface="+mn-lt"/>
              <a:ea typeface="+mn-ea"/>
              <a:cs typeface="+mn-cs"/>
            </a:rPr>
            <a:t>граждан – 2,96%</a:t>
          </a:r>
          <a:endParaRPr lang="ru-RU" sz="1200" dirty="0" smtClean="0">
            <a:solidFill>
              <a:schemeClr val="tx1"/>
            </a:solidFill>
            <a:latin typeface="+mn-lt"/>
            <a:cs typeface="Times New Roman" pitchFamily="18" charset="0"/>
          </a:endParaRPr>
        </a:p>
        <a:p xmlns:a="http://schemas.openxmlformats.org/drawingml/2006/main">
          <a:endParaRPr lang="ru-RU" sz="500" dirty="0">
            <a:solidFill>
              <a:schemeClr val="tx1"/>
            </a:solidFill>
            <a:latin typeface="+mn-lt"/>
            <a:cs typeface="Times New Roman" pitchFamily="18" charset="0"/>
          </a:endParaRPr>
        </a:p>
        <a:p xmlns:a="http://schemas.openxmlformats.org/drawingml/2006/main">
          <a:r>
            <a:rPr lang="ru-RU" sz="1200" dirty="0" smtClean="0">
              <a:solidFill>
                <a:schemeClr val="tx1"/>
              </a:solidFill>
              <a:latin typeface="+mn-lt"/>
              <a:cs typeface="Times New Roman" pitchFamily="18" charset="0"/>
            </a:rPr>
            <a:t>Прочие программы – </a:t>
          </a:r>
          <a:r>
            <a:rPr lang="ru-RU" sz="1200" dirty="0" smtClean="0">
              <a:solidFill>
                <a:schemeClr val="tx1"/>
              </a:solidFill>
              <a:cs typeface="Times New Roman" pitchFamily="18" charset="0"/>
            </a:rPr>
            <a:t>8,13</a:t>
          </a:r>
          <a:r>
            <a:rPr lang="ru-RU" sz="1200" dirty="0" smtClean="0">
              <a:solidFill>
                <a:schemeClr val="tx1"/>
              </a:solidFill>
              <a:latin typeface="+mn-lt"/>
              <a:cs typeface="Times New Roman" pitchFamily="18" charset="0"/>
            </a:rPr>
            <a:t>%</a:t>
          </a:r>
          <a:endParaRPr lang="ru-RU" sz="1200" dirty="0">
            <a:solidFill>
              <a:schemeClr val="tx1"/>
            </a:solidFill>
            <a:latin typeface="+mn-lt"/>
            <a:cs typeface="Times New Roman" pitchFamily="18" charset="0"/>
          </a:endParaRPr>
        </a:p>
        <a:p xmlns:a="http://schemas.openxmlformats.org/drawingml/2006/main">
          <a:endParaRPr lang="ru-RU" sz="1200" dirty="0" smtClean="0">
            <a:solidFill>
              <a:schemeClr val="tx1"/>
            </a:solidFill>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5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a:latin typeface="+mn-lt"/>
            <a:cs typeface="Times New Roman" pitchFamily="18" charset="0"/>
          </a:endParaRPr>
        </a:p>
      </cdr:txBody>
    </cdr:sp>
  </cdr:relSizeAnchor>
  <cdr:relSizeAnchor xmlns:cdr="http://schemas.openxmlformats.org/drawingml/2006/chartDrawing">
    <cdr:from>
      <cdr:x>0.03333</cdr:x>
      <cdr:y>0.68889</cdr:y>
    </cdr:from>
    <cdr:to>
      <cdr:x>0.04895</cdr:x>
      <cdr:y>0.70971</cdr:y>
    </cdr:to>
    <cdr:sp macro="" textlink="">
      <cdr:nvSpPr>
        <cdr:cNvPr id="10" name="Прямоугольник 9"/>
        <cdr:cNvSpPr/>
      </cdr:nvSpPr>
      <cdr:spPr>
        <a:xfrm xmlns:a="http://schemas.openxmlformats.org/drawingml/2006/main">
          <a:off x="304800" y="4724400"/>
          <a:ext cx="142829" cy="142784"/>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0.86667</cdr:y>
    </cdr:from>
    <cdr:to>
      <cdr:x>0.04825</cdr:x>
      <cdr:y>0.8875</cdr:y>
    </cdr:to>
    <cdr:sp macro="" textlink="">
      <cdr:nvSpPr>
        <cdr:cNvPr id="11" name="Прямоугольник 10"/>
        <cdr:cNvSpPr/>
      </cdr:nvSpPr>
      <cdr:spPr>
        <a:xfrm xmlns:a="http://schemas.openxmlformats.org/drawingml/2006/main">
          <a:off x="304800" y="5943600"/>
          <a:ext cx="136428" cy="142852"/>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0.72222</cdr:y>
    </cdr:from>
    <cdr:to>
      <cdr:x>0.04825</cdr:x>
      <cdr:y>0.74305</cdr:y>
    </cdr:to>
    <cdr:sp macro="" textlink="">
      <cdr:nvSpPr>
        <cdr:cNvPr id="13" name="Прямоугольник 12"/>
        <cdr:cNvSpPr/>
      </cdr:nvSpPr>
      <cdr:spPr>
        <a:xfrm xmlns:a="http://schemas.openxmlformats.org/drawingml/2006/main">
          <a:off x="304800" y="4953000"/>
          <a:ext cx="136428" cy="142852"/>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0.76667</cdr:y>
    </cdr:from>
    <cdr:to>
      <cdr:x>0.04825</cdr:x>
      <cdr:y>0.78751</cdr:y>
    </cdr:to>
    <cdr:sp macro="" textlink="">
      <cdr:nvSpPr>
        <cdr:cNvPr id="20" name="Прямоугольник 19"/>
        <cdr:cNvSpPr/>
      </cdr:nvSpPr>
      <cdr:spPr>
        <a:xfrm xmlns:a="http://schemas.openxmlformats.org/drawingml/2006/main">
          <a:off x="304800" y="5257800"/>
          <a:ext cx="136429" cy="142921"/>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0.33333</cdr:x>
      <cdr:y>0.23333</cdr:y>
    </cdr:from>
    <cdr:to>
      <cdr:x>0.40755</cdr:x>
      <cdr:y>0.32753</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 xmlns:a14="http://schemas.microsoft.com/office/drawing/2010/main" xmlns:p="http://schemas.openxmlformats.org/presentationml/2006/main" xmlns:lc="http://schemas.openxmlformats.org/drawingml/2006/lockedCanva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3048000" y="1600200"/>
          <a:ext cx="678668" cy="646024"/>
        </a:xfrm>
        <a:prstGeom xmlns:a="http://schemas.openxmlformats.org/drawingml/2006/main" prst="rect">
          <a:avLst/>
        </a:prstGeom>
        <a:noFill xmlns:a="http://schemas.openxmlformats.org/drawingml/2006/main"/>
      </cdr:spPr>
    </cdr:pic>
  </cdr:relSizeAnchor>
  <cdr:relSizeAnchor xmlns:cdr="http://schemas.openxmlformats.org/drawingml/2006/chartDrawing">
    <cdr:from>
      <cdr:x>0.53125</cdr:x>
      <cdr:y>0.70833</cdr:y>
    </cdr:from>
    <cdr:to>
      <cdr:x>0.97656</cdr:x>
      <cdr:y>0.9375</cdr:y>
    </cdr:to>
    <cdr:sp macro="" textlink="">
      <cdr:nvSpPr>
        <cdr:cNvPr id="36" name="TextBox 1"/>
        <cdr:cNvSpPr txBox="1"/>
      </cdr:nvSpPr>
      <cdr:spPr>
        <a:xfrm xmlns:a="http://schemas.openxmlformats.org/drawingml/2006/main">
          <a:off x="4857752" y="4857760"/>
          <a:ext cx="4071934" cy="1571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0.03333</cdr:x>
      <cdr:y>0.83333</cdr:y>
    </cdr:from>
    <cdr:to>
      <cdr:x>0.04914</cdr:x>
      <cdr:y>0.85416</cdr:y>
    </cdr:to>
    <cdr:sp macro="" textlink="">
      <cdr:nvSpPr>
        <cdr:cNvPr id="40" name="Прямоугольник 39"/>
        <cdr:cNvSpPr/>
      </cdr:nvSpPr>
      <cdr:spPr>
        <a:xfrm xmlns:a="http://schemas.openxmlformats.org/drawingml/2006/main">
          <a:off x="304800" y="5715000"/>
          <a:ext cx="144567" cy="142853"/>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0.9</cdr:y>
    </cdr:from>
    <cdr:to>
      <cdr:x>0.04914</cdr:x>
      <cdr:y>0.92083</cdr:y>
    </cdr:to>
    <cdr:sp macro="" textlink="">
      <cdr:nvSpPr>
        <cdr:cNvPr id="41" name="Прямоугольник 40"/>
        <cdr:cNvSpPr/>
      </cdr:nvSpPr>
      <cdr:spPr>
        <a:xfrm xmlns:a="http://schemas.openxmlformats.org/drawingml/2006/main">
          <a:off x="304800" y="6172200"/>
          <a:ext cx="144566" cy="142852"/>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0.93333</cdr:y>
    </cdr:from>
    <cdr:to>
      <cdr:x>0.04825</cdr:x>
      <cdr:y>0.95416</cdr:y>
    </cdr:to>
    <cdr:sp macro="" textlink="">
      <cdr:nvSpPr>
        <cdr:cNvPr id="22" name="Прямоугольник 21"/>
        <cdr:cNvSpPr/>
      </cdr:nvSpPr>
      <cdr:spPr>
        <a:xfrm xmlns:a="http://schemas.openxmlformats.org/drawingml/2006/main">
          <a:off x="304800" y="6400800"/>
          <a:ext cx="136428" cy="142852"/>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21.01.2022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59</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63</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65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66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consultantplus://offline/ref=8F0DB4906BCF994D426F2B35421AFCABDA879CF5DA14836588747B8A6BBD30D0xF54H" TargetMode="External"/><Relationship Id="rId2" Type="http://schemas.openxmlformats.org/officeDocument/2006/relationships/chart" Target="../charts/chart29.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 Id="rId6" Type="http://schemas.openxmlformats.org/officeDocument/2006/relationships/hyperlink" Target="consultantplus://offline/ref=F5E06529D60FEBD3DE1FD48F65446402DB6C288AB648ACBFE6CD2D1003s6cDM" TargetMode="External"/><Relationship Id="rId5" Type="http://schemas.openxmlformats.org/officeDocument/2006/relationships/hyperlink" Target="consultantplus://offline/ref=F5E06529D60FEBD3DE1FD48F65446402DB6C2186BE4BACBFE6CD2D1003s6cDM" TargetMode="External"/><Relationship Id="rId4" Type="http://schemas.openxmlformats.org/officeDocument/2006/relationships/hyperlink" Target="consultantplus://offline/ref=F5E06529D60FEBD3DE1FD48F65446402DB6D2880BB49ACBFE6CD2D1003s6cDM" TargetMode="External"/></Relationships>
</file>

<file path=ppt/slides/_rels/slide43.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tags" Target="../tags/tag3.xml"/><Relationship Id="rId7" Type="http://schemas.openxmlformats.org/officeDocument/2006/relationships/image" Target="../media/image4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9.png"/></Relationships>
</file>

<file path=ppt/slides/_rels/slide4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hart" Target="../charts/chart5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gif"/></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Рисунок 7" descr="Герб Курского района"/>
          <p:cNvPicPr>
            <a:picLocks noChangeAspect="1" noChangeArrowheads="1"/>
          </p:cNvPicPr>
          <p:nvPr/>
        </p:nvPicPr>
        <p:blipFill>
          <a:blip r:embed="rId2" cstate="print"/>
          <a:srcRect/>
          <a:stretch>
            <a:fillRect/>
          </a:stretch>
        </p:blipFill>
        <p:spPr bwMode="auto">
          <a:xfrm>
            <a:off x="0" y="1"/>
            <a:ext cx="1714480" cy="2069200"/>
          </a:xfrm>
          <a:prstGeom prst="rect">
            <a:avLst/>
          </a:prstGeom>
          <a:noFill/>
          <a:ln w="9525">
            <a:noFill/>
            <a:miter lim="800000"/>
            <a:headEnd/>
            <a:tailEnd/>
          </a:ln>
        </p:spPr>
      </p:pic>
      <p:sp>
        <p:nvSpPr>
          <p:cNvPr id="5" name="Прямоугольник 4"/>
          <p:cNvSpPr/>
          <p:nvPr/>
        </p:nvSpPr>
        <p:spPr>
          <a:xfrm>
            <a:off x="0" y="2928934"/>
            <a:ext cx="9144000" cy="3539430"/>
          </a:xfrm>
          <a:prstGeom prst="rect">
            <a:avLst/>
          </a:prstGeom>
          <a:noFill/>
        </p:spPr>
        <p:txBody>
          <a:bodyPr wrap="square" lIns="91440" tIns="45720" rIns="91440" bIns="45720">
            <a:spAutoFit/>
          </a:bodyPr>
          <a:lstStyle/>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разработан на основе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Решения Совета Курского муниципального округа Ставропольского края  № 306 от 09 декабря 2021 г.</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«О бюджете Курского муниципального округа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2022 год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2023 и 2024 годов»</a:t>
            </a:r>
            <a:endParaRPr lang="ru-RU" sz="32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C:\Users\TERMINATOR\Desktop\Презентация к проекту на 2021-2024\бюджет для граждан.jpg"/>
          <p:cNvPicPr>
            <a:picLocks noChangeAspect="1" noChangeArrowheads="1"/>
          </p:cNvPicPr>
          <p:nvPr/>
        </p:nvPicPr>
        <p:blipFill>
          <a:blip r:embed="rId3"/>
          <a:srcRect/>
          <a:stretch>
            <a:fillRect/>
          </a:stretch>
        </p:blipFill>
        <p:spPr bwMode="auto">
          <a:xfrm>
            <a:off x="2357422" y="0"/>
            <a:ext cx="4876813" cy="2928934"/>
          </a:xfrm>
          <a:prstGeom prst="rect">
            <a:avLst/>
          </a:prstGeom>
          <a:ln>
            <a:noFill/>
          </a:ln>
          <a:effectLst>
            <a:softEdge rad="112500"/>
          </a:effectLst>
        </p:spPr>
      </p:pic>
      <p:pic>
        <p:nvPicPr>
          <p:cNvPr id="6" name="Picture 2" descr="http://itd0.mycdn.me/image?id=856306068765&amp;t=20&amp;plc=WEB&amp;tkn=*voSScq4LfN6WkR5HsMuhkanY0zw"/>
          <p:cNvPicPr>
            <a:picLocks noChangeAspect="1" noChangeArrowheads="1"/>
          </p:cNvPicPr>
          <p:nvPr/>
        </p:nvPicPr>
        <p:blipFill>
          <a:blip r:embed="rId4" cstate="print"/>
          <a:srcRect l="17969" t="41207" r="11827" b="4166"/>
          <a:stretch>
            <a:fillRect/>
          </a:stretch>
        </p:blipFill>
        <p:spPr bwMode="auto">
          <a:xfrm>
            <a:off x="2357422" y="571480"/>
            <a:ext cx="4857783" cy="235745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sk.deir.ru/wp-content/uploads/2017/03/strategia_ros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357158" y="0"/>
            <a:ext cx="5929354" cy="2072362"/>
          </a:xfrm>
          <a:prstGeom prst="rect">
            <a:avLst/>
          </a:prstGeom>
        </p:spPr>
        <p:txBody>
          <a:bodyPr wrap="square">
            <a:spAutoFit/>
          </a:bodyPr>
          <a:lstStyle/>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r>
              <a:rPr lang="ru-RU" sz="2400" b="1" dirty="0" smtClean="0">
                <a:solidFill>
                  <a:schemeClr val="bg1"/>
                </a:solidFill>
                <a:latin typeface="Calibri" pitchFamily="34" charset="0"/>
                <a:cs typeface="Calibri" pitchFamily="34" charset="0"/>
              </a:rPr>
              <a:t>Раздел 1 /   </a:t>
            </a:r>
            <a:r>
              <a:rPr lang="ru-RU" sz="2400" dirty="0" smtClean="0">
                <a:solidFill>
                  <a:schemeClr val="bg1"/>
                </a:solidFill>
                <a:latin typeface="Calibri" pitchFamily="34" charset="0"/>
                <a:cs typeface="Calibri" pitchFamily="34" charset="0"/>
              </a:rPr>
              <a:t>ОСНОВНЫЕ ПОКАЗАТЕЛИ </a:t>
            </a:r>
          </a:p>
          <a:p>
            <a:pPr algn="ctr"/>
            <a:r>
              <a:rPr lang="ru-RU" sz="2400" dirty="0" smtClean="0">
                <a:solidFill>
                  <a:schemeClr val="bg1"/>
                </a:solidFill>
                <a:latin typeface="Calibri" pitchFamily="34" charset="0"/>
                <a:cs typeface="Calibri" pitchFamily="34" charset="0"/>
              </a:rPr>
              <a:t>социально-экономического развития Курского муниципального округа Ставропольского края *</a:t>
            </a:r>
          </a:p>
        </p:txBody>
      </p:sp>
      <p:sp>
        <p:nvSpPr>
          <p:cNvPr id="2050" name="AutoShape 2" descr="https://opt-1167640.ssl.1c-bitrix-cdn.ru/upload/iblock/af7/af7d4c29c1d91b39ca35aab10cb7c27d.jpg?1537869702540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6111642"/>
            <a:ext cx="7643834" cy="528350"/>
          </a:xfrm>
          <a:prstGeom prst="rect">
            <a:avLst/>
          </a:prstGeom>
          <a:noFill/>
        </p:spPr>
        <p:txBody>
          <a:bodyPr wrap="square" rtlCol="0">
            <a:spAutoFit/>
          </a:bodyPr>
          <a:lstStyle/>
          <a:p>
            <a:pPr>
              <a:lnSpc>
                <a:spcPts val="1700"/>
              </a:lnSpc>
            </a:pPr>
            <a:r>
              <a:rPr lang="ru-RU" sz="1100" dirty="0" smtClean="0">
                <a:latin typeface="Calibri" pitchFamily="34" charset="0"/>
                <a:cs typeface="Calibri" pitchFamily="34" charset="0"/>
              </a:rPr>
              <a:t>   *  В соответствии с Прогнозом социально-экономического развития Курского муниципального округа Ставропольского края на 2022 год и плановый  период 2023  и 2024 годов</a:t>
            </a:r>
            <a:endParaRPr lang="ru-RU" sz="1100" dirty="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 y="1"/>
          <a:ext cx="5857885" cy="39290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419600" cy="314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 ЧИСЛЕННОСТЬ НАСЕЛЕНИЯ (в вариантах)</a:t>
            </a:r>
            <a:endParaRPr kumimoji="0" lang="ru-RU"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3581400" y="228600"/>
            <a:ext cx="918841" cy="246221"/>
          </a:xfrm>
          <a:prstGeom prst="rect">
            <a:avLst/>
          </a:prstGeom>
        </p:spPr>
        <p:txBody>
          <a:bodyPr wrap="none">
            <a:spAutoFit/>
          </a:bodyPr>
          <a:lstStyle/>
          <a:p>
            <a:pPr>
              <a:spcBef>
                <a:spcPct val="50000"/>
              </a:spcBef>
            </a:pPr>
            <a:r>
              <a:rPr lang="ru-RU" sz="1000" i="1" dirty="0" smtClean="0">
                <a:latin typeface="Calibri" pitchFamily="34" charset="0"/>
              </a:rPr>
              <a:t>тыс. человек</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0" y="3140907"/>
          <a:ext cx="4929189" cy="37170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429000"/>
            <a:ext cx="457200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ДЕМОГРАФИЯ</a:t>
            </a:r>
            <a:endParaRPr kumimoji="0" lang="ru-RU"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63489" name="Picture 1" descr="C:\Users\TERMINATOR\Desktop\Презентация к проекту на 2021-2024\Население клип арт.jpg"/>
          <p:cNvPicPr>
            <a:picLocks noChangeAspect="1" noChangeArrowheads="1"/>
          </p:cNvPicPr>
          <p:nvPr/>
        </p:nvPicPr>
        <p:blipFill>
          <a:blip r:embed="rId4" cstate="print"/>
          <a:srcRect/>
          <a:stretch>
            <a:fillRect/>
          </a:stretch>
        </p:blipFill>
        <p:spPr bwMode="auto">
          <a:xfrm flipH="1">
            <a:off x="5929322" y="285728"/>
            <a:ext cx="3038428" cy="3038428"/>
          </a:xfrm>
          <a:prstGeom prst="ellipse">
            <a:avLst/>
          </a:prstGeom>
          <a:ln>
            <a:noFill/>
          </a:ln>
          <a:effectLst>
            <a:softEdge rad="112500"/>
          </a:effectLst>
        </p:spPr>
      </p:pic>
      <p:pic>
        <p:nvPicPr>
          <p:cNvPr id="63490" name="Picture 2" descr="C:\Users\TERMINATOR\Desktop\Презентация к проекту на 2021-2024\Демография клипарт.jpg"/>
          <p:cNvPicPr>
            <a:picLocks noChangeAspect="1" noChangeArrowheads="1"/>
          </p:cNvPicPr>
          <p:nvPr/>
        </p:nvPicPr>
        <p:blipFill>
          <a:blip r:embed="rId5"/>
          <a:srcRect/>
          <a:stretch>
            <a:fillRect/>
          </a:stretch>
        </p:blipFill>
        <p:spPr bwMode="auto">
          <a:xfrm>
            <a:off x="5143504" y="3643314"/>
            <a:ext cx="3714776"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285728"/>
          <a:ext cx="4786314" cy="321468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953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rPr>
              <a:t>СЕЛЬСКОЕ ХОЗЯЙСТВО</a:t>
            </a:r>
            <a:endParaRPr kumimoji="0" lang="ru-RU" sz="16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endParaRPr>
          </a:p>
        </p:txBody>
      </p:sp>
      <p:sp>
        <p:nvSpPr>
          <p:cNvPr id="5" name="Прямоугольник 4"/>
          <p:cNvSpPr/>
          <p:nvPr/>
        </p:nvSpPr>
        <p:spPr>
          <a:xfrm>
            <a:off x="3810000" y="22860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0" y="3352800"/>
          <a:ext cx="4786314"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357562"/>
            <a:ext cx="9144000" cy="342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ПРОИЗВОДСТВО ВАЖНЕЙШИХ ВИДОВ ПРОДУКЦИИ</a:t>
            </a:r>
            <a:endParaRPr lang="ru-RU" sz="1600" kern="0" dirty="0" smtClean="0">
              <a:effectLst>
                <a:outerShdw blurRad="38100" dist="38100" dir="2700000" algn="tl">
                  <a:srgbClr val="FFFFFF"/>
                </a:outerShdw>
              </a:effectLst>
              <a:latin typeface="Calibri" pitchFamily="34" charset="0"/>
              <a:cs typeface="Calibri" pitchFamily="34" charset="0"/>
            </a:endParaRPr>
          </a:p>
        </p:txBody>
      </p:sp>
      <p:sp>
        <p:nvSpPr>
          <p:cNvPr id="8" name="Прямоугольник 7"/>
          <p:cNvSpPr/>
          <p:nvPr/>
        </p:nvSpPr>
        <p:spPr>
          <a:xfrm>
            <a:off x="3810000" y="3581400"/>
            <a:ext cx="849913" cy="261610"/>
          </a:xfrm>
          <a:prstGeom prst="rect">
            <a:avLst/>
          </a:prstGeom>
        </p:spPr>
        <p:txBody>
          <a:bodyPr wrap="non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sp>
        <p:nvSpPr>
          <p:cNvPr id="245766" name="AutoShape 6"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768" name="AutoShape 8"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3" name="Содержимое 6"/>
          <p:cNvGraphicFramePr>
            <a:graphicFrameLocks/>
          </p:cNvGraphicFramePr>
          <p:nvPr/>
        </p:nvGraphicFramePr>
        <p:xfrm>
          <a:off x="5000628" y="3714752"/>
          <a:ext cx="4143372" cy="3143248"/>
        </p:xfrm>
        <a:graphic>
          <a:graphicData uri="http://schemas.openxmlformats.org/drawingml/2006/chart">
            <c:chart xmlns:c="http://schemas.openxmlformats.org/drawingml/2006/chart" xmlns:r="http://schemas.openxmlformats.org/officeDocument/2006/relationships" r:id="rId4"/>
          </a:graphicData>
        </a:graphic>
      </p:graphicFrame>
      <p:sp>
        <p:nvSpPr>
          <p:cNvPr id="15" name="Прямоугольник 14"/>
          <p:cNvSpPr/>
          <p:nvPr/>
        </p:nvSpPr>
        <p:spPr>
          <a:xfrm>
            <a:off x="8153400" y="3571876"/>
            <a:ext cx="990600" cy="261610"/>
          </a:xfrm>
          <a:prstGeom prst="rect">
            <a:avLst/>
          </a:prstGeom>
        </p:spPr>
        <p:txBody>
          <a:bodyPr wrap="squar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pic>
        <p:nvPicPr>
          <p:cNvPr id="62465" name="Picture 1" descr="C:\Users\TERMINATOR\Desktop\Презентация к проекту на 2021-2024\сельхоз клипарт.jpg"/>
          <p:cNvPicPr>
            <a:picLocks noChangeAspect="1" noChangeArrowheads="1"/>
          </p:cNvPicPr>
          <p:nvPr/>
        </p:nvPicPr>
        <p:blipFill>
          <a:blip r:embed="rId5"/>
          <a:srcRect/>
          <a:stretch>
            <a:fillRect/>
          </a:stretch>
        </p:blipFill>
        <p:spPr bwMode="auto">
          <a:xfrm>
            <a:off x="5143504" y="428604"/>
            <a:ext cx="3643338" cy="25494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3500438"/>
            <a:ext cx="4643438"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ОБОРОТ РОЗНИЧНОЙ ТОРГОВЛИ</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5" name="Прямоугольник 4"/>
          <p:cNvSpPr/>
          <p:nvPr/>
        </p:nvSpPr>
        <p:spPr>
          <a:xfrm>
            <a:off x="3714744" y="571480"/>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6" name="Object 4"/>
          <p:cNvGraphicFramePr>
            <a:graphicFrameLocks noChangeAspect="1"/>
          </p:cNvGraphicFramePr>
          <p:nvPr/>
        </p:nvGraphicFramePr>
        <p:xfrm>
          <a:off x="4572000" y="142852"/>
          <a:ext cx="4572000"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8072462" y="285728"/>
            <a:ext cx="907300" cy="276999"/>
          </a:xfrm>
          <a:prstGeom prst="rect">
            <a:avLst/>
          </a:prstGeom>
        </p:spPr>
        <p:txBody>
          <a:bodyPr wrap="none">
            <a:spAutoFit/>
          </a:bodyPr>
          <a:lstStyle/>
          <a:p>
            <a:pPr>
              <a:spcBef>
                <a:spcPct val="50000"/>
              </a:spcBef>
            </a:pPr>
            <a:r>
              <a:rPr lang="ru-RU" sz="1200" i="1" dirty="0" smtClean="0">
                <a:latin typeface="Calibri" pitchFamily="34" charset="0"/>
              </a:rPr>
              <a:t>тыс. кв. м.</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714752"/>
          <a:ext cx="4500562" cy="3000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СТРОИТЕЛЬСТВО</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11"/>
          <p:cNvSpPr/>
          <p:nvPr/>
        </p:nvSpPr>
        <p:spPr>
          <a:xfrm>
            <a:off x="3929058" y="3929066"/>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13" name="Object 4"/>
          <p:cNvGraphicFramePr>
            <a:graphicFrameLocks noChangeAspect="1"/>
          </p:cNvGraphicFramePr>
          <p:nvPr/>
        </p:nvGraphicFramePr>
        <p:xfrm>
          <a:off x="4714877" y="3500438"/>
          <a:ext cx="4429123"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857224" y="3929066"/>
          <a:ext cx="6929454" cy="29289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МАЛОЕ И СРЕДНЕЕ ПРЕДПРИНИМАТЕЛЬСТВО</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Object 4"/>
          <p:cNvGraphicFramePr>
            <a:graphicFrameLocks noChangeAspect="1"/>
          </p:cNvGraphicFramePr>
          <p:nvPr/>
        </p:nvGraphicFramePr>
        <p:xfrm>
          <a:off x="0" y="500042"/>
          <a:ext cx="4572000"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nvGraphicFramePr>
        <p:xfrm>
          <a:off x="4857752" y="428604"/>
          <a:ext cx="4286248"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txBox="1">
            <a:spLocks noChangeArrowheads="1"/>
          </p:cNvSpPr>
          <p:nvPr/>
        </p:nvSpPr>
        <p:spPr bwMode="auto">
          <a:xfrm>
            <a:off x="0" y="3500438"/>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ИНВЕСТИЦИИ</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2"/>
          <p:cNvGraphicFramePr>
            <a:graphicFrameLocks noGrp="1"/>
          </p:cNvGraphicFramePr>
          <p:nvPr>
            <p:ph/>
          </p:nvPr>
        </p:nvGraphicFramePr>
        <p:xfrm>
          <a:off x="0" y="142852"/>
          <a:ext cx="564357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528638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400" b="1" kern="0" dirty="0" smtClean="0">
                <a:effectLst>
                  <a:outerShdw blurRad="38100" dist="38100" dir="2700000" algn="tl">
                    <a:srgbClr val="FFFFFF"/>
                  </a:outerShdw>
                </a:effectLst>
                <a:latin typeface="Calibri" pitchFamily="34" charset="0"/>
                <a:cs typeface="Calibri" pitchFamily="34" charset="0"/>
              </a:rPr>
              <a:t>ДЕНЕЖНЫЕ ДОХОДЫ И РАСХОДЫ НАСЕЛЕНИЯ</a:t>
            </a:r>
          </a:p>
        </p:txBody>
      </p:sp>
      <p:sp>
        <p:nvSpPr>
          <p:cNvPr id="5" name="Прямоугольник 4"/>
          <p:cNvSpPr/>
          <p:nvPr/>
        </p:nvSpPr>
        <p:spPr>
          <a:xfrm>
            <a:off x="1000100" y="285728"/>
            <a:ext cx="979884" cy="276999"/>
          </a:xfrm>
          <a:prstGeom prst="rect">
            <a:avLst/>
          </a:prstGeom>
        </p:spPr>
        <p:txBody>
          <a:bodyPr wrap="square">
            <a:spAutoFit/>
          </a:bodyPr>
          <a:lstStyle/>
          <a:p>
            <a:pPr>
              <a:spcBef>
                <a:spcPct val="50000"/>
              </a:spcBef>
            </a:pPr>
            <a:r>
              <a:rPr lang="ru-RU" sz="1200" i="1" dirty="0" smtClean="0">
                <a:latin typeface="Calibri" pitchFamily="34" charset="0"/>
              </a:rPr>
              <a:t>млн. рублей</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420042"/>
          <a:ext cx="5500694" cy="3437958"/>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0" y="3286124"/>
            <a:ext cx="5357818" cy="566309"/>
          </a:xfrm>
          <a:prstGeom prst="rect">
            <a:avLst/>
          </a:prstGeom>
        </p:spPr>
        <p:txBody>
          <a:bodyPr wrap="square">
            <a:spAutoFit/>
          </a:bodyPr>
          <a:lstStyle/>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ВЕЛИЧИНА ПРОЖИТОЧНОГО МИНИМУМА </a:t>
            </a:r>
          </a:p>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 среднем на душу населения)</a:t>
            </a:r>
            <a:endParaRPr lang="ru-RU" sz="1400" kern="0" dirty="0" smtClean="0">
              <a:effectLst>
                <a:outerShdw blurRad="38100" dist="38100" dir="2700000" algn="tl">
                  <a:srgbClr val="FFFFFF"/>
                </a:outerShdw>
              </a:effectLst>
              <a:latin typeface="Calibri" pitchFamily="34" charset="0"/>
              <a:cs typeface="Calibri" pitchFamily="34" charset="0"/>
            </a:endParaRPr>
          </a:p>
        </p:txBody>
      </p:sp>
      <p:sp>
        <p:nvSpPr>
          <p:cNvPr id="9" name="Прямоугольник 8"/>
          <p:cNvSpPr/>
          <p:nvPr/>
        </p:nvSpPr>
        <p:spPr>
          <a:xfrm>
            <a:off x="4429124" y="3500438"/>
            <a:ext cx="1357322" cy="276999"/>
          </a:xfrm>
          <a:prstGeom prst="rect">
            <a:avLst/>
          </a:prstGeom>
        </p:spPr>
        <p:txBody>
          <a:bodyPr wrap="square">
            <a:spAutoFit/>
          </a:bodyPr>
          <a:lstStyle/>
          <a:p>
            <a:pPr>
              <a:spcBef>
                <a:spcPct val="50000"/>
              </a:spcBef>
            </a:pPr>
            <a:r>
              <a:rPr lang="ru-RU" sz="1200" i="1" dirty="0" smtClean="0">
                <a:latin typeface="Calibri" pitchFamily="34" charset="0"/>
              </a:rPr>
              <a:t>рублей в месяц</a:t>
            </a:r>
            <a:endParaRPr lang="ru-RU" sz="1200" i="1" dirty="0">
              <a:latin typeface="Calibri" pitchFamily="34" charset="0"/>
            </a:endParaRPr>
          </a:p>
        </p:txBody>
      </p:sp>
      <p:pic>
        <p:nvPicPr>
          <p:cNvPr id="1026" name="Picture 2" descr="C:\Users\TERMINATOR\Desktop\Презентация к проекту на 2021-2024\доходы расходы клипарт.jpg"/>
          <p:cNvPicPr>
            <a:picLocks noChangeAspect="1" noChangeArrowheads="1"/>
          </p:cNvPicPr>
          <p:nvPr/>
        </p:nvPicPr>
        <p:blipFill>
          <a:blip r:embed="rId4" cstate="print"/>
          <a:srcRect/>
          <a:stretch>
            <a:fillRect/>
          </a:stretch>
        </p:blipFill>
        <p:spPr bwMode="auto">
          <a:xfrm>
            <a:off x="5857884" y="214290"/>
            <a:ext cx="2997305" cy="2747945"/>
          </a:xfrm>
          <a:prstGeom prst="ellipse">
            <a:avLst/>
          </a:prstGeom>
          <a:ln>
            <a:noFill/>
          </a:ln>
          <a:effectLst>
            <a:softEdge rad="112500"/>
          </a:effectLst>
        </p:spPr>
      </p:pic>
      <p:pic>
        <p:nvPicPr>
          <p:cNvPr id="1027" name="Picture 3" descr="C:\Users\TERMINATOR\Desktop\Презентация к проекту на 2021-2024\Прожиточный минимум клипарт.png"/>
          <p:cNvPicPr>
            <a:picLocks noChangeAspect="1" noChangeArrowheads="1"/>
          </p:cNvPicPr>
          <p:nvPr/>
        </p:nvPicPr>
        <p:blipFill>
          <a:blip r:embed="rId5"/>
          <a:srcRect/>
          <a:stretch>
            <a:fillRect/>
          </a:stretch>
        </p:blipFill>
        <p:spPr bwMode="auto">
          <a:xfrm>
            <a:off x="6858016" y="4286256"/>
            <a:ext cx="1333500" cy="1333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571480"/>
          <a:ext cx="457200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ТРУД И ЗАНЯТОСТЬ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8143900" y="57148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4572000" y="3429000"/>
          <a:ext cx="4572000"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785786" y="428604"/>
            <a:ext cx="1545744" cy="276999"/>
          </a:xfrm>
          <a:prstGeom prst="rect">
            <a:avLst/>
          </a:prstGeom>
        </p:spPr>
        <p:txBody>
          <a:bodyPr wrap="none">
            <a:spAutoFit/>
          </a:bodyPr>
          <a:lstStyle/>
          <a:p>
            <a:pPr>
              <a:spcBef>
                <a:spcPct val="50000"/>
              </a:spcBef>
            </a:pPr>
            <a:r>
              <a:rPr lang="ru-RU" sz="1200" i="1" dirty="0" smtClean="0">
                <a:latin typeface="Calibri" pitchFamily="34" charset="0"/>
              </a:rPr>
              <a:t>тыс. рублей в месяц</a:t>
            </a:r>
            <a:endParaRPr lang="ru-RU" sz="1200" i="1" dirty="0">
              <a:latin typeface="Calibri" pitchFamily="34" charset="0"/>
            </a:endParaRPr>
          </a:p>
        </p:txBody>
      </p:sp>
      <p:graphicFrame>
        <p:nvGraphicFramePr>
          <p:cNvPr id="9" name="Object 4"/>
          <p:cNvGraphicFramePr>
            <a:graphicFrameLocks noChangeAspect="1"/>
          </p:cNvGraphicFramePr>
          <p:nvPr/>
        </p:nvGraphicFramePr>
        <p:xfrm>
          <a:off x="4572000" y="571480"/>
          <a:ext cx="4572000" cy="285752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5143504" y="3786190"/>
            <a:ext cx="1067023" cy="276999"/>
          </a:xfrm>
          <a:prstGeom prst="rect">
            <a:avLst/>
          </a:prstGeom>
        </p:spPr>
        <p:txBody>
          <a:bodyPr wrap="none">
            <a:spAutoFit/>
          </a:bodyPr>
          <a:lstStyle/>
          <a:p>
            <a:pPr>
              <a:spcBef>
                <a:spcPct val="50000"/>
              </a:spcBef>
            </a:pPr>
            <a:r>
              <a:rPr lang="ru-RU" sz="1200" i="1" dirty="0" smtClean="0">
                <a:latin typeface="Calibri" pitchFamily="34" charset="0"/>
              </a:rPr>
              <a:t>тыс. человек</a:t>
            </a:r>
            <a:endParaRPr lang="ru-RU" sz="1200" i="1" dirty="0">
              <a:latin typeface="Calibri" pitchFamily="34" charset="0"/>
            </a:endParaRPr>
          </a:p>
        </p:txBody>
      </p:sp>
      <p:graphicFrame>
        <p:nvGraphicFramePr>
          <p:cNvPr id="13" name="Диаграмма 12"/>
          <p:cNvGraphicFramePr/>
          <p:nvPr/>
        </p:nvGraphicFramePr>
        <p:xfrm>
          <a:off x="0" y="3643290"/>
          <a:ext cx="4572000" cy="321471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42844" y="3429000"/>
          <a:ext cx="4429156"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14348" y="3786190"/>
            <a:ext cx="899605" cy="307777"/>
          </a:xfrm>
          <a:prstGeom prst="rect">
            <a:avLst/>
          </a:prstGeom>
        </p:spPr>
        <p:txBody>
          <a:bodyPr wrap="square">
            <a:spAutoFit/>
          </a:bodyPr>
          <a:lstStyle/>
          <a:p>
            <a:pPr>
              <a:spcBef>
                <a:spcPct val="50000"/>
              </a:spcBef>
            </a:pPr>
            <a:r>
              <a:rPr lang="ru-RU" sz="1400" i="1" dirty="0" smtClean="0">
                <a:latin typeface="Calibri" pitchFamily="34" charset="0"/>
              </a:rPr>
              <a:t>единиц</a:t>
            </a:r>
            <a:endParaRPr lang="ru-RU" sz="1400" i="1" dirty="0">
              <a:latin typeface="Calibri" pitchFamily="34" charset="0"/>
            </a:endParaRPr>
          </a:p>
        </p:txBody>
      </p:sp>
      <p:graphicFrame>
        <p:nvGraphicFramePr>
          <p:cNvPr id="6" name="Object 4"/>
          <p:cNvGraphicFramePr>
            <a:graphicFrameLocks noChangeAspect="1"/>
          </p:cNvGraphicFramePr>
          <p:nvPr/>
        </p:nvGraphicFramePr>
        <p:xfrm>
          <a:off x="4714876" y="3571876"/>
          <a:ext cx="4429124" cy="3286124"/>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357158" y="0"/>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sp>
        <p:nvSpPr>
          <p:cNvPr id="10" name="Прямоугольник 9"/>
          <p:cNvSpPr/>
          <p:nvPr/>
        </p:nvSpPr>
        <p:spPr>
          <a:xfrm>
            <a:off x="8244395" y="3714752"/>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graphicFrame>
        <p:nvGraphicFramePr>
          <p:cNvPr id="11" name="Object 4"/>
          <p:cNvGraphicFramePr>
            <a:graphicFrameLocks noChangeAspect="1"/>
          </p:cNvGraphicFramePr>
          <p:nvPr/>
        </p:nvGraphicFramePr>
        <p:xfrm>
          <a:off x="142844" y="285728"/>
          <a:ext cx="8715436" cy="3000372"/>
        </p:xfrm>
        <a:graphic>
          <a:graphicData uri="http://schemas.openxmlformats.org/drawingml/2006/chart">
            <c:chart xmlns:c="http://schemas.openxmlformats.org/drawingml/2006/chart" xmlns:r="http://schemas.openxmlformats.org/officeDocument/2006/relationships" r:id="rId4"/>
          </a:graphicData>
        </a:graphic>
      </p:graphicFrame>
      <p:pic>
        <p:nvPicPr>
          <p:cNvPr id="58370" name="Picture 2" descr="https://avatars.mds.yandex.net/get-zen_doc/96506/pub_5d5699c0998ed600ad05369b_5d569bde7cccba00c3a0f758/scale_600"/>
          <p:cNvPicPr>
            <a:picLocks noChangeAspect="1" noChangeArrowheads="1"/>
          </p:cNvPicPr>
          <p:nvPr/>
        </p:nvPicPr>
        <p:blipFill>
          <a:blip r:embed="rId5" cstate="print"/>
          <a:srcRect/>
          <a:stretch>
            <a:fillRect/>
          </a:stretch>
        </p:blipFill>
        <p:spPr bwMode="auto">
          <a:xfrm>
            <a:off x="6357950" y="1857364"/>
            <a:ext cx="2214578" cy="1719989"/>
          </a:xfrm>
          <a:prstGeom prst="rect">
            <a:avLst/>
          </a:prstGeom>
          <a:ln>
            <a:noFill/>
          </a:ln>
          <a:effectLst>
            <a:softEdge rad="112500"/>
          </a:effectLst>
        </p:spPr>
      </p:pic>
      <p:sp>
        <p:nvSpPr>
          <p:cNvPr id="12"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2000" b="1" kern="0" baseline="0" dirty="0" smtClean="0">
                <a:effectLst>
                  <a:outerShdw blurRad="38100" dist="38100" dir="2700000" algn="tl">
                    <a:srgbClr val="000000">
                      <a:alpha val="43137"/>
                    </a:srgbClr>
                  </a:outerShdw>
                </a:effectLst>
                <a:latin typeface="Calibri" pitchFamily="34" charset="0"/>
                <a:cs typeface="Calibri" pitchFamily="34" charset="0"/>
              </a:rPr>
              <a:t>РАЗВИТИЕ</a:t>
            </a:r>
            <a:r>
              <a:rPr lang="ru-RU" sz="2000" b="1" kern="0" dirty="0" smtClean="0">
                <a:effectLst>
                  <a:outerShdw blurRad="38100" dist="38100" dir="2700000" algn="tl">
                    <a:srgbClr val="000000">
                      <a:alpha val="43137"/>
                    </a:srgbClr>
                  </a:outerShdw>
                </a:effectLst>
                <a:latin typeface="Calibri" pitchFamily="34" charset="0"/>
                <a:cs typeface="Calibri" pitchFamily="34" charset="0"/>
              </a:rPr>
              <a:t> СОЦИАЛЬНОЙ СФЕРЫ</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13" name="Rectangle 2"/>
          <p:cNvSpPr txBox="1">
            <a:spLocks noChangeArrowheads="1"/>
          </p:cNvSpPr>
          <p:nvPr/>
        </p:nvSpPr>
        <p:spPr bwMode="auto">
          <a:xfrm>
            <a:off x="0" y="3357562"/>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ОБЕСПЕЧЕННОСТЬ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4282" y="3786190"/>
            <a:ext cx="8786874" cy="2928958"/>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1"/>
            <a:ext cx="9144000" cy="646331"/>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2 / </a:t>
            </a:r>
            <a:r>
              <a:rPr lang="ru-RU" dirty="0" smtClean="0">
                <a:latin typeface="Calibri" pitchFamily="34" charset="0"/>
                <a:cs typeface="Calibri" pitchFamily="34" charset="0"/>
              </a:rPr>
              <a:t>ОСНОВНЫЕ ХАРАКТЕРИСТИКИ БЮДЖЕТА КУРСКОГО МУНИЦИПАЛЬНОГО ОКРУГА</a:t>
            </a:r>
          </a:p>
          <a:p>
            <a:pPr algn="ctr"/>
            <a:endParaRPr lang="ru-RU" dirty="0" smtClean="0">
              <a:latin typeface="Calibri" pitchFamily="34" charset="0"/>
              <a:cs typeface="Calibri" pitchFamily="34" charset="0"/>
            </a:endParaRPr>
          </a:p>
        </p:txBody>
      </p:sp>
      <p:graphicFrame>
        <p:nvGraphicFramePr>
          <p:cNvPr id="8" name="Диаграмма 7"/>
          <p:cNvGraphicFramePr/>
          <p:nvPr/>
        </p:nvGraphicFramePr>
        <p:xfrm>
          <a:off x="214282" y="428604"/>
          <a:ext cx="8929718"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85720" y="3786190"/>
            <a:ext cx="8715436" cy="2862322"/>
          </a:xfrm>
          <a:prstGeom prst="rect">
            <a:avLst/>
          </a:prstGeom>
          <a:noFill/>
        </p:spPr>
        <p:txBody>
          <a:bodyPr wrap="square" rtlCol="0">
            <a:spAutoFit/>
          </a:bodyPr>
          <a:lstStyle/>
          <a:p>
            <a:pPr algn="just"/>
            <a:r>
              <a:rPr lang="ru-RU" sz="1200" dirty="0" smtClean="0">
                <a:latin typeface="Calibri" pitchFamily="34" charset="0"/>
                <a:cs typeface="Calibri" pitchFamily="34" charset="0"/>
              </a:rPr>
              <a:t>      Основные характеристики местного бюджета на 2022 год и плановый период 2023 и 2024 годов:</a:t>
            </a:r>
          </a:p>
          <a:p>
            <a:pPr algn="just"/>
            <a:r>
              <a:rPr lang="ru-RU" sz="1200" dirty="0" smtClean="0">
                <a:latin typeface="Calibri" pitchFamily="34" charset="0"/>
                <a:cs typeface="Calibri" pitchFamily="34" charset="0"/>
              </a:rPr>
              <a:t>общий объем доходов местного бюджета на 2022 год в  сумме 2 353 137,54 тыс. рублей, на 2023 год в сумме 2 087 655,80 тыс. рублей, на 2024 год в сумме 2 053 672,72 тыс. рублей; </a:t>
            </a:r>
          </a:p>
          <a:p>
            <a:pPr algn="just"/>
            <a:r>
              <a:rPr lang="ru-RU" sz="1200" dirty="0" smtClean="0">
                <a:latin typeface="Calibri" pitchFamily="34" charset="0"/>
                <a:cs typeface="Calibri" pitchFamily="34" charset="0"/>
              </a:rPr>
              <a:t>      общий объем расходов местного бюджета на 2022 год в сумме 2 353 137,54 тыс. рублей, на 2023 год в сумме 2 087 655,80 тыс. рублей, в том числе условно утвержденные расходы в сумме 19 786,36 тыс. рублей, и на 2024 год в сумме 2 053 672,72 тыс. рублей, в том числе условно утвержденные расходы в сумме  39 422,81 тыс. рублей.</a:t>
            </a:r>
          </a:p>
          <a:p>
            <a:pPr algn="just"/>
            <a:r>
              <a:rPr lang="ru-RU" sz="1200" dirty="0" smtClean="0">
                <a:latin typeface="Calibri" pitchFamily="34" charset="0"/>
                <a:cs typeface="Calibri" pitchFamily="34" charset="0"/>
              </a:rPr>
              <a:t>      Безвозмездные поступления в местном бюджете на 2022 год предусмотрены в объеме 2 006 539,02  тыс. рублей, что выше уровня 2021 года на 16,0 процента или 276 682,60 тыс. рублей в абсолютной сумме. </a:t>
            </a:r>
          </a:p>
          <a:p>
            <a:pPr algn="just"/>
            <a:r>
              <a:rPr lang="ru-RU" sz="1200" dirty="0" smtClean="0">
                <a:latin typeface="Calibri" pitchFamily="34" charset="0"/>
                <a:cs typeface="Calibri" pitchFamily="34" charset="0"/>
              </a:rPr>
              <a:t>       Дополнительно в местном бюджете на 2022 год учтены такие межбюджетные трансферты как:</a:t>
            </a:r>
          </a:p>
          <a:p>
            <a:pPr algn="just"/>
            <a:r>
              <a:rPr lang="ru-RU" sz="1200" dirty="0" smtClean="0">
                <a:latin typeface="Calibri" pitchFamily="34" charset="0"/>
                <a:cs typeface="Calibri" pitchFamily="34" charset="0"/>
              </a:rPr>
              <a:t>      субсидия бюджетам муниципальных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dirty="0" smtClean="0">
                <a:latin typeface="Calibri" pitchFamily="34" charset="0"/>
                <a:cs typeface="Calibri" pitchFamily="34" charset="0"/>
              </a:rPr>
              <a:t>      субсидии бюджетам на реализацию мероприятий по модернизации школьных систем образования;</a:t>
            </a:r>
          </a:p>
          <a:p>
            <a:pPr algn="just"/>
            <a:r>
              <a:rPr lang="ru-RU" sz="1200" dirty="0" smtClean="0">
                <a:latin typeface="Calibri" pitchFamily="34" charset="0"/>
                <a:cs typeface="Calibri" pitchFamily="34" charset="0"/>
              </a:rPr>
              <a:t>     субвенция бюджетам муниципальных округов на выполнение передаваемых полномочий субъектов Российской Федерации (обеспечение отдыха и оздоровления детей).</a:t>
            </a:r>
            <a:endParaRPr lang="ru-RU" sz="1200"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46331"/>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ОСНОВНЫХ ХАРАКТЕРИСТИК </a:t>
            </a:r>
          </a:p>
          <a:p>
            <a:pPr algn="ctr"/>
            <a:r>
              <a:rPr lang="ru-RU" dirty="0" smtClean="0">
                <a:latin typeface="Calibri" pitchFamily="34" charset="0"/>
                <a:cs typeface="Calibri" pitchFamily="34" charset="0"/>
              </a:rPr>
              <a:t>БЮДЖЕТА КУРСКОГО МУНИЦИПАЛЬНОГО ОКРУГА (2016-2024 годы)</a:t>
            </a:r>
          </a:p>
        </p:txBody>
      </p:sp>
      <p:graphicFrame>
        <p:nvGraphicFramePr>
          <p:cNvPr id="3" name="Диаграмма 2"/>
          <p:cNvGraphicFramePr/>
          <p:nvPr/>
        </p:nvGraphicFramePr>
        <p:xfrm>
          <a:off x="285720" y="571480"/>
          <a:ext cx="8715436" cy="4032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215206" y="928670"/>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млн. руб.</a:t>
            </a:r>
            <a:endParaRPr lang="ru-RU" sz="1000" i="1" dirty="0">
              <a:latin typeface="Calibri" pitchFamily="34" charset="0"/>
              <a:cs typeface="Calibri" pitchFamily="34" charset="0"/>
            </a:endParaRPr>
          </a:p>
        </p:txBody>
      </p:sp>
      <p:pic>
        <p:nvPicPr>
          <p:cNvPr id="54274" name="Picture 2" descr="http://i.mycdn.me/i?r=AzEPZsRbOZEKgBhR0XGMT1RkPHmkqOwcXl9rIzfLwTY_h6aKTM5SRkZCeTgDn6uOyic"/>
          <p:cNvPicPr>
            <a:picLocks noChangeAspect="1" noChangeArrowheads="1"/>
          </p:cNvPicPr>
          <p:nvPr/>
        </p:nvPicPr>
        <p:blipFill>
          <a:blip r:embed="rId3"/>
          <a:srcRect t="19971" b="13461"/>
          <a:stretch>
            <a:fillRect/>
          </a:stretch>
        </p:blipFill>
        <p:spPr bwMode="auto">
          <a:xfrm>
            <a:off x="2357422" y="4572008"/>
            <a:ext cx="4391025" cy="2143140"/>
          </a:xfrm>
          <a:prstGeom prst="rect">
            <a:avLst/>
          </a:prstGeom>
          <a:noFill/>
        </p:spPr>
      </p:pic>
      <p:sp>
        <p:nvSpPr>
          <p:cNvPr id="6" name="TextBox 5"/>
          <p:cNvSpPr txBox="1"/>
          <p:nvPr/>
        </p:nvSpPr>
        <p:spPr>
          <a:xfrm>
            <a:off x="0" y="6215082"/>
            <a:ext cx="2428892" cy="584775"/>
          </a:xfrm>
          <a:prstGeom prst="rect">
            <a:avLst/>
          </a:prstGeom>
          <a:noFill/>
        </p:spPr>
        <p:txBody>
          <a:bodyPr wrap="square" rtlCol="0">
            <a:spAutoFit/>
          </a:bodyPr>
          <a:lstStyle/>
          <a:p>
            <a:r>
              <a:rPr lang="ru-RU" sz="800" dirty="0" smtClean="0">
                <a:latin typeface="Calibri" pitchFamily="34" charset="0"/>
                <a:cs typeface="Calibri" pitchFamily="34" charset="0"/>
              </a:rPr>
              <a:t>для диограммы взяты  следующие показатели:</a:t>
            </a:r>
          </a:p>
          <a:p>
            <a:r>
              <a:rPr lang="ru-RU" sz="800" dirty="0" smtClean="0">
                <a:latin typeface="Calibri" pitchFamily="34" charset="0"/>
                <a:cs typeface="Calibri" pitchFamily="34" charset="0"/>
              </a:rPr>
              <a:t>2016-2020  -  фактическое исполнение;</a:t>
            </a:r>
          </a:p>
          <a:p>
            <a:r>
              <a:rPr lang="ru-RU" sz="800" dirty="0" smtClean="0">
                <a:latin typeface="Calibri" pitchFamily="34" charset="0"/>
                <a:cs typeface="Calibri" pitchFamily="34" charset="0"/>
              </a:rPr>
              <a:t>2021 -  уточненные;</a:t>
            </a:r>
          </a:p>
          <a:p>
            <a:r>
              <a:rPr lang="ru-RU" sz="800" dirty="0" smtClean="0">
                <a:latin typeface="Calibri" pitchFamily="34" charset="0"/>
                <a:cs typeface="Calibri" pitchFamily="34" charset="0"/>
              </a:rPr>
              <a:t>2022-2024  - прогнозные.  </a:t>
            </a:r>
            <a:endParaRPr lang="ru-RU" sz="800" dirty="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6694140"/>
          </a:xfrm>
          <a:prstGeom prst="rect">
            <a:avLst/>
          </a:prstGeom>
          <a:noFill/>
        </p:spPr>
        <p:txBody>
          <a:bodyPr wrap="square" rtlCol="0">
            <a:spAutoFit/>
          </a:bodyPr>
          <a:lstStyle/>
          <a:p>
            <a:r>
              <a:rPr lang="ru-RU" sz="1100" b="1" dirty="0" smtClean="0">
                <a:latin typeface="Calibri" pitchFamily="34" charset="0"/>
                <a:cs typeface="Calibri" pitchFamily="34" charset="0"/>
              </a:rPr>
              <a:t>ВВЕДЕНИЕ </a:t>
            </a:r>
            <a:r>
              <a:rPr lang="ru-RU" sz="1100" dirty="0" smtClean="0">
                <a:latin typeface="Calibri" pitchFamily="34" charset="0"/>
                <a:cs typeface="Calibri" pitchFamily="34" charset="0"/>
              </a:rPr>
              <a:t>…………………………………………………………………………………………………………………………………………………………………………..………………………………….…03-08</a:t>
            </a:r>
          </a:p>
          <a:p>
            <a:r>
              <a:rPr lang="ru-RU" sz="1100" dirty="0" smtClean="0">
                <a:latin typeface="Calibri" pitchFamily="34" charset="0"/>
                <a:cs typeface="Calibri" pitchFamily="34" charset="0"/>
              </a:rPr>
              <a:t>                    Описание административно-территориального деления  Курского округа Ставропольского края………………………………………………..........09</a:t>
            </a:r>
          </a:p>
          <a:p>
            <a:r>
              <a:rPr lang="ru-RU" sz="1100" b="1" dirty="0" smtClean="0">
                <a:latin typeface="Calibri" pitchFamily="34" charset="0"/>
                <a:cs typeface="Calibri" pitchFamily="34" charset="0"/>
              </a:rPr>
              <a:t>Раздел 1. </a:t>
            </a:r>
            <a:r>
              <a:rPr lang="ru-RU" sz="11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края…………….……10-17</a:t>
            </a:r>
          </a:p>
          <a:p>
            <a:r>
              <a:rPr lang="ru-RU" sz="1100" b="1" dirty="0" smtClean="0">
                <a:latin typeface="Calibri" pitchFamily="34" charset="0"/>
                <a:cs typeface="Calibri" pitchFamily="34" charset="0"/>
              </a:rPr>
              <a:t>Раздел 2. </a:t>
            </a:r>
            <a:r>
              <a:rPr lang="ru-RU" sz="1100" dirty="0" smtClean="0">
                <a:latin typeface="Calibri" pitchFamily="34" charset="0"/>
                <a:cs typeface="Calibri" pitchFamily="34" charset="0"/>
              </a:rPr>
              <a:t>Основные характеристики  бюджета  Курского  округа  Ставропольского края на 2022 год и плановый период  2023 и 2024 годов в сравнении с фактическими значениями за 2020 год и ожидаемым исполнением за 2021 год.</a:t>
            </a:r>
          </a:p>
          <a:p>
            <a:r>
              <a:rPr lang="ru-RU" sz="1100" dirty="0" smtClean="0">
                <a:latin typeface="Calibri" pitchFamily="34" charset="0"/>
                <a:cs typeface="Calibri" pitchFamily="34" charset="0"/>
              </a:rPr>
              <a:t>                 Основные характеристики бюджета Курского муниципального округа    ………………..…………………………………………………………………………….…..18 </a:t>
            </a:r>
          </a:p>
          <a:p>
            <a:r>
              <a:rPr lang="ru-RU" sz="1100" dirty="0" smtClean="0">
                <a:latin typeface="Calibri" pitchFamily="34" charset="0"/>
                <a:cs typeface="Calibri" pitchFamily="34" charset="0"/>
              </a:rPr>
              <a:t>                 Динамика основных характеристик бюджета Курского муниципального округа в динамике (2016-2024 годы)…………………………….……….18</a:t>
            </a:r>
          </a:p>
          <a:p>
            <a:r>
              <a:rPr lang="ru-RU" sz="1100" b="1" dirty="0" smtClean="0">
                <a:latin typeface="Calibri" pitchFamily="34" charset="0"/>
                <a:cs typeface="Calibri" pitchFamily="34" charset="0"/>
              </a:rPr>
              <a:t>Раздел 3. </a:t>
            </a:r>
            <a:r>
              <a:rPr lang="ru-RU" sz="1100" dirty="0" smtClean="0">
                <a:latin typeface="Calibri" pitchFamily="34" charset="0"/>
                <a:cs typeface="Calibri" pitchFamily="34" charset="0"/>
              </a:rPr>
              <a:t>Доходы……………………………………………………………………………………………………………………………………………………………………………………………………….....19</a:t>
            </a:r>
          </a:p>
          <a:p>
            <a:r>
              <a:rPr lang="ru-RU" sz="1100" dirty="0" smtClean="0">
                <a:latin typeface="Calibri" pitchFamily="34" charset="0"/>
                <a:cs typeface="Calibri" pitchFamily="34" charset="0"/>
              </a:rPr>
              <a:t>                  Структура доходов бюджета Курского муниципального округа…………………………………………………………………………………………………………………..20</a:t>
            </a:r>
          </a:p>
          <a:p>
            <a:r>
              <a:rPr lang="ru-RU" sz="1100" dirty="0" smtClean="0">
                <a:latin typeface="Calibri" pitchFamily="34" charset="0"/>
                <a:cs typeface="Calibri" pitchFamily="34" charset="0"/>
              </a:rPr>
              <a:t>                   Доходы бюджета по видам доходов на 2021 год и плановый период 2022 и 2023 годов в сравнении  с ожидаемым исполнением за 2021 год (уточненный план) и отчетом за 2020 год………………………………………………………………………………………………………………………………………………………21</a:t>
            </a:r>
          </a:p>
          <a:p>
            <a:r>
              <a:rPr lang="ru-RU" sz="1100" dirty="0" smtClean="0">
                <a:latin typeface="Calibri" pitchFamily="34" charset="0"/>
                <a:cs typeface="Calibri" pitchFamily="34" charset="0"/>
              </a:rPr>
              <a:t>                   Динамика роста доходов бюджета Курского муниципального округа……………………………………………………………………………………………………….22</a:t>
            </a:r>
          </a:p>
          <a:p>
            <a:r>
              <a:rPr lang="ru-RU" sz="1100" dirty="0" smtClean="0">
                <a:latin typeface="Calibri" pitchFamily="34" charset="0"/>
                <a:cs typeface="Calibri" pitchFamily="34" charset="0"/>
              </a:rPr>
              <a:t>                   Структура налоговых и неналоговых доходов бюджет Курского муниципального округа……………………………………………………………………..…23</a:t>
            </a:r>
          </a:p>
          <a:p>
            <a:r>
              <a:rPr lang="ru-RU" sz="1100" dirty="0" smtClean="0">
                <a:latin typeface="Calibri" pitchFamily="34" charset="0"/>
                <a:cs typeface="Calibri" pitchFamily="34" charset="0"/>
              </a:rPr>
              <a:t>                  Динамика и структура  доходов бюджета Курского муниципального округа по безвозмездным поступлениям ……………………………...24-25</a:t>
            </a:r>
          </a:p>
          <a:p>
            <a:r>
              <a:rPr lang="ru-RU" sz="1100" b="1" dirty="0" smtClean="0">
                <a:latin typeface="Calibri" pitchFamily="34" charset="0"/>
                <a:cs typeface="Calibri" pitchFamily="34" charset="0"/>
              </a:rPr>
              <a:t>Раздел 4. </a:t>
            </a:r>
            <a:r>
              <a:rPr lang="ru-RU" sz="1100" dirty="0" smtClean="0">
                <a:latin typeface="Calibri" pitchFamily="34" charset="0"/>
                <a:cs typeface="Calibri" pitchFamily="34" charset="0"/>
              </a:rPr>
              <a:t>Расходы…………………………………………………………………………………………………………………………………………………………………………………………………..…26-31</a:t>
            </a:r>
          </a:p>
          <a:p>
            <a:r>
              <a:rPr lang="ru-RU" sz="1100" dirty="0" smtClean="0">
                <a:latin typeface="Calibri" pitchFamily="34" charset="0"/>
                <a:cs typeface="Calibri" pitchFamily="34" charset="0"/>
              </a:rPr>
              <a:t>                   Расходы на софинансирование……………………………………………………………………………………………………………………………………………………………….….…32</a:t>
            </a:r>
          </a:p>
          <a:p>
            <a:r>
              <a:rPr lang="ru-RU" sz="1100" dirty="0" smtClean="0">
                <a:latin typeface="Calibri" pitchFamily="34" charset="0"/>
                <a:cs typeface="Calibri" pitchFamily="34" charset="0"/>
              </a:rPr>
              <a:t>                   Функциональная структура расходов бюджета Курского муниципального округа в 2019-2022 годах….………………………………………………….33</a:t>
            </a:r>
          </a:p>
          <a:p>
            <a:r>
              <a:rPr lang="ru-RU" sz="1100" dirty="0" smtClean="0">
                <a:latin typeface="Calibri" pitchFamily="34" charset="0"/>
                <a:cs typeface="Calibri" pitchFamily="34" charset="0"/>
              </a:rPr>
              <a:t>                   Национальные проекты в 2022-2024 годах..…………………………………………………………………………………………………………………………………………..……34</a:t>
            </a:r>
          </a:p>
          <a:p>
            <a:r>
              <a:rPr lang="ru-RU" sz="1100" b="1" dirty="0" smtClean="0">
                <a:latin typeface="Calibri" pitchFamily="34" charset="0"/>
                <a:cs typeface="Calibri" pitchFamily="34" charset="0"/>
              </a:rPr>
              <a:t>Раздел 5. </a:t>
            </a:r>
            <a:r>
              <a:rPr lang="ru-RU" sz="1100" dirty="0" smtClean="0">
                <a:latin typeface="Calibri" pitchFamily="34" charset="0"/>
                <a:cs typeface="Calibri" pitchFamily="34" charset="0"/>
              </a:rPr>
              <a:t>Расходы  бюджета Курского муниципального округа на финансовое обеспечение отраслей социально-культурной сферы в 2019-2024 годах…………………………………………………………………………………………………………………………………………………………………………………………………………………..………35-39</a:t>
            </a:r>
          </a:p>
          <a:p>
            <a:r>
              <a:rPr lang="ru-RU" sz="1100" b="1" dirty="0" smtClean="0">
                <a:latin typeface="Calibri" pitchFamily="34" charset="0"/>
                <a:cs typeface="Calibri" pitchFamily="34" charset="0"/>
              </a:rPr>
              <a:t>Раздел 6</a:t>
            </a:r>
            <a:r>
              <a:rPr lang="ru-RU" sz="1100" dirty="0" smtClean="0">
                <a:latin typeface="Calibri" pitchFamily="34" charset="0"/>
                <a:cs typeface="Calibri" pitchFamily="34" charset="0"/>
              </a:rPr>
              <a:t>. Расходы бюджета Курского муниципального округа на 2019-2024 годы на переданные полномочия за счет краевого и федерального бюджетов………………………………………………………………………………………………………………………………………………………………………………………………………………....40-41</a:t>
            </a:r>
          </a:p>
          <a:p>
            <a:r>
              <a:rPr lang="ru-RU" sz="1100" b="1" dirty="0" smtClean="0">
                <a:latin typeface="Calibri" pitchFamily="34" charset="0"/>
                <a:cs typeface="Calibri" pitchFamily="34" charset="0"/>
              </a:rPr>
              <a:t>Раздел 7</a:t>
            </a:r>
            <a:r>
              <a:rPr lang="ru-RU" sz="1100" dirty="0" smtClean="0">
                <a:latin typeface="Calibri" pitchFamily="34" charset="0"/>
                <a:cs typeface="Calibri" pitchFamily="34" charset="0"/>
              </a:rPr>
              <a:t>.  Оплата труда работников бюджетной сферы в 2022 году и плановом периоде 2023 и 2024 годов………………………………………………………..42</a:t>
            </a:r>
          </a:p>
          <a:p>
            <a:r>
              <a:rPr lang="ru-RU" sz="1100" b="1" dirty="0" smtClean="0">
                <a:latin typeface="Calibri" pitchFamily="34" charset="0"/>
                <a:cs typeface="Calibri" pitchFamily="34" charset="0"/>
              </a:rPr>
              <a:t>Раздел 8.  </a:t>
            </a:r>
            <a:r>
              <a:rPr lang="ru-RU" sz="1100" dirty="0" smtClean="0">
                <a:latin typeface="Calibri" pitchFamily="34" charset="0"/>
                <a:cs typeface="Calibri" pitchFamily="34" charset="0"/>
              </a:rPr>
              <a:t>Инициативные проекты………..…………………………………………………………………………………………………………………………………………………………...……43-44</a:t>
            </a:r>
          </a:p>
          <a:p>
            <a:r>
              <a:rPr lang="ru-RU" sz="1100" b="1" dirty="0" smtClean="0">
                <a:latin typeface="Calibri" pitchFamily="34" charset="0"/>
                <a:cs typeface="Calibri" pitchFamily="34" charset="0"/>
              </a:rPr>
              <a:t>Раздел 9. </a:t>
            </a:r>
            <a:r>
              <a:rPr lang="ru-RU" sz="1100" dirty="0" smtClean="0">
                <a:latin typeface="Calibri" pitchFamily="34" charset="0"/>
                <a:cs typeface="Calibri" pitchFamily="34" charset="0"/>
              </a:rPr>
              <a:t>Обеспечение жильем молодых семей………………………………………………………………………………………………………………………………………………….........45</a:t>
            </a:r>
          </a:p>
          <a:p>
            <a:r>
              <a:rPr lang="ru-RU" sz="1100" b="1" dirty="0" smtClean="0">
                <a:latin typeface="Calibri" pitchFamily="34" charset="0"/>
                <a:cs typeface="Calibri" pitchFamily="34" charset="0"/>
              </a:rPr>
              <a:t>Раздел 10</a:t>
            </a:r>
            <a:r>
              <a:rPr lang="ru-RU" sz="1100" dirty="0" smtClean="0">
                <a:latin typeface="Calibri" pitchFamily="34" charset="0"/>
                <a:cs typeface="Calibri" pitchFamily="34" charset="0"/>
              </a:rPr>
              <a:t>. Дорожный фонд……………………………………………………………………………………………………………………………………………………………………………………….….46</a:t>
            </a:r>
          </a:p>
          <a:p>
            <a:r>
              <a:rPr lang="ru-RU" sz="1100" b="1" dirty="0" smtClean="0">
                <a:latin typeface="Calibri" pitchFamily="34" charset="0"/>
                <a:cs typeface="Calibri" pitchFamily="34" charset="0"/>
              </a:rPr>
              <a:t>Раздел 11. </a:t>
            </a:r>
            <a:r>
              <a:rPr lang="ru-RU" sz="1100" dirty="0" smtClean="0">
                <a:latin typeface="Calibri" pitchFamily="34" charset="0"/>
                <a:cs typeface="Calibri" pitchFamily="34" charset="0"/>
              </a:rPr>
              <a:t>Бюджетная устойчивость………………………………………………………………………………………………………………………………………………………………………..47-48     </a:t>
            </a:r>
          </a:p>
          <a:p>
            <a:r>
              <a:rPr lang="ru-RU" sz="1100" b="1" dirty="0" smtClean="0">
                <a:latin typeface="Calibri" pitchFamily="34" charset="0"/>
                <a:cs typeface="Calibri" pitchFamily="34" charset="0"/>
              </a:rPr>
              <a:t>Раздел 12</a:t>
            </a:r>
            <a:r>
              <a:rPr lang="ru-RU" sz="1100" dirty="0" smtClean="0">
                <a:latin typeface="Calibri" pitchFamily="34" charset="0"/>
                <a:cs typeface="Calibri" pitchFamily="34" charset="0"/>
              </a:rPr>
              <a:t>.  Муниципальные программы…………………………………………………………………………………………………………………………………………………………..…….49-50</a:t>
            </a:r>
          </a:p>
          <a:p>
            <a:pPr lvl="0" algn="just">
              <a:defRPr/>
            </a:pPr>
            <a:r>
              <a:rPr lang="ru-RU" sz="1100" dirty="0" smtClean="0">
                <a:latin typeface="Calibri" pitchFamily="34" charset="0"/>
                <a:cs typeface="Calibri" pitchFamily="34" charset="0"/>
              </a:rPr>
              <a:t>                   </a:t>
            </a:r>
            <a:r>
              <a:rPr lang="ru-RU" sz="1100" kern="0" dirty="0" smtClean="0">
                <a:latin typeface="Calibri" pitchFamily="34" charset="0"/>
                <a:cs typeface="Calibri" pitchFamily="34" charset="0"/>
              </a:rPr>
              <a:t>Сведения о расходной части бюджета Курского муниципального округа на 2021 год и плановый период 2022 и 2023 годов в сравнении с ожидаемым исполнением за 2020 год (оценка) и отчетом за 2019 год (отчетный финансовый год) в разрезе муниципальных программ………………………………………………………………………………………………………………………………………………………………………………………………………………………..51</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13.  </a:t>
            </a:r>
            <a:r>
              <a:rPr lang="ru-RU" sz="1100" dirty="0" smtClean="0">
                <a:latin typeface="Calibri" pitchFamily="34" charset="0"/>
                <a:cs typeface="Calibri" pitchFamily="34" charset="0"/>
              </a:rPr>
              <a:t>Дополнительные сведения</a:t>
            </a:r>
          </a:p>
          <a:p>
            <a:r>
              <a:rPr lang="ru-RU" sz="1100" dirty="0" smtClean="0">
                <a:latin typeface="Calibri" pitchFamily="34" charset="0"/>
                <a:cs typeface="Calibri" pitchFamily="34" charset="0"/>
              </a:rPr>
              <a:t>                      Сведения о рейтинге Курского муниципального округа Ставропольского края по качеству управления бюджетным процессом…..52</a:t>
            </a:r>
          </a:p>
          <a:p>
            <a:r>
              <a:rPr lang="ru-RU" sz="1100" dirty="0" smtClean="0">
                <a:latin typeface="Calibri" pitchFamily="34" charset="0"/>
                <a:cs typeface="Calibri" pitchFamily="34" charset="0"/>
              </a:rPr>
              <a:t>                      </a:t>
            </a:r>
            <a:r>
              <a:rPr lang="ru-RU" sz="1100" dirty="0" err="1" smtClean="0">
                <a:latin typeface="Calibri" pitchFamily="34" charset="0"/>
                <a:cs typeface="Calibri" pitchFamily="34" charset="0"/>
              </a:rPr>
              <a:t>Подушевые</a:t>
            </a:r>
            <a:r>
              <a:rPr lang="ru-RU" sz="1100"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Курском муниципальном округе……………………………………………………………………………………………………………………………………………………..…53                      </a:t>
            </a:r>
          </a:p>
          <a:p>
            <a:r>
              <a:rPr lang="ru-RU" sz="1100" dirty="0" smtClean="0">
                <a:latin typeface="Calibri" pitchFamily="34" charset="0"/>
                <a:cs typeface="Calibri" pitchFamily="34" charset="0"/>
              </a:rPr>
              <a:t>                      Глоссарий</a:t>
            </a:r>
          </a:p>
          <a:p>
            <a:r>
              <a:rPr lang="ru-RU" sz="1100" dirty="0" smtClean="0">
                <a:latin typeface="Calibri" pitchFamily="34" charset="0"/>
                <a:cs typeface="Calibri" pitchFamily="34" charset="0"/>
              </a:rPr>
              <a:t>                      Понятия и термины………………………………………………………………………………………………………………………………………………………………………………..54-56</a:t>
            </a:r>
          </a:p>
          <a:p>
            <a:r>
              <a:rPr lang="ru-RU" sz="1100" dirty="0" smtClean="0">
                <a:latin typeface="Calibri" pitchFamily="34" charset="0"/>
                <a:cs typeface="Calibri" pitchFamily="34" charset="0"/>
              </a:rPr>
              <a:t>                      Бюджет в картинках……………………………………………………………………………………………………………………………………………………………………..………..57-65</a:t>
            </a:r>
          </a:p>
          <a:p>
            <a:r>
              <a:rPr lang="ru-RU" sz="1100" b="1" dirty="0" smtClean="0">
                <a:latin typeface="Calibri" pitchFamily="34" charset="0"/>
                <a:cs typeface="Calibri" pitchFamily="34" charset="0"/>
              </a:rPr>
              <a:t>КОНТАКТНАЯ ИНФОРМАЦИЯ ДЛЯ ГРАЖДАН</a:t>
            </a:r>
            <a:endParaRPr lang="ru-RU" sz="1100" dirty="0">
              <a:latin typeface="Calibri" pitchFamily="34" charset="0"/>
              <a:cs typeface="Calibri"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0" y="2857496"/>
          <a:ext cx="9144000"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357166"/>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СТРУКТУРА ДОХОДОВ БЮДЖЕТА КУРСКОГО МУНИЦИПАЛЬНОГО ОКРУГА </a:t>
            </a:r>
          </a:p>
        </p:txBody>
      </p:sp>
      <p:sp>
        <p:nvSpPr>
          <p:cNvPr id="7" name="TextBox 6"/>
          <p:cNvSpPr txBox="1"/>
          <p:nvPr/>
        </p:nvSpPr>
        <p:spPr>
          <a:xfrm>
            <a:off x="0" y="0"/>
            <a:ext cx="3643306"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3  / </a:t>
            </a:r>
            <a:r>
              <a:rPr lang="ru-RU" dirty="0" smtClean="0">
                <a:latin typeface="Calibri" pitchFamily="34" charset="0"/>
                <a:cs typeface="Calibri" pitchFamily="34" charset="0"/>
              </a:rPr>
              <a:t>Сведения о доходах</a:t>
            </a:r>
          </a:p>
        </p:txBody>
      </p:sp>
      <p:graphicFrame>
        <p:nvGraphicFramePr>
          <p:cNvPr id="8" name="Таблица 7"/>
          <p:cNvGraphicFramePr>
            <a:graphicFrameLocks noGrp="1"/>
          </p:cNvGraphicFramePr>
          <p:nvPr/>
        </p:nvGraphicFramePr>
        <p:xfrm>
          <a:off x="214282" y="714356"/>
          <a:ext cx="8715437" cy="2303691"/>
        </p:xfrm>
        <a:graphic>
          <a:graphicData uri="http://schemas.openxmlformats.org/drawingml/2006/table">
            <a:tbl>
              <a:tblPr/>
              <a:tblGrid>
                <a:gridCol w="1212583"/>
                <a:gridCol w="1091324"/>
                <a:gridCol w="1061009"/>
                <a:gridCol w="1061009"/>
                <a:gridCol w="1045853"/>
                <a:gridCol w="1136796"/>
                <a:gridCol w="1136796"/>
                <a:gridCol w="970067"/>
              </a:tblGrid>
              <a:tr h="217845">
                <a:tc rowSpan="2">
                  <a:txBody>
                    <a:bodyPr/>
                    <a:lstStyle/>
                    <a:p>
                      <a:pPr algn="l" rtl="0" fontAlgn="t"/>
                      <a:r>
                        <a:rPr lang="ru-RU" sz="800" b="1" i="0" u="none" strike="noStrike" dirty="0">
                          <a:solidFill>
                            <a:srgbClr val="FFFFFF"/>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2020 год</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2021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gridSpan="2">
                  <a:txBody>
                    <a:bodyPr/>
                    <a:lstStyle/>
                    <a:p>
                      <a:pPr algn="ctr" rtl="0" fontAlgn="t"/>
                      <a:r>
                        <a:rPr lang="ru-RU" sz="800" b="1" i="0" u="none" strike="noStrike" dirty="0">
                          <a:solidFill>
                            <a:srgbClr val="000000"/>
                          </a:solidFill>
                          <a:latin typeface="Calibri"/>
                        </a:rPr>
                        <a:t>Отклонение 2021 к </a:t>
                      </a:r>
                      <a:r>
                        <a:rPr lang="ru-RU" sz="800" b="1" i="0" u="none" strike="noStrike" dirty="0" smtClean="0">
                          <a:solidFill>
                            <a:srgbClr val="000000"/>
                          </a:solidFill>
                          <a:latin typeface="Calibri"/>
                        </a:rPr>
                        <a:t>2020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hMerge="1">
                  <a:txBody>
                    <a:bodyPr/>
                    <a:lstStyle/>
                    <a:p>
                      <a:endParaRPr lang="ru-RU"/>
                    </a:p>
                  </a:txBody>
                  <a:tcPr/>
                </a:tc>
                <a:tc>
                  <a:txBody>
                    <a:bodyPr/>
                    <a:lstStyle/>
                    <a:p>
                      <a:pPr algn="ctr" rtl="0" fontAlgn="t"/>
                      <a:r>
                        <a:rPr lang="ru-RU" sz="800" b="1" i="0" u="none" strike="noStrike">
                          <a:solidFill>
                            <a:srgbClr val="000000"/>
                          </a:solidFill>
                          <a:latin typeface="Calibri"/>
                        </a:rPr>
                        <a:t>2022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2023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2024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r>
              <a:tr h="134552">
                <a:tc vMerge="1">
                  <a:txBody>
                    <a:bodyPr/>
                    <a:lstStyle/>
                    <a:p>
                      <a:endParaRPr lang="ru-RU"/>
                    </a:p>
                  </a:txBody>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(отчет)</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уточненный</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r>
              <a:tr h="134552">
                <a:tc>
                  <a:txBody>
                    <a:bodyPr/>
                    <a:lstStyle/>
                    <a:p>
                      <a:pPr algn="l" rtl="0" fontAlgn="t"/>
                      <a:r>
                        <a:rPr lang="ru-RU" sz="800" b="1" i="0" u="none" strike="noStrike">
                          <a:solidFill>
                            <a:srgbClr val="000000"/>
                          </a:solidFill>
                          <a:latin typeface="Calibri"/>
                        </a:rPr>
                        <a:t>Доходы,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rowSpan="2">
                  <a:txBody>
                    <a:bodyPr/>
                    <a:lstStyle/>
                    <a:p>
                      <a:pPr algn="ctr" rtl="0" fontAlgn="t"/>
                      <a:r>
                        <a:rPr lang="ru-RU" sz="800" b="1" i="0" u="none" strike="noStrike" dirty="0" smtClean="0">
                          <a:solidFill>
                            <a:srgbClr val="000000"/>
                          </a:solidFill>
                          <a:latin typeface="Calibri"/>
                        </a:rPr>
                        <a:t>2 092 963,75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2 320 798,07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227 834,32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110,9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2 535 137,54</a:t>
                      </a:r>
                      <a:r>
                        <a:rPr lang="ru-RU" sz="800" b="1" i="0" u="none" strike="noStrike" dirty="0">
                          <a:solidFill>
                            <a:srgbClr val="000000"/>
                          </a:solidFill>
                          <a:latin typeface="Calibri"/>
                        </a:rPr>
                        <a:t/>
                      </a:r>
                      <a:br>
                        <a:rPr lang="ru-RU" sz="800" b="1" i="0" u="none" strike="noStrike" dirty="0">
                          <a:solidFill>
                            <a:srgbClr val="000000"/>
                          </a:solidFill>
                          <a:latin typeface="Calibri"/>
                        </a:rPr>
                      </a:b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2 087 655,80</a:t>
                      </a:r>
                      <a:r>
                        <a:rPr lang="ru-RU" sz="800" b="1" i="0" u="none" strike="noStrike" dirty="0">
                          <a:solidFill>
                            <a:srgbClr val="000000"/>
                          </a:solidFill>
                          <a:latin typeface="Calibri"/>
                        </a:rPr>
                        <a:t/>
                      </a:r>
                      <a:br>
                        <a:rPr lang="ru-RU" sz="800" b="1" i="0" u="none" strike="noStrike" dirty="0">
                          <a:solidFill>
                            <a:srgbClr val="000000"/>
                          </a:solidFill>
                          <a:latin typeface="Calibri"/>
                        </a:rPr>
                      </a:b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2 053 672,72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5992">
                <a:tc>
                  <a:txBody>
                    <a:bodyPr/>
                    <a:lstStyle/>
                    <a:p>
                      <a:pPr algn="l" rtl="0" fontAlgn="t"/>
                      <a:r>
                        <a:rPr lang="ru-RU" sz="800" b="1" i="0" u="none" strike="noStrike">
                          <a:solidFill>
                            <a:srgbClr val="000000"/>
                          </a:solidFill>
                          <a:latin typeface="Calibri"/>
                        </a:rPr>
                        <a:t>из них: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248489">
                <a:tc>
                  <a:txBody>
                    <a:bodyPr/>
                    <a:lstStyle/>
                    <a:p>
                      <a:pPr algn="l" rtl="0" fontAlgn="t"/>
                      <a:r>
                        <a:rPr lang="ru-RU" sz="800" b="0" i="0" u="none" strike="noStrike">
                          <a:solidFill>
                            <a:srgbClr val="000000"/>
                          </a:solidFill>
                          <a:latin typeface="Calibri"/>
                        </a:rPr>
                        <a:t>налоговые и неналоговые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345 751,31</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326 974,50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-18 776,81</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94,6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346 598,52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351 644,36</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363 346,27</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a:solidFill>
                            <a:srgbClr val="000000"/>
                          </a:solidFill>
                          <a:latin typeface="Calibri"/>
                        </a:rPr>
                        <a:t>дотации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457 085,07</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455 071,00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- 2 013,07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101,85</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462 516,00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439 810,00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425 110,00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40959">
                <a:tc>
                  <a:txBody>
                    <a:bodyPr/>
                    <a:lstStyle/>
                    <a:p>
                      <a:pPr algn="l" rtl="0" fontAlgn="t"/>
                      <a:r>
                        <a:rPr lang="ru-RU" sz="800" b="0" i="0" u="none" strike="noStrike">
                          <a:solidFill>
                            <a:srgbClr val="000000"/>
                          </a:solidFill>
                          <a:latin typeface="Calibri"/>
                        </a:rPr>
                        <a:t>субсидии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273 952,94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438 448,79</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164 495,85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160,0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441 031,60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140 407,05</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67 557,02</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dirty="0">
                          <a:solidFill>
                            <a:srgbClr val="000000"/>
                          </a:solidFill>
                          <a:latin typeface="Calibri"/>
                        </a:rPr>
                        <a:t>субвенции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997 799,54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1 070 889,76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73 090,22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107,3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1 101 913,,30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1 </a:t>
                      </a:r>
                      <a:r>
                        <a:rPr lang="ru-RU" sz="800" b="0" i="0" u="none" strike="noStrike" dirty="0" smtClean="0">
                          <a:solidFill>
                            <a:srgbClr val="000000"/>
                          </a:solidFill>
                          <a:latin typeface="Calibri"/>
                        </a:rPr>
                        <a:t>154</a:t>
                      </a:r>
                      <a:r>
                        <a:rPr lang="ru-RU" sz="800" b="0" i="0" u="none" strike="noStrike" baseline="0" dirty="0" smtClean="0">
                          <a:solidFill>
                            <a:srgbClr val="000000"/>
                          </a:solidFill>
                          <a:latin typeface="Calibri"/>
                        </a:rPr>
                        <a:t> 716,26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1 196 581,30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369126">
                <a:tc>
                  <a:txBody>
                    <a:bodyPr/>
                    <a:lstStyle/>
                    <a:p>
                      <a:pPr algn="l" rtl="0" fontAlgn="t"/>
                      <a:r>
                        <a:rPr lang="ru-RU" sz="800" b="0" i="0" u="none" strike="noStrike" dirty="0">
                          <a:solidFill>
                            <a:srgbClr val="000000"/>
                          </a:solidFill>
                          <a:latin typeface="Calibri"/>
                        </a:rPr>
                        <a:t>иные межбюджетные трансферты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22</a:t>
                      </a:r>
                      <a:r>
                        <a:rPr lang="ru-RU" sz="800" b="0" i="0" u="none" strike="noStrike" baseline="0" dirty="0" smtClean="0">
                          <a:solidFill>
                            <a:srgbClr val="000000"/>
                          </a:solidFill>
                          <a:latin typeface="Calibri"/>
                        </a:rPr>
                        <a:t> 870,56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41 776,55</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18 905,99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в 1,8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369126">
                <a:tc>
                  <a:txBody>
                    <a:bodyPr/>
                    <a:lstStyle/>
                    <a:p>
                      <a:pPr algn="l" rtl="0" fontAlgn="t"/>
                      <a:r>
                        <a:rPr lang="ru-RU" sz="800" b="0" i="0" u="none" strike="noStrike">
                          <a:solidFill>
                            <a:srgbClr val="000000"/>
                          </a:solidFill>
                          <a:latin typeface="Calibri"/>
                        </a:rPr>
                        <a:t>прочие безвозмездные поступления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1 644,83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-1 640,86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248489">
                <a:tc>
                  <a:txBody>
                    <a:bodyPr/>
                    <a:lstStyle/>
                    <a:p>
                      <a:pPr algn="l" rtl="0" fontAlgn="t"/>
                      <a:r>
                        <a:rPr lang="ru-RU" sz="800" b="0" i="0" u="none" strike="noStrike">
                          <a:solidFill>
                            <a:srgbClr val="000000"/>
                          </a:solidFill>
                          <a:latin typeface="Calibri"/>
                        </a:rPr>
                        <a:t>возврат остатков прошлых лет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-6 140,50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- 12 366,53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baseline="0" dirty="0" smtClean="0">
                          <a:solidFill>
                            <a:srgbClr val="000000"/>
                          </a:solidFill>
                          <a:latin typeface="Calibri"/>
                        </a:rPr>
                        <a:t> -6 226,03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1" i="0" u="none" strike="noStrike" dirty="0" smtClean="0">
                          <a:solidFill>
                            <a:srgbClr val="000000"/>
                          </a:solidFill>
                          <a:latin typeface="Calibri"/>
                        </a:rPr>
                        <a:t>в 2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58214" y="0"/>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ДОХОДЫ БЮДЖЕТА ПО ВИДАМ ДОХОДОВ </a:t>
            </a:r>
          </a:p>
        </p:txBody>
      </p:sp>
      <p:graphicFrame>
        <p:nvGraphicFramePr>
          <p:cNvPr id="5" name="Таблица 4"/>
          <p:cNvGraphicFramePr>
            <a:graphicFrameLocks noGrp="1"/>
          </p:cNvGraphicFramePr>
          <p:nvPr/>
        </p:nvGraphicFramePr>
        <p:xfrm>
          <a:off x="142844" y="335694"/>
          <a:ext cx="8858310" cy="6401726"/>
        </p:xfrm>
        <a:graphic>
          <a:graphicData uri="http://schemas.openxmlformats.org/drawingml/2006/table">
            <a:tbl>
              <a:tblPr/>
              <a:tblGrid>
                <a:gridCol w="3138784"/>
                <a:gridCol w="697507"/>
                <a:gridCol w="767258"/>
                <a:gridCol w="697507"/>
                <a:gridCol w="697507"/>
                <a:gridCol w="697507"/>
                <a:gridCol w="558006"/>
                <a:gridCol w="488255"/>
                <a:gridCol w="627756"/>
                <a:gridCol w="488223"/>
              </a:tblGrid>
              <a:tr h="282595">
                <a:tc rowSpan="2">
                  <a:txBody>
                    <a:bodyPr/>
                    <a:lstStyle/>
                    <a:p>
                      <a:pPr algn="ctr" rtl="0" fontAlgn="ctr"/>
                      <a:r>
                        <a:rPr lang="ru-RU" sz="900" b="1" i="0" u="none" strike="noStrike" dirty="0">
                          <a:solidFill>
                            <a:srgbClr val="000000"/>
                          </a:solidFill>
                          <a:latin typeface="Calibri"/>
                        </a:rPr>
                        <a:t>Наименование КБК</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900" b="1" i="0" u="none" strike="noStrike">
                          <a:solidFill>
                            <a:srgbClr val="000000"/>
                          </a:solidFill>
                          <a:latin typeface="Calibri"/>
                        </a:rPr>
                        <a:t> 2020 год  </a:t>
                      </a:r>
                    </a:p>
                    <a:p>
                      <a:pPr algn="ctr" rtl="0" fontAlgn="ctr"/>
                      <a:r>
                        <a:rPr lang="ru-RU" sz="900" b="1" i="0" u="none" strike="noStrike">
                          <a:solidFill>
                            <a:srgbClr val="000000"/>
                          </a:solidFill>
                          <a:latin typeface="Calibri"/>
                        </a:rPr>
                        <a:t>(отчет)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900" b="1" i="0" u="none" strike="noStrike">
                          <a:solidFill>
                            <a:srgbClr val="000000"/>
                          </a:solidFill>
                          <a:latin typeface="Calibri"/>
                        </a:rPr>
                        <a:t>на 2021 год (уточнённый)</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900" b="1" i="0" u="none" strike="noStrike">
                          <a:solidFill>
                            <a:srgbClr val="000000"/>
                          </a:solidFill>
                          <a:latin typeface="Calibri"/>
                        </a:rPr>
                        <a:t>на 2022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900" b="1" i="0" u="none" strike="noStrike">
                          <a:solidFill>
                            <a:srgbClr val="000000"/>
                          </a:solidFill>
                          <a:latin typeface="Calibri"/>
                        </a:rPr>
                        <a:t> на 2023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latin typeface="Calibri"/>
                        </a:rPr>
                        <a:t> на 2024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2">
                  <a:txBody>
                    <a:bodyPr/>
                    <a:lstStyle/>
                    <a:p>
                      <a:pPr algn="ctr" fontAlgn="ctr"/>
                      <a:r>
                        <a:rPr lang="ru-RU" sz="900" b="1" i="0" u="none" strike="noStrike">
                          <a:solidFill>
                            <a:srgbClr val="000000"/>
                          </a:solidFill>
                          <a:latin typeface="Calibri"/>
                        </a:rPr>
                        <a:t>отклонение 2022 года к 2020 году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900" b="1" i="0" u="none" strike="noStrike">
                          <a:solidFill>
                            <a:srgbClr val="000000"/>
                          </a:solidFill>
                          <a:latin typeface="Calibri"/>
                        </a:rPr>
                        <a:t>отклонение 2022 года к 2021 году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78533">
                <a:tc vMerge="1">
                  <a:txBody>
                    <a:bodyPr/>
                    <a:lstStyle/>
                    <a:p>
                      <a:endParaRPr lang="ru-RU"/>
                    </a:p>
                  </a:txBody>
                  <a:tcPr/>
                </a:tc>
                <a:tc vMerge="1">
                  <a:txBody>
                    <a:bodyPr/>
                    <a:lstStyle/>
                    <a:p>
                      <a:pPr algn="ctr" rtl="0" fontAlgn="ctr"/>
                      <a:endParaRPr lang="ru-RU" sz="900" b="1" i="0" u="none" strike="noStrike">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1" i="0" u="none" strike="noStrike">
                          <a:solidFill>
                            <a:srgbClr val="000000"/>
                          </a:solidFill>
                          <a:latin typeface="Calibri"/>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тыс.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81">
                <a:tc>
                  <a:txBody>
                    <a:bodyPr/>
                    <a:lstStyle/>
                    <a:p>
                      <a:pPr algn="l" rtl="0" fontAlgn="t"/>
                      <a:r>
                        <a:rPr lang="ru-RU" sz="900" b="0" i="0" u="none" strike="noStrike">
                          <a:solidFill>
                            <a:srgbClr val="000000"/>
                          </a:solidFill>
                          <a:latin typeface="Calibri"/>
                        </a:rPr>
                        <a:t>Налог на доходы физических лиц</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173 453,81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159 398,44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187 797,00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194 368,00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201 194,00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14 343,19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28 398,56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1">
                <a:tc>
                  <a:txBody>
                    <a:bodyPr/>
                    <a:lstStyle/>
                    <a:p>
                      <a:pPr algn="l" rtl="0" fontAlgn="t"/>
                      <a:r>
                        <a:rPr lang="ru-RU" sz="900" b="0" i="0" u="none" strike="noStrike" dirty="0">
                          <a:solidFill>
                            <a:srgbClr val="000000"/>
                          </a:solidFill>
                          <a:latin typeface="Calibri"/>
                        </a:rPr>
                        <a:t>Доходы от уплаты акцизов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35 992,61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41 106,18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37 438,40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34 013,60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35 374,14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1 445,79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-3 667,78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l" rtl="0" fontAlgn="t"/>
                      <a:r>
                        <a:rPr lang="ru-RU" sz="900" b="0" i="0" u="none" strike="noStrike" dirty="0">
                          <a:solidFill>
                            <a:srgbClr val="000000"/>
                          </a:solidFill>
                          <a:latin typeface="Calibri"/>
                        </a:rPr>
                        <a:t>Налог, взимаемый в связи с применением упрощенной системы налогообложения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7 989,00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9 035,00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9 599,00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10 221,00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9 035,00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1 046,00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03">
                <a:tc>
                  <a:txBody>
                    <a:bodyPr/>
                    <a:lstStyle/>
                    <a:p>
                      <a:pPr algn="l" rtl="0" fontAlgn="t"/>
                      <a:r>
                        <a:rPr lang="ru-RU" sz="900" b="0" i="0" u="none" strike="noStrike" dirty="0">
                          <a:solidFill>
                            <a:srgbClr val="000000"/>
                          </a:solidFill>
                          <a:latin typeface="Calibri"/>
                        </a:rPr>
                        <a:t>Единый налог на вмененный доход для отдельных видов деятельности</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6 992,19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1 816,46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166,00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116,00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85,00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-6 826,19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2,4</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-1 650,46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Единый сельскохозяйственный налог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29 540,89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14 253,92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13 887,00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15 233,00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16 276,00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-15 653,89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47,0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-366,92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l" rtl="0" fontAlgn="t"/>
                      <a:r>
                        <a:rPr lang="ru-RU" sz="900" b="0" i="0" u="none" strike="noStrike">
                          <a:solidFill>
                            <a:srgbClr val="000000"/>
                          </a:solidFill>
                          <a:latin typeface="Calibri"/>
                        </a:rPr>
                        <a:t>Налог, взимаемый в связи с применением патентной системы налогообложения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157,54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1 777,15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2344,00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2 499,00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2 670,00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2 186,46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1 487,9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566,85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132">
                <a:tc>
                  <a:txBody>
                    <a:bodyPr/>
                    <a:lstStyle/>
                    <a:p>
                      <a:pPr algn="l" rtl="0" fontAlgn="t"/>
                      <a:r>
                        <a:rPr lang="ru-RU" sz="900" b="0" i="0" u="none" strike="noStrike">
                          <a:solidFill>
                            <a:srgbClr val="000000"/>
                          </a:solidFill>
                          <a:latin typeface="Calibri"/>
                        </a:rPr>
                        <a:t>Налог на имущество физических лиц</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9 236,21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8 630,00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9 463,00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9 688,00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9 800,00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226,79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102,5</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833,00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1">
                <a:tc>
                  <a:txBody>
                    <a:bodyPr/>
                    <a:lstStyle/>
                    <a:p>
                      <a:pPr algn="l" rtl="0" fontAlgn="t"/>
                      <a:r>
                        <a:rPr lang="ru-RU" sz="900" b="0" i="0" u="none" strike="noStrike">
                          <a:solidFill>
                            <a:srgbClr val="000000"/>
                          </a:solidFill>
                          <a:latin typeface="Calibri"/>
                        </a:rPr>
                        <a:t>Земельный налог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35 369,56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35 802,81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35 171,83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36 516,22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37 913,59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-197,73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99,4</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-630,98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061">
                <a:tc>
                  <a:txBody>
                    <a:bodyPr/>
                    <a:lstStyle/>
                    <a:p>
                      <a:pPr algn="l" rtl="0" fontAlgn="t"/>
                      <a:r>
                        <a:rPr lang="ru-RU" sz="900" b="0" i="0" u="none" strike="noStrike">
                          <a:solidFill>
                            <a:srgbClr val="000000"/>
                          </a:solidFill>
                          <a:latin typeface="Calibri"/>
                        </a:rPr>
                        <a:t>Государственная пошлина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4 970,12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4 221,00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4 834,00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5 027,00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5 228,00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-136,12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97,3</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613,00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1" i="0" u="none" strike="noStrike">
                          <a:solidFill>
                            <a:srgbClr val="000000"/>
                          </a:solidFill>
                          <a:latin typeface="Calibri"/>
                        </a:rPr>
                        <a:t> ВСЕГО НАЛОГОВЫХ ДОХОДОВ: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295 712,93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274 994,96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300 136,23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307 059,82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318 761,73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4 423,30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solidFill>
                            <a:srgbClr val="000000"/>
                          </a:solidFill>
                          <a:latin typeface="Calibri"/>
                        </a:rPr>
                        <a:t>101,5</a:t>
                      </a:r>
                      <a:endParaRPr lang="ru-RU" sz="9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25 141,27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8668">
                <a:tc>
                  <a:txBody>
                    <a:bodyPr/>
                    <a:lstStyle/>
                    <a:p>
                      <a:pPr algn="l" rtl="0" fontAlgn="t"/>
                      <a:r>
                        <a:rPr lang="ru-RU" sz="900" b="0" i="0" u="none" strike="noStrike">
                          <a:solidFill>
                            <a:srgbClr val="000000"/>
                          </a:solidFill>
                          <a:latin typeface="Calibri"/>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21 634,78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22 178,14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22 888,84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22 888,84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22 888,84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1 254,06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105,8</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710,70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03">
                <a:tc>
                  <a:txBody>
                    <a:bodyPr/>
                    <a:lstStyle/>
                    <a:p>
                      <a:pPr algn="l" rtl="0" fontAlgn="t"/>
                      <a:r>
                        <a:rPr lang="ru-RU" sz="900" b="0" i="0" u="none" strike="noStrike">
                          <a:solidFill>
                            <a:srgbClr val="000000"/>
                          </a:solidFill>
                          <a:latin typeface="Calibri"/>
                        </a:rPr>
                        <a:t>Платежи от государственных и муниципальных унитарных предприятий</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181,75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1 287,65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45,00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45,00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45,00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-136,75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24,8</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-1 242,65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Плата за негативное воздействие на окружающую среду</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-174,19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202,4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126,00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126,00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126,00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300,19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a:t>
                      </a:r>
                      <a:r>
                        <a:rPr lang="ru-RU" sz="900" b="0" i="0" u="none" strike="noStrike" dirty="0" smtClean="0">
                          <a:solidFill>
                            <a:srgbClr val="000000"/>
                          </a:solidFill>
                          <a:latin typeface="Calibri"/>
                        </a:rPr>
                        <a:t>72,3</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-76,40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Доходы от продажи материальных и нематериалиных активов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3 330,49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2 900,89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565,00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565,00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565,00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-2 765,49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17,0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-2 335,89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 Штрафы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2 068,25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1 457,91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759,70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759,70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759,70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-1 308,55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36,7</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-698,21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dirty="0">
                          <a:solidFill>
                            <a:srgbClr val="000000"/>
                          </a:solidFill>
                          <a:latin typeface="Calibri"/>
                        </a:rPr>
                        <a:t> Прочие неналоговые доходы</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457,39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-457,39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dirty="0" smtClean="0">
                          <a:solidFill>
                            <a:srgbClr val="000000"/>
                          </a:solidFill>
                          <a:latin typeface="Calibri"/>
                        </a:rPr>
                        <a:t>Инициативные</a:t>
                      </a:r>
                      <a:r>
                        <a:rPr lang="ru-RU" sz="900" b="0" i="0" u="none" strike="noStrike" baseline="0" dirty="0" smtClean="0">
                          <a:solidFill>
                            <a:srgbClr val="000000"/>
                          </a:solidFill>
                          <a:latin typeface="Calibri"/>
                        </a:rPr>
                        <a:t> платежи</a:t>
                      </a:r>
                      <a:endParaRPr lang="ru-RU" sz="900" b="0" i="0" u="none" strike="noStrike" dirty="0">
                        <a:solidFill>
                          <a:srgbClr val="000000"/>
                        </a:solidFill>
                        <a:latin typeface="Calibri"/>
                      </a:endParaRP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800,88</a:t>
                      </a:r>
                      <a:endParaRPr lang="ru-RU" sz="9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1877,75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1 877,75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1 076,87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dirty="0">
                          <a:solidFill>
                            <a:srgbClr val="000000"/>
                          </a:solidFill>
                          <a:latin typeface="Calibri"/>
                        </a:rPr>
                        <a:t> Доходы от оказания платных услуг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22 539,91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23151,67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20 200,00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20 200,00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20 200,00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-2 339,91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-2 951,67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1" i="0" u="none" strike="noStrike">
                          <a:solidFill>
                            <a:srgbClr val="000000"/>
                          </a:solidFill>
                          <a:latin typeface="Calibri"/>
                        </a:rPr>
                        <a:t>ВСЕГО НЕНАЛОГОВЫХ ДОХОДОВ: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50 220,13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51 979,54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46 462,29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44 584,54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44 584,54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-3 757,84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-5 517,25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1" i="0" u="none" strike="noStrike">
                          <a:solidFill>
                            <a:srgbClr val="000000"/>
                          </a:solidFill>
                          <a:latin typeface="Calibri"/>
                        </a:rPr>
                        <a:t>ВСЕГО НАЛОГОВЫХ И НЕНАЛОГОВЫХ ДОХОДОВ: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345 751,31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326 974,50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346 598,52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351 644,36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363 346,27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847,21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19 624,02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 Дотации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457 085,07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455 071,00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462 516,00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439 810,00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425 110,00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5 430,93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7 445,00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 Субсидии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273 952,94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438 448,79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441 031,60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140 407,05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67 557,02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167 078,66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2 582,81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 Субвенции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997 799,54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1 070 889,76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1 101 913,30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1 154 716,27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1 196 581,31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104 113,76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31 023,54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 Иные межбюджетные трансферты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22 870,56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41 776,55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1 078,12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1 078,12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1 078,12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-21 792,44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-40 698,43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 Прочие безвозмездные поступления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1 644,83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smtClean="0">
                          <a:solidFill>
                            <a:srgbClr val="000000"/>
                          </a:solidFill>
                          <a:latin typeface="Calibri"/>
                        </a:rPr>
                        <a:t>4,00</a:t>
                      </a:r>
                      <a:endParaRPr lang="ru-RU" sz="900" b="0" i="0" u="none" strike="noStrike" dirty="0">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-1 644,83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a:t>
                      </a:r>
                      <a:r>
                        <a:rPr lang="ru-RU" sz="900" b="0" i="0" u="none" strike="noStrike" dirty="0" smtClean="0">
                          <a:solidFill>
                            <a:srgbClr val="000000"/>
                          </a:solidFill>
                          <a:latin typeface="Calibri"/>
                        </a:rPr>
                        <a:t>4,00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0" i="0" u="none" strike="noStrike">
                          <a:solidFill>
                            <a:srgbClr val="000000"/>
                          </a:solidFill>
                          <a:latin typeface="Calibri"/>
                        </a:rPr>
                        <a:t> Возврат остатков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-6 140,50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-12 366,53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6 140,50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12 366,53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latin typeface="Calibri"/>
                        </a:rPr>
                        <a:t>0,0</a:t>
                      </a:r>
                      <a:endParaRPr lang="ru-RU"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1" i="0" u="none" strike="noStrike">
                          <a:solidFill>
                            <a:srgbClr val="000000"/>
                          </a:solidFill>
                          <a:latin typeface="Calibri"/>
                        </a:rPr>
                        <a:t>ВСЕГО  БЕЗВОЗМЕЗДНЫЕ ПОСТУПЛЕНИЯ: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1 751 708,12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2 006 186,10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2 006 539,02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1 736 011,44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1 690 326,45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254 830,90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352,92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33">
                <a:tc>
                  <a:txBody>
                    <a:bodyPr/>
                    <a:lstStyle/>
                    <a:p>
                      <a:pPr algn="l" rtl="0" fontAlgn="t"/>
                      <a:r>
                        <a:rPr lang="ru-RU" sz="900" b="1" i="0" u="none" strike="noStrike">
                          <a:solidFill>
                            <a:srgbClr val="000000"/>
                          </a:solidFill>
                          <a:latin typeface="Calibri"/>
                        </a:rPr>
                        <a:t>ИТОГО</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2 092 963,75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2 320 798,07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2 353 137,54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2 087 655,80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2 053 672,72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260 173,79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32 339,47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Calibri"/>
                        </a:rPr>
                        <a:t>101,4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42844" y="3143248"/>
            <a:ext cx="5857916" cy="3571900"/>
          </a:xfrm>
          <a:prstGeom prst="round2Diag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graphicFrame>
        <p:nvGraphicFramePr>
          <p:cNvPr id="4" name="Диаграмма 3"/>
          <p:cNvGraphicFramePr/>
          <p:nvPr/>
        </p:nvGraphicFramePr>
        <p:xfrm>
          <a:off x="0" y="357166"/>
          <a:ext cx="914400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Rectangle 2"/>
          <p:cNvSpPr>
            <a:spLocks noChangeArrowheads="1"/>
          </p:cNvSpPr>
          <p:nvPr/>
        </p:nvSpPr>
        <p:spPr bwMode="auto">
          <a:xfrm>
            <a:off x="142844" y="3214686"/>
            <a:ext cx="585791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Общий объем доходов местного бюджета на 2022 год прогнозируется  в сумме 2 353 137,54 тыс. рублей, в том числе налоговые и неналоговые доходы – 346 598,52 тыс. рублей и безвозмездные поступления 2 006 539,02 тыс. рублей. </a:t>
            </a:r>
          </a:p>
          <a:p>
            <a:pPr algn="just"/>
            <a:r>
              <a:rPr lang="ru-RU" sz="1200" dirty="0" smtClean="0"/>
              <a:t>      В 2022 году прогнозируется увеличение поступлений налоговых и неналоговых доходов в местный бюджет к показателям 2021 года на 18 627,94 тыс. рублей. В 2023 году к показателям 2021 года ожидается прирост поступлений на 23 673,78 тыс. руб. В 2024 году этот прирост составит – 35 375,69 тыс. руб. Доля налоговых и неналоговых доходов в общем объеме доходов местного бюджета 2022 года составит 14,7 процента.</a:t>
            </a:r>
          </a:p>
          <a:p>
            <a:pPr algn="just"/>
            <a:r>
              <a:rPr lang="ru-RU" sz="1200" dirty="0" smtClean="0"/>
              <a:t>      Основными источниками собственных доходов в местном бюджете являются: </a:t>
            </a:r>
          </a:p>
          <a:p>
            <a:pPr algn="just"/>
            <a:r>
              <a:rPr lang="ru-RU" sz="1200" dirty="0" smtClean="0"/>
              <a:t>      налог на доходы физических лиц, его доля составляет 54,2 процента; </a:t>
            </a:r>
          </a:p>
          <a:p>
            <a:pPr algn="just"/>
            <a:r>
              <a:rPr lang="ru-RU" sz="1200" dirty="0" smtClean="0"/>
              <a:t>      доходы от уплаты акцизов на нефтепродукты – 10,8 процента;</a:t>
            </a:r>
          </a:p>
          <a:p>
            <a:pPr algn="just"/>
            <a:r>
              <a:rPr lang="ru-RU" sz="1200" dirty="0" smtClean="0"/>
              <a:t>      земельный налог – 10,1 процента; </a:t>
            </a:r>
          </a:p>
          <a:p>
            <a:pPr algn="just"/>
            <a:r>
              <a:rPr lang="ru-RU" sz="1200" dirty="0" smtClean="0"/>
              <a:t>      доходы от использования имущества, находящегося в муниципальной собственности – 6,6 процента;</a:t>
            </a:r>
          </a:p>
          <a:p>
            <a:pPr algn="just"/>
            <a:r>
              <a:rPr lang="ru-RU" sz="1200" dirty="0" smtClean="0"/>
              <a:t>       доходы от оказания платных услуг – 5,8 процента. </a:t>
            </a:r>
            <a:endParaRPr lang="ru-RU" sz="1200" dirty="0"/>
          </a:p>
        </p:txBody>
      </p:sp>
      <p:sp>
        <p:nvSpPr>
          <p:cNvPr id="5" name="TextBox 3"/>
          <p:cNvSpPr txBox="1"/>
          <p:nvPr/>
        </p:nvSpPr>
        <p:spPr>
          <a:xfrm>
            <a:off x="6786578"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6" name="TextBox 5"/>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РОСТА ДОХОДОВ БЮДЖЕТА КУРСКОГО МУНИЦИПАЛЬНОГО ОКРУГА</a:t>
            </a:r>
          </a:p>
        </p:txBody>
      </p:sp>
      <p:pic>
        <p:nvPicPr>
          <p:cNvPr id="51202" name="Picture 2" descr="https://media.istockphoto.com/photos/money-growth-picture-id475475678"/>
          <p:cNvPicPr>
            <a:picLocks noChangeAspect="1" noChangeArrowheads="1"/>
          </p:cNvPicPr>
          <p:nvPr/>
        </p:nvPicPr>
        <p:blipFill>
          <a:blip r:embed="rId3" cstate="print"/>
          <a:srcRect/>
          <a:stretch>
            <a:fillRect/>
          </a:stretch>
        </p:blipFill>
        <p:spPr bwMode="auto">
          <a:xfrm>
            <a:off x="6072198" y="3857628"/>
            <a:ext cx="2954381" cy="250033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0"/>
            <a:ext cx="8532266" cy="707471"/>
          </a:xfrm>
          <a:prstGeom prst="rect">
            <a:avLst/>
          </a:prstGeom>
          <a:noFill/>
          <a:ln w="9525">
            <a:no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ru-RU" sz="2600" kern="0" dirty="0">
                <a:solidFill>
                  <a:srgbClr val="000000"/>
                </a:solidFill>
                <a:cs typeface="Arial"/>
              </a:rPr>
              <a:t/>
            </a:r>
            <a:br>
              <a:rPr lang="ru-RU" sz="2600" kern="0" dirty="0">
                <a:solidFill>
                  <a:srgbClr val="000000"/>
                </a:solidFill>
                <a:cs typeface="Arial"/>
              </a:rPr>
            </a:br>
            <a:r>
              <a:rPr lang="ru-RU" sz="1800" b="1" kern="0" dirty="0" smtClean="0">
                <a:solidFill>
                  <a:srgbClr val="000000"/>
                </a:solidFill>
                <a:latin typeface="Times New Roman" pitchFamily="18" charset="0"/>
                <a:cs typeface="Times New Roman" pitchFamily="18" charset="0"/>
              </a:rPr>
              <a:t>СТРУКТУРА НАЛОГОВЫХ И НЕНАЛОГОВЫХ </a:t>
            </a:r>
            <a:r>
              <a:rPr lang="ru-RU" sz="1800" b="1" kern="0" dirty="0" smtClean="0">
                <a:latin typeface="Times New Roman" pitchFamily="18" charset="0"/>
                <a:cs typeface="Times New Roman" pitchFamily="18" charset="0"/>
              </a:rPr>
              <a:t>ДОХОДОВ</a:t>
            </a:r>
            <a:r>
              <a:rPr lang="ru-RU" sz="1800" b="1" kern="0" dirty="0" smtClean="0">
                <a:solidFill>
                  <a:srgbClr val="000000"/>
                </a:solidFill>
                <a:latin typeface="Times New Roman" pitchFamily="18" charset="0"/>
                <a:cs typeface="Times New Roman" pitchFamily="18" charset="0"/>
              </a:rPr>
              <a:t> БЮДЖЕТА КУРСКОГО МУНИЦИПАЛЬНОГО ОКРУГА СТАВРОПОЛЬСКОГО КРАЯ</a:t>
            </a:r>
            <a:endParaRPr lang="en-US" sz="1800" b="1" kern="0" dirty="0" smtClean="0">
              <a:solidFill>
                <a:srgbClr val="000000"/>
              </a:solidFill>
              <a:latin typeface="Times New Roman" pitchFamily="18" charset="0"/>
              <a:cs typeface="Times New Roman" pitchFamily="18" charset="0"/>
            </a:endParaRPr>
          </a:p>
          <a:p>
            <a:pPr algn="ctr">
              <a:defRPr/>
            </a:pPr>
            <a:r>
              <a:rPr lang="ru-RU" sz="2200" b="0" kern="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Диаграмма 5"/>
          <p:cNvGraphicFramePr/>
          <p:nvPr/>
        </p:nvGraphicFramePr>
        <p:xfrm>
          <a:off x="0" y="-304800"/>
          <a:ext cx="9144000" cy="701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2844" y="4000504"/>
            <a:ext cx="8858312" cy="2857496"/>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ДИНАМИКА И СТРУКТУРА ДОХОДОВ БЮДЖЕТА КУРСКОГО МУНИЦИПАЛЬНОГО ОКРУГА </a:t>
            </a:r>
          </a:p>
          <a:p>
            <a:pPr algn="ctr"/>
            <a:r>
              <a:rPr lang="ru-RU" sz="1600" dirty="0" smtClean="0">
                <a:latin typeface="Calibri" pitchFamily="34" charset="0"/>
                <a:cs typeface="Calibri" pitchFamily="34" charset="0"/>
              </a:rPr>
              <a:t>ПО БЕЗВОЗМЕЗДНЫМ ПОСТУПЛЕНИЯМ В 2022-2024 ГОДАХ</a:t>
            </a:r>
          </a:p>
        </p:txBody>
      </p:sp>
      <p:sp>
        <p:nvSpPr>
          <p:cNvPr id="6"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49154" name="Rectangle 2"/>
          <p:cNvSpPr>
            <a:spLocks noChangeArrowheads="1"/>
          </p:cNvSpPr>
          <p:nvPr/>
        </p:nvSpPr>
        <p:spPr bwMode="auto">
          <a:xfrm>
            <a:off x="142844" y="3929066"/>
            <a:ext cx="885831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t>	Безвозмездные поступления в местном бюджете на 2022 год предусмотрены в объеме 2 006 539,02 тыс. рублей, что выше уровня 2021 года на 16,0 процента или 276 682,60тыс. рублей в абсолютной сумме. </a:t>
            </a:r>
          </a:p>
          <a:p>
            <a:pPr algn="just"/>
            <a:r>
              <a:rPr lang="ru-RU" sz="1100" dirty="0" smtClean="0"/>
              <a:t>Дополнительно в местном бюджете на 2022 год учтены такие межбюджетные трансферты как:</a:t>
            </a:r>
          </a:p>
          <a:p>
            <a:pPr algn="just"/>
            <a:r>
              <a:rPr lang="ru-RU" sz="1100" dirty="0" smtClean="0"/>
              <a:t>	субсидия бюджетам муниципальных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100" dirty="0" smtClean="0"/>
              <a:t>	субвенция бюджетам муниципальных округов на выполнение передаваемых полномочий субъектов Российской Федерации (обеспечение отдыха и оздоровления детей).</a:t>
            </a:r>
          </a:p>
          <a:p>
            <a:pPr algn="just"/>
            <a:r>
              <a:rPr lang="ru-RU" sz="1100" dirty="0" smtClean="0"/>
              <a:t> </a:t>
            </a:r>
          </a:p>
          <a:p>
            <a:pPr algn="just"/>
            <a:r>
              <a:rPr lang="ru-RU" sz="1100" dirty="0" smtClean="0"/>
              <a:t>	В структуре безвозмездных поступлений дотация на выравнивание бюджетной обеспеченности из бюджета Ставропольского края на 2022 год составит 23,0 процента (462 516,00 тыс. рублей).</a:t>
            </a:r>
          </a:p>
          <a:p>
            <a:pPr algn="just"/>
            <a:r>
              <a:rPr lang="ru-RU" sz="1100" dirty="0" smtClean="0"/>
              <a:t>	Субсидии на 2022 год составят 21,9 % (441 031,60 тыс. рублей).</a:t>
            </a:r>
          </a:p>
          <a:p>
            <a:pPr algn="just"/>
            <a:r>
              <a:rPr lang="ru-RU" sz="1100" dirty="0" smtClean="0"/>
              <a:t>	Субвенции на 2022 год составят 54,9 (1 101 913,30 тыс. рублей).</a:t>
            </a:r>
          </a:p>
          <a:p>
            <a:pPr algn="just"/>
            <a:r>
              <a:rPr lang="ru-RU" sz="1100" dirty="0" smtClean="0"/>
              <a:t>	Иные межбюджетные трансферты в проекте решения совета о местном бюджете составят: на 2022 год – 1 078,12 тыс. рублей. В составе иных межбюджетных трансфертов учтены средства на содержание депутатов Государственной Думы и членов Совета Федерации и их помощников 1 078,12 тыс. рублей.</a:t>
            </a:r>
            <a:endParaRPr lang="ru-RU" sz="1100" dirty="0"/>
          </a:p>
        </p:txBody>
      </p:sp>
      <p:graphicFrame>
        <p:nvGraphicFramePr>
          <p:cNvPr id="9" name="Диаграмма 8"/>
          <p:cNvGraphicFramePr/>
          <p:nvPr/>
        </p:nvGraphicFramePr>
        <p:xfrm>
          <a:off x="0" y="428604"/>
          <a:ext cx="9144000" cy="37147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14282" y="4857760"/>
            <a:ext cx="8786874" cy="1714512"/>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Диаграмма 3"/>
          <p:cNvGraphicFramePr/>
          <p:nvPr/>
        </p:nvGraphicFramePr>
        <p:xfrm>
          <a:off x="142844" y="642918"/>
          <a:ext cx="883920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571472" y="0"/>
            <a:ext cx="8229600" cy="5111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mj-cs"/>
              </a:rPr>
              <a:t>СТРУКТУРА БЕЗВОЗМЕЗДНЫХ ПОСТУПЛЕНИЙ НА</a:t>
            </a:r>
            <a:r>
              <a:rPr kumimoji="0" lang="ru-RU" sz="2000" b="1" i="0" u="none" strike="noStrike" kern="1200" cap="none" spc="0" normalizeH="0" noProof="0" dirty="0" smtClean="0">
                <a:ln>
                  <a:noFill/>
                </a:ln>
                <a:solidFill>
                  <a:schemeClr val="tx1"/>
                </a:solidFill>
                <a:effectLst/>
                <a:uLnTx/>
                <a:uFillTx/>
                <a:latin typeface="Times New Roman" pitchFamily="18" charset="0"/>
                <a:ea typeface="+mj-ea"/>
                <a:cs typeface="+mj-cs"/>
              </a:rPr>
              <a:t> 2022 год</a:t>
            </a:r>
            <a:endParaRPr kumimoji="0" lang="ru-RU"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285720" y="4929198"/>
            <a:ext cx="8686800" cy="1754326"/>
          </a:xfrm>
          <a:prstGeom prst="rect">
            <a:avLst/>
          </a:prstGeom>
        </p:spPr>
        <p:txBody>
          <a:bodyPr wrap="square">
            <a:spAutoFit/>
          </a:bodyPr>
          <a:lstStyle/>
          <a:p>
            <a:pPr algn="just"/>
            <a:r>
              <a:rPr lang="ru-RU" sz="1200" dirty="0" smtClean="0"/>
              <a:t>	 Безвозмездные поступления в местном бюджете на 2022 год предусмотрены в объеме 2 006 539,02 тыс. рублей, что выше уровня 2021 года на 16,0 процента или 276 682,60 тыс. рублей в абсолютной сумме. </a:t>
            </a:r>
          </a:p>
          <a:p>
            <a:pPr algn="just"/>
            <a:r>
              <a:rPr lang="ru-RU" sz="1200" dirty="0" smtClean="0"/>
              <a:t>	Дополнительно в местном бюджете на 2022 год учтены такие межбюджетные трансферты как:</a:t>
            </a:r>
          </a:p>
          <a:p>
            <a:pPr algn="just"/>
            <a:r>
              <a:rPr lang="ru-RU" sz="1200" dirty="0" smtClean="0"/>
              <a:t>	субсидия бюджетам муниципальных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dirty="0" smtClean="0"/>
              <a:t>	субвенция бюджетам муниципальных округов на выполнение передаваемых полномочий субъектов Российской Федерации (обеспечение отдыха и оздоровления детей);</a:t>
            </a:r>
          </a:p>
          <a:p>
            <a:pPr algn="just"/>
            <a:endParaRPr lang="ru-RU" sz="1200" dirty="0" smtClean="0">
              <a:latin typeface="Times New Roman" pitchFamily="18" charset="0"/>
              <a:cs typeface="Times New Roman" pitchFamily="18" charset="0"/>
            </a:endParaRPr>
          </a:p>
        </p:txBody>
      </p:sp>
      <p:sp>
        <p:nvSpPr>
          <p:cNvPr id="8" name="Прямоугольник 7"/>
          <p:cNvSpPr/>
          <p:nvPr/>
        </p:nvSpPr>
        <p:spPr>
          <a:xfrm>
            <a:off x="7429488" y="500042"/>
            <a:ext cx="1714512" cy="369332"/>
          </a:xfrm>
          <a:prstGeom prst="rect">
            <a:avLst/>
          </a:prstGeom>
        </p:spPr>
        <p:txBody>
          <a:bodyPr wrap="square">
            <a:spAutoFit/>
          </a:bodyPr>
          <a:lstStyle/>
          <a:p>
            <a:pPr algn="ctr"/>
            <a:r>
              <a:rPr lang="ru-RU" i="1" dirty="0" smtClean="0">
                <a:latin typeface="Times New Roman" pitchFamily="18" charset="0"/>
                <a:cs typeface="Times New Roman" pitchFamily="18" charset="0"/>
              </a:rPr>
              <a:t>тыс. рублей</a:t>
            </a:r>
          </a:p>
        </p:txBody>
      </p:sp>
      <p:sp>
        <p:nvSpPr>
          <p:cNvPr id="10" name="TextBox 1"/>
          <p:cNvSpPr txBox="1"/>
          <p:nvPr/>
        </p:nvSpPr>
        <p:spPr>
          <a:xfrm>
            <a:off x="6643702" y="235743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p:txBody>
      </p:sp>
      <p:sp>
        <p:nvSpPr>
          <p:cNvPr id="11" name="TextBox 1"/>
          <p:cNvSpPr txBox="1"/>
          <p:nvPr/>
        </p:nvSpPr>
        <p:spPr>
          <a:xfrm>
            <a:off x="1447800" y="14478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субсидии</a:t>
            </a:r>
            <a:endParaRPr lang="ru-RU" sz="1800" dirty="0">
              <a:latin typeface="Times New Roman" pitchFamily="18" charset="0"/>
              <a:cs typeface="Times New Roman" pitchFamily="18" charset="0"/>
            </a:endParaRPr>
          </a:p>
        </p:txBody>
      </p:sp>
      <p:sp>
        <p:nvSpPr>
          <p:cNvPr id="12" name="TextBox 1"/>
          <p:cNvSpPr txBox="1"/>
          <p:nvPr/>
        </p:nvSpPr>
        <p:spPr>
          <a:xfrm>
            <a:off x="4714876" y="357166"/>
            <a:ext cx="2071702" cy="50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dirty="0" smtClean="0">
              <a:latin typeface="Times New Roman" pitchFamily="18" charset="0"/>
              <a:cs typeface="Times New Roman" pitchFamily="18" charset="0"/>
            </a:endParaRPr>
          </a:p>
        </p:txBody>
      </p:sp>
      <p:sp>
        <p:nvSpPr>
          <p:cNvPr id="13" name="TextBox 1"/>
          <p:cNvSpPr txBox="1"/>
          <p:nvPr/>
        </p:nvSpPr>
        <p:spPr>
          <a:xfrm>
            <a:off x="5357818" y="571480"/>
            <a:ext cx="1262058" cy="5810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иные МБТ </a:t>
            </a:r>
            <a:endParaRPr lang="ru-RU" sz="1800" dirty="0">
              <a:latin typeface="Times New Roman" pitchFamily="18" charset="0"/>
              <a:cs typeface="Times New Roman" pitchFamily="18" charset="0"/>
            </a:endParaRPr>
          </a:p>
        </p:txBody>
      </p:sp>
      <p:cxnSp>
        <p:nvCxnSpPr>
          <p:cNvPr id="15" name="Соединительная линия уступом 14"/>
          <p:cNvCxnSpPr/>
          <p:nvPr/>
        </p:nvCxnSpPr>
        <p:spPr>
          <a:xfrm>
            <a:off x="1357290" y="1785926"/>
            <a:ext cx="1600200" cy="228600"/>
          </a:xfrm>
          <a:prstGeom prst="bentConnector3">
            <a:avLst>
              <a:gd name="adj1" fmla="val 69934"/>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flipV="1">
            <a:off x="4572000" y="1000108"/>
            <a:ext cx="2057400" cy="141288"/>
          </a:xfrm>
          <a:prstGeom prst="bentConnector3">
            <a:avLst>
              <a:gd name="adj1" fmla="val 2932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p:nvPr/>
        </p:nvCxnSpPr>
        <p:spPr>
          <a:xfrm>
            <a:off x="1571604" y="3214686"/>
            <a:ext cx="1371600" cy="228600"/>
          </a:xfrm>
          <a:prstGeom prst="bentConnector3">
            <a:avLst>
              <a:gd name="adj1" fmla="val 66279"/>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42844" y="3214686"/>
            <a:ext cx="3714776" cy="3286148"/>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9144000" cy="338554"/>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4 /  </a:t>
            </a:r>
            <a:r>
              <a:rPr lang="ru-RU" sz="1600" dirty="0" smtClean="0">
                <a:latin typeface="Calibri" pitchFamily="34" charset="0"/>
                <a:cs typeface="Calibri" pitchFamily="34" charset="0"/>
              </a:rPr>
              <a:t>РАСХОДЫ БЮДЖЕТА КУРСКОГО МУНИЦИПАЛЬНОГО ОКРУГА В 2018-2024 ГОДАХ</a:t>
            </a:r>
          </a:p>
        </p:txBody>
      </p:sp>
      <p:graphicFrame>
        <p:nvGraphicFramePr>
          <p:cNvPr id="3" name="Диаграмма 2"/>
          <p:cNvGraphicFramePr/>
          <p:nvPr/>
        </p:nvGraphicFramePr>
        <p:xfrm>
          <a:off x="214282" y="357166"/>
          <a:ext cx="8786874"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14282" y="3357562"/>
            <a:ext cx="3643338" cy="3000821"/>
          </a:xfrm>
          <a:prstGeom prst="rect">
            <a:avLst/>
          </a:prstGeom>
          <a:noFill/>
        </p:spPr>
        <p:txBody>
          <a:bodyPr wrap="square" rtlCol="0">
            <a:spAutoFit/>
          </a:bodyPr>
          <a:lstStyle/>
          <a:p>
            <a:pPr lvl="0" algn="just"/>
            <a:r>
              <a:rPr lang="ru-RU" sz="900" dirty="0" smtClean="0"/>
              <a:t>    При формировании объема бюджетных ассигнований на 2022 год  учтены следующие общие для всех главных распорядителей средств местного бюджета подходы. </a:t>
            </a:r>
          </a:p>
          <a:p>
            <a:pPr algn="just"/>
            <a:r>
              <a:rPr lang="ru-RU" sz="900" dirty="0" smtClean="0"/>
              <a:t>    За базу для формирования расчетных показателей расходов местного бюджета принимается фактический объем расходов, определенный на основании данных реестра расходных обязательств Курского муниципального округа Ставропольского края за 2021 год, с учетом изменений расчетных показателей на основании решений, принятых краевой межведомственной бюджетной комиссией, образованной </a:t>
            </a:r>
            <a:r>
              <a:rPr lang="ru-RU" sz="900" dirty="0" smtClean="0">
                <a:hlinkClick r:id="rId3"/>
              </a:rPr>
              <a:t>постановлением</a:t>
            </a:r>
            <a:r>
              <a:rPr lang="ru-RU" sz="900" dirty="0" smtClean="0"/>
              <a:t> Правительства Ставропольского края от 29 августа</a:t>
            </a:r>
            <a:r>
              <a:rPr lang="en-US" sz="900" dirty="0" smtClean="0"/>
              <a:t> </a:t>
            </a:r>
            <a:r>
              <a:rPr lang="ru-RU" sz="900" dirty="0" smtClean="0"/>
              <a:t>2003</a:t>
            </a:r>
            <a:r>
              <a:rPr lang="en-US" sz="900" dirty="0" smtClean="0"/>
              <a:t> </a:t>
            </a:r>
            <a:r>
              <a:rPr lang="ru-RU" sz="900" dirty="0" smtClean="0"/>
              <a:t>г. № 159-п «О краевой межведомственной бюджетной комиссии» (далее – межведомственная бюджетная комиссия) в 2018-2021 годах на соответствующий период.</a:t>
            </a:r>
          </a:p>
          <a:p>
            <a:pPr algn="just"/>
            <a:r>
              <a:rPr lang="ru-RU" sz="900" dirty="0" smtClean="0"/>
              <a:t>     Расходы местного бюджета на 2022 год планируются в сумме 2 353 137,54 тыс. рублей, что на 295 310,54 тыс. рублей больше первоначального утвержденного объема расходов на 2021 год. Структура местного бюджета остается социально ориентированной: расходы социальных отраслей составляют 76,21 процента в общих расходах.</a:t>
            </a:r>
            <a:endParaRPr lang="ru-RU" sz="900" dirty="0"/>
          </a:p>
        </p:txBody>
      </p:sp>
      <p:sp>
        <p:nvSpPr>
          <p:cNvPr id="6" name="TextBox 5"/>
          <p:cNvSpPr txBox="1"/>
          <p:nvPr/>
        </p:nvSpPr>
        <p:spPr>
          <a:xfrm>
            <a:off x="4000496" y="3143248"/>
            <a:ext cx="500066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 БЮДЖЕТА НА 2022 ГОД</a:t>
            </a:r>
          </a:p>
        </p:txBody>
      </p:sp>
      <p:graphicFrame>
        <p:nvGraphicFramePr>
          <p:cNvPr id="7" name="Диаграмма 6"/>
          <p:cNvGraphicFramePr/>
          <p:nvPr/>
        </p:nvGraphicFramePr>
        <p:xfrm>
          <a:off x="3929058" y="2786058"/>
          <a:ext cx="5214942" cy="4071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95536" y="4581128"/>
            <a:ext cx="357790" cy="923330"/>
          </a:xfrm>
          <a:prstGeom prst="rect">
            <a:avLst/>
          </a:prstGeom>
          <a:noFill/>
        </p:spPr>
        <p:txBody>
          <a:bodyPr wrap="none" lIns="91440" tIns="45720" rIns="91440" bIns="45720">
            <a:spAutoFit/>
          </a:bodyPr>
          <a:lstStyle/>
          <a:p>
            <a:pPr algn="ctr"/>
            <a:r>
              <a:rPr lang="ru-RU" sz="5400" b="1" cap="none" spc="0" dirty="0" smtClean="0">
                <a:ln w="12700">
                  <a:solidFill>
                    <a:schemeClr val="accent4">
                      <a:lumMod val="75000"/>
                    </a:schemeClr>
                  </a:solidFill>
                  <a:prstDash val="solid"/>
                </a:ln>
                <a:solidFill>
                  <a:schemeClr val="accent4">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lang="ru-RU" sz="5400" b="1" cap="none" spc="0" dirty="0">
              <a:ln w="12700">
                <a:solidFill>
                  <a:schemeClr val="accent4">
                    <a:lumMod val="75000"/>
                  </a:schemeClr>
                </a:solidFill>
                <a:prstDash val="solid"/>
              </a:ln>
              <a:solidFill>
                <a:schemeClr val="accent4">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6" name="Прямоугольник 25"/>
          <p:cNvSpPr/>
          <p:nvPr/>
        </p:nvSpPr>
        <p:spPr>
          <a:xfrm>
            <a:off x="214282" y="142852"/>
            <a:ext cx="8686800" cy="5109091"/>
          </a:xfrm>
          <a:prstGeom prst="rect">
            <a:avLst/>
          </a:prstGeom>
        </p:spPr>
        <p:txBody>
          <a:bodyPr wrap="square">
            <a:spAutoFit/>
          </a:bodyPr>
          <a:lstStyle/>
          <a:p>
            <a:pPr lvl="0" algn="just"/>
            <a:r>
              <a:rPr lang="ru-RU" sz="1400" dirty="0" smtClean="0"/>
              <a:t>	</a:t>
            </a:r>
            <a:r>
              <a:rPr lang="ru-RU" sz="1200" dirty="0" smtClean="0"/>
              <a:t>При формировании объема бюджетных ассигнований на 2022 год  учтены следующие общие для всех главных распорядителей средств местного бюджета подходы. </a:t>
            </a:r>
          </a:p>
          <a:p>
            <a:pPr algn="just"/>
            <a:r>
              <a:rPr lang="ru-RU" sz="1200" dirty="0" smtClean="0"/>
              <a:t>	За базу для формирования расчетных показателей расходов местного бюджета принимается фактический объем расходов, определенный на основании данных реестра расходных обязательств Курского муниципального округа Ставропольского края за 2021 год, с учетом изменений расчетных показателей на основании решений, принятых краевой межведомственной бюджетной комиссией, образованной постановлением Правительства Ставропольского края от 29 августа</a:t>
            </a:r>
            <a:r>
              <a:rPr lang="en-US" sz="1200" dirty="0" smtClean="0"/>
              <a:t> </a:t>
            </a:r>
            <a:r>
              <a:rPr lang="ru-RU" sz="1200" dirty="0" smtClean="0"/>
              <a:t>2003</a:t>
            </a:r>
            <a:r>
              <a:rPr lang="en-US" sz="1200" dirty="0" smtClean="0"/>
              <a:t> </a:t>
            </a:r>
            <a:r>
              <a:rPr lang="ru-RU" sz="1200" dirty="0" smtClean="0"/>
              <a:t>г. № 159-п «О краевой межведомственной бюджетной комиссии» (далее – межведомственная бюджетная комиссия) в 2018-2021 годах на соответствующий период. </a:t>
            </a:r>
          </a:p>
          <a:p>
            <a:pPr algn="just"/>
            <a:r>
              <a:rPr lang="ru-RU" sz="1200" dirty="0" smtClean="0"/>
              <a:t>	Объемы средств, на которые изменяются расчетные показатели (в условиях 2021 года) в связи с введением новой (расширением действующей) сети муниципальных учреждений социальной сферы, принятые по результатам сверки исходных данных:</a:t>
            </a:r>
          </a:p>
          <a:p>
            <a:pPr algn="just"/>
            <a:r>
              <a:rPr lang="ru-RU" sz="1200" dirty="0" smtClean="0"/>
              <a:t>	расходы на содержание новой (расширение действующей) сети муниципальных учреждений социальной сферы: </a:t>
            </a:r>
          </a:p>
          <a:p>
            <a:pPr algn="just"/>
            <a:r>
              <a:rPr lang="ru-RU" sz="1200" dirty="0" smtClean="0"/>
              <a:t>на открытие и содержание  дошкольного образовательного учреждения на 160 мест в </a:t>
            </a:r>
            <a:r>
              <a:rPr lang="ru-RU" sz="1200" dirty="0" err="1" smtClean="0"/>
              <a:t>с.Ростовановском</a:t>
            </a:r>
            <a:r>
              <a:rPr lang="ru-RU" sz="1200" dirty="0" smtClean="0"/>
              <a:t>, Курского района в объеме 11 471,58 тыс. рублей.</a:t>
            </a:r>
          </a:p>
          <a:p>
            <a:pPr algn="just"/>
            <a:r>
              <a:rPr lang="ru-RU" sz="1200" dirty="0" smtClean="0"/>
              <a:t>	</a:t>
            </a:r>
            <a:r>
              <a:rPr lang="ru-RU" sz="1200" dirty="0" err="1" smtClean="0"/>
              <a:t>досчет</a:t>
            </a:r>
            <a:r>
              <a:rPr lang="ru-RU" sz="1200" dirty="0" smtClean="0"/>
              <a:t> до годовой потребности расходов на содержание муниципальных учреждений, по которым по результатам сверки исходных данных расходы на содержание предусмотрены не с начала года:</a:t>
            </a:r>
            <a:endParaRPr lang="ru-RU" sz="1200" b="1" dirty="0" smtClean="0"/>
          </a:p>
          <a:p>
            <a:pPr algn="just"/>
            <a:r>
              <a:rPr lang="ru-RU" sz="1200" dirty="0" smtClean="0"/>
              <a:t>содержание </a:t>
            </a:r>
            <a:r>
              <a:rPr lang="ru-RU" sz="1200" dirty="0" err="1" smtClean="0"/>
              <a:t>Галюгаевского</a:t>
            </a:r>
            <a:r>
              <a:rPr lang="ru-RU" sz="1200" dirty="0" smtClean="0"/>
              <a:t> филиала муниципального бюджетного учреждения дополнительного образования «Курская детская художественная школа»  и создание 100 дополнительных (компенсационных) мест для детей в возрасте от 1,5 до 3 лет путем капитального ремонта при реализации мероприятий в рамках национального проекта «Демография» в следующих муниципальных казенных дошкольных образовательных учреждениях:</a:t>
            </a:r>
          </a:p>
          <a:p>
            <a:pPr algn="just"/>
            <a:r>
              <a:rPr lang="ru-RU" sz="1200" dirty="0" smtClean="0"/>
              <a:t>	«Детский сад № 4 «Золотой ключик» (п. Мирный); </a:t>
            </a:r>
          </a:p>
          <a:p>
            <a:pPr algn="just"/>
            <a:r>
              <a:rPr lang="ru-RU" sz="1200" dirty="0" smtClean="0"/>
              <a:t>	«Детский сад № 11 «Сказка» (ст. Курская);</a:t>
            </a:r>
          </a:p>
          <a:p>
            <a:pPr algn="just"/>
            <a:r>
              <a:rPr lang="ru-RU" sz="1200" dirty="0" smtClean="0"/>
              <a:t>	«Детский сад № 17 «Колосок» (ст. </a:t>
            </a:r>
            <a:r>
              <a:rPr lang="ru-RU" sz="1200" dirty="0" err="1" smtClean="0"/>
              <a:t>Стодеревская</a:t>
            </a:r>
            <a:r>
              <a:rPr lang="ru-RU" sz="1200" dirty="0" smtClean="0"/>
              <a:t>);</a:t>
            </a:r>
          </a:p>
          <a:p>
            <a:pPr algn="just"/>
            <a:r>
              <a:rPr lang="ru-RU" sz="1200" dirty="0" smtClean="0"/>
              <a:t>	«Детский сад № 19 «Колосок» (с. Русское);</a:t>
            </a:r>
          </a:p>
          <a:p>
            <a:pPr algn="just"/>
            <a:r>
              <a:rPr lang="ru-RU" sz="1200" dirty="0" smtClean="0"/>
              <a:t>      	«Детский сад № 21 «</a:t>
            </a:r>
            <a:r>
              <a:rPr lang="ru-RU" sz="1200" dirty="0" err="1" smtClean="0"/>
              <a:t>Семицветик</a:t>
            </a:r>
            <a:r>
              <a:rPr lang="ru-RU" sz="1200" dirty="0" smtClean="0"/>
              <a:t>» (с. </a:t>
            </a:r>
            <a:r>
              <a:rPr lang="ru-RU" sz="1200" dirty="0" err="1" smtClean="0"/>
              <a:t>Эдиссия</a:t>
            </a:r>
            <a:r>
              <a:rPr lang="ru-RU" sz="1200" dirty="0" smtClean="0"/>
              <a:t>).</a:t>
            </a:r>
          </a:p>
          <a:p>
            <a:pPr algn="just"/>
            <a:r>
              <a:rPr lang="ru-RU" sz="1200" dirty="0" smtClean="0"/>
              <a:t> в размере  3 962,07 тыс. рублей.</a:t>
            </a:r>
            <a:endParaRPr lang="ru-RU" sz="1200" dirty="0"/>
          </a:p>
        </p:txBody>
      </p:sp>
      <p:pic>
        <p:nvPicPr>
          <p:cNvPr id="12290" name="Picture 2" descr="https://i.pinimg.com/originals/2e/e0/a5/2ee0a59f78aacc0ac0a2be71dcd8af44.jpg"/>
          <p:cNvPicPr>
            <a:picLocks noChangeAspect="1" noChangeArrowheads="1"/>
          </p:cNvPicPr>
          <p:nvPr/>
        </p:nvPicPr>
        <p:blipFill>
          <a:blip r:embed="rId2" cstate="print"/>
          <a:srcRect/>
          <a:stretch>
            <a:fillRect/>
          </a:stretch>
        </p:blipFill>
        <p:spPr bwMode="auto">
          <a:xfrm>
            <a:off x="5429256" y="4500570"/>
            <a:ext cx="3310649" cy="1928802"/>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184731" cy="369332"/>
          </a:xfrm>
          <a:prstGeom prst="rect">
            <a:avLst/>
          </a:prstGeom>
          <a:noFill/>
        </p:spPr>
        <p:txBody>
          <a:bodyPr wrap="none" rtlCol="0">
            <a:spAutoFit/>
          </a:bodyPr>
          <a:lstStyle/>
          <a:p>
            <a:endParaRPr lang="ru-RU" dirty="0"/>
          </a:p>
        </p:txBody>
      </p:sp>
      <p:sp>
        <p:nvSpPr>
          <p:cNvPr id="10" name="Прямоугольник 9"/>
          <p:cNvSpPr/>
          <p:nvPr/>
        </p:nvSpPr>
        <p:spPr>
          <a:xfrm>
            <a:off x="214282" y="0"/>
            <a:ext cx="8715436" cy="6924973"/>
          </a:xfrm>
          <a:prstGeom prst="rect">
            <a:avLst/>
          </a:prstGeom>
        </p:spPr>
        <p:txBody>
          <a:bodyPr wrap="square">
            <a:spAutoFit/>
          </a:bodyPr>
          <a:lstStyle/>
          <a:p>
            <a:pPr algn="just"/>
            <a:r>
              <a:rPr lang="ru-RU" sz="1200" dirty="0" smtClean="0"/>
              <a:t>	Уменьшаются расчетные показатели расходов местного бюджета на</a:t>
            </a:r>
            <a:r>
              <a:rPr lang="en-US" sz="1200" dirty="0" smtClean="0"/>
              <a:t> </a:t>
            </a:r>
            <a:r>
              <a:rPr lang="ru-RU" sz="1200" dirty="0" smtClean="0"/>
              <a:t>2022 год и плановый период 2023 и 2024 годов в связи с передачей из бюджета Курского муниципального округа Ставропольского края в бюджет Ставропольского края расходов на осуществление вопросов по организации и обеспечению отдыха и оздоровления детей (за исключением организации отдыха детей в каникулярное время) и мероприятий по обеспечению безопасности жизни и здоровья детей в период их пребывания в организациях отдыха детей и их оздоровления. Объем средств, на которые изменяются расчетные показатели составляет 3 596,70 тыс. рублей.</a:t>
            </a:r>
          </a:p>
          <a:p>
            <a:pPr algn="just"/>
            <a:r>
              <a:rPr lang="ru-RU" sz="1200" dirty="0" smtClean="0"/>
              <a:t>	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 597 «О мероприятиях по реализации государственной социальной политики», от 1 июня</a:t>
            </a:r>
            <a:r>
              <a:rPr lang="en-US" sz="1200" dirty="0" smtClean="0"/>
              <a:t> </a:t>
            </a:r>
            <a:r>
              <a:rPr lang="ru-RU" sz="1200" dirty="0" smtClean="0"/>
              <a:t>2012 года № 761 «О национальной стратегии действий в интересах детей на</a:t>
            </a:r>
            <a:r>
              <a:rPr lang="en-US" sz="1200" dirty="0" smtClean="0"/>
              <a:t> </a:t>
            </a:r>
            <a:r>
              <a:rPr lang="ru-RU" sz="1200" dirty="0" smtClean="0"/>
              <a:t>2012-2017 годы» и от 28 декабря 2012 года № 1688 «О некоторых мерах по реализации государственной политики в сфере защиты детей-сирот и детей, оставшихся без попечения родителей», формируются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a:t>
            </a:r>
            <a:r>
              <a:rPr lang="en-US" sz="1200" dirty="0" smtClean="0"/>
              <a:t> </a:t>
            </a:r>
            <a:r>
              <a:rPr lang="ru-RU" sz="1200" dirty="0" smtClean="0"/>
              <a:t>января 2022-2024 годов исходя из значения среднемесячного дохода от трудовой деятельности в 2022</a:t>
            </a:r>
            <a:r>
              <a:rPr lang="en-US" sz="1200" dirty="0" smtClean="0"/>
              <a:t> </a:t>
            </a:r>
            <a:r>
              <a:rPr lang="ru-RU" sz="1200" dirty="0" smtClean="0"/>
              <a:t>году – 26</a:t>
            </a:r>
            <a:r>
              <a:rPr lang="en-US" sz="1200" dirty="0" smtClean="0"/>
              <a:t> </a:t>
            </a:r>
            <a:r>
              <a:rPr lang="ru-RU" sz="1200" dirty="0" smtClean="0"/>
              <a:t>250,60 рубля, в 2023-2024 годах – 28</a:t>
            </a:r>
            <a:r>
              <a:rPr lang="en-US" sz="1200" dirty="0" smtClean="0"/>
              <a:t> </a:t>
            </a:r>
            <a:r>
              <a:rPr lang="ru-RU" sz="1200" dirty="0" smtClean="0"/>
              <a:t>758,02 рубля.</a:t>
            </a:r>
            <a:endParaRPr lang="ru-RU" sz="1200" b="1" dirty="0" smtClean="0"/>
          </a:p>
          <a:p>
            <a:pPr algn="just"/>
            <a:r>
              <a:rPr lang="ru-RU" sz="1200" dirty="0" smtClean="0"/>
              <a:t>	Средства на оплату труда категорий работников бюджетной сферы, которые не подпадают под действие Указов Президента Российской Федерации от 7 мая 2012 года №</a:t>
            </a:r>
            <a:r>
              <a:rPr lang="en-US" sz="1200" dirty="0" smtClean="0"/>
              <a:t> </a:t>
            </a:r>
            <a:r>
              <a:rPr lang="ru-RU" sz="1200" dirty="0" smtClean="0"/>
              <a:t>597 «О мероприятиях по реализации государственной социальной политики», от 1 июня 2012 года №</a:t>
            </a:r>
            <a:r>
              <a:rPr lang="en-US" sz="1200" dirty="0" smtClean="0"/>
              <a:t> </a:t>
            </a:r>
            <a:r>
              <a:rPr lang="ru-RU" sz="1200" dirty="0" smtClean="0"/>
              <a:t>761 «О Национальной стратегии действий в интересах детей на 2012-2017 годы», от 28 декабря 2012 года №</a:t>
            </a:r>
            <a:r>
              <a:rPr lang="en-US" sz="1200" dirty="0" smtClean="0"/>
              <a:t> </a:t>
            </a:r>
            <a:r>
              <a:rPr lang="ru-RU" sz="1200" dirty="0" smtClean="0"/>
              <a:t>1688 «О некоторых мерах по реализации государственной политики в сфере защиты детей-сирот и детей, оставшихся без попечения родителей» (далее</a:t>
            </a:r>
            <a:r>
              <a:rPr lang="en-US" sz="1200" dirty="0" smtClean="0"/>
              <a:t> </a:t>
            </a:r>
            <a:r>
              <a:rPr lang="ru-RU" sz="1200" dirty="0" smtClean="0"/>
              <a:t>–</a:t>
            </a:r>
            <a:r>
              <a:rPr lang="en-US" sz="1200" dirty="0" smtClean="0"/>
              <a:t> </a:t>
            </a:r>
            <a:r>
              <a:rPr lang="ru-RU" sz="1200" dirty="0" smtClean="0"/>
              <a:t>прочие категории работников), рассчитываются с учетом индексации с 01 октября 2021 года на 3,6 процента.</a:t>
            </a:r>
            <a:endParaRPr lang="ru-RU" sz="1200" b="1" dirty="0" smtClean="0"/>
          </a:p>
          <a:p>
            <a:pPr algn="just"/>
            <a:r>
              <a:rPr lang="ru-RU" sz="1200" dirty="0" smtClean="0"/>
              <a:t>	Расходы на выплату заработной платы работникам организаций, финансируемых из местных бюджетов, предусматриваются в расчетных показателях исходя из обеспечения минимального размера оплаты труда 13</a:t>
            </a:r>
            <a:r>
              <a:rPr lang="en-US" sz="1200" dirty="0" smtClean="0"/>
              <a:t> </a:t>
            </a:r>
            <a:r>
              <a:rPr lang="ru-RU" sz="1200" dirty="0" smtClean="0"/>
              <a:t>617,00</a:t>
            </a:r>
            <a:r>
              <a:rPr lang="en-US" sz="1200" dirty="0" smtClean="0"/>
              <a:t> </a:t>
            </a:r>
            <a:r>
              <a:rPr lang="ru-RU" sz="1200" dirty="0" smtClean="0"/>
              <a:t>рублей в месяц. </a:t>
            </a:r>
            <a:endParaRPr lang="ru-RU" sz="1200" b="1" dirty="0" smtClean="0"/>
          </a:p>
          <a:p>
            <a:pPr algn="just"/>
            <a:r>
              <a:rPr lang="ru-RU" sz="1200" dirty="0" smtClean="0"/>
              <a:t>	При определении размера фонда оплаты труда на 2022 год </a:t>
            </a:r>
          </a:p>
          <a:p>
            <a:pPr algn="just"/>
            <a:r>
              <a:rPr lang="ru-RU" sz="1200" dirty="0" smtClean="0"/>
              <a:t>и плановый период 2023 и 2024 годов тарифы страховых взносов на </a:t>
            </a:r>
          </a:p>
          <a:p>
            <a:pPr algn="just"/>
            <a:r>
              <a:rPr lang="ru-RU" sz="1200" dirty="0" smtClean="0"/>
              <a:t>заработную плату сохраняются на уровне 30,2 процента.</a:t>
            </a:r>
            <a:endParaRPr lang="ru-RU" sz="1200" b="1" dirty="0" smtClean="0"/>
          </a:p>
          <a:p>
            <a:pPr algn="just"/>
            <a:r>
              <a:rPr lang="ru-RU" sz="1200" dirty="0" smtClean="0"/>
              <a:t>	Расходы на оплату коммунальных услуг на 2022 год </a:t>
            </a:r>
          </a:p>
          <a:p>
            <a:pPr algn="just"/>
            <a:r>
              <a:rPr lang="ru-RU" sz="1200" dirty="0" smtClean="0"/>
              <a:t>формируются с учетом прогнозируемого роста тарифов на 2,6 процента, </a:t>
            </a:r>
          </a:p>
          <a:p>
            <a:pPr algn="just"/>
            <a:r>
              <a:rPr lang="ru-RU" sz="1200" dirty="0" smtClean="0"/>
              <a:t>на 2023 и 2024 годы – в условиях 2022 года. </a:t>
            </a:r>
          </a:p>
          <a:p>
            <a:pPr algn="just"/>
            <a:r>
              <a:rPr lang="ru-RU" sz="1200" dirty="0" smtClean="0"/>
              <a:t>	Объем планируемых расходов за счет субсидий, субвенций и иных межбюджетных трансфертов, имеющих целевое назначение, от других бюджетов </a:t>
            </a:r>
          </a:p>
          <a:p>
            <a:pPr algn="just"/>
            <a:r>
              <a:rPr lang="ru-RU" sz="1200" dirty="0" smtClean="0"/>
              <a:t>бюджетной системы Российской Федерации должен соответствовать </a:t>
            </a:r>
          </a:p>
          <a:p>
            <a:pPr algn="just"/>
            <a:r>
              <a:rPr lang="ru-RU" sz="1200" dirty="0" smtClean="0"/>
              <a:t>прогнозу поступления данных доходов.</a:t>
            </a:r>
            <a:endParaRPr lang="ru-RU" sz="1200" dirty="0" smtClean="0">
              <a:latin typeface="Times New Roman" pitchFamily="18" charset="0"/>
              <a:cs typeface="Times New Roman" pitchFamily="18" charset="0"/>
            </a:endParaRPr>
          </a:p>
        </p:txBody>
      </p:sp>
      <p:pic>
        <p:nvPicPr>
          <p:cNvPr id="5" name="Picture 2" descr="https://freesmi.by/wp-content/uploads/2015/06/zarplaty_v_bulgarii_20133.jpg"/>
          <p:cNvPicPr>
            <a:picLocks noChangeAspect="1" noChangeArrowheads="1"/>
          </p:cNvPicPr>
          <p:nvPr/>
        </p:nvPicPr>
        <p:blipFill>
          <a:blip r:embed="rId2" cstate="print"/>
          <a:srcRect/>
          <a:stretch>
            <a:fillRect/>
          </a:stretch>
        </p:blipFill>
        <p:spPr bwMode="auto">
          <a:xfrm>
            <a:off x="5643570" y="4786322"/>
            <a:ext cx="3286148" cy="2063262"/>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304800" y="1219200"/>
            <a:ext cx="5257800" cy="738664"/>
          </a:xfrm>
          <a:prstGeom prst="rect">
            <a:avLst/>
          </a:prstGeom>
        </p:spPr>
        <p:txBody>
          <a:bodyPr wrap="square">
            <a:spAutoFit/>
          </a:bodyPr>
          <a:lstStyle/>
          <a:p>
            <a:pPr marL="3175" indent="539750" algn="just"/>
            <a:endParaRPr lang="ru-RU" sz="1400" dirty="0" smtClean="0">
              <a:latin typeface="Times New Roman" pitchFamily="18" charset="0"/>
              <a:cs typeface="Times New Roman" pitchFamily="18" charset="0"/>
            </a:endParaRPr>
          </a:p>
          <a:p>
            <a:pPr marL="3175" indent="539750" algn="just"/>
            <a:endParaRPr lang="ru-RU" sz="1400" dirty="0" smtClean="0">
              <a:latin typeface="Times New Roman" pitchFamily="18" charset="0"/>
              <a:cs typeface="Times New Roman" pitchFamily="18" charset="0"/>
            </a:endParaRPr>
          </a:p>
          <a:p>
            <a:pPr marL="3175" indent="19050" algn="just"/>
            <a:endParaRPr lang="ru-RU" sz="1400" dirty="0"/>
          </a:p>
        </p:txBody>
      </p:sp>
      <p:sp>
        <p:nvSpPr>
          <p:cNvPr id="12292" name="Rectangle 4"/>
          <p:cNvSpPr>
            <a:spLocks noChangeArrowheads="1"/>
          </p:cNvSpPr>
          <p:nvPr/>
        </p:nvSpPr>
        <p:spPr bwMode="auto">
          <a:xfrm>
            <a:off x="214282" y="0"/>
            <a:ext cx="86868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Формирование бюджетных ассигнований на содержание органов местного самоуправления</a:t>
            </a:r>
            <a:endParaRPr lang="ru-RU" sz="1200" b="1" dirty="0" smtClean="0"/>
          </a:p>
          <a:p>
            <a:pPr algn="just"/>
            <a:r>
              <a:rPr lang="ru-RU" sz="1200" dirty="0" smtClean="0"/>
              <a:t>	</a:t>
            </a:r>
            <a:r>
              <a:rPr lang="en-US" sz="1200" dirty="0" err="1" smtClean="0"/>
              <a:t>Расходы</a:t>
            </a:r>
            <a:r>
              <a:rPr lang="en-US" sz="1200" dirty="0" smtClean="0"/>
              <a:t> </a:t>
            </a:r>
            <a:r>
              <a:rPr lang="en-US" sz="1200" dirty="0" err="1" smtClean="0"/>
              <a:t>на</a:t>
            </a:r>
            <a:r>
              <a:rPr lang="en-US" sz="1200" dirty="0" smtClean="0"/>
              <a:t> </a:t>
            </a:r>
            <a:r>
              <a:rPr lang="en-US" sz="1200" dirty="0" err="1" smtClean="0"/>
              <a:t>оплату</a:t>
            </a:r>
            <a:r>
              <a:rPr lang="en-US" sz="1200" dirty="0" smtClean="0"/>
              <a:t> </a:t>
            </a:r>
            <a:r>
              <a:rPr lang="en-US" sz="1200" dirty="0" err="1" smtClean="0"/>
              <a:t>труда</a:t>
            </a:r>
            <a:r>
              <a:rPr lang="en-US" sz="1200" dirty="0" smtClean="0"/>
              <a:t>:</a:t>
            </a:r>
            <a:endParaRPr lang="ru-RU" sz="1200" dirty="0" smtClean="0"/>
          </a:p>
          <a:p>
            <a:pPr algn="just"/>
            <a:r>
              <a:rPr lang="ru-RU" sz="12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в Ставропольском крае планируются с учетом размеров должностных окладов, утвержденных постановлением Правительства Ставропольского края от 29 декабря 2020 г. № 743-п «Об утверждении Методики расчета нормативов формирования расходов на содержание органов местного самоуправления муниципальных образований Ставропольского края»; </a:t>
            </a:r>
          </a:p>
          <a:p>
            <a:pPr algn="just"/>
            <a:r>
              <a:rPr lang="ru-RU" sz="12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pPr algn="just"/>
            <a:r>
              <a:rPr lang="ru-RU" sz="1200" dirty="0" smtClean="0"/>
              <a:t>	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постановлением Правительства Ставропольского края от 18</a:t>
            </a:r>
            <a:r>
              <a:rPr lang="en-US" sz="1200" dirty="0" smtClean="0"/>
              <a:t> </a:t>
            </a:r>
            <a:r>
              <a:rPr lang="ru-RU" sz="1200" dirty="0" smtClean="0"/>
              <a:t>марта 2009 г. № 81-п «О</a:t>
            </a:r>
            <a:r>
              <a:rPr lang="en-US" sz="1200" dirty="0" smtClean="0"/>
              <a:t> </a:t>
            </a:r>
            <a:r>
              <a:rPr lang="ru-RU" sz="1200" dirty="0" smtClean="0"/>
              <a:t>введении новых систем оплаты труда работников органов государственной власти (государственных органов) Ставропольского края, осуществляющих профессиональную деятельность по профессиям рабочих».</a:t>
            </a:r>
          </a:p>
          <a:p>
            <a:pPr algn="just"/>
            <a:r>
              <a:rPr lang="ru-RU" sz="1200" dirty="0" smtClean="0"/>
              <a:t>	Расходы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2021</a:t>
            </a:r>
            <a:r>
              <a:rPr lang="en-US" sz="1200" dirty="0" smtClean="0"/>
              <a:t> </a:t>
            </a:r>
            <a:r>
              <a:rPr lang="ru-RU" sz="1200" dirty="0" smtClean="0"/>
              <a:t>года.</a:t>
            </a:r>
          </a:p>
          <a:p>
            <a:pPr algn="just"/>
            <a:r>
              <a:rPr lang="ru-RU" sz="1200" dirty="0" smtClean="0"/>
              <a:t>	Расходы на оплату труда работников органов местного самоуправления предусматриваются с учетом индексации должностных окладов муниципальных служащих Ставропольского края с 01 октября 2021 года на 3,6 процента.</a:t>
            </a:r>
          </a:p>
          <a:p>
            <a:pPr algn="just"/>
            <a:r>
              <a:rPr lang="ru-RU" sz="1200" dirty="0" smtClean="0"/>
              <a:t>	В соответствии со статьей 136 Бюджетного кодекса Российской </a:t>
            </a:r>
          </a:p>
          <a:p>
            <a:pPr algn="just"/>
            <a:r>
              <a:rPr lang="ru-RU" sz="1200" dirty="0" smtClean="0"/>
              <a:t>Федерации планирование бюджетных ассигнований на содержание органов </a:t>
            </a:r>
          </a:p>
          <a:p>
            <a:pPr algn="just"/>
            <a:r>
              <a:rPr lang="ru-RU" sz="1200" dirty="0" smtClean="0"/>
              <a:t>местного самоуправления осуществляется с учетом соблюдения нормативов </a:t>
            </a:r>
          </a:p>
          <a:p>
            <a:pPr algn="just"/>
            <a:r>
              <a:rPr lang="ru-RU" sz="1200" dirty="0" smtClean="0"/>
              <a:t>формирования расходов на содержание органов местного </a:t>
            </a:r>
          </a:p>
          <a:p>
            <a:pPr algn="just"/>
            <a:r>
              <a:rPr lang="ru-RU" sz="1200" dirty="0" smtClean="0"/>
              <a:t>самоуправления, утверждаемых Правительством Ставропольского края.</a:t>
            </a:r>
            <a:endParaRPr lang="ru-RU" sz="1200" dirty="0"/>
          </a:p>
        </p:txBody>
      </p:sp>
      <p:pic>
        <p:nvPicPr>
          <p:cNvPr id="6" name="Picture 2" descr="https://kuzovnoy.avalink.ru/img/2081742.jpg"/>
          <p:cNvPicPr>
            <a:picLocks noChangeAspect="1" noChangeArrowheads="1"/>
          </p:cNvPicPr>
          <p:nvPr/>
        </p:nvPicPr>
        <p:blipFill>
          <a:blip r:embed="rId2" cstate="print"/>
          <a:srcRect/>
          <a:stretch>
            <a:fillRect/>
          </a:stretch>
        </p:blipFill>
        <p:spPr bwMode="auto">
          <a:xfrm>
            <a:off x="6422046" y="4571984"/>
            <a:ext cx="2721954" cy="2286016"/>
          </a:xfrm>
          <a:prstGeom prst="rect">
            <a:avLst/>
          </a:prstGeom>
          <a:ln>
            <a:noFill/>
          </a:ln>
          <a:effectLst>
            <a:softEdge rad="112500"/>
          </a:effectLst>
        </p:spPr>
      </p:pic>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MINATOR\Desktop\Презентация к проекту на 2021-2024\Собрание.jpg"/>
          <p:cNvPicPr>
            <a:picLocks noChangeAspect="1" noChangeArrowheads="1"/>
          </p:cNvPicPr>
          <p:nvPr/>
        </p:nvPicPr>
        <p:blipFill>
          <a:blip r:embed="rId2">
            <a:lum contrast="-47000"/>
          </a:blip>
          <a:srcRect/>
          <a:stretch>
            <a:fillRect/>
          </a:stretch>
        </p:blipFill>
        <p:spPr bwMode="auto">
          <a:xfrm>
            <a:off x="1" y="0"/>
            <a:ext cx="9144000" cy="6858000"/>
          </a:xfrm>
          <a:prstGeom prst="rect">
            <a:avLst/>
          </a:prstGeom>
          <a:noFill/>
        </p:spPr>
      </p:pic>
      <p:sp>
        <p:nvSpPr>
          <p:cNvPr id="1025" name="Rectangle 1"/>
          <p:cNvSpPr>
            <a:spLocks noChangeArrowheads="1"/>
          </p:cNvSpPr>
          <p:nvPr/>
        </p:nvSpPr>
        <p:spPr bwMode="auto">
          <a:xfrm>
            <a:off x="0" y="9971"/>
            <a:ext cx="9144000" cy="68480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900" b="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ru-RU" sz="2000" dirty="0" smtClean="0">
                <a:latin typeface="Bahnschrift SemiCondensed" pitchFamily="34" charset="0"/>
                <a:ea typeface="Calibri" pitchFamily="34" charset="0"/>
                <a:cs typeface="Calibri" pitchFamily="34" charset="0"/>
              </a:rPr>
              <a:t>«Бюджет для граждан» познакомит Вас с положениями основного финансового документа Курского муниципального округа Ставропольского края.    </a:t>
            </a:r>
          </a:p>
          <a:p>
            <a:pPr lvl="0" indent="449263" algn="just" eaLnBrk="0" hangingPunct="0">
              <a:tabLst>
                <a:tab pos="968375" algn="l"/>
              </a:tabLst>
            </a:pPr>
            <a:r>
              <a:rPr lang="ru-RU" sz="2000" dirty="0" smtClean="0">
                <a:latin typeface="Bahnschrift SemiCondensed" pitchFamily="34" charset="0"/>
                <a:ea typeface="Calibri" pitchFamily="34" charset="0"/>
                <a:cs typeface="Calibri" pitchFamily="34" charset="0"/>
              </a:rPr>
              <a:t>«</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Бюджет для граждан» составлен на основании </a:t>
            </a:r>
            <a:r>
              <a:rPr lang="ru-RU" sz="2000" dirty="0" smtClean="0">
                <a:latin typeface="Bahnschrift SemiCondensed" pitchFamily="34" charset="0"/>
                <a:ea typeface="Calibri" pitchFamily="34" charset="0"/>
                <a:cs typeface="Calibri" pitchFamily="34" charset="0"/>
              </a:rPr>
              <a:t>Р</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ешения </a:t>
            </a:r>
            <a:r>
              <a:rPr lang="ru-RU" sz="2000" dirty="0" smtClean="0">
                <a:latin typeface="Bahnschrift SemiCondensed" pitchFamily="34" charset="0"/>
                <a:ea typeface="Calibri" pitchFamily="34" charset="0"/>
                <a:cs typeface="Calibri" pitchFamily="34" charset="0"/>
              </a:rPr>
              <a:t>С</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овета Курского муниципального округа Ставропольского края от 10.12.2020г.</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 77 </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«О бюджете Курского муниципального округа Ставропольского края на 2021 год и плановый период 2022 и 2023 годов».</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Bahnschrift SemiCondensed"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Информация на интернет - ресурсе предназначена для широкого круга пользователей и будет интересна и полезна как студентам, педагогам, молодым</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семьям, так и служащим, пенсионерам и другим категориям населения, так как затрагивает интересы каждого жителя.  </a:t>
            </a:r>
            <a:r>
              <a:rPr lang="ru-RU" sz="2000" dirty="0" smtClean="0">
                <a:latin typeface="Bahnschrift SemiCondensed" pitchFamily="34" charset="0"/>
                <a:ea typeface="Calibri" pitchFamily="34" charset="0"/>
                <a:cs typeface="Calibri" pitchFamily="34" charset="0"/>
              </a:rPr>
              <a:t>Цель данного документа </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доходчиво раскрыть основные понятия законодательства о бюджетном процессе, содержание параметров доходной и расходной частей бюджета Курского муниципального округа.</a:t>
            </a:r>
            <a:endParaRPr kumimoji="0" lang="ru-RU" sz="2000" i="0" u="none" strike="noStrike" cap="none" normalizeH="0" baseline="0" dirty="0" smtClean="0">
              <a:ln>
                <a:noFill/>
              </a:ln>
              <a:solidFill>
                <a:schemeClr val="tx1"/>
              </a:solidFill>
              <a:effectLst/>
              <a:latin typeface="Bahnschrift SemiCondensed" pitchFamily="34" charset="0"/>
              <a:cs typeface="Calibri" pitchFamily="34" charset="0"/>
            </a:endParaRPr>
          </a:p>
          <a:p>
            <a:pPr lvl="0" indent="449263" algn="just" eaLnBrk="0" hangingPunct="0">
              <a:tabLst>
                <a:tab pos="968375" algn="l"/>
              </a:tabLst>
            </a:pP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«Бюджет для граждан» призван сделать бюджетный процесс открытым и</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прозрачным, что п</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озволит каждому жителю района подробно изучить основные направления расходования бюджета округа по отраслям экономики и социальной сферы, источники доходов. </a:t>
            </a:r>
          </a:p>
          <a:p>
            <a:pPr lvl="0" indent="449263" algn="just" eaLnBrk="0" hangingPunct="0">
              <a:tabLst>
                <a:tab pos="968375" algn="l"/>
              </a:tabLst>
            </a:pPr>
            <a:r>
              <a:rPr lang="ru-RU" sz="2000" dirty="0" smtClean="0">
                <a:latin typeface="Bahnschrift SemiCondensed" pitchFamily="34" charset="0"/>
                <a:ea typeface="Calibri" pitchFamily="34" charset="0"/>
                <a:cs typeface="Calibri" pitchFamily="34" charset="0"/>
              </a:rPr>
              <a:t>В</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аши замечания и предложения</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к проекту можете направлять по электронному адресу: </a:t>
            </a:r>
            <a:r>
              <a:rPr lang="ru-RU" sz="2000" dirty="0" err="1" smtClean="0">
                <a:latin typeface="Bahnschrift SemiCondensed" pitchFamily="34" charset="0"/>
                <a:cs typeface="Calibri" pitchFamily="34" charset="0"/>
              </a:rPr>
              <a:t>fukursk@mail.ru</a:t>
            </a:r>
            <a:r>
              <a:rPr lang="ru-RU" sz="2000" dirty="0" smtClean="0">
                <a:latin typeface="Bahnschrift SemiCondensed" pitchFamily="34" charset="0"/>
                <a:cs typeface="Calibri" pitchFamily="34" charset="0"/>
              </a:rPr>
              <a:t> </a:t>
            </a:r>
            <a:endParaRPr kumimoji="0" lang="ru-RU" sz="2000" i="0" u="none" strike="noStrike" cap="none" normalizeH="0" baseline="0" dirty="0" smtClean="0">
              <a:ln>
                <a:noFill/>
              </a:ln>
              <a:solidFill>
                <a:schemeClr val="tx1"/>
              </a:solidFill>
              <a:effectLst/>
              <a:latin typeface="Bahnschrift SemiCondensed"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42844" y="142852"/>
            <a:ext cx="8839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ru-RU" sz="1200" dirty="0" smtClean="0">
                <a:solidFill>
                  <a:srgbClr val="000000"/>
                </a:solidFill>
                <a:cs typeface="Times New Roman" pitchFamily="18" charset="0"/>
              </a:rPr>
              <a:t>	</a:t>
            </a:r>
            <a:r>
              <a:rPr lang="ru-RU" sz="1200" dirty="0" smtClean="0"/>
              <a:t>Формирование бюджетных ассигнований по разделу «Дорожное хозяйство (дорожные фонды)»</a:t>
            </a:r>
          </a:p>
          <a:p>
            <a:pPr lvl="1" algn="just"/>
            <a:endParaRPr lang="ru-RU" sz="1200" b="1" dirty="0" smtClean="0"/>
          </a:p>
          <a:p>
            <a:pPr algn="just"/>
            <a:r>
              <a:rPr lang="ru-RU" sz="1200" dirty="0" smtClean="0"/>
              <a:t>	По отрасли «Дорожное хозяйство (дорожные фонды)» расходы на осуществление дорожной деятельности в рамках муниципальных дорожных фондов предусматриваются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200" dirty="0" err="1" smtClean="0"/>
              <a:t>инжекторных</a:t>
            </a:r>
            <a:r>
              <a:rPr lang="ru-RU" sz="1200" dirty="0" smtClean="0"/>
              <a:t>) двигателей, производимые на территории </a:t>
            </a:r>
          </a:p>
          <a:p>
            <a:pPr algn="just"/>
            <a:r>
              <a:rPr lang="ru-RU" sz="1200" dirty="0" smtClean="0"/>
              <a:t>Российской Федерации, подлежащих зачислению в местные бюджеты, </a:t>
            </a:r>
          </a:p>
          <a:p>
            <a:pPr algn="just"/>
            <a:r>
              <a:rPr lang="ru-RU" sz="1200" dirty="0" smtClean="0"/>
              <a:t>а также иных доходов, определенных нормативными правовыми актами </a:t>
            </a:r>
          </a:p>
          <a:p>
            <a:pPr algn="just"/>
            <a:r>
              <a:rPr lang="ru-RU" sz="1200" dirty="0" smtClean="0"/>
              <a:t>о создании муниципальных дорожных фондов.</a:t>
            </a:r>
            <a:endParaRPr lang="ru-RU" sz="1200" dirty="0"/>
          </a:p>
        </p:txBody>
      </p:sp>
      <p:pic>
        <p:nvPicPr>
          <p:cNvPr id="3" name="Picture 2" descr="https://phonoteka.org/uploads/posts/2021-05/1621617583_3-phonoteka_org-p-fon-dorogi-dlya-detei-3.jpg"/>
          <p:cNvPicPr>
            <a:picLocks noChangeAspect="1" noChangeArrowheads="1"/>
          </p:cNvPicPr>
          <p:nvPr/>
        </p:nvPicPr>
        <p:blipFill>
          <a:blip r:embed="rId2" cstate="print"/>
          <a:srcRect/>
          <a:stretch>
            <a:fillRect/>
          </a:stretch>
        </p:blipFill>
        <p:spPr bwMode="auto">
          <a:xfrm>
            <a:off x="6215074" y="1285860"/>
            <a:ext cx="2704852" cy="1643074"/>
          </a:xfrm>
          <a:prstGeom prst="rect">
            <a:avLst/>
          </a:prstGeom>
          <a:ln>
            <a:noFill/>
          </a:ln>
          <a:effectLst>
            <a:softEdge rad="112500"/>
          </a:effectLst>
        </p:spPr>
      </p:pic>
      <p:sp>
        <p:nvSpPr>
          <p:cNvPr id="40961" name="Rectangle 1"/>
          <p:cNvSpPr>
            <a:spLocks noChangeArrowheads="1"/>
          </p:cNvSpPr>
          <p:nvPr/>
        </p:nvSpPr>
        <p:spPr bwMode="auto">
          <a:xfrm>
            <a:off x="285688" y="3071810"/>
            <a:ext cx="88583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809625" algn="l"/>
              </a:tabLst>
            </a:pPr>
            <a:r>
              <a:rPr kumimoji="0" lang="ru-RU" sz="1200" b="0" i="0" u="none" strike="noStrike" cap="none" normalizeH="0" baseline="0" dirty="0" smtClean="0">
                <a:ln>
                  <a:noFill/>
                </a:ln>
                <a:solidFill>
                  <a:srgbClr val="000000"/>
                </a:solidFill>
                <a:effectLst/>
                <a:latin typeface="+mj-lt"/>
                <a:ea typeface="Times New Roman" pitchFamily="18" charset="0"/>
                <a:cs typeface="Times New Roman" pitchFamily="18" charset="0"/>
              </a:rPr>
              <a:t>	Формирование бюджетных ассигнований по разделу «Образование»</a:t>
            </a:r>
          </a:p>
          <a:p>
            <a:pPr marL="457200" marR="0" lvl="1" indent="0" algn="just" defTabSz="914400" rtl="0" eaLnBrk="1" fontAlgn="base" latinLnBrk="0" hangingPunct="1">
              <a:lnSpc>
                <a:spcPct val="100000"/>
              </a:lnSpc>
              <a:spcBef>
                <a:spcPct val="0"/>
              </a:spcBef>
              <a:spcAft>
                <a:spcPct val="0"/>
              </a:spcAft>
              <a:buClrTx/>
              <a:buSzTx/>
              <a:tabLst>
                <a:tab pos="809625" algn="l"/>
              </a:tabLst>
            </a:pPr>
            <a:endParaRPr kumimoji="0" lang="ru-RU" sz="1200" b="0" i="0" u="none" strike="noStrike" cap="none" normalizeH="0" baseline="0" dirty="0" smtClean="0">
              <a:ln>
                <a:noFill/>
              </a:ln>
              <a:solidFill>
                <a:schemeClr val="tx1"/>
              </a:solidFill>
              <a:effectLst/>
              <a:latin typeface="+mj-l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809625" algn="l"/>
              </a:tabLst>
            </a:pPr>
            <a:r>
              <a:rPr kumimoji="0" lang="ru-RU" sz="1200" b="0" i="0" u="none" strike="noStrike" cap="none" normalizeH="0" baseline="0" dirty="0" smtClean="0">
                <a:ln>
                  <a:noFill/>
                </a:ln>
                <a:solidFill>
                  <a:srgbClr val="000000"/>
                </a:solidFill>
                <a:effectLst/>
                <a:latin typeface="+mj-lt"/>
                <a:ea typeface="Times New Roman" pitchFamily="18" charset="0"/>
                <a:cs typeface="Times New Roman" pitchFamily="18" charset="0"/>
              </a:rPr>
              <a:t>Объем бюджетных ассигнований на предоставление мер социальной поддержки по оплате жилья, коммунальных услуг или отдельных их видов педагогическим работникам муниципальных общеобразовательных учреждений, работающим и проживающим в сельской местности (заведующие библиотекой и библиотекари, не получающие меры социальной поддержки по оплате жилых помещений, отопления и освещения в соответствии с Законом Ставропольского края от 28 февраля 2011 г. № 13-кз «О предоставлении мер социальной поддержки по оплате жилых помещений, отопления и освещения педагогическим работникам образовательных организаций, проживающим и работающим в сельских населенных пунктах, рабочих поселках (</a:t>
            </a:r>
            <a:r>
              <a:rPr kumimoji="0" lang="ru-RU" sz="1200" b="0" i="0" u="none" strike="noStrike" cap="none" normalizeH="0" baseline="0" dirty="0" err="1" smtClean="0">
                <a:ln>
                  <a:noFill/>
                </a:ln>
                <a:solidFill>
                  <a:srgbClr val="000000"/>
                </a:solidFill>
                <a:effectLst/>
                <a:latin typeface="+mj-lt"/>
                <a:ea typeface="Times New Roman" pitchFamily="18" charset="0"/>
                <a:cs typeface="Times New Roman" pitchFamily="18" charset="0"/>
              </a:rPr>
              <a:t>поселках</a:t>
            </a:r>
            <a:r>
              <a:rPr kumimoji="0" lang="ru-RU" sz="1200" b="0" i="0" u="none" strike="noStrike" cap="none" normalizeH="0" baseline="0" dirty="0" smtClean="0">
                <a:ln>
                  <a:noFill/>
                </a:ln>
                <a:solidFill>
                  <a:srgbClr val="000000"/>
                </a:solidFill>
                <a:effectLst/>
                <a:latin typeface="+mj-lt"/>
                <a:ea typeface="Times New Roman" pitchFamily="18" charset="0"/>
                <a:cs typeface="Times New Roman" pitchFamily="18" charset="0"/>
              </a:rPr>
              <a:t> городского типа)», формируется исходя из:</a:t>
            </a:r>
            <a:endParaRPr kumimoji="0" lang="ru-RU" sz="1200" b="0" i="0" u="none" strike="noStrike" cap="none" normalizeH="0" baseline="0" dirty="0" smtClean="0">
              <a:ln>
                <a:noFill/>
              </a:ln>
              <a:solidFill>
                <a:schemeClr val="tx1"/>
              </a:solidFill>
              <a:effectLst/>
              <a:latin typeface="+mj-l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809625" algn="l"/>
              </a:tabLst>
            </a:pPr>
            <a:r>
              <a:rPr kumimoji="0" lang="ru-RU" sz="1200" b="0" i="0" u="none" strike="noStrike" cap="none" normalizeH="0" baseline="0" dirty="0" smtClean="0">
                <a:ln>
                  <a:noFill/>
                </a:ln>
                <a:solidFill>
                  <a:srgbClr val="000000"/>
                </a:solidFill>
                <a:effectLst/>
                <a:latin typeface="+mj-lt"/>
                <a:ea typeface="Times New Roman" pitchFamily="18" charset="0"/>
                <a:cs typeface="Times New Roman" pitchFamily="18" charset="0"/>
              </a:rPr>
              <a:t>	численности получателей указанных мер социальной поддержки по данным отчетов на 01 июля  2021 года;</a:t>
            </a:r>
            <a:endParaRPr kumimoji="0" lang="ru-RU" sz="1200" b="0" i="0" u="none" strike="noStrike" cap="none" normalizeH="0" baseline="0" dirty="0" smtClean="0">
              <a:ln>
                <a:noFill/>
              </a:ln>
              <a:solidFill>
                <a:schemeClr val="tx1"/>
              </a:solidFill>
              <a:effectLst/>
              <a:latin typeface="+mj-l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809625" algn="l"/>
              </a:tabLst>
            </a:pPr>
            <a:r>
              <a:rPr kumimoji="0" lang="ru-RU" sz="1200" b="0" i="0" u="none" strike="noStrike" cap="none" normalizeH="0" baseline="0" dirty="0" smtClean="0">
                <a:ln>
                  <a:noFill/>
                </a:ln>
                <a:solidFill>
                  <a:srgbClr val="000000"/>
                </a:solidFill>
                <a:effectLst/>
                <a:latin typeface="+mj-lt"/>
                <a:ea typeface="Times New Roman" pitchFamily="18" charset="0"/>
                <a:cs typeface="Times New Roman" pitchFamily="18" charset="0"/>
              </a:rPr>
              <a:t>	расчетного размера ежемесячной денежной выплаты педагогическим работникам муниципальных общеобразовательных учреждений, работающим и проживающим в сельской местности (заведующие библиотекой и библиотекари, не получающие меры социальной поддержки по оплате жилых помещений, отопления и освещения в соответствии с Законом Ставропольского края от 28 февраля 2011 г. № 13-кз «О предоставлении мер социальной поддержки по оплате жилых помещений, отопления и освещения педагогическим работникам образовательных организаций, проживающим и работающим в сельских населенных пунктах, рабочих поселках (</a:t>
            </a:r>
            <a:r>
              <a:rPr kumimoji="0" lang="ru-RU" sz="1200" b="0" i="0" u="none" strike="noStrike" cap="none" normalizeH="0" baseline="0" dirty="0" err="1" smtClean="0">
                <a:ln>
                  <a:noFill/>
                </a:ln>
                <a:solidFill>
                  <a:srgbClr val="000000"/>
                </a:solidFill>
                <a:effectLst/>
                <a:latin typeface="+mj-lt"/>
                <a:ea typeface="Times New Roman" pitchFamily="18" charset="0"/>
                <a:cs typeface="Times New Roman" pitchFamily="18" charset="0"/>
              </a:rPr>
              <a:t>поселках</a:t>
            </a:r>
            <a:r>
              <a:rPr kumimoji="0" lang="ru-RU" sz="1200" b="0" i="0" u="none" strike="noStrike" cap="none" normalizeH="0" baseline="0" dirty="0" smtClean="0">
                <a:ln>
                  <a:noFill/>
                </a:ln>
                <a:solidFill>
                  <a:srgbClr val="000000"/>
                </a:solidFill>
                <a:effectLst/>
                <a:latin typeface="+mj-lt"/>
                <a:ea typeface="Times New Roman" pitchFamily="18" charset="0"/>
                <a:cs typeface="Times New Roman" pitchFamily="18" charset="0"/>
              </a:rPr>
              <a:t> городского типа)», установленного на 2022 год – 818,17 рубля, на 2023 год – 850,90 рубля, на 2024 год – 884,94 рубля;</a:t>
            </a:r>
            <a:endParaRPr kumimoji="0" lang="ru-RU" sz="1200" b="0" i="0" u="none" strike="noStrike" cap="none" normalizeH="0" baseline="0" dirty="0" smtClean="0">
              <a:ln>
                <a:noFill/>
              </a:ln>
              <a:solidFill>
                <a:schemeClr val="tx1"/>
              </a:solidFill>
              <a:effectLst/>
              <a:latin typeface="+mj-l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809625" algn="l"/>
              </a:tabLst>
            </a:pPr>
            <a:r>
              <a:rPr kumimoji="0" lang="ru-RU" sz="1200" b="0" i="0" u="none" strike="noStrike" cap="none" normalizeH="0" baseline="0" dirty="0" smtClean="0">
                <a:ln>
                  <a:noFill/>
                </a:ln>
                <a:solidFill>
                  <a:srgbClr val="000000"/>
                </a:solidFill>
                <a:effectLst/>
                <a:latin typeface="+mj-lt"/>
                <a:ea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71406" y="3500438"/>
            <a:ext cx="88487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ru-RU" sz="1200" dirty="0" smtClean="0">
                <a:solidFill>
                  <a:srgbClr val="000000"/>
                </a:solidFill>
                <a:ea typeface="Times New Roman" pitchFamily="18" charset="0"/>
                <a:cs typeface="Times New Roman" pitchFamily="18" charset="0"/>
              </a:rPr>
              <a:t>	</a:t>
            </a:r>
            <a:r>
              <a:rPr lang="ru-RU" sz="1200" dirty="0" smtClean="0"/>
              <a:t>Формирование бюджетных ассигнований по разделу «Культура, кинематография»</a:t>
            </a:r>
            <a:endParaRPr lang="ru-RU" sz="1200" b="1" dirty="0" smtClean="0"/>
          </a:p>
          <a:p>
            <a:pPr algn="just"/>
            <a:r>
              <a:rPr lang="ru-RU" sz="1200" dirty="0" smtClean="0"/>
              <a:t>	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pPr algn="just"/>
            <a:r>
              <a:rPr lang="ru-RU" sz="1200" dirty="0" smtClean="0"/>
              <a:t>	численности получателей указанных мер социальной поддержки по данным отчетов на 01 июля 2021 года;</a:t>
            </a:r>
          </a:p>
          <a:p>
            <a:pPr algn="just"/>
            <a:r>
              <a:rPr lang="ru-RU" sz="1200" dirty="0" smtClean="0"/>
              <a:t>	расчетного размера ежемесячной денежной выплаты работникам муниципальных учреждений культуры, искусства и кинематографии, установленного на 2022 год – 818,17 рубля, на 2023 год – 850,90 рубля, на 2024 год – 884,94 рубля;</a:t>
            </a:r>
          </a:p>
          <a:p>
            <a:pPr algn="just"/>
            <a:r>
              <a:rPr lang="ru-RU" sz="1200" dirty="0" smtClean="0"/>
              <a:t>	необходимости обеспечения расходов, связанных с перечислением, </a:t>
            </a:r>
          </a:p>
          <a:p>
            <a:pPr algn="just"/>
            <a:r>
              <a:rPr lang="ru-RU" sz="1200" dirty="0" smtClean="0"/>
              <a:t>зачислением и доставкой ежемесячной денежной выплаты получателям </a:t>
            </a:r>
          </a:p>
          <a:p>
            <a:pPr algn="just"/>
            <a:r>
              <a:rPr lang="ru-RU" sz="1200" dirty="0" smtClean="0"/>
              <a:t>указанных мер социальной поддержки (в пределах 1,5 процента размера </a:t>
            </a:r>
          </a:p>
          <a:p>
            <a:pPr algn="just"/>
            <a:r>
              <a:rPr lang="ru-RU" sz="1200" dirty="0" smtClean="0"/>
              <a:t>ежемесячной денежной выплаты). </a:t>
            </a:r>
          </a:p>
          <a:p>
            <a:pPr algn="just"/>
            <a:r>
              <a:rPr lang="ru-RU" sz="1200" dirty="0" smtClean="0"/>
              <a:t>	Объемы средств, на которые изменяются расчетные показатели </a:t>
            </a:r>
          </a:p>
          <a:p>
            <a:pPr algn="just"/>
            <a:r>
              <a:rPr lang="ru-RU" sz="1200" dirty="0" smtClean="0"/>
              <a:t>в 2023 году – 55,51 тыс. рублей, 2024 году – 58,05 тыс. рублей.</a:t>
            </a:r>
          </a:p>
          <a:p>
            <a:pPr marR="0" lvl="1" indent="450850" algn="just" eaLnBrk="0" fontAlgn="base" hangingPunct="0">
              <a:lnSpc>
                <a:spcPct val="100000"/>
              </a:lnSpc>
              <a:spcBef>
                <a:spcPct val="0"/>
              </a:spcBef>
              <a:spcAft>
                <a:spcPct val="0"/>
              </a:spcAft>
              <a:buClrTx/>
              <a:buSzTx/>
              <a:buFontTx/>
              <a:buNone/>
              <a:tabLst>
                <a:tab pos="809625" algn="l"/>
              </a:tabLst>
            </a:pPr>
            <a:endParaRPr lang="ru-RU" sz="1200" dirty="0" smtClean="0">
              <a:solidFill>
                <a:srgbClr val="000000"/>
              </a:solidFill>
              <a:ea typeface="Times New Roman" pitchFamily="18" charset="0"/>
              <a:cs typeface="Times New Roman" pitchFamily="18" charset="0"/>
            </a:endParaRPr>
          </a:p>
        </p:txBody>
      </p:sp>
      <p:pic>
        <p:nvPicPr>
          <p:cNvPr id="12290" name="Picture 2" descr="https://www.ugra-prezent.ru/media/k2/items/cache/08ebf71ab73222fbbefe3b10163d3783_XL.jpg"/>
          <p:cNvPicPr>
            <a:picLocks noChangeAspect="1" noChangeArrowheads="1"/>
          </p:cNvPicPr>
          <p:nvPr/>
        </p:nvPicPr>
        <p:blipFill>
          <a:blip r:embed="rId2" cstate="print"/>
          <a:srcRect/>
          <a:stretch>
            <a:fillRect/>
          </a:stretch>
        </p:blipFill>
        <p:spPr bwMode="auto">
          <a:xfrm>
            <a:off x="6500826" y="4929198"/>
            <a:ext cx="2286016" cy="1715020"/>
          </a:xfrm>
          <a:prstGeom prst="rect">
            <a:avLst/>
          </a:prstGeom>
          <a:ln>
            <a:noFill/>
          </a:ln>
          <a:effectLst>
            <a:softEdge rad="112500"/>
          </a:effectLst>
        </p:spPr>
      </p:pic>
      <p:sp>
        <p:nvSpPr>
          <p:cNvPr id="4" name="Прямоугольник 3"/>
          <p:cNvSpPr/>
          <p:nvPr/>
        </p:nvSpPr>
        <p:spPr>
          <a:xfrm>
            <a:off x="285720" y="142852"/>
            <a:ext cx="8572560" cy="2123658"/>
          </a:xfrm>
          <a:prstGeom prst="rect">
            <a:avLst/>
          </a:prstGeom>
        </p:spPr>
        <p:txBody>
          <a:bodyPr wrap="square">
            <a:spAutoFit/>
          </a:bodyPr>
          <a:lstStyle/>
          <a:p>
            <a:pPr lvl="0" indent="449263" algn="just" eaLnBrk="0" hangingPunct="0">
              <a:tabLst>
                <a:tab pos="809625" algn="l"/>
              </a:tabLst>
            </a:pPr>
            <a:r>
              <a:rPr lang="ru-RU" sz="1200" dirty="0" smtClean="0">
                <a:solidFill>
                  <a:srgbClr val="000000"/>
                </a:solidFill>
                <a:ea typeface="Times New Roman" pitchFamily="18" charset="0"/>
                <a:cs typeface="Times New Roman" pitchFamily="18" charset="0"/>
              </a:rPr>
              <a:t>необходимости обеспечения расходов, связанных с перечислением, зачислением и доставкой ежемесячной денежной выплаты получателям указанных мер социальной поддержки (в пределах 1,5 процента размера ежемесячной денежной выплаты). Объемы средств, на которые изменяются расчетные показатели в 2022 году - 109,62 тыс. рублей, 2023 году - 114,00 тыс. рублей,2024 году-118,56 тыс. рублей.</a:t>
            </a:r>
            <a:endParaRPr lang="ru-RU" sz="1200" dirty="0" smtClean="0">
              <a:cs typeface="Arial" pitchFamily="34" charset="0"/>
            </a:endParaRPr>
          </a:p>
          <a:p>
            <a:pPr lvl="0" indent="449263" algn="just" eaLnBrk="0" hangingPunct="0">
              <a:tabLst>
                <a:tab pos="809625" algn="l"/>
              </a:tabLst>
            </a:pPr>
            <a:r>
              <a:rPr lang="ru-RU" sz="1200" dirty="0" smtClean="0">
                <a:solidFill>
                  <a:srgbClr val="000000"/>
                </a:solidFill>
                <a:ea typeface="Times New Roman" pitchFamily="18" charset="0"/>
                <a:cs typeface="Times New Roman" pitchFamily="18" charset="0"/>
              </a:rPr>
              <a:t>	 Объем бюджетных ассигнований в части реализации регионального проекта «Успех каждого ребенка» в целях обеспечения организационного, методического и аналитического сопровождения и мониторинга развития системы дополнительного образования детей на территории Курского муниципального округа Ставропольского края муниципальным (опорным) центром дополнительного образования детей формируется исходя из</a:t>
            </a:r>
            <a:r>
              <a:rPr lang="ru-RU" sz="1200" dirty="0" smtClean="0">
                <a:ea typeface="Times New Roman" pitchFamily="18" charset="0"/>
                <a:cs typeface="Times New Roman" pitchFamily="18" charset="0"/>
              </a:rPr>
              <a:t> осуществления деятельности с 01 июля 2022 года.</a:t>
            </a:r>
            <a:r>
              <a:rPr lang="ru-RU" sz="1200" dirty="0" smtClean="0">
                <a:solidFill>
                  <a:srgbClr val="000000"/>
                </a:solidFill>
                <a:ea typeface="Times New Roman" pitchFamily="18" charset="0"/>
                <a:cs typeface="Times New Roman" pitchFamily="18" charset="0"/>
              </a:rPr>
              <a:t> Объемы средств, на которые изменяются </a:t>
            </a:r>
          </a:p>
          <a:p>
            <a:pPr lvl="0" indent="449263" algn="just" eaLnBrk="0" hangingPunct="0">
              <a:tabLst>
                <a:tab pos="809625" algn="l"/>
              </a:tabLst>
            </a:pPr>
            <a:r>
              <a:rPr lang="ru-RU" sz="1200" dirty="0" smtClean="0">
                <a:solidFill>
                  <a:srgbClr val="000000"/>
                </a:solidFill>
                <a:ea typeface="Times New Roman" pitchFamily="18" charset="0"/>
                <a:cs typeface="Times New Roman" pitchFamily="18" charset="0"/>
              </a:rPr>
              <a:t>расчетные показатели на 2022 год - 714,66 тыс. рублей, </a:t>
            </a:r>
          </a:p>
          <a:p>
            <a:pPr lvl="0" indent="449263" algn="just" eaLnBrk="0" hangingPunct="0">
              <a:tabLst>
                <a:tab pos="809625" algn="l"/>
              </a:tabLst>
            </a:pPr>
            <a:r>
              <a:rPr lang="ru-RU" sz="1200" dirty="0" smtClean="0">
                <a:solidFill>
                  <a:srgbClr val="000000"/>
                </a:solidFill>
                <a:ea typeface="Times New Roman" pitchFamily="18" charset="0"/>
                <a:cs typeface="Times New Roman" pitchFamily="18" charset="0"/>
              </a:rPr>
              <a:t>на 2023 год - 960,12 тыс. рублей, на 2024 год - 960,12 тыс. рублей.</a:t>
            </a:r>
            <a:endParaRPr lang="ru-RU" sz="1200" dirty="0" smtClean="0">
              <a:cs typeface="Arial" pitchFamily="34" charset="0"/>
            </a:endParaRPr>
          </a:p>
        </p:txBody>
      </p:sp>
      <p:pic>
        <p:nvPicPr>
          <p:cNvPr id="39938" name="Picture 2" descr="https://ot66.ru/uploadedFiles/newsimages/big/obuchenie.jpg"/>
          <p:cNvPicPr>
            <a:picLocks noChangeAspect="1" noChangeArrowheads="1"/>
          </p:cNvPicPr>
          <p:nvPr/>
        </p:nvPicPr>
        <p:blipFill>
          <a:blip r:embed="rId3" cstate="print"/>
          <a:srcRect/>
          <a:stretch>
            <a:fillRect/>
          </a:stretch>
        </p:blipFill>
        <p:spPr bwMode="auto">
          <a:xfrm>
            <a:off x="6429388" y="1714488"/>
            <a:ext cx="2329079" cy="1642162"/>
          </a:xfrm>
          <a:prstGeom prst="rect">
            <a:avLst/>
          </a:prstGeom>
          <a:ln>
            <a:noFill/>
          </a:ln>
          <a:effectLst>
            <a:softEdge rad="112500"/>
          </a:effectLst>
        </p:spPr>
      </p:pic>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44" y="285728"/>
            <a:ext cx="8858312" cy="6070893"/>
          </a:xfrm>
          <a:prstGeom prst="rect">
            <a:avLst/>
          </a:prstGeom>
        </p:spPr>
        <p:txBody>
          <a:bodyPr wrap="square">
            <a:spAutoFit/>
          </a:bodyPr>
          <a:lstStyle/>
          <a:p>
            <a:pPr algn="just"/>
            <a:r>
              <a:rPr lang="ru-RU" sz="1050" dirty="0" smtClean="0"/>
              <a:t>	В проекте местного бюджета также учтены средства на софинансирование расходов:</a:t>
            </a:r>
          </a:p>
          <a:p>
            <a:pPr algn="just"/>
            <a:r>
              <a:rPr lang="ru-RU" sz="1050" dirty="0" smtClean="0"/>
              <a:t>	строительство и реконструкция автомобильных дорог общего пользования местного значения (Реконструкция автомобильной дороги «Ага-Батыр - </a:t>
            </a:r>
            <a:r>
              <a:rPr lang="ru-RU" sz="1050" dirty="0" err="1" smtClean="0"/>
              <a:t>Дыдымкин</a:t>
            </a:r>
            <a:r>
              <a:rPr lang="ru-RU" sz="1050" dirty="0" smtClean="0"/>
              <a:t>») в 2022 году в сумме 2 135,35 тыс. рублей;</a:t>
            </a:r>
          </a:p>
          <a:p>
            <a:pPr algn="just"/>
            <a:r>
              <a:rPr lang="ru-RU" sz="1050" dirty="0" smtClean="0"/>
              <a:t> 	предоставление молодым семьям социальных выплат на приобретение (строительство) жилья в 2022 году в сумме 308,55 тыс. рублей, в 2023 году в сумме 879,84 тыс. рублей, в 2024 году в сумме 895,05 тыс. рублей;</a:t>
            </a:r>
          </a:p>
          <a:p>
            <a:pPr algn="just"/>
            <a:r>
              <a:rPr lang="ru-RU" sz="1050" dirty="0" smtClean="0"/>
              <a:t>предоставление молодым семьям социальных выплат на приобретение (строительство) жилья в 2022 году в сумме 2 883,00 тыс. рублей, в 2023 году в сумме 4 059,35 тыс. рублей, в 2024 году в сумме 4 059,35 тыс. рублей;</a:t>
            </a:r>
          </a:p>
          <a:p>
            <a:pPr algn="just"/>
            <a:r>
              <a:rPr lang="ru-RU" sz="1050" dirty="0" smtClean="0"/>
              <a:t>	организация бесплатного горячего питания обучающихся, получающих начальное общее образование в государственных и муниципальных образовательных организациях в 2022 году в сумме 1 497,83 тыс. рублей, в 2023 году в сумме 1 497,83 тыс. рублей, в 2024 году в сумме 1 497,83 тыс. рублей; </a:t>
            </a:r>
          </a:p>
          <a:p>
            <a:pPr algn="just"/>
            <a:r>
              <a:rPr lang="ru-RU" sz="1050" dirty="0" smtClean="0"/>
              <a:t>	обеспечение функционирования центров образования цифрового и гуманитарного профилей «Точка роста», а также центров образования </a:t>
            </a:r>
            <a:r>
              <a:rPr lang="ru-RU" sz="1050" dirty="0" err="1" smtClean="0"/>
              <a:t>естественно-научной</a:t>
            </a:r>
            <a:r>
              <a:rPr lang="ru-RU" sz="1050" dirty="0" smtClean="0"/>
              <a:t> и технологической направленностей в общеобразовательных организациях, расположенных в сельской местности и малых городах в 2022 году в сумме 622,41 тыс. рублей, в 2023 году в сумме 929,47 тыс. рублей, в 2024 году в сумме 929,47 тыс. рублей; </a:t>
            </a:r>
          </a:p>
          <a:p>
            <a:pPr algn="just"/>
            <a:r>
              <a:rPr lang="ru-RU" sz="1050" dirty="0" smtClean="0"/>
              <a:t>	реализация мероприятий по модернизации школьных систем образования в 2022 году в сумме 3 945,98 тыс. рублей;</a:t>
            </a:r>
          </a:p>
          <a:p>
            <a:pPr algn="just"/>
            <a:r>
              <a:rPr lang="ru-RU" sz="1050" dirty="0" smtClean="0"/>
              <a:t>государственная поддержка отрасли культуры (модернизация библиотек в части комплектования книжных фондов библиотек муниципальных образований и государственных общедоступных библиотек) в 2022 году в сумме 64,00 тыс. рублей, в 2023 году в сумме 64,00 тыс. рублей, в 2024 году в сумме 64,00 тыс. рублей; </a:t>
            </a:r>
          </a:p>
          <a:p>
            <a:pPr algn="just"/>
            <a:r>
              <a:rPr lang="ru-RU" sz="1050" dirty="0" smtClean="0"/>
              <a:t>	реализация инициативного проекта (Устройство ограждения парка поселка Балтийский Курского муниципального округа Ставропольского края) в 2022 году в сумме 350,00 тыс. рублей; </a:t>
            </a:r>
          </a:p>
          <a:p>
            <a:pPr algn="just"/>
            <a:r>
              <a:rPr lang="ru-RU" sz="1050" dirty="0" smtClean="0"/>
              <a:t>	реализация инициативного проекта (Устройство детской игровой площадки по ул. Школьной в х. </a:t>
            </a:r>
            <a:r>
              <a:rPr lang="ru-RU" sz="1050" dirty="0" err="1" smtClean="0"/>
              <a:t>Бугулов</a:t>
            </a:r>
            <a:r>
              <a:rPr lang="ru-RU" sz="1050" dirty="0" smtClean="0"/>
              <a:t> Курского муниципального округа Ставропольского края) в 2022 году в сумме 352,34 тыс. рублей; </a:t>
            </a:r>
          </a:p>
          <a:p>
            <a:pPr algn="just"/>
            <a:r>
              <a:rPr lang="ru-RU" sz="1050" dirty="0" smtClean="0"/>
              <a:t>реализация инициативного проекта (Устройство детской игровой площадки по ул. Степной в х. Графский Курского муниципального округа Ставропольского края) в 2022 году в сумме 398,89 тыс. рублей;</a:t>
            </a:r>
          </a:p>
          <a:p>
            <a:pPr algn="just"/>
            <a:r>
              <a:rPr lang="ru-RU" sz="1050" dirty="0" smtClean="0"/>
              <a:t>	реализация инициативного проекта (Обустройство крытой сцены и зрительских мест в парковой зоне села </a:t>
            </a:r>
            <a:r>
              <a:rPr lang="ru-RU" sz="1050" dirty="0" err="1" smtClean="0"/>
              <a:t>Ростовановское</a:t>
            </a:r>
            <a:r>
              <a:rPr lang="ru-RU" sz="1050" dirty="0" smtClean="0"/>
              <a:t> Курского муниципального округа Ставропольского края) в 2022 году в сумме 638,52 тыс. рублей; </a:t>
            </a:r>
          </a:p>
          <a:p>
            <a:pPr algn="just"/>
            <a:r>
              <a:rPr lang="ru-RU" sz="1050" dirty="0" smtClean="0"/>
              <a:t>реализация инициативного проекта (Устройство детской площадки в парковой зоне пос. Рощино Курского муниципального округа Ставропольского края) в 2022 году в сумме 654,66 тыс. рублей; </a:t>
            </a:r>
          </a:p>
          <a:p>
            <a:pPr algn="just"/>
            <a:r>
              <a:rPr lang="ru-RU" sz="1050" dirty="0" smtClean="0"/>
              <a:t>	реализация инициативного проекта (Устройство детской игровой площадки по ул. Тихой в с. Серноводском Курского муниципального округа Ставропольского края) в 2022 году в сумме 692,04 тыс. рублей;</a:t>
            </a:r>
          </a:p>
          <a:p>
            <a:pPr algn="just"/>
            <a:r>
              <a:rPr lang="ru-RU" sz="1050" dirty="0" smtClean="0"/>
              <a:t>капитальный ремонт и ремонт автомобильных дорог общего пользования местного значения муниципальных округов и городских округов в 2022 году в сумме 5 000,00 тыс. рублей, в 2023 году в сумме 5 000,00 тыс. рублей, в 2024 году в сумме 5 000,00 тыс. рублей;</a:t>
            </a:r>
          </a:p>
          <a:p>
            <a:pPr algn="just"/>
            <a:r>
              <a:rPr lang="ru-RU" sz="1050" dirty="0" smtClean="0"/>
              <a:t>  	проведение информационно-пропагандистских </a:t>
            </a:r>
          </a:p>
          <a:p>
            <a:pPr algn="just"/>
            <a:r>
              <a:rPr lang="ru-RU" sz="1050" dirty="0" smtClean="0"/>
              <a:t>мероприятий, направленных на профилактику идеологии </a:t>
            </a:r>
          </a:p>
          <a:p>
            <a:pPr algn="just"/>
            <a:r>
              <a:rPr lang="ru-RU" sz="1050" dirty="0" smtClean="0"/>
              <a:t>терроризма округов в 2022 году в сумме 5,27 тыс. рублей, </a:t>
            </a:r>
          </a:p>
          <a:p>
            <a:pPr algn="just"/>
            <a:r>
              <a:rPr lang="ru-RU" sz="1050" dirty="0" smtClean="0"/>
              <a:t>в 2023 году в сумме 5,27 тыс. рублей,</a:t>
            </a:r>
          </a:p>
          <a:p>
            <a:pPr algn="just"/>
            <a:r>
              <a:rPr lang="ru-RU" sz="1050" dirty="0" smtClean="0"/>
              <a:t> в 2024 году в сумме 5,27 тыс. рублей.</a:t>
            </a:r>
            <a:endParaRPr lang="ru-RU" sz="1050" dirty="0" smtClean="0">
              <a:latin typeface="Times New Roman" pitchFamily="18" charset="0"/>
              <a:cs typeface="Times New Roman" pitchFamily="18" charset="0"/>
            </a:endParaRPr>
          </a:p>
        </p:txBody>
      </p:sp>
      <p:pic>
        <p:nvPicPr>
          <p:cNvPr id="11266" name="Picture 2" descr="https://dssnovinit.com/Content/Upload/Articles/Article_44.jpg"/>
          <p:cNvPicPr>
            <a:picLocks noChangeAspect="1" noChangeArrowheads="1"/>
          </p:cNvPicPr>
          <p:nvPr/>
        </p:nvPicPr>
        <p:blipFill>
          <a:blip r:embed="rId2"/>
          <a:srcRect t="11327" b="20710"/>
          <a:stretch>
            <a:fillRect/>
          </a:stretch>
        </p:blipFill>
        <p:spPr bwMode="auto">
          <a:xfrm>
            <a:off x="4429124" y="5429264"/>
            <a:ext cx="4714876" cy="1428736"/>
          </a:xfrm>
          <a:prstGeom prst="rect">
            <a:avLst/>
          </a:prstGeom>
          <a:ln>
            <a:noFill/>
          </a:ln>
          <a:effectLst>
            <a:softEdge rad="112500"/>
          </a:effectLst>
        </p:spPr>
      </p:pic>
      <p:sp>
        <p:nvSpPr>
          <p:cNvPr id="4" name="TextBox 3"/>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РАСХОДЫ НА СОФИНАСИРОВАНИЕ</a:t>
            </a:r>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a:t>
            </a:r>
          </a:p>
          <a:p>
            <a:pPr algn="ctr"/>
            <a:r>
              <a:rPr lang="ru-RU" sz="1600" dirty="0" smtClean="0">
                <a:latin typeface="Calibri" pitchFamily="34" charset="0"/>
                <a:cs typeface="Calibri" pitchFamily="34" charset="0"/>
              </a:rPr>
              <a:t> БЮДЖЕТА КУРСКОГО МУНИЦИПАЛЬНОГО РАЙОНА В 2019-2024 ГОДАХ</a:t>
            </a:r>
          </a:p>
        </p:txBody>
      </p:sp>
      <p:graphicFrame>
        <p:nvGraphicFramePr>
          <p:cNvPr id="5" name="Диаграмма 4"/>
          <p:cNvGraphicFramePr/>
          <p:nvPr/>
        </p:nvGraphicFramePr>
        <p:xfrm>
          <a:off x="0" y="500042"/>
          <a:ext cx="9144000" cy="6357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ПЛАНИРУЕМЫЕ К РЕАЛИЗАЦИИ В 2022-2024 ГОДАХ НА ТЕРРИТОРИИ КУРСКОГО МУНИЦИПАЛЬНОГО ОКРУГА</a:t>
            </a:r>
          </a:p>
        </p:txBody>
      </p:sp>
      <p:sp>
        <p:nvSpPr>
          <p:cNvPr id="5" name="TextBox 3"/>
          <p:cNvSpPr txBox="1"/>
          <p:nvPr/>
        </p:nvSpPr>
        <p:spPr>
          <a:xfrm>
            <a:off x="7703820" y="285728"/>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6" name="Таблица 5"/>
          <p:cNvGraphicFramePr>
            <a:graphicFrameLocks noGrp="1"/>
          </p:cNvGraphicFramePr>
          <p:nvPr/>
        </p:nvGraphicFramePr>
        <p:xfrm>
          <a:off x="142844" y="571480"/>
          <a:ext cx="8858311" cy="6136211"/>
        </p:xfrm>
        <a:graphic>
          <a:graphicData uri="http://schemas.openxmlformats.org/drawingml/2006/table">
            <a:tbl>
              <a:tblPr/>
              <a:tblGrid>
                <a:gridCol w="6715170"/>
                <a:gridCol w="642942"/>
                <a:gridCol w="500066"/>
                <a:gridCol w="500066"/>
                <a:gridCol w="500067"/>
              </a:tblGrid>
              <a:tr h="57379">
                <a:tc>
                  <a:txBody>
                    <a:bodyPr/>
                    <a:lstStyle/>
                    <a:p>
                      <a:pPr algn="ctr" fontAlgn="ctr"/>
                      <a:r>
                        <a:rPr lang="ru-RU" sz="800" b="1" i="0" u="none" strike="noStrike" dirty="0">
                          <a:latin typeface="Arial"/>
                        </a:rPr>
                        <a:t>наименование</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2021</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2022</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2023</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2024</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12">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a:t>
                      </a:r>
                      <a:r>
                        <a:rPr lang="ru-RU" sz="800" b="1" i="0" u="none" strike="noStrike" dirty="0" smtClean="0">
                          <a:latin typeface="Times New Roman"/>
                        </a:rPr>
                        <a:t>проекта</a:t>
                      </a:r>
                      <a:r>
                        <a:rPr lang="ru-RU" sz="800" b="1" i="0" u="none" strike="noStrike" baseline="0" dirty="0" smtClean="0">
                          <a:latin typeface="Times New Roman"/>
                        </a:rPr>
                        <a:t> «</a:t>
                      </a:r>
                      <a:r>
                        <a:rPr lang="ru-RU" sz="800" b="1" i="0" u="none" strike="noStrike" dirty="0" smtClean="0">
                          <a:latin typeface="Times New Roman"/>
                        </a:rPr>
                        <a:t>Современная школа»</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6 263,09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12 448,11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18 589,45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Times New Roman"/>
                        </a:rPr>
                        <a:t>18 </a:t>
                      </a:r>
                      <a:r>
                        <a:rPr lang="ru-RU" sz="800" b="1" i="0" u="none" strike="noStrike" dirty="0" smtClean="0">
                          <a:solidFill>
                            <a:srgbClr val="000000"/>
                          </a:solidFill>
                          <a:latin typeface="Times New Roman"/>
                        </a:rPr>
                        <a:t>589,45  </a:t>
                      </a:r>
                      <a:endParaRPr lang="ru-RU" sz="800" b="1" i="0" u="none" strike="noStrike" dirty="0">
                        <a:solidFill>
                          <a:srgbClr val="000000"/>
                        </a:solidFill>
                        <a:latin typeface="Times New Roman"/>
                      </a:endParaRP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325">
                <a:tc>
                  <a:txBody>
                    <a:bodyPr/>
                    <a:lstStyle/>
                    <a:p>
                      <a:pPr algn="just" fontAlgn="ctr"/>
                      <a:r>
                        <a:rPr lang="ru-RU" sz="800" b="0" i="0" u="none" strike="noStrike" dirty="0" smtClean="0">
                          <a:latin typeface="Times New Roman"/>
                        </a:rPr>
                        <a:t> Обеспечение </a:t>
                      </a:r>
                      <a:r>
                        <a:rPr lang="ru-RU" sz="800" b="0" i="0" u="none" strike="noStrike" dirty="0">
                          <a:latin typeface="Times New Roman"/>
                        </a:rPr>
                        <a:t>функционирования центров образования цифрового и гуманитарного профилей </a:t>
                      </a:r>
                      <a:r>
                        <a:rPr lang="ru-RU" sz="800" b="0" i="0" u="none" strike="noStrike" dirty="0" smtClean="0">
                          <a:latin typeface="Times New Roman"/>
                        </a:rPr>
                        <a:t>«Точка роста», </a:t>
                      </a:r>
                      <a:r>
                        <a:rPr lang="ru-RU" sz="800" b="0" i="0" u="none" strike="noStrike" dirty="0">
                          <a:latin typeface="Times New Roman"/>
                        </a:rPr>
                        <a:t>а также центров образования </a:t>
                      </a:r>
                      <a:r>
                        <a:rPr lang="ru-RU" sz="800" b="0" i="0" u="none" strike="noStrike" dirty="0" err="1">
                          <a:latin typeface="Times New Roman"/>
                        </a:rPr>
                        <a:t>естественно-научной</a:t>
                      </a:r>
                      <a:r>
                        <a:rPr lang="ru-RU" sz="800" b="0" i="0" u="none" strike="noStrike" dirty="0">
                          <a:latin typeface="Times New Roman"/>
                        </a:rPr>
                        <a:t> и технологической направленностей в общеобразовательных организациях, расположенных в сельской местности и малых городах</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6 263,09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12 448,11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18 589,45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18 589,45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0" i="0" u="none" strike="noStrike" dirty="0" smtClean="0">
                          <a:latin typeface="Times New Roman"/>
                        </a:rPr>
                        <a:t> Расходы </a:t>
                      </a:r>
                      <a:r>
                        <a:rPr lang="ru-RU" sz="800" b="0" i="0" u="none" strike="noStrike" dirty="0">
                          <a:latin typeface="Times New Roman"/>
                        </a:rPr>
                        <a:t>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5 694,00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9 853,78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14 780,66</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14 780,66</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326">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569,09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2 594,33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3 808,79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3 808,79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32">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проекта </a:t>
                      </a:r>
                      <a:r>
                        <a:rPr lang="ru-RU" sz="800" b="1" i="0" u="none" strike="noStrike" dirty="0" smtClean="0">
                          <a:latin typeface="Times New Roman"/>
                        </a:rPr>
                        <a:t>«Успех </a:t>
                      </a:r>
                      <a:r>
                        <a:rPr lang="ru-RU" sz="800" b="1" i="0" u="none" strike="noStrike" dirty="0">
                          <a:latin typeface="Times New Roman"/>
                        </a:rPr>
                        <a:t>каждого </a:t>
                      </a:r>
                      <a:r>
                        <a:rPr lang="ru-RU" sz="800" b="1" i="0" u="none" strike="noStrike" dirty="0" smtClean="0">
                          <a:latin typeface="Times New Roman"/>
                        </a:rPr>
                        <a:t>ребенка»</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1 825,43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909">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в общеобразовательных организациях, расположенных в сельской местности и малых городах, условий для занятий физической культурой и спортом</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1 825 431,00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77">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1 825,43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проекта </a:t>
                      </a:r>
                      <a:r>
                        <a:rPr lang="ru-RU" sz="800" b="1" i="0" u="none" strike="noStrike" dirty="0" smtClean="0">
                          <a:latin typeface="Times New Roman"/>
                        </a:rPr>
                        <a:t>«Содействие </a:t>
                      </a:r>
                      <a:r>
                        <a:rPr lang="ru-RU" sz="800" b="1" i="0" u="none" strike="noStrike" dirty="0">
                          <a:latin typeface="Times New Roman"/>
                        </a:rPr>
                        <a:t>занятости женщин - создание условий дошкольного образования для </a:t>
                      </a:r>
                      <a:r>
                        <a:rPr lang="ru-RU" sz="800" b="1" i="0" u="none" strike="noStrike" dirty="0" smtClean="0">
                          <a:latin typeface="Times New Roman"/>
                        </a:rPr>
                        <a:t> детей </a:t>
                      </a:r>
                      <a:r>
                        <a:rPr lang="ru-RU" sz="800" b="1" i="0" u="none" strike="noStrike" dirty="0">
                          <a:latin typeface="Times New Roman"/>
                        </a:rPr>
                        <a:t>в возрасте до трех </a:t>
                      </a:r>
                      <a:r>
                        <a:rPr lang="ru-RU" sz="800" b="1" i="0" u="none" strike="noStrike" dirty="0" smtClean="0">
                          <a:latin typeface="Times New Roman"/>
                        </a:rPr>
                        <a:t>лет»</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225 249,21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118">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latin typeface="Times New Roman"/>
                        </a:rPr>
                        <a:t>Ростовановском</a:t>
                      </a:r>
                      <a:r>
                        <a:rPr lang="ru-RU" sz="800" b="0" i="0" u="none" strike="noStrike" dirty="0">
                          <a:latin typeface="Times New Roman"/>
                        </a:rPr>
                        <a:t>, Курский район) за счет средств местного бюджета</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570,62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269">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153,61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013">
                <a:tc>
                  <a:txBody>
                    <a:bodyPr/>
                    <a:lstStyle/>
                    <a:p>
                      <a:pPr algn="just" fontAlgn="ctr"/>
                      <a:r>
                        <a:rPr lang="ru-RU" sz="800" b="0" i="0" u="none" strike="noStrike" dirty="0" smtClean="0">
                          <a:latin typeface="Times New Roman"/>
                        </a:rPr>
                        <a:t> Капитальные </a:t>
                      </a:r>
                      <a:r>
                        <a:rPr lang="ru-RU" sz="800" b="0" i="0" u="none" strike="noStrike" dirty="0">
                          <a:latin typeface="Times New Roman"/>
                        </a:rPr>
                        <a:t>вложения в объекты государственной (муниципальной) собственности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417,01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742">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(Строительство дошкольного образовательного учреждения на 160 мест в с. </a:t>
                      </a:r>
                      <a:r>
                        <a:rPr lang="ru-RU" sz="800" b="0" i="0" u="none" strike="noStrike" dirty="0" err="1">
                          <a:latin typeface="Times New Roman"/>
                        </a:rPr>
                        <a:t>Ростовановском</a:t>
                      </a:r>
                      <a:r>
                        <a:rPr lang="ru-RU" sz="800" b="0" i="0" u="none" strike="noStrike" dirty="0">
                          <a:latin typeface="Times New Roman"/>
                        </a:rPr>
                        <a:t>, Курский район)</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151 196,27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319">
                <a:tc>
                  <a:txBody>
                    <a:bodyPr/>
                    <a:lstStyle/>
                    <a:p>
                      <a:pPr algn="just" fontAlgn="ctr"/>
                      <a:r>
                        <a:rPr lang="ru-RU" sz="800" b="0" i="0" u="none" strike="noStrike" dirty="0" smtClean="0">
                          <a:latin typeface="Times New Roman"/>
                        </a:rPr>
                        <a:t> Капитальные </a:t>
                      </a:r>
                      <a:r>
                        <a:rPr lang="ru-RU" sz="800" b="0" i="0" u="none" strike="noStrike" dirty="0">
                          <a:latin typeface="Times New Roman"/>
                        </a:rPr>
                        <a:t>вложения в объекты государственной (муниципальной) собственности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151 196,27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172">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latin typeface="Times New Roman"/>
                        </a:rPr>
                        <a:t>Ростовановском</a:t>
                      </a:r>
                      <a:r>
                        <a:rPr lang="ru-RU" sz="800" b="0" i="0" u="none" strike="noStrike" dirty="0">
                          <a:latin typeface="Times New Roman"/>
                        </a:rPr>
                        <a:t>, Курский район)</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73 482,32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77">
                <a:tc>
                  <a:txBody>
                    <a:bodyPr/>
                    <a:lstStyle/>
                    <a:p>
                      <a:pPr algn="just" fontAlgn="ctr"/>
                      <a:r>
                        <a:rPr lang="ru-RU" sz="800" b="0" i="0" u="none" strike="noStrike" dirty="0" smtClean="0">
                          <a:latin typeface="Times New Roman"/>
                        </a:rPr>
                        <a:t> Капитальные </a:t>
                      </a:r>
                      <a:r>
                        <a:rPr lang="ru-RU" sz="800" b="0" i="0" u="none" strike="noStrike" dirty="0">
                          <a:latin typeface="Times New Roman"/>
                        </a:rPr>
                        <a:t>вложения в объекты государственной (муниципальной) собственности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73 482,32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00">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a:t>
                      </a:r>
                      <a:r>
                        <a:rPr lang="ru-RU" sz="800" b="1" i="0" u="none" strike="noStrike" dirty="0" smtClean="0">
                          <a:latin typeface="Times New Roman"/>
                        </a:rPr>
                        <a:t>«Реализация </a:t>
                      </a:r>
                      <a:r>
                        <a:rPr lang="ru-RU" sz="800" b="1" i="0" u="none" strike="noStrike" dirty="0">
                          <a:latin typeface="Times New Roman"/>
                        </a:rPr>
                        <a:t>регионального проекта </a:t>
                      </a:r>
                      <a:r>
                        <a:rPr lang="ru-RU" sz="800" b="1" i="0" u="none" strike="noStrike" dirty="0" smtClean="0">
                          <a:latin typeface="Times New Roman"/>
                        </a:rPr>
                        <a:t>«Финансовая </a:t>
                      </a:r>
                      <a:r>
                        <a:rPr lang="ru-RU" sz="800" b="1" i="0" u="none" strike="noStrike" dirty="0">
                          <a:latin typeface="Times New Roman"/>
                        </a:rPr>
                        <a:t>поддержка семей при рождении </a:t>
                      </a:r>
                      <a:r>
                        <a:rPr lang="ru-RU" sz="800" b="1" i="0" u="none" strike="noStrike" dirty="0" smtClean="0">
                          <a:latin typeface="Times New Roman"/>
                        </a:rPr>
                        <a:t>детей»</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126 975,78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138 841,27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156 184,82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165 685,53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728">
                <a:tc>
                  <a:txBody>
                    <a:bodyPr/>
                    <a:lstStyle/>
                    <a:p>
                      <a:pPr algn="just" fontAlgn="ctr"/>
                      <a:r>
                        <a:rPr lang="ru-RU" sz="800" b="0" i="0" u="none" strike="noStrike" dirty="0" smtClean="0">
                          <a:latin typeface="Times New Roman"/>
                        </a:rPr>
                        <a:t> Ежемесячная </a:t>
                      </a:r>
                      <a:r>
                        <a:rPr lang="ru-RU" sz="800" b="0" i="0" u="none" strike="noStrike" dirty="0">
                          <a:latin typeface="Times New Roman"/>
                        </a:rPr>
                        <a:t>денежная выплата, назначаемая в случае рождения третьего ребенка или последующих детей до достижения ребенком возраста трех лет</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71 006,93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74 798,29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90 475,20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99 975,91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32">
                <a:tc>
                  <a:txBody>
                    <a:bodyPr/>
                    <a:lstStyle/>
                    <a:p>
                      <a:pPr algn="just" fontAlgn="ctr"/>
                      <a:r>
                        <a:rPr lang="ru-RU" sz="800" b="0" i="0" u="none" strike="noStrike" dirty="0" smtClean="0">
                          <a:latin typeface="Times New Roman"/>
                        </a:rPr>
                        <a:t> Социальное </a:t>
                      </a:r>
                      <a:r>
                        <a:rPr lang="ru-RU" sz="800" b="0" i="0" u="none" strike="noStrike" dirty="0">
                          <a:latin typeface="Times New Roman"/>
                        </a:rPr>
                        <a:t>обеспечение и иные выплаты населению</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71 006,93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74 798,29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90 475,20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99 975,91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064">
                <a:tc>
                  <a:txBody>
                    <a:bodyPr/>
                    <a:lstStyle/>
                    <a:p>
                      <a:pPr algn="just" fontAlgn="ctr"/>
                      <a:r>
                        <a:rPr lang="ru-RU" sz="800" b="0" i="0" u="none" strike="noStrike" dirty="0" smtClean="0">
                          <a:latin typeface="Times New Roman"/>
                        </a:rPr>
                        <a:t> Ежемесячная </a:t>
                      </a:r>
                      <a:r>
                        <a:rPr lang="ru-RU" sz="800" b="0" i="0" u="none" strike="noStrike" dirty="0">
                          <a:latin typeface="Times New Roman"/>
                        </a:rPr>
                        <a:t>выплата в связи с рождением (усыновлением) первого ребенка</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55 968,85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64 042,98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65 709,62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65 709,62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0" i="0" u="none" strike="noStrike" dirty="0" smtClean="0">
                          <a:latin typeface="Times New Roman"/>
                        </a:rPr>
                        <a:t> Расходы </a:t>
                      </a:r>
                      <a:r>
                        <a:rPr lang="ru-RU" sz="800" b="0" i="0" u="none" strike="noStrike" dirty="0">
                          <a:latin typeface="Times New Roman"/>
                        </a:rPr>
                        <a:t>на выплаты персоналу в целях обеспечения выполнения функций государственными (муниципальными) органами, казенными учреждениями, </a:t>
                      </a:r>
                      <a:r>
                        <a:rPr lang="ru-RU" sz="800" b="0" i="0" u="none" strike="noStrike" dirty="0" smtClean="0">
                          <a:latin typeface="Times New Roman"/>
                        </a:rPr>
                        <a:t>   органами </a:t>
                      </a:r>
                      <a:r>
                        <a:rPr lang="ru-RU" sz="800" b="0" i="0" u="none" strike="noStrike" dirty="0">
                          <a:latin typeface="Times New Roman"/>
                        </a:rPr>
                        <a:t>управления государственными внебюджетными фондами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478,69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650,00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650,00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650,00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326">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134,50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159">
                <a:tc>
                  <a:txBody>
                    <a:bodyPr/>
                    <a:lstStyle/>
                    <a:p>
                      <a:pPr algn="just" fontAlgn="ctr"/>
                      <a:r>
                        <a:rPr lang="ru-RU" sz="800" b="0" i="0" u="none" strike="noStrike" dirty="0" smtClean="0">
                          <a:latin typeface="Times New Roman"/>
                        </a:rPr>
                        <a:t> Социальное </a:t>
                      </a:r>
                      <a:r>
                        <a:rPr lang="ru-RU" sz="800" b="0" i="0" u="none" strike="noStrike" dirty="0">
                          <a:latin typeface="Times New Roman"/>
                        </a:rPr>
                        <a:t>обеспечение и иные выплаты населению</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55 355,66</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63 192,98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64 859,62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64 859,62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32">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проекта </a:t>
                      </a:r>
                      <a:r>
                        <a:rPr lang="ru-RU" sz="800" b="1" i="0" u="none" strike="noStrike" dirty="0" smtClean="0">
                          <a:latin typeface="Times New Roman"/>
                        </a:rPr>
                        <a:t>«Культурная среда»</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15 322,39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5 008,19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50">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модельных муниципальных библиотек</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10 000,00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269">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10 000,00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064">
                <a:tc>
                  <a:txBody>
                    <a:bodyPr/>
                    <a:lstStyle/>
                    <a:p>
                      <a:pPr algn="just" fontAlgn="ctr"/>
                      <a:r>
                        <a:rPr lang="ru-RU" sz="800" b="0" i="0" u="none" strike="noStrike" dirty="0" smtClean="0">
                          <a:latin typeface="Times New Roman"/>
                        </a:rPr>
                        <a:t> Государственная </a:t>
                      </a:r>
                      <a:r>
                        <a:rPr lang="ru-RU" sz="800" b="0" i="0" u="none" strike="noStrike" dirty="0">
                          <a:latin typeface="Times New Roman"/>
                        </a:rPr>
                        <a:t>поддержка отрасли культуры (государственная поддержка муниципальных учреждений культуры, находящихся в сельской местности)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101,01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064">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101,01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0" i="0" u="none" strike="noStrike" dirty="0" smtClean="0">
                          <a:latin typeface="Times New Roman"/>
                        </a:rPr>
                        <a:t> Государственная </a:t>
                      </a:r>
                      <a:r>
                        <a:rPr lang="ru-RU" sz="800" b="0" i="0" u="none" strike="noStrike" dirty="0">
                          <a:latin typeface="Times New Roman"/>
                        </a:rPr>
                        <a:t>поддержка отрасли культуры (создание и модернизация учреждений </a:t>
                      </a:r>
                      <a:r>
                        <a:rPr lang="ru-RU" sz="800" b="0" i="0" u="none" strike="noStrike" dirty="0" err="1">
                          <a:latin typeface="Times New Roman"/>
                        </a:rPr>
                        <a:t>культурно-досугового</a:t>
                      </a:r>
                      <a:r>
                        <a:rPr lang="ru-RU" sz="800" b="0" i="0" u="none" strike="noStrike" dirty="0">
                          <a:latin typeface="Times New Roman"/>
                        </a:rPr>
                        <a:t> типа в сельской местности, включая строительство, реконструкцию и капитальный ремонт зданий учреждений)</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5 221,38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5 008,19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00">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5 221,38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5 008,19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001">
                <a:tc>
                  <a:txBody>
                    <a:bodyPr/>
                    <a:lstStyle/>
                    <a:p>
                      <a:pPr algn="ctr" fontAlgn="ctr"/>
                      <a:r>
                        <a:rPr lang="ru-RU" sz="800" b="1" i="0" u="none" strike="noStrike" dirty="0">
                          <a:latin typeface="Times New Roman"/>
                        </a:rPr>
                        <a:t> </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375 635,90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156 297,57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174 774,27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Times New Roman"/>
                        </a:rPr>
                        <a:t>184 274,98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42844" y="571480"/>
          <a:ext cx="8715436"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830997"/>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5 /  </a:t>
            </a:r>
            <a:r>
              <a:rPr lang="ru-RU" sz="1600" dirty="0" smtClean="0">
                <a:latin typeface="Calibri" pitchFamily="34" charset="0"/>
                <a:cs typeface="Calibri" pitchFamily="34" charset="0"/>
              </a:rPr>
              <a:t>РАСХОДЫ БЮДЖЕТА КУРСКОГО МУНИЦИПАЛЬНОГО ОКРУГА </a:t>
            </a:r>
          </a:p>
          <a:p>
            <a:pPr algn="ctr"/>
            <a:r>
              <a:rPr lang="ru-RU" sz="1600" dirty="0" smtClean="0">
                <a:latin typeface="Calibri" pitchFamily="34" charset="0"/>
                <a:cs typeface="Calibri" pitchFamily="34" charset="0"/>
              </a:rPr>
              <a:t>НА ФИНАНСОВОЕ ОБЕСПЕЧЕНИЕ ОТРАСЛЕЙ СОЦИАЛЬНОЙ-КУЛЬТУРНОЙ СФЕРЫ В 2019-2024 ГОДАХ </a:t>
            </a:r>
          </a:p>
          <a:p>
            <a:pPr algn="ctr"/>
            <a:r>
              <a:rPr lang="ru-RU" sz="1600" dirty="0" smtClean="0">
                <a:latin typeface="Calibri" pitchFamily="34" charset="0"/>
                <a:cs typeface="Calibri" pitchFamily="34" charset="0"/>
              </a:rPr>
              <a:t>(в динамике)</a:t>
            </a: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357818" y="5072074"/>
          <a:ext cx="3571900"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15" name="Овал 14"/>
          <p:cNvSpPr/>
          <p:nvPr/>
        </p:nvSpPr>
        <p:spPr>
          <a:xfrm>
            <a:off x="3857620" y="4071942"/>
            <a:ext cx="1285884" cy="207170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Что включают в себя отрасли социальной сферы?</a:t>
            </a:r>
            <a:endParaRPr lang="ru-RU" sz="1000" dirty="0">
              <a:solidFill>
                <a:schemeClr val="tx1"/>
              </a:solidFill>
            </a:endParaRPr>
          </a:p>
        </p:txBody>
      </p:sp>
      <p:cxnSp>
        <p:nvCxnSpPr>
          <p:cNvPr id="17" name="Прямая со стрелкой 16"/>
          <p:cNvCxnSpPr>
            <a:stCxn id="15" idx="6"/>
          </p:cNvCxnSpPr>
          <p:nvPr/>
        </p:nvCxnSpPr>
        <p:spPr>
          <a:xfrm flipV="1">
            <a:off x="5143504" y="4357695"/>
            <a:ext cx="357191" cy="75009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5" idx="2"/>
          </p:cNvCxnSpPr>
          <p:nvPr/>
        </p:nvCxnSpPr>
        <p:spPr>
          <a:xfrm rot="10800000">
            <a:off x="3357556" y="4357695"/>
            <a:ext cx="500065" cy="7500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2"/>
          </p:cNvCxnSpPr>
          <p:nvPr/>
        </p:nvCxnSpPr>
        <p:spPr>
          <a:xfrm rot="10800000" flipV="1">
            <a:off x="3500432" y="5107793"/>
            <a:ext cx="357189" cy="82153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6"/>
          </p:cNvCxnSpPr>
          <p:nvPr/>
        </p:nvCxnSpPr>
        <p:spPr>
          <a:xfrm>
            <a:off x="5143504" y="5107793"/>
            <a:ext cx="357191" cy="82153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 y="903270"/>
          <a:ext cx="9144001" cy="36687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ОБРАЗОВАНИЕ в 2019-2024 годах </a:t>
            </a:r>
          </a:p>
        </p:txBody>
      </p:sp>
      <p:pic>
        <p:nvPicPr>
          <p:cNvPr id="39938" name="Picture 2" descr="http://www.mvschool.ru/files/20161114152424.jpg"/>
          <p:cNvPicPr>
            <a:picLocks noChangeAspect="1" noChangeArrowheads="1"/>
          </p:cNvPicPr>
          <p:nvPr/>
        </p:nvPicPr>
        <p:blipFill>
          <a:blip r:embed="rId3" cstate="print"/>
          <a:srcRect/>
          <a:stretch>
            <a:fillRect/>
          </a:stretch>
        </p:blipFill>
        <p:spPr bwMode="auto">
          <a:xfrm>
            <a:off x="6858016" y="3262846"/>
            <a:ext cx="1796800" cy="1594914"/>
          </a:xfrm>
          <a:prstGeom prst="rect">
            <a:avLst/>
          </a:prstGeom>
          <a:noFill/>
        </p:spPr>
      </p:pic>
      <p:sp>
        <p:nvSpPr>
          <p:cNvPr id="1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7" name="Таблица 6"/>
          <p:cNvGraphicFramePr>
            <a:graphicFrameLocks noGrp="1"/>
          </p:cNvGraphicFramePr>
          <p:nvPr/>
        </p:nvGraphicFramePr>
        <p:xfrm>
          <a:off x="142844" y="4761440"/>
          <a:ext cx="8858313" cy="1995508"/>
        </p:xfrm>
        <a:graphic>
          <a:graphicData uri="http://schemas.openxmlformats.org/drawingml/2006/table">
            <a:tbl>
              <a:tblPr/>
              <a:tblGrid>
                <a:gridCol w="1174241"/>
                <a:gridCol w="1153641"/>
                <a:gridCol w="1124799"/>
                <a:gridCol w="1005316"/>
                <a:gridCol w="791068"/>
                <a:gridCol w="791068"/>
                <a:gridCol w="955874"/>
                <a:gridCol w="1021797"/>
                <a:gridCol w="840509"/>
              </a:tblGrid>
              <a:tr h="253925">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2019 (факт)</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2020 </a:t>
                      </a:r>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chemeClr val="tx1"/>
                          </a:solidFill>
                          <a:latin typeface="Times New Roman"/>
                        </a:rPr>
                        <a:t>2021 (уточненный)</a:t>
                      </a:r>
                      <a:endParaRPr lang="ru-RU" sz="900" b="0" i="0" u="none" strike="noStrike" dirty="0">
                        <a:solidFill>
                          <a:schemeClr val="tx1"/>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t"/>
                      <a:r>
                        <a:rPr lang="ru-RU" sz="900" b="0" i="0" u="none" strike="noStrike" dirty="0" smtClean="0">
                          <a:solidFill>
                            <a:srgbClr val="000000"/>
                          </a:solidFill>
                          <a:latin typeface="Times New Roman"/>
                        </a:rPr>
                        <a:t>2023</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ru-RU" sz="900" b="0" i="0" u="none" strike="noStrike" dirty="0" smtClean="0">
                          <a:solidFill>
                            <a:srgbClr val="000000"/>
                          </a:solidFill>
                          <a:latin typeface="Times New Roman"/>
                        </a:rPr>
                        <a:t>2024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785">
                <a:tc>
                  <a:txBody>
                    <a:bodyPr/>
                    <a:lstStyle/>
                    <a:p>
                      <a:pPr algn="ctr" rtl="0" fontAlgn="b"/>
                      <a:r>
                        <a:rPr lang="ru-RU" sz="900" b="1" i="0" u="none" strike="noStrike" dirty="0">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4 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chemeClr val="tx1"/>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785">
                <a:tc>
                  <a:txBody>
                    <a:bodyPr/>
                    <a:lstStyle/>
                    <a:p>
                      <a:pPr algn="l" rtl="0" fontAlgn="b"/>
                      <a:r>
                        <a:rPr lang="ru-RU" sz="900" b="1" i="0" u="none" strike="noStrike">
                          <a:solidFill>
                            <a:srgbClr val="000000"/>
                          </a:solidFill>
                          <a:latin typeface="Times New Roman"/>
                        </a:rPr>
                        <a:t>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719 042,36</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750 709,47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chemeClr val="tx1"/>
                          </a:solidFill>
                          <a:latin typeface="Times New Roman"/>
                        </a:rPr>
                        <a:t>1 064 522,02</a:t>
                      </a:r>
                      <a:endParaRPr lang="ru-RU" sz="900" b="1"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932 436,64</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dirty="0" smtClean="0">
                          <a:solidFill>
                            <a:srgbClr val="000000"/>
                          </a:solidFill>
                          <a:latin typeface="Times New Roman"/>
                        </a:rPr>
                        <a:t>855559,05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dirty="0" smtClean="0">
                          <a:solidFill>
                            <a:srgbClr val="000000"/>
                          </a:solidFill>
                          <a:latin typeface="Times New Roman"/>
                        </a:rPr>
                        <a:t>848017,19</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53925">
                <a:tc>
                  <a:txBody>
                    <a:bodyPr/>
                    <a:lstStyle/>
                    <a:p>
                      <a:pPr algn="l" rtl="0" fontAlgn="b"/>
                      <a:r>
                        <a:rPr lang="ru-RU" sz="900" b="0" i="0" u="none" strike="noStrike">
                          <a:solidFill>
                            <a:srgbClr val="000000"/>
                          </a:solidFill>
                          <a:latin typeface="Times New Roman"/>
                        </a:rPr>
                        <a:t>Дошкольное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173512,53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179516,95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423785,89</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201200,00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202088,90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202294,55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110">
                <a:tc>
                  <a:txBody>
                    <a:bodyPr/>
                    <a:lstStyle/>
                    <a:p>
                      <a:pPr algn="l" rtl="0" fontAlgn="b"/>
                      <a:r>
                        <a:rPr lang="ru-RU" sz="900" b="0" i="0" u="none" strike="noStrike">
                          <a:solidFill>
                            <a:srgbClr val="000000"/>
                          </a:solidFill>
                          <a:latin typeface="Times New Roman"/>
                        </a:rPr>
                        <a:t>Общее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424583,66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457347,17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511750,67</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593705,70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523252,06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523778,04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57192">
                <a:tc>
                  <a:txBody>
                    <a:bodyPr/>
                    <a:lstStyle/>
                    <a:p>
                      <a:pPr algn="l" rtl="0" fontAlgn="b"/>
                      <a:r>
                        <a:rPr lang="ru-RU" sz="900" b="0" i="0" u="none" strike="noStrike">
                          <a:solidFill>
                            <a:srgbClr val="000000"/>
                          </a:solidFill>
                          <a:latin typeface="Times New Roman"/>
                        </a:rPr>
                        <a:t>Дополнительное образование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41717,8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45552,93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46434,76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51176,87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51228,25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51279,62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41274">
                <a:tc>
                  <a:txBody>
                    <a:bodyPr/>
                    <a:lstStyle/>
                    <a:p>
                      <a:pPr algn="l" rtl="0" fontAlgn="b"/>
                      <a:r>
                        <a:rPr lang="ru-RU" sz="900" b="0" i="0" u="none" strike="noStrike">
                          <a:solidFill>
                            <a:srgbClr val="000000"/>
                          </a:solidFill>
                          <a:latin typeface="Times New Roman"/>
                        </a:rPr>
                        <a:t>Молодёжная политика и оздоровление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15670,85</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6187,36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14455,64</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13862,14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13788,14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13714,14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41274">
                <a:tc>
                  <a:txBody>
                    <a:bodyPr/>
                    <a:lstStyle/>
                    <a:p>
                      <a:pPr algn="l" rtl="0" fontAlgn="b"/>
                      <a:r>
                        <a:rPr lang="ru-RU" sz="900" b="0" i="0" u="none" strike="noStrike">
                          <a:solidFill>
                            <a:srgbClr val="000000"/>
                          </a:solidFill>
                          <a:latin typeface="Times New Roman"/>
                        </a:rPr>
                        <a:t>Другие вопросы в области образования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63557,52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62105,06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68095,06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72491,93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65201,70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56950,83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СОЦИАЛЬНОЮ ПОЛИТИКУ в 2019-2024 годах</a:t>
            </a:r>
          </a:p>
        </p:txBody>
      </p:sp>
      <p:graphicFrame>
        <p:nvGraphicFramePr>
          <p:cNvPr id="3" name="Диаграмма 2"/>
          <p:cNvGraphicFramePr/>
          <p:nvPr/>
        </p:nvGraphicFramePr>
        <p:xfrm>
          <a:off x="0" y="785794"/>
          <a:ext cx="9144000" cy="321471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0" descr="http://perv-adm.ru/upload/iblock/a54/a540222e3dec86093c399a0bbd46dd45.jpg"/>
          <p:cNvPicPr>
            <a:picLocks noChangeAspect="1" noChangeArrowheads="1"/>
          </p:cNvPicPr>
          <p:nvPr/>
        </p:nvPicPr>
        <p:blipFill>
          <a:blip r:embed="rId3" cstate="print"/>
          <a:srcRect/>
          <a:stretch>
            <a:fillRect/>
          </a:stretch>
        </p:blipFill>
        <p:spPr bwMode="auto">
          <a:xfrm>
            <a:off x="7358082" y="2786058"/>
            <a:ext cx="1428728" cy="1357322"/>
          </a:xfrm>
          <a:prstGeom prst="rect">
            <a:avLst/>
          </a:prstGeom>
          <a:noFill/>
        </p:spPr>
      </p:pic>
      <p:graphicFrame>
        <p:nvGraphicFramePr>
          <p:cNvPr id="6" name="Таблица 5"/>
          <p:cNvGraphicFramePr>
            <a:graphicFrameLocks noGrp="1"/>
          </p:cNvGraphicFramePr>
          <p:nvPr/>
        </p:nvGraphicFramePr>
        <p:xfrm>
          <a:off x="285720" y="4355990"/>
          <a:ext cx="8643998" cy="2073406"/>
        </p:xfrm>
        <a:graphic>
          <a:graphicData uri="http://schemas.openxmlformats.org/drawingml/2006/table">
            <a:tbl>
              <a:tblPr/>
              <a:tblGrid>
                <a:gridCol w="1145832"/>
                <a:gridCol w="1125731"/>
                <a:gridCol w="1097586"/>
                <a:gridCol w="980993"/>
                <a:gridCol w="771929"/>
                <a:gridCol w="771929"/>
                <a:gridCol w="932747"/>
                <a:gridCol w="997076"/>
                <a:gridCol w="820175"/>
              </a:tblGrid>
              <a:tr h="434212">
                <a:tc>
                  <a:txBody>
                    <a:bodyPr/>
                    <a:lstStyle/>
                    <a:p>
                      <a:pPr algn="ctr" rtl="0" fontAlgn="t"/>
                      <a:r>
                        <a:rPr lang="ru-RU" sz="900" b="0" i="0" u="none" strike="noStrike" dirty="0">
                          <a:solidFill>
                            <a:srgbClr val="000000"/>
                          </a:solidFill>
                          <a:latin typeface="Calibri" pitchFamily="34" charset="0"/>
                          <a:cs typeface="Calibri" pitchFamily="34" charset="0"/>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err="1">
                          <a:solidFill>
                            <a:srgbClr val="000000"/>
                          </a:solidFill>
                          <a:latin typeface="Calibri" pitchFamily="34" charset="0"/>
                          <a:cs typeface="Calibri" pitchFamily="34" charset="0"/>
                        </a:rPr>
                        <a:t>Рз</a:t>
                      </a:r>
                      <a:r>
                        <a:rPr lang="ru-RU" sz="900" b="0" i="0" u="none" strike="noStrike" dirty="0">
                          <a:solidFill>
                            <a:srgbClr val="000000"/>
                          </a:solidFill>
                          <a:latin typeface="Calibri" pitchFamily="34" charset="0"/>
                          <a:cs typeface="Calibri" pitchFamily="34" charset="0"/>
                        </a:rPr>
                        <a:t> </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pitchFamily="34" charset="0"/>
                          <a:cs typeface="Calibri" pitchFamily="34" charset="0"/>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pitchFamily="34" charset="0"/>
                          <a:cs typeface="Calibri" pitchFamily="34" charset="0"/>
                        </a:rPr>
                        <a:t>2019 (факт)</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Calibri" pitchFamily="34" charset="0"/>
                          <a:cs typeface="Calibri" pitchFamily="34" charset="0"/>
                        </a:rPr>
                        <a:t>2020 </a:t>
                      </a:r>
                      <a:r>
                        <a:rPr lang="ru-RU" sz="900" b="0" i="0" u="none" strike="noStrike" dirty="0" smtClean="0">
                          <a:solidFill>
                            <a:srgbClr val="000000"/>
                          </a:solidFill>
                          <a:latin typeface="Calibri" pitchFamily="34" charset="0"/>
                          <a:cs typeface="Calibri" pitchFamily="34" charset="0"/>
                        </a:rPr>
                        <a:t>(факт)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2021 (уточненный)</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2022</a:t>
                      </a:r>
                    </a:p>
                    <a:p>
                      <a:pPr algn="ctr" rtl="0" fontAlgn="t"/>
                      <a:r>
                        <a:rPr lang="ru-RU" sz="900" b="0" i="0" u="none" strike="noStrike" dirty="0" smtClean="0">
                          <a:solidFill>
                            <a:srgbClr val="000000"/>
                          </a:solidFill>
                          <a:latin typeface="Calibri" pitchFamily="34" charset="0"/>
                          <a:cs typeface="Calibri" pitchFamily="34" charset="0"/>
                        </a:rPr>
                        <a:t> (проект)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2023 </a:t>
                      </a:r>
                    </a:p>
                    <a:p>
                      <a:pPr algn="ctr" rtl="0" fontAlgn="t"/>
                      <a:r>
                        <a:rPr lang="ru-RU" sz="900" b="0" i="0" u="none" strike="noStrike" dirty="0" smtClean="0">
                          <a:solidFill>
                            <a:srgbClr val="000000"/>
                          </a:solidFill>
                          <a:latin typeface="Calibri" pitchFamily="34" charset="0"/>
                          <a:cs typeface="Calibri" pitchFamily="34" charset="0"/>
                        </a:rPr>
                        <a:t>(проект)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2024</a:t>
                      </a:r>
                    </a:p>
                    <a:p>
                      <a:pPr algn="ctr" rtl="0" fontAlgn="t"/>
                      <a:r>
                        <a:rPr lang="ru-RU" sz="900" b="0" i="0" u="none" strike="noStrike" dirty="0" smtClean="0">
                          <a:solidFill>
                            <a:srgbClr val="000000"/>
                          </a:solidFill>
                          <a:latin typeface="Calibri" pitchFamily="34" charset="0"/>
                          <a:cs typeface="Calibri" pitchFamily="34" charset="0"/>
                        </a:rPr>
                        <a:t> (проект)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279">
                <a:tc>
                  <a:txBody>
                    <a:bodyPr/>
                    <a:lstStyle/>
                    <a:p>
                      <a:pPr algn="ctr" rtl="0" fontAlgn="b"/>
                      <a:r>
                        <a:rPr lang="ru-RU" sz="900" b="0" i="0" u="none" strike="noStrike">
                          <a:solidFill>
                            <a:srgbClr val="000000"/>
                          </a:solidFill>
                          <a:latin typeface="Calibri" pitchFamily="34" charset="0"/>
                          <a:cs typeface="Calibri" pitchFamily="34" charset="0"/>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pitchFamily="34" charset="0"/>
                          <a:cs typeface="Calibri" pitchFamily="34" charset="0"/>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4 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pitchFamily="34" charset="0"/>
                          <a:cs typeface="Calibri" pitchFamily="34" charset="0"/>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89">
                <a:tc>
                  <a:txBody>
                    <a:bodyPr/>
                    <a:lstStyle/>
                    <a:p>
                      <a:pPr algn="l" rtl="0" fontAlgn="b"/>
                      <a:r>
                        <a:rPr lang="ru-RU" sz="900" b="1" i="0" u="none" strike="noStrike" dirty="0">
                          <a:solidFill>
                            <a:srgbClr val="000000"/>
                          </a:solidFill>
                          <a:latin typeface="Calibri" pitchFamily="34" charset="0"/>
                          <a:cs typeface="Calibri" pitchFamily="34" charset="0"/>
                        </a:rPr>
                        <a:t>Социальная политика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pitchFamily="34" charset="0"/>
                          <a:cs typeface="Calibri" pitchFamily="34" charset="0"/>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pitchFamily="34" charset="0"/>
                          <a:cs typeface="Calibri" pitchFamily="34" charset="0"/>
                        </a:rPr>
                        <a:t>360904,58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659054,87</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757386,66</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727886,37</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734211,06</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775524,44</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726">
                <a:tc>
                  <a:txBody>
                    <a:bodyPr/>
                    <a:lstStyle/>
                    <a:p>
                      <a:pPr algn="l" rtl="0" fontAlgn="b"/>
                      <a:r>
                        <a:rPr lang="ru-RU" sz="900" b="0" i="0" u="none" strike="noStrike" dirty="0">
                          <a:solidFill>
                            <a:srgbClr val="000000"/>
                          </a:solidFill>
                          <a:latin typeface="Calibri" pitchFamily="34" charset="0"/>
                          <a:cs typeface="Calibri" pitchFamily="34" charset="0"/>
                        </a:rPr>
                        <a:t>Социальное обеспечение населения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03</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pitchFamily="34" charset="0"/>
                          <a:cs typeface="Calibri" pitchFamily="34" charset="0"/>
                        </a:rPr>
                        <a:t>117820,55</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121547,50</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129932,64</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133839,78</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134647,02</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135920,04</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06">
                <a:tc>
                  <a:txBody>
                    <a:bodyPr/>
                    <a:lstStyle/>
                    <a:p>
                      <a:pPr algn="l" rtl="0" fontAlgn="b"/>
                      <a:r>
                        <a:rPr lang="ru-RU" sz="900" b="0" i="0" u="none" strike="noStrike" dirty="0">
                          <a:solidFill>
                            <a:srgbClr val="000000"/>
                          </a:solidFill>
                          <a:latin typeface="Calibri" pitchFamily="34" charset="0"/>
                          <a:cs typeface="Calibri" pitchFamily="34" charset="0"/>
                        </a:rPr>
                        <a:t>Охрана семьи и детства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04</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227572,26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518694,58</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608449,37</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574265,73</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579779,16</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619820,55</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290">
                <a:tc>
                  <a:txBody>
                    <a:bodyPr/>
                    <a:lstStyle/>
                    <a:p>
                      <a:pPr algn="l" rtl="0" fontAlgn="b"/>
                      <a:r>
                        <a:rPr lang="ru-RU" sz="900" b="0" i="0" u="none" strike="noStrike" dirty="0">
                          <a:solidFill>
                            <a:srgbClr val="000000"/>
                          </a:solidFill>
                          <a:latin typeface="Calibri" pitchFamily="34" charset="0"/>
                          <a:cs typeface="Calibri" pitchFamily="34" charset="0"/>
                        </a:rPr>
                        <a:t>Другие вопросы в области  социальной  политики</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06</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15511,77</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18812,80</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19004,65</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19780,86</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19784,88</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19783,85</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642918"/>
          <a:ext cx="914400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КУЛЬТУРУ И КИНЕМАТОГРАФИЮ в 2019-2023 годах</a:t>
            </a:r>
          </a:p>
        </p:txBody>
      </p:sp>
      <p:pic>
        <p:nvPicPr>
          <p:cNvPr id="38914" name="Picture 2" descr="https://www.culture.ru/storage/images/3f22e6bff27ce2562e68ecaff94126ec/8a94a952b03fad4848c26c4ec9d40a51.jpg"/>
          <p:cNvPicPr>
            <a:picLocks noChangeAspect="1" noChangeArrowheads="1"/>
          </p:cNvPicPr>
          <p:nvPr/>
        </p:nvPicPr>
        <p:blipFill>
          <a:blip r:embed="rId3" cstate="print"/>
          <a:srcRect l="11880" r="14466"/>
          <a:stretch>
            <a:fillRect/>
          </a:stretch>
        </p:blipFill>
        <p:spPr bwMode="auto">
          <a:xfrm>
            <a:off x="7286644" y="2643182"/>
            <a:ext cx="1857356" cy="1676239"/>
          </a:xfrm>
          <a:prstGeom prst="rect">
            <a:avLst/>
          </a:prstGeom>
          <a:ln>
            <a:noFill/>
          </a:ln>
          <a:effectLst>
            <a:softEdge rad="112500"/>
          </a:effectLst>
        </p:spPr>
      </p:pic>
      <p:graphicFrame>
        <p:nvGraphicFramePr>
          <p:cNvPr id="6" name="Таблица 5"/>
          <p:cNvGraphicFramePr>
            <a:graphicFrameLocks noGrp="1"/>
          </p:cNvGraphicFramePr>
          <p:nvPr/>
        </p:nvGraphicFramePr>
        <p:xfrm>
          <a:off x="214283" y="4357694"/>
          <a:ext cx="8786873" cy="2143140"/>
        </p:xfrm>
        <a:graphic>
          <a:graphicData uri="http://schemas.openxmlformats.org/drawingml/2006/table">
            <a:tbl>
              <a:tblPr/>
              <a:tblGrid>
                <a:gridCol w="1164771"/>
                <a:gridCol w="1144337"/>
                <a:gridCol w="1115728"/>
                <a:gridCol w="997208"/>
                <a:gridCol w="784688"/>
                <a:gridCol w="784688"/>
                <a:gridCol w="948165"/>
                <a:gridCol w="1013557"/>
                <a:gridCol w="833731"/>
              </a:tblGrid>
              <a:tr h="486762">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2019 </a:t>
                      </a:r>
                      <a:endParaRPr lang="ru-RU" sz="900" b="0" i="0" u="none" strike="noStrike" dirty="0" smtClean="0">
                        <a:solidFill>
                          <a:srgbClr val="000000"/>
                        </a:solidFill>
                        <a:latin typeface="Times New Roman"/>
                      </a:endParaRPr>
                    </a:p>
                    <a:p>
                      <a:pPr algn="ctr" rtl="0" fontAlgn="t"/>
                      <a:r>
                        <a:rPr lang="ru-RU" sz="900" b="0" i="0" u="none" strike="noStrike" dirty="0" smtClean="0">
                          <a:solidFill>
                            <a:srgbClr val="000000"/>
                          </a:solidFill>
                          <a:latin typeface="Times New Roman"/>
                        </a:rPr>
                        <a:t>(</a:t>
                      </a:r>
                      <a:r>
                        <a:rPr lang="ru-RU" sz="900" b="0" i="0" u="none" strike="noStrike" dirty="0">
                          <a:solidFill>
                            <a:srgbClr val="000000"/>
                          </a:solidFill>
                          <a:latin typeface="Times New Roman"/>
                        </a:rPr>
                        <a:t>факт)</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2020 </a:t>
                      </a:r>
                      <a:endParaRPr lang="ru-RU" sz="900" b="0" i="0" u="none" strike="noStrike" dirty="0" smtClean="0">
                        <a:solidFill>
                          <a:srgbClr val="000000"/>
                        </a:solidFill>
                        <a:latin typeface="Times New Roman"/>
                      </a:endParaRP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2021 (уточненный)</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2023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2024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ctr" rtl="0" fontAlgn="b"/>
                      <a:r>
                        <a:rPr lang="ru-RU" sz="900" b="0" i="0" u="none" strike="noStrike">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96306">
                <a:tc>
                  <a:txBody>
                    <a:bodyPr/>
                    <a:lstStyle/>
                    <a:p>
                      <a:pPr algn="l" rtl="0" fontAlgn="b"/>
                      <a:r>
                        <a:rPr lang="ru-RU" sz="900" b="1" i="0" u="none" strike="noStrike">
                          <a:solidFill>
                            <a:srgbClr val="000000"/>
                          </a:solidFill>
                          <a:latin typeface="Times New Roman"/>
                        </a:rPr>
                        <a:t>Культура и 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54 973,01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142554,42</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144415,73</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121690,45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108819,08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109591,39</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l" rtl="0" fontAlgn="b"/>
                      <a:r>
                        <a:rPr lang="ru-RU" sz="900" b="0" i="0" u="none" strike="noStrike" dirty="0">
                          <a:solidFill>
                            <a:srgbClr val="000000"/>
                          </a:solidFill>
                          <a:latin typeface="Times New Roman"/>
                        </a:rPr>
                        <a:t>Культура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40 917,61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128349,15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115301,19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93795,68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80923,92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81695,82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34052">
                <a:tc>
                  <a:txBody>
                    <a:bodyPr/>
                    <a:lstStyle/>
                    <a:p>
                      <a:pPr algn="l" rtl="0" fontAlgn="b"/>
                      <a:r>
                        <a:rPr lang="ru-RU" sz="900" b="0" i="0" u="none" strike="noStrike">
                          <a:solidFill>
                            <a:srgbClr val="000000"/>
                          </a:solidFill>
                          <a:latin typeface="Times New Roman"/>
                        </a:rPr>
                        <a:t>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3835,64</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5435,72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4690,25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4 212,78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4 213,17</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4 </a:t>
                      </a:r>
                      <a:r>
                        <a:rPr lang="ru-RU" sz="900" b="0" i="0" u="none" strike="noStrike" dirty="0" smtClean="0">
                          <a:solidFill>
                            <a:srgbClr val="000000"/>
                          </a:solidFill>
                          <a:latin typeface="Times New Roman"/>
                        </a:rPr>
                        <a:t>213,58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44246">
                <a:tc>
                  <a:txBody>
                    <a:bodyPr/>
                    <a:lstStyle/>
                    <a:p>
                      <a:pPr algn="l" rtl="0" fontAlgn="b"/>
                      <a:r>
                        <a:rPr lang="ru-RU" sz="900" b="0" i="0" u="none" strike="noStrike">
                          <a:solidFill>
                            <a:srgbClr val="000000"/>
                          </a:solidFill>
                          <a:latin typeface="Times New Roman"/>
                        </a:rPr>
                        <a:t>Другие вопросы в области культуры</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10 219,76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8769,55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24424,29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23 681,99</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23 681,99</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23 681,99</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142844" y="5072074"/>
          <a:ext cx="8858312" cy="1264524"/>
        </p:xfrm>
        <a:graphic>
          <a:graphicData uri="http://schemas.openxmlformats.org/drawingml/2006/table">
            <a:tbl>
              <a:tblPr/>
              <a:tblGrid>
                <a:gridCol w="1902456"/>
                <a:gridCol w="416162"/>
                <a:gridCol w="416162"/>
                <a:gridCol w="1051434"/>
                <a:gridCol w="785818"/>
                <a:gridCol w="1071570"/>
                <a:gridCol w="1000132"/>
                <a:gridCol w="1071570"/>
                <a:gridCol w="1143008"/>
              </a:tblGrid>
              <a:tr h="379850">
                <a:tc>
                  <a:txBody>
                    <a:bodyPr/>
                    <a:lstStyle/>
                    <a:p>
                      <a:pPr algn="ctr" fontAlgn="t"/>
                      <a:r>
                        <a:rPr lang="ru-RU" sz="1000" b="0" i="0" u="none" strike="noStrike" dirty="0" smtClean="0">
                          <a:solidFill>
                            <a:srgbClr val="000000"/>
                          </a:solidFill>
                          <a:latin typeface="Calibri" pitchFamily="34" charset="0"/>
                          <a:cs typeface="Calibri" pitchFamily="34" charset="0"/>
                        </a:rPr>
                        <a:t>Наименование </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Calibri" pitchFamily="34" charset="0"/>
                          <a:cs typeface="Calibri" pitchFamily="34" charset="0"/>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Calibri" pitchFamily="34" charset="0"/>
                          <a:cs typeface="Calibri" pitchFamily="34" charset="0"/>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2019</a:t>
                      </a:r>
                      <a:r>
                        <a:rPr lang="ru-RU" sz="1000" b="0" i="0" u="none" strike="noStrike" baseline="0" dirty="0" smtClean="0">
                          <a:solidFill>
                            <a:srgbClr val="000000"/>
                          </a:solidFill>
                          <a:latin typeface="Calibri" pitchFamily="34" charset="0"/>
                          <a:cs typeface="Calibri" pitchFamily="34" charset="0"/>
                        </a:rPr>
                        <a:t> </a:t>
                      </a:r>
                      <a:r>
                        <a:rPr lang="ru-RU" sz="1000" b="0" i="0" u="none" strike="noStrike" dirty="0" smtClean="0">
                          <a:solidFill>
                            <a:srgbClr val="000000"/>
                          </a:solidFill>
                          <a:latin typeface="Calibri" pitchFamily="34" charset="0"/>
                          <a:cs typeface="Calibri" pitchFamily="34" charset="0"/>
                        </a:rPr>
                        <a:t> </a:t>
                      </a:r>
                    </a:p>
                    <a:p>
                      <a:pPr algn="ctr" fontAlgn="t"/>
                      <a:r>
                        <a:rPr lang="ru-RU" sz="1000" b="0" i="0" u="none" strike="noStrike" dirty="0" smtClean="0">
                          <a:solidFill>
                            <a:srgbClr val="000000"/>
                          </a:solidFill>
                          <a:latin typeface="Calibri" pitchFamily="34" charset="0"/>
                          <a:cs typeface="Calibri" pitchFamily="34" charset="0"/>
                        </a:rPr>
                        <a:t>(</a:t>
                      </a:r>
                      <a:r>
                        <a:rPr lang="ru-RU" sz="1000" b="0"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2020</a:t>
                      </a:r>
                    </a:p>
                    <a:p>
                      <a:pPr algn="ctr" fontAlgn="t"/>
                      <a:r>
                        <a:rPr lang="ru-RU" sz="1000" b="0" i="0" u="none" strike="noStrike" dirty="0" smtClean="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2021 </a:t>
                      </a:r>
                    </a:p>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(уточненный)</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2022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2023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2024 </a:t>
                      </a:r>
                    </a:p>
                    <a:p>
                      <a:pPr algn="ctr" fontAlgn="t"/>
                      <a:r>
                        <a:rPr lang="ru-RU" sz="1000" b="0" i="0" u="none" strike="noStrike" dirty="0" smtClean="0">
                          <a:solidFill>
                            <a:srgbClr val="000000"/>
                          </a:solidFill>
                          <a:latin typeface="Calibri" pitchFamily="34" charset="0"/>
                          <a:cs typeface="Calibri" pitchFamily="34" charset="0"/>
                        </a:rPr>
                        <a:t>(проект)</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pitchFamily="34" charset="0"/>
                          <a:cs typeface="Calibri" pitchFamily="34" charset="0"/>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Calibri" pitchFamily="34" charset="0"/>
                          <a:cs typeface="Calibri" pitchFamily="34" charset="0"/>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Calibri" pitchFamily="34" charset="0"/>
                          <a:cs typeface="Calibri"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12843,07</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10659,99</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12466,68</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11243,87</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10736,11</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10228,34</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Calibri" pitchFamily="34" charset="0"/>
                          <a:cs typeface="Calibri" pitchFamily="34" charset="0"/>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12299,32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9433,99</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4467,85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4598,61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4598,61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4429,35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Массовый</a:t>
                      </a:r>
                      <a:r>
                        <a:rPr lang="ru-RU" sz="1000" b="0" i="0" u="none" strike="noStrike" baseline="0" dirty="0" smtClean="0">
                          <a:solidFill>
                            <a:srgbClr val="000000"/>
                          </a:solidFill>
                          <a:latin typeface="Calibri" pitchFamily="34" charset="0"/>
                          <a:cs typeface="Calibri" pitchFamily="34" charset="0"/>
                        </a:rPr>
                        <a:t> спорт</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543,75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1226,00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2184,15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Другие вопросы</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5814,68</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5912,26</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5404,50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5065,99</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2019-2024 годах</a:t>
            </a:r>
          </a:p>
        </p:txBody>
      </p:sp>
      <p:pic>
        <p:nvPicPr>
          <p:cNvPr id="13" name="Picture 4" descr="https://thumbs.dreamstime.com/b/%D1%80%D0%B5%D0%B7%D0%B2%D0%B8%D1%82-%D0%B8%D0%BA%D0%BE%D0%BD%D0%B0-27433870.jpg"/>
          <p:cNvPicPr>
            <a:picLocks noChangeAspect="1" noChangeArrowheads="1"/>
          </p:cNvPicPr>
          <p:nvPr/>
        </p:nvPicPr>
        <p:blipFill>
          <a:blip r:embed="rId2" cstate="print"/>
          <a:srcRect/>
          <a:stretch>
            <a:fillRect/>
          </a:stretch>
        </p:blipFill>
        <p:spPr bwMode="auto">
          <a:xfrm>
            <a:off x="7215206" y="3000372"/>
            <a:ext cx="1736274" cy="1714512"/>
          </a:xfrm>
          <a:prstGeom prst="rect">
            <a:avLst/>
          </a:prstGeom>
          <a:ln>
            <a:noFill/>
          </a:ln>
          <a:effectLst>
            <a:softEdge rad="112500"/>
          </a:effectLst>
        </p:spPr>
      </p:pic>
      <p:sp>
        <p:nvSpPr>
          <p:cNvPr id="14" name="TextBox 3"/>
          <p:cNvSpPr txBox="1"/>
          <p:nvPr/>
        </p:nvSpPr>
        <p:spPr>
          <a:xfrm>
            <a:off x="7703820" y="85723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5" name="Диаграмма 14"/>
          <p:cNvGraphicFramePr/>
          <p:nvPr/>
        </p:nvGraphicFramePr>
        <p:xfrm>
          <a:off x="0" y="928670"/>
          <a:ext cx="91440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MINATOR\Desktop\Презентация к проекту на 2021-2024\zBg19J.pn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18434" name="Заголовок 1"/>
          <p:cNvSpPr>
            <a:spLocks noGrp="1"/>
          </p:cNvSpPr>
          <p:nvPr>
            <p:ph type="title"/>
          </p:nvPr>
        </p:nvSpPr>
        <p:spPr>
          <a:xfrm>
            <a:off x="428596" y="0"/>
            <a:ext cx="5572164" cy="928670"/>
          </a:xfrm>
        </p:spPr>
        <p:txBody>
          <a:bodyPr/>
          <a:lstStyle/>
          <a:p>
            <a:pPr algn="l"/>
            <a:r>
              <a:rPr lang="ru-RU" sz="2800" b="1" dirty="0" smtClean="0">
                <a:latin typeface="Calibri" pitchFamily="34" charset="0"/>
                <a:cs typeface="Calibri" pitchFamily="34" charset="0"/>
              </a:rPr>
              <a:t>Роль гражданина</a:t>
            </a:r>
            <a:r>
              <a:rPr lang="ru-RU" sz="2800" dirty="0" smtClean="0">
                <a:latin typeface="Calibri" pitchFamily="34" charset="0"/>
                <a:cs typeface="Calibri" pitchFamily="34" charset="0"/>
              </a:rPr>
              <a:t> и его участие в бюджетном процессе:</a:t>
            </a:r>
          </a:p>
        </p:txBody>
      </p:sp>
      <p:sp>
        <p:nvSpPr>
          <p:cNvPr id="72706" name="AutoShape 2" descr="C:\Users\%D0%9A%D0%BE%D1%81%D1%82%D1%80%D0%B8%D1%86%D0%BA%D0%B0%D1%8F\Desktop\%D0%BF%D1%80%D0%B5%D0%B7%D0%B5%D0%BD%D1%82%D0%B0%D1%86%D0%B8%D1%8F\fad73190-ad7b-4ffe-a2a4-0e20e50027b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38" name="AutoShape 2" descr="https://s1.slide-share.ru/s_slide/35ff20edddc92c0bf1a9dd015e7b7264/fad73190-ad7b-4ffe-a2a4-0e20e50027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500034" y="1142984"/>
            <a:ext cx="2857520" cy="1071570"/>
          </a:xfrm>
          <a:prstGeom prst="rect">
            <a:avLst/>
          </a:prstGeom>
          <a:solidFill>
            <a:schemeClr val="accent1">
              <a:lumMod val="9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Помогает формировать доходную часть бюджета </a:t>
            </a:r>
          </a:p>
          <a:p>
            <a:pPr algn="ctr"/>
            <a:r>
              <a:rPr lang="ru-RU" sz="1200" dirty="0" smtClean="0">
                <a:solidFill>
                  <a:schemeClr val="tx1"/>
                </a:solidFill>
                <a:latin typeface="Calibri" pitchFamily="34" charset="0"/>
                <a:cs typeface="Calibri" pitchFamily="34" charset="0"/>
              </a:rPr>
              <a:t>(налог на доходы физических лиц, земельный налог, налог на имущество и др.)</a:t>
            </a:r>
            <a:endParaRPr lang="ru-RU" sz="1200" dirty="0">
              <a:solidFill>
                <a:schemeClr val="tx1"/>
              </a:solidFill>
              <a:latin typeface="Calibri" pitchFamily="34" charset="0"/>
              <a:cs typeface="Calibri" pitchFamily="34" charset="0"/>
            </a:endParaRPr>
          </a:p>
        </p:txBody>
      </p:sp>
      <p:sp>
        <p:nvSpPr>
          <p:cNvPr id="10" name="Стрелка вниз 9"/>
          <p:cNvSpPr/>
          <p:nvPr/>
        </p:nvSpPr>
        <p:spPr>
          <a:xfrm>
            <a:off x="500034" y="2357430"/>
            <a:ext cx="2786082" cy="571504"/>
          </a:xfrm>
          <a:prstGeom prst="downArrow">
            <a:avLst>
              <a:gd name="adj1" fmla="val 91660"/>
              <a:gd name="adj2" fmla="val 78981"/>
            </a:avLst>
          </a:prstGeom>
          <a:solidFill>
            <a:schemeClr val="accent1">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latin typeface="Calibri" pitchFamily="34" charset="0"/>
              <a:cs typeface="Calibri" pitchFamily="34" charset="0"/>
            </a:endParaRPr>
          </a:p>
          <a:p>
            <a:pPr algn="ctr"/>
            <a:r>
              <a:rPr lang="ru-RU" sz="1200" b="1" dirty="0" smtClean="0">
                <a:solidFill>
                  <a:schemeClr val="tx1"/>
                </a:solidFill>
                <a:latin typeface="Calibri" pitchFamily="34" charset="0"/>
                <a:cs typeface="Calibri" pitchFamily="34" charset="0"/>
              </a:rPr>
              <a:t>КАК НАЛОГОПЛАТЕЛЬЩИК</a:t>
            </a:r>
            <a:endParaRPr lang="ru-RU" sz="1200" b="1" dirty="0">
              <a:solidFill>
                <a:schemeClr val="tx1"/>
              </a:solidFill>
              <a:latin typeface="Calibri" pitchFamily="34" charset="0"/>
              <a:cs typeface="Calibri" pitchFamily="34" charset="0"/>
            </a:endParaRPr>
          </a:p>
        </p:txBody>
      </p:sp>
      <p:sp>
        <p:nvSpPr>
          <p:cNvPr id="11" name="Скругленная прямоугольная выноска 10"/>
          <p:cNvSpPr/>
          <p:nvPr/>
        </p:nvSpPr>
        <p:spPr>
          <a:xfrm>
            <a:off x="6072198" y="500042"/>
            <a:ext cx="2714644" cy="857256"/>
          </a:xfrm>
          <a:prstGeom prst="wedgeRoundRectCallout">
            <a:avLst>
              <a:gd name="adj1" fmla="val -87629"/>
              <a:gd name="adj2" fmla="val 93798"/>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Calibri" pitchFamily="34" charset="0"/>
                <a:cs typeface="Calibri" pitchFamily="34" charset="0"/>
              </a:rPr>
              <a:t>ВОЗМОЖНОСТИ ВЛИЯНИЯ ГРАЖДАНИНА НА СТРУКТУРУ СОСТАВ  БЮДЖЕТА</a:t>
            </a:r>
            <a:endParaRPr lang="ru-RU" sz="1400" dirty="0">
              <a:solidFill>
                <a:schemeClr val="tx1"/>
              </a:solidFill>
              <a:latin typeface="Calibri" pitchFamily="34" charset="0"/>
              <a:cs typeface="Calibri" pitchFamily="34" charset="0"/>
            </a:endParaRPr>
          </a:p>
        </p:txBody>
      </p:sp>
      <p:sp>
        <p:nvSpPr>
          <p:cNvPr id="15" name="Прямоугольник 14"/>
          <p:cNvSpPr/>
          <p:nvPr/>
        </p:nvSpPr>
        <p:spPr>
          <a:xfrm>
            <a:off x="500034" y="5429264"/>
            <a:ext cx="2857520" cy="1071570"/>
          </a:xfrm>
          <a:prstGeom prst="rect">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Получает социальные гарантии – расходная часть бюджета (образование, социальные выплаты и др.)</a:t>
            </a:r>
            <a:endParaRPr lang="ru-RU" sz="1200" dirty="0">
              <a:solidFill>
                <a:schemeClr val="tx1"/>
              </a:solidFill>
              <a:latin typeface="Calibri" pitchFamily="34" charset="0"/>
              <a:cs typeface="Calibri" pitchFamily="34" charset="0"/>
            </a:endParaRPr>
          </a:p>
        </p:txBody>
      </p:sp>
      <p:sp>
        <p:nvSpPr>
          <p:cNvPr id="16" name="Стрелка вниз 15"/>
          <p:cNvSpPr/>
          <p:nvPr/>
        </p:nvSpPr>
        <p:spPr>
          <a:xfrm>
            <a:off x="500034" y="4714884"/>
            <a:ext cx="2786082" cy="571504"/>
          </a:xfrm>
          <a:prstGeom prst="downArrow">
            <a:avLst>
              <a:gd name="adj1" fmla="val 91660"/>
              <a:gd name="adj2" fmla="val 78981"/>
            </a:avLst>
          </a:prstGeom>
          <a:solidFill>
            <a:schemeClr val="accent1">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sp>
        <p:nvSpPr>
          <p:cNvPr id="18" name="Прямоугольник 17"/>
          <p:cNvSpPr/>
          <p:nvPr/>
        </p:nvSpPr>
        <p:spPr>
          <a:xfrm>
            <a:off x="500034" y="4714884"/>
            <a:ext cx="2786082" cy="461665"/>
          </a:xfrm>
          <a:prstGeom prst="rect">
            <a:avLst/>
          </a:prstGeom>
        </p:spPr>
        <p:txBody>
          <a:bodyPr wrap="square">
            <a:spAutoFit/>
          </a:bodyPr>
          <a:lstStyle/>
          <a:p>
            <a:pPr algn="ctr"/>
            <a:r>
              <a:rPr lang="ru-RU" sz="1200" b="1" dirty="0" smtClean="0">
                <a:latin typeface="Calibri" pitchFamily="34" charset="0"/>
                <a:cs typeface="Calibri" pitchFamily="34" charset="0"/>
              </a:rPr>
              <a:t>КАК ПОЛУЧАТЕЛЬ СОЦИАЛЬНЫХ </a:t>
            </a:r>
          </a:p>
          <a:p>
            <a:pPr algn="ctr"/>
            <a:r>
              <a:rPr lang="ru-RU" sz="1200" b="1" dirty="0" smtClean="0">
                <a:latin typeface="Calibri" pitchFamily="34" charset="0"/>
                <a:cs typeface="Calibri" pitchFamily="34" charset="0"/>
              </a:rPr>
              <a:t>ГАРАНТИЙ</a:t>
            </a:r>
            <a:endParaRPr lang="ru-RU" sz="1200" b="1" dirty="0">
              <a:latin typeface="Calibri" pitchFamily="34" charset="0"/>
              <a:cs typeface="Calibri" pitchFamily="34" charset="0"/>
            </a:endParaRPr>
          </a:p>
        </p:txBody>
      </p:sp>
      <p:graphicFrame>
        <p:nvGraphicFramePr>
          <p:cNvPr id="30" name="Схема 29"/>
          <p:cNvGraphicFramePr/>
          <p:nvPr/>
        </p:nvGraphicFramePr>
        <p:xfrm>
          <a:off x="4357686" y="1857364"/>
          <a:ext cx="4643470"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C:\Users\TERMINATOR\Desktop\Презентация к проекту на 2021-2024\БЮджет.jpg"/>
          <p:cNvPicPr>
            <a:picLocks noChangeAspect="1" noChangeArrowheads="1"/>
          </p:cNvPicPr>
          <p:nvPr/>
        </p:nvPicPr>
        <p:blipFill>
          <a:blip r:embed="rId7" cstate="print">
            <a:lum/>
          </a:blip>
          <a:srcRect/>
          <a:stretch>
            <a:fillRect/>
          </a:stretch>
        </p:blipFill>
        <p:spPr bwMode="auto">
          <a:xfrm>
            <a:off x="642910" y="3000372"/>
            <a:ext cx="2428892" cy="157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TextBox 30"/>
          <p:cNvSpPr txBox="1"/>
          <p:nvPr/>
        </p:nvSpPr>
        <p:spPr>
          <a:xfrm>
            <a:off x="1357290" y="3071810"/>
            <a:ext cx="992708" cy="307777"/>
          </a:xfrm>
          <a:prstGeom prst="rect">
            <a:avLst/>
          </a:prstGeom>
          <a:noFill/>
        </p:spPr>
        <p:txBody>
          <a:bodyPr wrap="none" rtlCol="0">
            <a:spAutoFit/>
          </a:bodyPr>
          <a:lstStyle/>
          <a:p>
            <a:r>
              <a:rPr lang="ru-RU" sz="1400" dirty="0" smtClean="0"/>
              <a:t>БЮДЖЕТ</a:t>
            </a:r>
            <a:endParaRPr lang="ru-RU" sz="1400" dirty="0"/>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Раздел 6 /</a:t>
            </a:r>
            <a:r>
              <a:rPr lang="ru-RU" sz="1400" dirty="0" smtClean="0">
                <a:latin typeface="Calibri" pitchFamily="34" charset="0"/>
                <a:cs typeface="Calibri" pitchFamily="34" charset="0"/>
              </a:rPr>
              <a:t>  РАСХОДЫ БЮДЖЕТА КУРСКОГО МУНИЦИПАЛЬНОГО РАЙОНА НА 2019-2024 ГОДЫ НА ПЕРЕДАННЫЕ ПОЛНОМОЧИЯ ЗА СЧЕТ КРАЕВОГО И ФЕДЕРАЛЬНОГО  БЮДЖЕТОВ</a:t>
            </a:r>
          </a:p>
        </p:txBody>
      </p:sp>
      <p:graphicFrame>
        <p:nvGraphicFramePr>
          <p:cNvPr id="4" name="Таблица 3"/>
          <p:cNvGraphicFramePr>
            <a:graphicFrameLocks noGrp="1"/>
          </p:cNvGraphicFramePr>
          <p:nvPr/>
        </p:nvGraphicFramePr>
        <p:xfrm>
          <a:off x="142844" y="513882"/>
          <a:ext cx="8858311" cy="6081713"/>
        </p:xfrm>
        <a:graphic>
          <a:graphicData uri="http://schemas.openxmlformats.org/drawingml/2006/table">
            <a:tbl>
              <a:tblPr/>
              <a:tblGrid>
                <a:gridCol w="5143536"/>
                <a:gridCol w="571504"/>
                <a:gridCol w="642942"/>
                <a:gridCol w="714380"/>
                <a:gridCol w="571504"/>
                <a:gridCol w="642942"/>
                <a:gridCol w="571503"/>
              </a:tblGrid>
              <a:tr h="317387">
                <a:tc>
                  <a:txBody>
                    <a:bodyPr/>
                    <a:lstStyle/>
                    <a:p>
                      <a:pPr algn="ctr" rtl="0" fontAlgn="t"/>
                      <a:r>
                        <a:rPr lang="ru-RU" sz="900" b="1" i="0" u="none" strike="noStrike" dirty="0">
                          <a:solidFill>
                            <a:srgbClr val="000000"/>
                          </a:solidFill>
                          <a:latin typeface="Calibri"/>
                        </a:rPr>
                        <a:t>Наименование расходов </a:t>
                      </a:r>
                      <a:r>
                        <a:rPr lang="ru-RU" sz="900" b="1" i="0" u="none" strike="noStrike" dirty="0" smtClean="0">
                          <a:solidFill>
                            <a:srgbClr val="000000"/>
                          </a:solidFill>
                          <a:latin typeface="Calibri"/>
                        </a:rPr>
                        <a:t>0</a:t>
                      </a:r>
                      <a:endParaRPr lang="ru-RU" sz="900" b="1" i="0" u="none" strike="noStrike" dirty="0">
                        <a:solidFill>
                          <a:srgbClr val="000000"/>
                        </a:solidFill>
                        <a:latin typeface="Calibri"/>
                      </a:endParaRP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pitchFamily="34" charset="0"/>
                          <a:cs typeface="Calibri" pitchFamily="34" charset="0"/>
                        </a:rPr>
                        <a:t>2019</a:t>
                      </a:r>
                    </a:p>
                    <a:p>
                      <a:pPr algn="ctr" rtl="0" fontAlgn="t"/>
                      <a:r>
                        <a:rPr lang="ru-RU" sz="900" b="1" i="0" u="none" strike="noStrike" dirty="0" smtClean="0">
                          <a:solidFill>
                            <a:srgbClr val="000000"/>
                          </a:solidFill>
                          <a:latin typeface="Calibri" pitchFamily="34" charset="0"/>
                          <a:cs typeface="Calibri" pitchFamily="34" charset="0"/>
                        </a:rPr>
                        <a:t>(</a:t>
                      </a:r>
                      <a:r>
                        <a:rPr lang="ru-RU" sz="900" b="1" i="0" u="none" strike="noStrike" dirty="0">
                          <a:solidFill>
                            <a:srgbClr val="000000"/>
                          </a:solidFill>
                          <a:latin typeface="Calibri" pitchFamily="34" charset="0"/>
                          <a:cs typeface="Calibri" pitchFamily="34" charset="0"/>
                        </a:rPr>
                        <a:t>факт)</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900" b="1" dirty="0" smtClean="0">
                          <a:latin typeface="Calibri" pitchFamily="34" charset="0"/>
                          <a:cs typeface="Calibri" pitchFamily="34" charset="0"/>
                        </a:rPr>
                        <a:t>2020 </a:t>
                      </a:r>
                    </a:p>
                    <a:p>
                      <a:pPr algn="ctr"/>
                      <a:r>
                        <a:rPr lang="ru-RU" sz="900" b="1" dirty="0" smtClean="0">
                          <a:latin typeface="Calibri" pitchFamily="34" charset="0"/>
                          <a:cs typeface="Calibri" pitchFamily="34" charset="0"/>
                        </a:rPr>
                        <a:t>(факт)</a:t>
                      </a:r>
                      <a:endParaRPr lang="ru-RU" sz="900" b="1" dirty="0">
                        <a:latin typeface="Calibri" pitchFamily="34" charset="0"/>
                        <a:cs typeface="Calibri" pitchFamily="34" charset="0"/>
                      </a:endParaRP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pitchFamily="34" charset="0"/>
                          <a:cs typeface="Calibri" pitchFamily="34" charset="0"/>
                        </a:rPr>
                        <a:t>2021</a:t>
                      </a:r>
                      <a:r>
                        <a:rPr lang="ru-RU" sz="900" b="1" i="0" u="none" strike="noStrike" dirty="0">
                          <a:solidFill>
                            <a:srgbClr val="000000"/>
                          </a:solidFill>
                          <a:latin typeface="Calibri" pitchFamily="34" charset="0"/>
                          <a:cs typeface="Calibri" pitchFamily="34" charset="0"/>
                        </a:rPr>
                        <a:t> </a:t>
                      </a:r>
                      <a:endParaRPr lang="ru-RU" sz="900" b="1" i="0" u="none" strike="noStrike" dirty="0" smtClean="0">
                        <a:solidFill>
                          <a:srgbClr val="000000"/>
                        </a:solidFill>
                        <a:latin typeface="Calibri" pitchFamily="34" charset="0"/>
                        <a:cs typeface="Calibri" pitchFamily="34" charset="0"/>
                      </a:endParaRPr>
                    </a:p>
                    <a:p>
                      <a:pPr algn="ctr" rtl="0" fontAlgn="t"/>
                      <a:r>
                        <a:rPr lang="ru-RU" sz="900" b="1" i="0" u="none" strike="noStrike" dirty="0" smtClean="0">
                          <a:solidFill>
                            <a:srgbClr val="000000"/>
                          </a:solidFill>
                          <a:latin typeface="Calibri" pitchFamily="34" charset="0"/>
                          <a:cs typeface="Calibri" pitchFamily="34" charset="0"/>
                        </a:rPr>
                        <a:t> (уточненный)</a:t>
                      </a:r>
                      <a:endParaRPr lang="ru-RU" sz="900" b="1" i="0" u="none" strike="noStrike" dirty="0">
                        <a:solidFill>
                          <a:srgbClr val="000000"/>
                        </a:solidFill>
                        <a:latin typeface="Calibri" pitchFamily="34" charset="0"/>
                        <a:cs typeface="Calibri" pitchFamily="34" charset="0"/>
                      </a:endParaRP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pitchFamily="34" charset="0"/>
                          <a:cs typeface="Calibri" pitchFamily="34" charset="0"/>
                        </a:rPr>
                        <a:t>2022 (проект</a:t>
                      </a:r>
                      <a:r>
                        <a:rPr lang="ru-RU" sz="900" b="1" i="0" u="none" strike="noStrike" dirty="0">
                          <a:solidFill>
                            <a:srgbClr val="000000"/>
                          </a:solidFill>
                          <a:latin typeface="Calibri" pitchFamily="34" charset="0"/>
                          <a:cs typeface="Calibri" pitchFamily="34" charset="0"/>
                        </a:rPr>
                        <a:t>) </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a:rPr>
                        <a:t>2023 </a:t>
                      </a:r>
                      <a:r>
                        <a:rPr lang="ru-RU" sz="900" b="1" i="0" u="none" strike="noStrike" dirty="0">
                          <a:solidFill>
                            <a:srgbClr val="000000"/>
                          </a:solidFill>
                          <a:latin typeface="Calibri"/>
                        </a:rPr>
                        <a:t>(проект) </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a:rPr>
                        <a:t>2024 </a:t>
                      </a:r>
                      <a:r>
                        <a:rPr lang="ru-RU" sz="900" b="1" i="0" u="none" strike="noStrike" dirty="0">
                          <a:solidFill>
                            <a:srgbClr val="000000"/>
                          </a:solidFill>
                          <a:latin typeface="Calibri"/>
                        </a:rPr>
                        <a:t>(проект) </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ctr" rtl="0" fontAlgn="b"/>
                      <a:r>
                        <a:rPr lang="ru-RU" sz="700" b="0" i="0" u="none" strike="noStrike" dirty="0">
                          <a:solidFill>
                            <a:srgbClr val="000000"/>
                          </a:solidFill>
                          <a:latin typeface="Calibri"/>
                        </a:rPr>
                        <a:t>1</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3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5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925">
                <a:tc>
                  <a:txBody>
                    <a:bodyPr/>
                    <a:lstStyle/>
                    <a:p>
                      <a:pPr algn="ctr" rtl="0" fontAlgn="b"/>
                      <a:r>
                        <a:rPr lang="ru-RU" sz="700" b="1" i="0" u="none" strike="noStrike">
                          <a:solidFill>
                            <a:srgbClr val="000000"/>
                          </a:solidFill>
                          <a:latin typeface="Calibri"/>
                        </a:rPr>
                        <a:t>ОБРАЗОВАНИЕ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05">
                <a:tc>
                  <a:txBody>
                    <a:bodyPr/>
                    <a:lstStyle/>
                    <a:p>
                      <a:pPr algn="l" rtl="0" fontAlgn="b"/>
                      <a:r>
                        <a:rPr lang="ru-RU" sz="700" b="0" i="0" u="none" strike="noStrike">
                          <a:solidFill>
                            <a:srgbClr val="000000"/>
                          </a:solidFill>
                          <a:latin typeface="Calibri"/>
                        </a:rPr>
                        <a:t>Организация и осуществление деятельности по опеке и попечительству в области образования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1501,01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1595,09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1604,06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1754,91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1754,91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1754,91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243">
                <a:tc>
                  <a:txBody>
                    <a:bodyPr/>
                    <a:lstStyle/>
                    <a:p>
                      <a:pPr algn="l" rtl="0" fontAlgn="b"/>
                      <a:r>
                        <a:rPr lang="ru-RU" sz="700" b="0" i="0" u="none" strike="noStrike">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(поселках городского типа)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17108,6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18825,94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19959,16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19276,70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20039,91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20823,12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159">
                <a:tc>
                  <a:txBody>
                    <a:bodyPr/>
                    <a:lstStyle/>
                    <a:p>
                      <a:pPr algn="l" rtl="0" fontAlgn="b"/>
                      <a:r>
                        <a:rPr lang="ru-RU" sz="700" b="0" i="0" u="none" strike="noStrike">
                          <a:solidFill>
                            <a:srgbClr val="000000"/>
                          </a:solidFill>
                          <a:latin typeface="Calibri"/>
                        </a:rPr>
                        <a:t>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69728,5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75530,96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81803,64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85612,26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86293,65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86293,65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13">
                <a:tc>
                  <a:txBody>
                    <a:bodyPr/>
                    <a:lstStyle/>
                    <a:p>
                      <a:pPr algn="l" rtl="0" fontAlgn="b"/>
                      <a:r>
                        <a:rPr lang="ru-RU" sz="700" b="0" i="0" u="none" strike="noStrike">
                          <a:solidFill>
                            <a:srgbClr val="000000"/>
                          </a:solidFill>
                          <a:latin typeface="Calibri"/>
                        </a:rPr>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262 444,07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271926,66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274797,07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294844,77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297720,19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297720,19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873">
                <a:tc>
                  <a:txBody>
                    <a:bodyPr/>
                    <a:lstStyle/>
                    <a:p>
                      <a:pPr algn="l" rtl="0" fontAlgn="b"/>
                      <a:r>
                        <a:rPr lang="ru-RU" sz="700" b="0" i="0" u="none" strike="noStrike">
                          <a:solidFill>
                            <a:srgbClr val="000000"/>
                          </a:solidFill>
                          <a:latin typeface="Calibri"/>
                        </a:rPr>
                        <a:t>Компенсация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5235,4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2981,23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5015,33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4881,69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4881,69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4881,69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55">
                <a:tc>
                  <a:txBody>
                    <a:bodyPr/>
                    <a:lstStyle/>
                    <a:p>
                      <a:pPr algn="l" rtl="0" fontAlgn="b"/>
                      <a:r>
                        <a:rPr lang="ru-RU" sz="700" b="0" i="0" u="none" strike="noStrike">
                          <a:solidFill>
                            <a:srgbClr val="000000"/>
                          </a:solidFill>
                          <a:latin typeface="Calibri"/>
                        </a:rPr>
                        <a:t>Осуществление отдельных государственных полномочий по социальной поддержке семьи и детей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8660,42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7663,65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8376,29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7024,62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7288,64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7563,37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55">
                <a:tc>
                  <a:txBody>
                    <a:bodyPr/>
                    <a:lstStyle/>
                    <a:p>
                      <a:pPr algn="l" rtl="0" fontAlgn="b"/>
                      <a:r>
                        <a:rPr lang="ru-RU" sz="700" b="0" i="0" u="none" strike="noStrike">
                          <a:solidFill>
                            <a:srgbClr val="000000"/>
                          </a:solidFill>
                          <a:latin typeface="Calibri"/>
                        </a:rPr>
                        <a:t>Обеспечение отдыха и оздоровления детей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3816,85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3816,85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3816,85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ctr" rtl="0" fontAlgn="b"/>
                      <a:r>
                        <a:rPr lang="ru-RU" sz="700" b="1" i="0" u="none" strike="noStrike" dirty="0">
                          <a:solidFill>
                            <a:srgbClr val="000000"/>
                          </a:solidFill>
                          <a:latin typeface="Calibri"/>
                        </a:rPr>
                        <a:t>СОЦИАЛЬНАЯ ПОЛИТИКА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400">
                <a:tc>
                  <a:txBody>
                    <a:bodyPr/>
                    <a:lstStyle/>
                    <a:p>
                      <a:pPr algn="l" rtl="0" fontAlgn="b"/>
                      <a:r>
                        <a:rPr lang="ru-RU" sz="700" b="0" i="0" u="none" strike="noStrike">
                          <a:solidFill>
                            <a:srgbClr val="000000"/>
                          </a:solidFill>
                          <a:latin typeface="Calibri"/>
                        </a:rPr>
                        <a:t>Организация и осуществление деятельности по опеке и попечительству в области здравоохранения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455,53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504,18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407,39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421,37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421,37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421,37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83">
                <a:tc>
                  <a:txBody>
                    <a:bodyPr/>
                    <a:lstStyle/>
                    <a:p>
                      <a:pPr algn="l" rtl="0" fontAlgn="b"/>
                      <a:r>
                        <a:rPr lang="ru-RU" sz="700" b="0" i="0" u="none" strike="noStrike">
                          <a:solidFill>
                            <a:srgbClr val="000000"/>
                          </a:solidFill>
                          <a:latin typeface="Calibri"/>
                        </a:rPr>
                        <a:t>Предоставление государственной социальной помощи малоимущим семьям, малоимущим одиноко проживающим гражданам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2297,21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1177,62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1084,91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1084,91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1084,91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358">
                <a:tc>
                  <a:txBody>
                    <a:bodyPr/>
                    <a:lstStyle/>
                    <a:p>
                      <a:pPr algn="l" rtl="0" fontAlgn="b"/>
                      <a:r>
                        <a:rPr lang="ru-RU" sz="700" b="0" i="0" u="none" strike="noStrike">
                          <a:solidFill>
                            <a:srgbClr val="000000"/>
                          </a:solidFill>
                          <a:latin typeface="Calibri"/>
                        </a:rPr>
                        <a:t>Выплата ежемесячной денежной компенсации на каждого ребенка в возрасте до 18 лет многодетным семьям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24390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50052,81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49188,73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53539,92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56516,63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59655,48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l" rtl="0" fontAlgn="b"/>
                      <a:r>
                        <a:rPr lang="ru-RU" sz="700" b="0" i="0" u="none" strike="noStrike">
                          <a:solidFill>
                            <a:srgbClr val="000000"/>
                          </a:solidFill>
                          <a:latin typeface="Calibri"/>
                        </a:rPr>
                        <a:t>Выплата ежегодного социального пособия на проезд студентам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08">
                <a:tc>
                  <a:txBody>
                    <a:bodyPr/>
                    <a:lstStyle/>
                    <a:p>
                      <a:pPr algn="l" rtl="0" fontAlgn="b"/>
                      <a:r>
                        <a:rPr lang="ru-RU" sz="700" b="0" i="0" u="none" strike="noStrike">
                          <a:solidFill>
                            <a:srgbClr val="000000"/>
                          </a:solidFill>
                          <a:latin typeface="Calibri"/>
                        </a:rPr>
                        <a:t>Выплата пособия на ребенка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47504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51833,34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49470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50206,47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52265,05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54323,62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052">
                <a:tc>
                  <a:txBody>
                    <a:bodyPr/>
                    <a:lstStyle/>
                    <a:p>
                      <a:pPr algn="l" rtl="0" fontAlgn="b"/>
                      <a:r>
                        <a:rPr lang="ru-RU" sz="700" b="0" i="0" u="none" strike="noStrike">
                          <a:solidFill>
                            <a:srgbClr val="000000"/>
                          </a:solidFill>
                          <a:latin typeface="Calibri"/>
                        </a:rPr>
                        <a:t>Осуществление отдельных государственных полномочий в области труда и социальной защиты отдельных категорий граждан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15056,24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17664,16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17247,67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18259,49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18263,51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18 262,48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l" rtl="0" fontAlgn="b"/>
                      <a:r>
                        <a:rPr lang="ru-RU" sz="700" b="0" i="0" u="none" strike="noStrike">
                          <a:solidFill>
                            <a:srgbClr val="000000"/>
                          </a:solidFill>
                          <a:latin typeface="Calibri"/>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1853,09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2053,78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13545,18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14240,04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14809,65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15 402,03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106">
                <a:tc>
                  <a:txBody>
                    <a:bodyPr/>
                    <a:lstStyle/>
                    <a:p>
                      <a:pPr algn="l" rtl="0" fontAlgn="b"/>
                      <a:r>
                        <a:rPr lang="ru-RU" sz="700" b="0" i="0" u="none" strike="noStrike">
                          <a:solidFill>
                            <a:srgbClr val="000000"/>
                          </a:solidFill>
                          <a:latin typeface="Calibri"/>
                        </a:rPr>
                        <a:t>Выплата денежной компенсации семьям, в которых в период с 1 января 2011 года по 31 декабря 2015 года родился третий или последующий ребенок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157,51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034">
                <a:tc>
                  <a:txBody>
                    <a:bodyPr/>
                    <a:lstStyle/>
                    <a:p>
                      <a:pPr algn="l" rtl="0" fontAlgn="b"/>
                      <a:r>
                        <a:rPr lang="ru-RU" sz="700" b="0" i="0" u="none" strike="noStrike">
                          <a:solidFill>
                            <a:srgbClr val="000000"/>
                          </a:solidFill>
                          <a:latin typeface="Calibri"/>
                        </a:rPr>
                        <a:t>Ежегодная денежная выплата гражданам Российской Федерации, не достигшим совершеннолетия на 3 сентября 1945 года и постоянно проживающим на территории Ставропольского края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10782,72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10009,98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8756,07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10738,85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11168,41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11614,84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192">
                <a:tc>
                  <a:txBody>
                    <a:bodyPr/>
                    <a:lstStyle/>
                    <a:p>
                      <a:pPr algn="l" rtl="0" fontAlgn="b"/>
                      <a:r>
                        <a:rPr lang="ru-RU" sz="700" b="0" i="0" u="none" strike="noStrike">
                          <a:solidFill>
                            <a:srgbClr val="000000"/>
                          </a:solidFill>
                          <a:latin typeface="Calibri"/>
                        </a:rPr>
                        <a:t>Предоставление дополнительной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 фашизма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313,53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262,41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427,89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221">
                <a:tc>
                  <a:txBody>
                    <a:bodyPr/>
                    <a:lstStyle/>
                    <a:p>
                      <a:pPr algn="l" rtl="0" fontAlgn="b"/>
                      <a:r>
                        <a:rPr lang="ru-RU" sz="700" b="0" i="0" u="none" strike="noStrike">
                          <a:solidFill>
                            <a:srgbClr val="000000"/>
                          </a:solidFill>
                          <a:latin typeface="Calibri"/>
                        </a:rPr>
                        <a:t>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56801,7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69710,13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59420,02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74673,24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82920,66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87569,33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824">
                <a:tc>
                  <a:txBody>
                    <a:bodyPr/>
                    <a:lstStyle/>
                    <a:p>
                      <a:pPr algn="l" rtl="0" fontAlgn="b"/>
                      <a:r>
                        <a:rPr lang="ru-RU" sz="700" b="0" i="0" u="none" strike="noStrike">
                          <a:solidFill>
                            <a:srgbClr val="000000"/>
                          </a:solidFill>
                          <a:latin typeface="Calibri"/>
                        </a:rPr>
                        <a:t> Осуществление ежегодной денежной выплаты лицам, награжденным нагрудным знаком «Почетный донор России»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1089,04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1078,02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1079,74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1092,59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1136,29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1181,62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l" rtl="0" fontAlgn="b"/>
                      <a:r>
                        <a:rPr lang="ru-RU" sz="700" b="0" i="0" u="none" strike="noStrike">
                          <a:solidFill>
                            <a:srgbClr val="000000"/>
                          </a:solidFill>
                          <a:latin typeface="Calibri"/>
                        </a:rPr>
                        <a:t>Оплата жилищно-коммунальных услуг отдельным категориям граждан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24456,3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25793,64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26675,14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27547,71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27544,26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27544,26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a:solidFill>
                            <a:srgbClr val="000000"/>
                          </a:solidFill>
                          <a:latin typeface="Calibri"/>
                        </a:rPr>
                        <a:t>Выплату инвалидам компенсаций страховых премий по договорам обязательного страхования гражданской ответственности владельцев транспортных средств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120">
                <a:tc>
                  <a:txBody>
                    <a:bodyPr/>
                    <a:lstStyle/>
                    <a:p>
                      <a:pPr algn="l" rtl="0" fontAlgn="b"/>
                      <a:r>
                        <a:rPr lang="ru-RU" sz="700" b="0" i="0" u="none" strike="noStrike">
                          <a:solidFill>
                            <a:srgbClr val="000000"/>
                          </a:solidFill>
                          <a:latin typeface="Calibri"/>
                        </a:rPr>
                        <a:t>Осуществление ежемесячных выплат на детей в возрасте от трех до семи лет включительно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181677,44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258511,63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242604,95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263747,28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287211,65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a:solidFill>
                            <a:srgbClr val="000000"/>
                          </a:solidFill>
                          <a:latin typeface="Calibri"/>
                        </a:rPr>
                        <a:t>Выплата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64151,49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66632,54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78275,36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686">
                <a:tc>
                  <a:txBody>
                    <a:bodyPr/>
                    <a:lstStyle/>
                    <a:p>
                      <a:pPr algn="l" rtl="0" fontAlgn="b"/>
                      <a:r>
                        <a:rPr lang="ru-RU" sz="700" b="0" i="0" u="none" strike="noStrike">
                          <a:solidFill>
                            <a:srgbClr val="000000"/>
                          </a:solidFill>
                          <a:latin typeface="Calibri"/>
                        </a:rPr>
                        <a:t> Компенсация отдельным категориям граждан оплаты взноса на капитальный ремонт общего имущества в многоквартирном доме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l" rtl="0" fontAlgn="b"/>
                      <a:r>
                        <a:rPr lang="ru-RU" sz="700" b="0" i="0" u="none" strike="noStrike">
                          <a:solidFill>
                            <a:srgbClr val="000000"/>
                          </a:solidFill>
                          <a:latin typeface="Calibri"/>
                        </a:rPr>
                        <a:t>Осуществление ежемесячной выплаты в связи с рождением (усыновлением) первого ребенка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49215,93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55968,85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63947,87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76469,96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82103,03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a:solidFill>
                            <a:srgbClr val="000000"/>
                          </a:solidFill>
                          <a:latin typeface="Calibri"/>
                        </a:rPr>
                        <a:t>Осуществление отдельных государственных полномочий по социальной защите отдельных категорий граждан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79473,74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81744,9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78288,04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82034,29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82559,88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83091,78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a:solidFill>
                            <a:srgbClr val="000000"/>
                          </a:solidFill>
                          <a:latin typeface="Calibri"/>
                        </a:rPr>
                        <a:t>Оказание государственной социальной помощи на основании социального контракта отдельным категориям граждан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12580,39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11048,84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10855,59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11102,16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a:solidFill>
                            <a:srgbClr val="000000"/>
                          </a:solidFill>
                          <a:latin typeface="Calibri"/>
                        </a:rPr>
                        <a:t>Осуществление выплаты социального пособия на погребение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353,11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353,11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353,11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4" y="172879"/>
          <a:ext cx="8929752" cy="3184683"/>
        </p:xfrm>
        <a:graphic>
          <a:graphicData uri="http://schemas.openxmlformats.org/drawingml/2006/table">
            <a:tbl>
              <a:tblPr/>
              <a:tblGrid>
                <a:gridCol w="5072098"/>
                <a:gridCol w="642942"/>
                <a:gridCol w="642942"/>
                <a:gridCol w="785818"/>
                <a:gridCol w="571504"/>
                <a:gridCol w="642942"/>
                <a:gridCol w="571506"/>
              </a:tblGrid>
              <a:tr h="244057">
                <a:tc rowSpan="2">
                  <a:txBody>
                    <a:bodyPr/>
                    <a:lstStyle/>
                    <a:p>
                      <a:pPr algn="ctr" rtl="0" fontAlgn="t"/>
                      <a:r>
                        <a:rPr lang="ru-RU" sz="700" b="1" i="0" u="none" strike="noStrike" dirty="0">
                          <a:solidFill>
                            <a:srgbClr val="000000"/>
                          </a:solidFill>
                          <a:latin typeface="Calibri"/>
                        </a:rPr>
                        <a:t>Наименование расходов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2019</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700" b="1" i="0" u="none" strike="noStrike" dirty="0">
                          <a:solidFill>
                            <a:srgbClr val="000000"/>
                          </a:solidFill>
                          <a:latin typeface="Calibri"/>
                        </a:rPr>
                        <a:t>2020 </a:t>
                      </a:r>
                      <a:endParaRPr lang="ru-RU" sz="700" b="1" i="0" u="none" strike="noStrike" dirty="0" smtClean="0">
                        <a:solidFill>
                          <a:srgbClr val="000000"/>
                        </a:solidFill>
                        <a:latin typeface="Calibri"/>
                      </a:endParaRPr>
                    </a:p>
                    <a:p>
                      <a:pPr algn="ctr" rtl="0" fontAlgn="t"/>
                      <a:r>
                        <a:rPr lang="ru-RU" sz="700" b="1" i="0" u="none" strike="noStrike" dirty="0" smtClean="0">
                          <a:solidFill>
                            <a:srgbClr val="000000"/>
                          </a:solidFill>
                          <a:latin typeface="Calibri"/>
                        </a:rPr>
                        <a:t>(факт)</a:t>
                      </a:r>
                      <a:endParaRPr lang="ru-RU" sz="700" b="1" i="0" u="none" strike="noStrike" dirty="0">
                        <a:solidFill>
                          <a:srgbClr val="000000"/>
                        </a:solidFill>
                        <a:latin typeface="Calibri"/>
                      </a:endParaRP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dirty="0">
                          <a:solidFill>
                            <a:srgbClr val="000000"/>
                          </a:solidFill>
                          <a:latin typeface="Calibri"/>
                        </a:rPr>
                        <a:t>2021</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700" b="1" i="0" u="none" strike="noStrike">
                          <a:solidFill>
                            <a:srgbClr val="000000"/>
                          </a:solidFill>
                          <a:latin typeface="Calibri"/>
                        </a:rPr>
                        <a:t>2022</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700" b="1" i="0" u="none" strike="noStrike">
                          <a:solidFill>
                            <a:srgbClr val="000000"/>
                          </a:solidFill>
                          <a:latin typeface="Calibri"/>
                        </a:rPr>
                        <a:t>2023</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700" b="1" i="0" u="none" strike="noStrike">
                          <a:solidFill>
                            <a:srgbClr val="000000"/>
                          </a:solidFill>
                          <a:latin typeface="Calibri"/>
                        </a:rPr>
                        <a:t>2024</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83106">
                <a:tc vMerge="1">
                  <a:txBody>
                    <a:bodyPr/>
                    <a:lstStyle/>
                    <a:p>
                      <a:endParaRPr lang="ru-RU"/>
                    </a:p>
                  </a:txBody>
                  <a:tcPr/>
                </a:tc>
                <a:tc>
                  <a:txBody>
                    <a:bodyPr/>
                    <a:lstStyle/>
                    <a:p>
                      <a:pPr algn="ctr" rtl="0" fontAlgn="t"/>
                      <a:r>
                        <a:rPr lang="ru-RU" sz="700" b="1" i="0" u="none" strike="noStrike">
                          <a:solidFill>
                            <a:srgbClr val="000000"/>
                          </a:solidFill>
                          <a:latin typeface="Calibri"/>
                        </a:rPr>
                        <a:t>(факт)</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rtl="0" fontAlgn="t"/>
                      <a:r>
                        <a:rPr lang="ru-RU" sz="700" b="1" i="0" u="none" strike="noStrike" dirty="0">
                          <a:solidFill>
                            <a:srgbClr val="000000"/>
                          </a:solidFill>
                          <a:latin typeface="Calibri"/>
                        </a:rPr>
                        <a:t> </a:t>
                      </a:r>
                      <a:r>
                        <a:rPr lang="ru-RU" sz="700" b="1" i="0" u="none" strike="noStrike" dirty="0" smtClean="0">
                          <a:solidFill>
                            <a:srgbClr val="000000"/>
                          </a:solidFill>
                          <a:latin typeface="Calibri"/>
                        </a:rPr>
                        <a:t>(уточненный)</a:t>
                      </a:r>
                      <a:endParaRPr lang="ru-RU" sz="700" b="1" i="0" u="none" strike="noStrike" dirty="0">
                        <a:solidFill>
                          <a:srgbClr val="000000"/>
                        </a:solidFill>
                        <a:latin typeface="Calibri"/>
                      </a:endParaRP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(проект)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 (проект)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 (проект)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31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700" b="1" i="0" u="none" strike="noStrike" dirty="0" smtClean="0">
                          <a:solidFill>
                            <a:srgbClr val="000000"/>
                          </a:solidFill>
                          <a:latin typeface="Calibri"/>
                        </a:rPr>
                        <a:t>КУЛЬТУРА И КИНЕМАТОГРАФИЯ</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ru-RU" sz="700" b="0" i="0" u="none" strike="noStrike">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ru-RU" sz="700" b="0" i="0" u="none" strike="noStrike">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ru-RU" sz="700" b="0" i="0" u="none" strike="noStrike">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ru-RU" sz="700" b="0" i="0" u="none" strike="noStrike">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245">
                <a:tc>
                  <a:txBody>
                    <a:bodyPr/>
                    <a:lstStyle/>
                    <a:p>
                      <a:pPr algn="l" rtl="0" fontAlgn="b"/>
                      <a:r>
                        <a:rPr lang="ru-RU" sz="700" b="0" i="0" u="none" strike="noStrike" dirty="0">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700" b="0" i="0" u="none" strike="noStrike" dirty="0" err="1">
                          <a:solidFill>
                            <a:srgbClr val="000000"/>
                          </a:solidFill>
                          <a:latin typeface="Calibri"/>
                        </a:rPr>
                        <a:t>поселках</a:t>
                      </a:r>
                      <a:r>
                        <a:rPr lang="ru-RU" sz="700" b="0" i="0" u="none" strike="noStrike" dirty="0">
                          <a:solidFill>
                            <a:srgbClr val="000000"/>
                          </a:solidFill>
                          <a:latin typeface="Calibri"/>
                        </a:rPr>
                        <a:t> городского типа)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400,00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450,00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421,26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063">
                <a:tc>
                  <a:txBody>
                    <a:bodyPr/>
                    <a:lstStyle/>
                    <a:p>
                      <a:pPr algn="ctr" rtl="0" fontAlgn="b"/>
                      <a:r>
                        <a:rPr lang="ru-RU" sz="700" b="1" i="0" u="none" strike="noStrike" dirty="0">
                          <a:solidFill>
                            <a:srgbClr val="000000"/>
                          </a:solidFill>
                          <a:latin typeface="Calibri"/>
                        </a:rPr>
                        <a:t>СЕЛЬСКОЕ ХОЗЯЙСТВО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676">
                <a:tc>
                  <a:txBody>
                    <a:bodyPr/>
                    <a:lstStyle/>
                    <a:p>
                      <a:pPr algn="l" rtl="0" fontAlgn="b"/>
                      <a:r>
                        <a:rPr lang="ru-RU" sz="700" b="0" i="0" u="none" strike="noStrike">
                          <a:solidFill>
                            <a:srgbClr val="000000"/>
                          </a:solidFill>
                          <a:latin typeface="Calibri"/>
                        </a:rPr>
                        <a:t>Организация и проведение мероприятий по борьбе с иксодовыми клещами-переносчиками Крымской геморрагической лихорадки в природных биотопах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228,16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413,03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373,74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456,45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456,45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456,45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07">
                <a:tc>
                  <a:txBody>
                    <a:bodyPr/>
                    <a:lstStyle/>
                    <a:p>
                      <a:pPr algn="l" rtl="0" fontAlgn="b"/>
                      <a:r>
                        <a:rPr lang="ru-RU" sz="700" b="0" i="0" u="none" strike="noStrike">
                          <a:solidFill>
                            <a:srgbClr val="000000"/>
                          </a:solidFill>
                          <a:latin typeface="Calibri"/>
                        </a:rPr>
                        <a:t>Администрирование переданных  отдельных государственных полномочий в области сельского хозяйства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a:solidFill>
                            <a:srgbClr val="000000"/>
                          </a:solidFill>
                          <a:latin typeface="Calibri"/>
                        </a:rPr>
                        <a:t>2073,38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a:solidFill>
                            <a:srgbClr val="000000"/>
                          </a:solidFill>
                          <a:latin typeface="Calibri"/>
                        </a:rPr>
                        <a:t>2225,3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a:solidFill>
                            <a:srgbClr val="000000"/>
                          </a:solidFill>
                          <a:latin typeface="Calibri"/>
                        </a:rPr>
                        <a:t>2204,02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a:solidFill>
                            <a:srgbClr val="000000"/>
                          </a:solidFill>
                          <a:latin typeface="Calibri"/>
                        </a:rPr>
                        <a:t>2287,29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a:solidFill>
                            <a:srgbClr val="000000"/>
                          </a:solidFill>
                          <a:latin typeface="Calibri"/>
                        </a:rPr>
                        <a:t>2287,29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a:solidFill>
                            <a:srgbClr val="000000"/>
                          </a:solidFill>
                          <a:latin typeface="Calibri"/>
                        </a:rPr>
                        <a:t>2287,29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6">
                <a:tc>
                  <a:txBody>
                    <a:bodyPr/>
                    <a:lstStyle/>
                    <a:p>
                      <a:pPr algn="l" rtl="0" fontAlgn="b"/>
                      <a:r>
                        <a:rPr lang="ru-RU" sz="700" b="0" i="0" u="none" strike="noStrike">
                          <a:solidFill>
                            <a:srgbClr val="000000"/>
                          </a:solidFill>
                          <a:latin typeface="Calibri"/>
                        </a:rPr>
                        <a:t>Содействие достижению целевых показателей реализации региональных программ развития агропромышленного комплекса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370">
                <a:tc>
                  <a:txBody>
                    <a:bodyPr/>
                    <a:lstStyle/>
                    <a:p>
                      <a:pPr algn="l" rtl="0" fontAlgn="b"/>
                      <a:r>
                        <a:rPr lang="ru-RU" sz="700" b="0" i="0" u="none" strike="noStrike">
                          <a:solidFill>
                            <a:srgbClr val="000000"/>
                          </a:solidFill>
                          <a:latin typeface="Calibri"/>
                        </a:rPr>
                        <a:t>Предоставление грантов в форме субсидий гражданам, ведущим личные подсобные хозяйства, на закладку сада суперинтенсивного типа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8000,00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826">
                <a:tc>
                  <a:txBody>
                    <a:bodyPr/>
                    <a:lstStyle/>
                    <a:p>
                      <a:pPr algn="ctr" rtl="0" fontAlgn="b"/>
                      <a:r>
                        <a:rPr lang="ru-RU" sz="700" b="1" i="0" u="none" strike="noStrike" dirty="0">
                          <a:solidFill>
                            <a:srgbClr val="000000"/>
                          </a:solidFill>
                          <a:latin typeface="Calibri"/>
                        </a:rPr>
                        <a:t>ДРУГИЕ ВОПРОСЫ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098">
                <a:tc>
                  <a:txBody>
                    <a:bodyPr/>
                    <a:lstStyle/>
                    <a:p>
                      <a:pPr algn="l" rtl="0" fontAlgn="b"/>
                      <a:r>
                        <a:rPr lang="ru-RU" sz="700" b="0" i="0" u="none" strike="noStrike" dirty="0">
                          <a:solidFill>
                            <a:srgbClr val="000000"/>
                          </a:solidFill>
                          <a:latin typeface="Calibri"/>
                        </a:rPr>
                        <a:t>Реализация Закона Ставропольского края «О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 содержанию и использованию Архивного фонда Ставропольского края»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599,28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665,38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663,27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687,09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687,09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687,09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703">
                <a:tc>
                  <a:txBody>
                    <a:bodyPr/>
                    <a:lstStyle/>
                    <a:p>
                      <a:pPr algn="l" rtl="0" fontAlgn="b"/>
                      <a:r>
                        <a:rPr lang="ru-RU" sz="700" b="0" i="0" u="none" strike="noStrike">
                          <a:solidFill>
                            <a:srgbClr val="000000"/>
                          </a:solidFill>
                          <a:latin typeface="Calibri"/>
                        </a:rPr>
                        <a:t>Создание и организация деятельности комиссий по делам несовершеннолетних и защите их прав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38,37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l" rtl="0" fontAlgn="b"/>
                      <a:r>
                        <a:rPr lang="ru-RU" sz="700" b="0" i="0" u="none" strike="noStrike">
                          <a:solidFill>
                            <a:srgbClr val="000000"/>
                          </a:solidFill>
                          <a:latin typeface="Calibri"/>
                        </a:rPr>
                        <a:t>Реализация Закона Ставропольского края «О наделении органов местного самоуправления муниципальных районов и городских округов в Ставропольском крае отдельными государственными полномочиями Ставропольского края по созданию административных комиссий»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74">
                <a:tc>
                  <a:txBody>
                    <a:bodyPr/>
                    <a:lstStyle/>
                    <a:p>
                      <a:pPr algn="l" rtl="0" fontAlgn="b"/>
                      <a:r>
                        <a:rPr lang="ru-RU" sz="700" b="0" i="0" u="none" strike="noStrike">
                          <a:solidFill>
                            <a:srgbClr val="000000"/>
                          </a:solidFill>
                          <a:latin typeface="Calibri"/>
                        </a:rPr>
                        <a:t>Осуществление деятельности по обращению с животными без владельцев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390,46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638,32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638,32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638,32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638,32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39">
                <a:tc>
                  <a:txBody>
                    <a:bodyPr/>
                    <a:lstStyle/>
                    <a:p>
                      <a:pPr algn="l" rtl="0" fontAlgn="b"/>
                      <a:r>
                        <a:rPr lang="ru-RU" sz="700" b="0" i="0" u="none" strike="noStrike">
                          <a:solidFill>
                            <a:srgbClr val="000000"/>
                          </a:solidFill>
                          <a:latin typeface="Calibri"/>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24,60</a:t>
                      </a:r>
                      <a:endParaRPr lang="ru-RU" sz="7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119,06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289">
                <a:tc>
                  <a:txBody>
                    <a:bodyPr/>
                    <a:lstStyle/>
                    <a:p>
                      <a:pPr algn="l" rtl="0" fontAlgn="b"/>
                      <a:r>
                        <a:rPr lang="ru-RU" sz="700" b="0" i="0" u="none" strike="noStrike">
                          <a:solidFill>
                            <a:srgbClr val="000000"/>
                          </a:solidFill>
                          <a:latin typeface="Calibri"/>
                        </a:rPr>
                        <a:t>Осуществление первичного воинского учета на территориях, где отсутствуют военные комиссариаты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2 205,80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2 888,90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2428,23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2473,7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2550,66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2634,04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0722" name="Picture 2" descr="https://u27.edu35.ru/images/20160215.png"/>
          <p:cNvPicPr>
            <a:picLocks noChangeAspect="1" noChangeArrowheads="1"/>
          </p:cNvPicPr>
          <p:nvPr/>
        </p:nvPicPr>
        <p:blipFill>
          <a:blip r:embed="rId2" cstate="print"/>
          <a:srcRect/>
          <a:stretch>
            <a:fillRect/>
          </a:stretch>
        </p:blipFill>
        <p:spPr bwMode="auto">
          <a:xfrm>
            <a:off x="6143636" y="3429000"/>
            <a:ext cx="1428760" cy="1423661"/>
          </a:xfrm>
          <a:prstGeom prst="rect">
            <a:avLst/>
          </a:prstGeom>
          <a:noFill/>
        </p:spPr>
      </p:pic>
      <p:pic>
        <p:nvPicPr>
          <p:cNvPr id="30724" name="Picture 4" descr="https://catherineasquithgallery.com/uploads/posts/2021-02/1612568661_189-p-ekologiya-fon-zelenii-211.png"/>
          <p:cNvPicPr>
            <a:picLocks noChangeAspect="1" noChangeArrowheads="1"/>
          </p:cNvPicPr>
          <p:nvPr/>
        </p:nvPicPr>
        <p:blipFill>
          <a:blip r:embed="rId3" cstate="print"/>
          <a:srcRect/>
          <a:stretch>
            <a:fillRect/>
          </a:stretch>
        </p:blipFill>
        <p:spPr bwMode="auto">
          <a:xfrm>
            <a:off x="1643042" y="3500438"/>
            <a:ext cx="1571636" cy="1280071"/>
          </a:xfrm>
          <a:prstGeom prst="rect">
            <a:avLst/>
          </a:prstGeom>
          <a:noFill/>
        </p:spPr>
      </p:pic>
      <p:pic>
        <p:nvPicPr>
          <p:cNvPr id="30730" name="Picture 10" descr="https://static5.depositphotos.com/1008336/424/v/950/depositphotos_4240744-stock-illustration-farming-agriculture-sign.jpg"/>
          <p:cNvPicPr>
            <a:picLocks noChangeAspect="1" noChangeArrowheads="1"/>
          </p:cNvPicPr>
          <p:nvPr/>
        </p:nvPicPr>
        <p:blipFill>
          <a:blip r:embed="rId4" cstate="print"/>
          <a:srcRect/>
          <a:stretch>
            <a:fillRect/>
          </a:stretch>
        </p:blipFill>
        <p:spPr bwMode="auto">
          <a:xfrm>
            <a:off x="2357422" y="4929198"/>
            <a:ext cx="1643074" cy="1643074"/>
          </a:xfrm>
          <a:prstGeom prst="rect">
            <a:avLst/>
          </a:prstGeom>
          <a:ln>
            <a:noFill/>
          </a:ln>
          <a:effectLst>
            <a:softEdge rad="112500"/>
          </a:effectLst>
        </p:spPr>
      </p:pic>
      <p:pic>
        <p:nvPicPr>
          <p:cNvPr id="30736" name="Picture 16" descr="https://yt3.ggpht.com/a/AATXAJyglEvmU_YbcftCc5N5nXYSMF2rIc9YIY29UshY=s900-c-k-c0xffffffff-no-rj-mo"/>
          <p:cNvPicPr>
            <a:picLocks noChangeAspect="1" noChangeArrowheads="1"/>
          </p:cNvPicPr>
          <p:nvPr/>
        </p:nvPicPr>
        <p:blipFill>
          <a:blip r:embed="rId5" cstate="print"/>
          <a:srcRect/>
          <a:stretch>
            <a:fillRect/>
          </a:stretch>
        </p:blipFill>
        <p:spPr bwMode="auto">
          <a:xfrm>
            <a:off x="4143372" y="4929198"/>
            <a:ext cx="1643074" cy="1643074"/>
          </a:xfrm>
          <a:prstGeom prst="rect">
            <a:avLst/>
          </a:prstGeom>
          <a:ln>
            <a:noFill/>
          </a:ln>
          <a:effectLst>
            <a:softEdge rad="112500"/>
          </a:effectLst>
        </p:spPr>
      </p:pic>
      <p:pic>
        <p:nvPicPr>
          <p:cNvPr id="30738" name="Picture 18" descr="https://kartinkin.net/uploads/posts/2020-07/1593732380_40-p-kulturnie-foni-48.jpg"/>
          <p:cNvPicPr>
            <a:picLocks noChangeAspect="1" noChangeArrowheads="1"/>
          </p:cNvPicPr>
          <p:nvPr/>
        </p:nvPicPr>
        <p:blipFill>
          <a:blip r:embed="rId6" cstate="print"/>
          <a:srcRect/>
          <a:stretch>
            <a:fillRect/>
          </a:stretch>
        </p:blipFill>
        <p:spPr bwMode="auto">
          <a:xfrm>
            <a:off x="142844" y="4929198"/>
            <a:ext cx="2071670" cy="1644388"/>
          </a:xfrm>
          <a:prstGeom prst="rect">
            <a:avLst/>
          </a:prstGeom>
          <a:ln>
            <a:noFill/>
          </a:ln>
          <a:effectLst>
            <a:softEdge rad="112500"/>
          </a:effectLst>
        </p:spPr>
      </p:pic>
      <p:pic>
        <p:nvPicPr>
          <p:cNvPr id="30740" name="Picture 20" descr="https://www.kti.ru/img/news/2148/big_397fff5232f96c83cbf334f8449c853d7776e7281a773714a7512dfd097e5.png"/>
          <p:cNvPicPr>
            <a:picLocks noChangeAspect="1" noChangeArrowheads="1"/>
          </p:cNvPicPr>
          <p:nvPr/>
        </p:nvPicPr>
        <p:blipFill>
          <a:blip r:embed="rId7" cstate="print"/>
          <a:srcRect/>
          <a:stretch>
            <a:fillRect/>
          </a:stretch>
        </p:blipFill>
        <p:spPr bwMode="auto">
          <a:xfrm>
            <a:off x="5929322" y="4929198"/>
            <a:ext cx="3015319" cy="1644957"/>
          </a:xfrm>
          <a:prstGeom prst="rect">
            <a:avLst/>
          </a:prstGeom>
          <a:ln>
            <a:noFill/>
          </a:ln>
          <a:effectLst>
            <a:softEdge rad="112500"/>
          </a:effectLst>
        </p:spPr>
      </p:pic>
      <p:pic>
        <p:nvPicPr>
          <p:cNvPr id="30742" name="Picture 22" descr="https://stihi.ru/pics/2021/05/04/3967.jpg"/>
          <p:cNvPicPr>
            <a:picLocks noChangeAspect="1" noChangeArrowheads="1"/>
          </p:cNvPicPr>
          <p:nvPr/>
        </p:nvPicPr>
        <p:blipFill>
          <a:blip r:embed="rId8" cstate="print"/>
          <a:srcRect/>
          <a:stretch>
            <a:fillRect/>
          </a:stretch>
        </p:blipFill>
        <p:spPr bwMode="auto">
          <a:xfrm>
            <a:off x="3714744" y="3429000"/>
            <a:ext cx="1928826" cy="1447029"/>
          </a:xfrm>
          <a:prstGeom prst="rect">
            <a:avLst/>
          </a:prstGeom>
          <a:ln>
            <a:noFill/>
          </a:ln>
          <a:effectLst>
            <a:softEdge rad="112500"/>
          </a:effectLst>
        </p:spPr>
      </p:pic>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 Оплата труда работников бюджетной сферы </a:t>
            </a:r>
          </a:p>
          <a:p>
            <a:pPr algn="ctr"/>
            <a:r>
              <a:rPr lang="ru-RU" sz="1600" dirty="0" smtClean="0">
                <a:latin typeface="Calibri" pitchFamily="34" charset="0"/>
                <a:cs typeface="Calibri" pitchFamily="34" charset="0"/>
              </a:rPr>
              <a:t>в 2022 году и плановом периоде 2023 и 2024 годов</a:t>
            </a:r>
          </a:p>
        </p:txBody>
      </p:sp>
      <p:sp>
        <p:nvSpPr>
          <p:cNvPr id="8" name="TextBox 7"/>
          <p:cNvSpPr txBox="1"/>
          <p:nvPr/>
        </p:nvSpPr>
        <p:spPr>
          <a:xfrm>
            <a:off x="142844" y="571480"/>
            <a:ext cx="3143272" cy="2677656"/>
          </a:xfrm>
          <a:prstGeom prst="rect">
            <a:avLst/>
          </a:prstGeom>
          <a:noFill/>
        </p:spPr>
        <p:txBody>
          <a:bodyPr wrap="square" rtlCol="0">
            <a:spAutoFit/>
          </a:bodyPr>
          <a:lstStyle/>
          <a:p>
            <a:r>
              <a:rPr lang="ru-RU" sz="800" dirty="0" smtClean="0"/>
              <a:t>       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r>
              <a:rPr lang="ru-RU" sz="800" dirty="0" smtClean="0"/>
              <a:t>     численности получателей указанных мер социальной поддержки по данным отчетов на 01 июля 2021 года;</a:t>
            </a:r>
          </a:p>
          <a:p>
            <a:r>
              <a:rPr lang="ru-RU" sz="800" dirty="0" smtClean="0"/>
              <a:t>     расчетного размера ежемесячной денежной выплаты работникам муниципальных учреждений культуры, искусства и кинематографии, установленного на 2022 год – 818,17 рубля, на 2023 год – 850,90 рубля, на 2024 год – 884,94 рубля;</a:t>
            </a:r>
          </a:p>
          <a:p>
            <a:pPr algn="just"/>
            <a:r>
              <a:rPr lang="ru-RU" sz="800" dirty="0" smtClean="0"/>
              <a:t>      необходимости обеспечения расходов, связанных с перечислением, зачислением и доставкой ежемесячной денежной выплаты получателям указанных мер социальной поддержки (в пределах 1,5 процента размера ежемесячной денежной выплаты). </a:t>
            </a:r>
          </a:p>
          <a:p>
            <a:r>
              <a:rPr lang="ru-RU" sz="800" dirty="0" smtClean="0"/>
              <a:t>      Объемы средств, на которые изменяются расчетные показатели в 2023 году – 55,51 тыс. рублей, 2024 году – 58,05 тыс. рублей.</a:t>
            </a:r>
            <a:endParaRPr lang="ru-RU" sz="800" dirty="0"/>
          </a:p>
        </p:txBody>
      </p:sp>
      <p:sp>
        <p:nvSpPr>
          <p:cNvPr id="9" name="TextBox 8"/>
          <p:cNvSpPr txBox="1"/>
          <p:nvPr/>
        </p:nvSpPr>
        <p:spPr>
          <a:xfrm>
            <a:off x="3214678" y="3143248"/>
            <a:ext cx="3857652" cy="507831"/>
          </a:xfrm>
          <a:prstGeom prst="rect">
            <a:avLst/>
          </a:prstGeom>
          <a:noFill/>
        </p:spPr>
        <p:txBody>
          <a:bodyPr wrap="square" rtlCol="0">
            <a:spAutoFit/>
          </a:bodyPr>
          <a:lstStyle/>
          <a:p>
            <a:pPr marL="0" lvl="1"/>
            <a:r>
              <a:rPr lang="ru-RU" sz="900" dirty="0" smtClean="0"/>
              <a:t>    Средства на обеспечение выплаты минимального размера оплаты труда с 01.01.2022 года учтены в размере 13 617,00 рублей в месяц.</a:t>
            </a:r>
            <a:endParaRPr lang="ru-RU" sz="900" dirty="0"/>
          </a:p>
        </p:txBody>
      </p:sp>
      <p:graphicFrame>
        <p:nvGraphicFramePr>
          <p:cNvPr id="10" name="Диаграмма 9"/>
          <p:cNvGraphicFramePr/>
          <p:nvPr/>
        </p:nvGraphicFramePr>
        <p:xfrm>
          <a:off x="3286116" y="1928802"/>
          <a:ext cx="4286248" cy="1285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11"/>
          <p:cNvGraphicFramePr/>
          <p:nvPr/>
        </p:nvGraphicFramePr>
        <p:xfrm>
          <a:off x="7000828" y="2928934"/>
          <a:ext cx="2143172" cy="92869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42844" y="3857179"/>
            <a:ext cx="8858312" cy="3000821"/>
          </a:xfrm>
          <a:prstGeom prst="rect">
            <a:avLst/>
          </a:prstGeom>
          <a:noFill/>
        </p:spPr>
        <p:txBody>
          <a:bodyPr wrap="square" rtlCol="0">
            <a:spAutoFit/>
          </a:bodyPr>
          <a:lstStyle/>
          <a:p>
            <a:pPr algn="just"/>
            <a:r>
              <a:rPr lang="ru-RU" sz="900" dirty="0" smtClean="0"/>
              <a:t>	</a:t>
            </a:r>
            <a:r>
              <a:rPr lang="en-US" sz="900" dirty="0" err="1" smtClean="0"/>
              <a:t>Расходы</a:t>
            </a:r>
            <a:r>
              <a:rPr lang="en-US" sz="900" dirty="0" smtClean="0"/>
              <a:t> </a:t>
            </a:r>
            <a:r>
              <a:rPr lang="en-US" sz="900" dirty="0" err="1" smtClean="0"/>
              <a:t>на</a:t>
            </a:r>
            <a:r>
              <a:rPr lang="en-US" sz="900" dirty="0" smtClean="0"/>
              <a:t> </a:t>
            </a:r>
            <a:r>
              <a:rPr lang="en-US" sz="900" dirty="0" err="1" smtClean="0"/>
              <a:t>оплату</a:t>
            </a:r>
            <a:r>
              <a:rPr lang="en-US" sz="900" dirty="0" smtClean="0"/>
              <a:t> </a:t>
            </a:r>
            <a:r>
              <a:rPr lang="en-US" sz="900" dirty="0" err="1" smtClean="0"/>
              <a:t>труда</a:t>
            </a:r>
            <a:r>
              <a:rPr lang="en-US" sz="900" dirty="0" smtClean="0"/>
              <a:t>:</a:t>
            </a:r>
            <a:endParaRPr lang="ru-RU" sz="900" dirty="0" smtClean="0"/>
          </a:p>
          <a:p>
            <a:pPr algn="just"/>
            <a:r>
              <a:rPr lang="ru-RU" sz="9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в Ставропольском крае планируются с учетом размеров должностных окладов, утвержденных постановлением Правительства Ставропольского края от 29 декабря 2020 г. № 743-п «Об утверждении Методики расчета нормативов формирования расходов на содержание органов местного самоуправления муниципальных образований Ставропольского края»; </a:t>
            </a:r>
          </a:p>
          <a:p>
            <a:pPr algn="just"/>
            <a:r>
              <a:rPr lang="ru-RU" sz="9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pPr algn="just"/>
            <a:r>
              <a:rPr lang="ru-RU" sz="900" dirty="0" smtClean="0"/>
              <a:t>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постановлением Правительства Ставропольского края от 18</a:t>
            </a:r>
            <a:r>
              <a:rPr lang="en-US" sz="900" dirty="0" smtClean="0"/>
              <a:t> </a:t>
            </a:r>
            <a:r>
              <a:rPr lang="ru-RU" sz="900" dirty="0" smtClean="0"/>
              <a:t>марта 2009 г. № 81-п «О</a:t>
            </a:r>
            <a:r>
              <a:rPr lang="en-US" sz="900" dirty="0" smtClean="0"/>
              <a:t> </a:t>
            </a:r>
            <a:r>
              <a:rPr lang="ru-RU" sz="900" dirty="0" smtClean="0"/>
              <a:t>введении новых систем оплаты труда работников органов государственной власти (государственных органов) Ставропольского края, осуществляющих профессиональную деятельность по профессиям рабочих».</a:t>
            </a:r>
          </a:p>
          <a:p>
            <a:pPr algn="just"/>
            <a:r>
              <a:rPr lang="ru-RU" sz="900" dirty="0" smtClean="0"/>
              <a:t>	Расходы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2021</a:t>
            </a:r>
            <a:r>
              <a:rPr lang="en-US" sz="900" dirty="0" smtClean="0"/>
              <a:t> </a:t>
            </a:r>
            <a:r>
              <a:rPr lang="ru-RU" sz="900" dirty="0" smtClean="0"/>
              <a:t>года.</a:t>
            </a:r>
          </a:p>
          <a:p>
            <a:pPr algn="just"/>
            <a:r>
              <a:rPr lang="ru-RU" sz="900" dirty="0" smtClean="0"/>
              <a:t>	Расходы на оплату труда работников органов местного самоуправления предусматриваются с учетом индексации должностных окладов муниципальных служащих Ставропольского края с 01 октября 2021 года на 3,6 процента.</a:t>
            </a:r>
          </a:p>
          <a:p>
            <a:pPr algn="just"/>
            <a:r>
              <a:rPr lang="ru-RU" sz="900" dirty="0" smtClean="0"/>
              <a:t>	В соответствии со статьей 136 Бюджетного кодекса Российской Федерации планирование бюджетных ассигнований на содержание органов местного самоуправления осуществляется с учетом соблюдения нормативов формирования расходов на содержание органов местного самоуправления, утверждаемых Правительством Ставропольского края.</a:t>
            </a:r>
          </a:p>
          <a:p>
            <a:pPr algn="just"/>
            <a:endParaRPr lang="ru-RU" sz="900" dirty="0"/>
          </a:p>
        </p:txBody>
      </p:sp>
      <p:sp>
        <p:nvSpPr>
          <p:cNvPr id="16" name="Прямоугольник 15"/>
          <p:cNvSpPr/>
          <p:nvPr/>
        </p:nvSpPr>
        <p:spPr>
          <a:xfrm>
            <a:off x="142844" y="0"/>
            <a:ext cx="1138773" cy="338554"/>
          </a:xfrm>
          <a:prstGeom prst="rect">
            <a:avLst/>
          </a:prstGeom>
        </p:spPr>
        <p:txBody>
          <a:bodyPr wrap="none">
            <a:spAutoFit/>
          </a:bodyPr>
          <a:lstStyle/>
          <a:p>
            <a:r>
              <a:rPr lang="ru-RU" sz="1600" b="1" dirty="0" smtClean="0">
                <a:latin typeface="Calibri" pitchFamily="34" charset="0"/>
                <a:cs typeface="Calibri" pitchFamily="34" charset="0"/>
              </a:rPr>
              <a:t>Раздел 7 /</a:t>
            </a:r>
            <a:r>
              <a:rPr lang="ru-RU" sz="1600" dirty="0" smtClean="0">
                <a:latin typeface="Calibri" pitchFamily="34" charset="0"/>
                <a:cs typeface="Calibri" pitchFamily="34" charset="0"/>
              </a:rPr>
              <a:t> </a:t>
            </a:r>
            <a:endParaRPr lang="ru-RU" sz="1600" dirty="0"/>
          </a:p>
        </p:txBody>
      </p:sp>
      <p:sp>
        <p:nvSpPr>
          <p:cNvPr id="11" name="TextBox 10"/>
          <p:cNvSpPr txBox="1"/>
          <p:nvPr/>
        </p:nvSpPr>
        <p:spPr>
          <a:xfrm>
            <a:off x="3428992" y="571480"/>
            <a:ext cx="5572165" cy="1692771"/>
          </a:xfrm>
          <a:prstGeom prst="rect">
            <a:avLst/>
          </a:prstGeom>
          <a:noFill/>
        </p:spPr>
        <p:txBody>
          <a:bodyPr wrap="square" rtlCol="0">
            <a:spAutoFit/>
          </a:bodyPr>
          <a:lstStyle/>
          <a:p>
            <a:pPr marL="0" lvl="1" algn="just"/>
            <a:r>
              <a:rPr lang="ru-RU" sz="800" dirty="0" smtClean="0"/>
              <a:t>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lang="ru-RU" sz="800" dirty="0" smtClean="0">
                <a:hlinkClick r:id="rId4"/>
              </a:rPr>
              <a:t>№ 597</a:t>
            </a:r>
            <a:r>
              <a:rPr lang="ru-RU" sz="800" dirty="0" smtClean="0"/>
              <a:t> «О </a:t>
            </a:r>
            <a:r>
              <a:rPr lang="ru-RU" sz="800" dirty="0" err="1" smtClean="0"/>
              <a:t>мероприя</a:t>
            </a:r>
            <a:r>
              <a:rPr lang="ru-RU" sz="800" dirty="0" smtClean="0"/>
              <a:t>-</a:t>
            </a:r>
            <a:br>
              <a:rPr lang="ru-RU" sz="800" dirty="0" smtClean="0"/>
            </a:br>
            <a:r>
              <a:rPr lang="ru-RU" sz="800" dirty="0" err="1" smtClean="0"/>
              <a:t>тиях</a:t>
            </a:r>
            <a:r>
              <a:rPr lang="ru-RU" sz="800" dirty="0" smtClean="0"/>
              <a:t> по реализации государственной социальной политики», от 1 </a:t>
            </a:r>
            <a:r>
              <a:rPr lang="ru-RU" sz="800" dirty="0" err="1" smtClean="0"/>
              <a:t>ию</a:t>
            </a:r>
            <a:r>
              <a:rPr lang="ru-RU" sz="800" dirty="0" smtClean="0"/>
              <a:t>-</a:t>
            </a:r>
            <a:br>
              <a:rPr lang="ru-RU" sz="800" dirty="0" smtClean="0"/>
            </a:br>
            <a:r>
              <a:rPr lang="ru-RU" sz="800" dirty="0" err="1" smtClean="0"/>
              <a:t>ня</a:t>
            </a:r>
            <a:r>
              <a:rPr lang="ru-RU" sz="800" dirty="0" smtClean="0"/>
              <a:t> 2012 года </a:t>
            </a:r>
            <a:r>
              <a:rPr lang="ru-RU" sz="800" dirty="0" smtClean="0">
                <a:hlinkClick r:id="rId5"/>
              </a:rPr>
              <a:t>№ 761</a:t>
            </a:r>
            <a:r>
              <a:rPr lang="ru-RU" sz="800" dirty="0" smtClean="0"/>
              <a:t> «О национальной стратегии действий в интересах детей на 2012-2017 годы» и от 28 декабря 2012 года </a:t>
            </a:r>
            <a:r>
              <a:rPr lang="ru-RU" sz="800" dirty="0" smtClean="0">
                <a:hlinkClick r:id="rId6"/>
              </a:rPr>
              <a:t>№ 1688</a:t>
            </a:r>
            <a:r>
              <a:rPr lang="ru-RU" sz="800" dirty="0" smtClean="0"/>
              <a:t> «О некоторых мерах по реализации государственной политики в сфере защиты детей-сирот и детей, оставшихся без попечения родителей», формируются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 января 2022-2024 годов исходя из значения среднемесячного дохода от трудовой деятельности в 2022 году  – 26 250,60 рубля, в 2023-2024 годах – 28 758,02 рубля.</a:t>
            </a:r>
            <a:endParaRPr lang="ru-RU" sz="800" b="1" dirty="0" smtClean="0"/>
          </a:p>
          <a:p>
            <a:pPr algn="just"/>
            <a:endParaRPr lang="ru-RU" sz="800" dirty="0"/>
          </a:p>
        </p:txBody>
      </p:sp>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a:t>
            </a:r>
            <a:r>
              <a:rPr lang="ru-RU" sz="1600" b="1" dirty="0" smtClean="0">
                <a:latin typeface="Calibri" pitchFamily="34" charset="0"/>
                <a:cs typeface="Calibri" pitchFamily="34" charset="0"/>
              </a:rPr>
              <a:t>Раздел 8 /                                </a:t>
            </a:r>
            <a:r>
              <a:rPr lang="ru-RU" sz="1600" dirty="0" smtClean="0">
                <a:latin typeface="Calibri" pitchFamily="34" charset="0"/>
                <a:cs typeface="Calibri" pitchFamily="34" charset="0"/>
              </a:rPr>
              <a:t>ИНИЦИАТИВНЫЕ ПРОЕКТЫ</a:t>
            </a:r>
          </a:p>
        </p:txBody>
      </p:sp>
      <p:pic>
        <p:nvPicPr>
          <p:cNvPr id="3" name="Рисунок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Диаграмма 4"/>
          <p:cNvGraphicFramePr/>
          <p:nvPr/>
        </p:nvGraphicFramePr>
        <p:xfrm>
          <a:off x="0" y="2071678"/>
          <a:ext cx="5643570" cy="2357454"/>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p:cNvSpPr txBox="1"/>
          <p:nvPr/>
        </p:nvSpPr>
        <p:spPr>
          <a:xfrm>
            <a:off x="142844" y="285728"/>
            <a:ext cx="7072362" cy="1938992"/>
          </a:xfrm>
          <a:prstGeom prst="rect">
            <a:avLst/>
          </a:prstGeom>
          <a:noFill/>
        </p:spPr>
        <p:txBody>
          <a:bodyPr wrap="square" rtlCol="0">
            <a:spAutoFit/>
          </a:bodyPr>
          <a:lstStyle/>
          <a:p>
            <a:pPr algn="just"/>
            <a:r>
              <a:rPr lang="ru-RU" sz="1000" dirty="0" smtClean="0"/>
              <a:t>	В целях реализации мероприятий, имеющих приоритетное значение для жителей муниципального образования или его части, по решению вопросов местного значения или иных вопросов, право решения которых предоставлено органам местного самоуправления, в местную администрацию может быть внесен инициативный проект. </a:t>
            </a:r>
          </a:p>
          <a:p>
            <a:pPr algn="just"/>
            <a:r>
              <a:rPr lang="ru-RU" sz="1000" dirty="0" smtClean="0"/>
              <a:t>	С инициативой о внесении инициативного проекта вправе выступить инициативная группа численностью не менее десяти граждан, достигших шестнадцатилетнего возраста и проживающих на территории соответствующего муниципального образования, органы территориального общественного самоуправления, староста сельского населенного пункта (далее - инициаторы проекта). Минимальная численность инициативной группы может быть уменьшена нормативным правовым актом представительного органа муниципального образования. Право выступить инициатором проекта в соответствии с нормативным правовым актом представительного органа муниципального образования может быть предоставлено также иным лицам, осуществляющим деятельность на территории соответствующего муниципального образования.</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9" cstate="print"/>
          <a:srcRect/>
          <a:stretch>
            <a:fillRect/>
          </a:stretch>
        </p:blipFill>
        <p:spPr bwMode="auto">
          <a:xfrm flipH="1">
            <a:off x="6429388" y="2714620"/>
            <a:ext cx="1295264" cy="1168342"/>
          </a:xfrm>
          <a:prstGeom prst="rect">
            <a:avLst/>
          </a:prstGeom>
          <a:noFill/>
        </p:spPr>
      </p:pic>
      <p:sp>
        <p:nvSpPr>
          <p:cNvPr id="8" name="TextBox 7"/>
          <p:cNvSpPr txBox="1"/>
          <p:nvPr>
            <p:custDataLst>
              <p:tags r:id="rId2"/>
            </p:custDataLst>
          </p:nvPr>
        </p:nvSpPr>
        <p:spPr>
          <a:xfrm>
            <a:off x="5429256" y="2428868"/>
            <a:ext cx="1428760" cy="323165"/>
          </a:xfrm>
          <a:prstGeom prst="rect">
            <a:avLst/>
          </a:prstGeom>
          <a:noFill/>
          <a:effectLst/>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края</a:t>
            </a:r>
            <a:endParaRPr lang="ru-RU" sz="10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5715008" y="3929066"/>
            <a:ext cx="1643074"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образования</a:t>
            </a:r>
            <a:endParaRPr lang="ru-RU" sz="10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858148" y="2428868"/>
            <a:ext cx="78581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Население</a:t>
            </a:r>
            <a:endParaRPr lang="ru-RU" sz="10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643834" y="3929066"/>
            <a:ext cx="114300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Организации</a:t>
            </a:r>
            <a:endParaRPr lang="ru-RU" sz="1000" b="1" dirty="0">
              <a:solidFill>
                <a:schemeClr val="tx1"/>
              </a:solidFill>
              <a:latin typeface="Calibri" pitchFamily="34" charset="0"/>
              <a:cs typeface="Calibri" pitchFamily="34" charset="0"/>
            </a:endParaRPr>
          </a:p>
        </p:txBody>
      </p:sp>
      <p:sp>
        <p:nvSpPr>
          <p:cNvPr id="13" name="Прямоугольник 12"/>
          <p:cNvSpPr/>
          <p:nvPr/>
        </p:nvSpPr>
        <p:spPr>
          <a:xfrm>
            <a:off x="142844" y="4429132"/>
            <a:ext cx="8858312" cy="2092881"/>
          </a:xfrm>
          <a:prstGeom prst="rect">
            <a:avLst/>
          </a:prstGeom>
        </p:spPr>
        <p:txBody>
          <a:bodyPr wrap="square">
            <a:spAutoFit/>
          </a:bodyPr>
          <a:lstStyle/>
          <a:p>
            <a:r>
              <a:rPr lang="ru-RU" sz="1000" dirty="0" smtClean="0"/>
              <a:t>	В  проекте бюджета Курского муниципального округа Ставропольского края на 2022 год предусмотрены:</a:t>
            </a:r>
          </a:p>
          <a:p>
            <a:r>
              <a:rPr lang="ru-RU" sz="1000" dirty="0" smtClean="0"/>
              <a:t>	 реализация инициативного проекта (Устройство ограждения парка поселка Балтийский Курского муниципального округа Ставропольского края);</a:t>
            </a:r>
          </a:p>
          <a:p>
            <a:r>
              <a:rPr lang="ru-RU" sz="1000" dirty="0" smtClean="0"/>
              <a:t>	реализация инициативного проекта (Устройство детской игровой площадки по ул. Школьной в х. </a:t>
            </a:r>
            <a:r>
              <a:rPr lang="ru-RU" sz="1000" dirty="0" err="1" smtClean="0"/>
              <a:t>Бугулов</a:t>
            </a:r>
            <a:r>
              <a:rPr lang="ru-RU" sz="1000" dirty="0" smtClean="0"/>
              <a:t> Курского муниципального округа Ставропольского края) ; </a:t>
            </a:r>
          </a:p>
          <a:p>
            <a:r>
              <a:rPr lang="ru-RU" sz="1000" dirty="0" smtClean="0"/>
              <a:t>	реализация инициативного проекта (Устройство детской игровой площадки по ул. Степной в х. Графский Курского муниципального округа Ставропольского края) ;</a:t>
            </a:r>
          </a:p>
          <a:p>
            <a:r>
              <a:rPr lang="ru-RU" sz="1000" dirty="0" smtClean="0"/>
              <a:t>	реализация инициативного проекта (Обустройство крытой сцены и зрительских мест в парковой зоне села </a:t>
            </a:r>
            <a:r>
              <a:rPr lang="ru-RU" sz="1000" dirty="0" err="1" smtClean="0"/>
              <a:t>Ростовановское</a:t>
            </a:r>
            <a:r>
              <a:rPr lang="ru-RU" sz="1000" dirty="0" smtClean="0"/>
              <a:t> Курского муниципального округа Ставропольского края) ; </a:t>
            </a:r>
          </a:p>
          <a:p>
            <a:r>
              <a:rPr lang="ru-RU" sz="1000" dirty="0" smtClean="0"/>
              <a:t>	реализация инициативного проекта (Устройство детской площадки в парковой зоне пос. Рощино Курского муниципального округа Ставропольского края) ; </a:t>
            </a:r>
          </a:p>
          <a:p>
            <a:r>
              <a:rPr lang="ru-RU" sz="1000" dirty="0" smtClean="0"/>
              <a:t>	реализация инициативного проекта (Устройство детской игровой площадки по ул. Тихой в с. Серноводском Курского муниципального округа Ставропольского края) .</a:t>
            </a:r>
            <a:endParaRPr lang="ru-RU" sz="1000" dirty="0" smtClean="0">
              <a:latin typeface="Times New Roman" pitchFamily="18" charset="0"/>
              <a:cs typeface="Times New Roman" pitchFamily="18" charset="0"/>
            </a:endParaRPr>
          </a:p>
        </p:txBody>
      </p:sp>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s://kultura-kursk.stv.muzkult.ru/media/2021/09/15/1303288427/210123065_525613465153451_194473143019928504_n.jpg"/>
          <p:cNvPicPr>
            <a:picLocks noChangeAspect="1" noChangeArrowheads="1"/>
          </p:cNvPicPr>
          <p:nvPr/>
        </p:nvPicPr>
        <p:blipFill>
          <a:blip r:embed="rId2" cstate="print"/>
          <a:srcRect t="15454" b="33029"/>
          <a:stretch>
            <a:fillRect/>
          </a:stretch>
        </p:blipFill>
        <p:spPr bwMode="auto">
          <a:xfrm>
            <a:off x="7286612" y="2571744"/>
            <a:ext cx="1857388" cy="11430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656" name="Picture 8" descr="https://kultura-kursk.stv.muzkult.ru/media/2020/11/07/1242491803/123547949_675196386703476_1109896274125640993_n.jpg"/>
          <p:cNvPicPr>
            <a:picLocks noChangeAspect="1" noChangeArrowheads="1"/>
          </p:cNvPicPr>
          <p:nvPr/>
        </p:nvPicPr>
        <p:blipFill>
          <a:blip r:embed="rId3"/>
          <a:srcRect t="49962"/>
          <a:stretch>
            <a:fillRect/>
          </a:stretch>
        </p:blipFill>
        <p:spPr bwMode="auto">
          <a:xfrm>
            <a:off x="6000760" y="1714488"/>
            <a:ext cx="2000232" cy="11430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652" name="Picture 4" descr="https://kultura-kursk.stv.muzkult.ru/media/2021/09/15/1303287464/214369723_488113032483069_5462221074962918135_n.jpg"/>
          <p:cNvPicPr>
            <a:picLocks noChangeAspect="1" noChangeArrowheads="1"/>
          </p:cNvPicPr>
          <p:nvPr/>
        </p:nvPicPr>
        <p:blipFill>
          <a:blip r:embed="rId4" cstate="print"/>
          <a:srcRect/>
          <a:stretch>
            <a:fillRect/>
          </a:stretch>
        </p:blipFill>
        <p:spPr bwMode="auto">
          <a:xfrm>
            <a:off x="7500926" y="785794"/>
            <a:ext cx="1643074" cy="12334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2" descr="https://mkrada.gov.ua/files/368/GB_2018/0007.jpg"/>
          <p:cNvPicPr>
            <a:picLocks noChangeAspect="1" noChangeArrowheads="1"/>
          </p:cNvPicPr>
          <p:nvPr/>
        </p:nvPicPr>
        <p:blipFill>
          <a:blip r:embed="rId5" cstate="print"/>
          <a:srcRect/>
          <a:stretch>
            <a:fillRect/>
          </a:stretch>
        </p:blipFill>
        <p:spPr bwMode="auto">
          <a:xfrm>
            <a:off x="5929322" y="5449342"/>
            <a:ext cx="1857388" cy="1265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4" descr="https://ds04.infourok.ru/uploads/ex/09f0/000bdd47-6aefd354/img16.jpg"/>
          <p:cNvPicPr>
            <a:picLocks noChangeAspect="1" noChangeArrowheads="1"/>
          </p:cNvPicPr>
          <p:nvPr/>
        </p:nvPicPr>
        <p:blipFill>
          <a:blip r:embed="rId6" cstate="print"/>
          <a:srcRect/>
          <a:stretch>
            <a:fillRect/>
          </a:stretch>
        </p:blipFill>
        <p:spPr bwMode="auto">
          <a:xfrm>
            <a:off x="6000760" y="3500438"/>
            <a:ext cx="1785950" cy="1339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https://ds04.infourok.ru/uploads/ex/09d5/000bdd2c-3ea9c7f3/img82.jpg"/>
          <p:cNvPicPr>
            <a:picLocks noChangeAspect="1" noChangeArrowheads="1"/>
          </p:cNvPicPr>
          <p:nvPr/>
        </p:nvPicPr>
        <p:blipFill>
          <a:blip r:embed="rId7" cstate="print"/>
          <a:srcRect l="5634" t="5634" r="4225" b="13615"/>
          <a:stretch>
            <a:fillRect/>
          </a:stretch>
        </p:blipFill>
        <p:spPr bwMode="auto">
          <a:xfrm>
            <a:off x="7317289" y="4357694"/>
            <a:ext cx="1826711" cy="12067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3" name="Таблица 2"/>
          <p:cNvGraphicFramePr>
            <a:graphicFrameLocks noGrp="1"/>
          </p:cNvGraphicFramePr>
          <p:nvPr/>
        </p:nvGraphicFramePr>
        <p:xfrm>
          <a:off x="214283" y="357166"/>
          <a:ext cx="5643601" cy="2916872"/>
        </p:xfrm>
        <a:graphic>
          <a:graphicData uri="http://schemas.openxmlformats.org/drawingml/2006/table">
            <a:tbl>
              <a:tblPr/>
              <a:tblGrid>
                <a:gridCol w="2516740"/>
                <a:gridCol w="605292"/>
                <a:gridCol w="743341"/>
                <a:gridCol w="520339"/>
                <a:gridCol w="669007"/>
                <a:gridCol w="588882"/>
              </a:tblGrid>
              <a:tr h="209195">
                <a:tc rowSpan="2">
                  <a:txBody>
                    <a:bodyPr/>
                    <a:lstStyle/>
                    <a:p>
                      <a:pPr algn="ctr" fontAlgn="ctr"/>
                      <a:r>
                        <a:rPr lang="ru-RU" sz="800" b="1" i="0" u="none" strike="noStrike" dirty="0" smtClean="0">
                          <a:latin typeface="+mn-lt"/>
                          <a:cs typeface="Calibri" pitchFamily="34" charset="0"/>
                        </a:rPr>
                        <a:t>2021</a:t>
                      </a:r>
                    </a:p>
                    <a:p>
                      <a:pPr algn="ctr" fontAlgn="ctr"/>
                      <a:r>
                        <a:rPr lang="ru-RU" sz="800" b="1" i="0" u="none" strike="noStrike" dirty="0" smtClean="0">
                          <a:latin typeface="+mn-lt"/>
                          <a:cs typeface="Calibri" pitchFamily="34" charset="0"/>
                        </a:rPr>
                        <a:t>(уточненный)</a:t>
                      </a:r>
                      <a:endParaRPr lang="ru-RU" sz="800" b="1" i="0" u="none" strike="noStrike" dirty="0">
                        <a:latin typeface="+mn-lt"/>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ru-RU" sz="800" b="0" i="0" u="none" strike="noStrike" dirty="0">
                          <a:latin typeface="+mn-lt"/>
                          <a:cs typeface="Calibri" pitchFamily="34" charset="0"/>
                        </a:rPr>
                        <a:t>всего</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800" b="0" i="0" u="none" strike="noStrike" dirty="0" smtClean="0">
                          <a:latin typeface="+mn-lt"/>
                          <a:cs typeface="Calibri" pitchFamily="34" charset="0"/>
                        </a:rPr>
                        <a:t>за счет краевого бюджета</a:t>
                      </a:r>
                      <a:endParaRPr lang="ru-RU" sz="800" b="0" i="0" u="none" strike="noStrike" dirty="0">
                        <a:latin typeface="+mn-lt"/>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800" b="0" i="0" u="none" strike="noStrike" dirty="0" smtClean="0">
                          <a:latin typeface="+mn-lt"/>
                          <a:cs typeface="Calibri" pitchFamily="34" charset="0"/>
                        </a:rPr>
                        <a:t>за счет местного бюджета</a:t>
                      </a:r>
                      <a:endParaRPr lang="ru-RU" sz="800" b="0" i="0" u="none" strike="noStrike" dirty="0">
                        <a:latin typeface="+mn-lt"/>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800" b="0" i="0" u="none" strike="noStrike" dirty="0">
                          <a:latin typeface="Calibri" pitchFamily="34" charset="0"/>
                          <a:cs typeface="Calibri" pitchFamily="34" charset="0"/>
                        </a:rPr>
                        <a:t>в том числе</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598943">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800" b="0" i="0" u="none" strike="noStrike" dirty="0" smtClean="0">
                          <a:latin typeface="+mn-lt"/>
                          <a:cs typeface="Calibri" pitchFamily="34" charset="0"/>
                        </a:rPr>
                        <a:t>инициативные платежи</a:t>
                      </a:r>
                    </a:p>
                    <a:p>
                      <a:pPr algn="ctr" fontAlgn="t"/>
                      <a:r>
                        <a:rPr lang="ru-RU" sz="800" b="0" i="0" u="none" strike="noStrike" dirty="0" smtClean="0">
                          <a:latin typeface="+mn-lt"/>
                          <a:cs typeface="Calibri" pitchFamily="34" charset="0"/>
                        </a:rPr>
                        <a:t>(население, </a:t>
                      </a:r>
                      <a:r>
                        <a:rPr lang="ru-RU" sz="800" b="0" i="0" u="none" strike="noStrike" dirty="0">
                          <a:latin typeface="+mn-lt"/>
                          <a:cs typeface="Calibri" pitchFamily="34" charset="0"/>
                        </a:rPr>
                        <a:t>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800" b="0" i="0" u="none" strike="noStrike" dirty="0" smtClean="0">
                          <a:latin typeface="+mn-lt"/>
                          <a:cs typeface="Calibri" pitchFamily="34" charset="0"/>
                        </a:rPr>
                        <a:t> бюджет</a:t>
                      </a:r>
                    </a:p>
                    <a:p>
                      <a:pPr algn="ctr" fontAlgn="t"/>
                      <a:r>
                        <a:rPr lang="ru-RU" sz="800" b="0" i="0" u="none" strike="noStrike" dirty="0" smtClean="0">
                          <a:latin typeface="+mn-lt"/>
                          <a:cs typeface="Calibri" pitchFamily="34" charset="0"/>
                        </a:rPr>
                        <a:t> округа</a:t>
                      </a:r>
                      <a:endParaRPr lang="ru-RU" sz="800" b="0"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202">
                <a:tc>
                  <a:txBody>
                    <a:bodyPr/>
                    <a:lstStyle/>
                    <a:p>
                      <a:pPr algn="l" rtl="0" fontAlgn="ctr"/>
                      <a:r>
                        <a:rPr lang="ru-RU" sz="800" b="0" i="0" u="none" strike="noStrike" dirty="0">
                          <a:solidFill>
                            <a:srgbClr val="000000"/>
                          </a:solidFill>
                          <a:latin typeface="+mn-lt"/>
                          <a:cs typeface="Calibri" pitchFamily="34" charset="0"/>
                        </a:rPr>
                        <a:t>Ремонт здания пожарной части (2 этап) в поселке Балтийский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a:t>
                      </a:r>
                      <a:r>
                        <a:rPr lang="ru-RU" sz="800" b="1" i="0" u="none" strike="noStrike" baseline="0" dirty="0" smtClean="0">
                          <a:solidFill>
                            <a:srgbClr val="000000"/>
                          </a:solidFill>
                          <a:latin typeface="+mn-lt"/>
                          <a:cs typeface="Calibri" pitchFamily="34" charset="0"/>
                        </a:rPr>
                        <a:t> 737,82</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1 077,81</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660,00</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310,00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350,00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209">
                <a:tc>
                  <a:txBody>
                    <a:bodyPr/>
                    <a:lstStyle/>
                    <a:p>
                      <a:pPr algn="l" rtl="0" fontAlgn="ctr"/>
                      <a:r>
                        <a:rPr lang="ru-RU" sz="800" kern="1200" dirty="0" smtClean="0">
                          <a:solidFill>
                            <a:schemeClr val="tx1"/>
                          </a:solidFill>
                          <a:latin typeface="+mn-lt"/>
                          <a:ea typeface="+mn-ea"/>
                          <a:cs typeface="+mn-cs"/>
                        </a:rPr>
                        <a:t>Обустройство зоны отдыха, прилегающей к зданию Дома культуры в селе </a:t>
                      </a:r>
                      <a:r>
                        <a:rPr lang="ru-RU" sz="800" kern="1200" dirty="0" err="1" smtClean="0">
                          <a:solidFill>
                            <a:schemeClr val="tx1"/>
                          </a:solidFill>
                          <a:latin typeface="+mn-lt"/>
                          <a:ea typeface="+mn-ea"/>
                          <a:cs typeface="+mn-cs"/>
                        </a:rPr>
                        <a:t>Ростовановское</a:t>
                      </a:r>
                      <a:r>
                        <a:rPr lang="ru-RU" sz="800" kern="1200" dirty="0" smtClean="0">
                          <a:solidFill>
                            <a:schemeClr val="tx1"/>
                          </a:solidFill>
                          <a:latin typeface="+mn-lt"/>
                          <a:ea typeface="+mn-ea"/>
                          <a:cs typeface="+mn-cs"/>
                        </a:rPr>
                        <a:t> </a:t>
                      </a:r>
                      <a:r>
                        <a:rPr lang="ru-RU" sz="800" kern="1200" dirty="0" err="1" smtClean="0">
                          <a:solidFill>
                            <a:schemeClr val="tx1"/>
                          </a:solidFill>
                          <a:latin typeface="+mn-lt"/>
                          <a:ea typeface="+mn-ea"/>
                          <a:cs typeface="+mn-cs"/>
                        </a:rPr>
                        <a:t>Ростовановского</a:t>
                      </a:r>
                      <a:r>
                        <a:rPr lang="ru-RU" sz="800" kern="1200" dirty="0" smtClean="0">
                          <a:solidFill>
                            <a:schemeClr val="tx1"/>
                          </a:solidFill>
                          <a:latin typeface="+mn-lt"/>
                          <a:ea typeface="+mn-ea"/>
                          <a:cs typeface="+mn-cs"/>
                        </a:rPr>
                        <a:t> сельсовета Курского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1 654,45</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1 189,46</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464,99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176,65</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288,34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26">
                <a:tc>
                  <a:txBody>
                    <a:bodyPr/>
                    <a:lstStyle/>
                    <a:p>
                      <a:pPr algn="l" rtl="0" fontAlgn="ctr"/>
                      <a:r>
                        <a:rPr lang="ru-RU" sz="800" b="0" i="0" u="none" strike="noStrike" dirty="0">
                          <a:solidFill>
                            <a:srgbClr val="000000"/>
                          </a:solidFill>
                          <a:latin typeface="+mn-lt"/>
                          <a:cs typeface="Calibri" pitchFamily="34" charset="0"/>
                        </a:rPr>
                        <a:t>Ремонт фасада здания </a:t>
                      </a:r>
                      <a:r>
                        <a:rPr lang="ru-RU" sz="800" b="0" i="0" u="none" strike="noStrike" dirty="0" err="1">
                          <a:solidFill>
                            <a:srgbClr val="000000"/>
                          </a:solidFill>
                          <a:latin typeface="+mn-lt"/>
                          <a:cs typeface="Calibri" pitchFamily="34" charset="0"/>
                        </a:rPr>
                        <a:t>Уваровского</a:t>
                      </a:r>
                      <a:r>
                        <a:rPr lang="ru-RU" sz="800" b="0" i="0" u="none" strike="noStrike" dirty="0">
                          <a:solidFill>
                            <a:srgbClr val="000000"/>
                          </a:solidFill>
                          <a:latin typeface="+mn-lt"/>
                          <a:cs typeface="Calibri" pitchFamily="34" charset="0"/>
                        </a:rPr>
                        <a:t> СДК по ул. Колхозная, 8 в селе </a:t>
                      </a:r>
                      <a:r>
                        <a:rPr lang="ru-RU" sz="800" b="0" i="0" u="none" strike="noStrike" dirty="0" err="1">
                          <a:solidFill>
                            <a:srgbClr val="000000"/>
                          </a:solidFill>
                          <a:latin typeface="+mn-lt"/>
                          <a:cs typeface="Calibri" pitchFamily="34" charset="0"/>
                        </a:rPr>
                        <a:t>Уваровское</a:t>
                      </a:r>
                      <a:r>
                        <a:rPr lang="ru-RU" sz="800" b="0" i="0" u="none" strike="noStrike" dirty="0">
                          <a:solidFill>
                            <a:srgbClr val="000000"/>
                          </a:solidFill>
                          <a:latin typeface="+mn-lt"/>
                          <a:cs typeface="Calibri" pitchFamily="34" charset="0"/>
                        </a:rPr>
                        <a:t>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925,05</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549,43</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375,62</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100,62</a:t>
                      </a: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275,00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209">
                <a:tc>
                  <a:txBody>
                    <a:bodyPr/>
                    <a:lstStyle/>
                    <a:p>
                      <a:pPr algn="l" rtl="0" fontAlgn="ctr"/>
                      <a:r>
                        <a:rPr lang="ru-RU" sz="800" b="0" i="0" u="none" strike="noStrike" dirty="0">
                          <a:solidFill>
                            <a:srgbClr val="000000"/>
                          </a:solidFill>
                          <a:latin typeface="+mn-lt"/>
                          <a:cs typeface="Calibri" pitchFamily="34" charset="0"/>
                        </a:rPr>
                        <a:t>Благоустройство территории прилегающей к зданию СДК «Ремонтник» в селе Русское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1 973,24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 </a:t>
                      </a:r>
                      <a:r>
                        <a:rPr lang="ru-RU" sz="800" b="0" i="0" u="none" strike="noStrike" dirty="0" smtClean="0">
                          <a:solidFill>
                            <a:srgbClr val="000000"/>
                          </a:solidFill>
                          <a:latin typeface="+mn-lt"/>
                          <a:cs typeface="Calibri" pitchFamily="34" charset="0"/>
                        </a:rPr>
                        <a:t>229,63</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743,61</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143,61</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600,00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202">
                <a:tc>
                  <a:txBody>
                    <a:bodyPr/>
                    <a:lstStyle/>
                    <a:p>
                      <a:pPr algn="l" rtl="0" fontAlgn="ctr"/>
                      <a:r>
                        <a:rPr lang="ru-RU" sz="800" b="0" i="0" u="none" strike="noStrike" dirty="0">
                          <a:solidFill>
                            <a:srgbClr val="000000"/>
                          </a:solidFill>
                          <a:latin typeface="+mn-lt"/>
                          <a:cs typeface="Calibri" pitchFamily="34" charset="0"/>
                        </a:rPr>
                        <a:t>Устройство детского игрового комплекса в парке в хуторе Графский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624,98</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393,89</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231,09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70,00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161,09</a:t>
                      </a: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20">
                <a:tc>
                  <a:txBody>
                    <a:bodyPr/>
                    <a:lstStyle/>
                    <a:p>
                      <a:pPr algn="ctr" fontAlgn="ctr"/>
                      <a:r>
                        <a:rPr lang="ru-RU" sz="800" b="0" i="0" u="none" strike="noStrike" dirty="0">
                          <a:latin typeface="+mn-lt"/>
                          <a:cs typeface="Calibri" pitchFamily="34" charset="0"/>
                        </a:rPr>
                        <a:t> </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800" b="1" i="0" u="none" strike="noStrike" dirty="0" smtClean="0">
                          <a:latin typeface="+mn-lt"/>
                          <a:cs typeface="Calibri" pitchFamily="34" charset="0"/>
                        </a:rPr>
                        <a:t>6 915,54</a:t>
                      </a:r>
                      <a:endParaRPr lang="ru-RU" sz="800" b="1"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800" b="1" i="0" u="none" strike="noStrike" dirty="0">
                          <a:latin typeface="+mn-lt"/>
                          <a:cs typeface="Calibri" pitchFamily="34" charset="0"/>
                        </a:rPr>
                        <a:t>       </a:t>
                      </a:r>
                      <a:r>
                        <a:rPr lang="ru-RU" sz="800" b="1" i="0" u="none" strike="noStrike" dirty="0" smtClean="0">
                          <a:latin typeface="+mn-lt"/>
                          <a:cs typeface="Calibri" pitchFamily="34" charset="0"/>
                        </a:rPr>
                        <a:t>   4 440,23</a:t>
                      </a:r>
                      <a:endParaRPr lang="ru-RU" sz="800" b="1"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ru-RU" sz="800" b="1" dirty="0" smtClean="0">
                          <a:latin typeface="+mn-lt"/>
                        </a:rPr>
                        <a:t>2 475,31</a:t>
                      </a:r>
                      <a:endParaRPr lang="ru-RU" sz="800" b="1" dirty="0">
                        <a:latin typeface="+mn-lt"/>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ru-RU" sz="800" b="1" dirty="0" smtClean="0">
                          <a:latin typeface="+mn-lt"/>
                        </a:rPr>
                        <a:t>800,88</a:t>
                      </a:r>
                      <a:endParaRPr lang="ru-RU" sz="800" b="1" dirty="0">
                        <a:latin typeface="+mn-lt"/>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800" b="1" i="0" u="none" strike="noStrike" dirty="0" smtClean="0">
                          <a:latin typeface="+mn-lt"/>
                          <a:cs typeface="Calibri" pitchFamily="34" charset="0"/>
                        </a:rPr>
                        <a:t>1 674,43         </a:t>
                      </a:r>
                      <a:endParaRPr lang="ru-RU" sz="800" b="1"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214282" y="3286124"/>
          <a:ext cx="5643601" cy="3336652"/>
        </p:xfrm>
        <a:graphic>
          <a:graphicData uri="http://schemas.openxmlformats.org/drawingml/2006/table">
            <a:tbl>
              <a:tblPr/>
              <a:tblGrid>
                <a:gridCol w="2516741"/>
                <a:gridCol w="610119"/>
                <a:gridCol w="762649"/>
                <a:gridCol w="505098"/>
                <a:gridCol w="601367"/>
                <a:gridCol w="647627"/>
              </a:tblGrid>
              <a:tr h="141140">
                <a:tc rowSpan="2">
                  <a:txBody>
                    <a:bodyPr/>
                    <a:lstStyle/>
                    <a:p>
                      <a:pPr algn="ctr" rtl="0" fontAlgn="ctr"/>
                      <a:r>
                        <a:rPr lang="ru-RU" sz="800" b="1" i="0" u="none" strike="noStrike" dirty="0" smtClean="0">
                          <a:solidFill>
                            <a:srgbClr val="000000"/>
                          </a:solidFill>
                          <a:latin typeface="+mn-lt"/>
                          <a:cs typeface="Calibri" pitchFamily="34" charset="0"/>
                        </a:rPr>
                        <a:t>2022</a:t>
                      </a:r>
                      <a:endParaRPr lang="ru-RU" sz="800" b="1" i="0" u="none" strike="noStrike" dirty="0">
                        <a:solidFill>
                          <a:srgbClr val="000000"/>
                        </a:solidFill>
                        <a:latin typeface="+mn-lt"/>
                        <a:cs typeface="Calibri" pitchFamily="34" charset="0"/>
                      </a:endParaRPr>
                    </a:p>
                    <a:p>
                      <a:pPr algn="ctr" rtl="0" fontAlgn="ctr"/>
                      <a:r>
                        <a:rPr lang="ru-RU" sz="800" b="1" i="0" u="none" strike="noStrike" dirty="0">
                          <a:solidFill>
                            <a:srgbClr val="000000"/>
                          </a:solidFill>
                          <a:latin typeface="+mn-lt"/>
                          <a:cs typeface="Calibri" pitchFamily="34" charset="0"/>
                        </a:rPr>
                        <a:t>(проект) </a:t>
                      </a:r>
                    </a:p>
                    <a:p>
                      <a:pPr algn="ctr" fontAlgn="ctr"/>
                      <a:r>
                        <a:rPr lang="ru-RU" sz="800" b="0" i="0" u="none" strike="noStrike" dirty="0">
                          <a:solidFill>
                            <a:srgbClr val="000000"/>
                          </a:solidFill>
                          <a:latin typeface="+mn-lt"/>
                          <a:cs typeface="Calibri" pitchFamily="34" charset="0"/>
                        </a:rPr>
                        <a:t> </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dirty="0">
                          <a:solidFill>
                            <a:srgbClr val="000000"/>
                          </a:solidFill>
                          <a:latin typeface="+mn-lt"/>
                          <a:cs typeface="Calibri" pitchFamily="34" charset="0"/>
                        </a:rPr>
                        <a:t>всего</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dirty="0">
                          <a:solidFill>
                            <a:srgbClr val="000000"/>
                          </a:solidFill>
                          <a:latin typeface="+mn-lt"/>
                          <a:cs typeface="Calibri" pitchFamily="34" charset="0"/>
                        </a:rPr>
                        <a:t>за счет краевого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dirty="0">
                          <a:solidFill>
                            <a:srgbClr val="000000"/>
                          </a:solidFill>
                          <a:latin typeface="+mn-lt"/>
                          <a:cs typeface="Calibri" pitchFamily="34" charset="0"/>
                        </a:rPr>
                        <a:t>за счет местного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mn-lt"/>
                          <a:cs typeface="Calibri" pitchFamily="34" charset="0"/>
                        </a:rPr>
                        <a:t> </a:t>
                      </a:r>
                      <a:r>
                        <a:rPr lang="ru-RU" sz="800" b="0" i="0" u="none" strike="noStrike" dirty="0" smtClean="0">
                          <a:latin typeface="+mn-lt"/>
                          <a:cs typeface="Calibri" pitchFamily="34" charset="0"/>
                        </a:rPr>
                        <a:t>в том числе</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6640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r>
                        <a:rPr lang="ru-RU" sz="800" b="0" i="0" u="none" strike="noStrike" dirty="0" smtClean="0">
                          <a:solidFill>
                            <a:srgbClr val="000000"/>
                          </a:solidFill>
                          <a:latin typeface="+mn-lt"/>
                          <a:cs typeface="Calibri" pitchFamily="34" charset="0"/>
                        </a:rPr>
                        <a:t>инициативные платежи (население, </a:t>
                      </a:r>
                      <a:r>
                        <a:rPr lang="ru-RU" sz="800" b="0" i="0" u="none" strike="noStrike" dirty="0">
                          <a:solidFill>
                            <a:srgbClr val="000000"/>
                          </a:solidFill>
                          <a:latin typeface="+mn-lt"/>
                          <a:cs typeface="Calibri" pitchFamily="34" charset="0"/>
                        </a:rPr>
                        <a:t>организации)</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800" b="0" i="0" u="none" strike="noStrike" dirty="0" smtClean="0">
                          <a:solidFill>
                            <a:srgbClr val="000000"/>
                          </a:solidFill>
                          <a:latin typeface="+mn-lt"/>
                          <a:cs typeface="Calibri" pitchFamily="34" charset="0"/>
                        </a:rPr>
                        <a:t>бюджет </a:t>
                      </a:r>
                    </a:p>
                    <a:p>
                      <a:pPr algn="ctr" rtl="0" fontAlgn="t"/>
                      <a:r>
                        <a:rPr lang="ru-RU" sz="800" b="0" i="0" u="none" strike="noStrike" dirty="0" smtClean="0">
                          <a:solidFill>
                            <a:srgbClr val="000000"/>
                          </a:solidFill>
                          <a:latin typeface="+mn-lt"/>
                          <a:cs typeface="Calibri" pitchFamily="34" charset="0"/>
                        </a:rPr>
                        <a:t>округа</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Calibri" pitchFamily="34" charset="0"/>
                        </a:rPr>
                        <a:t>Устройство ограждения парка поселка Балтийский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n-lt"/>
                          <a:cs typeface="Calibri" pitchFamily="34" charset="0"/>
                        </a:rPr>
                        <a:t>2 000,00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 </a:t>
                      </a:r>
                      <a:r>
                        <a:rPr lang="ru-RU" sz="800" b="0" i="0" u="none" strike="noStrike" dirty="0" smtClean="0">
                          <a:solidFill>
                            <a:srgbClr val="000000"/>
                          </a:solidFill>
                          <a:latin typeface="+mn-lt"/>
                          <a:cs typeface="Calibri" pitchFamily="34" charset="0"/>
                        </a:rPr>
                        <a:t>350,00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650,00</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300,00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350,00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Calibri" pitchFamily="34" charset="0"/>
                        </a:rPr>
                        <a:t>Обустройство крытой сцены и зрительских мест в парковой зоне села </a:t>
                      </a:r>
                      <a:r>
                        <a:rPr lang="ru-RU" sz="800" kern="1200" dirty="0" err="1" smtClean="0">
                          <a:solidFill>
                            <a:schemeClr val="tx1"/>
                          </a:solidFill>
                          <a:latin typeface="+mn-lt"/>
                          <a:ea typeface="+mn-ea"/>
                          <a:cs typeface="Calibri" pitchFamily="34" charset="0"/>
                        </a:rPr>
                        <a:t>Ростовановское</a:t>
                      </a:r>
                      <a:r>
                        <a:rPr lang="ru-RU" sz="800" kern="1200" dirty="0" smtClean="0">
                          <a:solidFill>
                            <a:schemeClr val="tx1"/>
                          </a:solidFill>
                          <a:latin typeface="+mn-lt"/>
                          <a:ea typeface="+mn-ea"/>
                          <a:cs typeface="Calibri" pitchFamily="34" charset="0"/>
                        </a:rPr>
                        <a:t>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3 006,21</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1 915,54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1 090,67</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452,15</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638,52</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021">
                <a:tc>
                  <a:txBody>
                    <a:bodyPr/>
                    <a:lstStyle/>
                    <a:p>
                      <a:pPr algn="l" rtl="0" fontAlgn="ctr"/>
                      <a:r>
                        <a:rPr lang="ru-RU" sz="800" kern="1200" dirty="0" smtClean="0">
                          <a:solidFill>
                            <a:schemeClr val="tx1"/>
                          </a:solidFill>
                          <a:latin typeface="+mn-lt"/>
                          <a:ea typeface="+mn-ea"/>
                          <a:cs typeface="+mn-cs"/>
                        </a:rPr>
                        <a:t>Устройство детской площадки в парковой зоне пос. Рощино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n-lt"/>
                          <a:cs typeface="Calibri" pitchFamily="34" charset="0"/>
                        </a:rPr>
                        <a:t>2 </a:t>
                      </a:r>
                      <a:r>
                        <a:rPr lang="ru-RU" sz="800" b="1" i="0" u="none" strike="noStrike" dirty="0" smtClean="0">
                          <a:solidFill>
                            <a:srgbClr val="000000"/>
                          </a:solidFill>
                          <a:latin typeface="+mn-lt"/>
                          <a:cs typeface="Calibri" pitchFamily="34" charset="0"/>
                        </a:rPr>
                        <a:t>608,21</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 </a:t>
                      </a:r>
                      <a:r>
                        <a:rPr lang="ru-RU" sz="800" b="0" i="0" u="none" strike="noStrike" dirty="0" smtClean="0">
                          <a:solidFill>
                            <a:srgbClr val="000000"/>
                          </a:solidFill>
                          <a:latin typeface="+mn-lt"/>
                          <a:cs typeface="Calibri" pitchFamily="34" charset="0"/>
                        </a:rPr>
                        <a:t>551,45</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a:t>
                      </a:r>
                      <a:r>
                        <a:rPr lang="ru-RU" sz="800" b="1" i="0" u="none" strike="noStrike" baseline="0" dirty="0" smtClean="0">
                          <a:solidFill>
                            <a:srgbClr val="000000"/>
                          </a:solidFill>
                          <a:latin typeface="+mn-lt"/>
                          <a:cs typeface="Calibri" pitchFamily="34" charset="0"/>
                        </a:rPr>
                        <a:t> 056,76</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402,10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654,66</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mn-cs"/>
                        </a:rPr>
                        <a:t>Устройство детской игровой площадки по ул. Степной в х. Графский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2 432,04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1 414,00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1 018,04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326,00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692,04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mn-cs"/>
                        </a:rPr>
                        <a:t>Устройство детской игровой площадки по ул. Школьной в х. </a:t>
                      </a:r>
                      <a:r>
                        <a:rPr lang="ru-RU" sz="800" kern="1200" dirty="0" err="1" smtClean="0">
                          <a:solidFill>
                            <a:schemeClr val="tx1"/>
                          </a:solidFill>
                          <a:latin typeface="+mn-lt"/>
                          <a:ea typeface="+mn-ea"/>
                          <a:cs typeface="+mn-cs"/>
                        </a:rPr>
                        <a:t>Бугулов</a:t>
                      </a:r>
                      <a:r>
                        <a:rPr lang="ru-RU" sz="800" kern="1200" dirty="0" smtClean="0">
                          <a:solidFill>
                            <a:schemeClr val="tx1"/>
                          </a:solidFill>
                          <a:latin typeface="+mn-lt"/>
                          <a:ea typeface="+mn-ea"/>
                          <a:cs typeface="+mn-cs"/>
                        </a:rPr>
                        <a:t>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1 309,34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776,50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532,84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180,50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352,34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mn-cs"/>
                        </a:rPr>
                        <a:t>Устройство детской игровой площадки по ул. Степной в х. Графский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1 530,89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915,00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615,89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217,00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398,89</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473">
                <a:tc>
                  <a:txBody>
                    <a:bodyPr/>
                    <a:lstStyle/>
                    <a:p>
                      <a:pPr algn="l" fontAlgn="b"/>
                      <a:r>
                        <a:rPr lang="ru-RU" sz="800" b="1" i="0" u="none" strike="noStrike" dirty="0">
                          <a:solidFill>
                            <a:srgbClr val="000000"/>
                          </a:solidFill>
                          <a:latin typeface="+mn-lt"/>
                          <a:cs typeface="Calibri"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12 886,69</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7 922,49</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4 964,20</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1 877,75</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3 086,45</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7650" name="Picture 2" descr="https://kultura-kursk.stv.muzkult.ru/media/2021/09/15/1303286914/210565136_353146186181952_2152537888361196524_n.jpg"/>
          <p:cNvPicPr>
            <a:picLocks noChangeAspect="1" noChangeArrowheads="1"/>
          </p:cNvPicPr>
          <p:nvPr/>
        </p:nvPicPr>
        <p:blipFill>
          <a:blip r:embed="rId8" cstate="print"/>
          <a:srcRect t="23684" b="7895"/>
          <a:stretch>
            <a:fillRect/>
          </a:stretch>
        </p:blipFill>
        <p:spPr bwMode="auto">
          <a:xfrm>
            <a:off x="5929322" y="214290"/>
            <a:ext cx="1785950" cy="12219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nvGraphicFramePr>
        <p:xfrm>
          <a:off x="0" y="5357826"/>
          <a:ext cx="4643470" cy="142876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9 /                            </a:t>
            </a:r>
            <a:r>
              <a:rPr lang="ru-RU" sz="1600" dirty="0" smtClean="0">
                <a:latin typeface="Calibri" pitchFamily="34" charset="0"/>
                <a:cs typeface="Calibri" pitchFamily="34" charset="0"/>
              </a:rPr>
              <a:t>ОБЕСПЕЧЕНИЕ  ЖИЛЬЕМ  МОЛОДЫХ  СЕМЕЙ</a:t>
            </a:r>
          </a:p>
        </p:txBody>
      </p:sp>
      <p:graphicFrame>
        <p:nvGraphicFramePr>
          <p:cNvPr id="3" name="Таблица 2"/>
          <p:cNvGraphicFramePr>
            <a:graphicFrameLocks noGrp="1"/>
          </p:cNvGraphicFramePr>
          <p:nvPr/>
        </p:nvGraphicFramePr>
        <p:xfrm>
          <a:off x="142844" y="500042"/>
          <a:ext cx="3857651" cy="1164747"/>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2020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000" b="1" i="0" u="none" strike="noStrike" dirty="0" smtClean="0">
                          <a:solidFill>
                            <a:schemeClr val="tx1"/>
                          </a:solidFill>
                          <a:latin typeface="Calibri" pitchFamily="34" charset="0"/>
                          <a:cs typeface="Calibri" pitchFamily="34" charset="0"/>
                        </a:rPr>
                        <a:t>25</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36 203,87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2 894,79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31 498,89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1 810,19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142844" y="1857364"/>
          <a:ext cx="3857652" cy="1322632"/>
        </p:xfrm>
        <a:graphic>
          <a:graphicData uri="http://schemas.openxmlformats.org/drawingml/2006/table">
            <a:tbl>
              <a:tblPr/>
              <a:tblGrid>
                <a:gridCol w="785818"/>
                <a:gridCol w="649589"/>
                <a:gridCol w="850609"/>
                <a:gridCol w="853934"/>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2021 (уточненный)</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7</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9 414,41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6 026,36</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2 540,27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847,78</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3286124"/>
          <a:ext cx="3857651" cy="1634656"/>
        </p:xfrm>
        <a:graphic>
          <a:graphicData uri="http://schemas.openxmlformats.org/drawingml/2006/table">
            <a:tbl>
              <a:tblPr/>
              <a:tblGrid>
                <a:gridCol w="785818"/>
                <a:gridCol w="649586"/>
                <a:gridCol w="897129"/>
                <a:gridCol w="807416"/>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 (прогноз)</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2022 (79)</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63831,03</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5 862,43</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54 777,05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3191,55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2023</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21656,12</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16 716,93</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4939,19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2024</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21960,35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17 005,95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4954,40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429124" y="428604"/>
          <a:ext cx="4714876" cy="1357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4357686" y="1928802"/>
          <a:ext cx="4714908" cy="1357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4357686" y="3429000"/>
          <a:ext cx="4714908" cy="14287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3"/>
          <p:cNvSpPr txBox="1"/>
          <p:nvPr/>
        </p:nvSpPr>
        <p:spPr>
          <a:xfrm>
            <a:off x="7703820" y="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12" name="TextBox 3"/>
          <p:cNvSpPr txBox="1"/>
          <p:nvPr/>
        </p:nvSpPr>
        <p:spPr>
          <a:xfrm>
            <a:off x="4000496" y="46434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2022 год</a:t>
            </a:r>
            <a:endParaRPr lang="ru-RU" sz="1000" i="1" dirty="0">
              <a:cs typeface="Times New Roman" pitchFamily="18" charset="0"/>
            </a:endParaRPr>
          </a:p>
        </p:txBody>
      </p:sp>
      <p:sp>
        <p:nvSpPr>
          <p:cNvPr id="13" name="TextBox 3"/>
          <p:cNvSpPr txBox="1"/>
          <p:nvPr/>
        </p:nvSpPr>
        <p:spPr>
          <a:xfrm>
            <a:off x="4000496" y="535782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2024 год</a:t>
            </a:r>
            <a:endParaRPr lang="ru-RU" sz="1000" i="1" dirty="0">
              <a:cs typeface="Times New Roman" pitchFamily="18" charset="0"/>
            </a:endParaRPr>
          </a:p>
        </p:txBody>
      </p:sp>
      <p:sp>
        <p:nvSpPr>
          <p:cNvPr id="15" name="TextBox 3"/>
          <p:cNvSpPr txBox="1"/>
          <p:nvPr/>
        </p:nvSpPr>
        <p:spPr>
          <a:xfrm>
            <a:off x="0" y="5357826"/>
            <a:ext cx="99060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2023 год</a:t>
            </a:r>
            <a:endParaRPr lang="ru-RU" sz="1000" i="1" dirty="0">
              <a:cs typeface="Times New Roman" pitchFamily="18" charset="0"/>
            </a:endParaRPr>
          </a:p>
        </p:txBody>
      </p:sp>
      <p:graphicFrame>
        <p:nvGraphicFramePr>
          <p:cNvPr id="16" name="Диаграмма 15"/>
          <p:cNvGraphicFramePr/>
          <p:nvPr/>
        </p:nvGraphicFramePr>
        <p:xfrm>
          <a:off x="4429124" y="5357826"/>
          <a:ext cx="4643470" cy="142876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10 /                               </a:t>
            </a: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28604"/>
          <a:ext cx="8072494"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14282" y="4357694"/>
            <a:ext cx="5000660" cy="1938992"/>
          </a:xfrm>
          <a:prstGeom prst="rect">
            <a:avLst/>
          </a:prstGeom>
        </p:spPr>
        <p:txBody>
          <a:bodyPr wrap="square">
            <a:spAutoFit/>
          </a:bodyPr>
          <a:lstStyle/>
          <a:p>
            <a:pPr lvl="0" indent="449263" algn="just" eaLnBrk="0" hangingPunct="0">
              <a:tabLst>
                <a:tab pos="809625" algn="l"/>
              </a:tabLst>
            </a:pPr>
            <a:r>
              <a:rPr lang="ru-RU" sz="1200" dirty="0" smtClean="0">
                <a:solidFill>
                  <a:srgbClr val="000000"/>
                </a:solidFill>
                <a:ea typeface="Times New Roman" pitchFamily="18" charset="0"/>
                <a:cs typeface="Times New Roman" pitchFamily="18" charset="0"/>
              </a:rPr>
              <a:t>По отрасли «Дорожное хозяйство (дорожные фонды)» расходы на осуществление дорожной деятельности в рамках муниципальных дорожных фондов предусматриваются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200" dirty="0" err="1" smtClean="0">
                <a:solidFill>
                  <a:srgbClr val="000000"/>
                </a:solidFill>
                <a:ea typeface="Times New Roman" pitchFamily="18" charset="0"/>
                <a:cs typeface="Times New Roman" pitchFamily="18" charset="0"/>
              </a:rPr>
              <a:t>инжекторных</a:t>
            </a:r>
            <a:r>
              <a:rPr lang="ru-RU" sz="1200" dirty="0" smtClean="0">
                <a:solidFill>
                  <a:srgbClr val="000000"/>
                </a:solidFill>
                <a:ea typeface="Times New Roman" pitchFamily="18" charset="0"/>
                <a:cs typeface="Times New Roman" pitchFamily="18" charset="0"/>
              </a:rPr>
              <a:t>) двигателей, производимые на территории Российской Федерации, подлежащих зачислению в местные бюджеты, а также иных доходов, определенных нормативными правовыми актами о создании муниципальных дорожных фондов.</a:t>
            </a:r>
            <a:endParaRPr lang="ru-RU" sz="1200" dirty="0" smtClean="0">
              <a:cs typeface="Arial" pitchFamily="34" charset="0"/>
            </a:endParaRPr>
          </a:p>
        </p:txBody>
      </p:sp>
      <p:pic>
        <p:nvPicPr>
          <p:cNvPr id="25602" name="Picture 2" descr="https://thumbs.dreamstime.com/b/%D0%BA%D0%BE%D0%BD%D1%86%D0%B5%D0%BF%D1%86%D0%B8%D1%8F-%D1%81%D1%82%D1%80%D0%BE%D0%B8%D1%82%D0%B5-%D1%8C%D1%81%D1%82%D0%B2%D0%B0-%D0%BE%D1%80%D0%BE%D0%B3-%D0%B2%D0%B5%D0%BA%D1%82%D0%BE%D1%80%D0%B0-%D1%81-%D0%B7%D0%BD%D0%B0%D0%BA%D0%BE%D0%BC-61181083.jpg"/>
          <p:cNvPicPr>
            <a:picLocks noChangeAspect="1" noChangeArrowheads="1"/>
          </p:cNvPicPr>
          <p:nvPr/>
        </p:nvPicPr>
        <p:blipFill>
          <a:blip r:embed="rId3"/>
          <a:srcRect/>
          <a:stretch>
            <a:fillRect/>
          </a:stretch>
        </p:blipFill>
        <p:spPr bwMode="auto">
          <a:xfrm>
            <a:off x="5643570" y="3429000"/>
            <a:ext cx="3286180" cy="32861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11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769441"/>
          </a:xfrm>
          <a:prstGeom prst="rect">
            <a:avLst/>
          </a:prstGeom>
          <a:noFill/>
        </p:spPr>
        <p:txBody>
          <a:bodyPr wrap="square" rtlCol="0">
            <a:spAutoFit/>
          </a:bodyPr>
          <a:lstStyle/>
          <a:p>
            <a:pPr algn="just"/>
            <a:r>
              <a:rPr lang="ru-RU" sz="1100" dirty="0" smtClean="0"/>
              <a:t>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a:t>
            </a:r>
          </a:p>
          <a:p>
            <a:pPr algn="just"/>
            <a:r>
              <a:rPr lang="ru-RU" sz="1100" dirty="0" smtClean="0"/>
              <a:t>     Безвозмездные поступления в местном бюджете на 2022 год предусмотрены в объеме 2 006 539,02 тыс. рублей.</a:t>
            </a:r>
            <a:endParaRPr lang="ru-RU" sz="1100" dirty="0"/>
          </a:p>
        </p:txBody>
      </p:sp>
      <p:graphicFrame>
        <p:nvGraphicFramePr>
          <p:cNvPr id="4" name="Диаграмма 3"/>
          <p:cNvGraphicFramePr/>
          <p:nvPr/>
        </p:nvGraphicFramePr>
        <p:xfrm>
          <a:off x="0" y="1643050"/>
          <a:ext cx="4714876"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44" y="4643446"/>
            <a:ext cx="8858312" cy="2292935"/>
          </a:xfrm>
          <a:prstGeom prst="rect">
            <a:avLst/>
          </a:prstGeom>
          <a:noFill/>
        </p:spPr>
        <p:txBody>
          <a:bodyPr wrap="square" rtlCol="0">
            <a:spAutoFit/>
          </a:bodyPr>
          <a:lstStyle/>
          <a:p>
            <a:r>
              <a:rPr lang="ru-RU" sz="1100" dirty="0" smtClean="0">
                <a:solidFill>
                  <a:schemeClr val="accent4"/>
                </a:solidFill>
              </a:rPr>
              <a:t>   	</a:t>
            </a:r>
            <a:r>
              <a:rPr lang="ru-RU" sz="1100" dirty="0" smtClean="0"/>
              <a:t>В структуре безвозмездных поступлений дотация на выравнивание бюджетной обеспеченности из бюджета Ставропольского края на 2022 год составит 23,0 процента (462 516,00 тыс. рублей).</a:t>
            </a:r>
          </a:p>
          <a:p>
            <a:r>
              <a:rPr lang="ru-RU" sz="1100" dirty="0" smtClean="0"/>
              <a:t>	Субсидии на 2022 год составят 21,9% (441 031,60 тыс. рублей).</a:t>
            </a:r>
          </a:p>
          <a:p>
            <a:r>
              <a:rPr lang="ru-RU" sz="1100" dirty="0" smtClean="0"/>
              <a:t>	Субвенции на 2022 год составят 54,9 (1 101 913,30 тыс. рублей).</a:t>
            </a:r>
          </a:p>
          <a:p>
            <a:r>
              <a:rPr lang="ru-RU" sz="1100" dirty="0" smtClean="0"/>
              <a:t>	Иные межбюджетные трансферты в проекте решения совета о местном бюджете составят: на 2022 год – 1 078,12 тыс. рублей. </a:t>
            </a:r>
            <a:endParaRPr lang="ru-RU" sz="1100" dirty="0" smtClean="0">
              <a:solidFill>
                <a:schemeClr val="accent4"/>
              </a:solidFill>
            </a:endParaRPr>
          </a:p>
          <a:p>
            <a:pPr algn="just"/>
            <a:r>
              <a:rPr lang="ru-RU" sz="1100" dirty="0" smtClean="0">
                <a:solidFill>
                  <a:schemeClr val="accent4"/>
                </a:solidFill>
              </a:rPr>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В связи с чем министерством финансов Ставропольского края  принят максимальный уровень, до которого возможно доведение расчетных доходов бюджетов муниципальных округов, по отношению к расчетному объему расходных обязательств муниципального округа: на 2022 год – 100,0%; на 2023 год – 97,2%; на 2024 год – 97,2%.</a:t>
            </a:r>
          </a:p>
          <a:p>
            <a:pPr algn="just"/>
            <a:endParaRPr lang="ru-RU" sz="1100" dirty="0"/>
          </a:p>
        </p:txBody>
      </p:sp>
      <p:sp>
        <p:nvSpPr>
          <p:cNvPr id="6" name="TextBox 5"/>
          <p:cNvSpPr txBox="1"/>
          <p:nvPr/>
        </p:nvSpPr>
        <p:spPr>
          <a:xfrm>
            <a:off x="0" y="1357298"/>
            <a:ext cx="4643438" cy="276999"/>
          </a:xfrm>
          <a:prstGeom prst="rect">
            <a:avLst/>
          </a:prstGeom>
          <a:noFill/>
        </p:spPr>
        <p:txBody>
          <a:bodyPr wrap="square" rtlCol="0">
            <a:spAutoFit/>
          </a:bodyPr>
          <a:lstStyle/>
          <a:p>
            <a:pPr algn="ctr"/>
            <a:r>
              <a:rPr lang="ru-RU" sz="1200" b="1" dirty="0" smtClean="0"/>
              <a:t>Объем финансовой помощи в 2019-2024 годах</a:t>
            </a:r>
            <a:endParaRPr lang="ru-RU" sz="1200" b="1" dirty="0"/>
          </a:p>
        </p:txBody>
      </p:sp>
      <p:sp>
        <p:nvSpPr>
          <p:cNvPr id="9" name="TextBox 8"/>
          <p:cNvSpPr txBox="1"/>
          <p:nvPr/>
        </p:nvSpPr>
        <p:spPr>
          <a:xfrm>
            <a:off x="4500562" y="1285860"/>
            <a:ext cx="4643438" cy="461665"/>
          </a:xfrm>
          <a:prstGeom prst="rect">
            <a:avLst/>
          </a:prstGeom>
          <a:noFill/>
        </p:spPr>
        <p:txBody>
          <a:bodyPr wrap="square" rtlCol="0">
            <a:spAutoFit/>
          </a:bodyPr>
          <a:lstStyle/>
          <a:p>
            <a:pPr algn="ctr"/>
            <a:r>
              <a:rPr lang="ru-RU" sz="1200" b="1" dirty="0" smtClean="0"/>
              <a:t>Уровень расчетной бюджетной обеспеченности муниципального округа в 2022 году </a:t>
            </a:r>
            <a:endParaRPr lang="ru-RU" sz="1200" b="1" dirty="0"/>
          </a:p>
        </p:txBody>
      </p:sp>
      <p:graphicFrame>
        <p:nvGraphicFramePr>
          <p:cNvPr id="10" name="Диаграмма 9"/>
          <p:cNvGraphicFramePr/>
          <p:nvPr/>
        </p:nvGraphicFramePr>
        <p:xfrm>
          <a:off x="4643438" y="1643050"/>
          <a:ext cx="4500562" cy="3071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barefootspirit.com/wp-content/uploads/2014/07/BFW-pic.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3" name="Прямоугольник 2"/>
          <p:cNvSpPr/>
          <p:nvPr/>
        </p:nvSpPr>
        <p:spPr>
          <a:xfrm>
            <a:off x="5486400" y="4038600"/>
            <a:ext cx="2357454" cy="676404"/>
          </a:xfrm>
          <a:prstGeom prst="rect">
            <a:avLst/>
          </a:prstGeom>
        </p:spPr>
        <p:txBody>
          <a:bodyPr wrap="square">
            <a:spAutoFit/>
          </a:bodyPr>
          <a:lstStyle/>
          <a:p>
            <a:pPr algn="ctr"/>
            <a:r>
              <a:rPr lang="ru-RU" sz="1400" b="1" dirty="0" smtClean="0">
                <a:cs typeface="Times New Roman" pitchFamily="18" charset="0"/>
              </a:rPr>
              <a:t>ужесточение </a:t>
            </a:r>
          </a:p>
          <a:p>
            <a:pPr algn="ctr"/>
            <a:r>
              <a:rPr lang="ru-RU" sz="1400" b="1" dirty="0" smtClean="0">
                <a:cs typeface="Times New Roman" pitchFamily="18" charset="0"/>
              </a:rPr>
              <a:t>бюджетной дисциплины </a:t>
            </a:r>
          </a:p>
          <a:p>
            <a:pPr algn="ctr">
              <a:lnSpc>
                <a:spcPts val="1100"/>
              </a:lnSpc>
            </a:pPr>
            <a:endParaRPr lang="ru-RU" sz="1400" b="1" dirty="0">
              <a:solidFill>
                <a:schemeClr val="bg1"/>
              </a:solidFill>
              <a:effectLst>
                <a:outerShdw blurRad="38100" dist="38100" dir="2700000" algn="tl">
                  <a:srgbClr val="000000">
                    <a:alpha val="43137"/>
                  </a:srgbClr>
                </a:outerShdw>
              </a:effectLst>
            </a:endParaRPr>
          </a:p>
        </p:txBody>
      </p:sp>
      <p:sp>
        <p:nvSpPr>
          <p:cNvPr id="4" name="Прямоугольник 3"/>
          <p:cNvSpPr/>
          <p:nvPr/>
        </p:nvSpPr>
        <p:spPr>
          <a:xfrm>
            <a:off x="4724400" y="3124200"/>
            <a:ext cx="2667016" cy="746358"/>
          </a:xfrm>
          <a:prstGeom prst="rect">
            <a:avLst/>
          </a:prstGeom>
        </p:spPr>
        <p:txBody>
          <a:bodyPr wrap="square">
            <a:spAutoFit/>
          </a:bodyPr>
          <a:lstStyle/>
          <a:p>
            <a:pPr algn="ctr">
              <a:lnSpc>
                <a:spcPts val="1700"/>
              </a:lnSpc>
            </a:pPr>
            <a:r>
              <a:rPr lang="ru-RU" sz="1400" b="1" dirty="0" smtClean="0">
                <a:cs typeface="Times New Roman" pitchFamily="18" charset="0"/>
              </a:rPr>
              <a:t>контроль за использованием  средств бюджета</a:t>
            </a:r>
            <a:endParaRPr lang="ru-RU" sz="1400" dirty="0" smtClean="0">
              <a:cs typeface="Times New Roman" pitchFamily="18" charset="0"/>
            </a:endParaRPr>
          </a:p>
          <a:p>
            <a:pPr algn="ctr">
              <a:lnSpc>
                <a:spcPts val="1700"/>
              </a:lnSpc>
            </a:pPr>
            <a:endParaRPr lang="ru-RU" sz="1600" b="1" dirty="0">
              <a:solidFill>
                <a:schemeClr val="bg1"/>
              </a:solidFill>
              <a:effectLst>
                <a:outerShdw blurRad="38100" dist="38100" dir="2700000" algn="tl">
                  <a:srgbClr val="000000">
                    <a:alpha val="43137"/>
                  </a:srgbClr>
                </a:outerShdw>
              </a:effectLst>
            </a:endParaRPr>
          </a:p>
        </p:txBody>
      </p:sp>
      <p:sp>
        <p:nvSpPr>
          <p:cNvPr id="5" name="Прямоугольник 4"/>
          <p:cNvSpPr/>
          <p:nvPr/>
        </p:nvSpPr>
        <p:spPr>
          <a:xfrm>
            <a:off x="4343400" y="2133600"/>
            <a:ext cx="2514600" cy="738664"/>
          </a:xfrm>
          <a:prstGeom prst="rect">
            <a:avLst/>
          </a:prstGeom>
          <a:noFill/>
        </p:spPr>
        <p:txBody>
          <a:bodyPr wrap="square">
            <a:spAutoFit/>
          </a:bodyPr>
          <a:lstStyle/>
          <a:p>
            <a:pPr algn="ctr"/>
            <a:r>
              <a:rPr lang="ru-RU" sz="1400" b="1" dirty="0" smtClean="0">
                <a:cs typeface="Times New Roman" pitchFamily="18" charset="0"/>
              </a:rPr>
              <a:t>выделение приоритетных расходов</a:t>
            </a:r>
            <a:endParaRPr lang="ru-RU" sz="1400" b="1" dirty="0" smtClean="0"/>
          </a:p>
          <a:p>
            <a:pPr algn="ctr"/>
            <a:endParaRPr lang="ru-RU" sz="1400" b="1" dirty="0">
              <a:solidFill>
                <a:schemeClr val="bg1"/>
              </a:solidFill>
              <a:effectLst>
                <a:outerShdw blurRad="38100" dist="38100" dir="2700000" algn="tl">
                  <a:srgbClr val="000000">
                    <a:alpha val="43137"/>
                  </a:srgbClr>
                </a:outerShdw>
              </a:effectLst>
            </a:endParaRPr>
          </a:p>
        </p:txBody>
      </p:sp>
      <p:sp>
        <p:nvSpPr>
          <p:cNvPr id="6" name="Прямоугольник 5"/>
          <p:cNvSpPr/>
          <p:nvPr/>
        </p:nvSpPr>
        <p:spPr>
          <a:xfrm>
            <a:off x="5410200" y="4876800"/>
            <a:ext cx="3124200" cy="1169551"/>
          </a:xfrm>
          <a:prstGeom prst="rect">
            <a:avLst/>
          </a:prstGeom>
          <a:noFill/>
        </p:spPr>
        <p:txBody>
          <a:bodyPr wrap="square">
            <a:spAutoFit/>
          </a:bodyPr>
          <a:lstStyle/>
          <a:p>
            <a:pPr algn="ctr"/>
            <a:r>
              <a:rPr lang="ru-RU" sz="1400" b="1" dirty="0" smtClean="0">
                <a:cs typeface="Times New Roman" pitchFamily="18" charset="0"/>
              </a:rPr>
              <a:t>другие меры по рациональному распоряжению </a:t>
            </a:r>
            <a:r>
              <a:rPr lang="ru-RU" sz="1400" dirty="0" smtClean="0">
                <a:cs typeface="Times New Roman" pitchFamily="18" charset="0"/>
              </a:rPr>
              <a:t>имеющимися </a:t>
            </a:r>
          </a:p>
          <a:p>
            <a:pPr algn="ctr"/>
            <a:r>
              <a:rPr lang="ru-RU" sz="1400" dirty="0" smtClean="0">
                <a:cs typeface="Times New Roman" pitchFamily="18" charset="0"/>
              </a:rPr>
              <a:t>средствами бюджета</a:t>
            </a:r>
          </a:p>
          <a:p>
            <a:pPr algn="ctr"/>
            <a:r>
              <a:rPr lang="ru-RU" sz="1400" dirty="0" smtClean="0">
                <a:cs typeface="Times New Roman" pitchFamily="18" charset="0"/>
              </a:rPr>
              <a:t> в ходе его исполнения</a:t>
            </a:r>
          </a:p>
          <a:p>
            <a:pPr algn="ctr"/>
            <a:endParaRPr lang="ru-RU" sz="1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3657600" y="1143000"/>
            <a:ext cx="2819400" cy="584775"/>
          </a:xfrm>
          <a:prstGeom prst="rect">
            <a:avLst/>
          </a:prstGeom>
        </p:spPr>
        <p:txBody>
          <a:bodyPr wrap="square">
            <a:spAutoFit/>
          </a:bodyPr>
          <a:lstStyle/>
          <a:p>
            <a:pPr algn="ctr"/>
            <a:r>
              <a:rPr lang="ru-RU" sz="1600" b="1" dirty="0" smtClean="0">
                <a:cs typeface="Times New Roman" pitchFamily="18" charset="0"/>
              </a:rPr>
              <a:t>обеспечение устойчивости бюджета</a:t>
            </a:r>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523220"/>
          </a:xfrm>
          <a:prstGeom prst="rect">
            <a:avLst/>
          </a:prstGeom>
          <a:noFill/>
        </p:spPr>
        <p:txBody>
          <a:bodyPr wrap="square" rtlCol="0">
            <a:spAutoFit/>
          </a:bodyPr>
          <a:lstStyle/>
          <a:p>
            <a:pPr algn="ctr"/>
            <a:r>
              <a:rPr lang="ru-RU" sz="1400" dirty="0" smtClean="0">
                <a:cs typeface="Times New Roman" pitchFamily="18" charset="0"/>
              </a:rPr>
              <a:t>Раздел 12 / Проект  бюджета  сформирован на основе  17 муниципальных программ Курского муниципального округа Ставропольского края. Всего на выполнение этих  программ предусмотрено:</a:t>
            </a:r>
          </a:p>
        </p:txBody>
      </p:sp>
      <p:graphicFrame>
        <p:nvGraphicFramePr>
          <p:cNvPr id="7" name="Диаграмма 6"/>
          <p:cNvGraphicFramePr/>
          <p:nvPr/>
        </p:nvGraphicFramePr>
        <p:xfrm>
          <a:off x="142844" y="1214422"/>
          <a:ext cx="8858312"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703840" y="928670"/>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12 /                                            </a:t>
            </a:r>
            <a:r>
              <a:rPr lang="ru-RU" sz="1400" dirty="0" smtClean="0">
                <a:cs typeface="Times New Roman" pitchFamily="18" charset="0"/>
              </a:rPr>
              <a:t>МУНИЦИПАЛЬНЫЕ ПРОГРАММЫ</a:t>
            </a:r>
          </a:p>
        </p:txBody>
      </p:sp>
      <p:sp>
        <p:nvSpPr>
          <p:cNvPr id="14" name="TextBox 13"/>
          <p:cNvSpPr txBox="1"/>
          <p:nvPr/>
        </p:nvSpPr>
        <p:spPr>
          <a:xfrm>
            <a:off x="0" y="6550223"/>
            <a:ext cx="9144000" cy="246221"/>
          </a:xfrm>
          <a:prstGeom prst="rect">
            <a:avLst/>
          </a:prstGeom>
          <a:noFill/>
        </p:spPr>
        <p:txBody>
          <a:bodyPr wrap="square" rtlCol="0">
            <a:spAutoFit/>
          </a:bodyPr>
          <a:lstStyle/>
          <a:p>
            <a:r>
              <a:rPr lang="ru-RU" sz="1000" dirty="0" smtClean="0">
                <a:cs typeface="Times New Roman" pitchFamily="18" charset="0"/>
              </a:rPr>
              <a:t>*в 2020 году только бюджет района был программным  </a:t>
            </a:r>
          </a:p>
        </p:txBody>
      </p:sp>
      <p:pic>
        <p:nvPicPr>
          <p:cNvPr id="8" name="Picture 6" descr="https://avatars.mds.yandex.net/get-zen_doc/3001030/pub_5ec13fbb3eb7d94ef263148c_5edce970e0d56115d6549db5/scale_1200"/>
          <p:cNvPicPr>
            <a:picLocks noChangeAspect="1" noChangeArrowheads="1"/>
          </p:cNvPicPr>
          <p:nvPr/>
        </p:nvPicPr>
        <p:blipFill>
          <a:blip r:embed="rId3"/>
          <a:srcRect/>
          <a:stretch>
            <a:fillRect/>
          </a:stretch>
        </p:blipFill>
        <p:spPr bwMode="auto">
          <a:xfrm>
            <a:off x="1571604" y="4429132"/>
            <a:ext cx="6306205" cy="207167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RMINATOR\Desktop\Презентация к проекту на 2021-2024\Публичные слушания.jpg"/>
          <p:cNvPicPr>
            <a:picLocks noChangeAspect="1" noChangeArrowheads="1"/>
          </p:cNvPicPr>
          <p:nvPr/>
        </p:nvPicPr>
        <p:blipFill>
          <a:blip r:embed="rId2"/>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1"/>
          <p:cNvSpPr>
            <a:spLocks noChangeArrowheads="1"/>
          </p:cNvSpPr>
          <p:nvPr/>
        </p:nvSpPr>
        <p:spPr bwMode="auto">
          <a:xfrm>
            <a:off x="1428728" y="142852"/>
            <a:ext cx="761999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sz="1400" b="1" dirty="0" smtClean="0"/>
          </a:p>
          <a:p>
            <a:pPr algn="ctr"/>
            <a:endParaRPr lang="ru-RU" sz="1400" b="1" dirty="0" smtClean="0"/>
          </a:p>
          <a:p>
            <a:pPr algn="ctr"/>
            <a:endParaRPr lang="ru-RU" sz="1400" dirty="0" smtClean="0"/>
          </a:p>
          <a:p>
            <a:pPr algn="just"/>
            <a:r>
              <a:rPr lang="ru-RU" sz="1600" dirty="0" smtClean="0">
                <a:latin typeface="Calibri" pitchFamily="34" charset="0"/>
                <a:cs typeface="Calibri" pitchFamily="34" charset="0"/>
              </a:rPr>
              <a:t>      </a:t>
            </a:r>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     </a:t>
            </a: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Прямоугольник 4"/>
          <p:cNvSpPr/>
          <p:nvPr/>
        </p:nvSpPr>
        <p:spPr>
          <a:xfrm>
            <a:off x="1500166" y="357166"/>
            <a:ext cx="7072362" cy="4154984"/>
          </a:xfrm>
          <a:prstGeom prst="rect">
            <a:avLst/>
          </a:prstGeom>
        </p:spPr>
        <p:txBody>
          <a:bodyPr wrap="square">
            <a:spAutoFit/>
          </a:bodyPr>
          <a:lstStyle/>
          <a:p>
            <a:pPr algn="just"/>
            <a:r>
              <a:rPr lang="ru-RU" sz="1200" b="1" dirty="0" smtClean="0"/>
              <a:t>     ПОВЕСТКА ПУБЛИЧНЫХ СЛУШАНИЙ</a:t>
            </a:r>
          </a:p>
          <a:p>
            <a:pPr algn="just"/>
            <a:endParaRPr lang="ru-RU" sz="1200" dirty="0" smtClean="0"/>
          </a:p>
          <a:p>
            <a:pPr algn="just"/>
            <a:r>
              <a:rPr lang="ru-RU" sz="1200" dirty="0" smtClean="0"/>
              <a:t>     Начало: 09.12.2021 в 10-00 часов</a:t>
            </a:r>
          </a:p>
          <a:p>
            <a:pPr algn="just"/>
            <a:r>
              <a:rPr lang="ru-RU" sz="1200" dirty="0" smtClean="0"/>
              <a:t>     Место проведения: зал заседаний администрации Курского муниципального района Ставропольского края</a:t>
            </a:r>
          </a:p>
          <a:p>
            <a:pPr algn="just"/>
            <a:r>
              <a:rPr lang="ru-RU" sz="1200" dirty="0" smtClean="0"/>
              <a:t>      Обсуждение проекта решения Совета Курского муниципального округа Ставропольского края «О бюджете Курского муниципального округа Ставропольского края на 2022 год и плановый период 2023 и 2024 годов».</a:t>
            </a:r>
          </a:p>
          <a:p>
            <a:pPr algn="just"/>
            <a:r>
              <a:rPr lang="ru-RU" sz="1200" dirty="0" smtClean="0"/>
              <a:t>      Докладчик: Елена Владимировна Мишина – начальник Финансового управления администрации Курского муниципального района Ставропольского края.</a:t>
            </a:r>
          </a:p>
          <a:p>
            <a:pPr algn="just"/>
            <a:endParaRPr lang="ru-RU" sz="1200" dirty="0" smtClean="0"/>
          </a:p>
          <a:p>
            <a:pPr algn="just"/>
            <a:r>
              <a:rPr lang="ru-RU" sz="1200" b="1" dirty="0" smtClean="0"/>
              <a:t>       ПОВЕСТКА  </a:t>
            </a:r>
          </a:p>
          <a:p>
            <a:pPr algn="just"/>
            <a:r>
              <a:rPr lang="ru-RU" sz="1200" dirty="0" smtClean="0"/>
              <a:t>       заседания Совета Курского муниципального округа Ставропольского края</a:t>
            </a:r>
          </a:p>
          <a:p>
            <a:pPr algn="just"/>
            <a:r>
              <a:rPr lang="ru-RU" sz="1200" dirty="0" smtClean="0"/>
              <a:t>      </a:t>
            </a:r>
          </a:p>
          <a:p>
            <a:pPr algn="just"/>
            <a:r>
              <a:rPr lang="ru-RU" sz="1200" dirty="0" smtClean="0"/>
              <a:t>       Начало: 09.12.2021 в 10-30 часов</a:t>
            </a:r>
          </a:p>
          <a:p>
            <a:pPr algn="just"/>
            <a:r>
              <a:rPr lang="ru-RU" sz="1200" dirty="0" smtClean="0"/>
              <a:t>       Место проведения: зал заседаний администрации Курского муниципального округа Ставропольского края</a:t>
            </a:r>
          </a:p>
          <a:p>
            <a:pPr algn="just"/>
            <a:r>
              <a:rPr lang="ru-RU" sz="1200" dirty="0" smtClean="0"/>
              <a:t>       О бюджете Курского муниципального округа Ставропольского края на 2022 год и плановый период 2023 и 2024 годов.</a:t>
            </a:r>
          </a:p>
          <a:p>
            <a:pPr algn="just"/>
            <a:r>
              <a:rPr lang="ru-RU" sz="1200" dirty="0" smtClean="0"/>
              <a:t>       Докладчик: Елена Владимировна Мишина – начальник Финансового управления администрации Курского муниципального округа Ставропольского края.</a:t>
            </a:r>
          </a:p>
          <a:p>
            <a:pPr algn="just"/>
            <a:endParaRPr lang="ru-RU" sz="1200" dirty="0"/>
          </a:p>
        </p:txBody>
      </p:sp>
    </p:spTree>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bwMode="auto">
          <a:xfrm>
            <a:off x="0" y="0"/>
            <a:ext cx="91440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b="1" i="0" u="none" strike="noStrike" kern="0" cap="none" spc="0" normalizeH="0" baseline="0" noProof="0" dirty="0" smtClean="0">
                <a:ln>
                  <a:noFill/>
                </a:ln>
                <a:uLnTx/>
                <a:uFillTx/>
                <a:ea typeface="+mj-ea"/>
                <a:cs typeface="+mj-cs"/>
              </a:rPr>
              <a:t>РАСХОДЫ ПРЕДУСМОТРЕННЫЕ</a:t>
            </a:r>
            <a:r>
              <a:rPr kumimoji="0" lang="ru-RU" b="1" i="0" u="none" strike="noStrike" kern="0" cap="none" spc="0" normalizeH="0" noProof="0" dirty="0" smtClean="0">
                <a:ln>
                  <a:noFill/>
                </a:ln>
                <a:uLnTx/>
                <a:uFillTx/>
                <a:ea typeface="+mj-ea"/>
                <a:cs typeface="+mj-cs"/>
              </a:rPr>
              <a:t> НА ВЫПОЛНЕНИЕ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b="1" i="0" u="none" strike="noStrike" kern="0" cap="none" spc="0" normalizeH="0" noProof="0" dirty="0" smtClean="0">
                <a:ln>
                  <a:noFill/>
                </a:ln>
                <a:uLnTx/>
                <a:uFillTx/>
                <a:ea typeface="+mj-ea"/>
                <a:cs typeface="+mj-cs"/>
              </a:rPr>
              <a:t>17  МУНИЦИПАЛЬНЫХ ПРОГРАММ</a:t>
            </a:r>
            <a:endParaRPr kumimoji="0" lang="ru-RU" b="1" i="0" u="none" strike="noStrike" kern="0" cap="none" spc="0" normalizeH="0" baseline="0" noProof="0" dirty="0" smtClean="0">
              <a:ln>
                <a:noFill/>
              </a:ln>
              <a:uLnTx/>
              <a:uFillTx/>
              <a:ea typeface="+mj-ea"/>
              <a:cs typeface="+mj-cs"/>
            </a:endParaRPr>
          </a:p>
        </p:txBody>
      </p:sp>
      <p:sp>
        <p:nvSpPr>
          <p:cNvPr id="7" name="Прямоугольник 6"/>
          <p:cNvSpPr/>
          <p:nvPr/>
        </p:nvSpPr>
        <p:spPr>
          <a:xfrm>
            <a:off x="304800" y="4495800"/>
            <a:ext cx="144562" cy="142876"/>
          </a:xfrm>
          <a:prstGeom prst="rect">
            <a:avLst/>
          </a:prstGeom>
          <a:solidFill>
            <a:srgbClr val="92D05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3" descr="D:\Users\krdoas\Desktop\ДЛЯ ПРЕЗЕНТАЦИЙ\24.10.2018 приостановление\2.png"/>
          <p:cNvPicPr>
            <a:picLocks noChangeAspect="1" noChangeArrowheads="1"/>
          </p:cNvPicPr>
          <p:nvPr/>
        </p:nvPicPr>
        <p:blipFill>
          <a:blip r:embed="rId3" cstate="print">
            <a:biLevel thresh="50000"/>
            <a:extLst>
              <a:ext uri="{BEBA8EAE-BF5A-486C-A8C5-ECC9F3942E4B}">
                <a14:imgProps xmlns:c="http://schemas.openxmlformats.org/drawingml/2006/chart" xmlns:cdr="http://schemas.openxmlformats.org/drawingml/2006/chartDrawing" xmlns="" xmlns:a14="http://schemas.microsoft.com/office/drawing/2010/main" xmlns:lc="http://schemas.openxmlformats.org/drawingml/2006/lockedCanvas">
                  <a14:imgLayer r:embed="">
                    <a14:imgEffect>
                      <a14:brightnessContrast bright="10000"/>
                    </a14:imgEffect>
                  </a14:imgLayer>
                </a14:imgProps>
              </a:ext>
              <a:ext uri="{28A0092B-C50C-407E-A947-70E740481C1C}">
                <a14:useLocalDpi xmlns:c="http://schemas.openxmlformats.org/drawingml/2006/chart" xmlns:cdr="http://schemas.openxmlformats.org/drawingml/2006/chartDrawing" xmlns="" xmlns:a14="http://schemas.microsoft.com/office/drawing/2010/main" xmlns:lc="http://schemas.openxmlformats.org/drawingml/2006/lockedCanvas" val="0"/>
              </a:ext>
            </a:extLst>
          </a:blip>
          <a:srcRect/>
          <a:stretch>
            <a:fillRect/>
          </a:stretch>
        </p:blipFill>
        <p:spPr bwMode="auto">
          <a:xfrm>
            <a:off x="5181600" y="1219200"/>
            <a:ext cx="618363" cy="535348"/>
          </a:xfrm>
          <a:prstGeom prst="rect">
            <a:avLst/>
          </a:prstGeom>
          <a:noFill/>
          <a:extLst>
            <a:ext uri="{909E8E84-426E-40DD-AFC4-6F175D3DCCD1}">
              <a14:hiddenFill xmlns:c="http://schemas.openxmlformats.org/drawingml/2006/chart" xmlns:cdr="http://schemas.openxmlformats.org/drawingml/2006/chartDrawing" xmlns="" xmlns:a14="http://schemas.microsoft.com/office/drawing/2010/main" xmlns:lc="http://schemas.openxmlformats.org/drawingml/2006/lockedCanvas">
                <a:solidFill>
                  <a:srgbClr val="FFFFFF"/>
                </a:solidFill>
              </a14:hiddenFill>
            </a:ext>
          </a:extLst>
        </p:spPr>
      </p:pic>
      <p:pic>
        <p:nvPicPr>
          <p:cNvPr id="10" name="Picture 2" descr="Картинки по запросу theat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 xmlns:a14="http://schemas.microsoft.com/office/drawing/2010/main">
                  <a14:imgLayer r:embed="">
                    <a14:imgEffect>
                      <a14:brightnessContrast contrast="-69000"/>
                    </a14:imgEffect>
                  </a14:imgLayer>
                </a14:imgProps>
              </a:ext>
              <a:ext uri="{28A0092B-C50C-407E-A947-70E740481C1C}">
                <a14:useLocalDpi xmlns="" xmlns:a14="http://schemas.microsoft.com/office/drawing/2010/main" val="0"/>
              </a:ext>
            </a:extLst>
          </a:blip>
          <a:srcRect/>
          <a:stretch>
            <a:fillRect/>
          </a:stretch>
        </p:blipFill>
        <p:spPr bwMode="auto">
          <a:xfrm>
            <a:off x="8305800" y="1524000"/>
            <a:ext cx="642942" cy="64294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0" y="1"/>
            <a:ext cx="9144000" cy="571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baseline="0" noProof="0" dirty="0" smtClean="0">
                <a:ln>
                  <a:noFill/>
                </a:ln>
                <a:uLnTx/>
                <a:uFillTx/>
                <a:ea typeface="+mj-ea"/>
                <a:cs typeface="+mj-cs"/>
              </a:rPr>
              <a:t>Сведения о расходной части </a:t>
            </a:r>
            <a:r>
              <a:rPr lang="ru-RU" sz="1000" kern="0" dirty="0" smtClean="0">
                <a:ea typeface="+mj-ea"/>
                <a:cs typeface="+mj-cs"/>
              </a:rPr>
              <a:t>проекта </a:t>
            </a:r>
            <a:r>
              <a:rPr kumimoji="0" lang="ru-RU" sz="1000" b="0" i="0" u="none" strike="noStrike" kern="0" cap="none" spc="0" normalizeH="0" baseline="0" noProof="0" dirty="0" smtClean="0">
                <a:ln>
                  <a:noFill/>
                </a:ln>
                <a:uLnTx/>
                <a:uFillTx/>
                <a:ea typeface="+mj-ea"/>
                <a:cs typeface="+mj-cs"/>
              </a:rPr>
              <a:t>бюджета Курского муниципального округа на 2022 год и плановый период 2023</a:t>
            </a:r>
            <a:r>
              <a:rPr kumimoji="0" lang="ru-RU" sz="1000" b="0" i="0" u="none" strike="noStrike" kern="0" cap="none" spc="0" normalizeH="0" noProof="0" dirty="0" smtClean="0">
                <a:ln>
                  <a:noFill/>
                </a:ln>
                <a:uLnTx/>
                <a:uFillTx/>
                <a:ea typeface="+mj-ea"/>
                <a:cs typeface="+mj-cs"/>
              </a:rPr>
              <a:t> и </a:t>
            </a:r>
            <a:r>
              <a:rPr kumimoji="0" lang="ru-RU" sz="1000" b="0" i="0" u="none" strike="noStrike" kern="0" cap="none" spc="0" normalizeH="0" baseline="0" noProof="0" dirty="0" smtClean="0">
                <a:ln>
                  <a:noFill/>
                </a:ln>
                <a:uLnTx/>
                <a:uFillTx/>
                <a:ea typeface="+mj-ea"/>
                <a:cs typeface="+mj-cs"/>
              </a:rPr>
              <a:t>2024 годов в сравнении с ожидаемым исполнением за 2021</a:t>
            </a:r>
            <a:r>
              <a:rPr kumimoji="0" lang="ru-RU" sz="1000" b="0" i="0" u="none" strike="noStrike" kern="0" cap="none" spc="0" normalizeH="0" noProof="0" dirty="0" smtClean="0">
                <a:ln>
                  <a:noFill/>
                </a:ln>
                <a:uLnTx/>
                <a:uFillTx/>
                <a:ea typeface="+mj-ea"/>
                <a:cs typeface="+mj-cs"/>
              </a:rPr>
              <a:t> </a:t>
            </a:r>
            <a:r>
              <a:rPr kumimoji="0" lang="ru-RU" sz="1000" b="0" i="0" u="none" strike="noStrike" kern="0" cap="none" spc="0" normalizeH="0" baseline="0" noProof="0" dirty="0" smtClean="0">
                <a:ln>
                  <a:noFill/>
                </a:ln>
                <a:uLnTx/>
                <a:uFillTx/>
                <a:ea typeface="+mj-ea"/>
                <a:cs typeface="+mj-cs"/>
              </a:rPr>
              <a:t>год (оценка) и</a:t>
            </a:r>
            <a:r>
              <a:rPr kumimoji="0" lang="ru-RU" sz="1000" b="0" i="0" u="none" strike="noStrike" kern="0" cap="none" spc="0" normalizeH="0" noProof="0" dirty="0" smtClean="0">
                <a:ln>
                  <a:noFill/>
                </a:ln>
                <a:uLnTx/>
                <a:uFillTx/>
                <a:ea typeface="+mj-ea"/>
                <a:cs typeface="+mj-cs"/>
              </a:rPr>
              <a:t> отчетом за 2020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noProof="0" dirty="0" smtClean="0">
                <a:ln>
                  <a:noFill/>
                </a:ln>
                <a:uLnTx/>
                <a:uFillTx/>
                <a:ea typeface="+mj-ea"/>
                <a:cs typeface="+mj-cs"/>
              </a:rPr>
              <a:t>в разрезе муниципальных программ</a:t>
            </a:r>
            <a:endParaRPr kumimoji="0" lang="ru-RU" sz="1000" b="0" i="0" u="none" strike="noStrike" kern="0" cap="none" spc="0" normalizeH="0" baseline="0" noProof="0" dirty="0" smtClean="0">
              <a:ln>
                <a:noFill/>
              </a:ln>
              <a:uLnTx/>
              <a:uFillTx/>
              <a:ea typeface="+mj-ea"/>
              <a:cs typeface="+mj-cs"/>
            </a:endParaRPr>
          </a:p>
        </p:txBody>
      </p:sp>
      <p:graphicFrame>
        <p:nvGraphicFramePr>
          <p:cNvPr id="4" name="Таблица 3"/>
          <p:cNvGraphicFramePr>
            <a:graphicFrameLocks noGrp="1"/>
          </p:cNvGraphicFramePr>
          <p:nvPr/>
        </p:nvGraphicFramePr>
        <p:xfrm>
          <a:off x="142844" y="571480"/>
          <a:ext cx="8786873" cy="6037445"/>
        </p:xfrm>
        <a:graphic>
          <a:graphicData uri="http://schemas.openxmlformats.org/drawingml/2006/table">
            <a:tbl>
              <a:tblPr/>
              <a:tblGrid>
                <a:gridCol w="3143272"/>
                <a:gridCol w="642942"/>
                <a:gridCol w="642942"/>
                <a:gridCol w="714380"/>
                <a:gridCol w="714380"/>
                <a:gridCol w="642942"/>
                <a:gridCol w="642942"/>
                <a:gridCol w="571504"/>
                <a:gridCol w="642942"/>
                <a:gridCol w="428627"/>
              </a:tblGrid>
              <a:tr h="463328">
                <a:tc rowSpan="2">
                  <a:txBody>
                    <a:bodyPr/>
                    <a:lstStyle/>
                    <a:p>
                      <a:pPr algn="ctr" fontAlgn="ctr"/>
                      <a:r>
                        <a:rPr lang="ru-RU" sz="800" b="0" i="0" u="none" strike="noStrike" dirty="0">
                          <a:solidFill>
                            <a:srgbClr val="000000"/>
                          </a:solidFill>
                          <a:latin typeface="Times New Roman"/>
                        </a:rPr>
                        <a:t>наименование муниципальной программы</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800" b="0" i="0" u="none" strike="noStrike" dirty="0">
                          <a:solidFill>
                            <a:srgbClr val="000000"/>
                          </a:solidFill>
                          <a:latin typeface="Times New Roman"/>
                        </a:rPr>
                        <a:t>отклонение 2022 года </a:t>
                      </a:r>
                      <a:endParaRPr lang="ru-RU" sz="800" b="0" i="0" u="none" strike="noStrike" dirty="0" smtClean="0">
                        <a:solidFill>
                          <a:srgbClr val="000000"/>
                        </a:solidFill>
                        <a:latin typeface="Times New Roman"/>
                      </a:endParaRPr>
                    </a:p>
                    <a:p>
                      <a:pPr algn="ctr" fontAlgn="b"/>
                      <a:r>
                        <a:rPr lang="ru-RU" sz="800" b="0" i="0" u="none" strike="noStrike" dirty="0" smtClean="0">
                          <a:solidFill>
                            <a:srgbClr val="000000"/>
                          </a:solidFill>
                          <a:latin typeface="Times New Roman"/>
                        </a:rPr>
                        <a:t>к </a:t>
                      </a:r>
                      <a:r>
                        <a:rPr lang="ru-RU" sz="800" b="0" i="0" u="none" strike="noStrike" dirty="0">
                          <a:solidFill>
                            <a:srgbClr val="000000"/>
                          </a:solidFill>
                          <a:latin typeface="Times New Roman"/>
                        </a:rPr>
                        <a:t>2020 году</a:t>
                      </a:r>
                    </a:p>
                  </a:txBody>
                  <a:tcPr marL="3404" marR="3404" marT="3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800" b="0" i="0" u="none" strike="noStrike" dirty="0">
                          <a:solidFill>
                            <a:srgbClr val="000000"/>
                          </a:solidFill>
                          <a:latin typeface="Times New Roman"/>
                        </a:rPr>
                        <a:t>отклонение 2022 </a:t>
                      </a:r>
                      <a:r>
                        <a:rPr lang="ru-RU" sz="800" b="0" i="0" u="none" strike="noStrike" dirty="0" smtClean="0">
                          <a:solidFill>
                            <a:srgbClr val="000000"/>
                          </a:solidFill>
                          <a:latin typeface="Times New Roman"/>
                        </a:rPr>
                        <a:t>года</a:t>
                      </a:r>
                    </a:p>
                    <a:p>
                      <a:pPr algn="ctr" fontAlgn="b"/>
                      <a:r>
                        <a:rPr lang="ru-RU" sz="800" b="0" i="0" u="none" strike="noStrike" dirty="0" smtClean="0">
                          <a:solidFill>
                            <a:srgbClr val="000000"/>
                          </a:solidFill>
                          <a:latin typeface="Times New Roman"/>
                        </a:rPr>
                        <a:t> </a:t>
                      </a:r>
                      <a:r>
                        <a:rPr lang="ru-RU" sz="800" b="0" i="0" u="none" strike="noStrike" dirty="0">
                          <a:solidFill>
                            <a:srgbClr val="000000"/>
                          </a:solidFill>
                          <a:latin typeface="Times New Roman"/>
                        </a:rPr>
                        <a:t>к 2021 году</a:t>
                      </a:r>
                    </a:p>
                  </a:txBody>
                  <a:tcPr marL="3404" marR="3404" marT="3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29272">
                <a:tc vMerge="1">
                  <a:txBody>
                    <a:bodyPr/>
                    <a:lstStyle/>
                    <a:p>
                      <a:endParaRPr lang="ru-RU"/>
                    </a:p>
                  </a:txBody>
                  <a:tcPr/>
                </a:tc>
                <a:tc>
                  <a:txBody>
                    <a:bodyPr/>
                    <a:lstStyle/>
                    <a:p>
                      <a:pPr algn="ctr" fontAlgn="ctr"/>
                      <a:r>
                        <a:rPr lang="ru-RU" sz="800" b="0" i="0" u="none" strike="noStrike">
                          <a:solidFill>
                            <a:srgbClr val="000000"/>
                          </a:solidFill>
                          <a:latin typeface="Times New Roman"/>
                        </a:rPr>
                        <a:t>факт</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уточненный</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прогноз</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прогноз</a:t>
                      </a:r>
                      <a:r>
                        <a:rPr lang="ru-RU" sz="800" b="0" i="0" u="none" strike="noStrike" dirty="0">
                          <a:solidFill>
                            <a:srgbClr val="000000"/>
                          </a:solidFill>
                          <a:latin typeface="Times New Roman"/>
                        </a:rPr>
                        <a:t> </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прогноз</a:t>
                      </a:r>
                      <a:r>
                        <a:rPr lang="ru-RU" sz="800" b="0" i="0" u="none" strike="noStrike" dirty="0">
                          <a:solidFill>
                            <a:srgbClr val="000000"/>
                          </a:solidFill>
                          <a:latin typeface="Times New Roman"/>
                        </a:rPr>
                        <a:t> </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a:t>
                      </a:r>
                    </a:p>
                  </a:txBody>
                  <a:tcPr marL="3404" marR="3404" marT="3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a:t>
                      </a:r>
                      <a:endParaRPr lang="ru-RU" sz="800" b="0" i="0" u="none" strike="noStrike" dirty="0">
                        <a:solidFill>
                          <a:srgbClr val="000000"/>
                        </a:solidFill>
                        <a:latin typeface="Times New Roman"/>
                      </a:endParaRPr>
                    </a:p>
                  </a:txBody>
                  <a:tcPr marL="3404" marR="3404" marT="3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a:t>
                      </a:r>
                    </a:p>
                  </a:txBody>
                  <a:tcPr marL="3404" marR="3404" marT="3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a:t>
                      </a:r>
                      <a:endParaRPr lang="ru-RU" sz="800" b="0" i="0" u="none" strike="noStrike" dirty="0">
                        <a:solidFill>
                          <a:srgbClr val="000000"/>
                        </a:solidFill>
                        <a:latin typeface="Times New Roman"/>
                      </a:endParaRPr>
                    </a:p>
                  </a:txBody>
                  <a:tcPr marL="3404" marR="3404" marT="3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05">
                <a:tc>
                  <a:txBody>
                    <a:bodyPr/>
                    <a:lstStyle/>
                    <a:p>
                      <a:pPr algn="just" fontAlgn="ctr"/>
                      <a:r>
                        <a:rPr lang="ru-RU" sz="800" b="0" i="0" u="none" strike="noStrike" dirty="0">
                          <a:solidFill>
                            <a:srgbClr val="000000"/>
                          </a:solidFill>
                          <a:latin typeface="Times New Roman"/>
                        </a:rPr>
                        <a:t>Муниципальная программа Курского муниципального округа Ставропольского края "Развитие образования"</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718 294,43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1 018 417,12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882 420,61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805 983,50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798 800,37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164 126,18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122,85</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-135 996,51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86,65</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726">
                <a:tc>
                  <a:txBody>
                    <a:bodyPr/>
                    <a:lstStyle/>
                    <a:p>
                      <a:pPr algn="just" fontAlgn="ctr"/>
                      <a:r>
                        <a:rPr lang="ru-RU" sz="800" b="0" i="0" u="none" strike="noStrike" dirty="0">
                          <a:solidFill>
                            <a:srgbClr val="000000"/>
                          </a:solidFill>
                          <a:latin typeface="Times New Roman"/>
                        </a:rPr>
                        <a:t>Муниципальная программа Курского муниципального округа Ставропольского края "Социальная поддержка граждан"</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612 153,52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690 490,30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652 240,64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700 484,61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741 219,03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40 087,12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106,55</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-38 249,66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94,46</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779">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"Сохранение и развитие культуры"</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67 257,18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161 295,27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142 975,79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130 114,42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130 876,73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75 718,61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2 раза</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-18 319,48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88,64</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56">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физической культуры и спорта"</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15 430,98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20 688,34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20 295,52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19 787,76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19 279,99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4 864,54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131,52</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-392,82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98,10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72">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"Молодёжная политика"</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2 182,11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2 890,02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2 959,89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2 885,89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2 811,89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777,78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135,64</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69,87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102,42</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615">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"Управление имуществом"</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800,00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1 725,26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2 454,94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1 655,94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1 655,94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1 654,94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3 раза</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729,68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142,29</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03">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"Управление финансами"</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153 262,26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38 680,95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48 503,31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49 468,36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48 166,82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-104 758,95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31,65</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9 822,36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125,39</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349">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"Защита населения и территории Курского района Ставропольского края от чрезвычайных ситуаций"</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3 595,12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3 865,57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4 362,30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4 292,30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4 292,30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767,18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121,34</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496,73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112,85</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942">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малого и среднего бизнеса, потребительского рынка, снижение административных барьеров"</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10 864,26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11 365,54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12 062,46</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11 340,18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11 340,18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1 198,20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111,03</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696,92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106,13</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458">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23 828,92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438 619,73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344 374,69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159 466,91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83 677,33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320 545,77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14 раз</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-94 245,04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78,51</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56">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сельского хозяйства"</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6 461,91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14 583,81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6 839,89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6 737,49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6 635,08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377,98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105,85</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-7 743,92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46,90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971">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"Межнациональные отношения и поддержка казачества"</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12 346,87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29 656,28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31 163,67</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31 042,82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31 042,82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18 816,80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2,5 раза</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1 507,39</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105,08</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971">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района Ставропольского края «Энергосбережение и повышение энергетической эффективности»</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2 153,44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-2 153,44</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075">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"Профилактика правонарушений"</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13,25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610,00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915,00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915,00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915,00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901,75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69 раз</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305,00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150,00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075">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"Противодействие коррупции"</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100,00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156">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"Обеспечение жильем отдельных категорий граждан"</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9 414,41</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63 831,03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21 656,12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21 960,35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63 831,03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54 416,62</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6 раз</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16">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"Формирование современной городской среды"</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12 640,65</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13 098,18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13 098,18</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457,53</a:t>
                      </a: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103,62</a:t>
                      </a:r>
                      <a:endParaRPr lang="ru-RU" sz="800" b="0" i="0" u="none" strike="noStrike" dirty="0">
                        <a:solidFill>
                          <a:srgbClr val="000000"/>
                        </a:solidFill>
                        <a:latin typeface="Times New Roman"/>
                      </a:endParaRPr>
                    </a:p>
                  </a:txBody>
                  <a:tcPr marL="3404" marR="3404" marT="3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13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214422"/>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районах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a:t>
            </a:r>
            <a:r>
              <a:rPr lang="ru-RU" sz="1600" dirty="0" smtClean="0">
                <a:latin typeface="Calibri" pitchFamily="34" charset="0"/>
                <a:ea typeface="Times New Roman" pitchFamily="18" charset="0"/>
                <a:cs typeface="Calibri" pitchFamily="34" charset="0"/>
              </a:rPr>
              <a:t>;</a:t>
            </a:r>
            <a:endPar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600" dirty="0" smtClean="0">
              <a:latin typeface="Calibri" pitchFamily="34"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a:t>
            </a:r>
          </a:p>
          <a:p>
            <a:pPr indent="450850" algn="just" eaLnBrk="0" hangingPunct="0">
              <a:buFont typeface="Wingdings" pitchFamily="2" charset="2"/>
              <a:buChar char="Ø"/>
            </a:pPr>
            <a:endParaRPr lang="ru-RU" sz="1600" dirty="0" smtClean="0">
              <a:latin typeface="Calibri" pitchFamily="34" charset="0"/>
              <a:cs typeface="Calibri" pitchFamily="34" charset="0"/>
            </a:endParaRPr>
          </a:p>
          <a:p>
            <a:pPr lvl="0"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26.05.2020 №116 по итогам 2019 года Курский муниципальный район на 33 месте с результатом 73,81 балла;</a:t>
            </a:r>
          </a:p>
          <a:p>
            <a:pPr lvl="0" indent="450850" algn="just" eaLnBrk="0" hangingPunct="0">
              <a:buFont typeface="Wingdings" pitchFamily="2" charset="2"/>
              <a:buChar char="Ø"/>
            </a:pPr>
            <a:endParaRPr lang="ru-RU" sz="1600" dirty="0" smtClean="0">
              <a:latin typeface="Calibri" pitchFamily="34" charset="0"/>
              <a:ea typeface="Times New Roman" pitchFamily="18"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28.05.2021 №122 по итогам 2020 года Курский муниципальный район на 32 месте с результатом 55,34 балла.</a:t>
            </a:r>
          </a:p>
          <a:p>
            <a:pPr lvl="0" indent="450850" algn="just" eaLnBrk="0" hangingPunct="0">
              <a:buFont typeface="Wingdings" pitchFamily="2" charset="2"/>
              <a:buChar char="Ø"/>
            </a:pPr>
            <a:endParaRPr kumimoji="0" lang="ru-RU" sz="1600" b="0" i="0" u="none" strike="noStrike" cap="none" normalizeH="0" baseline="0" dirty="0" smtClean="0">
              <a:ln>
                <a:noFill/>
              </a:ln>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b="1" dirty="0" smtClean="0">
                <a:latin typeface="Calibri" pitchFamily="34" charset="0"/>
                <a:cs typeface="Calibri" pitchFamily="34" charset="0"/>
              </a:rPr>
              <a:t>Рейтинг Курского муниципального района Ставропольского края </a:t>
            </a:r>
          </a:p>
          <a:p>
            <a:pPr algn="ctr"/>
            <a:r>
              <a:rPr lang="ru-RU" b="1"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p>
        </p:txBody>
      </p:sp>
      <p:graphicFrame>
        <p:nvGraphicFramePr>
          <p:cNvPr id="3" name="Таблица 2"/>
          <p:cNvGraphicFramePr>
            <a:graphicFrameLocks noGrp="1"/>
          </p:cNvGraphicFramePr>
          <p:nvPr/>
        </p:nvGraphicFramePr>
        <p:xfrm>
          <a:off x="142846" y="714067"/>
          <a:ext cx="8858309" cy="4975943"/>
        </p:xfrm>
        <a:graphic>
          <a:graphicData uri="http://schemas.openxmlformats.org/drawingml/2006/table">
            <a:tbl>
              <a:tblPr firstRow="1" bandRow="1">
                <a:tableStyleId>{5C22544A-7EE6-4342-B048-85BDC9FD1C3A}</a:tableStyleId>
              </a:tblPr>
              <a:tblGrid>
                <a:gridCol w="374295"/>
                <a:gridCol w="3946833"/>
                <a:gridCol w="981383"/>
                <a:gridCol w="1185266"/>
                <a:gridCol w="1185266"/>
                <a:gridCol w="1185266"/>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на 2020год</a:t>
                      </a:r>
                    </a:p>
                  </a:txBody>
                  <a:tcPr/>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2021 </a:t>
                      </a:r>
                      <a:r>
                        <a:rPr lang="ru-RU" sz="1200" b="1" i="0" u="none" strike="noStrike" dirty="0">
                          <a:solidFill>
                            <a:srgbClr val="FFFFFF"/>
                          </a:solidFill>
                          <a:latin typeface="Calibri"/>
                        </a:rPr>
                        <a:t>год </a:t>
                      </a:r>
                    </a:p>
                  </a:txBody>
                  <a:tcPr marL="9525" marR="9525" marT="9525" marB="0"/>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2022 </a:t>
                      </a:r>
                      <a:r>
                        <a:rPr lang="ru-RU" sz="1200" b="1" i="0" u="none" strike="noStrike" dirty="0">
                          <a:solidFill>
                            <a:srgbClr val="FFFFFF"/>
                          </a:solidFill>
                          <a:latin typeface="Calibri"/>
                        </a:rPr>
                        <a:t>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38,70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42,90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43,50</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6,39</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6,04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6,41</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32,30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36,85</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37,09</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35,52</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48,36</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42,65</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13,88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19,65</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15,81</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1,21</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1,46</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1,22</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2,64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2,67</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2,19</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12,19</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13,18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14,79</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0,20</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0,23</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0,20</a:t>
                      </a:r>
                      <a:endParaRPr lang="ru-RU" sz="1200" b="0" i="0" u="none" strike="noStrike" dirty="0">
                        <a:solidFill>
                          <a:schemeClr val="tx1"/>
                        </a:solidFill>
                        <a:latin typeface="Calibri"/>
                      </a:endParaRPr>
                    </a:p>
                  </a:txBody>
                  <a:tcPr marL="9525" marR="9525" marT="9525" marB="0"/>
                </a:tc>
              </a:tr>
            </a:tbl>
          </a:graphicData>
        </a:graphic>
      </p:graphicFrame>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7" name="Прямоугольник 6"/>
          <p:cNvSpPr/>
          <p:nvPr/>
        </p:nvSpPr>
        <p:spPr>
          <a:xfrm>
            <a:off x="214282" y="425470"/>
            <a:ext cx="8715404" cy="5693866"/>
          </a:xfrm>
          <a:prstGeom prst="rect">
            <a:avLst/>
          </a:prstGeom>
        </p:spPr>
        <p:txBody>
          <a:bodyPr wrap="square">
            <a:spAutoFit/>
          </a:bodyPr>
          <a:lstStyle/>
          <a:p>
            <a:pPr algn="just"/>
            <a:r>
              <a:rPr lang="ru-RU" sz="1400" b="1" i="1" dirty="0" smtClean="0">
                <a:latin typeface="Times New Roman" pitchFamily="18" charset="0"/>
                <a:cs typeface="Times New Roman" pitchFamily="18" charset="0"/>
              </a:rPr>
              <a:t>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Администраторы доходов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органы государственной власти и местного самоуправления,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платежей в бюджет, а также имеющие в своем ведении бюджетные учреждения, которым предоставлено право получать доходы от предпринимательской деятельности.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Бюджетная система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юридических нормах совокупность всех видов бюджетов в стране, имеющих между собой установленные законом взаимоотношения. Единство бюджетной системы основано на взаимодействии бюджетов всех уровней, осуществляемом через использование регулирующих доходных источников, создание целевых и региональных бюджетных фондов, их частичное перераспределение. Это единство реализуется через единую социально-экономическую, включая налоговую, политику.</a:t>
            </a:r>
          </a:p>
          <a:p>
            <a:pPr algn="just"/>
            <a:r>
              <a:rPr lang="ru-RU" sz="1400" b="1" i="1" dirty="0" smtClean="0">
                <a:solidFill>
                  <a:srgbClr val="FF0000"/>
                </a:solidFill>
                <a:latin typeface="Times New Roman" pitchFamily="18" charset="0"/>
                <a:cs typeface="Times New Roman" pitchFamily="18" charset="0"/>
              </a:rPr>
              <a:t>     Бюджетная система Российской Федерации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нормами права совокупность федерального бюджета, бюджетов субъектов Российской Федерации, местных бюджетов и бюджетов государственных внебюджетных фондов.</a:t>
            </a:r>
          </a:p>
          <a:p>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Бюджетные ассигнования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бюджетные средства, предусмотренные бюджетной росписью получателю или распорядителю бюджетных средств.</a:t>
            </a:r>
          </a:p>
          <a:p>
            <a:r>
              <a:rPr lang="ru-RU" sz="1400" b="1" i="1" dirty="0" smtClean="0">
                <a:solidFill>
                  <a:srgbClr val="FF0000"/>
                </a:solidFill>
                <a:latin typeface="Times New Roman" pitchFamily="18" charset="0"/>
                <a:cs typeface="Times New Roman" pitchFamily="18" charset="0"/>
              </a:rPr>
              <a:t>     Бюджетная</a:t>
            </a:r>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роспись</a:t>
            </a:r>
            <a:r>
              <a:rPr lang="ru-RU" sz="1400" dirty="0" smtClean="0">
                <a:latin typeface="Times New Roman" pitchFamily="18" charset="0"/>
                <a:cs typeface="Times New Roman" pitchFamily="18" charset="0"/>
              </a:rPr>
              <a:t>— </a:t>
            </a:r>
            <a:r>
              <a:rPr lang="ru-RU" sz="1400" dirty="0" smtClean="0"/>
              <a:t> </a:t>
            </a:r>
            <a:r>
              <a:rPr lang="ru-RU" sz="14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642918"/>
            <a:ext cx="8715436" cy="569386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Бюджетный процесс </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регламентируемая нормами права деятельность органов государст­венной власти, органов местного самоуправления и участников бюджетного процесса по составлению и рассмотрению проектов бюджетов, проектов бюджетов государственных внебюджетных фондов, утверждению и исполнению бюджетов и бюджетов государственных внебюджетных фондов, а также по контролю за их исполнением.</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Деньги</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особый товар, стихийно выделившийся из товарного мира и выполняющий роль всеобщего эквивалента. Их сущность выражается в функциях меры стоимости, средства обращения, средства накопления и сбережения, средства платежа, мировых денег. </a:t>
            </a:r>
            <a:br>
              <a:rPr lang="ru-RU" sz="1400" dirty="0" smtClean="0">
                <a:solidFill>
                  <a:schemeClr val="tx2"/>
                </a:solidFill>
                <a:latin typeface="Times New Roman" pitchFamily="18" charset="0"/>
                <a:cs typeface="Times New Roman" pitchFamily="18" charset="0"/>
              </a:rPr>
            </a:br>
            <a:r>
              <a:rPr lang="ru-RU" sz="1400" i="1" dirty="0" smtClean="0">
                <a:solidFill>
                  <a:srgbClr val="FF0000"/>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Дефицит бюджет</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превышение расходов бюджета над его доходами. </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Дотации</a:t>
            </a:r>
            <a:r>
              <a:rPr lang="ru-RU" sz="1400" dirty="0" smtClean="0">
                <a:solidFill>
                  <a:schemeClr val="tx2"/>
                </a:solidFill>
                <a:latin typeface="Times New Roman" pitchFamily="18" charset="0"/>
                <a:cs typeface="Times New Roman" pitchFamily="18" charset="0"/>
              </a:rPr>
              <a:t> — бюджетные средства,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Доходы бюджета</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денежные средства, поступающие в безвозмездном и безвозвратном порядке в соответствии с законодательством РФ в распоряжение органов государственной власти РФ, органов государственной власти субъектов РФ и органов местного самоуправления.</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бюджета </a:t>
            </a:r>
            <a:r>
              <a:rPr lang="ru-RU" sz="1400" dirty="0" smtClean="0">
                <a:solidFill>
                  <a:schemeClr val="tx2"/>
                </a:solidFill>
                <a:latin typeface="Times New Roman" pitchFamily="18" charset="0"/>
                <a:cs typeface="Times New Roman" pitchFamily="18" charset="0"/>
              </a:rPr>
              <a:t>— стадия бюджетного процесса, на которой осуществляется формирование и использование бюджетных средств.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сметы доходов и расходов </a:t>
            </a:r>
            <a:r>
              <a:rPr lang="ru-RU" sz="1400" dirty="0" smtClean="0">
                <a:solidFill>
                  <a:schemeClr val="tx2"/>
                </a:solidFill>
                <a:latin typeface="Times New Roman" pitchFamily="18" charset="0"/>
                <a:cs typeface="Times New Roman" pitchFamily="18" charset="0"/>
              </a:rPr>
              <a:t>— комплекс мер, обеспечивающих выполнение плана поступления и расходования денежных средств.</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Консолидированный бюджет </a:t>
            </a:r>
            <a:r>
              <a:rPr lang="ru-RU" sz="1400" dirty="0" smtClean="0">
                <a:solidFill>
                  <a:schemeClr val="tx2"/>
                </a:solidFill>
                <a:latin typeface="Times New Roman" pitchFamily="18" charset="0"/>
                <a:cs typeface="Times New Roman" pitchFamily="18" charset="0"/>
              </a:rPr>
              <a:t>— свод бюджетов всех уровней бюджетной системы Российской Федерации на соответствующей территории.</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Местный</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бюджет — </a:t>
            </a:r>
            <a:r>
              <a:rPr lang="ru-RU" sz="1400" dirty="0" err="1" smtClean="0">
                <a:solidFill>
                  <a:schemeClr val="tx2"/>
                </a:solidFill>
                <a:latin typeface="Times New Roman" pitchFamily="18" charset="0"/>
                <a:cs typeface="Times New Roman" pitchFamily="18" charset="0"/>
              </a:rPr>
              <a:t>бюджет</a:t>
            </a:r>
            <a:r>
              <a:rPr lang="ru-RU" sz="1400" dirty="0" smtClean="0">
                <a:solidFill>
                  <a:schemeClr val="tx2"/>
                </a:solidFill>
                <a:latin typeface="Times New Roman" pitchFamily="18" charset="0"/>
                <a:cs typeface="Times New Roman" pitchFamily="18" charset="0"/>
              </a:rPr>
              <a:t> муниципального образования, формирование, утверждение и исполнение которого осуществляют органы местного управления.</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Налог</a:t>
            </a:r>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 Признаки налога: принудительный характер; безвозмездность.</a:t>
            </a:r>
            <a:endParaRPr lang="ru-RU" sz="1400" dirty="0" smtClean="0">
              <a:solidFill>
                <a:schemeClr val="tx2"/>
              </a:solidFill>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715436" cy="4616648"/>
          </a:xfrm>
          <a:prstGeom prst="rect">
            <a:avLst/>
          </a:prstGeom>
          <a:noFill/>
        </p:spPr>
        <p:txBody>
          <a:bodyPr wrap="square" rtlCol="0">
            <a:spAutoFit/>
          </a:bodyPr>
          <a:lstStyle/>
          <a:p>
            <a:pPr algn="just"/>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Профицит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бюджета — превышение доходов бюджета над его расходами.</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Расходные обязательства </a:t>
            </a:r>
            <a:r>
              <a:rPr lang="ru-RU" sz="1400" dirty="0" smtClean="0">
                <a:latin typeface="Times New Roman" pitchFamily="18" charset="0"/>
                <a:cs typeface="Times New Roman" pitchFamily="18" charset="0"/>
              </a:rPr>
              <a:t>— обусловленные законом, иным нормативно-правовым актом, договором или соглашением обязанности Российской Федерации, субъекта Российской Федерации, муниципального образования предоставить физическим и юридическим лицам, органам государственной власти (органам местного самоуправления) средства соответствующего бюджета (государственного внебюджетного фонда, территориального государственного внебюджетного фонда).</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 затраты организации, приводящие к уменьшению ее средств или увеличению ее обязательств. </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это затраты, формирующиеся в связи с выполнением государством и органами местного самоуправления своих конституционных и уставных функций.</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Реестр расходных обязательств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свод указанных законов, нормативных правовых актов и договоров, соглашений и/или их отдельных положений, которые должны вести органы исполнительной власти.</a:t>
            </a:r>
          </a:p>
          <a:p>
            <a:pPr algn="just"/>
            <a:r>
              <a:rPr lang="ru-RU" sz="1400" b="1" i="1" dirty="0" smtClean="0">
                <a:solidFill>
                  <a:srgbClr val="FF0000"/>
                </a:solidFill>
                <a:latin typeface="Times New Roman" pitchFamily="18" charset="0"/>
                <a:cs typeface="Times New Roman" pitchFamily="18" charset="0"/>
              </a:rPr>
              <a:t>     Сбалансированность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принцип формирования и исполнения бюджета, состоящий в количественном соответствии бюджетных доходов источникам их финансирования.</a:t>
            </a:r>
          </a:p>
          <a:p>
            <a:pPr algn="just"/>
            <a:r>
              <a:rPr lang="ru-RU" sz="1400" b="1" i="1" dirty="0" smtClean="0">
                <a:solidFill>
                  <a:srgbClr val="FF0000"/>
                </a:solidFill>
                <a:latin typeface="Times New Roman" pitchFamily="18" charset="0"/>
                <a:cs typeface="Times New Roman" pitchFamily="18" charset="0"/>
              </a:rPr>
              <a:t>     Смета</a:t>
            </a:r>
            <a:r>
              <a:rPr lang="ru-RU" sz="1400" dirty="0" smtClean="0">
                <a:latin typeface="Times New Roman" pitchFamily="18" charset="0"/>
                <a:cs typeface="Times New Roman" pitchFamily="18" charset="0"/>
              </a:rPr>
              <a:t> — финансовый документ, содержащий информацию об образовании и расходовании денежных средств в соответствии с </a:t>
            </a:r>
            <a:r>
              <a:rPr lang="ru-RU" sz="1400" i="1" dirty="0" smtClean="0">
                <a:latin typeface="Times New Roman" pitchFamily="18" charset="0"/>
                <a:cs typeface="Times New Roman" pitchFamily="18" charset="0"/>
              </a:rPr>
              <a:t>их </a:t>
            </a:r>
            <a:r>
              <a:rPr lang="ru-RU" sz="1400" dirty="0" smtClean="0">
                <a:latin typeface="Times New Roman" pitchFamily="18" charset="0"/>
                <a:cs typeface="Times New Roman" pitchFamily="18" charset="0"/>
              </a:rPr>
              <a:t>целевым назначением. </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Смета расходов и доходов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финансовый план учреждения (организации), осуществляющего некоммерческую деятельность.</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b="1" i="1" dirty="0" smtClean="0">
              <a:solidFill>
                <a:srgbClr val="FF0000"/>
              </a:solidFill>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pic>
        <p:nvPicPr>
          <p:cNvPr id="6" name="Picture 2" descr="https://avatars.mds.yandex.net/get-pdb/750514/6a779865-dc4a-46a1-8610-57a252f7612c/s1200"/>
          <p:cNvPicPr>
            <a:picLocks noChangeAspect="1" noChangeArrowheads="1"/>
          </p:cNvPicPr>
          <p:nvPr/>
        </p:nvPicPr>
        <p:blipFill>
          <a:blip r:embed="rId2" cstate="print"/>
          <a:srcRect/>
          <a:stretch>
            <a:fillRect/>
          </a:stretch>
        </p:blipFill>
        <p:spPr bwMode="auto">
          <a:xfrm>
            <a:off x="3714744" y="4071942"/>
            <a:ext cx="5143536" cy="264320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https://www.xn--90aiqw4a4aq.xn--p1ai/sites/default/files/images/2019/u3702/otkrytyy_byudzhet.jpg"/>
          <p:cNvPicPr>
            <a:picLocks noChangeAspect="1" noChangeArrowheads="1"/>
          </p:cNvPicPr>
          <p:nvPr/>
        </p:nvPicPr>
        <p:blipFill>
          <a:blip r:embed="rId2"/>
          <a:srcRect/>
          <a:stretch>
            <a:fillRect/>
          </a:stretch>
        </p:blipFill>
        <p:spPr bwMode="auto">
          <a:xfrm>
            <a:off x="785786" y="3000372"/>
            <a:ext cx="7702573" cy="338271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85918" y="428604"/>
            <a:ext cx="5643602" cy="928694"/>
          </a:xfrm>
          <a:prstGeom prst="roundRect">
            <a:avLst/>
          </a:prstGeom>
          <a:solidFill>
            <a:srgbClr val="FF99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БЮДЖЕТНАЯ  СИСТЕМА </a:t>
            </a:r>
          </a:p>
          <a:p>
            <a:pPr algn="ctr"/>
            <a:r>
              <a:rPr lang="ru-RU" b="1" dirty="0" smtClean="0">
                <a:solidFill>
                  <a:schemeClr val="tx1"/>
                </a:solidFill>
              </a:rPr>
              <a:t>РОССИЙСКОЙ ФЕДЕРАЦИИ </a:t>
            </a:r>
            <a:endParaRPr lang="ru-RU" b="1" dirty="0">
              <a:solidFill>
                <a:schemeClr val="tx1"/>
              </a:solidFill>
            </a:endParaRPr>
          </a:p>
        </p:txBody>
      </p:sp>
      <p:sp>
        <p:nvSpPr>
          <p:cNvPr id="3" name="Скругленный прямоугольник 2"/>
          <p:cNvSpPr/>
          <p:nvPr/>
        </p:nvSpPr>
        <p:spPr>
          <a:xfrm>
            <a:off x="142844"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федераль</a:t>
            </a:r>
            <a:r>
              <a:rPr lang="ru-RU" sz="1600" dirty="0" smtClean="0">
                <a:solidFill>
                  <a:schemeClr val="tx1"/>
                </a:solidFill>
              </a:rPr>
              <a:t>-</a:t>
            </a:r>
          </a:p>
          <a:p>
            <a:pPr algn="ctr"/>
            <a:r>
              <a:rPr lang="ru-RU" sz="1600" dirty="0" err="1" smtClean="0">
                <a:solidFill>
                  <a:schemeClr val="tx1"/>
                </a:solidFill>
              </a:rPr>
              <a:t>ный</a:t>
            </a:r>
            <a:r>
              <a:rPr lang="ru-RU" sz="1600" dirty="0" smtClean="0">
                <a:solidFill>
                  <a:schemeClr val="tx1"/>
                </a:solidFill>
              </a:rPr>
              <a:t> бюджет</a:t>
            </a:r>
            <a:endParaRPr lang="ru-RU" sz="1600" dirty="0"/>
          </a:p>
        </p:txBody>
      </p:sp>
      <p:sp>
        <p:nvSpPr>
          <p:cNvPr id="4" name="Скругленный прямоугольник 3"/>
          <p:cNvSpPr/>
          <p:nvPr/>
        </p:nvSpPr>
        <p:spPr>
          <a:xfrm>
            <a:off x="1714480" y="2071678"/>
            <a:ext cx="2000264"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государственных внебюджетных фондов</a:t>
            </a:r>
            <a:endParaRPr lang="ru-RU" sz="1600" dirty="0"/>
          </a:p>
        </p:txBody>
      </p:sp>
      <p:sp>
        <p:nvSpPr>
          <p:cNvPr id="5" name="Скругленный прямоугольник 4"/>
          <p:cNvSpPr/>
          <p:nvPr/>
        </p:nvSpPr>
        <p:spPr>
          <a:xfrm>
            <a:off x="3786182" y="2071678"/>
            <a:ext cx="142876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субъектов</a:t>
            </a:r>
            <a:endParaRPr lang="ru-RU" sz="1600" dirty="0"/>
          </a:p>
        </p:txBody>
      </p:sp>
      <p:sp>
        <p:nvSpPr>
          <p:cNvPr id="7" name="Скругленный прямоугольник 6"/>
          <p:cNvSpPr/>
          <p:nvPr/>
        </p:nvSpPr>
        <p:spPr>
          <a:xfrm>
            <a:off x="5286380" y="2071678"/>
            <a:ext cx="214314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территориальных государственных внебюджетных фондов</a:t>
            </a:r>
            <a:endParaRPr lang="ru-RU" sz="1600" dirty="0"/>
          </a:p>
        </p:txBody>
      </p:sp>
      <p:sp>
        <p:nvSpPr>
          <p:cNvPr id="8" name="Скругленный прямоугольник 7"/>
          <p:cNvSpPr/>
          <p:nvPr/>
        </p:nvSpPr>
        <p:spPr>
          <a:xfrm>
            <a:off x="7500958"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местные бюджеты</a:t>
            </a:r>
            <a:endParaRPr lang="ru-RU" sz="1600" dirty="0"/>
          </a:p>
        </p:txBody>
      </p:sp>
      <p:cxnSp>
        <p:nvCxnSpPr>
          <p:cNvPr id="10" name="Прямая со стрелкой 9"/>
          <p:cNvCxnSpPr/>
          <p:nvPr/>
        </p:nvCxnSpPr>
        <p:spPr>
          <a:xfrm rot="16200000" flipH="1">
            <a:off x="5125644" y="875092"/>
            <a:ext cx="642942" cy="16073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p:cNvCxnSpPr>
          <p:nvPr/>
        </p:nvCxnSpPr>
        <p:spPr>
          <a:xfrm rot="5400000">
            <a:off x="4304107" y="1625192"/>
            <a:ext cx="571506" cy="35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2"/>
          </p:cNvCxnSpPr>
          <p:nvPr/>
        </p:nvCxnSpPr>
        <p:spPr>
          <a:xfrm rot="5400000">
            <a:off x="2553876" y="-125039"/>
            <a:ext cx="571506" cy="35361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rot="5400000">
            <a:off x="3446851" y="839374"/>
            <a:ext cx="642944" cy="16787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 idx="2"/>
          </p:cNvCxnSpPr>
          <p:nvPr/>
        </p:nvCxnSpPr>
        <p:spPr>
          <a:xfrm rot="16200000" flipH="1">
            <a:off x="5982900" y="-17884"/>
            <a:ext cx="571504" cy="3321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2571736"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 </a:t>
            </a:r>
          </a:p>
          <a:p>
            <a:pPr algn="ctr"/>
            <a:r>
              <a:rPr lang="ru-RU" dirty="0" smtClean="0">
                <a:solidFill>
                  <a:schemeClr val="tx1"/>
                </a:solidFill>
              </a:rPr>
              <a:t>муниципального округа</a:t>
            </a:r>
            <a:endParaRPr lang="ru-RU" dirty="0">
              <a:solidFill>
                <a:schemeClr val="tx1"/>
              </a:solidFill>
            </a:endParaRPr>
          </a:p>
        </p:txBody>
      </p:sp>
      <p:sp>
        <p:nvSpPr>
          <p:cNvPr id="36" name="Скругленный прямоугольник 35"/>
          <p:cNvSpPr/>
          <p:nvPr/>
        </p:nvSpPr>
        <p:spPr>
          <a:xfrm>
            <a:off x="5857884"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a:t>
            </a:r>
          </a:p>
          <a:p>
            <a:pPr algn="ctr"/>
            <a:r>
              <a:rPr lang="ru-RU" dirty="0" smtClean="0">
                <a:solidFill>
                  <a:schemeClr val="tx1"/>
                </a:solidFill>
              </a:rPr>
              <a:t>сельских поселений</a:t>
            </a:r>
            <a:endParaRPr lang="ru-RU" dirty="0">
              <a:solidFill>
                <a:schemeClr val="tx1"/>
              </a:solidFill>
            </a:endParaRPr>
          </a:p>
        </p:txBody>
      </p:sp>
      <p:cxnSp>
        <p:nvCxnSpPr>
          <p:cNvPr id="37" name="Прямая со стрелкой 36"/>
          <p:cNvCxnSpPr/>
          <p:nvPr/>
        </p:nvCxnSpPr>
        <p:spPr>
          <a:xfrm rot="10800000" flipV="1">
            <a:off x="4500562" y="3643314"/>
            <a:ext cx="3643338" cy="785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7536680" y="3893350"/>
            <a:ext cx="857255" cy="357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780782"/>
            <a:ext cx="9144000" cy="1077218"/>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     Местный бюджет </a:t>
            </a:r>
            <a:r>
              <a:rPr lang="ru-RU" sz="1600" dirty="0" smtClean="0">
                <a:latin typeface="Times New Roman" pitchFamily="18" charset="0"/>
                <a:cs typeface="Times New Roman" pitchFamily="18" charset="0"/>
              </a:rPr>
              <a:t>– 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RMINATOR\Desktop\Презентация к проекту на 2021-2024\БЮджет Минимализм.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Равнобедренный треугольник 1"/>
          <p:cNvSpPr/>
          <p:nvPr/>
        </p:nvSpPr>
        <p:spPr>
          <a:xfrm>
            <a:off x="2209800" y="304800"/>
            <a:ext cx="6934200" cy="6553200"/>
          </a:xfrm>
          <a:prstGeom prst="triangle">
            <a:avLst>
              <a:gd name="adj" fmla="val 49729"/>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9" name="TextBox 8"/>
          <p:cNvSpPr txBox="1"/>
          <p:nvPr/>
        </p:nvSpPr>
        <p:spPr>
          <a:xfrm>
            <a:off x="990600" y="0"/>
            <a:ext cx="7056784" cy="707886"/>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И ФУНДАМЕНТ СОСТАВЛЕНИЯ ПРОЕКТА БЮДЖЕТА</a:t>
            </a:r>
          </a:p>
        </p:txBody>
      </p:sp>
      <p:sp>
        <p:nvSpPr>
          <p:cNvPr id="20" name="Стрелка вниз 19"/>
          <p:cNvSpPr/>
          <p:nvPr/>
        </p:nvSpPr>
        <p:spPr>
          <a:xfrm rot="551332">
            <a:off x="6896616" y="816253"/>
            <a:ext cx="857256" cy="5920608"/>
          </a:xfrm>
          <a:prstGeom prst="downArrow">
            <a:avLst/>
          </a:prstGeom>
          <a:gradFill>
            <a:gsLst>
              <a:gs pos="3300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 name="Группа 23"/>
          <p:cNvGrpSpPr/>
          <p:nvPr/>
        </p:nvGrpSpPr>
        <p:grpSpPr>
          <a:xfrm>
            <a:off x="0" y="1142984"/>
            <a:ext cx="7178400" cy="5211964"/>
            <a:chOff x="0" y="1142984"/>
            <a:chExt cx="7178400" cy="5211964"/>
          </a:xfrm>
          <a:gradFill>
            <a:gsLst>
              <a:gs pos="0">
                <a:srgbClr val="5E9EFF"/>
              </a:gs>
              <a:gs pos="39999">
                <a:srgbClr val="85C2FF"/>
              </a:gs>
              <a:gs pos="70000">
                <a:srgbClr val="C4D6EB"/>
              </a:gs>
              <a:gs pos="100000">
                <a:srgbClr val="FFEBFA"/>
              </a:gs>
            </a:gsLst>
            <a:lin ang="5400000" scaled="0"/>
          </a:gradFill>
        </p:grpSpPr>
        <p:sp>
          <p:nvSpPr>
            <p:cNvPr id="16" name="Скругленный прямоугольник 15"/>
            <p:cNvSpPr>
              <a:spLocks noChangeAspect="1"/>
            </p:cNvSpPr>
            <p:nvPr/>
          </p:nvSpPr>
          <p:spPr>
            <a:xfrm>
              <a:off x="152400" y="4952984"/>
              <a:ext cx="6264000" cy="716164"/>
            </a:xfrm>
            <a:prstGeom prst="roundRect">
              <a:avLst>
                <a:gd name="adj" fmla="val 50000"/>
              </a:avLst>
            </a:prstGeom>
            <a:grp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2022 год и на период до 2023-2024 годы, утвержденным постановлением администрации Курского муниципального округа Ставропольского края от 29 сентября 2021 года № 1305</a:t>
              </a:r>
              <a:endParaRPr lang="ru-RU" sz="1200" b="1" dirty="0" smtClean="0">
                <a:solidFill>
                  <a:schemeClr val="tx1"/>
                </a:solidFill>
                <a:cs typeface="Times New Roman" pitchFamily="18" charset="0"/>
              </a:endParaRPr>
            </a:p>
          </p:txBody>
        </p:sp>
        <p:sp>
          <p:nvSpPr>
            <p:cNvPr id="17" name="Скругленный прямоугольник 16"/>
            <p:cNvSpPr>
              <a:spLocks noChangeAspect="1"/>
            </p:cNvSpPr>
            <p:nvPr/>
          </p:nvSpPr>
          <p:spPr>
            <a:xfrm>
              <a:off x="838200" y="1752584"/>
              <a:ext cx="6264000" cy="806724"/>
            </a:xfrm>
            <a:prstGeom prst="roundRect">
              <a:avLst>
                <a:gd name="adj" fmla="val 46369"/>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a:t>
              </a:r>
              <a:r>
                <a:rPr lang="ru-RU" sz="1200" dirty="0" smtClean="0">
                  <a:solidFill>
                    <a:schemeClr val="tx1"/>
                  </a:solidFill>
                  <a:cs typeface="Times New Roman" pitchFamily="18" charset="0"/>
                </a:rPr>
                <a:t>Положение о бюджетном процессе в Курском муниципальном округе Ставропольского края, утвержденный решением Совета Курского муниципального округа Ставропольского края от 22 октября 2020 г. № 19</a:t>
              </a:r>
            </a:p>
          </p:txBody>
        </p:sp>
        <p:sp>
          <p:nvSpPr>
            <p:cNvPr id="18" name="Скругленный прямоугольник 17"/>
            <p:cNvSpPr>
              <a:spLocks noChangeAspect="1"/>
            </p:cNvSpPr>
            <p:nvPr/>
          </p:nvSpPr>
          <p:spPr>
            <a:xfrm>
              <a:off x="914400" y="1142984"/>
              <a:ext cx="6264000" cy="609600"/>
            </a:xfrm>
            <a:prstGeom prst="roundRect">
              <a:avLst>
                <a:gd name="adj" fmla="val 50000"/>
              </a:avLst>
            </a:prstGeom>
            <a:grp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cs typeface="Times New Roman" pitchFamily="18" charset="0"/>
                </a:rPr>
                <a:t>Бюджетный кодекс Российской Федерации</a:t>
              </a:r>
            </a:p>
          </p:txBody>
        </p:sp>
        <p:sp>
          <p:nvSpPr>
            <p:cNvPr id="19" name="Скругленный прямоугольник 18"/>
            <p:cNvSpPr>
              <a:spLocks noChangeAspect="1"/>
            </p:cNvSpPr>
            <p:nvPr/>
          </p:nvSpPr>
          <p:spPr>
            <a:xfrm>
              <a:off x="533400" y="3428984"/>
              <a:ext cx="6264000" cy="720000"/>
            </a:xfrm>
            <a:prstGeom prst="roundRect">
              <a:avLst>
                <a:gd name="adj" fmla="val 44065"/>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cs typeface="Times New Roman" pitchFamily="18" charset="0"/>
                </a:rPr>
                <a:t>   Основные направления бюджетной и налоговой политики Курского муниципального округа Ставропольского края на 2022 год и плановый период 2023 и 2024 годов, утвержденные распоряжением администрации Курского муниципального округа   от 29 сентября  2021 г. № 408-р</a:t>
              </a:r>
            </a:p>
            <a:p>
              <a:pPr>
                <a:lnSpc>
                  <a:spcPts val="1000"/>
                </a:lnSpc>
              </a:pPr>
              <a:endParaRPr lang="ru-RU" sz="1200" b="1" dirty="0" smtClean="0">
                <a:solidFill>
                  <a:schemeClr val="tx1">
                    <a:lumMod val="75000"/>
                    <a:lumOff val="25000"/>
                  </a:schemeClr>
                </a:solidFill>
              </a:endParaRPr>
            </a:p>
          </p:txBody>
        </p:sp>
        <p:sp>
          <p:nvSpPr>
            <p:cNvPr id="21" name="Скругленный прямоугольник 20"/>
            <p:cNvSpPr>
              <a:spLocks noChangeAspect="1"/>
            </p:cNvSpPr>
            <p:nvPr/>
          </p:nvSpPr>
          <p:spPr>
            <a:xfrm>
              <a:off x="381000" y="4190984"/>
              <a:ext cx="6264000" cy="736940"/>
            </a:xfrm>
            <a:prstGeom prst="roundRect">
              <a:avLst>
                <a:gd name="adj" fmla="val 44065"/>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Основные направления долговой политики  Курского муниципального округа Ставропольского края на 2022 год и плановый период 2023 и 2024 годов,  утвержденные распоряжением администрации Курского муниципального округа  от 30 сентября  2021 г. № 413-р</a:t>
              </a:r>
              <a:endParaRPr lang="ru-RU" sz="1200" b="1" dirty="0" smtClean="0">
                <a:solidFill>
                  <a:schemeClr val="tx1">
                    <a:lumMod val="75000"/>
                    <a:lumOff val="25000"/>
                  </a:schemeClr>
                </a:solidFill>
                <a:cs typeface="Times New Roman" pitchFamily="18" charset="0"/>
              </a:endParaRPr>
            </a:p>
          </p:txBody>
        </p:sp>
        <p:sp>
          <p:nvSpPr>
            <p:cNvPr id="22" name="Скругленный прямоугольник 21"/>
            <p:cNvSpPr>
              <a:spLocks noChangeAspect="1"/>
            </p:cNvSpPr>
            <p:nvPr/>
          </p:nvSpPr>
          <p:spPr>
            <a:xfrm>
              <a:off x="685800" y="2590784"/>
              <a:ext cx="6264000" cy="806724"/>
            </a:xfrm>
            <a:prstGeom prst="roundRect">
              <a:avLst>
                <a:gd name="adj" fmla="val 46369"/>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План мероприятий по подготовке и составлению проекта бюджета Курского муниципального округа Ставропольского края на 2022 год и плановый период 2023 и  2024 годов, утвержденный распоряжением администрации Курского муниципального округа Ставропольского края от 30 декабря 2020 г. № 21-р</a:t>
              </a:r>
            </a:p>
          </p:txBody>
        </p:sp>
        <p:sp>
          <p:nvSpPr>
            <p:cNvPr id="23" name="Скругленный прямоугольник 22"/>
            <p:cNvSpPr>
              <a:spLocks noChangeAspect="1"/>
            </p:cNvSpPr>
            <p:nvPr/>
          </p:nvSpPr>
          <p:spPr>
            <a:xfrm>
              <a:off x="0" y="5638784"/>
              <a:ext cx="6264000" cy="716164"/>
            </a:xfrm>
            <a:prstGeom prst="roundRect">
              <a:avLst>
                <a:gd name="adj" fmla="val 50000"/>
              </a:avLst>
            </a:prstGeom>
            <a:grp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долгосрочный период до 2035 года, утвержденным постановлением администрации Курского муниципального района Ставропольского края от 11 ноября 2020 года № 671</a:t>
              </a:r>
              <a:endParaRPr lang="ru-RU" sz="1200" b="1" dirty="0" smtClean="0">
                <a:solidFill>
                  <a:schemeClr val="tx1"/>
                </a:solidFill>
                <a:cs typeface="Times New Roman" pitchFamily="18" charset="0"/>
              </a:endParaRPr>
            </a:p>
          </p:txBody>
        </p:sp>
      </p:gr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400" b="1" kern="0" dirty="0">
                <a:latin typeface="Calibri" pitchFamily="34" charset="0"/>
                <a:ea typeface="+mj-ea"/>
                <a:cs typeface="Calibri" pitchFamily="34" charset="0"/>
              </a:rPr>
              <a:t>ДОХОДЫ 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786063" y="1000125"/>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428736"/>
            <a:ext cx="5143500" cy="1954381"/>
          </a:xfrm>
          <a:prstGeom prst="rect">
            <a:avLst/>
          </a:prstGeom>
          <a:noFill/>
        </p:spPr>
        <p:txBody>
          <a:bodyPr>
            <a:spAutoFit/>
          </a:bodyPr>
          <a:lstStyle/>
          <a:p>
            <a:pPr algn="ctr" fontAlgn="auto">
              <a:spcBef>
                <a:spcPts val="0"/>
              </a:spcBef>
              <a:spcAft>
                <a:spcPts val="0"/>
              </a:spcAft>
              <a:defRPr/>
            </a:pPr>
            <a:r>
              <a:rPr lang="ru-RU" sz="11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налог на доход физических лиц (НДФЛ);</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единый налог на вмененный доход (ЕНВД</a:t>
            </a:r>
            <a:r>
              <a:rPr lang="ru-RU" sz="1100" dirty="0" smtClean="0">
                <a:latin typeface="Calibri" pitchFamily="34" charset="0"/>
                <a:cs typeface="Calibri" pitchFamily="34" charset="0"/>
              </a:rPr>
              <a:t>)  (с 01.01.2021 отменен)</a:t>
            </a:r>
            <a:endParaRPr lang="ru-RU" sz="11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единый сельскохозяйственный налог  (ЕСХН</a:t>
            </a:r>
            <a:r>
              <a:rPr lang="ru-RU" sz="1100" dirty="0" smtClean="0">
                <a:latin typeface="Calibri" pitchFamily="34" charset="0"/>
                <a:cs typeface="Calibri" pitchFamily="34" charset="0"/>
              </a:rPr>
              <a:t>);</a:t>
            </a:r>
          </a:p>
          <a:p>
            <a:pPr marL="342900" indent="-342900" fontAlgn="auto">
              <a:spcBef>
                <a:spcPts val="0"/>
              </a:spcBef>
              <a:spcAft>
                <a:spcPts val="0"/>
              </a:spcAft>
              <a:buFont typeface="Wingdings" pitchFamily="2" charset="2"/>
              <a:buChar char="Ø"/>
              <a:defRPr/>
            </a:pPr>
            <a:r>
              <a:rPr lang="ru-RU" sz="1100" dirty="0" smtClean="0">
                <a:latin typeface="Calibri" pitchFamily="34" charset="0"/>
                <a:cs typeface="Calibri" pitchFamily="34" charset="0"/>
              </a:rPr>
              <a:t>налог, взимаемый в связи с применением упрощенной системы налогообложения (УСН)</a:t>
            </a:r>
          </a:p>
          <a:p>
            <a:pPr marL="342900" indent="-342900" fontAlgn="auto">
              <a:spcBef>
                <a:spcPts val="0"/>
              </a:spcBef>
              <a:spcAft>
                <a:spcPts val="0"/>
              </a:spcAft>
              <a:buFont typeface="Wingdings" pitchFamily="2" charset="2"/>
              <a:buChar char="Ø"/>
              <a:defRPr/>
            </a:pPr>
            <a:r>
              <a:rPr lang="ru-RU" sz="1100" dirty="0" smtClean="0">
                <a:latin typeface="Calibri" pitchFamily="34" charset="0"/>
                <a:cs typeface="Calibri" pitchFamily="34" charset="0"/>
              </a:rPr>
              <a:t>имущественные налоги (земельный, налог на  имущество);</a:t>
            </a:r>
            <a:endParaRPr lang="ru-RU" sz="11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н</a:t>
            </a:r>
            <a:r>
              <a:rPr lang="ru-RU" sz="1100" dirty="0" smtClean="0">
                <a:latin typeface="Calibri" pitchFamily="34" charset="0"/>
                <a:cs typeface="Calibri" pitchFamily="34" charset="0"/>
              </a:rPr>
              <a:t>алог</a:t>
            </a:r>
            <a:r>
              <a:rPr lang="ru-RU" sz="1100" dirty="0">
                <a:latin typeface="Calibri" pitchFamily="34" charset="0"/>
                <a:cs typeface="Calibri" pitchFamily="34" charset="0"/>
              </a:rPr>
              <a:t>, взимаемый в связи с применением патентной системы налогообложения.</a:t>
            </a:r>
          </a:p>
        </p:txBody>
      </p:sp>
      <p:sp>
        <p:nvSpPr>
          <p:cNvPr id="17" name="TextBox 16"/>
          <p:cNvSpPr txBox="1"/>
          <p:nvPr/>
        </p:nvSpPr>
        <p:spPr>
          <a:xfrm>
            <a:off x="5214938" y="1500188"/>
            <a:ext cx="3929062" cy="1107996"/>
          </a:xfrm>
          <a:prstGeom prst="rect">
            <a:avLst/>
          </a:prstGeom>
          <a:noFill/>
        </p:spPr>
        <p:txBody>
          <a:bodyPr>
            <a:spAutoFit/>
          </a:bodyPr>
          <a:lstStyle/>
          <a:p>
            <a:pPr marL="342900" indent="-342900" algn="ctr" fontAlgn="auto">
              <a:spcBef>
                <a:spcPts val="0"/>
              </a:spcBef>
              <a:spcAft>
                <a:spcPts val="0"/>
              </a:spcAft>
              <a:defRPr/>
            </a:pPr>
            <a:r>
              <a:rPr lang="ru-RU" sz="11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100" dirty="0">
              <a:latin typeface="Calibri" pitchFamily="34" charset="0"/>
              <a:cs typeface="Calibri" pitchFamily="34" charset="0"/>
            </a:endParaRPr>
          </a:p>
        </p:txBody>
      </p:sp>
      <p:sp>
        <p:nvSpPr>
          <p:cNvPr id="18" name="TextBox 17"/>
          <p:cNvSpPr txBox="1"/>
          <p:nvPr/>
        </p:nvSpPr>
        <p:spPr>
          <a:xfrm>
            <a:off x="142844" y="3500438"/>
            <a:ext cx="4500562" cy="1446550"/>
          </a:xfrm>
          <a:prstGeom prst="rect">
            <a:avLst/>
          </a:prstGeom>
          <a:noFill/>
        </p:spPr>
        <p:txBody>
          <a:bodyPr>
            <a:spAutoFit/>
          </a:bodyPr>
          <a:lstStyle/>
          <a:p>
            <a:pPr algn="ctr" fontAlgn="auto">
              <a:spcBef>
                <a:spcPts val="0"/>
              </a:spcBef>
              <a:spcAft>
                <a:spcPts val="0"/>
              </a:spcAft>
              <a:defRPr/>
            </a:pPr>
            <a:r>
              <a:rPr lang="ru-RU" sz="11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арендная плата за земельные участки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продажа земельных участков;</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штрафы, санкции, возмещение ущерба</a:t>
            </a:r>
          </a:p>
        </p:txBody>
      </p:sp>
      <p:pic>
        <p:nvPicPr>
          <p:cNvPr id="7170" name="Picture 2" descr="https://yamama2.ru/wp-content/uploads/2019/10/%D0%BE%D0%B1%D0%BB%D0%BE%D0%B6%D0%BA%D0%B0-1.jpg"/>
          <p:cNvPicPr>
            <a:picLocks noChangeAspect="1" noChangeArrowheads="1"/>
          </p:cNvPicPr>
          <p:nvPr/>
        </p:nvPicPr>
        <p:blipFill>
          <a:blip r:embed="rId3" cstate="print"/>
          <a:srcRect/>
          <a:stretch>
            <a:fillRect/>
          </a:stretch>
        </p:blipFill>
        <p:spPr bwMode="auto">
          <a:xfrm>
            <a:off x="4714876" y="2786058"/>
            <a:ext cx="4143404" cy="3750933"/>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0" y="2357430"/>
            <a:ext cx="9144000"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0" y="1214422"/>
            <a:ext cx="914400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0" y="0"/>
            <a:ext cx="9144000" cy="1214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500958" y="1"/>
            <a:ext cx="1643042" cy="1227816"/>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7429520" y="1142985"/>
            <a:ext cx="1714480" cy="1298902"/>
          </a:xfrm>
          <a:prstGeom prst="rect">
            <a:avLst/>
          </a:prstGeom>
          <a:ln>
            <a:noFill/>
          </a:ln>
          <a:effectLst>
            <a:softEdge rad="112500"/>
          </a:effectLst>
        </p:spPr>
      </p:pic>
      <p:sp>
        <p:nvSpPr>
          <p:cNvPr id="2" name="Прямоугольник 1"/>
          <p:cNvSpPr/>
          <p:nvPr/>
        </p:nvSpPr>
        <p:spPr>
          <a:xfrm>
            <a:off x="142844" y="0"/>
            <a:ext cx="8839200" cy="4001095"/>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100" b="1" dirty="0" smtClean="0">
                <a:latin typeface="Calibri" pitchFamily="34" charset="0"/>
                <a:cs typeface="Calibri" pitchFamily="34" charset="0"/>
              </a:rPr>
              <a:t>  </a:t>
            </a:r>
            <a:r>
              <a:rPr lang="ru-RU" sz="1100" dirty="0" smtClean="0">
                <a:latin typeface="Calibri" pitchFamily="34" charset="0"/>
                <a:cs typeface="Calibri" pitchFamily="34" charset="0"/>
              </a:rPr>
              <a:t>обеспечение сбалансированности бюджета Курского муниципального округа</a:t>
            </a:r>
          </a:p>
          <a:p>
            <a:pPr algn="just"/>
            <a:r>
              <a:rPr lang="ru-RU" sz="1100" dirty="0" smtClean="0">
                <a:latin typeface="Calibri" pitchFamily="34" charset="0"/>
                <a:cs typeface="Calibri" pitchFamily="34" charset="0"/>
              </a:rPr>
              <a:t> посредством получения необходимого объема бюджетных доходов;</a:t>
            </a:r>
          </a:p>
          <a:p>
            <a:pPr algn="just">
              <a:buFont typeface="Wingdings" pitchFamily="2" charset="2"/>
              <a:buChar char="ü"/>
            </a:pPr>
            <a:r>
              <a:rPr lang="ru-RU" sz="11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100" dirty="0" smtClean="0">
                <a:latin typeface="Calibri" pitchFamily="34" charset="0"/>
                <a:cs typeface="Calibri" pitchFamily="34" charset="0"/>
              </a:rPr>
              <a:t>деятельность на территории Курского района. </a:t>
            </a:r>
          </a:p>
          <a:p>
            <a:pPr algn="just"/>
            <a:endParaRPr lang="ru-RU" sz="1100" dirty="0" smtClean="0">
              <a:latin typeface="Calibri" pitchFamily="34" charset="0"/>
              <a:cs typeface="Calibri" pitchFamily="34" charset="0"/>
            </a:endParaRPr>
          </a:p>
          <a:p>
            <a:pPr algn="just"/>
            <a:endParaRPr lang="ru-RU" sz="1100" dirty="0" smtClean="0">
              <a:latin typeface="Calibri" pitchFamily="34" charset="0"/>
              <a:cs typeface="Calibri" pitchFamily="34" charset="0"/>
            </a:endParaRPr>
          </a:p>
          <a:p>
            <a:pPr algn="just"/>
            <a:r>
              <a:rPr lang="ru-RU" sz="1100" b="1" dirty="0" smtClean="0">
                <a:latin typeface="Calibri" pitchFamily="34" charset="0"/>
                <a:cs typeface="Calibri" pitchFamily="34" charset="0"/>
              </a:rPr>
              <a:t>Основные направления бюджетной политики</a:t>
            </a:r>
            <a:endParaRPr lang="ru-RU" sz="1100" dirty="0" smtClean="0">
              <a:latin typeface="Calibri" pitchFamily="34" charset="0"/>
              <a:cs typeface="Calibri" pitchFamily="34" charset="0"/>
            </a:endParaRPr>
          </a:p>
          <a:p>
            <a:pPr>
              <a:buFont typeface="Wingdings" pitchFamily="2" charset="2"/>
              <a:buChar char="ü"/>
            </a:pPr>
            <a:r>
              <a:rPr lang="ru-RU" sz="1100" dirty="0" smtClean="0">
                <a:latin typeface="Calibri" pitchFamily="34" charset="0"/>
                <a:cs typeface="Calibri" pitchFamily="34" charset="0"/>
              </a:rPr>
              <a:t>     улучшение качества жизни людей; </a:t>
            </a:r>
          </a:p>
          <a:p>
            <a:pPr>
              <a:buFont typeface="Wingdings" pitchFamily="2" charset="2"/>
              <a:buChar char="ü"/>
            </a:pPr>
            <a:r>
              <a:rPr lang="ru-RU" sz="11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1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1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endParaRPr lang="ru-RU" sz="1100" dirty="0" smtClean="0">
              <a:latin typeface="Calibri" pitchFamily="34" charset="0"/>
              <a:cs typeface="Calibri" pitchFamily="34" charset="0"/>
            </a:endParaRPr>
          </a:p>
          <a:p>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Основные направления долговой  политики</a:t>
            </a:r>
          </a:p>
          <a:p>
            <a:r>
              <a:rPr lang="ru-RU" sz="11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 и долговой устойчивости бюджета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путем поддержания объема муниципального долга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(далее - муниципальный долг) равного 0,00 рублям.</a:t>
            </a:r>
          </a:p>
          <a:p>
            <a:pPr algn="just"/>
            <a:r>
              <a:rPr lang="ru-RU" sz="11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100" dirty="0" smtClean="0">
                <a:latin typeface="Calibri" pitchFamily="34" charset="0"/>
                <a:cs typeface="Calibri" pitchFamily="34" charset="0"/>
              </a:rPr>
              <a:t>     поддержание объема муниципального долга в 2022 году и плановом периоде 2023 и 2024 годов равного 0,00 рублям;</a:t>
            </a:r>
          </a:p>
          <a:p>
            <a:pPr algn="just">
              <a:buFont typeface="Wingdings" pitchFamily="2" charset="2"/>
              <a:buChar char="ü"/>
            </a:pPr>
            <a:r>
              <a:rPr lang="ru-RU" sz="11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p>
          <a:p>
            <a:endParaRPr lang="ru-RU" sz="11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7532617" y="2500306"/>
            <a:ext cx="1611383" cy="1071570"/>
          </a:xfrm>
          <a:prstGeom prst="rect">
            <a:avLst/>
          </a:prstGeom>
          <a:ln>
            <a:noFill/>
          </a:ln>
          <a:effectLst>
            <a:softEdge rad="112500"/>
          </a:effectLst>
        </p:spPr>
      </p:pic>
      <p:pic>
        <p:nvPicPr>
          <p:cNvPr id="9" name="Picture 2" descr="https://clipground.com/images/way-of-working-clipart-5.jpg"/>
          <p:cNvPicPr>
            <a:picLocks noChangeAspect="1" noChangeArrowheads="1"/>
          </p:cNvPicPr>
          <p:nvPr/>
        </p:nvPicPr>
        <p:blipFill>
          <a:blip r:embed="rId5" cstate="print"/>
          <a:srcRect/>
          <a:stretch>
            <a:fillRect/>
          </a:stretch>
        </p:blipFill>
        <p:spPr bwMode="auto">
          <a:xfrm>
            <a:off x="0" y="4214819"/>
            <a:ext cx="9144000" cy="2643181"/>
          </a:xfrm>
          <a:prstGeom prst="rect">
            <a:avLst/>
          </a:prstGeom>
          <a:noFill/>
        </p:spPr>
      </p:pic>
      <p:sp>
        <p:nvSpPr>
          <p:cNvPr id="10" name="Прямоугольник 9"/>
          <p:cNvSpPr/>
          <p:nvPr/>
        </p:nvSpPr>
        <p:spPr>
          <a:xfrm>
            <a:off x="3428992" y="5286388"/>
            <a:ext cx="1941876" cy="338554"/>
          </a:xfrm>
          <a:prstGeom prst="rect">
            <a:avLst/>
          </a:prstGeom>
        </p:spPr>
        <p:txBody>
          <a:bodyPr wrap="square">
            <a:spAutoFit/>
          </a:bodyPr>
          <a:lstStyle/>
          <a:p>
            <a:pPr algn="ctr"/>
            <a:r>
              <a:rPr lang="ru-RU" sz="800" dirty="0" smtClean="0">
                <a:cs typeface="Times New Roman" pitchFamily="18" charset="0"/>
              </a:rPr>
              <a:t>мобилизация всех возможных   </a:t>
            </a:r>
          </a:p>
          <a:p>
            <a:pPr algn="ctr"/>
            <a:r>
              <a:rPr lang="ru-RU" sz="800" dirty="0" smtClean="0">
                <a:cs typeface="Times New Roman" pitchFamily="18" charset="0"/>
              </a:rPr>
              <a:t>                доходных источников</a:t>
            </a:r>
            <a:endParaRPr lang="ru-RU" sz="800" dirty="0"/>
          </a:p>
        </p:txBody>
      </p:sp>
      <p:sp>
        <p:nvSpPr>
          <p:cNvPr id="11" name="Прямоугольник 10"/>
          <p:cNvSpPr/>
          <p:nvPr/>
        </p:nvSpPr>
        <p:spPr>
          <a:xfrm>
            <a:off x="5643570" y="5715016"/>
            <a:ext cx="3000364" cy="553998"/>
          </a:xfrm>
          <a:prstGeom prst="rect">
            <a:avLst/>
          </a:prstGeom>
        </p:spPr>
        <p:txBody>
          <a:bodyPr wrap="square">
            <a:spAutoFit/>
          </a:bodyPr>
          <a:lstStyle/>
          <a:p>
            <a:pPr algn="ctr"/>
            <a:r>
              <a:rPr lang="ru-RU" sz="1000" b="1" dirty="0" smtClean="0">
                <a:cs typeface="Times New Roman" pitchFamily="18" charset="0"/>
              </a:rPr>
              <a:t>успешная реализация бюджета Курского муниципального округа на 2022 год и плановый период 2023 и 2024 годов </a:t>
            </a:r>
            <a:endParaRPr lang="ru-RU" sz="1000" b="1" dirty="0"/>
          </a:p>
        </p:txBody>
      </p:sp>
      <p:sp>
        <p:nvSpPr>
          <p:cNvPr id="12" name="Прямоугольник 11"/>
          <p:cNvSpPr/>
          <p:nvPr/>
        </p:nvSpPr>
        <p:spPr>
          <a:xfrm>
            <a:off x="2143108" y="5786454"/>
            <a:ext cx="3276600" cy="338554"/>
          </a:xfrm>
          <a:prstGeom prst="rect">
            <a:avLst/>
          </a:prstGeom>
        </p:spPr>
        <p:txBody>
          <a:bodyPr wrap="square">
            <a:spAutoFit/>
          </a:bodyPr>
          <a:lstStyle/>
          <a:p>
            <a:pPr algn="ctr"/>
            <a:r>
              <a:rPr lang="ru-RU" sz="800" dirty="0" smtClean="0">
                <a:cs typeface="Times New Roman" pitchFamily="18" charset="0"/>
              </a:rPr>
              <a:t>высокая ответственность всех причастных к управлению и распоряжению финансовыми ресурсами округа</a:t>
            </a:r>
            <a:endParaRPr lang="ru-RU" sz="800" dirty="0"/>
          </a:p>
        </p:txBody>
      </p:sp>
      <p:sp>
        <p:nvSpPr>
          <p:cNvPr id="13" name="Прямоугольник 12"/>
          <p:cNvSpPr/>
          <p:nvPr/>
        </p:nvSpPr>
        <p:spPr>
          <a:xfrm>
            <a:off x="2786050" y="6357958"/>
            <a:ext cx="2643206" cy="338554"/>
          </a:xfrm>
          <a:prstGeom prst="rect">
            <a:avLst/>
          </a:prstGeom>
        </p:spPr>
        <p:txBody>
          <a:bodyPr wrap="square">
            <a:spAutoFit/>
          </a:bodyPr>
          <a:lstStyle/>
          <a:p>
            <a:pPr algn="ctr"/>
            <a:r>
              <a:rPr lang="ru-RU" sz="800" dirty="0" smtClean="0">
                <a:cs typeface="Times New Roman" pitchFamily="18" charset="0"/>
              </a:rPr>
              <a:t>самое рачительное отношение к каждому бюджетному рублю</a:t>
            </a:r>
            <a:endParaRPr lang="ru-RU" sz="800"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ttps://www.swisslog.com/-/media/swisslog/images/logistics-warehouse-distribution-automation/icons/decisions.png?rev=ff362d5867844deab61f14cd12b5c08f&amp;hash=E4C507E13962AD8E92B9BF94B77EC79C"/>
          <p:cNvPicPr>
            <a:picLocks noChangeAspect="1" noChangeArrowheads="1"/>
          </p:cNvPicPr>
          <p:nvPr/>
        </p:nvPicPr>
        <p:blipFill>
          <a:blip r:embed="rId2">
            <a:lum bright="21000" contrast="-69000"/>
          </a:blip>
          <a:srcRect/>
          <a:stretch>
            <a:fillRect/>
          </a:stretch>
        </p:blipFill>
        <p:spPr bwMode="auto">
          <a:xfrm>
            <a:off x="1357290" y="214290"/>
            <a:ext cx="6929486" cy="4279868"/>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округа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4185761"/>
          </a:xfrm>
          <a:prstGeom prst="rect">
            <a:avLst/>
          </a:prstGeom>
        </p:spPr>
        <p:txBody>
          <a:bodyPr wrap="square">
            <a:spAutoFit/>
          </a:bodyPr>
          <a:lstStyle/>
          <a:p>
            <a:pPr algn="just">
              <a:buFont typeface="Wingdings" pitchFamily="2" charset="2"/>
              <a:buChar char="ü"/>
            </a:pPr>
            <a:r>
              <a:rPr lang="ru-RU" sz="1400" b="1" dirty="0" smtClean="0">
                <a:latin typeface="Bahnschrift SemiLight" pitchFamily="34" charset="0"/>
                <a:cs typeface="Calibri" pitchFamily="34" charset="0"/>
              </a:rPr>
              <a:t>    Первый этап бюджетного процесса</a:t>
            </a:r>
            <a:r>
              <a:rPr lang="ru-RU" sz="1400" dirty="0" smtClean="0">
                <a:latin typeface="Bahnschrift SemiLight"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Bahnschrift SemiLight" pitchFamily="34" charset="0"/>
                <a:cs typeface="Calibri" pitchFamily="34" charset="0"/>
              </a:rPr>
              <a:t>    Второй этап бюджетного процесса</a:t>
            </a:r>
            <a:r>
              <a:rPr lang="ru-RU" sz="1400" dirty="0" smtClean="0">
                <a:latin typeface="Bahnschrift SemiLight"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Bahnschrift SemiLight" pitchFamily="34" charset="0"/>
                <a:cs typeface="Calibri" pitchFamily="34" charset="0"/>
              </a:rPr>
              <a:t>    Третий этап бюджетного процесса</a:t>
            </a:r>
            <a:r>
              <a:rPr lang="ru-RU" sz="1400" dirty="0" smtClean="0">
                <a:latin typeface="Bahnschrift SemiLight"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Bahnschrift SemiLight" pitchFamily="34" charset="0"/>
                <a:cs typeface="Calibri" pitchFamily="34" charset="0"/>
              </a:rPr>
              <a:t>    Четвертый этап бюджетного процесса</a:t>
            </a:r>
            <a:r>
              <a:rPr lang="ru-RU" sz="1400" dirty="0" smtClean="0">
                <a:latin typeface="Bahnschrift SemiLight"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Bahnschrift SemiLight" pitchFamily="34" charset="0"/>
                <a:cs typeface="Calibri" pitchFamily="34" charset="0"/>
              </a:rPr>
              <a:t> </a:t>
            </a:r>
          </a:p>
          <a:p>
            <a:pPr algn="just">
              <a:buFont typeface="Wingdings" pitchFamily="2" charset="2"/>
              <a:buChar char="ü"/>
            </a:pPr>
            <a:r>
              <a:rPr lang="ru-RU" sz="1400" b="1" dirty="0" smtClean="0">
                <a:latin typeface="Bahnschrift SemiLight" pitchFamily="34" charset="0"/>
                <a:cs typeface="Calibri" pitchFamily="34" charset="0"/>
              </a:rPr>
              <a:t>    Пятый этап бюджетного процесса</a:t>
            </a:r>
            <a:r>
              <a:rPr lang="ru-RU" sz="1400" dirty="0" smtClean="0">
                <a:latin typeface="Bahnschrift SemiLight"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Bahnschrift SemiLight" pitchFamily="34" charset="0"/>
                <a:cs typeface="Calibri" pitchFamily="34" charset="0"/>
              </a:rPr>
              <a:t>    Шестой этап бюджетного процесса</a:t>
            </a:r>
            <a:r>
              <a:rPr lang="ru-RU" sz="1400" dirty="0" smtClean="0">
                <a:latin typeface="Bahnschrift SemiLight"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400" dirty="0">
              <a:latin typeface="Calibri" pitchFamily="34" charset="0"/>
              <a:cs typeface="Calibri" pitchFamily="34" charset="0"/>
            </a:endParaRPr>
          </a:p>
        </p:txBody>
      </p:sp>
      <p:pic>
        <p:nvPicPr>
          <p:cNvPr id="67586" name="Picture 2" descr="https://avatars.mds.yandex.net/get-zen_doc/4347026/pub_611bca996bccf611713f1bad_611be65b34cfa069d10ad5bf/scale_1200"/>
          <p:cNvPicPr>
            <a:picLocks noChangeAspect="1" noChangeArrowheads="1"/>
          </p:cNvPicPr>
          <p:nvPr/>
        </p:nvPicPr>
        <p:blipFill>
          <a:blip r:embed="rId3"/>
          <a:srcRect/>
          <a:stretch>
            <a:fillRect/>
          </a:stretch>
        </p:blipFill>
        <p:spPr bwMode="auto">
          <a:xfrm>
            <a:off x="642910" y="4429132"/>
            <a:ext cx="7858180" cy="1971094"/>
          </a:xfrm>
          <a:prstGeom prst="rect">
            <a:avLst/>
          </a:prstGeom>
          <a:noFill/>
        </p:spPr>
      </p:pic>
      <p:sp>
        <p:nvSpPr>
          <p:cNvPr id="9" name="Двойные фигурные скобки 8"/>
          <p:cNvSpPr/>
          <p:nvPr/>
        </p:nvSpPr>
        <p:spPr>
          <a:xfrm>
            <a:off x="0" y="357166"/>
            <a:ext cx="9144000" cy="4143404"/>
          </a:xfrm>
          <a:prstGeom prst="bracePair">
            <a:avLst/>
          </a:prstGeom>
          <a:noFill/>
          <a:ln>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im0-tub-ru.yandex.net/i?id=6d95777c974ad8f1465611df3b61ea3c-srl&amp;n=13"/>
          <p:cNvPicPr>
            <a:picLocks noChangeAspect="1" noChangeArrowheads="1"/>
          </p:cNvPicPr>
          <p:nvPr/>
        </p:nvPicPr>
        <p:blipFill>
          <a:blip r:embed="rId2" cstate="print"/>
          <a:srcRect/>
          <a:stretch>
            <a:fillRect/>
          </a:stretch>
        </p:blipFill>
        <p:spPr bwMode="auto">
          <a:xfrm>
            <a:off x="6357950" y="2928934"/>
            <a:ext cx="2786050" cy="3929066"/>
          </a:xfrm>
          <a:prstGeom prst="rect">
            <a:avLst/>
          </a:prstGeom>
          <a:ln>
            <a:noFill/>
          </a:ln>
          <a:effectLst>
            <a:softEdge rad="112500"/>
          </a:effectLst>
        </p:spPr>
      </p:pic>
      <p:sp>
        <p:nvSpPr>
          <p:cNvPr id="11266" name="Прямоугольник 1"/>
          <p:cNvSpPr>
            <a:spLocks noChangeArrowheads="1"/>
          </p:cNvSpPr>
          <p:nvPr/>
        </p:nvSpPr>
        <p:spPr bwMode="auto">
          <a:xfrm>
            <a:off x="142844" y="286970"/>
            <a:ext cx="8839200" cy="3677930"/>
          </a:xfrm>
          <a:prstGeom prst="rect">
            <a:avLst/>
          </a:prstGeom>
          <a:noFill/>
          <a:ln w="9525">
            <a:noFill/>
            <a:miter lim="800000"/>
            <a:headEnd/>
            <a:tailEnd/>
          </a:ln>
        </p:spPr>
        <p:txBody>
          <a:bodyPr wrap="square">
            <a:spAutoFit/>
          </a:bodyPr>
          <a:lstStyle/>
          <a:p>
            <a:pPr algn="just"/>
            <a:r>
              <a:rPr lang="ru-RU" sz="1300" b="1" dirty="0">
                <a:latin typeface="Calibri" pitchFamily="34" charset="0"/>
                <a:cs typeface="Calibri" pitchFamily="34" charset="0"/>
              </a:rPr>
              <a:t>     </a:t>
            </a:r>
            <a:endParaRPr lang="ru-RU" sz="1300" b="1" dirty="0" smtClean="0">
              <a:latin typeface="Calibri" pitchFamily="34" charset="0"/>
              <a:cs typeface="Calibri" pitchFamily="34" charset="0"/>
            </a:endParaRPr>
          </a:p>
          <a:p>
            <a:pPr algn="just"/>
            <a:r>
              <a:rPr lang="ru-RU" sz="1100" dirty="0" err="1" smtClean="0">
                <a:latin typeface="Calibri" pitchFamily="34" charset="0"/>
                <a:cs typeface="Calibri" pitchFamily="34" charset="0"/>
              </a:rPr>
              <a:t>Ку́рский</a:t>
            </a:r>
            <a:r>
              <a:rPr lang="ru-RU" sz="1100" dirty="0" smtClean="0">
                <a:latin typeface="Calibri" pitchFamily="34" charset="0"/>
                <a:cs typeface="Calibri" pitchFamily="34" charset="0"/>
              </a:rPr>
              <a:t> район — территориальная единица в Ставропольском крае России. В границах района образован Курский муниципальный округ. Законом Ставропольского края от 31 января 2020 года, все муниципальные образования Курского муниципального района с 16 марта 2020 года были преобразованы путём их объединения в единое муниципальное образование Курский муниципальный округ.</a:t>
            </a:r>
            <a:endParaRPr lang="ru-RU" sz="1100" dirty="0">
              <a:latin typeface="Calibri" pitchFamily="34" charset="0"/>
              <a:cs typeface="Calibri" pitchFamily="34" charset="0"/>
            </a:endParaRPr>
          </a:p>
          <a:p>
            <a:pPr algn="just"/>
            <a:r>
              <a:rPr lang="ru-RU" sz="1100" b="1" dirty="0">
                <a:latin typeface="Calibri" pitchFamily="34" charset="0"/>
                <a:cs typeface="Calibri" pitchFamily="34" charset="0"/>
              </a:rPr>
              <a:t>     Административный центр — станица Курская.</a:t>
            </a:r>
          </a:p>
          <a:p>
            <a:pPr algn="just"/>
            <a:r>
              <a:rPr lang="ru-RU" sz="1100" dirty="0">
                <a:latin typeface="Calibri" pitchFamily="34" charset="0"/>
                <a:cs typeface="Calibri" pitchFamily="34" charset="0"/>
              </a:rPr>
              <a:t>     Расположен в юго-восточной части Ставропольского края.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Граничит </a:t>
            </a:r>
            <a:r>
              <a:rPr lang="ru-RU" sz="1100" dirty="0">
                <a:latin typeface="Calibri" pitchFamily="34" charset="0"/>
                <a:cs typeface="Calibri" pitchFamily="34" charset="0"/>
              </a:rPr>
              <a:t>с Кабардино-Балкарией, Северной Осетией, </a:t>
            </a:r>
            <a:r>
              <a:rPr lang="ru-RU" sz="1100" dirty="0" smtClean="0">
                <a:latin typeface="Calibri" pitchFamily="34" charset="0"/>
                <a:cs typeface="Calibri" pitchFamily="34" charset="0"/>
              </a:rPr>
              <a:t>Чеченской </a:t>
            </a:r>
            <a:r>
              <a:rPr lang="ru-RU" sz="1100" dirty="0">
                <a:latin typeface="Calibri" pitchFamily="34" charset="0"/>
                <a:cs typeface="Calibri" pitchFamily="34" charset="0"/>
              </a:rPr>
              <a:t>Республикой </a:t>
            </a:r>
            <a:r>
              <a:rPr lang="ru-RU" sz="1100" dirty="0" smtClean="0">
                <a:latin typeface="Calibri" pitchFamily="34" charset="0"/>
                <a:cs typeface="Calibri" pitchFamily="34" charset="0"/>
              </a:rPr>
              <a:t>и</a:t>
            </a:r>
            <a:r>
              <a:rPr lang="ru-RU" sz="1100" dirty="0">
                <a:latin typeface="Calibri" pitchFamily="34" charset="0"/>
                <a:cs typeface="Calibri" pitchFamily="34" charset="0"/>
              </a:rPr>
              <a:t> </a:t>
            </a:r>
            <a:r>
              <a:rPr lang="ru-RU" sz="1100" dirty="0" smtClean="0">
                <a:latin typeface="Calibri" pitchFamily="34" charset="0"/>
                <a:cs typeface="Calibri" pitchFamily="34" charset="0"/>
              </a:rPr>
              <a:t>Дагестаном.</a:t>
            </a:r>
            <a:endParaRPr lang="ru-RU" sz="1100" dirty="0">
              <a:latin typeface="Calibri" pitchFamily="34" charset="0"/>
              <a:cs typeface="Calibri" pitchFamily="34" charset="0"/>
            </a:endParaRPr>
          </a:p>
          <a:p>
            <a:pPr algn="just"/>
            <a:r>
              <a:rPr lang="ru-RU" sz="1100" dirty="0">
                <a:latin typeface="Calibri" pitchFamily="34" charset="0"/>
                <a:cs typeface="Calibri" pitchFamily="34" charset="0"/>
              </a:rPr>
              <a:t>    Реки: Кура, Терек. Терско-Кумский канал.</a:t>
            </a:r>
          </a:p>
          <a:p>
            <a:pPr algn="just"/>
            <a:r>
              <a:rPr lang="ru-RU" sz="1100" dirty="0">
                <a:latin typeface="Calibri" pitchFamily="34" charset="0"/>
                <a:cs typeface="Calibri" pitchFamily="34" charset="0"/>
              </a:rPr>
              <a:t>    В восточной части района — песчаная Ногайская степь</a:t>
            </a:r>
          </a:p>
          <a:p>
            <a:pPr algn="just"/>
            <a:r>
              <a:rPr lang="ru-RU" sz="1100" dirty="0">
                <a:latin typeface="Calibri" pitchFamily="34" charset="0"/>
                <a:cs typeface="Calibri" pitchFamily="34" charset="0"/>
              </a:rPr>
              <a:t>    Район образован 2 января 1935 года. </a:t>
            </a:r>
          </a:p>
          <a:p>
            <a:pPr algn="just"/>
            <a:r>
              <a:rPr lang="ru-RU" sz="1100" dirty="0">
                <a:latin typeface="Calibri" pitchFamily="34" charset="0"/>
                <a:cs typeface="Calibri" pitchFamily="34" charset="0"/>
              </a:rPr>
              <a:t>    </a:t>
            </a:r>
            <a:r>
              <a:rPr lang="ru-RU" sz="1100" b="1" dirty="0">
                <a:latin typeface="Calibri" pitchFamily="34" charset="0"/>
                <a:cs typeface="Calibri" pitchFamily="34" charset="0"/>
              </a:rPr>
              <a:t>В Курском районе 47 населённых пунктов</a:t>
            </a:r>
            <a:r>
              <a:rPr lang="ru-RU" sz="1100" dirty="0" smtClean="0">
                <a:latin typeface="Calibri" pitchFamily="34" charset="0"/>
                <a:cs typeface="Calibri" pitchFamily="34" charset="0"/>
              </a:rPr>
              <a:t>.</a:t>
            </a:r>
          </a:p>
          <a:p>
            <a:pPr algn="just"/>
            <a:r>
              <a:rPr lang="ru-RU" sz="1100" dirty="0" smtClean="0">
                <a:latin typeface="Calibri" pitchFamily="34" charset="0"/>
                <a:cs typeface="Calibri" pitchFamily="34" charset="0"/>
              </a:rPr>
              <a:t>    </a:t>
            </a:r>
            <a:r>
              <a:rPr lang="ru-RU" sz="1100" b="1" dirty="0" smtClean="0">
                <a:latin typeface="Calibri" pitchFamily="34" charset="0"/>
                <a:cs typeface="Calibri" pitchFamily="34" charset="0"/>
              </a:rPr>
              <a:t>Численность населения на 01.01.2021 г. – 54098 человек</a:t>
            </a:r>
            <a:r>
              <a:rPr lang="ru-RU" sz="1100" dirty="0" smtClean="0">
                <a:latin typeface="Calibri" pitchFamily="34" charset="0"/>
                <a:cs typeface="Calibri" pitchFamily="34" charset="0"/>
              </a:rPr>
              <a:t>.</a:t>
            </a:r>
            <a:endParaRPr lang="ru-RU" sz="1100" dirty="0">
              <a:latin typeface="Calibri" pitchFamily="34" charset="0"/>
              <a:cs typeface="Calibri" pitchFamily="34" charset="0"/>
            </a:endParaRPr>
          </a:p>
          <a:p>
            <a:pPr algn="just"/>
            <a:r>
              <a:rPr lang="ru-RU" sz="1100" dirty="0">
                <a:latin typeface="Calibri" pitchFamily="34" charset="0"/>
                <a:cs typeface="Calibri" pitchFamily="34" charset="0"/>
              </a:rPr>
              <a:t>    Курский район относится к зоне рискового земледелия.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На </a:t>
            </a:r>
            <a:r>
              <a:rPr lang="ru-RU" sz="1100" dirty="0">
                <a:latin typeface="Calibri" pitchFamily="34" charset="0"/>
                <a:cs typeface="Calibri" pitchFamily="34" charset="0"/>
              </a:rPr>
              <a:t>его территории выпадает в среднем 330 мм </a:t>
            </a:r>
            <a:r>
              <a:rPr lang="ru-RU" sz="1100" dirty="0" smtClean="0">
                <a:latin typeface="Calibri" pitchFamily="34" charset="0"/>
                <a:cs typeface="Calibri" pitchFamily="34" charset="0"/>
              </a:rPr>
              <a:t>осадков </a:t>
            </a:r>
            <a:r>
              <a:rPr lang="ru-RU" sz="1100" dirty="0">
                <a:latin typeface="Calibri" pitchFamily="34" charset="0"/>
                <a:cs typeface="Calibri" pitchFamily="34" charset="0"/>
              </a:rPr>
              <a:t>в год. </a:t>
            </a:r>
            <a:r>
              <a:rPr lang="ru-RU" sz="1100" dirty="0" smtClean="0">
                <a:latin typeface="Calibri" pitchFamily="34" charset="0"/>
                <a:cs typeface="Calibri" pitchFamily="34" charset="0"/>
              </a:rPr>
              <a:t>Засуха </a:t>
            </a:r>
            <a:r>
              <a:rPr lang="ru-RU" sz="1100" dirty="0">
                <a:latin typeface="Calibri" pitchFamily="34" charset="0"/>
                <a:cs typeface="Calibri" pitchFamily="34" charset="0"/>
              </a:rPr>
              <a:t>бывает в среднем 1 раз в 3-5 лет.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На </a:t>
            </a:r>
            <a:r>
              <a:rPr lang="ru-RU" sz="1100" dirty="0">
                <a:latin typeface="Calibri" pitchFamily="34" charset="0"/>
                <a:cs typeface="Calibri" pitchFamily="34" charset="0"/>
              </a:rPr>
              <a:t>1 января </a:t>
            </a:r>
            <a:r>
              <a:rPr lang="ru-RU" sz="1100" dirty="0" smtClean="0">
                <a:latin typeface="Calibri" pitchFamily="34" charset="0"/>
                <a:cs typeface="Calibri" pitchFamily="34" charset="0"/>
              </a:rPr>
              <a:t>2021 </a:t>
            </a:r>
            <a:r>
              <a:rPr lang="ru-RU" sz="1100" dirty="0">
                <a:latin typeface="Calibri" pitchFamily="34" charset="0"/>
                <a:cs typeface="Calibri" pitchFamily="34" charset="0"/>
              </a:rPr>
              <a:t>года в АПК входит </a:t>
            </a:r>
            <a:r>
              <a:rPr lang="ru-RU" sz="1100" dirty="0" smtClean="0">
                <a:latin typeface="Calibri" pitchFamily="34" charset="0"/>
                <a:cs typeface="Calibri" pitchFamily="34" charset="0"/>
              </a:rPr>
              <a:t>18 </a:t>
            </a:r>
            <a:r>
              <a:rPr lang="ru-RU" sz="1100" dirty="0">
                <a:latin typeface="Calibri" pitchFamily="34" charset="0"/>
                <a:cs typeface="Calibri" pitchFamily="34" charset="0"/>
              </a:rPr>
              <a:t>сельскохозяйственных </a:t>
            </a:r>
            <a:r>
              <a:rPr lang="ru-RU" sz="1100" dirty="0" smtClean="0">
                <a:latin typeface="Calibri" pitchFamily="34" charset="0"/>
                <a:cs typeface="Calibri" pitchFamily="34" charset="0"/>
              </a:rPr>
              <a:t>предприятий </a:t>
            </a:r>
          </a:p>
          <a:p>
            <a:pPr algn="just"/>
            <a:r>
              <a:rPr lang="ru-RU" sz="1100" dirty="0" smtClean="0">
                <a:latin typeface="Calibri" pitchFamily="34" charset="0"/>
                <a:cs typeface="Calibri" pitchFamily="34" charset="0"/>
              </a:rPr>
              <a:t>и 340 </a:t>
            </a:r>
            <a:r>
              <a:rPr lang="ru-RU" sz="1100" dirty="0">
                <a:latin typeface="Calibri" pitchFamily="34" charset="0"/>
                <a:cs typeface="Calibri" pitchFamily="34" charset="0"/>
              </a:rPr>
              <a:t>крестьянско-фермерских хозяйств, которые </a:t>
            </a:r>
            <a:r>
              <a:rPr lang="ru-RU" sz="1100" dirty="0" smtClean="0">
                <a:latin typeface="Calibri" pitchFamily="34" charset="0"/>
                <a:cs typeface="Calibri" pitchFamily="34" charset="0"/>
              </a:rPr>
              <a:t>являются </a:t>
            </a:r>
            <a:r>
              <a:rPr lang="ru-RU" sz="1100" dirty="0">
                <a:latin typeface="Calibri" pitchFamily="34" charset="0"/>
                <a:cs typeface="Calibri" pitchFamily="34" charset="0"/>
              </a:rPr>
              <a:t>основными производителями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сельскохозяйственной продукции </a:t>
            </a:r>
            <a:r>
              <a:rPr lang="ru-RU" sz="1100" dirty="0">
                <a:latin typeface="Calibri" pitchFamily="34" charset="0"/>
                <a:cs typeface="Calibri" pitchFamily="34" charset="0"/>
              </a:rPr>
              <a:t>района</a:t>
            </a:r>
            <a:r>
              <a:rPr lang="ru-RU" sz="1100" dirty="0" smtClean="0">
                <a:latin typeface="Calibri" pitchFamily="34" charset="0"/>
                <a:cs typeface="Calibri" pitchFamily="34" charset="0"/>
              </a:rPr>
              <a:t>.</a:t>
            </a:r>
          </a:p>
          <a:p>
            <a:pPr algn="just"/>
            <a:r>
              <a:rPr lang="ru-RU" sz="1100" dirty="0" smtClean="0">
                <a:latin typeface="Calibri" pitchFamily="34" charset="0"/>
                <a:cs typeface="Calibri" pitchFamily="34" charset="0"/>
              </a:rPr>
              <a:t>    </a:t>
            </a:r>
            <a:r>
              <a:rPr lang="ru-RU" sz="1100" dirty="0">
                <a:latin typeface="Calibri" pitchFamily="34" charset="0"/>
                <a:cs typeface="Calibri" pitchFamily="34" charset="0"/>
              </a:rPr>
              <a:t>Район располагает сырьевыми ресурсами </a:t>
            </a:r>
            <a:r>
              <a:rPr lang="ru-RU" sz="1100" dirty="0" smtClean="0">
                <a:latin typeface="Calibri" pitchFamily="34" charset="0"/>
                <a:cs typeface="Calibri" pitchFamily="34" charset="0"/>
              </a:rPr>
              <a:t>для </a:t>
            </a:r>
            <a:r>
              <a:rPr lang="ru-RU" sz="1100" dirty="0">
                <a:latin typeface="Calibri" pitchFamily="34" charset="0"/>
                <a:cs typeface="Calibri" pitchFamily="34" charset="0"/>
              </a:rPr>
              <a:t>производства строительных материалов —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в </a:t>
            </a:r>
            <a:r>
              <a:rPr lang="ru-RU" sz="1100" dirty="0">
                <a:latin typeface="Calibri" pitchFamily="34" charset="0"/>
                <a:cs typeface="Calibri" pitchFamily="34" charset="0"/>
              </a:rPr>
              <a:t>пойме реки Терек, ведется разработка </a:t>
            </a:r>
            <a:r>
              <a:rPr lang="ru-RU" sz="1100" dirty="0" smtClean="0">
                <a:latin typeface="Calibri" pitchFamily="34" charset="0"/>
                <a:cs typeface="Calibri" pitchFamily="34" charset="0"/>
              </a:rPr>
              <a:t>строительного </a:t>
            </a:r>
            <a:r>
              <a:rPr lang="ru-RU" sz="1100" dirty="0">
                <a:latin typeface="Calibri" pitchFamily="34" charset="0"/>
                <a:cs typeface="Calibri" pitchFamily="34" charset="0"/>
              </a:rPr>
              <a:t>песка — запасы </a:t>
            </a:r>
            <a:r>
              <a:rPr lang="ru-RU" sz="1100" dirty="0" smtClean="0">
                <a:latin typeface="Calibri" pitchFamily="34" charset="0"/>
                <a:cs typeface="Calibri" pitchFamily="34" charset="0"/>
              </a:rPr>
              <a:t>до </a:t>
            </a:r>
            <a:r>
              <a:rPr lang="ru-RU" sz="1100" dirty="0">
                <a:latin typeface="Calibri" pitchFamily="34" charset="0"/>
                <a:cs typeface="Calibri" pitchFamily="34" charset="0"/>
              </a:rPr>
              <a:t>60 млн м³.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      Для </a:t>
            </a:r>
            <a:r>
              <a:rPr lang="ru-RU" sz="1100" dirty="0">
                <a:latin typeface="Calibri" pitchFamily="34" charset="0"/>
                <a:cs typeface="Calibri" pitchFamily="34" charset="0"/>
              </a:rPr>
              <a:t>изготовления кирпича и самана используются суглинки.</a:t>
            </a:r>
          </a:p>
          <a:p>
            <a:pPr algn="just"/>
            <a:r>
              <a:rPr lang="ru-RU" sz="1100" dirty="0">
                <a:latin typeface="Calibri" pitchFamily="34" charset="0"/>
                <a:cs typeface="Calibri" pitchFamily="34" charset="0"/>
              </a:rPr>
              <a:t>      Район располагает запасами целебной минеральной воды </a:t>
            </a:r>
            <a:r>
              <a:rPr lang="ru-RU" sz="1100" dirty="0" smtClean="0">
                <a:latin typeface="Calibri" pitchFamily="34" charset="0"/>
                <a:cs typeface="Calibri" pitchFamily="34" charset="0"/>
              </a:rPr>
              <a:t>в </a:t>
            </a:r>
            <a:r>
              <a:rPr lang="ru-RU" sz="1100" dirty="0">
                <a:latin typeface="Calibri" pitchFamily="34" charset="0"/>
                <a:cs typeface="Calibri" pitchFamily="34" charset="0"/>
              </a:rPr>
              <a:t>объёме 18 </a:t>
            </a:r>
            <a:r>
              <a:rPr lang="ru-RU" sz="1100" dirty="0" err="1">
                <a:latin typeface="Calibri" pitchFamily="34" charset="0"/>
                <a:cs typeface="Calibri" pitchFamily="34" charset="0"/>
              </a:rPr>
              <a:t>млн</a:t>
            </a:r>
            <a:r>
              <a:rPr lang="ru-RU" sz="1100" dirty="0">
                <a:latin typeface="Calibri" pitchFamily="34" charset="0"/>
                <a:cs typeface="Calibri" pitchFamily="34" charset="0"/>
              </a:rPr>
              <a:t> </a:t>
            </a:r>
            <a:r>
              <a:rPr lang="ru-RU" sz="1100" dirty="0" smtClean="0">
                <a:latin typeface="Calibri" pitchFamily="34" charset="0"/>
                <a:cs typeface="Calibri" pitchFamily="34" charset="0"/>
              </a:rPr>
              <a:t>м³.</a:t>
            </a:r>
            <a:endParaRPr lang="ru-RU" sz="1300" dirty="0">
              <a:latin typeface="Calibri" pitchFamily="34" charset="0"/>
              <a:cs typeface="Calibri" pitchFamily="34" charset="0"/>
            </a:endParaRPr>
          </a:p>
        </p:txBody>
      </p:sp>
      <p:pic>
        <p:nvPicPr>
          <p:cNvPr id="9" name="Picture 2" descr="1.png"/>
          <p:cNvPicPr>
            <a:picLocks noChangeAspect="1" noChangeArrowheads="1"/>
          </p:cNvPicPr>
          <p:nvPr/>
        </p:nvPicPr>
        <p:blipFill>
          <a:blip r:embed="rId3"/>
          <a:srcRect/>
          <a:stretch>
            <a:fillRect/>
          </a:stretch>
        </p:blipFill>
        <p:spPr bwMode="auto">
          <a:xfrm>
            <a:off x="-1" y="3929066"/>
            <a:ext cx="4670471" cy="2928934"/>
          </a:xfrm>
          <a:prstGeom prst="rect">
            <a:avLst/>
          </a:prstGeom>
          <a:ln>
            <a:noFill/>
          </a:ln>
          <a:effectLst>
            <a:softEdge rad="112500"/>
          </a:effectLst>
        </p:spPr>
      </p:pic>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7" name="Прямоугольник 6"/>
          <p:cNvSpPr/>
          <p:nvPr/>
        </p:nvSpPr>
        <p:spPr>
          <a:xfrm>
            <a:off x="2857488" y="1571612"/>
            <a:ext cx="4572000" cy="369332"/>
          </a:xfrm>
          <a:prstGeom prst="rect">
            <a:avLst/>
          </a:prstGeom>
        </p:spPr>
        <p:txBody>
          <a:bodyPr>
            <a:spAutoFit/>
          </a:bodyPr>
          <a:lstStyle/>
          <a:p>
            <a:r>
              <a:rPr lang="ru-RU" dirty="0" smtClean="0"/>
              <a:t>.</a:t>
            </a:r>
            <a:endParaRPr lang="ru-RU" dirty="0"/>
          </a:p>
        </p:txBody>
      </p:sp>
      <p:sp>
        <p:nvSpPr>
          <p:cNvPr id="10" name="TextBox 9"/>
          <p:cNvSpPr txBox="1"/>
          <p:nvPr/>
        </p:nvSpPr>
        <p:spPr>
          <a:xfrm rot="21217030">
            <a:off x="3222060" y="6266207"/>
            <a:ext cx="930054" cy="184666"/>
          </a:xfrm>
          <a:prstGeom prst="rect">
            <a:avLst/>
          </a:prstGeom>
          <a:solidFill>
            <a:srgbClr val="CCFFCC"/>
          </a:solidFill>
        </p:spPr>
        <p:txBody>
          <a:bodyPr wrap="square" rtlCol="0">
            <a:spAutoFit/>
          </a:bodyPr>
          <a:lstStyle/>
          <a:p>
            <a:r>
              <a:rPr lang="ru-RU" sz="600" b="1" dirty="0" smtClean="0">
                <a:solidFill>
                  <a:srgbClr val="FF0000"/>
                </a:solidFill>
              </a:rPr>
              <a:t>КУРСКИЙ РАЙОН</a:t>
            </a:r>
            <a:endParaRPr lang="ru-RU" sz="600" b="1" dirty="0">
              <a:solidFill>
                <a:srgbClr val="FF0000"/>
              </a:solidFill>
            </a:endParaRPr>
          </a:p>
        </p:txBody>
      </p:sp>
      <p:sp>
        <p:nvSpPr>
          <p:cNvPr id="11" name="Rectangle 2"/>
          <p:cNvSpPr>
            <a:spLocks noChangeArrowheads="1"/>
          </p:cNvSpPr>
          <p:nvPr/>
        </p:nvSpPr>
        <p:spPr bwMode="auto">
          <a:xfrm>
            <a:off x="0" y="0"/>
            <a:ext cx="9144000" cy="285728"/>
          </a:xfrm>
          <a:prstGeom prst="rect">
            <a:avLst/>
          </a:prstGeom>
          <a:noFill/>
          <a:ln w="9525">
            <a:noFill/>
            <a:miter lim="800000"/>
            <a:headEnd/>
            <a:tailEnd/>
          </a:ln>
        </p:spPr>
        <p:txBody>
          <a:bodyPr anchor="ctr"/>
          <a:lstStyle/>
          <a:p>
            <a:pPr algn="ctr"/>
            <a:r>
              <a:rPr lang="ru-RU" sz="2300" b="1" dirty="0" smtClean="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АДМИНИСТРАТИВНО-ТЕРРИТОРИАЛЬНОЕ  ДЕЛЕНИЕ </a:t>
            </a:r>
            <a:endParaRPr lang="ru-RU" sz="2100" dirty="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Кострицкая\Desktop\презентация\FullSizeRender (1).jpg"/>
          <p:cNvPicPr>
            <a:picLocks noChangeAspect="1" noChangeArrowheads="1"/>
          </p:cNvPicPr>
          <p:nvPr/>
        </p:nvPicPr>
        <p:blipFill>
          <a:blip r:embed="rId4" cstate="print"/>
          <a:srcRect/>
          <a:stretch>
            <a:fillRect/>
          </a:stretch>
        </p:blipFill>
        <p:spPr bwMode="auto">
          <a:xfrm>
            <a:off x="6357950" y="1071546"/>
            <a:ext cx="2786050" cy="178595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31170</TotalTime>
  <Words>8177</Words>
  <Application>Microsoft Office PowerPoint</Application>
  <PresentationFormat>Экран (4:3)</PresentationFormat>
  <Paragraphs>2209</Paragraphs>
  <Slides>66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Оформление по умолчанию</vt:lpstr>
      <vt:lpstr>Слайд 1</vt:lpstr>
      <vt:lpstr>Слайд 2</vt:lpstr>
      <vt:lpstr>Слайд 3</vt:lpstr>
      <vt:lpstr>Роль гражданина и его участие в бюджетном процессе:</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Безвозмездные поступления</vt:lpstr>
      <vt:lpstr>Слайд 65</vt:lpstr>
      <vt:lpstr>Слайд 66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2489</cp:revision>
  <dcterms:created xsi:type="dcterms:W3CDTF">2012-04-17T17:49:34Z</dcterms:created>
  <dcterms:modified xsi:type="dcterms:W3CDTF">2022-01-21T13:52:32Z</dcterms:modified>
</cp:coreProperties>
</file>