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charts/chart57.xml" ContentType="application/vnd.openxmlformats-officedocument.drawingml.chart+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charts/chart28.xml" ContentType="application/vnd.openxmlformats-officedocument.drawingml.chart+xml"/>
  <Override PartName="/ppt/charts/chart46.xml" ContentType="application/vnd.openxmlformats-officedocument.drawingml.char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harts/chart17.xml" ContentType="application/vnd.openxmlformats-officedocument.drawingml.chart+xml"/>
  <Override PartName="/ppt/charts/chart35.xml" ContentType="application/vnd.openxmlformats-officedocument.drawingml.chart+xml"/>
  <Override PartName="/ppt/charts/chart53.xml" ContentType="application/vnd.openxmlformats-officedocument.drawingml.char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charts/chart13.xml" ContentType="application/vnd.openxmlformats-officedocument.drawingml.chart+xml"/>
  <Override PartName="/ppt/charts/chart24.xml" ContentType="application/vnd.openxmlformats-officedocument.drawingml.chart+xml"/>
  <Override PartName="/ppt/charts/chart42.xml" ContentType="application/vnd.openxmlformats-officedocument.drawingml.chart+xml"/>
  <Override PartName="/ppt/charts/chart60.xml" ContentType="application/vnd.openxmlformats-officedocument.drawingml.char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charts/chart31.xml" ContentType="application/vnd.openxmlformats-officedocument.drawingml.chart+xml"/>
  <Override PartName="/ppt/charts/chart7.xml" ContentType="application/vnd.openxmlformats-officedocument.drawingml.chart+xml"/>
  <Override PartName="/ppt/charts/chart20.xml" ContentType="application/vnd.openxmlformats-officedocument.drawingml.chart+xml"/>
  <Default Extension="xlsx" ContentType="application/vnd.openxmlformats-officedocument.spreadsheetml.sheet"/>
  <Override PartName="/ppt/charts/chart3.xml" ContentType="application/vnd.openxmlformats-officedocument.drawingml.chart+xml"/>
  <Override PartName="/ppt/drawings/drawing7.xml" ContentType="application/vnd.openxmlformats-officedocument.drawingml.chartshapes+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drawings/drawing3.xml" ContentType="application/vnd.openxmlformats-officedocument.drawingml.chartshapes+xml"/>
  <Override PartName="/ppt/charts/chart29.xml" ContentType="application/vnd.openxmlformats-officedocument.drawingml.chart+xml"/>
  <Override PartName="/ppt/charts/chart58.xml" ContentType="application/vnd.openxmlformats-officedocument.drawingml.char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charts/chart18.xml" ContentType="application/vnd.openxmlformats-officedocument.drawingml.chart+xml"/>
  <Override PartName="/ppt/charts/chart36.xml" ContentType="application/vnd.openxmlformats-officedocument.drawingml.chart+xml"/>
  <Override PartName="/ppt/charts/chart47.xml" ContentType="application/vnd.openxmlformats-officedocument.drawingml.chart+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charts/chart25.xml" ContentType="application/vnd.openxmlformats-officedocument.drawingml.chart+xml"/>
  <Override PartName="/ppt/charts/chart54.xml" ContentType="application/vnd.openxmlformats-officedocument.drawingml.char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charts/chart14.xml" ContentType="application/vnd.openxmlformats-officedocument.drawingml.chart+xml"/>
  <Override PartName="/ppt/charts/chart32.xml" ContentType="application/vnd.openxmlformats-officedocument.drawingml.chart+xml"/>
  <Override PartName="/ppt/charts/chart43.xml" ContentType="application/vnd.openxmlformats-officedocument.drawingml.chart+xml"/>
  <Override PartName="/ppt/tags/tag1.xml" ContentType="application/vnd.openxmlformats-officedocument.presentationml.tags+xml"/>
  <Override PartName="/ppt/charts/chart61.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charts/chart8.xml" ContentType="application/vnd.openxmlformats-officedocument.drawingml.chart+xml"/>
  <Override PartName="/ppt/charts/chart21.xml" ContentType="application/vnd.openxmlformats-officedocument.drawingml.chart+xml"/>
  <Override PartName="/ppt/charts/chart50.xml" ContentType="application/vnd.openxmlformats-officedocument.drawingml.chart+xml"/>
  <Default Extension="wdp" ContentType="image/vnd.ms-photo"/>
  <Override PartName="/ppt/slideLayouts/slideLayout10.xml" ContentType="application/vnd.openxmlformats-officedocument.presentationml.slideLayout+xml"/>
  <Default Extension="gif" ContentType="image/gif"/>
  <Override PartName="/ppt/charts/chart10.xml" ContentType="application/vnd.openxmlformats-officedocument.drawingml.chart+xml"/>
  <Override PartName="/ppt/charts/chart4.xml" ContentType="application/vnd.openxmlformats-officedocument.drawingml.chart+xml"/>
  <Override PartName="/ppt/drawings/drawing8.xml" ContentType="application/vnd.openxmlformats-officedocument.drawingml.chartshapes+xml"/>
  <Override PartName="/ppt/slides/slide49.xml" ContentType="application/vnd.openxmlformats-officedocument.presentationml.slide+xml"/>
  <Override PartName="/ppt/slides/slide78.xml" ContentType="application/vnd.openxmlformats-officedocument.presentationml.slide+xml"/>
  <Override PartName="/ppt/charts/chart59.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rawings/drawing4.xml" ContentType="application/vnd.openxmlformats-officedocument.drawingml.chartshapes+xml"/>
  <Override PartName="/ppt/charts/chart48.xml" ContentType="application/vnd.openxmlformats-officedocument.drawingml.char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charts/chart19.xml" ContentType="application/vnd.openxmlformats-officedocument.drawingml.chart+xml"/>
  <Override PartName="/ppt/charts/chart37.xml" ContentType="application/vnd.openxmlformats-officedocument.drawingml.chart+xml"/>
  <Override PartName="/ppt/charts/chart55.xml" ContentType="application/vnd.openxmlformats-officedocument.drawingml.char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charts/chart26.xml" ContentType="application/vnd.openxmlformats-officedocument.drawingml.chart+xml"/>
  <Override PartName="/ppt/charts/chart44.xml" ContentType="application/vnd.openxmlformats-officedocument.drawingml.chart+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charts/chart15.xml" ContentType="application/vnd.openxmlformats-officedocument.drawingml.chart+xml"/>
  <Override PartName="/ppt/charts/chart33.xml" ContentType="application/vnd.openxmlformats-officedocument.drawingml.chart+xml"/>
  <Override PartName="/ppt/charts/chart51.xml" ContentType="application/vnd.openxmlformats-officedocument.drawingml.chart+xml"/>
  <Override PartName="/ppt/charts/chart62.xml" ContentType="application/vnd.openxmlformats-officedocument.drawingml.char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charts/chart22.xml" ContentType="application/vnd.openxmlformats-officedocument.drawingml.chart+xml"/>
  <Override PartName="/ppt/charts/chart40.xml" ContentType="application/vnd.openxmlformats-officedocument.drawingml.chart+xml"/>
  <Override PartName="/ppt/slides/slide79.xml" ContentType="application/vnd.openxmlformats-officedocument.presentationml.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drawings/drawing5.xml" ContentType="application/vnd.openxmlformats-officedocument.drawingml.chartshapes+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charts/chart49.xml" ContentType="application/vnd.openxmlformats-officedocument.drawingml.char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rawings/drawing1.xml" ContentType="application/vnd.openxmlformats-officedocument.drawingml.chartshapes+xml"/>
  <Override PartName="/ppt/charts/chart27.xml" ContentType="application/vnd.openxmlformats-officedocument.drawingml.chart+xml"/>
  <Override PartName="/ppt/charts/chart38.xml" ContentType="application/vnd.openxmlformats-officedocument.drawingml.chart+xml"/>
  <Override PartName="/ppt/charts/chart56.xml" ContentType="application/vnd.openxmlformats-officedocument.drawingml.char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charts/chart16.xml" ContentType="application/vnd.openxmlformats-officedocument.drawingml.chart+xml"/>
  <Override PartName="/ppt/charts/chart34.xml" ContentType="application/vnd.openxmlformats-officedocument.drawingml.chart+xml"/>
  <Override PartName="/ppt/charts/chart45.xml" ContentType="application/vnd.openxmlformats-officedocument.drawingml.chart+xml"/>
  <Override PartName="/ppt/tags/tag3.xml" ContentType="application/vnd.openxmlformats-officedocument.presentationml.tags+xml"/>
  <Override PartName="/ppt/charts/chart63.xml" ContentType="application/vnd.openxmlformats-officedocument.drawingml.char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charts/chart23.xml" ContentType="application/vnd.openxmlformats-officedocument.drawingml.chart+xml"/>
  <Override PartName="/ppt/charts/chart52.xml" ContentType="application/vnd.openxmlformats-officedocument.drawingml.chart+xml"/>
  <Override PartName="/ppt/slides/slide20.xml" ContentType="application/vnd.openxmlformats-officedocument.presentationml.slide+xml"/>
  <Override PartName="/ppt/slideLayouts/slideLayout12.xml" ContentType="application/vnd.openxmlformats-officedocument.presentationml.slideLayout+xml"/>
  <Override PartName="/ppt/charts/chart12.xml" ContentType="application/vnd.openxmlformats-officedocument.drawingml.chart+xml"/>
  <Override PartName="/ppt/charts/chart30.xml" ContentType="application/vnd.openxmlformats-officedocument.drawingml.chart+xml"/>
  <Override PartName="/ppt/charts/chart41.xml" ContentType="application/vnd.openxmlformats-officedocument.drawingml.chart+xml"/>
  <Override PartName="/ppt/charts/chart6.xml" ContentType="application/vnd.openxmlformats-officedocument.drawingml.chart+xml"/>
  <Override PartName="/ppt/slides/slide8.xml" ContentType="application/vnd.openxmlformats-officedocument.presentationml.slide+xml"/>
  <Override PartName="/ppt/slides/slide69.xml" ContentType="application/vnd.openxmlformats-officedocument.presentationml.slide+xml"/>
  <Override PartName="/ppt/charts/chart2.xml" ContentType="application/vnd.openxmlformats-officedocument.drawingml.chart+xml"/>
  <Override PartName="/ppt/drawings/drawing6.xml" ContentType="application/vnd.openxmlformats-officedocument.drawingml.chartshapes+xml"/>
  <Override PartName="/ppt/slides/slide29.xml" ContentType="application/vnd.openxmlformats-officedocument.presentationml.slide+xml"/>
  <Override PartName="/ppt/slides/slide76.xml" ContentType="application/vnd.openxmlformats-officedocument.presentationml.slide+xml"/>
  <Override PartName="/ppt/charts/chart39.xml" ContentType="application/vnd.openxmlformats-officedocument.drawingml.chart+xml"/>
  <Override PartName="/ppt/diagrams/drawing2.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77" r:id="rId2"/>
    <p:sldId id="421" r:id="rId3"/>
    <p:sldId id="429" r:id="rId4"/>
    <p:sldId id="497" r:id="rId5"/>
    <p:sldId id="346" r:id="rId6"/>
    <p:sldId id="437" r:id="rId7"/>
    <p:sldId id="372" r:id="rId8"/>
    <p:sldId id="430" r:id="rId9"/>
    <p:sldId id="431" r:id="rId10"/>
    <p:sldId id="468" r:id="rId11"/>
    <p:sldId id="469" r:id="rId12"/>
    <p:sldId id="470" r:id="rId13"/>
    <p:sldId id="471" r:id="rId14"/>
    <p:sldId id="472" r:id="rId15"/>
    <p:sldId id="473" r:id="rId16"/>
    <p:sldId id="474" r:id="rId17"/>
    <p:sldId id="475" r:id="rId18"/>
    <p:sldId id="476" r:id="rId19"/>
    <p:sldId id="477" r:id="rId20"/>
    <p:sldId id="478" r:id="rId21"/>
    <p:sldId id="423" r:id="rId22"/>
    <p:sldId id="479" r:id="rId23"/>
    <p:sldId id="480" r:id="rId24"/>
    <p:sldId id="481" r:id="rId25"/>
    <p:sldId id="433" r:id="rId26"/>
    <p:sldId id="482" r:id="rId27"/>
    <p:sldId id="483" r:id="rId28"/>
    <p:sldId id="441" r:id="rId29"/>
    <p:sldId id="354" r:id="rId30"/>
    <p:sldId id="442" r:id="rId31"/>
    <p:sldId id="484" r:id="rId32"/>
    <p:sldId id="357" r:id="rId33"/>
    <p:sldId id="444" r:id="rId34"/>
    <p:sldId id="447" r:id="rId35"/>
    <p:sldId id="448" r:id="rId36"/>
    <p:sldId id="449" r:id="rId37"/>
    <p:sldId id="450" r:id="rId38"/>
    <p:sldId id="451" r:id="rId39"/>
    <p:sldId id="445" r:id="rId40"/>
    <p:sldId id="446" r:id="rId41"/>
    <p:sldId id="452" r:id="rId42"/>
    <p:sldId id="488" r:id="rId43"/>
    <p:sldId id="463" r:id="rId44"/>
    <p:sldId id="464" r:id="rId45"/>
    <p:sldId id="465" r:id="rId46"/>
    <p:sldId id="466" r:id="rId47"/>
    <p:sldId id="467" r:id="rId48"/>
    <p:sldId id="462" r:id="rId49"/>
    <p:sldId id="485" r:id="rId50"/>
    <p:sldId id="486" r:id="rId51"/>
    <p:sldId id="487" r:id="rId52"/>
    <p:sldId id="455" r:id="rId53"/>
    <p:sldId id="456" r:id="rId54"/>
    <p:sldId id="457" r:id="rId55"/>
    <p:sldId id="380" r:id="rId56"/>
    <p:sldId id="377" r:id="rId57"/>
    <p:sldId id="382" r:id="rId58"/>
    <p:sldId id="378" r:id="rId59"/>
    <p:sldId id="383" r:id="rId60"/>
    <p:sldId id="395" r:id="rId61"/>
    <p:sldId id="396" r:id="rId62"/>
    <p:sldId id="461" r:id="rId63"/>
    <p:sldId id="489" r:id="rId64"/>
    <p:sldId id="490" r:id="rId65"/>
    <p:sldId id="493" r:id="rId66"/>
    <p:sldId id="491" r:id="rId67"/>
    <p:sldId id="384" r:id="rId68"/>
    <p:sldId id="427" r:id="rId69"/>
    <p:sldId id="419" r:id="rId70"/>
    <p:sldId id="420" r:id="rId71"/>
    <p:sldId id="494" r:id="rId72"/>
    <p:sldId id="435" r:id="rId73"/>
    <p:sldId id="436" r:id="rId74"/>
    <p:sldId id="498" r:id="rId75"/>
    <p:sldId id="499" r:id="rId76"/>
    <p:sldId id="500" r:id="rId77"/>
    <p:sldId id="501" r:id="rId78"/>
    <p:sldId id="502" r:id="rId79"/>
    <p:sldId id="503" r:id="rId80"/>
    <p:sldId id="504" r:id="rId81"/>
    <p:sldId id="505" r:id="rId82"/>
    <p:sldId id="506" r:id="rId83"/>
    <p:sldId id="496" r:id="rId8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FF7C80"/>
    <a:srgbClr val="CCECFF"/>
    <a:srgbClr val="99CCFF"/>
    <a:srgbClr val="CCCCFF"/>
    <a:srgbClr val="66FFCC"/>
    <a:srgbClr val="009900"/>
    <a:srgbClr val="FF9966"/>
    <a:srgbClr val="0066FF"/>
    <a:srgbClr val="FFFF00"/>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34587" autoAdjust="0"/>
    <p:restoredTop sz="93563" autoAdjust="0"/>
  </p:normalViewPr>
  <p:slideViewPr>
    <p:cSldViewPr showGuides="1">
      <p:cViewPr>
        <p:scale>
          <a:sx n="90" d="100"/>
          <a:sy n="90" d="100"/>
        </p:scale>
        <p:origin x="-2244" y="-5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_____Microsoft_Office_Excel10.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_____Microsoft_Office_Excel11.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_____Microsoft_Office_Excel12.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_____Microsoft_Office_Excel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_____Microsoft_Office_Excel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_____Microsoft_Office_Excel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_____Microsoft_Office_Excel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_____Microsoft_Office_Excel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_____Microsoft_Office_Excel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_____Microsoft_Office_Excel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_____Microsoft_Office_Excel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_____Microsoft_Office_Excel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_____Microsoft_Office_Excel22.xlsx"/></Relationships>
</file>

<file path=ppt/charts/_rels/chart23.xml.rels><?xml version="1.0" encoding="UTF-8" standalone="yes"?>
<Relationships xmlns="http://schemas.openxmlformats.org/package/2006/relationships"><Relationship Id="rId1" Type="http://schemas.openxmlformats.org/officeDocument/2006/relationships/oleObject" Target="file:///C:\Users\&#1050;&#1086;&#1089;&#1090;&#1088;&#1080;&#1094;&#1082;&#1072;&#1103;\Desktop\&#1082;%20&#1089;&#1083;&#1072;&#1081;&#1076;&#1072;&#1084;.xls" TargetMode="External"/></Relationships>
</file>

<file path=ppt/charts/_rels/chart24.xml.rels><?xml version="1.0" encoding="UTF-8" standalone="yes"?>
<Relationships xmlns="http://schemas.openxmlformats.org/package/2006/relationships"><Relationship Id="rId1" Type="http://schemas.openxmlformats.org/officeDocument/2006/relationships/package" Target="../embeddings/_____Microsoft_Office_Excel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_____Microsoft_Office_Excel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_____Microsoft_Office_Excel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_____Microsoft_Office_Excel26.xlsx"/></Relationships>
</file>

<file path=ppt/charts/_rels/chart28.xml.rels><?xml version="1.0" encoding="UTF-8" standalone="yes"?>
<Relationships xmlns="http://schemas.openxmlformats.org/package/2006/relationships"><Relationship Id="rId1" Type="http://schemas.openxmlformats.org/officeDocument/2006/relationships/package" Target="../embeddings/_____Microsoft_Office_Excel27.xlsx"/></Relationships>
</file>

<file path=ppt/charts/_rels/chart29.xml.rels><?xml version="1.0" encoding="UTF-8" standalone="yes"?>
<Relationships xmlns="http://schemas.openxmlformats.org/package/2006/relationships"><Relationship Id="rId1" Type="http://schemas.openxmlformats.org/officeDocument/2006/relationships/package" Target="../embeddings/_____Microsoft_Office_Excel28.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Office_Excel3.xlsx"/></Relationships>
</file>

<file path=ppt/charts/_rels/chart30.xml.rels><?xml version="1.0" encoding="UTF-8" standalone="yes"?>
<Relationships xmlns="http://schemas.openxmlformats.org/package/2006/relationships"><Relationship Id="rId1" Type="http://schemas.openxmlformats.org/officeDocument/2006/relationships/oleObject" Target="file:///C:\Users\&#1050;&#1086;&#1089;&#1090;&#1088;&#1080;&#1094;&#1082;&#1072;&#1103;\Desktop\&#1082;%20&#1089;&#1083;&#1072;&#1081;&#1076;&#1072;&#1084;.xls" TargetMode="External"/></Relationships>
</file>

<file path=ppt/charts/_rels/chart31.xml.rels><?xml version="1.0" encoding="UTF-8" standalone="yes"?>
<Relationships xmlns="http://schemas.openxmlformats.org/package/2006/relationships"><Relationship Id="rId1" Type="http://schemas.openxmlformats.org/officeDocument/2006/relationships/package" Target="../embeddings/_____Microsoft_Office_Excel29.xlsx"/></Relationships>
</file>

<file path=ppt/charts/_rels/chart32.xml.rels><?xml version="1.0" encoding="UTF-8" standalone="yes"?>
<Relationships xmlns="http://schemas.openxmlformats.org/package/2006/relationships"><Relationship Id="rId1" Type="http://schemas.openxmlformats.org/officeDocument/2006/relationships/package" Target="../embeddings/_____Microsoft_Office_Excel30.xlsx"/></Relationships>
</file>

<file path=ppt/charts/_rels/chart33.xml.rels><?xml version="1.0" encoding="UTF-8" standalone="yes"?>
<Relationships xmlns="http://schemas.openxmlformats.org/package/2006/relationships"><Relationship Id="rId1" Type="http://schemas.openxmlformats.org/officeDocument/2006/relationships/package" Target="../embeddings/_____Microsoft_Office_Excel31.xlsx"/></Relationships>
</file>

<file path=ppt/charts/_rels/chart34.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_____Microsoft_Office_Excel32.xlsx"/></Relationships>
</file>

<file path=ppt/charts/_rels/chart35.xml.rels><?xml version="1.0" encoding="UTF-8" standalone="yes"?>
<Relationships xmlns="http://schemas.openxmlformats.org/package/2006/relationships"><Relationship Id="rId1" Type="http://schemas.openxmlformats.org/officeDocument/2006/relationships/package" Target="../embeddings/_____Microsoft_Office_Excel33.xlsx"/></Relationships>
</file>

<file path=ppt/charts/_rels/chart36.xml.rels><?xml version="1.0" encoding="UTF-8" standalone="yes"?>
<Relationships xmlns="http://schemas.openxmlformats.org/package/2006/relationships"><Relationship Id="rId1" Type="http://schemas.openxmlformats.org/officeDocument/2006/relationships/package" Target="../embeddings/_____Microsoft_Office_Excel34.xlsx"/></Relationships>
</file>

<file path=ppt/charts/_rels/chart37.xml.rels><?xml version="1.0" encoding="UTF-8" standalone="yes"?>
<Relationships xmlns="http://schemas.openxmlformats.org/package/2006/relationships"><Relationship Id="rId1" Type="http://schemas.openxmlformats.org/officeDocument/2006/relationships/package" Target="../embeddings/_____Microsoft_Office_Excel35.xlsx"/></Relationships>
</file>

<file path=ppt/charts/_rels/chart38.xml.rels><?xml version="1.0" encoding="UTF-8" standalone="yes"?>
<Relationships xmlns="http://schemas.openxmlformats.org/package/2006/relationships"><Relationship Id="rId1" Type="http://schemas.openxmlformats.org/officeDocument/2006/relationships/package" Target="../embeddings/_____Microsoft_Office_Excel36.xlsx"/></Relationships>
</file>

<file path=ppt/charts/_rels/chart39.xml.rels><?xml version="1.0" encoding="UTF-8" standalone="yes"?>
<Relationships xmlns="http://schemas.openxmlformats.org/package/2006/relationships"><Relationship Id="rId1" Type="http://schemas.openxmlformats.org/officeDocument/2006/relationships/package" Target="../embeddings/_____Microsoft_Office_Excel37.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Office_Excel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_____Microsoft_Office_Excel38.xlsx"/></Relationships>
</file>

<file path=ppt/charts/_rels/chart41.xml.rels><?xml version="1.0" encoding="UTF-8" standalone="yes"?>
<Relationships xmlns="http://schemas.openxmlformats.org/package/2006/relationships"><Relationship Id="rId1" Type="http://schemas.openxmlformats.org/officeDocument/2006/relationships/package" Target="../embeddings/_____Microsoft_Office_Excel39.xlsx"/></Relationships>
</file>

<file path=ppt/charts/_rels/chart42.xml.rels><?xml version="1.0" encoding="UTF-8" standalone="yes"?>
<Relationships xmlns="http://schemas.openxmlformats.org/package/2006/relationships"><Relationship Id="rId1" Type="http://schemas.openxmlformats.org/officeDocument/2006/relationships/package" Target="../embeddings/_____Microsoft_Office_Excel40.xlsx"/></Relationships>
</file>

<file path=ppt/charts/_rels/chart43.xml.rels><?xml version="1.0" encoding="UTF-8" standalone="yes"?>
<Relationships xmlns="http://schemas.openxmlformats.org/package/2006/relationships"><Relationship Id="rId1" Type="http://schemas.openxmlformats.org/officeDocument/2006/relationships/package" Target="../embeddings/_____Microsoft_Office_Excel41.xlsx"/></Relationships>
</file>

<file path=ppt/charts/_rels/chart44.xml.rels><?xml version="1.0" encoding="UTF-8" standalone="yes"?>
<Relationships xmlns="http://schemas.openxmlformats.org/package/2006/relationships"><Relationship Id="rId1" Type="http://schemas.openxmlformats.org/officeDocument/2006/relationships/package" Target="../embeddings/_____Microsoft_Office_Excel42.xlsx"/></Relationships>
</file>

<file path=ppt/charts/_rels/chart45.xml.rels><?xml version="1.0" encoding="UTF-8" standalone="yes"?>
<Relationships xmlns="http://schemas.openxmlformats.org/package/2006/relationships"><Relationship Id="rId1" Type="http://schemas.openxmlformats.org/officeDocument/2006/relationships/package" Target="../embeddings/_____Microsoft_Office_Excel43.xlsx"/></Relationships>
</file>

<file path=ppt/charts/_rels/chart46.xml.rels><?xml version="1.0" encoding="UTF-8" standalone="yes"?>
<Relationships xmlns="http://schemas.openxmlformats.org/package/2006/relationships"><Relationship Id="rId1" Type="http://schemas.openxmlformats.org/officeDocument/2006/relationships/package" Target="../embeddings/_____Microsoft_Office_Excel44.xlsx"/></Relationships>
</file>

<file path=ppt/charts/_rels/chart47.xml.rels><?xml version="1.0" encoding="UTF-8" standalone="yes"?>
<Relationships xmlns="http://schemas.openxmlformats.org/package/2006/relationships"><Relationship Id="rId1" Type="http://schemas.openxmlformats.org/officeDocument/2006/relationships/package" Target="../embeddings/_____Microsoft_Office_Excel45.xlsx"/></Relationships>
</file>

<file path=ppt/charts/_rels/chart48.xml.rels><?xml version="1.0" encoding="UTF-8" standalone="yes"?>
<Relationships xmlns="http://schemas.openxmlformats.org/package/2006/relationships"><Relationship Id="rId1" Type="http://schemas.openxmlformats.org/officeDocument/2006/relationships/package" Target="../embeddings/_____Microsoft_Office_Excel46.xlsx"/></Relationships>
</file>

<file path=ppt/charts/_rels/chart49.xml.rels><?xml version="1.0" encoding="UTF-8" standalone="yes"?>
<Relationships xmlns="http://schemas.openxmlformats.org/package/2006/relationships"><Relationship Id="rId1" Type="http://schemas.openxmlformats.org/officeDocument/2006/relationships/package" Target="../embeddings/_____Microsoft_Office_Excel47.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Office_Excel5.xlsx"/></Relationships>
</file>

<file path=ppt/charts/_rels/chart50.xml.rels><?xml version="1.0" encoding="UTF-8" standalone="yes"?>
<Relationships xmlns="http://schemas.openxmlformats.org/package/2006/relationships"><Relationship Id="rId1" Type="http://schemas.openxmlformats.org/officeDocument/2006/relationships/package" Target="../embeddings/_____Microsoft_Office_Excel48.xlsx"/></Relationships>
</file>

<file path=ppt/charts/_rels/chart51.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_____Microsoft_Office_Excel49.xlsx"/></Relationships>
</file>

<file path=ppt/charts/_rels/chart52.xml.rels><?xml version="1.0" encoding="UTF-8" standalone="yes"?>
<Relationships xmlns="http://schemas.openxmlformats.org/package/2006/relationships"><Relationship Id="rId1" Type="http://schemas.openxmlformats.org/officeDocument/2006/relationships/package" Target="../embeddings/_____Microsoft_Office_Excel50.xlsx"/></Relationships>
</file>

<file path=ppt/charts/_rels/chart53.xml.rels><?xml version="1.0" encoding="UTF-8" standalone="yes"?>
<Relationships xmlns="http://schemas.openxmlformats.org/package/2006/relationships"><Relationship Id="rId1" Type="http://schemas.openxmlformats.org/officeDocument/2006/relationships/package" Target="../embeddings/_____Microsoft_Office_Excel51.xlsx"/></Relationships>
</file>

<file path=ppt/charts/_rels/chart54.xml.rels><?xml version="1.0" encoding="UTF-8" standalone="yes"?>
<Relationships xmlns="http://schemas.openxmlformats.org/package/2006/relationships"><Relationship Id="rId1" Type="http://schemas.openxmlformats.org/officeDocument/2006/relationships/package" Target="../embeddings/_____Microsoft_Office_Excel52.xlsx"/></Relationships>
</file>

<file path=ppt/charts/_rels/chart55.xml.rels><?xml version="1.0" encoding="UTF-8" standalone="yes"?>
<Relationships xmlns="http://schemas.openxmlformats.org/package/2006/relationships"><Relationship Id="rId1" Type="http://schemas.openxmlformats.org/officeDocument/2006/relationships/package" Target="../embeddings/_____Microsoft_Office_Excel53.xlsx"/></Relationships>
</file>

<file path=ppt/charts/_rels/chart56.xml.rels><?xml version="1.0" encoding="UTF-8" standalone="yes"?>
<Relationships xmlns="http://schemas.openxmlformats.org/package/2006/relationships"><Relationship Id="rId1" Type="http://schemas.openxmlformats.org/officeDocument/2006/relationships/package" Target="../embeddings/_____Microsoft_Office_Excel54.xlsx"/></Relationships>
</file>

<file path=ppt/charts/_rels/chart57.xml.rels><?xml version="1.0" encoding="UTF-8" standalone="yes"?>
<Relationships xmlns="http://schemas.openxmlformats.org/package/2006/relationships"><Relationship Id="rId1" Type="http://schemas.openxmlformats.org/officeDocument/2006/relationships/package" Target="../embeddings/_____Microsoft_Office_Excel55.xlsx"/></Relationships>
</file>

<file path=ppt/charts/_rels/chart58.xml.rels><?xml version="1.0" encoding="UTF-8" standalone="yes"?>
<Relationships xmlns="http://schemas.openxmlformats.org/package/2006/relationships"><Relationship Id="rId1" Type="http://schemas.openxmlformats.org/officeDocument/2006/relationships/package" Target="../embeddings/_____Microsoft_Office_Excel56.xlsx"/></Relationships>
</file>

<file path=ppt/charts/_rels/chart59.xml.rels><?xml version="1.0" encoding="UTF-8" standalone="yes"?>
<Relationships xmlns="http://schemas.openxmlformats.org/package/2006/relationships"><Relationship Id="rId1" Type="http://schemas.openxmlformats.org/officeDocument/2006/relationships/package" Target="../embeddings/_____Microsoft_Office_Excel57.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Office_Excel6.xlsx"/></Relationships>
</file>

<file path=ppt/charts/_rels/chart60.xml.rels><?xml version="1.0" encoding="UTF-8" standalone="yes"?>
<Relationships xmlns="http://schemas.openxmlformats.org/package/2006/relationships"><Relationship Id="rId1" Type="http://schemas.openxmlformats.org/officeDocument/2006/relationships/package" Target="../embeddings/_____Microsoft_Office_Excel58.xlsx"/></Relationships>
</file>

<file path=ppt/charts/_rels/chart61.xml.rels><?xml version="1.0" encoding="UTF-8" standalone="yes"?>
<Relationships xmlns="http://schemas.openxmlformats.org/package/2006/relationships"><Relationship Id="rId1" Type="http://schemas.openxmlformats.org/officeDocument/2006/relationships/package" Target="../embeddings/_____Microsoft_Office_Excel59.xlsx"/></Relationships>
</file>

<file path=ppt/charts/_rels/chart62.xml.rels><?xml version="1.0" encoding="UTF-8" standalone="yes"?>
<Relationships xmlns="http://schemas.openxmlformats.org/package/2006/relationships"><Relationship Id="rId1" Type="http://schemas.openxmlformats.org/officeDocument/2006/relationships/package" Target="../embeddings/_____Microsoft_Office_Excel60.xlsx"/></Relationships>
</file>

<file path=ppt/charts/_rels/chart63.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_____Microsoft_Office_Excel61.xlsx"/></Relationships>
</file>

<file path=ppt/charts/_rels/chart7.xml.rels><?xml version="1.0" encoding="UTF-8" standalone="yes"?>
<Relationships xmlns="http://schemas.openxmlformats.org/package/2006/relationships"><Relationship Id="rId1" Type="http://schemas.openxmlformats.org/officeDocument/2006/relationships/package" Target="../embeddings/_____Microsoft_Office_Excel7.xlsx"/></Relationships>
</file>

<file path=ppt/charts/_rels/chart8.xml.rels><?xml version="1.0" encoding="UTF-8" standalone="yes"?>
<Relationships xmlns="http://schemas.openxmlformats.org/package/2006/relationships"><Relationship Id="rId1" Type="http://schemas.openxmlformats.org/officeDocument/2006/relationships/package" Target="../embeddings/_____Microsoft_Office_Excel8.xlsx"/></Relationships>
</file>

<file path=ppt/charts/_rels/chart9.xml.rels><?xml version="1.0" encoding="UTF-8" standalone="yes"?>
<Relationships xmlns="http://schemas.openxmlformats.org/package/2006/relationships"><Relationship Id="rId1" Type="http://schemas.openxmlformats.org/officeDocument/2006/relationships/package" Target="../embeddings/_____Microsoft_Office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9.6798055549283474E-2"/>
          <c:y val="7.7931932976154833E-2"/>
          <c:w val="0.92073832790445154"/>
          <c:h val="0.62492270725199661"/>
        </c:manualLayout>
      </c:layout>
      <c:bar3DChart>
        <c:barDir val="col"/>
        <c:grouping val="clustered"/>
        <c:ser>
          <c:idx val="0"/>
          <c:order val="0"/>
          <c:tx>
            <c:strRef>
              <c:f>Sheet1!$A$2</c:f>
              <c:strCache>
                <c:ptCount val="1"/>
                <c:pt idx="0">
                  <c:v>Население всего</c:v>
                </c:pt>
              </c:strCache>
            </c:strRef>
          </c:tx>
          <c:spPr>
            <a:solidFill>
              <a:srgbClr val="CC99FF"/>
            </a:solidFill>
            <a:ln w="12727">
              <a:solidFill>
                <a:schemeClr val="tx1"/>
              </a:solidFill>
              <a:prstDash val="solid"/>
            </a:ln>
          </c:spPr>
          <c:cat>
            <c:numRef>
              <c:f>Sheet1!$B$1:$G$1</c:f>
              <c:numCache>
                <c:formatCode>General</c:formatCode>
                <c:ptCount val="6"/>
                <c:pt idx="0">
                  <c:v>2016</c:v>
                </c:pt>
                <c:pt idx="1">
                  <c:v>2017</c:v>
                </c:pt>
                <c:pt idx="2">
                  <c:v>2018</c:v>
                </c:pt>
                <c:pt idx="3">
                  <c:v>2019</c:v>
                </c:pt>
                <c:pt idx="4">
                  <c:v>2020</c:v>
                </c:pt>
                <c:pt idx="5">
                  <c:v>2021</c:v>
                </c:pt>
              </c:numCache>
            </c:numRef>
          </c:cat>
          <c:val>
            <c:numRef>
              <c:f>Sheet1!$B$2:$G$2</c:f>
              <c:numCache>
                <c:formatCode>General</c:formatCode>
                <c:ptCount val="6"/>
                <c:pt idx="0">
                  <c:v>54.1</c:v>
                </c:pt>
                <c:pt idx="1">
                  <c:v>54.3</c:v>
                </c:pt>
                <c:pt idx="2">
                  <c:v>54.3</c:v>
                </c:pt>
                <c:pt idx="3">
                  <c:v>54.5</c:v>
                </c:pt>
                <c:pt idx="4">
                  <c:v>54.7</c:v>
                </c:pt>
                <c:pt idx="5">
                  <c:v>54.9</c:v>
                </c:pt>
              </c:numCache>
            </c:numRef>
          </c:val>
        </c:ser>
        <c:ser>
          <c:idx val="1"/>
          <c:order val="1"/>
          <c:tx>
            <c:strRef>
              <c:f>Sheet1!$A$3</c:f>
              <c:strCache>
                <c:ptCount val="1"/>
                <c:pt idx="0">
                  <c:v>Численность населения трудоспособного возраста</c:v>
                </c:pt>
              </c:strCache>
            </c:strRef>
          </c:tx>
          <c:spPr>
            <a:solidFill>
              <a:srgbClr val="FFFF00"/>
            </a:solidFill>
            <a:ln w="12727">
              <a:solidFill>
                <a:schemeClr val="tx1"/>
              </a:solidFill>
              <a:prstDash val="solid"/>
            </a:ln>
          </c:spPr>
          <c:cat>
            <c:numRef>
              <c:f>Sheet1!$B$1:$G$1</c:f>
              <c:numCache>
                <c:formatCode>General</c:formatCode>
                <c:ptCount val="6"/>
                <c:pt idx="0">
                  <c:v>2016</c:v>
                </c:pt>
                <c:pt idx="1">
                  <c:v>2017</c:v>
                </c:pt>
                <c:pt idx="2">
                  <c:v>2018</c:v>
                </c:pt>
                <c:pt idx="3">
                  <c:v>2019</c:v>
                </c:pt>
                <c:pt idx="4">
                  <c:v>2020</c:v>
                </c:pt>
                <c:pt idx="5">
                  <c:v>2021</c:v>
                </c:pt>
              </c:numCache>
            </c:numRef>
          </c:cat>
          <c:val>
            <c:numRef>
              <c:f>Sheet1!$B$3:$G$3</c:f>
              <c:numCache>
                <c:formatCode>General</c:formatCode>
                <c:ptCount val="6"/>
                <c:pt idx="0">
                  <c:v>31.3</c:v>
                </c:pt>
                <c:pt idx="1">
                  <c:v>31.3</c:v>
                </c:pt>
                <c:pt idx="2">
                  <c:v>31</c:v>
                </c:pt>
                <c:pt idx="3">
                  <c:v>31</c:v>
                </c:pt>
                <c:pt idx="4">
                  <c:v>31.05</c:v>
                </c:pt>
                <c:pt idx="5">
                  <c:v>31.1</c:v>
                </c:pt>
              </c:numCache>
            </c:numRef>
          </c:val>
        </c:ser>
        <c:ser>
          <c:idx val="2"/>
          <c:order val="2"/>
          <c:tx>
            <c:strRef>
              <c:f>Sheet1!$A$4</c:f>
              <c:strCache>
                <c:ptCount val="1"/>
                <c:pt idx="0">
                  <c:v>Численность населения старшего трудоспособного возраста </c:v>
                </c:pt>
              </c:strCache>
            </c:strRef>
          </c:tx>
          <c:spPr>
            <a:solidFill>
              <a:srgbClr val="3366FF"/>
            </a:solidFill>
            <a:ln w="12727">
              <a:solidFill>
                <a:schemeClr val="tx1"/>
              </a:solidFill>
              <a:prstDash val="solid"/>
            </a:ln>
          </c:spPr>
          <c:cat>
            <c:numRef>
              <c:f>Sheet1!$B$1:$G$1</c:f>
              <c:numCache>
                <c:formatCode>General</c:formatCode>
                <c:ptCount val="6"/>
                <c:pt idx="0">
                  <c:v>2016</c:v>
                </c:pt>
                <c:pt idx="1">
                  <c:v>2017</c:v>
                </c:pt>
                <c:pt idx="2">
                  <c:v>2018</c:v>
                </c:pt>
                <c:pt idx="3">
                  <c:v>2019</c:v>
                </c:pt>
                <c:pt idx="4">
                  <c:v>2020</c:v>
                </c:pt>
                <c:pt idx="5">
                  <c:v>2021</c:v>
                </c:pt>
              </c:numCache>
            </c:numRef>
          </c:cat>
          <c:val>
            <c:numRef>
              <c:f>Sheet1!$B$4:$G$4</c:f>
              <c:numCache>
                <c:formatCode>General</c:formatCode>
                <c:ptCount val="6"/>
                <c:pt idx="0">
                  <c:v>9.7000000000000011</c:v>
                </c:pt>
                <c:pt idx="1">
                  <c:v>10</c:v>
                </c:pt>
                <c:pt idx="2">
                  <c:v>10.5</c:v>
                </c:pt>
                <c:pt idx="3">
                  <c:v>10.7</c:v>
                </c:pt>
                <c:pt idx="4">
                  <c:v>10.9</c:v>
                </c:pt>
                <c:pt idx="5">
                  <c:v>11.1</c:v>
                </c:pt>
              </c:numCache>
            </c:numRef>
          </c:val>
        </c:ser>
        <c:gapDepth val="0"/>
        <c:shape val="box"/>
        <c:axId val="177296128"/>
        <c:axId val="177297664"/>
        <c:axId val="0"/>
      </c:bar3DChart>
      <c:catAx>
        <c:axId val="177296128"/>
        <c:scaling>
          <c:orientation val="minMax"/>
        </c:scaling>
        <c:axPos val="b"/>
        <c:numFmt formatCode="General" sourceLinked="1"/>
        <c:tickLblPos val="low"/>
        <c:spPr>
          <a:ln w="3182">
            <a:solidFill>
              <a:schemeClr val="tx1"/>
            </a:solidFill>
            <a:prstDash val="solid"/>
          </a:ln>
        </c:spPr>
        <c:txPr>
          <a:bodyPr rot="0" vert="horz"/>
          <a:lstStyle/>
          <a:p>
            <a:pPr>
              <a:defRPr sz="1200" b="1" i="0" u="none" strike="noStrike" baseline="0">
                <a:solidFill>
                  <a:schemeClr val="tx1"/>
                </a:solidFill>
                <a:latin typeface="Arial"/>
                <a:ea typeface="Arial"/>
                <a:cs typeface="Arial"/>
              </a:defRPr>
            </a:pPr>
            <a:endParaRPr lang="ru-RU"/>
          </a:p>
        </c:txPr>
        <c:crossAx val="177297664"/>
        <c:crosses val="autoZero"/>
        <c:auto val="1"/>
        <c:lblAlgn val="ctr"/>
        <c:lblOffset val="100"/>
        <c:tickLblSkip val="1"/>
        <c:tickMarkSkip val="1"/>
      </c:catAx>
      <c:valAx>
        <c:axId val="177297664"/>
        <c:scaling>
          <c:orientation val="minMax"/>
          <c:max val="60"/>
          <c:min val="0"/>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sz="1100" b="1" i="0" u="none" strike="noStrike" baseline="0">
                <a:solidFill>
                  <a:schemeClr val="tx1"/>
                </a:solidFill>
                <a:latin typeface="Arial"/>
                <a:ea typeface="Arial"/>
                <a:cs typeface="Arial"/>
              </a:defRPr>
            </a:pPr>
            <a:endParaRPr lang="ru-RU"/>
          </a:p>
        </c:txPr>
        <c:crossAx val="177296128"/>
        <c:crosses val="autoZero"/>
        <c:crossBetween val="between"/>
        <c:majorUnit val="5"/>
        <c:minorUnit val="2"/>
      </c:valAx>
      <c:spPr>
        <a:noFill/>
        <a:ln w="25454">
          <a:noFill/>
        </a:ln>
      </c:spPr>
    </c:plotArea>
    <c:legend>
      <c:legendPos val="r"/>
      <c:layout>
        <c:manualLayout>
          <c:xMode val="edge"/>
          <c:yMode val="edge"/>
          <c:x val="6.5964129483814526E-2"/>
          <c:y val="0.74898533163422265"/>
          <c:w val="0.92918793555977963"/>
          <c:h val="0.11234656539794656"/>
        </c:manualLayout>
      </c:layout>
      <c:spPr>
        <a:noFill/>
        <a:ln w="3182">
          <a:solidFill>
            <a:schemeClr val="tx1"/>
          </a:solidFill>
          <a:prstDash val="solid"/>
        </a:ln>
      </c:spPr>
      <c:txPr>
        <a:bodyPr/>
        <a:lstStyle/>
        <a:p>
          <a:pPr>
            <a:defRPr sz="900" b="1" i="0" u="none" strike="noStrike" baseline="0">
              <a:solidFill>
                <a:schemeClr val="tx1"/>
              </a:solidFill>
              <a:latin typeface="Arial"/>
              <a:ea typeface="Arial"/>
              <a:cs typeface="Arial"/>
            </a:defRPr>
          </a:pPr>
          <a:endParaRPr lang="ru-RU"/>
        </a:p>
      </c:txPr>
    </c:legend>
    <c:plotVisOnly val="1"/>
    <c:dispBlanksAs val="gap"/>
  </c:chart>
  <c:spPr>
    <a:noFill/>
    <a:ln>
      <a:noFill/>
    </a:ln>
  </c:spPr>
  <c:txPr>
    <a:bodyPr/>
    <a:lstStyle/>
    <a:p>
      <a:pPr>
        <a:defRPr sz="2580" b="1" i="0" u="none" strike="noStrike" baseline="0">
          <a:solidFill>
            <a:schemeClr val="tx1"/>
          </a:solidFill>
          <a:latin typeface="Arial"/>
          <a:ea typeface="Arial"/>
          <a:cs typeface="Arial"/>
        </a:defRPr>
      </a:pPr>
      <a:endParaRPr lang="ru-RU"/>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5.1700064884467802E-2"/>
          <c:y val="0.13647127442403034"/>
          <c:w val="0.94951159230096238"/>
          <c:h val="0.68041178186059958"/>
        </c:manualLayout>
      </c:layout>
      <c:bar3DChart>
        <c:barDir val="col"/>
        <c:grouping val="stacked"/>
        <c:ser>
          <c:idx val="0"/>
          <c:order val="0"/>
          <c:tx>
            <c:strRef>
              <c:f>Sheet1!$A$2</c:f>
              <c:strCache>
                <c:ptCount val="1"/>
                <c:pt idx="0">
                  <c:v>Обеспечение электрической энергией, газом и  паром; кондинционирование воздуха</c:v>
                </c:pt>
              </c:strCache>
            </c:strRef>
          </c:tx>
          <c:spPr>
            <a:solidFill>
              <a:srgbClr val="92D050"/>
            </a:solidFill>
            <a:ln w="12727">
              <a:solidFill>
                <a:schemeClr val="tx1"/>
              </a:solidFill>
              <a:prstDash val="solid"/>
            </a:ln>
          </c:spPr>
          <c:cat>
            <c:numRef>
              <c:f>Sheet1!$B$1:$G$1</c:f>
              <c:numCache>
                <c:formatCode>General</c:formatCode>
                <c:ptCount val="6"/>
                <c:pt idx="0">
                  <c:v>2016</c:v>
                </c:pt>
                <c:pt idx="1">
                  <c:v>2017</c:v>
                </c:pt>
                <c:pt idx="2">
                  <c:v>2018</c:v>
                </c:pt>
                <c:pt idx="3">
                  <c:v>2019</c:v>
                </c:pt>
                <c:pt idx="4">
                  <c:v>2020</c:v>
                </c:pt>
                <c:pt idx="5">
                  <c:v>2021</c:v>
                </c:pt>
              </c:numCache>
            </c:numRef>
          </c:cat>
          <c:val>
            <c:numRef>
              <c:f>Sheet1!$B$2:$G$2</c:f>
              <c:numCache>
                <c:formatCode>General</c:formatCode>
                <c:ptCount val="6"/>
                <c:pt idx="0">
                  <c:v>234.4</c:v>
                </c:pt>
                <c:pt idx="1">
                  <c:v>246.73</c:v>
                </c:pt>
                <c:pt idx="2">
                  <c:v>257.33</c:v>
                </c:pt>
                <c:pt idx="3">
                  <c:v>270.19</c:v>
                </c:pt>
                <c:pt idx="4">
                  <c:v>226.04</c:v>
                </c:pt>
                <c:pt idx="5">
                  <c:v>233.72</c:v>
                </c:pt>
              </c:numCache>
            </c:numRef>
          </c:val>
          <c:shape val="coneToMax"/>
        </c:ser>
        <c:gapDepth val="0"/>
        <c:shape val="coneToMax"/>
        <c:axId val="177998848"/>
        <c:axId val="178000640"/>
        <c:axId val="0"/>
      </c:bar3DChart>
      <c:catAx>
        <c:axId val="177998848"/>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78000640"/>
        <c:crosses val="autoZero"/>
        <c:auto val="1"/>
        <c:lblAlgn val="ctr"/>
        <c:lblOffset val="100"/>
        <c:tickLblSkip val="1"/>
        <c:tickMarkSkip val="1"/>
      </c:catAx>
      <c:valAx>
        <c:axId val="178000640"/>
        <c:scaling>
          <c:orientation val="minMax"/>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77998848"/>
        <c:crosses val="autoZero"/>
        <c:crossBetween val="between"/>
      </c:valAx>
      <c:spPr>
        <a:noFill/>
        <a:ln w="25454">
          <a:noFill/>
        </a:ln>
      </c:spPr>
    </c:plotArea>
    <c:legend>
      <c:legendPos val="r"/>
      <c:layout>
        <c:manualLayout>
          <c:xMode val="edge"/>
          <c:yMode val="edge"/>
          <c:x val="0"/>
          <c:y val="0.89065062700495767"/>
          <c:w val="0.99844370213289269"/>
          <c:h val="0.10934937299504215"/>
        </c:manualLayout>
      </c:layout>
      <c:spPr>
        <a:noFill/>
        <a:ln w="3182">
          <a:noFill/>
          <a:prstDash val="solid"/>
        </a:ln>
      </c:spPr>
    </c:legend>
    <c:plotVisOnly val="1"/>
    <c:dispBlanksAs val="gap"/>
  </c:chart>
  <c:spPr>
    <a:noFill/>
    <a:ln>
      <a:noFill/>
    </a:ln>
  </c:spPr>
  <c:txPr>
    <a:bodyPr/>
    <a:lstStyle/>
    <a:p>
      <a:pPr>
        <a:defRPr sz="1200" b="1" i="0" u="none" strike="noStrike" baseline="0">
          <a:solidFill>
            <a:schemeClr val="tx1"/>
          </a:solidFill>
          <a:latin typeface="Calibri" pitchFamily="34" charset="0"/>
          <a:ea typeface="Arial"/>
          <a:cs typeface="Calibri" pitchFamily="34" charset="0"/>
        </a:defRPr>
      </a:pPr>
      <a:endParaRPr lang="ru-RU"/>
    </a:p>
  </c:txPr>
  <c:externalData r:id="rId1"/>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5.1700064884467802E-2"/>
          <c:y val="2.5564887722368038E-2"/>
          <c:w val="0.89548711838651751"/>
          <c:h val="0.75465796654377493"/>
        </c:manualLayout>
      </c:layout>
      <c:bar3DChart>
        <c:barDir val="col"/>
        <c:grouping val="stacked"/>
        <c:ser>
          <c:idx val="0"/>
          <c:order val="0"/>
          <c:tx>
            <c:strRef>
              <c:f>Sheet1!$A$2</c:f>
              <c:strCache>
                <c:ptCount val="1"/>
                <c:pt idx="0">
                  <c:v>Количество малых и средних предприятий, включая микропредприятия</c:v>
                </c:pt>
              </c:strCache>
            </c:strRef>
          </c:tx>
          <c:spPr>
            <a:solidFill>
              <a:schemeClr val="accent6">
                <a:lumMod val="60000"/>
                <a:lumOff val="40000"/>
              </a:schemeClr>
            </a:solidFill>
            <a:ln w="12727">
              <a:solidFill>
                <a:schemeClr val="tx1"/>
              </a:solidFill>
              <a:prstDash val="solid"/>
            </a:ln>
          </c:spPr>
          <c:cat>
            <c:numRef>
              <c:f>Sheet1!$B$1:$G$1</c:f>
              <c:numCache>
                <c:formatCode>General</c:formatCode>
                <c:ptCount val="6"/>
                <c:pt idx="0">
                  <c:v>2016</c:v>
                </c:pt>
                <c:pt idx="1">
                  <c:v>2017</c:v>
                </c:pt>
                <c:pt idx="2">
                  <c:v>2018</c:v>
                </c:pt>
                <c:pt idx="3">
                  <c:v>2019</c:v>
                </c:pt>
                <c:pt idx="4">
                  <c:v>2020</c:v>
                </c:pt>
                <c:pt idx="5">
                  <c:v>2021</c:v>
                </c:pt>
              </c:numCache>
            </c:numRef>
          </c:cat>
          <c:val>
            <c:numRef>
              <c:f>Sheet1!$B$2:$G$2</c:f>
              <c:numCache>
                <c:formatCode>General</c:formatCode>
                <c:ptCount val="6"/>
                <c:pt idx="0">
                  <c:v>1614</c:v>
                </c:pt>
                <c:pt idx="1">
                  <c:v>1885</c:v>
                </c:pt>
                <c:pt idx="2">
                  <c:v>1885</c:v>
                </c:pt>
                <c:pt idx="3">
                  <c:v>1890</c:v>
                </c:pt>
                <c:pt idx="4">
                  <c:v>1899.45</c:v>
                </c:pt>
                <c:pt idx="5">
                  <c:v>1908.95</c:v>
                </c:pt>
              </c:numCache>
            </c:numRef>
          </c:val>
        </c:ser>
        <c:gapDepth val="0"/>
        <c:shape val="cylinder"/>
        <c:axId val="178045312"/>
        <c:axId val="177979392"/>
        <c:axId val="0"/>
      </c:bar3DChart>
      <c:catAx>
        <c:axId val="178045312"/>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77979392"/>
        <c:crosses val="autoZero"/>
        <c:auto val="1"/>
        <c:lblAlgn val="ctr"/>
        <c:lblOffset val="100"/>
        <c:tickLblSkip val="1"/>
        <c:tickMarkSkip val="1"/>
      </c:catAx>
      <c:valAx>
        <c:axId val="177979392"/>
        <c:scaling>
          <c:orientation val="minMax"/>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78045312"/>
        <c:crosses val="autoZero"/>
        <c:crossBetween val="between"/>
      </c:valAx>
      <c:spPr>
        <a:noFill/>
        <a:ln w="25454">
          <a:noFill/>
        </a:ln>
      </c:spPr>
    </c:plotArea>
    <c:legend>
      <c:legendPos val="r"/>
      <c:layout>
        <c:manualLayout>
          <c:xMode val="edge"/>
          <c:yMode val="edge"/>
          <c:x val="0"/>
          <c:y val="0.82725694161859065"/>
          <c:w val="1"/>
          <c:h val="0.11486232654498912"/>
        </c:manualLayout>
      </c:layout>
      <c:spPr>
        <a:noFill/>
        <a:ln w="3182">
          <a:noFill/>
          <a:prstDash val="solid"/>
        </a:ln>
      </c:spPr>
    </c:legend>
    <c:plotVisOnly val="1"/>
    <c:dispBlanksAs val="gap"/>
  </c:chart>
  <c:spPr>
    <a:noFill/>
    <a:ln>
      <a:noFill/>
    </a:ln>
  </c:spPr>
  <c:txPr>
    <a:bodyPr/>
    <a:lstStyle/>
    <a:p>
      <a:pPr>
        <a:defRPr sz="1200" b="1" i="0" u="none" strike="noStrike" baseline="0">
          <a:solidFill>
            <a:schemeClr val="tx1"/>
          </a:solidFill>
          <a:latin typeface="Calibri" pitchFamily="34" charset="0"/>
          <a:ea typeface="Arial"/>
          <a:cs typeface="Calibri" pitchFamily="34" charset="0"/>
        </a:defRPr>
      </a:pPr>
      <a:endParaRPr lang="ru-RU"/>
    </a:p>
  </c:txPr>
  <c:externalData r:id="rId1"/>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5.1700064884467802E-2"/>
          <c:y val="2.5564887722368038E-2"/>
          <c:w val="0.94951159230096238"/>
          <c:h val="0.71744881889763779"/>
        </c:manualLayout>
      </c:layout>
      <c:bar3DChart>
        <c:barDir val="col"/>
        <c:grouping val="stacked"/>
        <c:ser>
          <c:idx val="0"/>
          <c:order val="0"/>
          <c:tx>
            <c:strRef>
              <c:f>Sheet1!$A$2</c:f>
              <c:strCache>
                <c:ptCount val="1"/>
                <c:pt idx="0">
                  <c:v>Среднесписочная чиленность работников малых и средних предприятий, включая микропредприятия (без внешних совместителей)</c:v>
                </c:pt>
              </c:strCache>
            </c:strRef>
          </c:tx>
          <c:spPr>
            <a:solidFill>
              <a:schemeClr val="accent3">
                <a:lumMod val="60000"/>
                <a:lumOff val="40000"/>
              </a:schemeClr>
            </a:solidFill>
            <a:ln w="12727">
              <a:solidFill>
                <a:schemeClr val="tx1"/>
              </a:solidFill>
              <a:prstDash val="solid"/>
            </a:ln>
          </c:spPr>
          <c:cat>
            <c:numRef>
              <c:f>Sheet1!$B$1:$G$1</c:f>
              <c:numCache>
                <c:formatCode>General</c:formatCode>
                <c:ptCount val="6"/>
                <c:pt idx="0">
                  <c:v>2016</c:v>
                </c:pt>
                <c:pt idx="1">
                  <c:v>2017</c:v>
                </c:pt>
                <c:pt idx="2">
                  <c:v>2018</c:v>
                </c:pt>
                <c:pt idx="3">
                  <c:v>2019</c:v>
                </c:pt>
                <c:pt idx="4">
                  <c:v>2020</c:v>
                </c:pt>
                <c:pt idx="5">
                  <c:v>2021</c:v>
                </c:pt>
              </c:numCache>
            </c:numRef>
          </c:cat>
          <c:val>
            <c:numRef>
              <c:f>Sheet1!$B$2:$G$2</c:f>
              <c:numCache>
                <c:formatCode>General</c:formatCode>
                <c:ptCount val="6"/>
                <c:pt idx="0">
                  <c:v>1.8</c:v>
                </c:pt>
                <c:pt idx="1">
                  <c:v>2.8</c:v>
                </c:pt>
                <c:pt idx="2">
                  <c:v>2.7</c:v>
                </c:pt>
                <c:pt idx="3">
                  <c:v>2.7</c:v>
                </c:pt>
                <c:pt idx="4">
                  <c:v>2.71</c:v>
                </c:pt>
                <c:pt idx="5">
                  <c:v>2.73</c:v>
                </c:pt>
              </c:numCache>
            </c:numRef>
          </c:val>
        </c:ser>
        <c:gapDepth val="0"/>
        <c:shape val="box"/>
        <c:axId val="178144384"/>
        <c:axId val="178145920"/>
        <c:axId val="0"/>
      </c:bar3DChart>
      <c:catAx>
        <c:axId val="178144384"/>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78145920"/>
        <c:crosses val="autoZero"/>
        <c:auto val="1"/>
        <c:lblAlgn val="ctr"/>
        <c:lblOffset val="100"/>
        <c:tickLblSkip val="1"/>
        <c:tickMarkSkip val="1"/>
      </c:catAx>
      <c:valAx>
        <c:axId val="178145920"/>
        <c:scaling>
          <c:orientation val="minMax"/>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78144384"/>
        <c:crosses val="autoZero"/>
        <c:crossBetween val="between"/>
      </c:valAx>
      <c:spPr>
        <a:noFill/>
        <a:ln w="25454">
          <a:noFill/>
        </a:ln>
      </c:spPr>
    </c:plotArea>
    <c:legend>
      <c:legendPos val="r"/>
      <c:layout>
        <c:manualLayout>
          <c:xMode val="edge"/>
          <c:yMode val="edge"/>
          <c:x val="0"/>
          <c:y val="0.83139145345916643"/>
          <c:w val="0.99985717410323649"/>
          <c:h val="0.16860867698797088"/>
        </c:manualLayout>
      </c:layout>
      <c:spPr>
        <a:noFill/>
        <a:ln w="3182">
          <a:noFill/>
          <a:prstDash val="solid"/>
        </a:ln>
      </c:spPr>
    </c:legend>
    <c:plotVisOnly val="1"/>
    <c:dispBlanksAs val="gap"/>
  </c:chart>
  <c:spPr>
    <a:noFill/>
    <a:ln>
      <a:noFill/>
    </a:ln>
  </c:spPr>
  <c:txPr>
    <a:bodyPr/>
    <a:lstStyle/>
    <a:p>
      <a:pPr>
        <a:defRPr sz="1200" b="1" i="0" u="none" strike="noStrike" baseline="0">
          <a:solidFill>
            <a:schemeClr val="tx1"/>
          </a:solidFill>
          <a:latin typeface="Calibri" pitchFamily="34" charset="0"/>
          <a:ea typeface="Arial"/>
          <a:cs typeface="Calibri" pitchFamily="34" charset="0"/>
        </a:defRPr>
      </a:pPr>
      <a:endParaRPr lang="ru-RU"/>
    </a:p>
  </c:txPr>
  <c:externalData r:id="rId1"/>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5.1700064884467802E-2"/>
          <c:y val="2.5564887722368038E-2"/>
          <c:w val="0.94951159230096238"/>
          <c:h val="0.71744881889763779"/>
        </c:manualLayout>
      </c:layout>
      <c:bar3DChart>
        <c:barDir val="col"/>
        <c:grouping val="stacked"/>
        <c:ser>
          <c:idx val="0"/>
          <c:order val="0"/>
          <c:tx>
            <c:strRef>
              <c:f>Sheet1!$A$2</c:f>
              <c:strCache>
                <c:ptCount val="1"/>
                <c:pt idx="0">
                  <c:v>Оборот малых и средних предприятий, включая микропредприятия</c:v>
                </c:pt>
              </c:strCache>
            </c:strRef>
          </c:tx>
          <c:spPr>
            <a:solidFill>
              <a:schemeClr val="accent4">
                <a:lumMod val="60000"/>
                <a:lumOff val="40000"/>
              </a:schemeClr>
            </a:solidFill>
            <a:ln w="12727">
              <a:solidFill>
                <a:schemeClr val="tx1"/>
              </a:solidFill>
              <a:prstDash val="solid"/>
            </a:ln>
          </c:spPr>
          <c:cat>
            <c:numRef>
              <c:f>Sheet1!$B$1:$G$1</c:f>
              <c:numCache>
                <c:formatCode>General</c:formatCode>
                <c:ptCount val="6"/>
                <c:pt idx="0">
                  <c:v>2016</c:v>
                </c:pt>
                <c:pt idx="1">
                  <c:v>2017</c:v>
                </c:pt>
                <c:pt idx="2">
                  <c:v>2018</c:v>
                </c:pt>
                <c:pt idx="3">
                  <c:v>2019</c:v>
                </c:pt>
                <c:pt idx="4">
                  <c:v>2020</c:v>
                </c:pt>
                <c:pt idx="5">
                  <c:v>2021</c:v>
                </c:pt>
              </c:numCache>
            </c:numRef>
          </c:cat>
          <c:val>
            <c:numRef>
              <c:f>Sheet1!$B$2:$G$2</c:f>
              <c:numCache>
                <c:formatCode>General</c:formatCode>
                <c:ptCount val="6"/>
                <c:pt idx="0">
                  <c:v>2.21</c:v>
                </c:pt>
                <c:pt idx="1">
                  <c:v>2.19</c:v>
                </c:pt>
                <c:pt idx="2">
                  <c:v>2.2000000000000002</c:v>
                </c:pt>
                <c:pt idx="3">
                  <c:v>2.21</c:v>
                </c:pt>
                <c:pt idx="4">
                  <c:v>2.2200000000000002</c:v>
                </c:pt>
                <c:pt idx="5">
                  <c:v>2.23</c:v>
                </c:pt>
              </c:numCache>
            </c:numRef>
          </c:val>
        </c:ser>
        <c:gapDepth val="0"/>
        <c:shape val="cylinder"/>
        <c:axId val="178180864"/>
        <c:axId val="178208768"/>
        <c:axId val="0"/>
      </c:bar3DChart>
      <c:catAx>
        <c:axId val="178180864"/>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78208768"/>
        <c:crosses val="autoZero"/>
        <c:auto val="1"/>
        <c:lblAlgn val="ctr"/>
        <c:lblOffset val="100"/>
        <c:tickLblSkip val="1"/>
        <c:tickMarkSkip val="1"/>
      </c:catAx>
      <c:valAx>
        <c:axId val="178208768"/>
        <c:scaling>
          <c:orientation val="minMax"/>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78180864"/>
        <c:crosses val="autoZero"/>
        <c:crossBetween val="between"/>
      </c:valAx>
      <c:spPr>
        <a:noFill/>
        <a:ln w="25454">
          <a:noFill/>
        </a:ln>
      </c:spPr>
    </c:plotArea>
    <c:legend>
      <c:legendPos val="r"/>
      <c:layout>
        <c:manualLayout>
          <c:xMode val="edge"/>
          <c:yMode val="edge"/>
          <c:x val="3.0555555555555582E-2"/>
          <c:y val="0.83139145345916643"/>
          <c:w val="0.96930161854768915"/>
          <c:h val="0.16860867698797088"/>
        </c:manualLayout>
      </c:layout>
      <c:spPr>
        <a:noFill/>
        <a:ln w="3182">
          <a:noFill/>
          <a:prstDash val="solid"/>
        </a:ln>
      </c:spPr>
    </c:legend>
    <c:plotVisOnly val="1"/>
    <c:dispBlanksAs val="gap"/>
  </c:chart>
  <c:spPr>
    <a:noFill/>
    <a:ln>
      <a:noFill/>
    </a:ln>
  </c:spPr>
  <c:txPr>
    <a:bodyPr/>
    <a:lstStyle/>
    <a:p>
      <a:pPr>
        <a:defRPr sz="1200" b="1" i="0" u="none" strike="noStrike" baseline="0">
          <a:solidFill>
            <a:schemeClr val="tx1"/>
          </a:solidFill>
          <a:latin typeface="Calibri" pitchFamily="34" charset="0"/>
          <a:ea typeface="Arial"/>
          <a:cs typeface="Calibri" pitchFamily="34" charset="0"/>
        </a:defRPr>
      </a:pPr>
      <a:endParaRPr lang="ru-RU"/>
    </a:p>
  </c:txPr>
  <c:externalData r:id="rId1"/>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7.9261631094939708E-2"/>
          <c:y val="3.8166961006404231E-2"/>
          <c:w val="0.92073832790445154"/>
          <c:h val="0.57263513513513564"/>
        </c:manualLayout>
      </c:layout>
      <c:bar3DChart>
        <c:barDir val="col"/>
        <c:grouping val="clustered"/>
        <c:ser>
          <c:idx val="0"/>
          <c:order val="0"/>
          <c:tx>
            <c:strRef>
              <c:f>Sheet1!$A$2</c:f>
              <c:strCache>
                <c:ptCount val="1"/>
                <c:pt idx="0">
                  <c:v>Номинальная начисленная среднемесячная заработная плата работников организаций</c:v>
                </c:pt>
              </c:strCache>
            </c:strRef>
          </c:tx>
          <c:spPr>
            <a:solidFill>
              <a:schemeClr val="accent2">
                <a:lumMod val="60000"/>
                <a:lumOff val="40000"/>
              </a:schemeClr>
            </a:solidFill>
            <a:ln w="12727">
              <a:solidFill>
                <a:schemeClr val="tx1"/>
              </a:solidFill>
              <a:prstDash val="solid"/>
            </a:ln>
          </c:spPr>
          <c:cat>
            <c:numRef>
              <c:f>Sheet1!$B$1:$G$1</c:f>
              <c:numCache>
                <c:formatCode>General</c:formatCode>
                <c:ptCount val="6"/>
                <c:pt idx="0">
                  <c:v>2016</c:v>
                </c:pt>
                <c:pt idx="1">
                  <c:v>2017</c:v>
                </c:pt>
                <c:pt idx="2">
                  <c:v>2018</c:v>
                </c:pt>
                <c:pt idx="3">
                  <c:v>2019</c:v>
                </c:pt>
                <c:pt idx="4">
                  <c:v>2020</c:v>
                </c:pt>
                <c:pt idx="5">
                  <c:v>2021</c:v>
                </c:pt>
              </c:numCache>
            </c:numRef>
          </c:cat>
          <c:val>
            <c:numRef>
              <c:f>Sheet1!$B$2:$G$2</c:f>
              <c:numCache>
                <c:formatCode>General</c:formatCode>
                <c:ptCount val="6"/>
                <c:pt idx="0">
                  <c:v>21770</c:v>
                </c:pt>
                <c:pt idx="1">
                  <c:v>22548.799999999996</c:v>
                </c:pt>
                <c:pt idx="2">
                  <c:v>23856.6</c:v>
                </c:pt>
                <c:pt idx="3">
                  <c:v>24920</c:v>
                </c:pt>
                <c:pt idx="4">
                  <c:v>25900</c:v>
                </c:pt>
                <c:pt idx="5">
                  <c:v>27050</c:v>
                </c:pt>
              </c:numCache>
            </c:numRef>
          </c:val>
        </c:ser>
        <c:ser>
          <c:idx val="1"/>
          <c:order val="1"/>
          <c:tx>
            <c:strRef>
              <c:f>Sheet1!$A$3</c:f>
              <c:strCache>
                <c:ptCount val="1"/>
                <c:pt idx="0">
                  <c:v>Среднемесячный доход от трудовой деятельности</c:v>
                </c:pt>
              </c:strCache>
            </c:strRef>
          </c:tx>
          <c:spPr>
            <a:solidFill>
              <a:schemeClr val="tx2">
                <a:lumMod val="60000"/>
                <a:lumOff val="40000"/>
              </a:schemeClr>
            </a:solidFill>
            <a:ln w="12727">
              <a:solidFill>
                <a:schemeClr val="tx1"/>
              </a:solidFill>
              <a:prstDash val="solid"/>
            </a:ln>
          </c:spPr>
          <c:cat>
            <c:numRef>
              <c:f>Sheet1!$B$1:$G$1</c:f>
              <c:numCache>
                <c:formatCode>General</c:formatCode>
                <c:ptCount val="6"/>
                <c:pt idx="0">
                  <c:v>2016</c:v>
                </c:pt>
                <c:pt idx="1">
                  <c:v>2017</c:v>
                </c:pt>
                <c:pt idx="2">
                  <c:v>2018</c:v>
                </c:pt>
                <c:pt idx="3">
                  <c:v>2019</c:v>
                </c:pt>
                <c:pt idx="4">
                  <c:v>2020</c:v>
                </c:pt>
                <c:pt idx="5">
                  <c:v>2021</c:v>
                </c:pt>
              </c:numCache>
            </c:numRef>
          </c:cat>
          <c:val>
            <c:numRef>
              <c:f>Sheet1!$B$3:$G$3</c:f>
              <c:numCache>
                <c:formatCode>General</c:formatCode>
                <c:ptCount val="6"/>
                <c:pt idx="0">
                  <c:v>21600</c:v>
                </c:pt>
                <c:pt idx="1">
                  <c:v>22440</c:v>
                </c:pt>
                <c:pt idx="2">
                  <c:v>23960</c:v>
                </c:pt>
                <c:pt idx="3">
                  <c:v>25028.01</c:v>
                </c:pt>
                <c:pt idx="4">
                  <c:v>26012.260000000009</c:v>
                </c:pt>
                <c:pt idx="5">
                  <c:v>27167.24</c:v>
                </c:pt>
              </c:numCache>
            </c:numRef>
          </c:val>
        </c:ser>
        <c:gapDepth val="0"/>
        <c:shape val="box"/>
        <c:axId val="178281088"/>
        <c:axId val="178320128"/>
        <c:axId val="0"/>
      </c:bar3DChart>
      <c:catAx>
        <c:axId val="178281088"/>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78320128"/>
        <c:crosses val="autoZero"/>
        <c:auto val="1"/>
        <c:lblAlgn val="ctr"/>
        <c:lblOffset val="100"/>
        <c:tickLblSkip val="1"/>
        <c:tickMarkSkip val="1"/>
      </c:catAx>
      <c:valAx>
        <c:axId val="178320128"/>
        <c:scaling>
          <c:orientation val="minMax"/>
          <c:max val="30000"/>
          <c:min val="0"/>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78281088"/>
        <c:crosses val="autoZero"/>
        <c:crossBetween val="between"/>
        <c:majorUnit val="5000"/>
        <c:minorUnit val="0.5"/>
      </c:valAx>
      <c:spPr>
        <a:noFill/>
        <a:ln w="25454">
          <a:noFill/>
        </a:ln>
      </c:spPr>
    </c:plotArea>
    <c:legend>
      <c:legendPos val="r"/>
      <c:layout>
        <c:manualLayout>
          <c:xMode val="edge"/>
          <c:yMode val="edge"/>
          <c:x val="0"/>
          <c:y val="0.69098951665653574"/>
          <c:w val="0.99806146106736005"/>
          <c:h val="0.24752900798912741"/>
        </c:manualLayout>
      </c:layout>
      <c:spPr>
        <a:noFill/>
        <a:ln w="3182">
          <a:noFill/>
          <a:prstDash val="solid"/>
        </a:ln>
      </c:spPr>
    </c:legend>
    <c:plotVisOnly val="1"/>
    <c:dispBlanksAs val="gap"/>
  </c:chart>
  <c:spPr>
    <a:noFill/>
    <a:ln>
      <a:noFill/>
    </a:ln>
  </c:spPr>
  <c:txPr>
    <a:bodyPr/>
    <a:lstStyle/>
    <a:p>
      <a:pPr>
        <a:defRPr sz="1200" b="1" i="0" u="none" strike="noStrike" baseline="0">
          <a:solidFill>
            <a:schemeClr val="tx1"/>
          </a:solidFill>
          <a:latin typeface="Calibri" pitchFamily="34" charset="0"/>
          <a:ea typeface="Arial"/>
          <a:cs typeface="Calibri" pitchFamily="34" charset="0"/>
        </a:defRPr>
      </a:pPr>
      <a:endParaRPr lang="ru-RU"/>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7.9261631094939736E-2"/>
          <c:y val="1.5338825275063856E-2"/>
          <c:w val="0.92073832790445154"/>
          <c:h val="0.77449466367238629"/>
        </c:manualLayout>
      </c:layout>
      <c:bar3DChart>
        <c:barDir val="col"/>
        <c:grouping val="clustered"/>
        <c:ser>
          <c:idx val="0"/>
          <c:order val="0"/>
          <c:tx>
            <c:strRef>
              <c:f>Sheet1!$A$2</c:f>
              <c:strCache>
                <c:ptCount val="1"/>
                <c:pt idx="0">
                  <c:v>среднесписочная численность работников организаций (без внешних совместителей)</c:v>
                </c:pt>
              </c:strCache>
            </c:strRef>
          </c:tx>
          <c:spPr>
            <a:solidFill>
              <a:schemeClr val="accent1">
                <a:lumMod val="50000"/>
              </a:schemeClr>
            </a:solidFill>
            <a:ln w="12727">
              <a:solidFill>
                <a:schemeClr val="tx1"/>
              </a:solidFill>
              <a:prstDash val="solid"/>
            </a:ln>
          </c:spPr>
          <c:cat>
            <c:numRef>
              <c:f>Sheet1!$B$1:$G$1</c:f>
              <c:numCache>
                <c:formatCode>General</c:formatCode>
                <c:ptCount val="6"/>
                <c:pt idx="0">
                  <c:v>2016</c:v>
                </c:pt>
                <c:pt idx="1">
                  <c:v>2017</c:v>
                </c:pt>
                <c:pt idx="2">
                  <c:v>2018</c:v>
                </c:pt>
                <c:pt idx="3">
                  <c:v>2019</c:v>
                </c:pt>
                <c:pt idx="4">
                  <c:v>2020</c:v>
                </c:pt>
                <c:pt idx="5">
                  <c:v>2021</c:v>
                </c:pt>
              </c:numCache>
            </c:numRef>
          </c:cat>
          <c:val>
            <c:numRef>
              <c:f>Sheet1!$B$2:$G$2</c:f>
              <c:numCache>
                <c:formatCode>General</c:formatCode>
                <c:ptCount val="6"/>
                <c:pt idx="0">
                  <c:v>6088</c:v>
                </c:pt>
                <c:pt idx="1">
                  <c:v>6110</c:v>
                </c:pt>
                <c:pt idx="2">
                  <c:v>6155</c:v>
                </c:pt>
                <c:pt idx="3">
                  <c:v>6170</c:v>
                </c:pt>
                <c:pt idx="4">
                  <c:v>6180</c:v>
                </c:pt>
                <c:pt idx="5">
                  <c:v>6180</c:v>
                </c:pt>
              </c:numCache>
            </c:numRef>
          </c:val>
          <c:shape val="cylinder"/>
        </c:ser>
        <c:gapDepth val="0"/>
        <c:shape val="box"/>
        <c:axId val="178347008"/>
        <c:axId val="178356992"/>
        <c:axId val="0"/>
      </c:bar3DChart>
      <c:catAx>
        <c:axId val="178347008"/>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78356992"/>
        <c:crosses val="autoZero"/>
        <c:auto val="1"/>
        <c:lblAlgn val="ctr"/>
        <c:lblOffset val="100"/>
        <c:tickLblSkip val="1"/>
        <c:tickMarkSkip val="1"/>
      </c:catAx>
      <c:valAx>
        <c:axId val="178356992"/>
        <c:scaling>
          <c:orientation val="minMax"/>
          <c:max val="7000"/>
          <c:min val="0"/>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78347008"/>
        <c:crosses val="autoZero"/>
        <c:crossBetween val="between"/>
        <c:majorUnit val="1000"/>
        <c:minorUnit val="500"/>
      </c:valAx>
      <c:spPr>
        <a:noFill/>
        <a:ln w="25454">
          <a:noFill/>
        </a:ln>
      </c:spPr>
    </c:plotArea>
    <c:legend>
      <c:legendPos val="r"/>
      <c:layout>
        <c:manualLayout>
          <c:xMode val="edge"/>
          <c:yMode val="edge"/>
          <c:x val="4.3202261378114948E-2"/>
          <c:y val="0.83883880631041496"/>
          <c:w val="0.9555555555555556"/>
          <c:h val="0.16116094372109124"/>
        </c:manualLayout>
      </c:layout>
      <c:spPr>
        <a:noFill/>
        <a:ln w="3182">
          <a:noFill/>
          <a:prstDash val="solid"/>
        </a:ln>
      </c:spPr>
    </c:legend>
    <c:plotVisOnly val="1"/>
    <c:dispBlanksAs val="gap"/>
  </c:chart>
  <c:spPr>
    <a:noFill/>
    <a:ln>
      <a:noFill/>
    </a:ln>
  </c:spPr>
  <c:txPr>
    <a:bodyPr/>
    <a:lstStyle/>
    <a:p>
      <a:pPr>
        <a:defRPr sz="1200" b="1" i="0" u="none" strike="noStrike" baseline="0">
          <a:solidFill>
            <a:schemeClr val="tx1"/>
          </a:solidFill>
          <a:latin typeface="Calibri" pitchFamily="34" charset="0"/>
          <a:ea typeface="Arial"/>
          <a:cs typeface="Calibri" pitchFamily="34" charset="0"/>
        </a:defRPr>
      </a:pPr>
      <a:endParaRPr lang="ru-RU"/>
    </a:p>
  </c:tx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7.9261631094939777E-2"/>
          <c:y val="1.5338825275063863E-2"/>
          <c:w val="0.92073832790445154"/>
          <c:h val="0.91770223830455067"/>
        </c:manualLayout>
      </c:layout>
      <c:bar3DChart>
        <c:barDir val="col"/>
        <c:grouping val="clustered"/>
        <c:ser>
          <c:idx val="1"/>
          <c:order val="0"/>
          <c:tx>
            <c:strRef>
              <c:f>Sheet1!$A$2</c:f>
              <c:strCache>
                <c:ptCount val="1"/>
                <c:pt idx="0">
                  <c:v>Общая численность безработных граждан</c:v>
                </c:pt>
              </c:strCache>
            </c:strRef>
          </c:tx>
          <c:spPr>
            <a:solidFill>
              <a:srgbClr val="FFCCCC"/>
            </a:solidFill>
            <a:ln w="12727">
              <a:solidFill>
                <a:schemeClr val="tx1"/>
              </a:solidFill>
              <a:prstDash val="solid"/>
            </a:ln>
          </c:spPr>
          <c:cat>
            <c:numRef>
              <c:f>Sheet1!$B$1:$G$1</c:f>
              <c:numCache>
                <c:formatCode>General</c:formatCode>
                <c:ptCount val="6"/>
                <c:pt idx="0">
                  <c:v>2016</c:v>
                </c:pt>
                <c:pt idx="1">
                  <c:v>2017</c:v>
                </c:pt>
                <c:pt idx="2">
                  <c:v>2018</c:v>
                </c:pt>
                <c:pt idx="3">
                  <c:v>2019</c:v>
                </c:pt>
                <c:pt idx="4">
                  <c:v>2020</c:v>
                </c:pt>
                <c:pt idx="5">
                  <c:v>2021</c:v>
                </c:pt>
              </c:numCache>
            </c:numRef>
          </c:cat>
          <c:val>
            <c:numRef>
              <c:f>Sheet1!$B$2:$G$2</c:f>
              <c:numCache>
                <c:formatCode>General</c:formatCode>
                <c:ptCount val="6"/>
                <c:pt idx="0">
                  <c:v>7.6</c:v>
                </c:pt>
                <c:pt idx="1">
                  <c:v>7.6199999999999966</c:v>
                </c:pt>
                <c:pt idx="2">
                  <c:v>7.5</c:v>
                </c:pt>
                <c:pt idx="3">
                  <c:v>7.45</c:v>
                </c:pt>
                <c:pt idx="4">
                  <c:v>7.4</c:v>
                </c:pt>
                <c:pt idx="5">
                  <c:v>7.35</c:v>
                </c:pt>
              </c:numCache>
            </c:numRef>
          </c:val>
        </c:ser>
        <c:ser>
          <c:idx val="2"/>
          <c:order val="1"/>
          <c:tx>
            <c:strRef>
              <c:f>Sheet1!$A$3</c:f>
              <c:strCache>
                <c:ptCount val="1"/>
                <c:pt idx="0">
                  <c:v>численность безработных, зараегистрированных в службе занятости населения (на конец года)</c:v>
                </c:pt>
              </c:strCache>
            </c:strRef>
          </c:tx>
          <c:spPr>
            <a:solidFill>
              <a:srgbClr val="CC00FF"/>
            </a:solidFill>
          </c:spPr>
          <c:cat>
            <c:numRef>
              <c:f>Sheet1!$B$1:$G$1</c:f>
              <c:numCache>
                <c:formatCode>General</c:formatCode>
                <c:ptCount val="6"/>
                <c:pt idx="0">
                  <c:v>2016</c:v>
                </c:pt>
                <c:pt idx="1">
                  <c:v>2017</c:v>
                </c:pt>
                <c:pt idx="2">
                  <c:v>2018</c:v>
                </c:pt>
                <c:pt idx="3">
                  <c:v>2019</c:v>
                </c:pt>
                <c:pt idx="4">
                  <c:v>2020</c:v>
                </c:pt>
                <c:pt idx="5">
                  <c:v>2021</c:v>
                </c:pt>
              </c:numCache>
            </c:numRef>
          </c:cat>
          <c:val>
            <c:numRef>
              <c:f>Sheet1!$B$3:$G$3</c:f>
              <c:numCache>
                <c:formatCode>General</c:formatCode>
                <c:ptCount val="6"/>
                <c:pt idx="0">
                  <c:v>0.68</c:v>
                </c:pt>
                <c:pt idx="1">
                  <c:v>0.65000000000000691</c:v>
                </c:pt>
                <c:pt idx="2">
                  <c:v>0.60000000000000064</c:v>
                </c:pt>
                <c:pt idx="3">
                  <c:v>0.59</c:v>
                </c:pt>
                <c:pt idx="4">
                  <c:v>0.58000000000000007</c:v>
                </c:pt>
                <c:pt idx="5">
                  <c:v>0.56999999999999995</c:v>
                </c:pt>
              </c:numCache>
            </c:numRef>
          </c:val>
        </c:ser>
        <c:gapDepth val="0"/>
        <c:shape val="box"/>
        <c:axId val="178463872"/>
        <c:axId val="178465408"/>
        <c:axId val="0"/>
      </c:bar3DChart>
      <c:catAx>
        <c:axId val="178463872"/>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78465408"/>
        <c:crosses val="autoZero"/>
        <c:auto val="1"/>
        <c:lblAlgn val="ctr"/>
        <c:lblOffset val="100"/>
        <c:tickLblSkip val="1"/>
        <c:tickMarkSkip val="1"/>
      </c:catAx>
      <c:valAx>
        <c:axId val="178465408"/>
        <c:scaling>
          <c:orientation val="minMax"/>
          <c:max val="10"/>
          <c:min val="0"/>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78463872"/>
        <c:crosses val="autoZero"/>
        <c:crossBetween val="between"/>
        <c:majorUnit val="1"/>
        <c:minorUnit val="0.5"/>
      </c:valAx>
      <c:spPr>
        <a:noFill/>
        <a:ln w="25454">
          <a:noFill/>
        </a:ln>
      </c:spPr>
    </c:plotArea>
    <c:legend>
      <c:legendPos val="r"/>
      <c:layout>
        <c:manualLayout>
          <c:xMode val="edge"/>
          <c:yMode val="edge"/>
          <c:x val="0"/>
          <c:y val="0.82998513946172825"/>
          <c:w val="1"/>
          <c:h val="0.17001458057334706"/>
        </c:manualLayout>
      </c:layout>
      <c:spPr>
        <a:noFill/>
        <a:ln w="3182">
          <a:noFill/>
          <a:prstDash val="solid"/>
        </a:ln>
      </c:spPr>
      <c:txPr>
        <a:bodyPr/>
        <a:lstStyle/>
        <a:p>
          <a:pPr>
            <a:defRPr sz="1100"/>
          </a:pPr>
          <a:endParaRPr lang="ru-RU"/>
        </a:p>
      </c:txPr>
    </c:legend>
    <c:plotVisOnly val="1"/>
    <c:dispBlanksAs val="gap"/>
  </c:chart>
  <c:spPr>
    <a:noFill/>
    <a:ln>
      <a:noFill/>
    </a:ln>
  </c:spPr>
  <c:txPr>
    <a:bodyPr/>
    <a:lstStyle/>
    <a:p>
      <a:pPr>
        <a:defRPr sz="1200" b="1" i="0" u="none" strike="noStrike" baseline="0">
          <a:solidFill>
            <a:schemeClr val="tx1"/>
          </a:solidFill>
          <a:latin typeface="Calibri" pitchFamily="34" charset="0"/>
          <a:ea typeface="Arial"/>
          <a:cs typeface="Calibri" pitchFamily="34" charset="0"/>
        </a:defRPr>
      </a:pPr>
      <a:endParaRPr lang="ru-RU"/>
    </a:p>
  </c:txPr>
  <c:externalData r:id="rId1"/>
</c:chartSpace>
</file>

<file path=ppt/charts/chart17.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7.9261631094939777E-2"/>
          <c:y val="1.5338825275063863E-2"/>
          <c:w val="0.92073832790445154"/>
          <c:h val="0.77449466367238673"/>
        </c:manualLayout>
      </c:layout>
      <c:bar3DChart>
        <c:barDir val="col"/>
        <c:grouping val="clustered"/>
        <c:ser>
          <c:idx val="0"/>
          <c:order val="0"/>
          <c:tx>
            <c:strRef>
              <c:f>Sheet1!$A$2</c:f>
              <c:strCache>
                <c:ptCount val="1"/>
                <c:pt idx="0">
                  <c:v>Фонд заработной платы работников организаций</c:v>
                </c:pt>
              </c:strCache>
            </c:strRef>
          </c:tx>
          <c:spPr>
            <a:solidFill>
              <a:schemeClr val="accent3">
                <a:lumMod val="60000"/>
                <a:lumOff val="40000"/>
              </a:schemeClr>
            </a:solidFill>
            <a:ln w="12727">
              <a:solidFill>
                <a:schemeClr val="tx1"/>
              </a:solidFill>
              <a:prstDash val="solid"/>
            </a:ln>
          </c:spPr>
          <c:cat>
            <c:numRef>
              <c:f>Sheet1!$B$1:$G$1</c:f>
              <c:numCache>
                <c:formatCode>General</c:formatCode>
                <c:ptCount val="6"/>
                <c:pt idx="0">
                  <c:v>2016</c:v>
                </c:pt>
                <c:pt idx="1">
                  <c:v>2017</c:v>
                </c:pt>
                <c:pt idx="2">
                  <c:v>2018</c:v>
                </c:pt>
                <c:pt idx="3">
                  <c:v>2019</c:v>
                </c:pt>
                <c:pt idx="4">
                  <c:v>2020</c:v>
                </c:pt>
                <c:pt idx="5">
                  <c:v>2021</c:v>
                </c:pt>
              </c:numCache>
            </c:numRef>
          </c:cat>
          <c:val>
            <c:numRef>
              <c:f>Sheet1!$B$2:$G$2</c:f>
              <c:numCache>
                <c:formatCode>General</c:formatCode>
                <c:ptCount val="6"/>
                <c:pt idx="0">
                  <c:v>1590.4</c:v>
                </c:pt>
                <c:pt idx="1">
                  <c:v>1653.3</c:v>
                </c:pt>
                <c:pt idx="2">
                  <c:v>1750</c:v>
                </c:pt>
                <c:pt idx="3">
                  <c:v>1828.01</c:v>
                </c:pt>
                <c:pt idx="4">
                  <c:v>1899.8899999999999</c:v>
                </c:pt>
                <c:pt idx="5">
                  <c:v>1984.25</c:v>
                </c:pt>
              </c:numCache>
            </c:numRef>
          </c:val>
        </c:ser>
        <c:gapDepth val="0"/>
        <c:shape val="box"/>
        <c:axId val="178510080"/>
        <c:axId val="178515968"/>
        <c:axId val="0"/>
      </c:bar3DChart>
      <c:catAx>
        <c:axId val="178510080"/>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78515968"/>
        <c:crosses val="autoZero"/>
        <c:auto val="1"/>
        <c:lblAlgn val="ctr"/>
        <c:lblOffset val="100"/>
        <c:tickLblSkip val="1"/>
        <c:tickMarkSkip val="1"/>
      </c:catAx>
      <c:valAx>
        <c:axId val="178515968"/>
        <c:scaling>
          <c:orientation val="minMax"/>
          <c:max val="2000"/>
          <c:min val="0"/>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78510080"/>
        <c:crosses val="autoZero"/>
        <c:crossBetween val="between"/>
        <c:majorUnit val="500"/>
        <c:minorUnit val="100"/>
      </c:valAx>
      <c:spPr>
        <a:noFill/>
        <a:ln w="25454">
          <a:noFill/>
        </a:ln>
      </c:spPr>
    </c:plotArea>
    <c:legend>
      <c:legendPos val="r"/>
      <c:layout>
        <c:manualLayout>
          <c:xMode val="edge"/>
          <c:yMode val="edge"/>
          <c:x val="4.3202261378114948E-2"/>
          <c:y val="0.83883880631041541"/>
          <c:w val="0.9555555555555556"/>
          <c:h val="0.16116094372109124"/>
        </c:manualLayout>
      </c:layout>
      <c:spPr>
        <a:noFill/>
        <a:ln w="3182">
          <a:noFill/>
          <a:prstDash val="solid"/>
        </a:ln>
      </c:spPr>
    </c:legend>
    <c:plotVisOnly val="1"/>
    <c:dispBlanksAs val="gap"/>
  </c:chart>
  <c:spPr>
    <a:noFill/>
    <a:ln>
      <a:noFill/>
    </a:ln>
  </c:spPr>
  <c:txPr>
    <a:bodyPr/>
    <a:lstStyle/>
    <a:p>
      <a:pPr>
        <a:defRPr sz="1200" b="1" i="0" u="none" strike="noStrike" baseline="0">
          <a:solidFill>
            <a:schemeClr val="tx1"/>
          </a:solidFill>
          <a:latin typeface="Calibri" pitchFamily="34" charset="0"/>
          <a:ea typeface="Arial"/>
          <a:cs typeface="Calibri" pitchFamily="34" charset="0"/>
        </a:defRPr>
      </a:pPr>
      <a:endParaRPr lang="ru-RU"/>
    </a:p>
  </c:txPr>
  <c:externalData r:id="rId1"/>
</c:chartSpace>
</file>

<file path=ppt/charts/chart18.xml><?xml version="1.0" encoding="utf-8"?>
<c:chartSpace xmlns:c="http://schemas.openxmlformats.org/drawingml/2006/chart" xmlns:a="http://schemas.openxmlformats.org/drawingml/2006/main" xmlns:r="http://schemas.openxmlformats.org/officeDocument/2006/relationships">
  <c:date1904 val="1"/>
  <c:lang val="ru-RU"/>
  <c:chart>
    <c:view3D>
      <c:rotX val="40"/>
      <c:rotY val="70"/>
      <c:rAngAx val="1"/>
    </c:view3D>
    <c:plotArea>
      <c:layout/>
      <c:bar3DChart>
        <c:barDir val="col"/>
        <c:grouping val="clustered"/>
        <c:ser>
          <c:idx val="0"/>
          <c:order val="0"/>
          <c:tx>
            <c:strRef>
              <c:f>Лист1!$B$1</c:f>
              <c:strCache>
                <c:ptCount val="1"/>
                <c:pt idx="0">
                  <c:v>Трудоспособного населения </c:v>
                </c:pt>
              </c:strCache>
            </c:strRef>
          </c:tx>
          <c:spPr>
            <a:solidFill>
              <a:schemeClr val="tx2">
                <a:lumMod val="60000"/>
                <a:lumOff val="40000"/>
              </a:schemeClr>
            </a:solidFill>
          </c:spPr>
          <c:cat>
            <c:numRef>
              <c:f>Лист1!$A$2:$A$7</c:f>
              <c:numCache>
                <c:formatCode>General</c:formatCode>
                <c:ptCount val="6"/>
                <c:pt idx="0">
                  <c:v>2016</c:v>
                </c:pt>
                <c:pt idx="1">
                  <c:v>2017</c:v>
                </c:pt>
                <c:pt idx="2">
                  <c:v>2018</c:v>
                </c:pt>
                <c:pt idx="3">
                  <c:v>2019</c:v>
                </c:pt>
                <c:pt idx="4">
                  <c:v>2020</c:v>
                </c:pt>
                <c:pt idx="5">
                  <c:v>2021</c:v>
                </c:pt>
              </c:numCache>
            </c:numRef>
          </c:cat>
          <c:val>
            <c:numRef>
              <c:f>Лист1!$B$2:$B$7</c:f>
              <c:numCache>
                <c:formatCode>General</c:formatCode>
                <c:ptCount val="6"/>
                <c:pt idx="0">
                  <c:v>8669</c:v>
                </c:pt>
                <c:pt idx="1">
                  <c:v>8766</c:v>
                </c:pt>
                <c:pt idx="2">
                  <c:v>9324</c:v>
                </c:pt>
                <c:pt idx="3">
                  <c:v>9790.2000000000007</c:v>
                </c:pt>
                <c:pt idx="4">
                  <c:v>10279.709999999985</c:v>
                </c:pt>
                <c:pt idx="5">
                  <c:v>10824.53</c:v>
                </c:pt>
              </c:numCache>
            </c:numRef>
          </c:val>
        </c:ser>
        <c:ser>
          <c:idx val="1"/>
          <c:order val="1"/>
          <c:tx>
            <c:strRef>
              <c:f>Лист1!$C$1</c:f>
              <c:strCache>
                <c:ptCount val="1"/>
                <c:pt idx="0">
                  <c:v>Пинсионеров</c:v>
                </c:pt>
              </c:strCache>
            </c:strRef>
          </c:tx>
          <c:spPr>
            <a:solidFill>
              <a:schemeClr val="accent6">
                <a:lumMod val="40000"/>
                <a:lumOff val="60000"/>
              </a:schemeClr>
            </a:solidFill>
          </c:spPr>
          <c:cat>
            <c:numRef>
              <c:f>Лист1!$A$2:$A$7</c:f>
              <c:numCache>
                <c:formatCode>General</c:formatCode>
                <c:ptCount val="6"/>
                <c:pt idx="0">
                  <c:v>2016</c:v>
                </c:pt>
                <c:pt idx="1">
                  <c:v>2017</c:v>
                </c:pt>
                <c:pt idx="2">
                  <c:v>2018</c:v>
                </c:pt>
                <c:pt idx="3">
                  <c:v>2019</c:v>
                </c:pt>
                <c:pt idx="4">
                  <c:v>2020</c:v>
                </c:pt>
                <c:pt idx="5">
                  <c:v>2021</c:v>
                </c:pt>
              </c:numCache>
            </c:numRef>
          </c:cat>
          <c:val>
            <c:numRef>
              <c:f>Лист1!$C$2:$C$7</c:f>
              <c:numCache>
                <c:formatCode>General</c:formatCode>
                <c:ptCount val="6"/>
                <c:pt idx="0">
                  <c:v>6656</c:v>
                </c:pt>
                <c:pt idx="1">
                  <c:v>6707</c:v>
                </c:pt>
                <c:pt idx="2">
                  <c:v>7118</c:v>
                </c:pt>
                <c:pt idx="3">
                  <c:v>7473.9</c:v>
                </c:pt>
                <c:pt idx="4">
                  <c:v>7847.6</c:v>
                </c:pt>
                <c:pt idx="5">
                  <c:v>8263.52</c:v>
                </c:pt>
              </c:numCache>
            </c:numRef>
          </c:val>
        </c:ser>
        <c:ser>
          <c:idx val="2"/>
          <c:order val="2"/>
          <c:tx>
            <c:strRef>
              <c:f>Лист1!$D$1</c:f>
              <c:strCache>
                <c:ptCount val="1"/>
                <c:pt idx="0">
                  <c:v>Детей </c:v>
                </c:pt>
              </c:strCache>
            </c:strRef>
          </c:tx>
          <c:spPr>
            <a:solidFill>
              <a:srgbClr val="CC99FF"/>
            </a:solidFill>
          </c:spPr>
          <c:cat>
            <c:numRef>
              <c:f>Лист1!$A$2:$A$7</c:f>
              <c:numCache>
                <c:formatCode>General</c:formatCode>
                <c:ptCount val="6"/>
                <c:pt idx="0">
                  <c:v>2016</c:v>
                </c:pt>
                <c:pt idx="1">
                  <c:v>2017</c:v>
                </c:pt>
                <c:pt idx="2">
                  <c:v>2018</c:v>
                </c:pt>
                <c:pt idx="3">
                  <c:v>2019</c:v>
                </c:pt>
                <c:pt idx="4">
                  <c:v>2020</c:v>
                </c:pt>
                <c:pt idx="5">
                  <c:v>2021</c:v>
                </c:pt>
              </c:numCache>
            </c:numRef>
          </c:cat>
          <c:val>
            <c:numRef>
              <c:f>Лист1!$D$2:$D$7</c:f>
              <c:numCache>
                <c:formatCode>General</c:formatCode>
                <c:ptCount val="6"/>
                <c:pt idx="0">
                  <c:v>8309</c:v>
                </c:pt>
                <c:pt idx="1">
                  <c:v>8484</c:v>
                </c:pt>
                <c:pt idx="2">
                  <c:v>9154</c:v>
                </c:pt>
                <c:pt idx="3">
                  <c:v>9611</c:v>
                </c:pt>
                <c:pt idx="4">
                  <c:v>10092.290000000006</c:v>
                </c:pt>
                <c:pt idx="5">
                  <c:v>10627.18</c:v>
                </c:pt>
              </c:numCache>
            </c:numRef>
          </c:val>
        </c:ser>
        <c:shape val="box"/>
        <c:axId val="148738048"/>
        <c:axId val="148739584"/>
        <c:axId val="0"/>
      </c:bar3DChart>
      <c:dateAx>
        <c:axId val="148738048"/>
        <c:scaling>
          <c:orientation val="minMax"/>
        </c:scaling>
        <c:axPos val="b"/>
        <c:numFmt formatCode="General" sourceLinked="1"/>
        <c:tickLblPos val="nextTo"/>
        <c:crossAx val="148739584"/>
        <c:crosses val="autoZero"/>
        <c:lblOffset val="100"/>
        <c:baseTimeUnit val="days"/>
      </c:dateAx>
      <c:valAx>
        <c:axId val="148739584"/>
        <c:scaling>
          <c:orientation val="minMax"/>
        </c:scaling>
        <c:axPos val="l"/>
        <c:majorGridlines/>
        <c:numFmt formatCode="General" sourceLinked="1"/>
        <c:tickLblPos val="nextTo"/>
        <c:crossAx val="148738048"/>
        <c:crossesAt val="1"/>
        <c:crossBetween val="between"/>
      </c:valAx>
    </c:plotArea>
    <c:plotVisOnly val="1"/>
  </c:chart>
  <c:txPr>
    <a:bodyPr/>
    <a:lstStyle/>
    <a:p>
      <a:pPr>
        <a:defRPr sz="1100">
          <a:latin typeface="Calibri" pitchFamily="34" charset="0"/>
          <a:cs typeface="Calibri" pitchFamily="34" charset="0"/>
        </a:defRPr>
      </a:pPr>
      <a:endParaRPr lang="ru-RU"/>
    </a:p>
  </c:txPr>
  <c:externalData r:id="rId1"/>
</c:chartSpace>
</file>

<file path=ppt/charts/chart19.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7.9261631094939611E-2"/>
          <c:y val="0.13236017204926029"/>
          <c:w val="0.92073832790445154"/>
          <c:h val="0.57263513513513564"/>
        </c:manualLayout>
      </c:layout>
      <c:bar3DChart>
        <c:barDir val="col"/>
        <c:grouping val="clustered"/>
        <c:ser>
          <c:idx val="0"/>
          <c:order val="0"/>
          <c:tx>
            <c:strRef>
              <c:f>Sheet1!$A$2</c:f>
              <c:strCache>
                <c:ptCount val="1"/>
                <c:pt idx="0">
                  <c:v>покупка товаров </c:v>
                </c:pt>
              </c:strCache>
            </c:strRef>
          </c:tx>
          <c:spPr>
            <a:solidFill>
              <a:srgbClr val="66CCFF"/>
            </a:solidFill>
            <a:ln w="12727">
              <a:noFill/>
              <a:prstDash val="solid"/>
            </a:ln>
          </c:spPr>
          <c:cat>
            <c:numRef>
              <c:f>Sheet1!$B$1:$G$1</c:f>
              <c:numCache>
                <c:formatCode>General</c:formatCode>
                <c:ptCount val="6"/>
                <c:pt idx="0">
                  <c:v>2016</c:v>
                </c:pt>
                <c:pt idx="1">
                  <c:v>2017</c:v>
                </c:pt>
                <c:pt idx="2">
                  <c:v>2018</c:v>
                </c:pt>
                <c:pt idx="3">
                  <c:v>2019</c:v>
                </c:pt>
                <c:pt idx="4">
                  <c:v>2020</c:v>
                </c:pt>
                <c:pt idx="5">
                  <c:v>2021</c:v>
                </c:pt>
              </c:numCache>
            </c:numRef>
          </c:cat>
          <c:val>
            <c:numRef>
              <c:f>Sheet1!$B$2:$G$2</c:f>
              <c:numCache>
                <c:formatCode>General</c:formatCode>
                <c:ptCount val="6"/>
                <c:pt idx="0">
                  <c:v>4844.7300000000005</c:v>
                </c:pt>
                <c:pt idx="1">
                  <c:v>5036.5200000000004</c:v>
                </c:pt>
                <c:pt idx="2">
                  <c:v>5410.85</c:v>
                </c:pt>
                <c:pt idx="3">
                  <c:v>5681.39</c:v>
                </c:pt>
                <c:pt idx="4">
                  <c:v>5965.46</c:v>
                </c:pt>
                <c:pt idx="5">
                  <c:v>6281.63</c:v>
                </c:pt>
              </c:numCache>
            </c:numRef>
          </c:val>
        </c:ser>
        <c:ser>
          <c:idx val="1"/>
          <c:order val="1"/>
          <c:tx>
            <c:strRef>
              <c:f>Sheet1!$A$3</c:f>
              <c:strCache>
                <c:ptCount val="1"/>
                <c:pt idx="0">
                  <c:v>покупка услуг</c:v>
                </c:pt>
              </c:strCache>
            </c:strRef>
          </c:tx>
          <c:spPr>
            <a:solidFill>
              <a:srgbClr val="FFC000"/>
            </a:solidFill>
            <a:ln w="12727">
              <a:noFill/>
              <a:prstDash val="solid"/>
            </a:ln>
          </c:spPr>
          <c:cat>
            <c:numRef>
              <c:f>Sheet1!$B$1:$G$1</c:f>
              <c:numCache>
                <c:formatCode>General</c:formatCode>
                <c:ptCount val="6"/>
                <c:pt idx="0">
                  <c:v>2016</c:v>
                </c:pt>
                <c:pt idx="1">
                  <c:v>2017</c:v>
                </c:pt>
                <c:pt idx="2">
                  <c:v>2018</c:v>
                </c:pt>
                <c:pt idx="3">
                  <c:v>2019</c:v>
                </c:pt>
                <c:pt idx="4">
                  <c:v>2020</c:v>
                </c:pt>
                <c:pt idx="5">
                  <c:v>2021</c:v>
                </c:pt>
              </c:numCache>
            </c:numRef>
          </c:cat>
          <c:val>
            <c:numRef>
              <c:f>Sheet1!$B$3:$G$3</c:f>
              <c:numCache>
                <c:formatCode>General</c:formatCode>
                <c:ptCount val="6"/>
                <c:pt idx="0">
                  <c:v>1353.1799999999998</c:v>
                </c:pt>
                <c:pt idx="1">
                  <c:v>1406.76</c:v>
                </c:pt>
                <c:pt idx="2">
                  <c:v>1511.31</c:v>
                </c:pt>
                <c:pt idx="3">
                  <c:v>1586.8799999999999</c:v>
                </c:pt>
                <c:pt idx="4">
                  <c:v>1666.22</c:v>
                </c:pt>
                <c:pt idx="5">
                  <c:v>1754.53</c:v>
                </c:pt>
              </c:numCache>
            </c:numRef>
          </c:val>
        </c:ser>
        <c:ser>
          <c:idx val="2"/>
          <c:order val="2"/>
          <c:tx>
            <c:strRef>
              <c:f>Sheet1!$A$4</c:f>
              <c:strCache>
                <c:ptCount val="1"/>
                <c:pt idx="0">
                  <c:v>прочие расходы</c:v>
                </c:pt>
              </c:strCache>
            </c:strRef>
          </c:tx>
          <c:spPr>
            <a:solidFill>
              <a:srgbClr val="FF66FF"/>
            </a:solidFill>
          </c:spPr>
          <c:cat>
            <c:numRef>
              <c:f>Sheet1!$B$1:$G$1</c:f>
              <c:numCache>
                <c:formatCode>General</c:formatCode>
                <c:ptCount val="6"/>
                <c:pt idx="0">
                  <c:v>2016</c:v>
                </c:pt>
                <c:pt idx="1">
                  <c:v>2017</c:v>
                </c:pt>
                <c:pt idx="2">
                  <c:v>2018</c:v>
                </c:pt>
                <c:pt idx="3">
                  <c:v>2019</c:v>
                </c:pt>
                <c:pt idx="4">
                  <c:v>2020</c:v>
                </c:pt>
                <c:pt idx="5">
                  <c:v>2021</c:v>
                </c:pt>
              </c:numCache>
            </c:numRef>
          </c:cat>
          <c:val>
            <c:numRef>
              <c:f>Sheet1!$B$4:$G$4</c:f>
              <c:numCache>
                <c:formatCode>General</c:formatCode>
                <c:ptCount val="6"/>
                <c:pt idx="0">
                  <c:v>1503.54</c:v>
                </c:pt>
                <c:pt idx="1">
                  <c:v>1563.06</c:v>
                </c:pt>
                <c:pt idx="2">
                  <c:v>1679.23</c:v>
                </c:pt>
                <c:pt idx="3">
                  <c:v>1763.1899999999998</c:v>
                </c:pt>
                <c:pt idx="4">
                  <c:v>1851.35</c:v>
                </c:pt>
                <c:pt idx="5">
                  <c:v>1949.47</c:v>
                </c:pt>
              </c:numCache>
            </c:numRef>
          </c:val>
        </c:ser>
        <c:ser>
          <c:idx val="3"/>
          <c:order val="3"/>
          <c:tx>
            <c:strRef>
              <c:f>Sheet1!$A$5</c:f>
              <c:strCache>
                <c:ptCount val="1"/>
                <c:pt idx="0">
                  <c:v>обязательные платежи и разнообразные взносы</c:v>
                </c:pt>
              </c:strCache>
            </c:strRef>
          </c:tx>
          <c:spPr>
            <a:solidFill>
              <a:schemeClr val="accent5">
                <a:lumMod val="50000"/>
              </a:schemeClr>
            </a:solidFill>
          </c:spPr>
          <c:cat>
            <c:numRef>
              <c:f>Sheet1!$B$1:$G$1</c:f>
              <c:numCache>
                <c:formatCode>General</c:formatCode>
                <c:ptCount val="6"/>
                <c:pt idx="0">
                  <c:v>2016</c:v>
                </c:pt>
                <c:pt idx="1">
                  <c:v>2017</c:v>
                </c:pt>
                <c:pt idx="2">
                  <c:v>2018</c:v>
                </c:pt>
                <c:pt idx="3">
                  <c:v>2019</c:v>
                </c:pt>
                <c:pt idx="4">
                  <c:v>2020</c:v>
                </c:pt>
                <c:pt idx="5">
                  <c:v>2021</c:v>
                </c:pt>
              </c:numCache>
            </c:numRef>
          </c:cat>
          <c:val>
            <c:numRef>
              <c:f>Sheet1!$B$5:$G$5</c:f>
              <c:numCache>
                <c:formatCode>General</c:formatCode>
                <c:ptCount val="6"/>
                <c:pt idx="0">
                  <c:v>643.17999999999995</c:v>
                </c:pt>
                <c:pt idx="1">
                  <c:v>668.64</c:v>
                </c:pt>
                <c:pt idx="2">
                  <c:v>718.33999999999946</c:v>
                </c:pt>
                <c:pt idx="3">
                  <c:v>754.26</c:v>
                </c:pt>
                <c:pt idx="4">
                  <c:v>791.97</c:v>
                </c:pt>
                <c:pt idx="5">
                  <c:v>833.93999999999949</c:v>
                </c:pt>
              </c:numCache>
            </c:numRef>
          </c:val>
        </c:ser>
        <c:gapDepth val="0"/>
        <c:shape val="box"/>
        <c:axId val="178644096"/>
        <c:axId val="178645632"/>
        <c:axId val="0"/>
      </c:bar3DChart>
      <c:catAx>
        <c:axId val="178644096"/>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78645632"/>
        <c:crosses val="autoZero"/>
        <c:auto val="1"/>
        <c:lblAlgn val="ctr"/>
        <c:lblOffset val="100"/>
        <c:tickLblSkip val="1"/>
        <c:tickMarkSkip val="1"/>
      </c:catAx>
      <c:valAx>
        <c:axId val="178645632"/>
        <c:scaling>
          <c:orientation val="minMax"/>
          <c:max val="6500"/>
          <c:min val="0"/>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78644096"/>
        <c:crosses val="autoZero"/>
        <c:crossBetween val="between"/>
        <c:majorUnit val="500"/>
        <c:minorUnit val="100"/>
      </c:valAx>
      <c:spPr>
        <a:noFill/>
        <a:ln w="25454">
          <a:noFill/>
        </a:ln>
      </c:spPr>
    </c:plotArea>
    <c:legend>
      <c:legendPos val="r"/>
      <c:layout>
        <c:manualLayout>
          <c:xMode val="edge"/>
          <c:yMode val="edge"/>
          <c:x val="0"/>
          <c:y val="0.82190536599591657"/>
          <c:w val="0.99970483377078534"/>
          <c:h val="0.1780946340040829"/>
        </c:manualLayout>
      </c:layout>
      <c:spPr>
        <a:noFill/>
        <a:ln w="3182">
          <a:solidFill>
            <a:schemeClr val="tx1"/>
          </a:solidFill>
          <a:prstDash val="solid"/>
        </a:ln>
      </c:spPr>
    </c:legend>
    <c:plotVisOnly val="1"/>
    <c:dispBlanksAs val="gap"/>
  </c:chart>
  <c:spPr>
    <a:noFill/>
    <a:ln>
      <a:noFill/>
    </a:ln>
  </c:spPr>
  <c:txPr>
    <a:bodyPr/>
    <a:lstStyle/>
    <a:p>
      <a:pPr>
        <a:defRPr sz="1200" b="1" i="0" u="none" strike="noStrike" baseline="0">
          <a:solidFill>
            <a:schemeClr val="tx1"/>
          </a:solidFill>
          <a:latin typeface="Calibri" pitchFamily="34" charset="0"/>
          <a:ea typeface="Arial"/>
          <a:cs typeface="Calibri" pitchFamily="34" charset="0"/>
        </a:defRPr>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otX val="20"/>
      <c:hPercent val="48"/>
      <c:rotY val="60"/>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7.9261631094939722E-2"/>
          <c:y val="0.15426513587388524"/>
          <c:w val="0.92073832790445154"/>
          <c:h val="0.54002640078352182"/>
        </c:manualLayout>
      </c:layout>
      <c:bar3DChart>
        <c:barDir val="col"/>
        <c:grouping val="clustered"/>
        <c:ser>
          <c:idx val="0"/>
          <c:order val="0"/>
          <c:tx>
            <c:strRef>
              <c:f>Sheet1!$A$2</c:f>
              <c:strCache>
                <c:ptCount val="1"/>
                <c:pt idx="0">
                  <c:v>Ожидаемая продолжительность жизни при рождении  (число лет)</c:v>
                </c:pt>
              </c:strCache>
            </c:strRef>
          </c:tx>
          <c:spPr>
            <a:solidFill>
              <a:srgbClr val="00B050"/>
            </a:solidFill>
            <a:ln w="12727">
              <a:solidFill>
                <a:schemeClr val="tx1"/>
              </a:solidFill>
              <a:prstDash val="solid"/>
            </a:ln>
          </c:spPr>
          <c:dLbls>
            <c:dLbl>
              <c:idx val="0"/>
              <c:layout>
                <c:manualLayout>
                  <c:x val="2.1409457046054611E-2"/>
                  <c:y val="-3.8383875339615556E-2"/>
                </c:manualLayout>
              </c:layout>
              <c:tx>
                <c:rich>
                  <a:bodyPr/>
                  <a:lstStyle/>
                  <a:p>
                    <a:r>
                      <a:rPr lang="ru-RU" sz="1100" dirty="0" smtClean="0">
                        <a:latin typeface="Calibri" pitchFamily="34" charset="0"/>
                        <a:cs typeface="Calibri" pitchFamily="34" charset="0"/>
                      </a:rPr>
                      <a:t>71,0</a:t>
                    </a:r>
                    <a:endParaRPr lang="en-US" sz="1100" dirty="0">
                      <a:latin typeface="Calibri" pitchFamily="34" charset="0"/>
                      <a:cs typeface="Calibri" pitchFamily="34" charset="0"/>
                    </a:endParaRPr>
                  </a:p>
                </c:rich>
              </c:tx>
              <c:showVal val="1"/>
            </c:dLbl>
            <c:dLbl>
              <c:idx val="1"/>
              <c:layout>
                <c:manualLayout>
                  <c:x val="2.7118645591669252E-2"/>
                  <c:y val="-3.8383875339615556E-2"/>
                </c:manualLayout>
              </c:layout>
              <c:tx>
                <c:rich>
                  <a:bodyPr/>
                  <a:lstStyle/>
                  <a:p>
                    <a:r>
                      <a:rPr lang="en-US" sz="1100" dirty="0" smtClean="0">
                        <a:latin typeface="Calibri" pitchFamily="34" charset="0"/>
                        <a:cs typeface="Calibri" pitchFamily="34" charset="0"/>
                      </a:rPr>
                      <a:t>71</a:t>
                    </a:r>
                    <a:r>
                      <a:rPr lang="ru-RU" sz="1100" dirty="0" smtClean="0">
                        <a:latin typeface="Calibri" pitchFamily="34" charset="0"/>
                        <a:cs typeface="Calibri" pitchFamily="34" charset="0"/>
                      </a:rPr>
                      <a:t>,0</a:t>
                    </a:r>
                    <a:endParaRPr lang="en-US" sz="1100" dirty="0">
                      <a:latin typeface="Calibri" pitchFamily="34" charset="0"/>
                      <a:cs typeface="Calibri" pitchFamily="34" charset="0"/>
                    </a:endParaRPr>
                  </a:p>
                </c:rich>
              </c:tx>
              <c:showVal val="1"/>
            </c:dLbl>
            <c:dLbl>
              <c:idx val="2"/>
              <c:layout>
                <c:manualLayout>
                  <c:x val="3.9964207433700646E-2"/>
                  <c:y val="-3.8383716269096382E-2"/>
                </c:manualLayout>
              </c:layout>
              <c:tx>
                <c:rich>
                  <a:bodyPr/>
                  <a:lstStyle/>
                  <a:p>
                    <a:r>
                      <a:rPr lang="en-US" sz="1100" dirty="0" smtClean="0">
                        <a:latin typeface="Calibri" pitchFamily="34" charset="0"/>
                        <a:cs typeface="Calibri" pitchFamily="34" charset="0"/>
                      </a:rPr>
                      <a:t>71</a:t>
                    </a:r>
                    <a:r>
                      <a:rPr lang="ru-RU" sz="1100" dirty="0" smtClean="0">
                        <a:latin typeface="Calibri" pitchFamily="34" charset="0"/>
                        <a:cs typeface="Calibri" pitchFamily="34" charset="0"/>
                      </a:rPr>
                      <a:t>,0</a:t>
                    </a:r>
                    <a:endParaRPr lang="en-US" sz="1100" dirty="0">
                      <a:latin typeface="Calibri" pitchFamily="34" charset="0"/>
                      <a:cs typeface="Calibri" pitchFamily="34" charset="0"/>
                    </a:endParaRPr>
                  </a:p>
                </c:rich>
              </c:tx>
              <c:showVal val="1"/>
            </c:dLbl>
            <c:dLbl>
              <c:idx val="3"/>
              <c:layout>
                <c:manualLayout>
                  <c:x val="3.1400537000880094E-2"/>
                  <c:y val="-3.8383716269096382E-2"/>
                </c:manualLayout>
              </c:layout>
              <c:tx>
                <c:rich>
                  <a:bodyPr/>
                  <a:lstStyle/>
                  <a:p>
                    <a:r>
                      <a:rPr lang="en-US" sz="1100" dirty="0" smtClean="0">
                        <a:latin typeface="Calibri" pitchFamily="34" charset="0"/>
                        <a:cs typeface="Calibri" pitchFamily="34" charset="0"/>
                      </a:rPr>
                      <a:t>71</a:t>
                    </a:r>
                    <a:r>
                      <a:rPr lang="ru-RU" sz="1100" dirty="0" smtClean="0">
                        <a:latin typeface="Calibri" pitchFamily="34" charset="0"/>
                        <a:cs typeface="Calibri" pitchFamily="34" charset="0"/>
                      </a:rPr>
                      <a:t>,0</a:t>
                    </a:r>
                    <a:endParaRPr lang="en-US" sz="1100" dirty="0">
                      <a:latin typeface="Calibri" pitchFamily="34" charset="0"/>
                      <a:cs typeface="Calibri" pitchFamily="34" charset="0"/>
                    </a:endParaRPr>
                  </a:p>
                </c:rich>
              </c:tx>
              <c:showVal val="1"/>
            </c:dLbl>
            <c:dLbl>
              <c:idx val="4"/>
              <c:layout>
                <c:manualLayout>
                  <c:x val="3.5682428410091012E-2"/>
                  <c:y val="-3.6363520675986097E-2"/>
                </c:manualLayout>
              </c:layout>
              <c:tx>
                <c:rich>
                  <a:bodyPr/>
                  <a:lstStyle/>
                  <a:p>
                    <a:r>
                      <a:rPr lang="en-US" sz="1100" dirty="0" smtClean="0">
                        <a:latin typeface="Calibri" pitchFamily="34" charset="0"/>
                        <a:cs typeface="Calibri" pitchFamily="34" charset="0"/>
                      </a:rPr>
                      <a:t>7</a:t>
                    </a:r>
                    <a:r>
                      <a:rPr lang="ru-RU" sz="1100" dirty="0" smtClean="0">
                        <a:latin typeface="Calibri" pitchFamily="34" charset="0"/>
                        <a:cs typeface="Calibri" pitchFamily="34" charset="0"/>
                      </a:rPr>
                      <a:t>1,1</a:t>
                    </a:r>
                    <a:endParaRPr lang="en-US" sz="1100" dirty="0">
                      <a:latin typeface="Calibri" pitchFamily="34" charset="0"/>
                      <a:cs typeface="Calibri" pitchFamily="34" charset="0"/>
                    </a:endParaRPr>
                  </a:p>
                </c:rich>
              </c:tx>
              <c:showVal val="1"/>
            </c:dLbl>
            <c:dLbl>
              <c:idx val="5"/>
              <c:layout>
                <c:manualLayout>
                  <c:x val="3.8537022682898298E-2"/>
                  <c:y val="-3.4343325082876248E-2"/>
                </c:manualLayout>
              </c:layout>
              <c:showVal val="1"/>
            </c:dLbl>
            <c:txPr>
              <a:bodyPr/>
              <a:lstStyle/>
              <a:p>
                <a:pPr>
                  <a:defRPr sz="1100">
                    <a:latin typeface="Calibri" pitchFamily="34" charset="0"/>
                    <a:cs typeface="Calibri" pitchFamily="34" charset="0"/>
                  </a:defRPr>
                </a:pPr>
                <a:endParaRPr lang="ru-RU"/>
              </a:p>
            </c:txPr>
            <c:showVal val="1"/>
          </c:dLbls>
          <c:cat>
            <c:numRef>
              <c:f>Sheet1!$B$1:$G$1</c:f>
              <c:numCache>
                <c:formatCode>General</c:formatCode>
                <c:ptCount val="6"/>
                <c:pt idx="0">
                  <c:v>2016</c:v>
                </c:pt>
                <c:pt idx="1">
                  <c:v>2017</c:v>
                </c:pt>
                <c:pt idx="2">
                  <c:v>2018</c:v>
                </c:pt>
                <c:pt idx="3">
                  <c:v>2019</c:v>
                </c:pt>
                <c:pt idx="4">
                  <c:v>2020</c:v>
                </c:pt>
                <c:pt idx="5">
                  <c:v>2021</c:v>
                </c:pt>
              </c:numCache>
            </c:numRef>
          </c:cat>
          <c:val>
            <c:numRef>
              <c:f>Sheet1!$B$2:$G$2</c:f>
              <c:numCache>
                <c:formatCode>General</c:formatCode>
                <c:ptCount val="6"/>
                <c:pt idx="0">
                  <c:v>71</c:v>
                </c:pt>
                <c:pt idx="1">
                  <c:v>71</c:v>
                </c:pt>
                <c:pt idx="2">
                  <c:v>71</c:v>
                </c:pt>
                <c:pt idx="3">
                  <c:v>71</c:v>
                </c:pt>
                <c:pt idx="4">
                  <c:v>71.099999999999994</c:v>
                </c:pt>
                <c:pt idx="5">
                  <c:v>71.5</c:v>
                </c:pt>
              </c:numCache>
            </c:numRef>
          </c:val>
          <c:shape val="cylinder"/>
        </c:ser>
        <c:ser>
          <c:idx val="1"/>
          <c:order val="1"/>
          <c:tx>
            <c:strRef>
              <c:f>Sheet1!$A$3</c:f>
              <c:strCache>
                <c:ptCount val="1"/>
                <c:pt idx="0">
                  <c:v>Общий коэффициентрождаемости (число родившихся на 1000 человек населения)</c:v>
                </c:pt>
              </c:strCache>
            </c:strRef>
          </c:tx>
          <c:cat>
            <c:numRef>
              <c:f>Sheet1!$B$1:$G$1</c:f>
              <c:numCache>
                <c:formatCode>General</c:formatCode>
                <c:ptCount val="6"/>
                <c:pt idx="0">
                  <c:v>2016</c:v>
                </c:pt>
                <c:pt idx="1">
                  <c:v>2017</c:v>
                </c:pt>
                <c:pt idx="2">
                  <c:v>2018</c:v>
                </c:pt>
                <c:pt idx="3">
                  <c:v>2019</c:v>
                </c:pt>
                <c:pt idx="4">
                  <c:v>2020</c:v>
                </c:pt>
                <c:pt idx="5">
                  <c:v>2021</c:v>
                </c:pt>
              </c:numCache>
            </c:numRef>
          </c:cat>
          <c:val>
            <c:numRef>
              <c:f>Sheet1!$B$3:$G$3</c:f>
              <c:numCache>
                <c:formatCode>General</c:formatCode>
                <c:ptCount val="6"/>
                <c:pt idx="0">
                  <c:v>14.2</c:v>
                </c:pt>
                <c:pt idx="1">
                  <c:v>13.3</c:v>
                </c:pt>
                <c:pt idx="2">
                  <c:v>10.6</c:v>
                </c:pt>
                <c:pt idx="3">
                  <c:v>10</c:v>
                </c:pt>
                <c:pt idx="4">
                  <c:v>10.200000000000001</c:v>
                </c:pt>
                <c:pt idx="5">
                  <c:v>10.4</c:v>
                </c:pt>
              </c:numCache>
            </c:numRef>
          </c:val>
        </c:ser>
        <c:ser>
          <c:idx val="2"/>
          <c:order val="2"/>
          <c:tx>
            <c:strRef>
              <c:f>Sheet1!$A$4</c:f>
              <c:strCache>
                <c:ptCount val="1"/>
                <c:pt idx="0">
                  <c:v>Общий коэффициент смертности (число умерших на 1000 человек населения)</c:v>
                </c:pt>
              </c:strCache>
            </c:strRef>
          </c:tx>
          <c:spPr>
            <a:solidFill>
              <a:srgbClr val="FF0000"/>
            </a:solidFill>
          </c:spPr>
          <c:cat>
            <c:numRef>
              <c:f>Sheet1!$B$1:$G$1</c:f>
              <c:numCache>
                <c:formatCode>General</c:formatCode>
                <c:ptCount val="6"/>
                <c:pt idx="0">
                  <c:v>2016</c:v>
                </c:pt>
                <c:pt idx="1">
                  <c:v>2017</c:v>
                </c:pt>
                <c:pt idx="2">
                  <c:v>2018</c:v>
                </c:pt>
                <c:pt idx="3">
                  <c:v>2019</c:v>
                </c:pt>
                <c:pt idx="4">
                  <c:v>2020</c:v>
                </c:pt>
                <c:pt idx="5">
                  <c:v>2021</c:v>
                </c:pt>
              </c:numCache>
            </c:numRef>
          </c:cat>
          <c:val>
            <c:numRef>
              <c:f>Sheet1!$B$4:$G$4</c:f>
              <c:numCache>
                <c:formatCode>General</c:formatCode>
                <c:ptCount val="6"/>
                <c:pt idx="0">
                  <c:v>9.9</c:v>
                </c:pt>
                <c:pt idx="1">
                  <c:v>8.7000000000000011</c:v>
                </c:pt>
                <c:pt idx="2">
                  <c:v>10</c:v>
                </c:pt>
                <c:pt idx="3">
                  <c:v>10</c:v>
                </c:pt>
                <c:pt idx="4">
                  <c:v>9.8000000000000007</c:v>
                </c:pt>
                <c:pt idx="5">
                  <c:v>9.5</c:v>
                </c:pt>
              </c:numCache>
            </c:numRef>
          </c:val>
        </c:ser>
        <c:ser>
          <c:idx val="3"/>
          <c:order val="3"/>
          <c:tx>
            <c:strRef>
              <c:f>Sheet1!$A$5</c:f>
              <c:strCache>
                <c:ptCount val="1"/>
                <c:pt idx="0">
                  <c:v>Коэффициент естественного прироста населения (на 1000 человек населения)</c:v>
                </c:pt>
              </c:strCache>
            </c:strRef>
          </c:tx>
          <c:spPr>
            <a:solidFill>
              <a:srgbClr val="66CCFF"/>
            </a:solidFill>
          </c:spPr>
          <c:cat>
            <c:numRef>
              <c:f>Sheet1!$B$1:$G$1</c:f>
              <c:numCache>
                <c:formatCode>General</c:formatCode>
                <c:ptCount val="6"/>
                <c:pt idx="0">
                  <c:v>2016</c:v>
                </c:pt>
                <c:pt idx="1">
                  <c:v>2017</c:v>
                </c:pt>
                <c:pt idx="2">
                  <c:v>2018</c:v>
                </c:pt>
                <c:pt idx="3">
                  <c:v>2019</c:v>
                </c:pt>
                <c:pt idx="4">
                  <c:v>2020</c:v>
                </c:pt>
                <c:pt idx="5">
                  <c:v>2021</c:v>
                </c:pt>
              </c:numCache>
            </c:numRef>
          </c:cat>
          <c:val>
            <c:numRef>
              <c:f>Sheet1!$B$5:$G$5</c:f>
              <c:numCache>
                <c:formatCode>General</c:formatCode>
                <c:ptCount val="6"/>
                <c:pt idx="0">
                  <c:v>4.3</c:v>
                </c:pt>
                <c:pt idx="1">
                  <c:v>4.5999999999999996</c:v>
                </c:pt>
                <c:pt idx="2">
                  <c:v>0.60000000000000064</c:v>
                </c:pt>
                <c:pt idx="3">
                  <c:v>1</c:v>
                </c:pt>
                <c:pt idx="4">
                  <c:v>1.1000000000000001</c:v>
                </c:pt>
                <c:pt idx="5">
                  <c:v>1.2</c:v>
                </c:pt>
              </c:numCache>
            </c:numRef>
          </c:val>
        </c:ser>
        <c:gapDepth val="0"/>
        <c:shape val="cone"/>
        <c:axId val="177413120"/>
        <c:axId val="177435392"/>
        <c:axId val="0"/>
      </c:bar3DChart>
      <c:catAx>
        <c:axId val="177413120"/>
        <c:scaling>
          <c:orientation val="minMax"/>
        </c:scaling>
        <c:axPos val="b"/>
        <c:numFmt formatCode="General" sourceLinked="1"/>
        <c:tickLblPos val="low"/>
        <c:spPr>
          <a:ln w="3182">
            <a:solidFill>
              <a:schemeClr val="tx1"/>
            </a:solidFill>
            <a:prstDash val="solid"/>
          </a:ln>
        </c:spPr>
        <c:txPr>
          <a:bodyPr rot="0" vert="horz"/>
          <a:lstStyle/>
          <a:p>
            <a:pPr>
              <a:defRPr sz="1100" b="1" i="0" u="none" strike="noStrike" baseline="0">
                <a:solidFill>
                  <a:schemeClr val="tx1"/>
                </a:solidFill>
                <a:latin typeface="Calibri" pitchFamily="34" charset="0"/>
                <a:ea typeface="Arial"/>
                <a:cs typeface="Calibri" pitchFamily="34" charset="0"/>
              </a:defRPr>
            </a:pPr>
            <a:endParaRPr lang="ru-RU"/>
          </a:p>
        </c:txPr>
        <c:crossAx val="177435392"/>
        <c:crosses val="autoZero"/>
        <c:auto val="1"/>
        <c:lblAlgn val="ctr"/>
        <c:lblOffset val="100"/>
        <c:tickLblSkip val="1"/>
        <c:tickMarkSkip val="1"/>
      </c:catAx>
      <c:valAx>
        <c:axId val="177435392"/>
        <c:scaling>
          <c:orientation val="minMax"/>
          <c:max val="75"/>
          <c:min val="0"/>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sz="1100" b="1" i="0" u="none" strike="noStrike" baseline="0">
                <a:solidFill>
                  <a:schemeClr val="tx1"/>
                </a:solidFill>
                <a:latin typeface="Calibri" pitchFamily="34" charset="0"/>
                <a:ea typeface="Arial"/>
                <a:cs typeface="Calibri" pitchFamily="34" charset="0"/>
              </a:defRPr>
            </a:pPr>
            <a:endParaRPr lang="ru-RU"/>
          </a:p>
        </c:txPr>
        <c:crossAx val="177413120"/>
        <c:crosses val="autoZero"/>
        <c:crossBetween val="between"/>
        <c:majorUnit val="10"/>
        <c:minorUnit val="10"/>
      </c:valAx>
      <c:spPr>
        <a:noFill/>
        <a:ln w="25454">
          <a:noFill/>
        </a:ln>
      </c:spPr>
    </c:plotArea>
    <c:legend>
      <c:legendPos val="r"/>
      <c:layout>
        <c:manualLayout>
          <c:xMode val="edge"/>
          <c:yMode val="edge"/>
          <c:x val="6.2328011343749178E-2"/>
          <c:y val="0.78338975904078489"/>
          <c:w val="0.93157413903919561"/>
          <c:h val="0.17313196768571482"/>
        </c:manualLayout>
      </c:layout>
      <c:spPr>
        <a:noFill/>
        <a:ln w="3182">
          <a:solidFill>
            <a:schemeClr val="tx1"/>
          </a:solidFill>
          <a:prstDash val="solid"/>
        </a:ln>
      </c:spPr>
      <c:txPr>
        <a:bodyPr/>
        <a:lstStyle/>
        <a:p>
          <a:pPr>
            <a:defRPr sz="900" b="1" i="0" u="none" strike="noStrike" baseline="0">
              <a:solidFill>
                <a:schemeClr val="tx1"/>
              </a:solidFill>
              <a:latin typeface="Calibri" pitchFamily="34" charset="0"/>
              <a:ea typeface="Arial"/>
              <a:cs typeface="Calibri" pitchFamily="34" charset="0"/>
            </a:defRPr>
          </a:pPr>
          <a:endParaRPr lang="ru-RU"/>
        </a:p>
      </c:txPr>
    </c:legend>
    <c:plotVisOnly val="1"/>
    <c:dispBlanksAs val="gap"/>
  </c:chart>
  <c:spPr>
    <a:noFill/>
    <a:ln>
      <a:noFill/>
    </a:ln>
  </c:spPr>
  <c:txPr>
    <a:bodyPr/>
    <a:lstStyle/>
    <a:p>
      <a:pPr>
        <a:defRPr sz="2580" b="1" i="0" u="none" strike="noStrike" baseline="0">
          <a:solidFill>
            <a:schemeClr val="tx1"/>
          </a:solidFill>
          <a:latin typeface="Arial"/>
          <a:ea typeface="Arial"/>
          <a:cs typeface="Arial"/>
        </a:defRPr>
      </a:pPr>
      <a:endParaRPr lang="ru-RU"/>
    </a:p>
  </c:txPr>
  <c:externalData r:id="rId1"/>
</c:chartSpace>
</file>

<file path=ppt/charts/chart20.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0.11299081364829397"/>
          <c:y val="3.0320942936982925E-2"/>
          <c:w val="0.85645363079615067"/>
          <c:h val="0.8164891528834507"/>
        </c:manualLayout>
      </c:layout>
      <c:bar3DChart>
        <c:barDir val="col"/>
        <c:grouping val="clustered"/>
        <c:ser>
          <c:idx val="0"/>
          <c:order val="0"/>
          <c:tx>
            <c:strRef>
              <c:f>Sheet1!$A$2</c:f>
              <c:strCache>
                <c:ptCount val="1"/>
                <c:pt idx="0">
                  <c:v>Больничными койками на 10 тыс. населения</c:v>
                </c:pt>
              </c:strCache>
            </c:strRef>
          </c:tx>
          <c:spPr>
            <a:solidFill>
              <a:schemeClr val="accent2">
                <a:lumMod val="40000"/>
                <a:lumOff val="60000"/>
              </a:schemeClr>
            </a:solidFill>
            <a:ln w="12727">
              <a:solidFill>
                <a:schemeClr val="tx1"/>
              </a:solidFill>
              <a:prstDash val="solid"/>
            </a:ln>
          </c:spPr>
          <c:cat>
            <c:numRef>
              <c:f>Sheet1!$B$1:$G$1</c:f>
              <c:numCache>
                <c:formatCode>General</c:formatCode>
                <c:ptCount val="6"/>
                <c:pt idx="0">
                  <c:v>2016</c:v>
                </c:pt>
                <c:pt idx="1">
                  <c:v>2017</c:v>
                </c:pt>
                <c:pt idx="2">
                  <c:v>2018</c:v>
                </c:pt>
                <c:pt idx="3">
                  <c:v>2019</c:v>
                </c:pt>
                <c:pt idx="4">
                  <c:v>2020</c:v>
                </c:pt>
                <c:pt idx="5">
                  <c:v>2021</c:v>
                </c:pt>
              </c:numCache>
            </c:numRef>
          </c:cat>
          <c:val>
            <c:numRef>
              <c:f>Sheet1!$B$2:$G$2</c:f>
              <c:numCache>
                <c:formatCode>General</c:formatCode>
                <c:ptCount val="6"/>
                <c:pt idx="0">
                  <c:v>40.33</c:v>
                </c:pt>
                <c:pt idx="1">
                  <c:v>40.190000000000012</c:v>
                </c:pt>
                <c:pt idx="2">
                  <c:v>39.96</c:v>
                </c:pt>
                <c:pt idx="3">
                  <c:v>40.04</c:v>
                </c:pt>
                <c:pt idx="4">
                  <c:v>39.89</c:v>
                </c:pt>
                <c:pt idx="5">
                  <c:v>39.74</c:v>
                </c:pt>
              </c:numCache>
            </c:numRef>
          </c:val>
        </c:ser>
        <c:ser>
          <c:idx val="1"/>
          <c:order val="1"/>
          <c:tx>
            <c:strRef>
              <c:f>Sheet1!$A$3</c:f>
              <c:strCache>
                <c:ptCount val="1"/>
                <c:pt idx="0">
                  <c:v>Общедоступными библиотеками на 100 тыс. населения</c:v>
                </c:pt>
              </c:strCache>
            </c:strRef>
          </c:tx>
          <c:spPr>
            <a:solidFill>
              <a:srgbClr val="00B0F0"/>
            </a:solidFill>
            <a:ln w="12727">
              <a:solidFill>
                <a:schemeClr val="tx1"/>
              </a:solidFill>
              <a:prstDash val="solid"/>
            </a:ln>
          </c:spPr>
          <c:cat>
            <c:numRef>
              <c:f>Sheet1!$B$1:$G$1</c:f>
              <c:numCache>
                <c:formatCode>General</c:formatCode>
                <c:ptCount val="6"/>
                <c:pt idx="0">
                  <c:v>2016</c:v>
                </c:pt>
                <c:pt idx="1">
                  <c:v>2017</c:v>
                </c:pt>
                <c:pt idx="2">
                  <c:v>2018</c:v>
                </c:pt>
                <c:pt idx="3">
                  <c:v>2019</c:v>
                </c:pt>
                <c:pt idx="4">
                  <c:v>2020</c:v>
                </c:pt>
                <c:pt idx="5">
                  <c:v>2021</c:v>
                </c:pt>
              </c:numCache>
            </c:numRef>
          </c:cat>
          <c:val>
            <c:numRef>
              <c:f>Sheet1!$B$3:$G$3</c:f>
              <c:numCache>
                <c:formatCode>General</c:formatCode>
                <c:ptCount val="6"/>
                <c:pt idx="0">
                  <c:v>50.190000000000012</c:v>
                </c:pt>
                <c:pt idx="1">
                  <c:v>50</c:v>
                </c:pt>
                <c:pt idx="2">
                  <c:v>49.720000000000013</c:v>
                </c:pt>
                <c:pt idx="3">
                  <c:v>49.82</c:v>
                </c:pt>
                <c:pt idx="4">
                  <c:v>49.63</c:v>
                </c:pt>
                <c:pt idx="5">
                  <c:v>49.45</c:v>
                </c:pt>
              </c:numCache>
            </c:numRef>
          </c:val>
        </c:ser>
        <c:ser>
          <c:idx val="2"/>
          <c:order val="2"/>
          <c:tx>
            <c:strRef>
              <c:f>Sheet1!$A$4</c:f>
              <c:strCache>
                <c:ptCount val="1"/>
                <c:pt idx="0">
                  <c:v>Учреждениями культурно-досугового типа на 100 тыс. населения</c:v>
                </c:pt>
              </c:strCache>
            </c:strRef>
          </c:tx>
          <c:spPr>
            <a:solidFill>
              <a:srgbClr val="CC99FF"/>
            </a:solidFill>
            <a:ln w="12727">
              <a:solidFill>
                <a:schemeClr val="tx1"/>
              </a:solidFill>
              <a:prstDash val="solid"/>
            </a:ln>
          </c:spPr>
          <c:cat>
            <c:numRef>
              <c:f>Sheet1!$B$1:$G$1</c:f>
              <c:numCache>
                <c:formatCode>General</c:formatCode>
                <c:ptCount val="6"/>
                <c:pt idx="0">
                  <c:v>2016</c:v>
                </c:pt>
                <c:pt idx="1">
                  <c:v>2017</c:v>
                </c:pt>
                <c:pt idx="2">
                  <c:v>2018</c:v>
                </c:pt>
                <c:pt idx="3">
                  <c:v>2019</c:v>
                </c:pt>
                <c:pt idx="4">
                  <c:v>2020</c:v>
                </c:pt>
                <c:pt idx="5">
                  <c:v>2021</c:v>
                </c:pt>
              </c:numCache>
            </c:numRef>
          </c:cat>
          <c:val>
            <c:numRef>
              <c:f>Sheet1!$B$4:$G$4</c:f>
              <c:numCache>
                <c:formatCode>General</c:formatCode>
                <c:ptCount val="6"/>
                <c:pt idx="0">
                  <c:v>52.04</c:v>
                </c:pt>
                <c:pt idx="1">
                  <c:v>51.85</c:v>
                </c:pt>
                <c:pt idx="2">
                  <c:v>51.57</c:v>
                </c:pt>
                <c:pt idx="3">
                  <c:v>51.660000000000011</c:v>
                </c:pt>
                <c:pt idx="4">
                  <c:v>51.47</c:v>
                </c:pt>
                <c:pt idx="5">
                  <c:v>51.28</c:v>
                </c:pt>
              </c:numCache>
            </c:numRef>
          </c:val>
        </c:ser>
        <c:gapDepth val="0"/>
        <c:shape val="box"/>
        <c:axId val="178694016"/>
        <c:axId val="178695552"/>
        <c:axId val="0"/>
      </c:bar3DChart>
      <c:catAx>
        <c:axId val="178694016"/>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78695552"/>
        <c:crosses val="autoZero"/>
        <c:auto val="1"/>
        <c:lblAlgn val="ctr"/>
        <c:lblOffset val="100"/>
        <c:tickLblSkip val="1"/>
        <c:tickMarkSkip val="1"/>
      </c:catAx>
      <c:valAx>
        <c:axId val="178695552"/>
        <c:scaling>
          <c:orientation val="minMax"/>
          <c:max val="60"/>
          <c:min val="0"/>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78694016"/>
        <c:crosses val="autoZero"/>
        <c:crossBetween val="between"/>
        <c:majorUnit val="5"/>
        <c:minorUnit val="2"/>
      </c:valAx>
      <c:spPr>
        <a:noFill/>
        <a:ln w="25454">
          <a:noFill/>
        </a:ln>
      </c:spPr>
    </c:plotArea>
    <c:legend>
      <c:legendPos val="r"/>
      <c:layout>
        <c:manualLayout>
          <c:xMode val="edge"/>
          <c:yMode val="edge"/>
          <c:x val="0"/>
          <c:y val="0.82570020414114964"/>
          <c:w val="1"/>
          <c:h val="0.17429979585885141"/>
        </c:manualLayout>
      </c:layout>
      <c:spPr>
        <a:noFill/>
        <a:ln w="3182">
          <a:noFill/>
          <a:prstDash val="solid"/>
        </a:ln>
      </c:spPr>
    </c:legend>
    <c:plotVisOnly val="1"/>
    <c:dispBlanksAs val="gap"/>
  </c:chart>
  <c:spPr>
    <a:noFill/>
    <a:ln>
      <a:noFill/>
    </a:ln>
  </c:spPr>
  <c:txPr>
    <a:bodyPr/>
    <a:lstStyle/>
    <a:p>
      <a:pPr>
        <a:defRPr sz="1200" b="1" i="0" u="none" strike="noStrike" baseline="0">
          <a:solidFill>
            <a:schemeClr val="tx1"/>
          </a:solidFill>
          <a:latin typeface="Calibri" pitchFamily="34" charset="0"/>
          <a:ea typeface="Arial"/>
          <a:cs typeface="Calibri" pitchFamily="34" charset="0"/>
        </a:defRPr>
      </a:pPr>
      <a:endParaRPr lang="ru-RU"/>
    </a:p>
  </c:txPr>
  <c:externalData r:id="rId1"/>
</c:chartSpace>
</file>

<file path=ppt/charts/chart21.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0.10770784923056823"/>
          <c:y val="2.9929415170855986E-2"/>
          <c:w val="0.92073832790445154"/>
          <c:h val="0.77449466367238673"/>
        </c:manualLayout>
      </c:layout>
      <c:bar3DChart>
        <c:barDir val="col"/>
        <c:grouping val="clustered"/>
        <c:ser>
          <c:idx val="0"/>
          <c:order val="0"/>
          <c:tx>
            <c:strRef>
              <c:f>Sheet1!$A$2</c:f>
              <c:strCache>
                <c:ptCount val="1"/>
                <c:pt idx="0">
                  <c:v>дошкольными образовательными учреждениями (мест на 1000 детей в возрасте 1-6 лет)</c:v>
                </c:pt>
              </c:strCache>
            </c:strRef>
          </c:tx>
          <c:spPr>
            <a:solidFill>
              <a:schemeClr val="accent6">
                <a:lumMod val="60000"/>
                <a:lumOff val="40000"/>
              </a:schemeClr>
            </a:solidFill>
            <a:ln w="12727">
              <a:solidFill>
                <a:schemeClr val="tx1"/>
              </a:solidFill>
              <a:prstDash val="solid"/>
            </a:ln>
          </c:spPr>
          <c:cat>
            <c:numRef>
              <c:f>Sheet1!$B$1:$G$1</c:f>
              <c:numCache>
                <c:formatCode>General</c:formatCode>
                <c:ptCount val="6"/>
                <c:pt idx="0">
                  <c:v>2016</c:v>
                </c:pt>
                <c:pt idx="1">
                  <c:v>2017</c:v>
                </c:pt>
                <c:pt idx="2">
                  <c:v>2018</c:v>
                </c:pt>
                <c:pt idx="3">
                  <c:v>2019</c:v>
                </c:pt>
                <c:pt idx="4">
                  <c:v>2020</c:v>
                </c:pt>
                <c:pt idx="5">
                  <c:v>2021</c:v>
                </c:pt>
              </c:numCache>
            </c:numRef>
          </c:cat>
          <c:val>
            <c:numRef>
              <c:f>Sheet1!$B$2:$G$2</c:f>
              <c:numCache>
                <c:formatCode>General</c:formatCode>
                <c:ptCount val="6"/>
                <c:pt idx="0">
                  <c:v>519.45999999999947</c:v>
                </c:pt>
                <c:pt idx="1">
                  <c:v>539.70000000000005</c:v>
                </c:pt>
                <c:pt idx="2">
                  <c:v>543</c:v>
                </c:pt>
                <c:pt idx="3">
                  <c:v>548.42999999999938</c:v>
                </c:pt>
                <c:pt idx="4">
                  <c:v>551.16999999999996</c:v>
                </c:pt>
                <c:pt idx="5">
                  <c:v>553.92999999999938</c:v>
                </c:pt>
              </c:numCache>
            </c:numRef>
          </c:val>
        </c:ser>
        <c:gapDepth val="0"/>
        <c:shape val="box"/>
        <c:axId val="178733824"/>
        <c:axId val="178735360"/>
        <c:axId val="0"/>
      </c:bar3DChart>
      <c:catAx>
        <c:axId val="178733824"/>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78735360"/>
        <c:crosses val="autoZero"/>
        <c:auto val="1"/>
        <c:lblAlgn val="ctr"/>
        <c:lblOffset val="100"/>
        <c:tickLblSkip val="1"/>
        <c:tickMarkSkip val="1"/>
      </c:catAx>
      <c:valAx>
        <c:axId val="178735360"/>
        <c:scaling>
          <c:orientation val="minMax"/>
          <c:max val="550"/>
          <c:min val="0"/>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78733824"/>
        <c:crosses val="autoZero"/>
        <c:crossBetween val="between"/>
        <c:majorUnit val="50"/>
        <c:minorUnit val="50"/>
      </c:valAx>
      <c:spPr>
        <a:noFill/>
        <a:ln w="25400">
          <a:noFill/>
        </a:ln>
      </c:spPr>
    </c:plotArea>
    <c:legend>
      <c:legendPos val="r"/>
      <c:layout>
        <c:manualLayout>
          <c:xMode val="edge"/>
          <c:yMode val="edge"/>
          <c:x val="4.3202261378114948E-2"/>
          <c:y val="0.83883880631041541"/>
          <c:w val="0.9555555555555556"/>
          <c:h val="0.16116094372109124"/>
        </c:manualLayout>
      </c:layout>
      <c:spPr>
        <a:noFill/>
        <a:ln w="3182">
          <a:noFill/>
          <a:prstDash val="solid"/>
        </a:ln>
      </c:spPr>
    </c:legend>
    <c:plotVisOnly val="1"/>
    <c:dispBlanksAs val="gap"/>
  </c:chart>
  <c:spPr>
    <a:noFill/>
    <a:ln>
      <a:noFill/>
    </a:ln>
  </c:spPr>
  <c:txPr>
    <a:bodyPr/>
    <a:lstStyle/>
    <a:p>
      <a:pPr>
        <a:defRPr sz="1200" b="1" i="0" u="none" strike="noStrike" baseline="0">
          <a:solidFill>
            <a:schemeClr val="tx1"/>
          </a:solidFill>
          <a:latin typeface="Calibri" pitchFamily="34" charset="0"/>
          <a:ea typeface="Arial"/>
          <a:cs typeface="Calibri" pitchFamily="34" charset="0"/>
        </a:defRPr>
      </a:pPr>
      <a:endParaRPr lang="ru-RU"/>
    </a:p>
  </c:txPr>
  <c:externalData r:id="rId1"/>
</c:chartSpace>
</file>

<file path=ppt/charts/chart22.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0.11911892478957371"/>
          <c:y val="8.9472273412631934E-2"/>
          <c:w val="0.92073832790445154"/>
          <c:h val="0.73225135421902265"/>
        </c:manualLayout>
      </c:layout>
      <c:bar3DChart>
        <c:barDir val="col"/>
        <c:grouping val="clustered"/>
        <c:ser>
          <c:idx val="0"/>
          <c:order val="0"/>
          <c:tx>
            <c:strRef>
              <c:f>Sheet1!$A$2</c:f>
              <c:strCache>
                <c:ptCount val="1"/>
                <c:pt idx="0">
                  <c:v>Численность детей в дошкольных общеобразовательных учреждениях</c:v>
                </c:pt>
              </c:strCache>
            </c:strRef>
          </c:tx>
          <c:spPr>
            <a:solidFill>
              <a:schemeClr val="bg2">
                <a:lumMod val="50000"/>
              </a:schemeClr>
            </a:solidFill>
            <a:ln w="12727">
              <a:solidFill>
                <a:schemeClr val="tx1"/>
              </a:solidFill>
              <a:prstDash val="solid"/>
            </a:ln>
          </c:spPr>
          <c:cat>
            <c:numRef>
              <c:f>Sheet1!$B$1:$G$1</c:f>
              <c:numCache>
                <c:formatCode>General</c:formatCode>
                <c:ptCount val="6"/>
                <c:pt idx="0">
                  <c:v>2016</c:v>
                </c:pt>
                <c:pt idx="1">
                  <c:v>2017</c:v>
                </c:pt>
                <c:pt idx="2">
                  <c:v>2018</c:v>
                </c:pt>
                <c:pt idx="3">
                  <c:v>2019</c:v>
                </c:pt>
                <c:pt idx="4">
                  <c:v>2020</c:v>
                </c:pt>
                <c:pt idx="5">
                  <c:v>2021</c:v>
                </c:pt>
              </c:numCache>
            </c:numRef>
          </c:cat>
          <c:val>
            <c:numRef>
              <c:f>Sheet1!$B$2:$G$2</c:f>
              <c:numCache>
                <c:formatCode>General</c:formatCode>
                <c:ptCount val="6"/>
                <c:pt idx="0">
                  <c:v>2315</c:v>
                </c:pt>
                <c:pt idx="1">
                  <c:v>2405</c:v>
                </c:pt>
                <c:pt idx="2">
                  <c:v>2405</c:v>
                </c:pt>
                <c:pt idx="3">
                  <c:v>2424</c:v>
                </c:pt>
                <c:pt idx="4">
                  <c:v>2430</c:v>
                </c:pt>
                <c:pt idx="5">
                  <c:v>2438</c:v>
                </c:pt>
              </c:numCache>
            </c:numRef>
          </c:val>
          <c:shape val="cylinder"/>
        </c:ser>
        <c:gapDepth val="0"/>
        <c:shape val="box"/>
        <c:axId val="178804608"/>
        <c:axId val="178806144"/>
        <c:axId val="0"/>
      </c:bar3DChart>
      <c:catAx>
        <c:axId val="178804608"/>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78806144"/>
        <c:crosses val="autoZero"/>
        <c:auto val="1"/>
        <c:lblAlgn val="ctr"/>
        <c:lblOffset val="100"/>
        <c:tickLblSkip val="1"/>
        <c:tickMarkSkip val="1"/>
      </c:catAx>
      <c:valAx>
        <c:axId val="178806144"/>
        <c:scaling>
          <c:orientation val="minMax"/>
          <c:max val="2500"/>
          <c:min val="0"/>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78804608"/>
        <c:crosses val="autoZero"/>
        <c:crossBetween val="between"/>
        <c:majorUnit val="500"/>
        <c:minorUnit val="500"/>
      </c:valAx>
      <c:spPr>
        <a:noFill/>
        <a:ln w="25400">
          <a:noFill/>
        </a:ln>
      </c:spPr>
    </c:plotArea>
    <c:legend>
      <c:legendPos val="t"/>
      <c:layout>
        <c:manualLayout>
          <c:xMode val="edge"/>
          <c:yMode val="edge"/>
          <c:x val="0"/>
          <c:y val="0.84444444444444888"/>
          <c:w val="0.99938119932874747"/>
          <c:h val="0.10393788276465442"/>
        </c:manualLayout>
      </c:layout>
      <c:spPr>
        <a:noFill/>
        <a:ln w="3182">
          <a:noFill/>
          <a:prstDash val="solid"/>
        </a:ln>
      </c:spPr>
    </c:legend>
    <c:plotVisOnly val="1"/>
    <c:dispBlanksAs val="gap"/>
  </c:chart>
  <c:spPr>
    <a:noFill/>
    <a:ln>
      <a:noFill/>
    </a:ln>
  </c:spPr>
  <c:txPr>
    <a:bodyPr/>
    <a:lstStyle/>
    <a:p>
      <a:pPr>
        <a:defRPr sz="1200" b="1" i="0" u="none" strike="noStrike" baseline="0">
          <a:solidFill>
            <a:schemeClr val="tx1"/>
          </a:solidFill>
          <a:latin typeface="Calibri" pitchFamily="34" charset="0"/>
          <a:ea typeface="Arial"/>
          <a:cs typeface="Calibri" pitchFamily="34" charset="0"/>
        </a:defRPr>
      </a:pPr>
      <a:endParaRPr lang="ru-RU"/>
    </a:p>
  </c:txPr>
  <c:externalData r:id="rId1"/>
</c:chartSpace>
</file>

<file path=ppt/charts/chart23.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0.21376769377816304"/>
          <c:y val="5.6410256410256432E-2"/>
          <c:w val="0.52819418046882072"/>
          <c:h val="0.78239734146134721"/>
        </c:manualLayout>
      </c:layout>
      <c:barChart>
        <c:barDir val="bar"/>
        <c:grouping val="clustered"/>
        <c:ser>
          <c:idx val="0"/>
          <c:order val="0"/>
          <c:tx>
            <c:strRef>
              <c:f>Лист1!$B$7</c:f>
              <c:strCache>
                <c:ptCount val="1"/>
                <c:pt idx="0">
                  <c:v>Доходы, из них </c:v>
                </c:pt>
              </c:strCache>
            </c:strRef>
          </c:tx>
          <c:cat>
            <c:multiLvlStrRef>
              <c:f>Лист1!$C$5:$K$6</c:f>
              <c:multiLvlStrCache>
                <c:ptCount val="8"/>
                <c:lvl>
                  <c:pt idx="0">
                    <c:v>план </c:v>
                  </c:pt>
                  <c:pt idx="1">
                    <c:v>исполнение </c:v>
                  </c:pt>
                  <c:pt idx="2">
                    <c:v>план </c:v>
                  </c:pt>
                  <c:pt idx="3">
                    <c:v>исполнение </c:v>
                  </c:pt>
                  <c:pt idx="4">
                    <c:v>абс. </c:v>
                  </c:pt>
                  <c:pt idx="5">
                    <c:v>% </c:v>
                  </c:pt>
                  <c:pt idx="6">
                    <c:v>абс. </c:v>
                  </c:pt>
                  <c:pt idx="7">
                    <c:v>% </c:v>
                  </c:pt>
                </c:lvl>
                <c:lvl>
                  <c:pt idx="0">
                    <c:v>2018 год </c:v>
                  </c:pt>
                  <c:pt idx="2">
                    <c:v>2019 год </c:v>
                  </c:pt>
                  <c:pt idx="4">
                    <c:v>Отклонение исполнения  к плану 2019 года </c:v>
                  </c:pt>
                  <c:pt idx="6">
                    <c:v>Отклонение исполнения 2019 к 2018</c:v>
                  </c:pt>
                </c:lvl>
              </c:multiLvlStrCache>
            </c:multiLvlStrRef>
          </c:cat>
          <c:val>
            <c:numRef>
              <c:f>Лист1!$C$7:$K$7</c:f>
              <c:numCache>
                <c:formatCode>#,##0.00</c:formatCode>
                <c:ptCount val="8"/>
                <c:pt idx="0">
                  <c:v>1246002.74</c:v>
                </c:pt>
                <c:pt idx="1">
                  <c:v>1265054.8500000001</c:v>
                </c:pt>
                <c:pt idx="2">
                  <c:v>1344295.91</c:v>
                </c:pt>
                <c:pt idx="3">
                  <c:v>1346829.53</c:v>
                </c:pt>
                <c:pt idx="4">
                  <c:v>2533.6200000001118</c:v>
                </c:pt>
                <c:pt idx="5" formatCode="0.00">
                  <c:v>100.18847189678567</c:v>
                </c:pt>
                <c:pt idx="6">
                  <c:v>81774.680000000022</c:v>
                </c:pt>
                <c:pt idx="7" formatCode="0.00">
                  <c:v>106.46412129877267</c:v>
                </c:pt>
              </c:numCache>
            </c:numRef>
          </c:val>
        </c:ser>
        <c:ser>
          <c:idx val="1"/>
          <c:order val="1"/>
          <c:tx>
            <c:strRef>
              <c:f>Лист1!$B$8</c:f>
              <c:strCache>
                <c:ptCount val="1"/>
                <c:pt idx="0">
                  <c:v>Налоговые и неналоговые </c:v>
                </c:pt>
              </c:strCache>
            </c:strRef>
          </c:tx>
          <c:cat>
            <c:multiLvlStrRef>
              <c:f>Лист1!$C$5:$K$6</c:f>
              <c:multiLvlStrCache>
                <c:ptCount val="8"/>
                <c:lvl>
                  <c:pt idx="0">
                    <c:v>план </c:v>
                  </c:pt>
                  <c:pt idx="1">
                    <c:v>исполнение </c:v>
                  </c:pt>
                  <c:pt idx="2">
                    <c:v>план </c:v>
                  </c:pt>
                  <c:pt idx="3">
                    <c:v>исполнение </c:v>
                  </c:pt>
                  <c:pt idx="4">
                    <c:v>абс. </c:v>
                  </c:pt>
                  <c:pt idx="5">
                    <c:v>% </c:v>
                  </c:pt>
                  <c:pt idx="6">
                    <c:v>абс. </c:v>
                  </c:pt>
                  <c:pt idx="7">
                    <c:v>% </c:v>
                  </c:pt>
                </c:lvl>
                <c:lvl>
                  <c:pt idx="0">
                    <c:v>2018 год </c:v>
                  </c:pt>
                  <c:pt idx="2">
                    <c:v>2019 год </c:v>
                  </c:pt>
                  <c:pt idx="4">
                    <c:v>Отклонение исполнения  к плану 2019 года </c:v>
                  </c:pt>
                  <c:pt idx="6">
                    <c:v>Отклонение исполнения 2019 к 2018</c:v>
                  </c:pt>
                </c:lvl>
              </c:multiLvlStrCache>
            </c:multiLvlStrRef>
          </c:cat>
          <c:val>
            <c:numRef>
              <c:f>Лист1!$C$8:$K$8</c:f>
              <c:numCache>
                <c:formatCode>General</c:formatCode>
                <c:ptCount val="8"/>
                <c:pt idx="0">
                  <c:v>188307.44</c:v>
                </c:pt>
                <c:pt idx="1">
                  <c:v>211006.24000000011</c:v>
                </c:pt>
                <c:pt idx="2">
                  <c:v>221856.73</c:v>
                </c:pt>
                <c:pt idx="3">
                  <c:v>228352.78</c:v>
                </c:pt>
                <c:pt idx="4" formatCode="#,##0.00">
                  <c:v>6496.0499999999884</c:v>
                </c:pt>
                <c:pt idx="5" formatCode="0.00">
                  <c:v>102.92803828849337</c:v>
                </c:pt>
                <c:pt idx="6" formatCode="#,##0.00">
                  <c:v>17346.540000000008</c:v>
                </c:pt>
                <c:pt idx="7" formatCode="0.00">
                  <c:v>108.22086588529326</c:v>
                </c:pt>
              </c:numCache>
            </c:numRef>
          </c:val>
        </c:ser>
        <c:ser>
          <c:idx val="2"/>
          <c:order val="2"/>
          <c:tx>
            <c:strRef>
              <c:f>Лист1!$B$9</c:f>
              <c:strCache>
                <c:ptCount val="1"/>
                <c:pt idx="0">
                  <c:v>Безвозмездные поступления </c:v>
                </c:pt>
              </c:strCache>
            </c:strRef>
          </c:tx>
          <c:cat>
            <c:multiLvlStrRef>
              <c:f>Лист1!$C$5:$K$6</c:f>
              <c:multiLvlStrCache>
                <c:ptCount val="8"/>
                <c:lvl>
                  <c:pt idx="0">
                    <c:v>план </c:v>
                  </c:pt>
                  <c:pt idx="1">
                    <c:v>исполнение </c:v>
                  </c:pt>
                  <c:pt idx="2">
                    <c:v>план </c:v>
                  </c:pt>
                  <c:pt idx="3">
                    <c:v>исполнение </c:v>
                  </c:pt>
                  <c:pt idx="4">
                    <c:v>абс. </c:v>
                  </c:pt>
                  <c:pt idx="5">
                    <c:v>% </c:v>
                  </c:pt>
                  <c:pt idx="6">
                    <c:v>абс. </c:v>
                  </c:pt>
                  <c:pt idx="7">
                    <c:v>% </c:v>
                  </c:pt>
                </c:lvl>
                <c:lvl>
                  <c:pt idx="0">
                    <c:v>2018 год </c:v>
                  </c:pt>
                  <c:pt idx="2">
                    <c:v>2019 год </c:v>
                  </c:pt>
                  <c:pt idx="4">
                    <c:v>Отклонение исполнения  к плану 2019 года </c:v>
                  </c:pt>
                  <c:pt idx="6">
                    <c:v>Отклонение исполнения 2019 к 2018</c:v>
                  </c:pt>
                </c:lvl>
              </c:multiLvlStrCache>
            </c:multiLvlStrRef>
          </c:cat>
          <c:val>
            <c:numRef>
              <c:f>Лист1!$C$9:$K$9</c:f>
              <c:numCache>
                <c:formatCode>General</c:formatCode>
                <c:ptCount val="8"/>
                <c:pt idx="0">
                  <c:v>1057695.3</c:v>
                </c:pt>
                <c:pt idx="1">
                  <c:v>1054048.6000000001</c:v>
                </c:pt>
                <c:pt idx="2">
                  <c:v>1122439.1700000011</c:v>
                </c:pt>
                <c:pt idx="3">
                  <c:v>1118476.75</c:v>
                </c:pt>
                <c:pt idx="4" formatCode="#,##0.00">
                  <c:v>-3962.4199999999255</c:v>
                </c:pt>
                <c:pt idx="5" formatCode="0.00">
                  <c:v>99.646981314808855</c:v>
                </c:pt>
                <c:pt idx="6" formatCode="#,##0.00">
                  <c:v>64428.149999999943</c:v>
                </c:pt>
                <c:pt idx="7" formatCode="0.00">
                  <c:v>106.11244585875785</c:v>
                </c:pt>
              </c:numCache>
            </c:numRef>
          </c:val>
        </c:ser>
        <c:ser>
          <c:idx val="3"/>
          <c:order val="3"/>
          <c:tx>
            <c:strRef>
              <c:f>Лист1!$B$10</c:f>
              <c:strCache>
                <c:ptCount val="1"/>
                <c:pt idx="0">
                  <c:v>Расходы </c:v>
                </c:pt>
              </c:strCache>
            </c:strRef>
          </c:tx>
          <c:cat>
            <c:multiLvlStrRef>
              <c:f>Лист1!$C$5:$K$6</c:f>
              <c:multiLvlStrCache>
                <c:ptCount val="8"/>
                <c:lvl>
                  <c:pt idx="0">
                    <c:v>план </c:v>
                  </c:pt>
                  <c:pt idx="1">
                    <c:v>исполнение </c:v>
                  </c:pt>
                  <c:pt idx="2">
                    <c:v>план </c:v>
                  </c:pt>
                  <c:pt idx="3">
                    <c:v>исполнение </c:v>
                  </c:pt>
                  <c:pt idx="4">
                    <c:v>абс. </c:v>
                  </c:pt>
                  <c:pt idx="5">
                    <c:v>% </c:v>
                  </c:pt>
                  <c:pt idx="6">
                    <c:v>абс. </c:v>
                  </c:pt>
                  <c:pt idx="7">
                    <c:v>% </c:v>
                  </c:pt>
                </c:lvl>
                <c:lvl>
                  <c:pt idx="0">
                    <c:v>2018 год </c:v>
                  </c:pt>
                  <c:pt idx="2">
                    <c:v>2019 год </c:v>
                  </c:pt>
                  <c:pt idx="4">
                    <c:v>Отклонение исполнения  к плану 2019 года </c:v>
                  </c:pt>
                  <c:pt idx="6">
                    <c:v>Отклонение исполнения 2019 к 2018</c:v>
                  </c:pt>
                </c:lvl>
              </c:multiLvlStrCache>
            </c:multiLvlStrRef>
          </c:cat>
          <c:val>
            <c:numRef>
              <c:f>Лист1!$C$10:$K$10</c:f>
              <c:numCache>
                <c:formatCode>General</c:formatCode>
                <c:ptCount val="8"/>
                <c:pt idx="0">
                  <c:v>1279525.3</c:v>
                </c:pt>
                <c:pt idx="1">
                  <c:v>1273690.78</c:v>
                </c:pt>
                <c:pt idx="2">
                  <c:v>1368968.3800000001</c:v>
                </c:pt>
                <c:pt idx="3">
                  <c:v>1339645.6000000001</c:v>
                </c:pt>
                <c:pt idx="4" formatCode="#,##0.00">
                  <c:v>-29322.779999999726</c:v>
                </c:pt>
                <c:pt idx="5" formatCode="0.00">
                  <c:v>97.858038182006183</c:v>
                </c:pt>
                <c:pt idx="6" formatCode="#,##0.00">
                  <c:v>65954.820000000065</c:v>
                </c:pt>
                <c:pt idx="7" formatCode="0.00">
                  <c:v>105.17824428312159</c:v>
                </c:pt>
              </c:numCache>
            </c:numRef>
          </c:val>
        </c:ser>
        <c:ser>
          <c:idx val="4"/>
          <c:order val="4"/>
          <c:tx>
            <c:strRef>
              <c:f>Лист1!$B$11</c:f>
              <c:strCache>
                <c:ptCount val="1"/>
                <c:pt idx="0">
                  <c:v>Дефицит «-» /</c:v>
                </c:pt>
              </c:strCache>
            </c:strRef>
          </c:tx>
          <c:cat>
            <c:multiLvlStrRef>
              <c:f>Лист1!$C$5:$K$6</c:f>
              <c:multiLvlStrCache>
                <c:ptCount val="8"/>
                <c:lvl>
                  <c:pt idx="0">
                    <c:v>план </c:v>
                  </c:pt>
                  <c:pt idx="1">
                    <c:v>исполнение </c:v>
                  </c:pt>
                  <c:pt idx="2">
                    <c:v>план </c:v>
                  </c:pt>
                  <c:pt idx="3">
                    <c:v>исполнение </c:v>
                  </c:pt>
                  <c:pt idx="4">
                    <c:v>абс. </c:v>
                  </c:pt>
                  <c:pt idx="5">
                    <c:v>% </c:v>
                  </c:pt>
                  <c:pt idx="6">
                    <c:v>абс. </c:v>
                  </c:pt>
                  <c:pt idx="7">
                    <c:v>% </c:v>
                  </c:pt>
                </c:lvl>
                <c:lvl>
                  <c:pt idx="0">
                    <c:v>2018 год </c:v>
                  </c:pt>
                  <c:pt idx="2">
                    <c:v>2019 год </c:v>
                  </c:pt>
                  <c:pt idx="4">
                    <c:v>Отклонение исполнения  к плану 2019 года </c:v>
                  </c:pt>
                  <c:pt idx="6">
                    <c:v>Отклонение исполнения 2019 к 2018</c:v>
                  </c:pt>
                </c:lvl>
              </c:multiLvlStrCache>
            </c:multiLvlStrRef>
          </c:cat>
          <c:val>
            <c:numRef>
              <c:f>Лист1!$C$11:$K$11</c:f>
              <c:numCache>
                <c:formatCode>General</c:formatCode>
                <c:ptCount val="8"/>
                <c:pt idx="0">
                  <c:v>-33522.560000000005</c:v>
                </c:pt>
                <c:pt idx="1">
                  <c:v>-8635.93</c:v>
                </c:pt>
                <c:pt idx="2">
                  <c:v>-24672.47</c:v>
                </c:pt>
                <c:pt idx="4" formatCode="#,##0.00">
                  <c:v>-24886.62999999991</c:v>
                </c:pt>
                <c:pt idx="5" formatCode="0.00">
                  <c:v>0</c:v>
                </c:pt>
                <c:pt idx="6" formatCode="#,##0.00">
                  <c:v>8635.93</c:v>
                </c:pt>
                <c:pt idx="7" formatCode="0.00">
                  <c:v>0</c:v>
                </c:pt>
              </c:numCache>
            </c:numRef>
          </c:val>
        </c:ser>
        <c:ser>
          <c:idx val="5"/>
          <c:order val="5"/>
          <c:tx>
            <c:strRef>
              <c:f>Лист1!$B$12</c:f>
              <c:strCache>
                <c:ptCount val="1"/>
                <c:pt idx="0">
                  <c:v>Профицит «+» </c:v>
                </c:pt>
              </c:strCache>
            </c:strRef>
          </c:tx>
          <c:cat>
            <c:multiLvlStrRef>
              <c:f>Лист1!$C$5:$K$6</c:f>
              <c:multiLvlStrCache>
                <c:ptCount val="8"/>
                <c:lvl>
                  <c:pt idx="0">
                    <c:v>план </c:v>
                  </c:pt>
                  <c:pt idx="1">
                    <c:v>исполнение </c:v>
                  </c:pt>
                  <c:pt idx="2">
                    <c:v>план </c:v>
                  </c:pt>
                  <c:pt idx="3">
                    <c:v>исполнение </c:v>
                  </c:pt>
                  <c:pt idx="4">
                    <c:v>абс. </c:v>
                  </c:pt>
                  <c:pt idx="5">
                    <c:v>% </c:v>
                  </c:pt>
                  <c:pt idx="6">
                    <c:v>абс. </c:v>
                  </c:pt>
                  <c:pt idx="7">
                    <c:v>% </c:v>
                  </c:pt>
                </c:lvl>
                <c:lvl>
                  <c:pt idx="0">
                    <c:v>2018 год </c:v>
                  </c:pt>
                  <c:pt idx="2">
                    <c:v>2019 год </c:v>
                  </c:pt>
                  <c:pt idx="4">
                    <c:v>Отклонение исполнения  к плану 2019 года </c:v>
                  </c:pt>
                  <c:pt idx="6">
                    <c:v>Отклонение исполнения 2019 к 2018</c:v>
                  </c:pt>
                </c:lvl>
              </c:multiLvlStrCache>
            </c:multiLvlStrRef>
          </c:cat>
          <c:val>
            <c:numRef>
              <c:f>Лист1!$C$12:$K$12</c:f>
              <c:numCache>
                <c:formatCode>General</c:formatCode>
                <c:ptCount val="8"/>
                <c:pt idx="3">
                  <c:v>7183.9299999999994</c:v>
                </c:pt>
                <c:pt idx="4" formatCode="#,##0.00">
                  <c:v>-24886.62999999991</c:v>
                </c:pt>
                <c:pt idx="6" formatCode="#,##0.00">
                  <c:v>7183.9299999999994</c:v>
                </c:pt>
              </c:numCache>
            </c:numRef>
          </c:val>
        </c:ser>
        <c:axId val="134167936"/>
        <c:axId val="134182016"/>
      </c:barChart>
      <c:catAx>
        <c:axId val="134167936"/>
        <c:scaling>
          <c:orientation val="minMax"/>
        </c:scaling>
        <c:axPos val="l"/>
        <c:numFmt formatCode="General" sourceLinked="1"/>
        <c:tickLblPos val="nextTo"/>
        <c:crossAx val="134182016"/>
        <c:crosses val="autoZero"/>
        <c:auto val="1"/>
        <c:lblAlgn val="ctr"/>
        <c:lblOffset val="100"/>
      </c:catAx>
      <c:valAx>
        <c:axId val="134182016"/>
        <c:scaling>
          <c:orientation val="minMax"/>
        </c:scaling>
        <c:axPos val="b"/>
        <c:majorGridlines/>
        <c:numFmt formatCode="#,##0.00" sourceLinked="1"/>
        <c:tickLblPos val="nextTo"/>
        <c:txPr>
          <a:bodyPr/>
          <a:lstStyle/>
          <a:p>
            <a:pPr>
              <a:defRPr sz="700"/>
            </a:pPr>
            <a:endParaRPr lang="ru-RU"/>
          </a:p>
        </c:txPr>
        <c:crossAx val="134167936"/>
        <c:crosses val="autoZero"/>
        <c:crossBetween val="between"/>
      </c:valAx>
    </c:plotArea>
    <c:legend>
      <c:legendPos val="r"/>
      <c:layout>
        <c:manualLayout>
          <c:xMode val="edge"/>
          <c:yMode val="edge"/>
          <c:x val="0.80070119467825163"/>
          <c:y val="3.718594791035764E-2"/>
          <c:w val="0.19737204724409449"/>
          <c:h val="0.85383323238441811"/>
        </c:manualLayout>
      </c:layout>
    </c:legend>
    <c:plotVisOnly val="1"/>
    <c:dispBlanksAs val="gap"/>
  </c:chart>
  <c:externalData r:id="rId1"/>
</c:chartSpace>
</file>

<file path=ppt/charts/chart24.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2.6313354149696797E-2"/>
          <c:y val="0.30109375000000005"/>
          <c:w val="0.96521208683660042"/>
          <c:h val="0.69890612938088625"/>
        </c:manualLayout>
      </c:layout>
      <c:lineChart>
        <c:grouping val="standard"/>
        <c:ser>
          <c:idx val="0"/>
          <c:order val="0"/>
          <c:tx>
            <c:strRef>
              <c:f>Лист1!$B$1</c:f>
              <c:strCache>
                <c:ptCount val="1"/>
                <c:pt idx="0">
                  <c:v>доходы</c:v>
                </c:pt>
              </c:strCache>
            </c:strRef>
          </c:tx>
          <c:spPr>
            <a:ln>
              <a:solidFill>
                <a:srgbClr val="0066FF"/>
              </a:solidFill>
            </a:ln>
          </c:spPr>
          <c:marker>
            <c:symbol val="diamond"/>
            <c:size val="11"/>
            <c:spPr>
              <a:solidFill>
                <a:srgbClr val="0066FF"/>
              </a:solidFill>
              <a:ln>
                <a:solidFill>
                  <a:srgbClr val="0066FF"/>
                </a:solidFill>
              </a:ln>
            </c:spPr>
          </c:marker>
          <c:dLbls>
            <c:dLbl>
              <c:idx val="0"/>
              <c:layout>
                <c:manualLayout>
                  <c:x val="-6.9444444444444718E-3"/>
                  <c:y val="6.3725490196078483E-2"/>
                </c:manualLayout>
              </c:layout>
              <c:tx>
                <c:rich>
                  <a:bodyPr/>
                  <a:lstStyle/>
                  <a:p>
                    <a:r>
                      <a:rPr lang="ru-RU" dirty="0" smtClean="0"/>
                      <a:t> </a:t>
                    </a:r>
                    <a:r>
                      <a:rPr lang="en-US" dirty="0" smtClean="0"/>
                      <a:t>1214856,04</a:t>
                    </a:r>
                    <a:endParaRPr lang="en-US" dirty="0"/>
                  </a:p>
                </c:rich>
              </c:tx>
              <c:showVal val="1"/>
            </c:dLbl>
            <c:dLbl>
              <c:idx val="1"/>
              <c:layout>
                <c:manualLayout>
                  <c:x val="5.5555555555555558E-3"/>
                  <c:y val="3.9215686274509803E-2"/>
                </c:manualLayout>
              </c:layout>
              <c:showVal val="1"/>
            </c:dLbl>
            <c:dLbl>
              <c:idx val="2"/>
              <c:layout>
                <c:manualLayout>
                  <c:x val="-3.7500000000000006E-2"/>
                  <c:y val="-0.15196078431372617"/>
                </c:manualLayout>
              </c:layout>
              <c:showVal val="1"/>
            </c:dLbl>
            <c:dLbl>
              <c:idx val="3"/>
              <c:layout>
                <c:manualLayout>
                  <c:x val="0"/>
                  <c:y val="5.8823529411764705E-2"/>
                </c:manualLayout>
              </c:layout>
              <c:showVal val="1"/>
            </c:dLbl>
            <c:dLbl>
              <c:idx val="4"/>
              <c:layout>
                <c:manualLayout>
                  <c:x val="-5.6944444444444443E-2"/>
                  <c:y val="-4.9019607843137782E-2"/>
                </c:manualLayout>
              </c:layout>
              <c:showVal val="1"/>
            </c:dLbl>
            <c:showVal val="1"/>
          </c:dLbls>
          <c:cat>
            <c:numRef>
              <c:f>Лист1!$A$2:$A$6</c:f>
              <c:numCache>
                <c:formatCode>General</c:formatCode>
                <c:ptCount val="5"/>
                <c:pt idx="0">
                  <c:v>2015</c:v>
                </c:pt>
                <c:pt idx="1">
                  <c:v>2016</c:v>
                </c:pt>
                <c:pt idx="2">
                  <c:v>2017</c:v>
                </c:pt>
                <c:pt idx="3">
                  <c:v>2018</c:v>
                </c:pt>
                <c:pt idx="4">
                  <c:v>2019</c:v>
                </c:pt>
              </c:numCache>
            </c:numRef>
          </c:cat>
          <c:val>
            <c:numRef>
              <c:f>Лист1!$B$2:$B$6</c:f>
              <c:numCache>
                <c:formatCode>General</c:formatCode>
                <c:ptCount val="5"/>
                <c:pt idx="0">
                  <c:v>1214856.04</c:v>
                </c:pt>
                <c:pt idx="1">
                  <c:v>1189078.32</c:v>
                </c:pt>
                <c:pt idx="2">
                  <c:v>1208187.8</c:v>
                </c:pt>
                <c:pt idx="3">
                  <c:v>1265054.8500000001</c:v>
                </c:pt>
                <c:pt idx="4">
                  <c:v>1346982.53</c:v>
                </c:pt>
              </c:numCache>
            </c:numRef>
          </c:val>
        </c:ser>
        <c:ser>
          <c:idx val="1"/>
          <c:order val="1"/>
          <c:tx>
            <c:strRef>
              <c:f>Лист1!$C$1</c:f>
              <c:strCache>
                <c:ptCount val="1"/>
                <c:pt idx="0">
                  <c:v>расходы</c:v>
                </c:pt>
              </c:strCache>
            </c:strRef>
          </c:tx>
          <c:spPr>
            <a:ln>
              <a:solidFill>
                <a:srgbClr val="7030A0"/>
              </a:solidFill>
            </a:ln>
          </c:spPr>
          <c:marker>
            <c:symbol val="circle"/>
            <c:size val="11"/>
            <c:spPr>
              <a:solidFill>
                <a:srgbClr val="7030A0"/>
              </a:solidFill>
              <a:ln>
                <a:solidFill>
                  <a:srgbClr val="7030A0"/>
                </a:solidFill>
              </a:ln>
            </c:spPr>
          </c:marker>
          <c:dLbls>
            <c:dLbl>
              <c:idx val="0"/>
              <c:layout>
                <c:manualLayout>
                  <c:x val="-1.5277777777777781E-2"/>
                  <c:y val="-0.10294117647058869"/>
                </c:manualLayout>
              </c:layout>
              <c:showVal val="1"/>
            </c:dLbl>
            <c:dLbl>
              <c:idx val="1"/>
              <c:layout>
                <c:manualLayout>
                  <c:x val="-1.8055555555555561E-2"/>
                  <c:y val="-7.3529411764705885E-2"/>
                </c:manualLayout>
              </c:layout>
              <c:showVal val="1"/>
            </c:dLbl>
            <c:dLbl>
              <c:idx val="2"/>
              <c:layout>
                <c:manualLayout>
                  <c:x val="-1.2500000000000001E-2"/>
                  <c:y val="5.8823529411764705E-2"/>
                </c:manualLayout>
              </c:layout>
              <c:showVal val="1"/>
            </c:dLbl>
            <c:dLbl>
              <c:idx val="3"/>
              <c:layout>
                <c:manualLayout>
                  <c:x val="-4.1666666666666664E-2"/>
                  <c:y val="-9.3137254901960786E-2"/>
                </c:manualLayout>
              </c:layout>
              <c:showVal val="1"/>
            </c:dLbl>
            <c:dLbl>
              <c:idx val="4"/>
              <c:layout>
                <c:manualLayout>
                  <c:x val="0"/>
                  <c:y val="4.9019607843137782E-2"/>
                </c:manualLayout>
              </c:layout>
              <c:showVal val="1"/>
            </c:dLbl>
            <c:showVal val="1"/>
          </c:dLbls>
          <c:cat>
            <c:numRef>
              <c:f>Лист1!$A$2:$A$6</c:f>
              <c:numCache>
                <c:formatCode>General</c:formatCode>
                <c:ptCount val="5"/>
                <c:pt idx="0">
                  <c:v>2015</c:v>
                </c:pt>
                <c:pt idx="1">
                  <c:v>2016</c:v>
                </c:pt>
                <c:pt idx="2">
                  <c:v>2017</c:v>
                </c:pt>
                <c:pt idx="3">
                  <c:v>2018</c:v>
                </c:pt>
                <c:pt idx="4">
                  <c:v>2019</c:v>
                </c:pt>
              </c:numCache>
            </c:numRef>
          </c:cat>
          <c:val>
            <c:numRef>
              <c:f>Лист1!$C$2:$C$6</c:f>
              <c:numCache>
                <c:formatCode>General</c:formatCode>
                <c:ptCount val="5"/>
                <c:pt idx="0">
                  <c:v>1228754.6500000008</c:v>
                </c:pt>
                <c:pt idx="1">
                  <c:v>1202469.23</c:v>
                </c:pt>
                <c:pt idx="2">
                  <c:v>1199833.5900000001</c:v>
                </c:pt>
                <c:pt idx="3">
                  <c:v>1273690.78</c:v>
                </c:pt>
                <c:pt idx="4">
                  <c:v>1339645.6000000001</c:v>
                </c:pt>
              </c:numCache>
            </c:numRef>
          </c:val>
        </c:ser>
        <c:ser>
          <c:idx val="2"/>
          <c:order val="2"/>
          <c:tx>
            <c:strRef>
              <c:f>Лист1!$D$1</c:f>
              <c:strCache>
                <c:ptCount val="1"/>
                <c:pt idx="0">
                  <c:v>дефицит / профицит</c:v>
                </c:pt>
              </c:strCache>
            </c:strRef>
          </c:tx>
          <c:cat>
            <c:numRef>
              <c:f>Лист1!$A$2:$A$6</c:f>
              <c:numCache>
                <c:formatCode>General</c:formatCode>
                <c:ptCount val="5"/>
                <c:pt idx="0">
                  <c:v>2015</c:v>
                </c:pt>
                <c:pt idx="1">
                  <c:v>2016</c:v>
                </c:pt>
                <c:pt idx="2">
                  <c:v>2017</c:v>
                </c:pt>
                <c:pt idx="3">
                  <c:v>2018</c:v>
                </c:pt>
                <c:pt idx="4">
                  <c:v>2019</c:v>
                </c:pt>
              </c:numCache>
            </c:numRef>
          </c:cat>
          <c:val>
            <c:numRef>
              <c:f>Лист1!$D$2:$D$6</c:f>
              <c:numCache>
                <c:formatCode>General</c:formatCode>
                <c:ptCount val="5"/>
              </c:numCache>
            </c:numRef>
          </c:val>
        </c:ser>
        <c:marker val="1"/>
        <c:axId val="178956928"/>
        <c:axId val="178966912"/>
      </c:lineChart>
      <c:catAx>
        <c:axId val="178956928"/>
        <c:scaling>
          <c:orientation val="minMax"/>
        </c:scaling>
        <c:delete val="1"/>
        <c:axPos val="b"/>
        <c:numFmt formatCode="General" sourceLinked="1"/>
        <c:tickLblPos val="nextTo"/>
        <c:crossAx val="178966912"/>
        <c:crosses val="autoZero"/>
        <c:auto val="1"/>
        <c:lblAlgn val="ctr"/>
        <c:lblOffset val="100"/>
      </c:catAx>
      <c:valAx>
        <c:axId val="178966912"/>
        <c:scaling>
          <c:orientation val="minMax"/>
          <c:min val="1100000"/>
        </c:scaling>
        <c:delete val="1"/>
        <c:axPos val="l"/>
        <c:majorGridlines/>
        <c:numFmt formatCode="General" sourceLinked="1"/>
        <c:tickLblPos val="nextTo"/>
        <c:crossAx val="178956928"/>
        <c:crosses val="autoZero"/>
        <c:crossBetween val="between"/>
      </c:valAx>
    </c:plotArea>
    <c:legend>
      <c:legendPos val="r"/>
      <c:layout>
        <c:manualLayout>
          <c:xMode val="edge"/>
          <c:yMode val="edge"/>
          <c:x val="0.2373877841541"/>
          <c:y val="0.10424842164999645"/>
          <c:w val="0.62689721517861485"/>
          <c:h val="0.10830034759168619"/>
        </c:manualLayout>
      </c:layout>
    </c:legend>
    <c:plotVisOnly val="1"/>
  </c:chart>
  <c:spPr>
    <a:noFill/>
    <a:ln>
      <a:noFill/>
    </a:ln>
  </c:spPr>
  <c:txPr>
    <a:bodyPr/>
    <a:lstStyle/>
    <a:p>
      <a:pPr>
        <a:defRPr sz="1000"/>
      </a:pPr>
      <a:endParaRPr lang="ru-RU"/>
    </a:p>
  </c:txPr>
  <c:externalData r:id="rId1"/>
</c:chartSpace>
</file>

<file path=ppt/charts/chart25.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3.1073446327683763E-2"/>
          <c:y val="0.05"/>
          <c:w val="0.96892655367231662"/>
          <c:h val="0.81666666666666654"/>
        </c:manualLayout>
      </c:layout>
      <c:lineChart>
        <c:grouping val="standard"/>
        <c:ser>
          <c:idx val="0"/>
          <c:order val="0"/>
          <c:tx>
            <c:strRef>
              <c:f>Лист1!$C$1</c:f>
              <c:strCache>
                <c:ptCount val="1"/>
                <c:pt idx="0">
                  <c:v>Столбец1</c:v>
                </c:pt>
              </c:strCache>
            </c:strRef>
          </c:tx>
          <c:spPr>
            <a:ln>
              <a:solidFill>
                <a:srgbClr val="009900"/>
              </a:solidFill>
            </a:ln>
          </c:spPr>
          <c:marker>
            <c:symbol val="triangle"/>
            <c:size val="11"/>
            <c:spPr>
              <a:solidFill>
                <a:srgbClr val="009900"/>
              </a:solidFill>
              <a:ln>
                <a:solidFill>
                  <a:srgbClr val="009900"/>
                </a:solidFill>
              </a:ln>
            </c:spPr>
          </c:marker>
          <c:dLbls>
            <c:dLbl>
              <c:idx val="0"/>
              <c:layout>
                <c:manualLayout>
                  <c:x val="-1.4124293785310734E-3"/>
                  <c:y val="-0.16666666666666666"/>
                </c:manualLayout>
              </c:layout>
              <c:showVal val="1"/>
            </c:dLbl>
            <c:dLbl>
              <c:idx val="1"/>
              <c:layout>
                <c:manualLayout>
                  <c:x val="-8.4745762711865118E-3"/>
                  <c:y val="9.1666666666667243E-2"/>
                </c:manualLayout>
              </c:layout>
              <c:showVal val="1"/>
            </c:dLbl>
            <c:dLbl>
              <c:idx val="2"/>
              <c:layout>
                <c:manualLayout>
                  <c:x val="5.0847457627118814E-2"/>
                  <c:y val="3.333333333333334E-2"/>
                </c:manualLayout>
              </c:layout>
              <c:showVal val="1"/>
            </c:dLbl>
            <c:dLbl>
              <c:idx val="3"/>
              <c:layout>
                <c:manualLayout>
                  <c:x val="-1.4124293785310734E-2"/>
                  <c:y val="0.11666666666666672"/>
                </c:manualLayout>
              </c:layout>
              <c:showVal val="1"/>
            </c:dLbl>
            <c:showVal val="1"/>
          </c:dLbls>
          <c:cat>
            <c:numRef>
              <c:f>Лист1!$A$2:$A$6</c:f>
              <c:numCache>
                <c:formatCode>General</c:formatCode>
                <c:ptCount val="5"/>
                <c:pt idx="0">
                  <c:v>2015</c:v>
                </c:pt>
                <c:pt idx="1">
                  <c:v>2016</c:v>
                </c:pt>
                <c:pt idx="2">
                  <c:v>2017</c:v>
                </c:pt>
                <c:pt idx="3">
                  <c:v>2018</c:v>
                </c:pt>
                <c:pt idx="4">
                  <c:v>2019</c:v>
                </c:pt>
              </c:numCache>
            </c:numRef>
          </c:cat>
          <c:val>
            <c:numRef>
              <c:f>Лист1!$B$2:$B$6</c:f>
              <c:numCache>
                <c:formatCode>General</c:formatCode>
                <c:ptCount val="5"/>
                <c:pt idx="0">
                  <c:v>-13898.61</c:v>
                </c:pt>
                <c:pt idx="1">
                  <c:v>-13390.91</c:v>
                </c:pt>
                <c:pt idx="2">
                  <c:v>8354.2099999999609</c:v>
                </c:pt>
                <c:pt idx="3">
                  <c:v>-8635.93</c:v>
                </c:pt>
                <c:pt idx="4">
                  <c:v>7183.9299999999994</c:v>
                </c:pt>
              </c:numCache>
            </c:numRef>
          </c:val>
        </c:ser>
        <c:ser>
          <c:idx val="1"/>
          <c:order val="1"/>
          <c:tx>
            <c:strRef>
              <c:f>Лист1!#ССЫЛКА!</c:f>
              <c:strCache>
                <c:ptCount val="1"/>
                <c:pt idx="0">
                  <c:v>#REF!</c:v>
                </c:pt>
              </c:strCache>
            </c:strRef>
          </c:tx>
          <c:spPr>
            <a:ln>
              <a:solidFill>
                <a:srgbClr val="FF0000"/>
              </a:solidFill>
            </a:ln>
          </c:spPr>
          <c:marker>
            <c:symbol val="star"/>
            <c:size val="7"/>
            <c:spPr>
              <a:noFill/>
              <a:ln>
                <a:solidFill>
                  <a:srgbClr val="FF0000"/>
                </a:solidFill>
              </a:ln>
            </c:spPr>
          </c:marker>
          <c:cat>
            <c:numRef>
              <c:f>Лист1!$A$2:$A$6</c:f>
              <c:numCache>
                <c:formatCode>General</c:formatCode>
                <c:ptCount val="5"/>
                <c:pt idx="0">
                  <c:v>2015</c:v>
                </c:pt>
                <c:pt idx="1">
                  <c:v>2016</c:v>
                </c:pt>
                <c:pt idx="2">
                  <c:v>2017</c:v>
                </c:pt>
                <c:pt idx="3">
                  <c:v>2018</c:v>
                </c:pt>
                <c:pt idx="4">
                  <c:v>2019</c:v>
                </c:pt>
              </c:numCache>
            </c:numRef>
          </c:cat>
          <c:val>
            <c:numRef>
              <c:f>Лист1!$C$2:$C$6</c:f>
              <c:numCache>
                <c:formatCode>General</c:formatCode>
                <c:ptCount val="5"/>
                <c:pt idx="0">
                  <c:v>0</c:v>
                </c:pt>
                <c:pt idx="1">
                  <c:v>0</c:v>
                </c:pt>
                <c:pt idx="2">
                  <c:v>0</c:v>
                </c:pt>
                <c:pt idx="3">
                  <c:v>0</c:v>
                </c:pt>
                <c:pt idx="4">
                  <c:v>0</c:v>
                </c:pt>
              </c:numCache>
            </c:numRef>
          </c:val>
        </c:ser>
        <c:marker val="1"/>
        <c:axId val="179011968"/>
        <c:axId val="179013888"/>
      </c:lineChart>
      <c:catAx>
        <c:axId val="179011968"/>
        <c:scaling>
          <c:orientation val="minMax"/>
        </c:scaling>
        <c:delete val="1"/>
        <c:axPos val="b"/>
        <c:numFmt formatCode="General" sourceLinked="1"/>
        <c:tickLblPos val="nextTo"/>
        <c:crossAx val="179013888"/>
        <c:crosses val="autoZero"/>
        <c:auto val="1"/>
        <c:lblAlgn val="ctr"/>
        <c:lblOffset val="100"/>
      </c:catAx>
      <c:valAx>
        <c:axId val="179013888"/>
        <c:scaling>
          <c:orientation val="minMax"/>
        </c:scaling>
        <c:delete val="1"/>
        <c:axPos val="l"/>
        <c:majorGridlines/>
        <c:numFmt formatCode="General" sourceLinked="1"/>
        <c:tickLblPos val="nextTo"/>
        <c:crossAx val="179011968"/>
        <c:crosses val="autoZero"/>
        <c:crossBetween val="between"/>
      </c:valAx>
      <c:spPr>
        <a:noFill/>
        <a:ln>
          <a:noFill/>
        </a:ln>
      </c:spPr>
    </c:plotArea>
    <c:plotVisOnly val="1"/>
  </c:chart>
  <c:spPr>
    <a:noFill/>
    <a:ln>
      <a:noFill/>
    </a:ln>
  </c:spPr>
  <c:txPr>
    <a:bodyPr/>
    <a:lstStyle/>
    <a:p>
      <a:pPr>
        <a:defRPr sz="1000"/>
      </a:pPr>
      <a:endParaRPr lang="ru-RU"/>
    </a:p>
  </c:txPr>
  <c:externalData r:id="rId1"/>
</c:chartSpace>
</file>

<file path=ppt/charts/chart26.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0.11963791457885962"/>
          <c:y val="4.5833333333333656E-2"/>
          <c:w val="0.84862972317139951"/>
          <c:h val="0.72765288713911036"/>
        </c:manualLayout>
      </c:layout>
      <c:barChart>
        <c:barDir val="col"/>
        <c:grouping val="stacked"/>
        <c:ser>
          <c:idx val="0"/>
          <c:order val="0"/>
          <c:tx>
            <c:strRef>
              <c:f>Лист1!$B$1</c:f>
              <c:strCache>
                <c:ptCount val="1"/>
                <c:pt idx="0">
                  <c:v>налоговые и неналоговые</c:v>
                </c:pt>
              </c:strCache>
            </c:strRef>
          </c:tx>
          <c:spPr>
            <a:solidFill>
              <a:srgbClr val="92D050"/>
            </a:solidFill>
          </c:spPr>
          <c:cat>
            <c:strRef>
              <c:f>Лист1!$A$2:$A$5</c:f>
              <c:strCache>
                <c:ptCount val="4"/>
                <c:pt idx="0">
                  <c:v>2017 год (факт)</c:v>
                </c:pt>
                <c:pt idx="1">
                  <c:v>2018год (факт)</c:v>
                </c:pt>
                <c:pt idx="2">
                  <c:v>2019 год (план)</c:v>
                </c:pt>
                <c:pt idx="3">
                  <c:v>2019 год (факт)</c:v>
                </c:pt>
              </c:strCache>
            </c:strRef>
          </c:cat>
          <c:val>
            <c:numRef>
              <c:f>Лист1!$B$2:$B$5</c:f>
              <c:numCache>
                <c:formatCode>General</c:formatCode>
                <c:ptCount val="4"/>
                <c:pt idx="0">
                  <c:v>194943.5</c:v>
                </c:pt>
                <c:pt idx="1">
                  <c:v>211006.24000000011</c:v>
                </c:pt>
                <c:pt idx="2">
                  <c:v>221856.73</c:v>
                </c:pt>
                <c:pt idx="3">
                  <c:v>228352.78</c:v>
                </c:pt>
              </c:numCache>
            </c:numRef>
          </c:val>
        </c:ser>
        <c:ser>
          <c:idx val="1"/>
          <c:order val="1"/>
          <c:tx>
            <c:strRef>
              <c:f>Лист1!$C$1</c:f>
              <c:strCache>
                <c:ptCount val="1"/>
                <c:pt idx="0">
                  <c:v>безвозмездные поступления</c:v>
                </c:pt>
              </c:strCache>
            </c:strRef>
          </c:tx>
          <c:spPr>
            <a:solidFill>
              <a:schemeClr val="accent4">
                <a:lumMod val="60000"/>
                <a:lumOff val="40000"/>
              </a:schemeClr>
            </a:solidFill>
          </c:spPr>
          <c:cat>
            <c:strRef>
              <c:f>Лист1!$A$2:$A$5</c:f>
              <c:strCache>
                <c:ptCount val="4"/>
                <c:pt idx="0">
                  <c:v>2017 год (факт)</c:v>
                </c:pt>
                <c:pt idx="1">
                  <c:v>2018год (факт)</c:v>
                </c:pt>
                <c:pt idx="2">
                  <c:v>2019 год (план)</c:v>
                </c:pt>
                <c:pt idx="3">
                  <c:v>2019 год (факт)</c:v>
                </c:pt>
              </c:strCache>
            </c:strRef>
          </c:cat>
          <c:val>
            <c:numRef>
              <c:f>Лист1!$C$2:$C$5</c:f>
              <c:numCache>
                <c:formatCode>General</c:formatCode>
                <c:ptCount val="4"/>
                <c:pt idx="0">
                  <c:v>1013244.3</c:v>
                </c:pt>
                <c:pt idx="1">
                  <c:v>1054048.6000000001</c:v>
                </c:pt>
                <c:pt idx="2">
                  <c:v>1122439.1700000011</c:v>
                </c:pt>
                <c:pt idx="3">
                  <c:v>1118476.75</c:v>
                </c:pt>
              </c:numCache>
            </c:numRef>
          </c:val>
        </c:ser>
        <c:overlap val="100"/>
        <c:axId val="179145344"/>
        <c:axId val="179147136"/>
      </c:barChart>
      <c:catAx>
        <c:axId val="179145344"/>
        <c:scaling>
          <c:orientation val="minMax"/>
        </c:scaling>
        <c:axPos val="b"/>
        <c:tickLblPos val="nextTo"/>
        <c:txPr>
          <a:bodyPr/>
          <a:lstStyle/>
          <a:p>
            <a:pPr>
              <a:defRPr sz="900"/>
            </a:pPr>
            <a:endParaRPr lang="ru-RU"/>
          </a:p>
        </c:txPr>
        <c:crossAx val="179147136"/>
        <c:crosses val="autoZero"/>
        <c:auto val="1"/>
        <c:lblAlgn val="ctr"/>
        <c:lblOffset val="100"/>
      </c:catAx>
      <c:valAx>
        <c:axId val="179147136"/>
        <c:scaling>
          <c:orientation val="minMax"/>
        </c:scaling>
        <c:axPos val="l"/>
        <c:majorGridlines/>
        <c:numFmt formatCode="General" sourceLinked="1"/>
        <c:tickLblPos val="nextTo"/>
        <c:txPr>
          <a:bodyPr/>
          <a:lstStyle/>
          <a:p>
            <a:pPr>
              <a:defRPr sz="800"/>
            </a:pPr>
            <a:endParaRPr lang="ru-RU"/>
          </a:p>
        </c:txPr>
        <c:crossAx val="179145344"/>
        <c:crosses val="autoZero"/>
        <c:crossBetween val="between"/>
      </c:valAx>
    </c:plotArea>
    <c:legend>
      <c:legendPos val="r"/>
      <c:layout>
        <c:manualLayout>
          <c:xMode val="edge"/>
          <c:yMode val="edge"/>
          <c:x val="4.5454545454545463E-2"/>
          <c:y val="0.89598261154855663"/>
          <c:w val="0.95168672312187463"/>
          <c:h val="7.0534776902887134E-2"/>
        </c:manualLayout>
      </c:layout>
      <c:txPr>
        <a:bodyPr/>
        <a:lstStyle/>
        <a:p>
          <a:pPr>
            <a:defRPr sz="1000"/>
          </a:pPr>
          <a:endParaRPr lang="ru-RU"/>
        </a:p>
      </c:txPr>
    </c:legend>
    <c:plotVisOnly val="1"/>
  </c:chart>
  <c:txPr>
    <a:bodyPr/>
    <a:lstStyle/>
    <a:p>
      <a:pPr>
        <a:defRPr sz="1400"/>
      </a:pPr>
      <a:endParaRPr lang="ru-RU"/>
    </a:p>
  </c:txPr>
  <c:externalData r:id="rId1"/>
</c:chartSpace>
</file>

<file path=ppt/charts/chart27.xml><?xml version="1.0" encoding="utf-8"?>
<c:chartSpace xmlns:c="http://schemas.openxmlformats.org/drawingml/2006/chart" xmlns:a="http://schemas.openxmlformats.org/drawingml/2006/main" xmlns:r="http://schemas.openxmlformats.org/officeDocument/2006/relationships">
  <c:date1904 val="1"/>
  <c:lang val="ru-RU"/>
  <c:chart>
    <c:plotArea>
      <c:layout/>
      <c:lineChart>
        <c:grouping val="standard"/>
        <c:ser>
          <c:idx val="0"/>
          <c:order val="0"/>
          <c:tx>
            <c:strRef>
              <c:f>Лист1!$B$1</c:f>
              <c:strCache>
                <c:ptCount val="1"/>
                <c:pt idx="0">
                  <c:v>Курский муниципальный район</c:v>
                </c:pt>
              </c:strCache>
            </c:strRef>
          </c:tx>
          <c:cat>
            <c:numRef>
              <c:f>Лист1!$A$2:$A$5</c:f>
              <c:numCache>
                <c:formatCode>General</c:formatCode>
                <c:ptCount val="4"/>
                <c:pt idx="0">
                  <c:v>2016</c:v>
                </c:pt>
                <c:pt idx="1">
                  <c:v>2017</c:v>
                </c:pt>
                <c:pt idx="2">
                  <c:v>2018</c:v>
                </c:pt>
                <c:pt idx="3">
                  <c:v>2019</c:v>
                </c:pt>
              </c:numCache>
            </c:numRef>
          </c:cat>
          <c:val>
            <c:numRef>
              <c:f>Лист1!$B$2:$B$5</c:f>
              <c:numCache>
                <c:formatCode>General</c:formatCode>
                <c:ptCount val="4"/>
                <c:pt idx="0">
                  <c:v>109.2</c:v>
                </c:pt>
                <c:pt idx="1">
                  <c:v>103.8</c:v>
                </c:pt>
                <c:pt idx="2">
                  <c:v>108.2</c:v>
                </c:pt>
                <c:pt idx="3">
                  <c:v>108.2</c:v>
                </c:pt>
              </c:numCache>
            </c:numRef>
          </c:val>
        </c:ser>
        <c:ser>
          <c:idx val="1"/>
          <c:order val="1"/>
          <c:tx>
            <c:strRef>
              <c:f>Лист1!$C$1</c:f>
              <c:strCache>
                <c:ptCount val="1"/>
                <c:pt idx="0">
                  <c:v> Поселения</c:v>
                </c:pt>
              </c:strCache>
            </c:strRef>
          </c:tx>
          <c:cat>
            <c:numRef>
              <c:f>Лист1!$A$2:$A$5</c:f>
              <c:numCache>
                <c:formatCode>General</c:formatCode>
                <c:ptCount val="4"/>
                <c:pt idx="0">
                  <c:v>2016</c:v>
                </c:pt>
                <c:pt idx="1">
                  <c:v>2017</c:v>
                </c:pt>
                <c:pt idx="2">
                  <c:v>2018</c:v>
                </c:pt>
                <c:pt idx="3">
                  <c:v>2019</c:v>
                </c:pt>
              </c:numCache>
            </c:numRef>
          </c:cat>
          <c:val>
            <c:numRef>
              <c:f>Лист1!$C$2:$C$5</c:f>
              <c:numCache>
                <c:formatCode>General</c:formatCode>
                <c:ptCount val="4"/>
                <c:pt idx="0">
                  <c:v>116.1</c:v>
                </c:pt>
                <c:pt idx="1">
                  <c:v>98.1</c:v>
                </c:pt>
                <c:pt idx="2">
                  <c:v>104</c:v>
                </c:pt>
                <c:pt idx="3">
                  <c:v>112.8</c:v>
                </c:pt>
              </c:numCache>
            </c:numRef>
          </c:val>
        </c:ser>
        <c:ser>
          <c:idx val="2"/>
          <c:order val="2"/>
          <c:tx>
            <c:strRef>
              <c:f>Лист1!$D$1</c:f>
              <c:strCache>
                <c:ptCount val="1"/>
                <c:pt idx="0">
                  <c:v>Консолидированный бюджет</c:v>
                </c:pt>
              </c:strCache>
            </c:strRef>
          </c:tx>
          <c:cat>
            <c:numRef>
              <c:f>Лист1!$A$2:$A$5</c:f>
              <c:numCache>
                <c:formatCode>General</c:formatCode>
                <c:ptCount val="4"/>
                <c:pt idx="0">
                  <c:v>2016</c:v>
                </c:pt>
                <c:pt idx="1">
                  <c:v>2017</c:v>
                </c:pt>
                <c:pt idx="2">
                  <c:v>2018</c:v>
                </c:pt>
                <c:pt idx="3">
                  <c:v>2019</c:v>
                </c:pt>
              </c:numCache>
            </c:numRef>
          </c:cat>
          <c:val>
            <c:numRef>
              <c:f>Лист1!$D$2:$D$5</c:f>
              <c:numCache>
                <c:formatCode>General</c:formatCode>
                <c:ptCount val="4"/>
                <c:pt idx="0">
                  <c:v>111.5</c:v>
                </c:pt>
                <c:pt idx="1">
                  <c:v>101.8</c:v>
                </c:pt>
                <c:pt idx="2">
                  <c:v>106.8</c:v>
                </c:pt>
                <c:pt idx="3">
                  <c:v>109.7</c:v>
                </c:pt>
              </c:numCache>
            </c:numRef>
          </c:val>
        </c:ser>
        <c:marker val="1"/>
        <c:axId val="180385664"/>
        <c:axId val="180387200"/>
      </c:lineChart>
      <c:catAx>
        <c:axId val="180385664"/>
        <c:scaling>
          <c:orientation val="minMax"/>
        </c:scaling>
        <c:axPos val="b"/>
        <c:numFmt formatCode="General" sourceLinked="1"/>
        <c:tickLblPos val="nextTo"/>
        <c:txPr>
          <a:bodyPr/>
          <a:lstStyle/>
          <a:p>
            <a:pPr>
              <a:defRPr b="1"/>
            </a:pPr>
            <a:endParaRPr lang="ru-RU"/>
          </a:p>
        </c:txPr>
        <c:crossAx val="180387200"/>
        <c:crosses val="autoZero"/>
        <c:auto val="1"/>
        <c:lblAlgn val="ctr"/>
        <c:lblOffset val="100"/>
      </c:catAx>
      <c:valAx>
        <c:axId val="180387200"/>
        <c:scaling>
          <c:orientation val="minMax"/>
          <c:min val="95"/>
        </c:scaling>
        <c:axPos val="l"/>
        <c:majorGridlines/>
        <c:numFmt formatCode="General" sourceLinked="1"/>
        <c:tickLblPos val="nextTo"/>
        <c:crossAx val="180385664"/>
        <c:crosses val="autoZero"/>
        <c:crossBetween val="between"/>
      </c:valAx>
    </c:plotArea>
    <c:legend>
      <c:legendPos val="r"/>
      <c:layout/>
    </c:legend>
    <c:plotVisOnly val="1"/>
  </c:chart>
  <c:txPr>
    <a:bodyPr/>
    <a:lstStyle/>
    <a:p>
      <a:pPr>
        <a:defRPr sz="1400"/>
      </a:pPr>
      <a:endParaRPr lang="ru-RU"/>
    </a:p>
  </c:txPr>
  <c:externalData r:id="rId1"/>
</c:chartSpace>
</file>

<file path=ppt/charts/chart28.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6.5277777777777782E-2"/>
          <c:y val="0.19146921975662304"/>
          <c:w val="0.43424376640419954"/>
          <c:h val="0.64332409837660054"/>
        </c:manualLayout>
      </c:layout>
      <c:pieChart>
        <c:varyColors val="1"/>
        <c:ser>
          <c:idx val="0"/>
          <c:order val="0"/>
          <c:tx>
            <c:strRef>
              <c:f>Лист1!$B$1</c:f>
              <c:strCache>
                <c:ptCount val="1"/>
                <c:pt idx="0">
                  <c:v>Продажи</c:v>
                </c:pt>
              </c:strCache>
            </c:strRef>
          </c:tx>
          <c:explosion val="5"/>
          <c:dPt>
            <c:idx val="7"/>
            <c:explosion val="27"/>
          </c:dPt>
          <c:dPt>
            <c:idx val="9"/>
            <c:explosion val="17"/>
          </c:dPt>
          <c:dLbls>
            <c:dLbl>
              <c:idx val="0"/>
              <c:layout>
                <c:manualLayout>
                  <c:x val="-7.8582130358705524E-2"/>
                  <c:y val="0.21429715461703863"/>
                </c:manualLayout>
              </c:layout>
              <c:showVal val="1"/>
            </c:dLbl>
            <c:dLbl>
              <c:idx val="1"/>
              <c:layout>
                <c:manualLayout>
                  <c:x val="8.2953740157480707E-2"/>
                  <c:y val="7.4721575996182329E-2"/>
                </c:manualLayout>
              </c:layout>
              <c:showVal val="1"/>
            </c:dLbl>
            <c:dLbl>
              <c:idx val="2"/>
              <c:layout>
                <c:manualLayout>
                  <c:x val="2.616786964129484E-2"/>
                  <c:y val="4.0450817227392029E-2"/>
                </c:manualLayout>
              </c:layout>
              <c:showVal val="1"/>
            </c:dLbl>
            <c:dLbl>
              <c:idx val="3"/>
              <c:layout>
                <c:manualLayout>
                  <c:x val="-1.4260498687664123E-2"/>
                  <c:y val="9.2828680505845834E-2"/>
                </c:manualLayout>
              </c:layout>
              <c:showVal val="1"/>
            </c:dLbl>
            <c:dLbl>
              <c:idx val="6"/>
              <c:layout>
                <c:manualLayout>
                  <c:x val="-2.6546916010498694E-3"/>
                  <c:y val="1.1078799809114781E-3"/>
                </c:manualLayout>
              </c:layout>
              <c:showVal val="1"/>
            </c:dLbl>
            <c:dLbl>
              <c:idx val="8"/>
              <c:layout>
                <c:manualLayout>
                  <c:x val="-4.4499125109361402E-2"/>
                  <c:y val="8.9435695538058885E-3"/>
                </c:manualLayout>
              </c:layout>
              <c:showVal val="1"/>
            </c:dLbl>
            <c:dLbl>
              <c:idx val="9"/>
              <c:layout>
                <c:manualLayout>
                  <c:x val="-0.10664271653543322"/>
                  <c:y val="-2.9529050345979478E-3"/>
                </c:manualLayout>
              </c:layout>
              <c:showVal val="1"/>
            </c:dLbl>
            <c:dLbl>
              <c:idx val="10"/>
              <c:layout>
                <c:manualLayout>
                  <c:x val="-3.8467410323709615E-2"/>
                  <c:y val="-3.6892895490336454E-2"/>
                </c:manualLayout>
              </c:layout>
              <c:showVal val="1"/>
            </c:dLbl>
            <c:dLbl>
              <c:idx val="11"/>
              <c:layout>
                <c:manualLayout>
                  <c:x val="7.8574475065616822E-2"/>
                  <c:y val="-1.7828382247673715E-3"/>
                </c:manualLayout>
              </c:layout>
              <c:showVal val="1"/>
            </c:dLbl>
            <c:showVal val="1"/>
            <c:showLeaderLines val="1"/>
          </c:dLbls>
          <c:cat>
            <c:strRef>
              <c:f>Лист1!$A$2:$A$13</c:f>
              <c:strCache>
                <c:ptCount val="12"/>
                <c:pt idx="0">
                  <c:v>налог на доходы физических лиц</c:v>
                </c:pt>
                <c:pt idx="1">
                  <c:v>доходы от уплаты акцизов</c:v>
                </c:pt>
                <c:pt idx="2">
                  <c:v>единный налог на вмененный доход</c:v>
                </c:pt>
                <c:pt idx="3">
                  <c:v>единый сельскохозяйственный налог</c:v>
                </c:pt>
                <c:pt idx="4">
                  <c:v>налог, взимаемый в связи с применением патентной системы налогообложения</c:v>
                </c:pt>
                <c:pt idx="5">
                  <c:v>госпошлина</c:v>
                </c:pt>
                <c:pt idx="6">
                  <c:v>доходы от использования имущества, находящегося в муниципальной собственности</c:v>
                </c:pt>
                <c:pt idx="7">
                  <c:v>плата за негативное воздействие на окружающую среду</c:v>
                </c:pt>
                <c:pt idx="8">
                  <c:v>доходы от оказания платных услуг</c:v>
                </c:pt>
                <c:pt idx="9">
                  <c:v>доходы от продажи материальных и нематериальных активов</c:v>
                </c:pt>
                <c:pt idx="10">
                  <c:v>штрафы</c:v>
                </c:pt>
                <c:pt idx="11">
                  <c:v>прочие неналоговые</c:v>
                </c:pt>
              </c:strCache>
            </c:strRef>
          </c:cat>
          <c:val>
            <c:numRef>
              <c:f>Лист1!$B$2:$B$13</c:f>
              <c:numCache>
                <c:formatCode>General</c:formatCode>
                <c:ptCount val="12"/>
                <c:pt idx="0">
                  <c:v>60.2</c:v>
                </c:pt>
                <c:pt idx="1">
                  <c:v>2.2999999999999998</c:v>
                </c:pt>
                <c:pt idx="2">
                  <c:v>3.3</c:v>
                </c:pt>
                <c:pt idx="3">
                  <c:v>6.8</c:v>
                </c:pt>
                <c:pt idx="4">
                  <c:v>6.0000000000000032E-2</c:v>
                </c:pt>
                <c:pt idx="5">
                  <c:v>2.2000000000000002</c:v>
                </c:pt>
                <c:pt idx="6">
                  <c:v>7.2</c:v>
                </c:pt>
                <c:pt idx="7">
                  <c:v>0.1</c:v>
                </c:pt>
                <c:pt idx="8">
                  <c:v>15</c:v>
                </c:pt>
                <c:pt idx="9">
                  <c:v>1</c:v>
                </c:pt>
                <c:pt idx="10">
                  <c:v>1.9000000000000001</c:v>
                </c:pt>
                <c:pt idx="11">
                  <c:v>2.0000000000000011E-2</c:v>
                </c:pt>
              </c:numCache>
            </c:numRef>
          </c:val>
        </c:ser>
        <c:firstSliceAng val="0"/>
      </c:pieChart>
    </c:plotArea>
    <c:legend>
      <c:legendPos val="r"/>
      <c:layout>
        <c:manualLayout>
          <c:xMode val="edge"/>
          <c:yMode val="edge"/>
          <c:x val="0.53238690751891249"/>
          <c:y val="5.2826126997283479E-2"/>
          <c:w val="0.46622430008748988"/>
          <c:h val="0.82579569001243536"/>
        </c:manualLayout>
      </c:layout>
      <c:txPr>
        <a:bodyPr/>
        <a:lstStyle/>
        <a:p>
          <a:pPr>
            <a:defRPr sz="800"/>
          </a:pPr>
          <a:endParaRPr lang="ru-RU"/>
        </a:p>
      </c:txPr>
    </c:legend>
    <c:plotVisOnly val="1"/>
  </c:chart>
  <c:txPr>
    <a:bodyPr/>
    <a:lstStyle/>
    <a:p>
      <a:pPr>
        <a:defRPr sz="900">
          <a:latin typeface="Calibri" pitchFamily="34" charset="0"/>
          <a:cs typeface="Calibri" pitchFamily="34" charset="0"/>
        </a:defRPr>
      </a:pPr>
      <a:endParaRPr lang="ru-RU"/>
    </a:p>
  </c:txPr>
  <c:externalData r:id="rId1"/>
</c:chartSpace>
</file>

<file path=ppt/charts/chart29.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3.1609125782354364E-2"/>
          <c:y val="7.4215732361812989E-2"/>
          <c:w val="0.60292607891226657"/>
          <c:h val="0.87567835270591265"/>
        </c:manualLayout>
      </c:layout>
      <c:doughnutChart>
        <c:varyColors val="1"/>
        <c:ser>
          <c:idx val="0"/>
          <c:order val="0"/>
          <c:tx>
            <c:strRef>
              <c:f>Лист1!$B$1</c:f>
              <c:strCache>
                <c:ptCount val="1"/>
                <c:pt idx="0">
                  <c:v>Продажи</c:v>
                </c:pt>
              </c:strCache>
            </c:strRef>
          </c:tx>
          <c:dPt>
            <c:idx val="0"/>
            <c:explosion val="9"/>
          </c:dPt>
          <c:dPt>
            <c:idx val="1"/>
            <c:spPr>
              <a:solidFill>
                <a:srgbClr val="FF7C80"/>
              </a:solidFill>
            </c:spPr>
          </c:dPt>
          <c:dPt>
            <c:idx val="2"/>
            <c:explosion val="23"/>
          </c:dPt>
          <c:dPt>
            <c:idx val="3"/>
            <c:explosion val="10"/>
          </c:dPt>
          <c:dPt>
            <c:idx val="4"/>
            <c:spPr>
              <a:solidFill>
                <a:srgbClr val="FF0000"/>
              </a:solidFill>
            </c:spPr>
          </c:dPt>
          <c:dLbls>
            <c:dLbl>
              <c:idx val="1"/>
              <c:layout>
                <c:manualLayout>
                  <c:x val="7.5757575757575924E-3"/>
                  <c:y val="-2.5000000000000001E-2"/>
                </c:manualLayout>
              </c:layout>
              <c:showVal val="1"/>
            </c:dLbl>
            <c:dLbl>
              <c:idx val="2"/>
              <c:layout>
                <c:manualLayout>
                  <c:x val="0"/>
                  <c:y val="0.11904761904761912"/>
                </c:manualLayout>
              </c:layout>
              <c:showVal val="1"/>
            </c:dLbl>
            <c:dLbl>
              <c:idx val="3"/>
              <c:layout>
                <c:manualLayout>
                  <c:x val="2.5250536864710091E-3"/>
                  <c:y val="4.1666666666667395E-3"/>
                </c:manualLayout>
              </c:layout>
              <c:showVal val="1"/>
            </c:dLbl>
            <c:txPr>
              <a:bodyPr/>
              <a:lstStyle/>
              <a:p>
                <a:pPr>
                  <a:defRPr sz="1100"/>
                </a:pPr>
                <a:endParaRPr lang="ru-RU"/>
              </a:p>
            </c:txPr>
            <c:showVal val="1"/>
            <c:showLeaderLines val="1"/>
          </c:dLbls>
          <c:cat>
            <c:strRef>
              <c:f>Лист1!$A$2:$A$6</c:f>
              <c:strCache>
                <c:ptCount val="5"/>
                <c:pt idx="0">
                  <c:v>дотации</c:v>
                </c:pt>
                <c:pt idx="1">
                  <c:v>субсидии</c:v>
                </c:pt>
                <c:pt idx="2">
                  <c:v>инные межбюджетные трансферты</c:v>
                </c:pt>
                <c:pt idx="3">
                  <c:v>субвенции </c:v>
                </c:pt>
                <c:pt idx="4">
                  <c:v>прочие безвозмездные поступления</c:v>
                </c:pt>
              </c:strCache>
            </c:strRef>
          </c:cat>
          <c:val>
            <c:numRef>
              <c:f>Лист1!$B$2:$B$6</c:f>
              <c:numCache>
                <c:formatCode>General</c:formatCode>
                <c:ptCount val="5"/>
                <c:pt idx="0">
                  <c:v>220969</c:v>
                </c:pt>
                <c:pt idx="1">
                  <c:v>196389.67</c:v>
                </c:pt>
                <c:pt idx="2">
                  <c:v>5985.1900000000014</c:v>
                </c:pt>
                <c:pt idx="3">
                  <c:v>696357.05</c:v>
                </c:pt>
                <c:pt idx="4">
                  <c:v>4.7</c:v>
                </c:pt>
              </c:numCache>
            </c:numRef>
          </c:val>
        </c:ser>
        <c:firstSliceAng val="0"/>
        <c:holeSize val="50"/>
      </c:doughnutChart>
    </c:plotArea>
    <c:legend>
      <c:legendPos val="r"/>
      <c:layout>
        <c:manualLayout>
          <c:xMode val="edge"/>
          <c:yMode val="edge"/>
          <c:x val="0.6213964447625866"/>
          <c:y val="0.17795603674540786"/>
          <c:w val="0.36345204008589838"/>
          <c:h val="0.62742125984251973"/>
        </c:manualLayout>
      </c:layout>
      <c:txPr>
        <a:bodyPr/>
        <a:lstStyle/>
        <a:p>
          <a:pPr>
            <a:defRPr sz="1100"/>
          </a:pPr>
          <a:endParaRPr lang="ru-RU"/>
        </a:p>
      </c:txPr>
    </c:legend>
    <c:plotVisOnly val="1"/>
  </c:chart>
  <c:txPr>
    <a:bodyPr/>
    <a:lstStyle/>
    <a:p>
      <a:pPr>
        <a:defRPr sz="900"/>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9.6266732283464565E-2"/>
          <c:y val="0.15195851877211125"/>
          <c:w val="0.92073832790445154"/>
          <c:h val="0.57263513513513564"/>
        </c:manualLayout>
      </c:layout>
      <c:bar3DChart>
        <c:barDir val="col"/>
        <c:grouping val="clustered"/>
        <c:ser>
          <c:idx val="0"/>
          <c:order val="0"/>
          <c:tx>
            <c:strRef>
              <c:f>Sheet1!#ССЫЛКА!</c:f>
              <c:strCache>
                <c:ptCount val="1"/>
                <c:pt idx="0">
                  <c:v>#REF!</c:v>
                </c:pt>
              </c:strCache>
            </c:strRef>
          </c:tx>
          <c:spPr>
            <a:solidFill>
              <a:schemeClr val="accent1"/>
            </a:solidFill>
            <a:ln w="12727">
              <a:solidFill>
                <a:schemeClr val="tx1"/>
              </a:solidFill>
              <a:prstDash val="solid"/>
            </a:ln>
          </c:spPr>
          <c:cat>
            <c:numRef>
              <c:f>Sheet1!$B$1:$G$1</c:f>
              <c:numCache>
                <c:formatCode>General</c:formatCode>
                <c:ptCount val="6"/>
                <c:pt idx="0">
                  <c:v>2016</c:v>
                </c:pt>
                <c:pt idx="1">
                  <c:v>2017</c:v>
                </c:pt>
                <c:pt idx="2">
                  <c:v>2018</c:v>
                </c:pt>
                <c:pt idx="3">
                  <c:v>2019</c:v>
                </c:pt>
                <c:pt idx="4">
                  <c:v>2018</c:v>
                </c:pt>
                <c:pt idx="5">
                  <c:v>2019</c:v>
                </c:pt>
              </c:numCache>
            </c:numRef>
          </c:cat>
          <c:val>
            <c:numRef>
              <c:f>Sheet1!#ССЫЛКА!</c:f>
              <c:numCache>
                <c:formatCode>General</c:formatCode>
                <c:ptCount val="1"/>
                <c:pt idx="0">
                  <c:v>1</c:v>
                </c:pt>
              </c:numCache>
            </c:numRef>
          </c:val>
        </c:ser>
        <c:ser>
          <c:idx val="1"/>
          <c:order val="1"/>
          <c:tx>
            <c:strRef>
              <c:f>Sheet1!$A$2</c:f>
              <c:strCache>
                <c:ptCount val="1"/>
                <c:pt idx="0">
                  <c:v>Продукция растениеводства</c:v>
                </c:pt>
              </c:strCache>
            </c:strRef>
          </c:tx>
          <c:spPr>
            <a:solidFill>
              <a:srgbClr val="00CC99"/>
            </a:solidFill>
            <a:ln w="12727">
              <a:solidFill>
                <a:schemeClr val="tx1"/>
              </a:solidFill>
              <a:prstDash val="solid"/>
            </a:ln>
          </c:spPr>
          <c:cat>
            <c:numRef>
              <c:f>Sheet1!$B$1:$G$1</c:f>
              <c:numCache>
                <c:formatCode>General</c:formatCode>
                <c:ptCount val="6"/>
                <c:pt idx="0">
                  <c:v>2016</c:v>
                </c:pt>
                <c:pt idx="1">
                  <c:v>2017</c:v>
                </c:pt>
                <c:pt idx="2">
                  <c:v>2018</c:v>
                </c:pt>
                <c:pt idx="3">
                  <c:v>2019</c:v>
                </c:pt>
                <c:pt idx="4">
                  <c:v>2018</c:v>
                </c:pt>
                <c:pt idx="5">
                  <c:v>2019</c:v>
                </c:pt>
              </c:numCache>
            </c:numRef>
          </c:cat>
          <c:val>
            <c:numRef>
              <c:f>Sheet1!$B$2:$G$2</c:f>
              <c:numCache>
                <c:formatCode>General</c:formatCode>
                <c:ptCount val="6"/>
                <c:pt idx="0">
                  <c:v>4006.9</c:v>
                </c:pt>
                <c:pt idx="1">
                  <c:v>2901</c:v>
                </c:pt>
                <c:pt idx="2">
                  <c:v>2776.25</c:v>
                </c:pt>
                <c:pt idx="3">
                  <c:v>4397</c:v>
                </c:pt>
                <c:pt idx="4">
                  <c:v>4650</c:v>
                </c:pt>
                <c:pt idx="5">
                  <c:v>4940</c:v>
                </c:pt>
              </c:numCache>
            </c:numRef>
          </c:val>
        </c:ser>
        <c:ser>
          <c:idx val="2"/>
          <c:order val="2"/>
          <c:tx>
            <c:strRef>
              <c:f>Sheet1!$A$3</c:f>
              <c:strCache>
                <c:ptCount val="1"/>
                <c:pt idx="0">
                  <c:v>Продукция животноводства</c:v>
                </c:pt>
              </c:strCache>
            </c:strRef>
          </c:tx>
          <c:spPr>
            <a:solidFill>
              <a:srgbClr val="9999FF"/>
            </a:solidFill>
            <a:ln w="12727">
              <a:solidFill>
                <a:schemeClr val="tx1"/>
              </a:solidFill>
              <a:prstDash val="solid"/>
            </a:ln>
          </c:spPr>
          <c:cat>
            <c:numRef>
              <c:f>Sheet1!$B$1:$G$1</c:f>
              <c:numCache>
                <c:formatCode>General</c:formatCode>
                <c:ptCount val="6"/>
                <c:pt idx="0">
                  <c:v>2016</c:v>
                </c:pt>
                <c:pt idx="1">
                  <c:v>2017</c:v>
                </c:pt>
                <c:pt idx="2">
                  <c:v>2018</c:v>
                </c:pt>
                <c:pt idx="3">
                  <c:v>2019</c:v>
                </c:pt>
                <c:pt idx="4">
                  <c:v>2018</c:v>
                </c:pt>
                <c:pt idx="5">
                  <c:v>2019</c:v>
                </c:pt>
              </c:numCache>
            </c:numRef>
          </c:cat>
          <c:val>
            <c:numRef>
              <c:f>Sheet1!$B$3:$G$3</c:f>
              <c:numCache>
                <c:formatCode>General</c:formatCode>
                <c:ptCount val="6"/>
                <c:pt idx="0">
                  <c:v>1307.5</c:v>
                </c:pt>
                <c:pt idx="1">
                  <c:v>1390</c:v>
                </c:pt>
                <c:pt idx="2">
                  <c:v>1370</c:v>
                </c:pt>
                <c:pt idx="3">
                  <c:v>1417</c:v>
                </c:pt>
                <c:pt idx="4">
                  <c:v>1470</c:v>
                </c:pt>
                <c:pt idx="5">
                  <c:v>1540</c:v>
                </c:pt>
              </c:numCache>
            </c:numRef>
          </c:val>
        </c:ser>
        <c:gapDepth val="0"/>
        <c:shape val="box"/>
        <c:axId val="177334528"/>
        <c:axId val="177344512"/>
        <c:axId val="0"/>
      </c:bar3DChart>
      <c:catAx>
        <c:axId val="177334528"/>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77344512"/>
        <c:crosses val="autoZero"/>
        <c:auto val="1"/>
        <c:lblAlgn val="ctr"/>
        <c:lblOffset val="100"/>
        <c:tickLblSkip val="1"/>
        <c:tickMarkSkip val="1"/>
      </c:catAx>
      <c:valAx>
        <c:axId val="177344512"/>
        <c:scaling>
          <c:orientation val="minMax"/>
          <c:max val="4000"/>
          <c:min val="0"/>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77334528"/>
        <c:crosses val="autoZero"/>
        <c:crossBetween val="between"/>
        <c:majorUnit val="400"/>
        <c:minorUnit val="200"/>
      </c:valAx>
      <c:spPr>
        <a:noFill/>
        <a:ln w="25454">
          <a:noFill/>
        </a:ln>
      </c:spPr>
    </c:plotArea>
    <c:legend>
      <c:legendPos val="r"/>
      <c:legendEntry>
        <c:idx val="0"/>
        <c:delete val="1"/>
      </c:legendEntry>
      <c:layout>
        <c:manualLayout>
          <c:xMode val="edge"/>
          <c:yMode val="edge"/>
          <c:x val="0"/>
          <c:y val="0.826977633230634"/>
          <c:w val="1"/>
          <c:h val="5.0697579469233013E-2"/>
        </c:manualLayout>
      </c:layout>
      <c:spPr>
        <a:noFill/>
        <a:ln w="3182">
          <a:noFill/>
          <a:prstDash val="solid"/>
        </a:ln>
      </c:spPr>
    </c:legend>
    <c:plotVisOnly val="1"/>
    <c:dispBlanksAs val="gap"/>
  </c:chart>
  <c:spPr>
    <a:noFill/>
    <a:ln>
      <a:noFill/>
    </a:ln>
  </c:spPr>
  <c:txPr>
    <a:bodyPr/>
    <a:lstStyle/>
    <a:p>
      <a:pPr>
        <a:defRPr sz="1100" b="1" i="0" u="none" strike="noStrike" baseline="0">
          <a:solidFill>
            <a:schemeClr val="tx1"/>
          </a:solidFill>
          <a:latin typeface="Calibri" pitchFamily="34" charset="0"/>
          <a:ea typeface="Arial"/>
          <a:cs typeface="Calibri" pitchFamily="34" charset="0"/>
        </a:defRPr>
      </a:pPr>
      <a:endParaRPr lang="ru-RU"/>
    </a:p>
  </c:txPr>
  <c:externalData r:id="rId1"/>
</c:chartSpace>
</file>

<file path=ppt/charts/chart30.xml><?xml version="1.0" encoding="utf-8"?>
<c:chartSpace xmlns:c="http://schemas.openxmlformats.org/drawingml/2006/chart" xmlns:a="http://schemas.openxmlformats.org/drawingml/2006/main" xmlns:r="http://schemas.openxmlformats.org/officeDocument/2006/relationships">
  <c:lang val="ru-RU"/>
  <c:chart>
    <c:view3D>
      <c:rAngAx val="1"/>
    </c:view3D>
    <c:plotArea>
      <c:layout/>
      <c:bar3DChart>
        <c:barDir val="col"/>
        <c:grouping val="clustered"/>
        <c:ser>
          <c:idx val="0"/>
          <c:order val="0"/>
          <c:tx>
            <c:strRef>
              <c:f>Лист1!$B$20</c:f>
              <c:strCache>
                <c:ptCount val="1"/>
                <c:pt idx="0">
                  <c:v>Доходы, из них </c:v>
                </c:pt>
              </c:strCache>
            </c:strRef>
          </c:tx>
          <c:cat>
            <c:multiLvlStrRef>
              <c:f>Лист1!$C$18:$K$19</c:f>
              <c:multiLvlStrCache>
                <c:ptCount val="8"/>
                <c:lvl>
                  <c:pt idx="0">
                    <c:v>план </c:v>
                  </c:pt>
                  <c:pt idx="1">
                    <c:v>исполнение </c:v>
                  </c:pt>
                  <c:pt idx="2">
                    <c:v>план </c:v>
                  </c:pt>
                  <c:pt idx="3">
                    <c:v>исполнение </c:v>
                  </c:pt>
                  <c:pt idx="4">
                    <c:v>абс. </c:v>
                  </c:pt>
                  <c:pt idx="5">
                    <c:v>% </c:v>
                  </c:pt>
                  <c:pt idx="6">
                    <c:v>абс. </c:v>
                  </c:pt>
                  <c:pt idx="7">
                    <c:v>% </c:v>
                  </c:pt>
                </c:lvl>
                <c:lvl>
                  <c:pt idx="0">
                    <c:v>2018 год </c:v>
                  </c:pt>
                  <c:pt idx="2">
                    <c:v>2019 год </c:v>
                  </c:pt>
                  <c:pt idx="4">
                    <c:v>Отклонение исполнения  к плану 2019 года </c:v>
                  </c:pt>
                  <c:pt idx="6">
                    <c:v>Отклонение исполнения 2019 к 2018</c:v>
                  </c:pt>
                </c:lvl>
              </c:multiLvlStrCache>
            </c:multiLvlStrRef>
          </c:cat>
          <c:val>
            <c:numRef>
              <c:f>Лист1!$C$20:$K$20</c:f>
              <c:numCache>
                <c:formatCode>#,##0.00</c:formatCode>
                <c:ptCount val="8"/>
                <c:pt idx="0">
                  <c:v>1425853.01</c:v>
                </c:pt>
                <c:pt idx="1">
                  <c:v>1450420.51</c:v>
                </c:pt>
                <c:pt idx="2">
                  <c:v>1564006.75</c:v>
                </c:pt>
                <c:pt idx="3">
                  <c:v>1572000.1800000011</c:v>
                </c:pt>
                <c:pt idx="4">
                  <c:v>7993.4299999999539</c:v>
                </c:pt>
                <c:pt idx="5" formatCode="0.00">
                  <c:v>100.51108666890373</c:v>
                </c:pt>
                <c:pt idx="6">
                  <c:v>121579.66999999995</c:v>
                </c:pt>
                <c:pt idx="7" formatCode="0.00">
                  <c:v>108.38237388135086</c:v>
                </c:pt>
              </c:numCache>
            </c:numRef>
          </c:val>
        </c:ser>
        <c:ser>
          <c:idx val="1"/>
          <c:order val="1"/>
          <c:tx>
            <c:strRef>
              <c:f>Лист1!$B$21</c:f>
              <c:strCache>
                <c:ptCount val="1"/>
                <c:pt idx="0">
                  <c:v>Налоговые и неналоговые </c:v>
                </c:pt>
              </c:strCache>
            </c:strRef>
          </c:tx>
          <c:cat>
            <c:multiLvlStrRef>
              <c:f>Лист1!$C$18:$K$19</c:f>
              <c:multiLvlStrCache>
                <c:ptCount val="8"/>
                <c:lvl>
                  <c:pt idx="0">
                    <c:v>план </c:v>
                  </c:pt>
                  <c:pt idx="1">
                    <c:v>исполнение </c:v>
                  </c:pt>
                  <c:pt idx="2">
                    <c:v>план </c:v>
                  </c:pt>
                  <c:pt idx="3">
                    <c:v>исполнение </c:v>
                  </c:pt>
                  <c:pt idx="4">
                    <c:v>абс. </c:v>
                  </c:pt>
                  <c:pt idx="5">
                    <c:v>% </c:v>
                  </c:pt>
                  <c:pt idx="6">
                    <c:v>абс. </c:v>
                  </c:pt>
                  <c:pt idx="7">
                    <c:v>% </c:v>
                  </c:pt>
                </c:lvl>
                <c:lvl>
                  <c:pt idx="0">
                    <c:v>2018 год </c:v>
                  </c:pt>
                  <c:pt idx="2">
                    <c:v>2019 год </c:v>
                  </c:pt>
                  <c:pt idx="4">
                    <c:v>Отклонение исполнения  к плану 2019 года </c:v>
                  </c:pt>
                  <c:pt idx="6">
                    <c:v>Отклонение исполнения 2019 к 2018</c:v>
                  </c:pt>
                </c:lvl>
              </c:multiLvlStrCache>
            </c:multiLvlStrRef>
          </c:cat>
          <c:val>
            <c:numRef>
              <c:f>Лист1!$C$21:$K$21</c:f>
              <c:numCache>
                <c:formatCode>General</c:formatCode>
                <c:ptCount val="8"/>
                <c:pt idx="0">
                  <c:v>283433.12</c:v>
                </c:pt>
                <c:pt idx="1">
                  <c:v>312368.55</c:v>
                </c:pt>
                <c:pt idx="2">
                  <c:v>328148.94</c:v>
                </c:pt>
                <c:pt idx="3">
                  <c:v>342667.2200000002</c:v>
                </c:pt>
                <c:pt idx="4" formatCode="#,##0.00">
                  <c:v>14518.279999999961</c:v>
                </c:pt>
                <c:pt idx="5" formatCode="0.00">
                  <c:v>104.42429587003998</c:v>
                </c:pt>
                <c:pt idx="6" formatCode="#,##0.00">
                  <c:v>30298.669999999907</c:v>
                </c:pt>
                <c:pt idx="7" formatCode="0.00">
                  <c:v>109.69965446265317</c:v>
                </c:pt>
              </c:numCache>
            </c:numRef>
          </c:val>
        </c:ser>
        <c:ser>
          <c:idx val="2"/>
          <c:order val="2"/>
          <c:tx>
            <c:strRef>
              <c:f>Лист1!$B$22</c:f>
              <c:strCache>
                <c:ptCount val="1"/>
                <c:pt idx="0">
                  <c:v>Безвозмездные поступления </c:v>
                </c:pt>
              </c:strCache>
            </c:strRef>
          </c:tx>
          <c:cat>
            <c:multiLvlStrRef>
              <c:f>Лист1!$C$18:$K$19</c:f>
              <c:multiLvlStrCache>
                <c:ptCount val="8"/>
                <c:lvl>
                  <c:pt idx="0">
                    <c:v>план </c:v>
                  </c:pt>
                  <c:pt idx="1">
                    <c:v>исполнение </c:v>
                  </c:pt>
                  <c:pt idx="2">
                    <c:v>план </c:v>
                  </c:pt>
                  <c:pt idx="3">
                    <c:v>исполнение </c:v>
                  </c:pt>
                  <c:pt idx="4">
                    <c:v>абс. </c:v>
                  </c:pt>
                  <c:pt idx="5">
                    <c:v>% </c:v>
                  </c:pt>
                  <c:pt idx="6">
                    <c:v>абс. </c:v>
                  </c:pt>
                  <c:pt idx="7">
                    <c:v>% </c:v>
                  </c:pt>
                </c:lvl>
                <c:lvl>
                  <c:pt idx="0">
                    <c:v>2018 год </c:v>
                  </c:pt>
                  <c:pt idx="2">
                    <c:v>2019 год </c:v>
                  </c:pt>
                  <c:pt idx="4">
                    <c:v>Отклонение исполнения  к плану 2019 года </c:v>
                  </c:pt>
                  <c:pt idx="6">
                    <c:v>Отклонение исполнения 2019 к 2018</c:v>
                  </c:pt>
                </c:lvl>
              </c:multiLvlStrCache>
            </c:multiLvlStrRef>
          </c:cat>
          <c:val>
            <c:numRef>
              <c:f>Лист1!$C$22:$K$22</c:f>
              <c:numCache>
                <c:formatCode>General</c:formatCode>
                <c:ptCount val="8"/>
                <c:pt idx="0">
                  <c:v>1142419.5900000001</c:v>
                </c:pt>
                <c:pt idx="1">
                  <c:v>1138051.96</c:v>
                </c:pt>
                <c:pt idx="2">
                  <c:v>1235857.81</c:v>
                </c:pt>
                <c:pt idx="3">
                  <c:v>1229332.96</c:v>
                </c:pt>
                <c:pt idx="4" formatCode="#,##0.00">
                  <c:v>-6524.8500000000931</c:v>
                </c:pt>
                <c:pt idx="5" formatCode="0.00">
                  <c:v>99.472038777664253</c:v>
                </c:pt>
                <c:pt idx="6" formatCode="#,##0.00">
                  <c:v>91281</c:v>
                </c:pt>
                <c:pt idx="7" formatCode="0.00">
                  <c:v>108.02081128176259</c:v>
                </c:pt>
              </c:numCache>
            </c:numRef>
          </c:val>
        </c:ser>
        <c:ser>
          <c:idx val="3"/>
          <c:order val="3"/>
          <c:tx>
            <c:strRef>
              <c:f>Лист1!$B$23</c:f>
              <c:strCache>
                <c:ptCount val="1"/>
                <c:pt idx="0">
                  <c:v>Расходы </c:v>
                </c:pt>
              </c:strCache>
            </c:strRef>
          </c:tx>
          <c:cat>
            <c:multiLvlStrRef>
              <c:f>Лист1!$C$18:$K$19</c:f>
              <c:multiLvlStrCache>
                <c:ptCount val="8"/>
                <c:lvl>
                  <c:pt idx="0">
                    <c:v>план </c:v>
                  </c:pt>
                  <c:pt idx="1">
                    <c:v>исполнение </c:v>
                  </c:pt>
                  <c:pt idx="2">
                    <c:v>план </c:v>
                  </c:pt>
                  <c:pt idx="3">
                    <c:v>исполнение </c:v>
                  </c:pt>
                  <c:pt idx="4">
                    <c:v>абс. </c:v>
                  </c:pt>
                  <c:pt idx="5">
                    <c:v>% </c:v>
                  </c:pt>
                  <c:pt idx="6">
                    <c:v>абс. </c:v>
                  </c:pt>
                  <c:pt idx="7">
                    <c:v>% </c:v>
                  </c:pt>
                </c:lvl>
                <c:lvl>
                  <c:pt idx="0">
                    <c:v>2018 год </c:v>
                  </c:pt>
                  <c:pt idx="2">
                    <c:v>2019 год </c:v>
                  </c:pt>
                  <c:pt idx="4">
                    <c:v>Отклонение исполнения  к плану 2019 года </c:v>
                  </c:pt>
                  <c:pt idx="6">
                    <c:v>Отклонение исполнения 2019 к 2018</c:v>
                  </c:pt>
                </c:lvl>
              </c:multiLvlStrCache>
            </c:multiLvlStrRef>
          </c:cat>
          <c:val>
            <c:numRef>
              <c:f>Лист1!$C$23:$K$23</c:f>
              <c:numCache>
                <c:formatCode>General</c:formatCode>
                <c:ptCount val="8"/>
                <c:pt idx="0">
                  <c:v>1491703.87</c:v>
                </c:pt>
                <c:pt idx="1">
                  <c:v>1454443.6900000011</c:v>
                </c:pt>
                <c:pt idx="2">
                  <c:v>1626684.49</c:v>
                </c:pt>
                <c:pt idx="3">
                  <c:v>1540621.11</c:v>
                </c:pt>
                <c:pt idx="4" formatCode="#,##0.00">
                  <c:v>-86063.38</c:v>
                </c:pt>
                <c:pt idx="5" formatCode="0.00">
                  <c:v>94.70927641290784</c:v>
                </c:pt>
                <c:pt idx="6" formatCode="#,##0.00">
                  <c:v>86177.420000000158</c:v>
                </c:pt>
                <c:pt idx="7" formatCode="0.00">
                  <c:v>105.925112164363</c:v>
                </c:pt>
              </c:numCache>
            </c:numRef>
          </c:val>
        </c:ser>
        <c:ser>
          <c:idx val="4"/>
          <c:order val="4"/>
          <c:tx>
            <c:strRef>
              <c:f>Лист1!$B$24</c:f>
              <c:strCache>
                <c:ptCount val="1"/>
                <c:pt idx="0">
                  <c:v>Дефицит «-» /</c:v>
                </c:pt>
              </c:strCache>
            </c:strRef>
          </c:tx>
          <c:cat>
            <c:multiLvlStrRef>
              <c:f>Лист1!$C$18:$K$19</c:f>
              <c:multiLvlStrCache>
                <c:ptCount val="8"/>
                <c:lvl>
                  <c:pt idx="0">
                    <c:v>план </c:v>
                  </c:pt>
                  <c:pt idx="1">
                    <c:v>исполнение </c:v>
                  </c:pt>
                  <c:pt idx="2">
                    <c:v>план </c:v>
                  </c:pt>
                  <c:pt idx="3">
                    <c:v>исполнение </c:v>
                  </c:pt>
                  <c:pt idx="4">
                    <c:v>абс. </c:v>
                  </c:pt>
                  <c:pt idx="5">
                    <c:v>% </c:v>
                  </c:pt>
                  <c:pt idx="6">
                    <c:v>абс. </c:v>
                  </c:pt>
                  <c:pt idx="7">
                    <c:v>% </c:v>
                  </c:pt>
                </c:lvl>
                <c:lvl>
                  <c:pt idx="0">
                    <c:v>2018 год </c:v>
                  </c:pt>
                  <c:pt idx="2">
                    <c:v>2019 год </c:v>
                  </c:pt>
                  <c:pt idx="4">
                    <c:v>Отклонение исполнения  к плану 2019 года </c:v>
                  </c:pt>
                  <c:pt idx="6">
                    <c:v>Отклонение исполнения 2019 к 2018</c:v>
                  </c:pt>
                </c:lvl>
              </c:multiLvlStrCache>
            </c:multiLvlStrRef>
          </c:cat>
          <c:val>
            <c:numRef>
              <c:f>Лист1!$C$24:$K$24</c:f>
              <c:numCache>
                <c:formatCode>#,##0.00</c:formatCode>
                <c:ptCount val="8"/>
                <c:pt idx="0">
                  <c:v>-65850.860000000102</c:v>
                </c:pt>
                <c:pt idx="1">
                  <c:v>-4023.1799999999348</c:v>
                </c:pt>
                <c:pt idx="2">
                  <c:v>-62677.739999999991</c:v>
                </c:pt>
              </c:numCache>
            </c:numRef>
          </c:val>
        </c:ser>
        <c:ser>
          <c:idx val="5"/>
          <c:order val="5"/>
          <c:tx>
            <c:strRef>
              <c:f>Лист1!$B$25</c:f>
              <c:strCache>
                <c:ptCount val="1"/>
                <c:pt idx="0">
                  <c:v>Профицит «+» </c:v>
                </c:pt>
              </c:strCache>
            </c:strRef>
          </c:tx>
          <c:cat>
            <c:multiLvlStrRef>
              <c:f>Лист1!$C$18:$K$19</c:f>
              <c:multiLvlStrCache>
                <c:ptCount val="8"/>
                <c:lvl>
                  <c:pt idx="0">
                    <c:v>план </c:v>
                  </c:pt>
                  <c:pt idx="1">
                    <c:v>исполнение </c:v>
                  </c:pt>
                  <c:pt idx="2">
                    <c:v>план </c:v>
                  </c:pt>
                  <c:pt idx="3">
                    <c:v>исполнение </c:v>
                  </c:pt>
                  <c:pt idx="4">
                    <c:v>абс. </c:v>
                  </c:pt>
                  <c:pt idx="5">
                    <c:v>% </c:v>
                  </c:pt>
                  <c:pt idx="6">
                    <c:v>абс. </c:v>
                  </c:pt>
                  <c:pt idx="7">
                    <c:v>% </c:v>
                  </c:pt>
                </c:lvl>
                <c:lvl>
                  <c:pt idx="0">
                    <c:v>2018 год </c:v>
                  </c:pt>
                  <c:pt idx="2">
                    <c:v>2019 год </c:v>
                  </c:pt>
                  <c:pt idx="4">
                    <c:v>Отклонение исполнения  к плану 2019 года </c:v>
                  </c:pt>
                  <c:pt idx="6">
                    <c:v>Отклонение исполнения 2019 к 2018</c:v>
                  </c:pt>
                </c:lvl>
              </c:multiLvlStrCache>
            </c:multiLvlStrRef>
          </c:cat>
          <c:val>
            <c:numRef>
              <c:f>Лист1!$C$25:$K$25</c:f>
              <c:numCache>
                <c:formatCode>General</c:formatCode>
                <c:ptCount val="8"/>
                <c:pt idx="3" formatCode="#,##0.00">
                  <c:v>31379.069999999832</c:v>
                </c:pt>
              </c:numCache>
            </c:numRef>
          </c:val>
        </c:ser>
        <c:shape val="cone"/>
        <c:axId val="134099328"/>
        <c:axId val="134100864"/>
        <c:axId val="0"/>
      </c:bar3DChart>
      <c:catAx>
        <c:axId val="134099328"/>
        <c:scaling>
          <c:orientation val="minMax"/>
        </c:scaling>
        <c:axPos val="b"/>
        <c:tickLblPos val="nextTo"/>
        <c:crossAx val="134100864"/>
        <c:crosses val="autoZero"/>
        <c:auto val="1"/>
        <c:lblAlgn val="ctr"/>
        <c:lblOffset val="100"/>
      </c:catAx>
      <c:valAx>
        <c:axId val="134100864"/>
        <c:scaling>
          <c:orientation val="minMax"/>
        </c:scaling>
        <c:axPos val="l"/>
        <c:majorGridlines/>
        <c:numFmt formatCode="#,##0.00" sourceLinked="1"/>
        <c:tickLblPos val="nextTo"/>
        <c:crossAx val="134099328"/>
        <c:crosses val="autoZero"/>
        <c:crossBetween val="between"/>
      </c:valAx>
    </c:plotArea>
    <c:legend>
      <c:legendPos val="r"/>
      <c:layout/>
    </c:legend>
    <c:plotVisOnly val="1"/>
  </c:chart>
  <c:externalData r:id="rId1"/>
</c:chartSpace>
</file>

<file path=ppt/charts/chart31.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3.7677507702841666E-2"/>
          <c:y val="2.9255319148936192E-2"/>
          <c:w val="0.92319205751455236"/>
          <c:h val="0.73134549338248089"/>
        </c:manualLayout>
      </c:layout>
      <c:barChart>
        <c:barDir val="bar"/>
        <c:grouping val="clustered"/>
        <c:ser>
          <c:idx val="0"/>
          <c:order val="0"/>
          <c:tx>
            <c:strRef>
              <c:f>Лист1!$B$1</c:f>
              <c:strCache>
                <c:ptCount val="1"/>
                <c:pt idx="0">
                  <c:v>доходы</c:v>
                </c:pt>
              </c:strCache>
            </c:strRef>
          </c:tx>
          <c:dLbls>
            <c:txPr>
              <a:bodyPr/>
              <a:lstStyle/>
              <a:p>
                <a:pPr>
                  <a:defRPr sz="1200">
                    <a:solidFill>
                      <a:schemeClr val="accent1">
                        <a:lumMod val="50000"/>
                      </a:schemeClr>
                    </a:solidFill>
                  </a:defRPr>
                </a:pPr>
                <a:endParaRPr lang="ru-RU"/>
              </a:p>
            </c:txPr>
            <c:showVal val="1"/>
          </c:dLbls>
          <c:cat>
            <c:numRef>
              <c:f>Лист1!$A$2:$A$6</c:f>
              <c:numCache>
                <c:formatCode>General</c:formatCode>
                <c:ptCount val="5"/>
                <c:pt idx="0">
                  <c:v>2015</c:v>
                </c:pt>
                <c:pt idx="1">
                  <c:v>2016</c:v>
                </c:pt>
                <c:pt idx="2">
                  <c:v>2017</c:v>
                </c:pt>
                <c:pt idx="3">
                  <c:v>2018</c:v>
                </c:pt>
                <c:pt idx="4">
                  <c:v>2019</c:v>
                </c:pt>
              </c:numCache>
            </c:numRef>
          </c:cat>
          <c:val>
            <c:numRef>
              <c:f>Лист1!$B$2:$B$6</c:f>
              <c:numCache>
                <c:formatCode>General</c:formatCode>
                <c:ptCount val="5"/>
                <c:pt idx="0">
                  <c:v>1492388.9</c:v>
                </c:pt>
                <c:pt idx="1">
                  <c:v>1314600.22</c:v>
                </c:pt>
                <c:pt idx="2">
                  <c:v>1353078.04</c:v>
                </c:pt>
                <c:pt idx="3">
                  <c:v>1450420.51</c:v>
                </c:pt>
                <c:pt idx="4">
                  <c:v>1572000.1800000011</c:v>
                </c:pt>
              </c:numCache>
            </c:numRef>
          </c:val>
        </c:ser>
        <c:ser>
          <c:idx val="1"/>
          <c:order val="1"/>
          <c:tx>
            <c:strRef>
              <c:f>Лист1!$C$1</c:f>
              <c:strCache>
                <c:ptCount val="1"/>
                <c:pt idx="0">
                  <c:v>расходы</c:v>
                </c:pt>
              </c:strCache>
            </c:strRef>
          </c:tx>
          <c:dLbls>
            <c:txPr>
              <a:bodyPr/>
              <a:lstStyle/>
              <a:p>
                <a:pPr>
                  <a:defRPr sz="1200">
                    <a:solidFill>
                      <a:srgbClr val="C00000"/>
                    </a:solidFill>
                  </a:defRPr>
                </a:pPr>
                <a:endParaRPr lang="ru-RU"/>
              </a:p>
            </c:txPr>
            <c:showVal val="1"/>
          </c:dLbls>
          <c:cat>
            <c:numRef>
              <c:f>Лист1!$A$2:$A$6</c:f>
              <c:numCache>
                <c:formatCode>General</c:formatCode>
                <c:ptCount val="5"/>
                <c:pt idx="0">
                  <c:v>2015</c:v>
                </c:pt>
                <c:pt idx="1">
                  <c:v>2016</c:v>
                </c:pt>
                <c:pt idx="2">
                  <c:v>2017</c:v>
                </c:pt>
                <c:pt idx="3">
                  <c:v>2018</c:v>
                </c:pt>
                <c:pt idx="4">
                  <c:v>2019</c:v>
                </c:pt>
              </c:numCache>
            </c:numRef>
          </c:cat>
          <c:val>
            <c:numRef>
              <c:f>Лист1!$C$2:$C$6</c:f>
              <c:numCache>
                <c:formatCode>General</c:formatCode>
                <c:ptCount val="5"/>
                <c:pt idx="0">
                  <c:v>1430875.07</c:v>
                </c:pt>
                <c:pt idx="1">
                  <c:v>1356399.04</c:v>
                </c:pt>
                <c:pt idx="2">
                  <c:v>1337751.51</c:v>
                </c:pt>
                <c:pt idx="3">
                  <c:v>1454443.6900000011</c:v>
                </c:pt>
                <c:pt idx="4">
                  <c:v>1540621.11</c:v>
                </c:pt>
              </c:numCache>
            </c:numRef>
          </c:val>
        </c:ser>
        <c:ser>
          <c:idx val="2"/>
          <c:order val="2"/>
          <c:tx>
            <c:strRef>
              <c:f>Лист1!$D$1</c:f>
              <c:strCache>
                <c:ptCount val="1"/>
                <c:pt idx="0">
                  <c:v>дефицит</c:v>
                </c:pt>
              </c:strCache>
            </c:strRef>
          </c:tx>
          <c:dLbls>
            <c:dLbl>
              <c:idx val="1"/>
              <c:layout>
                <c:manualLayout>
                  <c:x val="-2.7777777777778043E-3"/>
                  <c:y val="-2.1428571428571491E-2"/>
                </c:manualLayout>
              </c:layout>
              <c:showVal val="1"/>
            </c:dLbl>
            <c:dLbl>
              <c:idx val="3"/>
              <c:layout>
                <c:manualLayout>
                  <c:x val="5.5555555555555558E-3"/>
                  <c:y val="-1.4285714285714285E-2"/>
                </c:manualLayout>
              </c:layout>
              <c:showVal val="1"/>
            </c:dLbl>
            <c:txPr>
              <a:bodyPr/>
              <a:lstStyle/>
              <a:p>
                <a:pPr>
                  <a:defRPr sz="1200">
                    <a:solidFill>
                      <a:schemeClr val="accent3">
                        <a:lumMod val="50000"/>
                      </a:schemeClr>
                    </a:solidFill>
                  </a:defRPr>
                </a:pPr>
                <a:endParaRPr lang="ru-RU"/>
              </a:p>
            </c:txPr>
            <c:showVal val="1"/>
          </c:dLbls>
          <c:cat>
            <c:numRef>
              <c:f>Лист1!$A$2:$A$6</c:f>
              <c:numCache>
                <c:formatCode>General</c:formatCode>
                <c:ptCount val="5"/>
                <c:pt idx="0">
                  <c:v>2015</c:v>
                </c:pt>
                <c:pt idx="1">
                  <c:v>2016</c:v>
                </c:pt>
                <c:pt idx="2">
                  <c:v>2017</c:v>
                </c:pt>
                <c:pt idx="3">
                  <c:v>2018</c:v>
                </c:pt>
                <c:pt idx="4">
                  <c:v>2019</c:v>
                </c:pt>
              </c:numCache>
            </c:numRef>
          </c:cat>
          <c:val>
            <c:numRef>
              <c:f>Лист1!$D$2:$D$6</c:f>
              <c:numCache>
                <c:formatCode>General</c:formatCode>
                <c:ptCount val="5"/>
                <c:pt idx="1">
                  <c:v>-41798.810000000012</c:v>
                </c:pt>
                <c:pt idx="3">
                  <c:v>-4023.18</c:v>
                </c:pt>
              </c:numCache>
            </c:numRef>
          </c:val>
        </c:ser>
        <c:ser>
          <c:idx val="3"/>
          <c:order val="3"/>
          <c:tx>
            <c:strRef>
              <c:f>Лист1!$E$1</c:f>
              <c:strCache>
                <c:ptCount val="1"/>
                <c:pt idx="0">
                  <c:v>профицит</c:v>
                </c:pt>
              </c:strCache>
            </c:strRef>
          </c:tx>
          <c:dLbls>
            <c:txPr>
              <a:bodyPr/>
              <a:lstStyle/>
              <a:p>
                <a:pPr>
                  <a:defRPr sz="1200">
                    <a:solidFill>
                      <a:schemeClr val="accent4">
                        <a:lumMod val="50000"/>
                      </a:schemeClr>
                    </a:solidFill>
                  </a:defRPr>
                </a:pPr>
                <a:endParaRPr lang="ru-RU"/>
              </a:p>
            </c:txPr>
            <c:showVal val="1"/>
          </c:dLbls>
          <c:cat>
            <c:numRef>
              <c:f>Лист1!$A$2:$A$6</c:f>
              <c:numCache>
                <c:formatCode>General</c:formatCode>
                <c:ptCount val="5"/>
                <c:pt idx="0">
                  <c:v>2015</c:v>
                </c:pt>
                <c:pt idx="1">
                  <c:v>2016</c:v>
                </c:pt>
                <c:pt idx="2">
                  <c:v>2017</c:v>
                </c:pt>
                <c:pt idx="3">
                  <c:v>2018</c:v>
                </c:pt>
                <c:pt idx="4">
                  <c:v>2019</c:v>
                </c:pt>
              </c:numCache>
            </c:numRef>
          </c:cat>
          <c:val>
            <c:numRef>
              <c:f>Лист1!$E$2:$E$6</c:f>
              <c:numCache>
                <c:formatCode>General</c:formatCode>
                <c:ptCount val="5"/>
                <c:pt idx="0">
                  <c:v>21328.14</c:v>
                </c:pt>
                <c:pt idx="2">
                  <c:v>15324.53</c:v>
                </c:pt>
                <c:pt idx="4">
                  <c:v>31379.07</c:v>
                </c:pt>
              </c:numCache>
            </c:numRef>
          </c:val>
        </c:ser>
        <c:axId val="180666752"/>
        <c:axId val="180668288"/>
      </c:barChart>
      <c:catAx>
        <c:axId val="180666752"/>
        <c:scaling>
          <c:orientation val="minMax"/>
        </c:scaling>
        <c:axPos val="l"/>
        <c:numFmt formatCode="General" sourceLinked="1"/>
        <c:tickLblPos val="nextTo"/>
        <c:txPr>
          <a:bodyPr/>
          <a:lstStyle/>
          <a:p>
            <a:pPr>
              <a:defRPr sz="1400"/>
            </a:pPr>
            <a:endParaRPr lang="ru-RU"/>
          </a:p>
        </c:txPr>
        <c:crossAx val="180668288"/>
        <c:crosses val="autoZero"/>
        <c:auto val="1"/>
        <c:lblAlgn val="ctr"/>
        <c:lblOffset val="100"/>
      </c:catAx>
      <c:valAx>
        <c:axId val="180668288"/>
        <c:scaling>
          <c:orientation val="minMax"/>
        </c:scaling>
        <c:axPos val="b"/>
        <c:majorGridlines/>
        <c:numFmt formatCode="General" sourceLinked="1"/>
        <c:tickLblPos val="nextTo"/>
        <c:txPr>
          <a:bodyPr/>
          <a:lstStyle/>
          <a:p>
            <a:pPr>
              <a:defRPr sz="1200"/>
            </a:pPr>
            <a:endParaRPr lang="ru-RU"/>
          </a:p>
        </c:txPr>
        <c:crossAx val="180666752"/>
        <c:crosses val="autoZero"/>
        <c:crossBetween val="between"/>
      </c:valAx>
    </c:plotArea>
    <c:legend>
      <c:legendPos val="r"/>
      <c:layout>
        <c:manualLayout>
          <c:xMode val="edge"/>
          <c:yMode val="edge"/>
          <c:x val="0.2083485107839782"/>
          <c:y val="0.90239403585190148"/>
          <c:w val="0.61049206892616659"/>
          <c:h val="7.5531077232367239E-2"/>
        </c:manualLayout>
      </c:layout>
      <c:txPr>
        <a:bodyPr/>
        <a:lstStyle/>
        <a:p>
          <a:pPr>
            <a:defRPr sz="1400"/>
          </a:pPr>
          <a:endParaRPr lang="ru-RU"/>
        </a:p>
      </c:txPr>
    </c:legend>
    <c:plotVisOnly val="1"/>
  </c:chart>
  <c:txPr>
    <a:bodyPr/>
    <a:lstStyle/>
    <a:p>
      <a:pPr>
        <a:defRPr sz="1800"/>
      </a:pPr>
      <a:endParaRPr lang="ru-RU"/>
    </a:p>
  </c:txPr>
  <c:externalData r:id="rId1"/>
</c:chartSpace>
</file>

<file path=ppt/charts/chart32.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5.2478260869565224E-2"/>
          <c:y val="9.712643678160976E-2"/>
          <c:w val="0.69646376811593746"/>
          <c:h val="0.73040229885057473"/>
        </c:manualLayout>
      </c:layout>
      <c:lineChart>
        <c:grouping val="standard"/>
        <c:ser>
          <c:idx val="0"/>
          <c:order val="0"/>
          <c:tx>
            <c:strRef>
              <c:f>Лист1!$B$1</c:f>
              <c:strCache>
                <c:ptCount val="1"/>
                <c:pt idx="0">
                  <c:v>бюджет района</c:v>
                </c:pt>
              </c:strCache>
            </c:strRef>
          </c:tx>
          <c:dLbls>
            <c:dLbl>
              <c:idx val="0"/>
              <c:layout>
                <c:manualLayout>
                  <c:x val="-5.6763232720909884E-2"/>
                  <c:y val="5.0446558763487692E-2"/>
                </c:manualLayout>
              </c:layout>
              <c:showVal val="1"/>
            </c:dLbl>
            <c:dLbl>
              <c:idx val="1"/>
              <c:layout>
                <c:manualLayout>
                  <c:x val="-9.4202974628171496E-2"/>
                  <c:y val="4.1187664041994802E-2"/>
                </c:manualLayout>
              </c:layout>
              <c:showVal val="1"/>
            </c:dLbl>
            <c:dLbl>
              <c:idx val="2"/>
              <c:layout>
                <c:manualLayout>
                  <c:x val="-5.1630468066491693E-2"/>
                  <c:y val="4.661563137941091E-2"/>
                </c:manualLayout>
              </c:layout>
              <c:showVal val="1"/>
            </c:dLbl>
            <c:dLbl>
              <c:idx val="3"/>
              <c:layout>
                <c:manualLayout>
                  <c:x val="-5.8514545056867887E-2"/>
                  <c:y val="-4.8850976961213183E-2"/>
                </c:manualLayout>
              </c:layout>
              <c:showVal val="1"/>
            </c:dLbl>
            <c:txPr>
              <a:bodyPr/>
              <a:lstStyle/>
              <a:p>
                <a:pPr>
                  <a:defRPr sz="1100" b="1">
                    <a:solidFill>
                      <a:schemeClr val="accent1">
                        <a:lumMod val="75000"/>
                      </a:schemeClr>
                    </a:solidFill>
                  </a:defRPr>
                </a:pPr>
                <a:endParaRPr lang="ru-RU"/>
              </a:p>
            </c:txPr>
            <c:showVal val="1"/>
          </c:dLbls>
          <c:cat>
            <c:numRef>
              <c:f>Лист1!$A$2:$A$6</c:f>
              <c:numCache>
                <c:formatCode>General</c:formatCode>
                <c:ptCount val="5"/>
                <c:pt idx="0">
                  <c:v>2015</c:v>
                </c:pt>
                <c:pt idx="1">
                  <c:v>2016</c:v>
                </c:pt>
                <c:pt idx="2">
                  <c:v>2017</c:v>
                </c:pt>
                <c:pt idx="3">
                  <c:v>2018</c:v>
                </c:pt>
                <c:pt idx="4">
                  <c:v>2019</c:v>
                </c:pt>
              </c:numCache>
            </c:numRef>
          </c:cat>
          <c:val>
            <c:numRef>
              <c:f>Лист1!$B$2:$B$6</c:f>
              <c:numCache>
                <c:formatCode>General</c:formatCode>
                <c:ptCount val="5"/>
                <c:pt idx="0">
                  <c:v>104.4</c:v>
                </c:pt>
                <c:pt idx="1">
                  <c:v>113.7</c:v>
                </c:pt>
                <c:pt idx="2">
                  <c:v>109.8</c:v>
                </c:pt>
                <c:pt idx="3">
                  <c:v>112.1</c:v>
                </c:pt>
                <c:pt idx="4">
                  <c:v>102.9</c:v>
                </c:pt>
              </c:numCache>
            </c:numRef>
          </c:val>
        </c:ser>
        <c:ser>
          <c:idx val="1"/>
          <c:order val="1"/>
          <c:tx>
            <c:strRef>
              <c:f>Лист1!$C$1</c:f>
              <c:strCache>
                <c:ptCount val="1"/>
                <c:pt idx="0">
                  <c:v>бюджеты поселений</c:v>
                </c:pt>
              </c:strCache>
            </c:strRef>
          </c:tx>
          <c:dLbls>
            <c:dLbl>
              <c:idx val="0"/>
              <c:layout>
                <c:manualLayout>
                  <c:x val="-6.4975831146107013E-2"/>
                  <c:y val="-5.8269539224263631E-2"/>
                </c:manualLayout>
              </c:layout>
              <c:showVal val="1"/>
            </c:dLbl>
            <c:dLbl>
              <c:idx val="1"/>
              <c:layout>
                <c:manualLayout>
                  <c:x val="9.7222222222222224E-3"/>
                  <c:y val="1.0695902595508894E-2"/>
                </c:manualLayout>
              </c:layout>
              <c:showVal val="1"/>
            </c:dLbl>
            <c:dLbl>
              <c:idx val="2"/>
              <c:layout>
                <c:manualLayout>
                  <c:x val="-7.6147419072615921E-2"/>
                  <c:y val="1.7879848352289299E-2"/>
                </c:manualLayout>
              </c:layout>
              <c:showVal val="1"/>
            </c:dLbl>
            <c:dLbl>
              <c:idx val="3"/>
              <c:layout>
                <c:manualLayout>
                  <c:x val="-7.3731846019247593E-2"/>
                  <c:y val="-2.4585156022163896E-2"/>
                </c:manualLayout>
              </c:layout>
              <c:showVal val="1"/>
            </c:dLbl>
            <c:txPr>
              <a:bodyPr/>
              <a:lstStyle/>
              <a:p>
                <a:pPr>
                  <a:defRPr sz="1100" b="1">
                    <a:solidFill>
                      <a:schemeClr val="accent2">
                        <a:lumMod val="75000"/>
                      </a:schemeClr>
                    </a:solidFill>
                  </a:defRPr>
                </a:pPr>
                <a:endParaRPr lang="ru-RU"/>
              </a:p>
            </c:txPr>
            <c:showVal val="1"/>
          </c:dLbls>
          <c:cat>
            <c:numRef>
              <c:f>Лист1!$A$2:$A$6</c:f>
              <c:numCache>
                <c:formatCode>General</c:formatCode>
                <c:ptCount val="5"/>
                <c:pt idx="0">
                  <c:v>2015</c:v>
                </c:pt>
                <c:pt idx="1">
                  <c:v>2016</c:v>
                </c:pt>
                <c:pt idx="2">
                  <c:v>2017</c:v>
                </c:pt>
                <c:pt idx="3">
                  <c:v>2018</c:v>
                </c:pt>
                <c:pt idx="4">
                  <c:v>2019</c:v>
                </c:pt>
              </c:numCache>
            </c:numRef>
          </c:cat>
          <c:val>
            <c:numRef>
              <c:f>Лист1!$C$2:$C$6</c:f>
              <c:numCache>
                <c:formatCode>General</c:formatCode>
                <c:ptCount val="5"/>
                <c:pt idx="0">
                  <c:v>107.7</c:v>
                </c:pt>
                <c:pt idx="1">
                  <c:v>109.9</c:v>
                </c:pt>
                <c:pt idx="2">
                  <c:v>117.1</c:v>
                </c:pt>
                <c:pt idx="3">
                  <c:v>106.6</c:v>
                </c:pt>
                <c:pt idx="4">
                  <c:v>108.1</c:v>
                </c:pt>
              </c:numCache>
            </c:numRef>
          </c:val>
        </c:ser>
        <c:ser>
          <c:idx val="2"/>
          <c:order val="2"/>
          <c:tx>
            <c:strRef>
              <c:f>Лист1!$D$1</c:f>
              <c:strCache>
                <c:ptCount val="1"/>
                <c:pt idx="0">
                  <c:v>консолидированный бюджет</c:v>
                </c:pt>
              </c:strCache>
            </c:strRef>
          </c:tx>
          <c:dLbls>
            <c:dLbl>
              <c:idx val="0"/>
              <c:layout>
                <c:manualLayout>
                  <c:x val="-6.4009623797025433E-2"/>
                  <c:y val="1.2771216097987753E-2"/>
                </c:manualLayout>
              </c:layout>
              <c:showVal val="1"/>
            </c:dLbl>
            <c:dLbl>
              <c:idx val="1"/>
              <c:layout>
                <c:manualLayout>
                  <c:x val="-4.4867125984251993E-2"/>
                  <c:y val="-0.12468066491688588"/>
                </c:manualLayout>
              </c:layout>
              <c:showVal val="1"/>
            </c:dLbl>
            <c:dLbl>
              <c:idx val="2"/>
              <c:layout>
                <c:manualLayout>
                  <c:x val="-1.9323818897637936E-2"/>
                  <c:y val="-5.0287255759696704E-2"/>
                </c:manualLayout>
              </c:layout>
              <c:showVal val="1"/>
            </c:dLbl>
            <c:dLbl>
              <c:idx val="3"/>
              <c:layout>
                <c:manualLayout>
                  <c:x val="3.3574912510936201E-2"/>
                  <c:y val="-1.931722076407116E-2"/>
                </c:manualLayout>
              </c:layout>
              <c:showVal val="1"/>
            </c:dLbl>
            <c:txPr>
              <a:bodyPr/>
              <a:lstStyle/>
              <a:p>
                <a:pPr>
                  <a:defRPr sz="1100" b="1">
                    <a:solidFill>
                      <a:schemeClr val="accent3">
                        <a:lumMod val="75000"/>
                      </a:schemeClr>
                    </a:solidFill>
                  </a:defRPr>
                </a:pPr>
                <a:endParaRPr lang="ru-RU"/>
              </a:p>
            </c:txPr>
            <c:showVal val="1"/>
          </c:dLbls>
          <c:cat>
            <c:numRef>
              <c:f>Лист1!$A$2:$A$6</c:f>
              <c:numCache>
                <c:formatCode>General</c:formatCode>
                <c:ptCount val="5"/>
                <c:pt idx="0">
                  <c:v>2015</c:v>
                </c:pt>
                <c:pt idx="1">
                  <c:v>2016</c:v>
                </c:pt>
                <c:pt idx="2">
                  <c:v>2017</c:v>
                </c:pt>
                <c:pt idx="3">
                  <c:v>2018</c:v>
                </c:pt>
                <c:pt idx="4">
                  <c:v>2019</c:v>
                </c:pt>
              </c:numCache>
            </c:numRef>
          </c:cat>
          <c:val>
            <c:numRef>
              <c:f>Лист1!$D$2:$D$6</c:f>
              <c:numCache>
                <c:formatCode>General</c:formatCode>
                <c:ptCount val="5"/>
                <c:pt idx="0">
                  <c:v>105.5</c:v>
                </c:pt>
                <c:pt idx="1">
                  <c:v>112.3</c:v>
                </c:pt>
                <c:pt idx="2">
                  <c:v>112.1</c:v>
                </c:pt>
                <c:pt idx="3">
                  <c:v>110.2</c:v>
                </c:pt>
                <c:pt idx="4">
                  <c:v>104.6</c:v>
                </c:pt>
              </c:numCache>
            </c:numRef>
          </c:val>
        </c:ser>
        <c:marker val="1"/>
        <c:axId val="181232000"/>
        <c:axId val="181233536"/>
      </c:lineChart>
      <c:catAx>
        <c:axId val="181232000"/>
        <c:scaling>
          <c:orientation val="minMax"/>
        </c:scaling>
        <c:axPos val="b"/>
        <c:numFmt formatCode="General" sourceLinked="1"/>
        <c:tickLblPos val="nextTo"/>
        <c:txPr>
          <a:bodyPr/>
          <a:lstStyle/>
          <a:p>
            <a:pPr>
              <a:defRPr sz="1200"/>
            </a:pPr>
            <a:endParaRPr lang="ru-RU"/>
          </a:p>
        </c:txPr>
        <c:crossAx val="181233536"/>
        <c:crosses val="autoZero"/>
        <c:auto val="1"/>
        <c:lblAlgn val="ctr"/>
        <c:lblOffset val="100"/>
      </c:catAx>
      <c:valAx>
        <c:axId val="181233536"/>
        <c:scaling>
          <c:orientation val="minMax"/>
          <c:min val="100"/>
        </c:scaling>
        <c:axPos val="l"/>
        <c:majorGridlines/>
        <c:numFmt formatCode="General" sourceLinked="1"/>
        <c:tickLblPos val="nextTo"/>
        <c:txPr>
          <a:bodyPr/>
          <a:lstStyle/>
          <a:p>
            <a:pPr>
              <a:defRPr sz="1200"/>
            </a:pPr>
            <a:endParaRPr lang="ru-RU"/>
          </a:p>
        </c:txPr>
        <c:crossAx val="181232000"/>
        <c:crosses val="autoZero"/>
        <c:crossBetween val="between"/>
      </c:valAx>
    </c:plotArea>
    <c:legend>
      <c:legendPos val="r"/>
      <c:layout/>
      <c:txPr>
        <a:bodyPr/>
        <a:lstStyle/>
        <a:p>
          <a:pPr>
            <a:defRPr sz="1000"/>
          </a:pPr>
          <a:endParaRPr lang="ru-RU"/>
        </a:p>
      </c:txPr>
    </c:legend>
    <c:plotVisOnly val="1"/>
  </c:chart>
  <c:txPr>
    <a:bodyPr/>
    <a:lstStyle/>
    <a:p>
      <a:pPr>
        <a:defRPr sz="1800"/>
      </a:pPr>
      <a:endParaRPr lang="ru-RU"/>
    </a:p>
  </c:txPr>
  <c:externalData r:id="rId1"/>
</c:chartSpace>
</file>

<file path=ppt/charts/chart33.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0.11963791457885962"/>
          <c:y val="4.5833333333333656E-2"/>
          <c:w val="0.84862972317139951"/>
          <c:h val="0.72765288713911036"/>
        </c:manualLayout>
      </c:layout>
      <c:barChart>
        <c:barDir val="col"/>
        <c:grouping val="stacked"/>
        <c:ser>
          <c:idx val="0"/>
          <c:order val="0"/>
          <c:tx>
            <c:strRef>
              <c:f>Лист1!$B$1</c:f>
              <c:strCache>
                <c:ptCount val="1"/>
                <c:pt idx="0">
                  <c:v>прочие расходы</c:v>
                </c:pt>
              </c:strCache>
            </c:strRef>
          </c:tx>
          <c:spPr>
            <a:solidFill>
              <a:srgbClr val="92D050"/>
            </a:solidFill>
          </c:spPr>
          <c:cat>
            <c:strRef>
              <c:f>Лист1!$A$2:$A$5</c:f>
              <c:strCache>
                <c:ptCount val="4"/>
                <c:pt idx="0">
                  <c:v>2017 год (факт)</c:v>
                </c:pt>
                <c:pt idx="1">
                  <c:v>2018год (факт)</c:v>
                </c:pt>
                <c:pt idx="2">
                  <c:v>2019 год (план)</c:v>
                </c:pt>
                <c:pt idx="3">
                  <c:v>2019 год (факт)</c:v>
                </c:pt>
              </c:strCache>
            </c:strRef>
          </c:cat>
          <c:val>
            <c:numRef>
              <c:f>Лист1!$B$2:$B$5</c:f>
              <c:numCache>
                <c:formatCode>General</c:formatCode>
                <c:ptCount val="4"/>
                <c:pt idx="0">
                  <c:v>194943.5</c:v>
                </c:pt>
                <c:pt idx="1">
                  <c:v>211006.24000000011</c:v>
                </c:pt>
                <c:pt idx="2">
                  <c:v>221856.73</c:v>
                </c:pt>
                <c:pt idx="3">
                  <c:v>228352.78</c:v>
                </c:pt>
              </c:numCache>
            </c:numRef>
          </c:val>
        </c:ser>
        <c:ser>
          <c:idx val="1"/>
          <c:order val="1"/>
          <c:tx>
            <c:strRef>
              <c:f>Лист1!$C$1</c:f>
              <c:strCache>
                <c:ptCount val="1"/>
                <c:pt idx="0">
                  <c:v>расходы на социально-культурную сферу</c:v>
                </c:pt>
              </c:strCache>
            </c:strRef>
          </c:tx>
          <c:spPr>
            <a:solidFill>
              <a:schemeClr val="accent4">
                <a:lumMod val="60000"/>
                <a:lumOff val="40000"/>
              </a:schemeClr>
            </a:solidFill>
          </c:spPr>
          <c:cat>
            <c:strRef>
              <c:f>Лист1!$A$2:$A$5</c:f>
              <c:strCache>
                <c:ptCount val="4"/>
                <c:pt idx="0">
                  <c:v>2017 год (факт)</c:v>
                </c:pt>
                <c:pt idx="1">
                  <c:v>2018год (факт)</c:v>
                </c:pt>
                <c:pt idx="2">
                  <c:v>2019 год (план)</c:v>
                </c:pt>
                <c:pt idx="3">
                  <c:v>2019 год (факт)</c:v>
                </c:pt>
              </c:strCache>
            </c:strRef>
          </c:cat>
          <c:val>
            <c:numRef>
              <c:f>Лист1!$C$2:$C$5</c:f>
              <c:numCache>
                <c:formatCode>General</c:formatCode>
                <c:ptCount val="4"/>
                <c:pt idx="0">
                  <c:v>1013244.3</c:v>
                </c:pt>
                <c:pt idx="1">
                  <c:v>1054048.6000000001</c:v>
                </c:pt>
                <c:pt idx="2">
                  <c:v>1122439.1700000011</c:v>
                </c:pt>
                <c:pt idx="3">
                  <c:v>1118476.75</c:v>
                </c:pt>
              </c:numCache>
            </c:numRef>
          </c:val>
        </c:ser>
        <c:overlap val="100"/>
        <c:axId val="182495488"/>
        <c:axId val="182501376"/>
      </c:barChart>
      <c:catAx>
        <c:axId val="182495488"/>
        <c:scaling>
          <c:orientation val="minMax"/>
        </c:scaling>
        <c:axPos val="b"/>
        <c:tickLblPos val="nextTo"/>
        <c:txPr>
          <a:bodyPr/>
          <a:lstStyle/>
          <a:p>
            <a:pPr>
              <a:defRPr sz="900"/>
            </a:pPr>
            <a:endParaRPr lang="ru-RU"/>
          </a:p>
        </c:txPr>
        <c:crossAx val="182501376"/>
        <c:crosses val="autoZero"/>
        <c:auto val="1"/>
        <c:lblAlgn val="ctr"/>
        <c:lblOffset val="100"/>
      </c:catAx>
      <c:valAx>
        <c:axId val="182501376"/>
        <c:scaling>
          <c:orientation val="minMax"/>
        </c:scaling>
        <c:axPos val="l"/>
        <c:majorGridlines/>
        <c:numFmt formatCode="General" sourceLinked="1"/>
        <c:tickLblPos val="nextTo"/>
        <c:txPr>
          <a:bodyPr/>
          <a:lstStyle/>
          <a:p>
            <a:pPr>
              <a:defRPr sz="800"/>
            </a:pPr>
            <a:endParaRPr lang="ru-RU"/>
          </a:p>
        </c:txPr>
        <c:crossAx val="182495488"/>
        <c:crosses val="autoZero"/>
        <c:crossBetween val="between"/>
      </c:valAx>
    </c:plotArea>
    <c:legend>
      <c:legendPos val="r"/>
      <c:layout>
        <c:manualLayout>
          <c:xMode val="edge"/>
          <c:yMode val="edge"/>
          <c:x val="4.5454545454545463E-2"/>
          <c:y val="0.89598261154855663"/>
          <c:w val="0.95168672312187463"/>
          <c:h val="7.0534776902887134E-2"/>
        </c:manualLayout>
      </c:layout>
      <c:txPr>
        <a:bodyPr/>
        <a:lstStyle/>
        <a:p>
          <a:pPr>
            <a:defRPr sz="1000"/>
          </a:pPr>
          <a:endParaRPr lang="ru-RU"/>
        </a:p>
      </c:txPr>
    </c:legend>
    <c:plotVisOnly val="1"/>
  </c:chart>
  <c:txPr>
    <a:bodyPr/>
    <a:lstStyle/>
    <a:p>
      <a:pPr>
        <a:defRPr sz="1400"/>
      </a:pPr>
      <a:endParaRPr lang="ru-RU"/>
    </a:p>
  </c:txPr>
  <c:externalData r:id="rId1"/>
</c:chartSpace>
</file>

<file path=ppt/charts/chart34.xml><?xml version="1.0" encoding="utf-8"?>
<c:chartSpace xmlns:c="http://schemas.openxmlformats.org/drawingml/2006/chart" xmlns:a="http://schemas.openxmlformats.org/drawingml/2006/main" xmlns:r="http://schemas.openxmlformats.org/officeDocument/2006/relationships">
  <c:date1904 val="1"/>
  <c:lang val="ru-RU"/>
  <c:chart>
    <c:view3D>
      <c:rAngAx val="1"/>
    </c:view3D>
    <c:plotArea>
      <c:layout>
        <c:manualLayout>
          <c:layoutTarget val="inner"/>
          <c:xMode val="edge"/>
          <c:yMode val="edge"/>
          <c:x val="7.2663057259608865E-2"/>
          <c:y val="6.1111111111111123E-2"/>
          <c:w val="0.65510950537319401"/>
          <c:h val="0.77212029746282018"/>
        </c:manualLayout>
      </c:layout>
      <c:bar3DChart>
        <c:barDir val="col"/>
        <c:grouping val="clustered"/>
        <c:ser>
          <c:idx val="0"/>
          <c:order val="0"/>
          <c:tx>
            <c:strRef>
              <c:f>Лист1!$B$1</c:f>
              <c:strCache>
                <c:ptCount val="1"/>
                <c:pt idx="0">
                  <c:v>расходы бюджета всего</c:v>
                </c:pt>
              </c:strCache>
            </c:strRef>
          </c:tx>
          <c:spPr>
            <a:solidFill>
              <a:srgbClr val="92D050"/>
            </a:solidFill>
          </c:spPr>
          <c:dLbls>
            <c:dLbl>
              <c:idx val="0"/>
              <c:layout>
                <c:manualLayout>
                  <c:x val="-7.2859235039991433E-3"/>
                  <c:y val="-6.3491619106277999E-2"/>
                </c:manualLayout>
              </c:layout>
              <c:showVal val="1"/>
            </c:dLbl>
            <c:dLbl>
              <c:idx val="1"/>
              <c:layout>
                <c:manualLayout>
                  <c:x val="-2.9143694015996446E-3"/>
                  <c:y val="-2.9629422249596388E-2"/>
                </c:manualLayout>
              </c:layout>
              <c:showVal val="1"/>
            </c:dLbl>
            <c:dLbl>
              <c:idx val="2"/>
              <c:layout>
                <c:manualLayout>
                  <c:x val="-4.3715541023994713E-2"/>
                  <c:y val="-2.116420632476515E-2"/>
                </c:manualLayout>
              </c:layout>
              <c:showVal val="1"/>
            </c:dLbl>
            <c:dLbl>
              <c:idx val="4"/>
              <c:layout>
                <c:manualLayout>
                  <c:x val="1.4571847007998223E-3"/>
                  <c:y val="-2.2791863268920531E-2"/>
                </c:manualLayout>
              </c:layout>
              <c:showVal val="1"/>
            </c:dLbl>
            <c:showVal val="1"/>
          </c:dLbls>
          <c:cat>
            <c:strRef>
              <c:f>Лист1!$A$2:$A$4</c:f>
              <c:strCache>
                <c:ptCount val="3"/>
                <c:pt idx="0">
                  <c:v>2017  год (факт)</c:v>
                </c:pt>
                <c:pt idx="1">
                  <c:v>2018  год (факт)</c:v>
                </c:pt>
                <c:pt idx="2">
                  <c:v>2019 год (факт)</c:v>
                </c:pt>
              </c:strCache>
            </c:strRef>
          </c:cat>
          <c:val>
            <c:numRef>
              <c:f>Лист1!$B$2:$B$4</c:f>
              <c:numCache>
                <c:formatCode>General</c:formatCode>
                <c:ptCount val="3"/>
                <c:pt idx="0">
                  <c:v>1199833.5900000001</c:v>
                </c:pt>
                <c:pt idx="1">
                  <c:v>1273690.78</c:v>
                </c:pt>
                <c:pt idx="2">
                  <c:v>1339645.6000000001</c:v>
                </c:pt>
              </c:numCache>
            </c:numRef>
          </c:val>
        </c:ser>
        <c:ser>
          <c:idx val="1"/>
          <c:order val="1"/>
          <c:tx>
            <c:strRef>
              <c:f>Лист1!$C$1</c:f>
              <c:strCache>
                <c:ptCount val="1"/>
                <c:pt idx="0">
                  <c:v>расходы на социально-культурную сферу</c:v>
                </c:pt>
              </c:strCache>
            </c:strRef>
          </c:tx>
          <c:spPr>
            <a:solidFill>
              <a:schemeClr val="accent4">
                <a:lumMod val="60000"/>
                <a:lumOff val="40000"/>
              </a:schemeClr>
            </a:solidFill>
          </c:spPr>
          <c:dLbls>
            <c:dLbl>
              <c:idx val="0"/>
              <c:layout>
                <c:manualLayout>
                  <c:x val="3.0600878716796415E-2"/>
                  <c:y val="-5.1118918969362707E-2"/>
                </c:manualLayout>
              </c:layout>
              <c:showVal val="1"/>
            </c:dLbl>
            <c:dLbl>
              <c:idx val="1"/>
              <c:layout>
                <c:manualLayout>
                  <c:x val="2.6229209875444012E-2"/>
                  <c:y val="-5.5026069892107593E-2"/>
                </c:manualLayout>
              </c:layout>
              <c:showVal val="1"/>
            </c:dLbl>
            <c:dLbl>
              <c:idx val="2"/>
              <c:layout>
                <c:manualLayout>
                  <c:x val="4.9544279827194004E-2"/>
                  <c:y val="-2.6699142379872687E-2"/>
                </c:manualLayout>
              </c:layout>
              <c:showVal val="1"/>
            </c:dLbl>
            <c:dLbl>
              <c:idx val="3"/>
              <c:layout>
                <c:manualLayout>
                  <c:x val="3.2058063417596212E-2"/>
                  <c:y val="-3.6466981230272477E-2"/>
                </c:manualLayout>
              </c:layout>
              <c:showVal val="1"/>
            </c:dLbl>
            <c:dLbl>
              <c:idx val="4"/>
              <c:layout>
                <c:manualLayout>
                  <c:x val="2.7686509315196631E-2"/>
                  <c:y val="-9.1167453075681228E-3"/>
                </c:manualLayout>
              </c:layout>
              <c:showVal val="1"/>
            </c:dLbl>
            <c:showVal val="1"/>
          </c:dLbls>
          <c:cat>
            <c:strRef>
              <c:f>Лист1!$A$2:$A$4</c:f>
              <c:strCache>
                <c:ptCount val="3"/>
                <c:pt idx="0">
                  <c:v>2017  год (факт)</c:v>
                </c:pt>
                <c:pt idx="1">
                  <c:v>2018  год (факт)</c:v>
                </c:pt>
                <c:pt idx="2">
                  <c:v>2019 год (факт)</c:v>
                </c:pt>
              </c:strCache>
            </c:strRef>
          </c:cat>
          <c:val>
            <c:numRef>
              <c:f>Лист1!$C$2:$C$4</c:f>
              <c:numCache>
                <c:formatCode>General</c:formatCode>
                <c:ptCount val="3"/>
                <c:pt idx="0">
                  <c:v>1022799.57</c:v>
                </c:pt>
                <c:pt idx="1">
                  <c:v>1081357.4000000004</c:v>
                </c:pt>
                <c:pt idx="2">
                  <c:v>1122378.24</c:v>
                </c:pt>
              </c:numCache>
            </c:numRef>
          </c:val>
        </c:ser>
        <c:shape val="box"/>
        <c:axId val="183035776"/>
        <c:axId val="183037312"/>
        <c:axId val="0"/>
      </c:bar3DChart>
      <c:catAx>
        <c:axId val="183035776"/>
        <c:scaling>
          <c:orientation val="minMax"/>
        </c:scaling>
        <c:axPos val="b"/>
        <c:tickLblPos val="nextTo"/>
        <c:crossAx val="183037312"/>
        <c:crosses val="autoZero"/>
        <c:auto val="1"/>
        <c:lblAlgn val="ctr"/>
        <c:lblOffset val="100"/>
      </c:catAx>
      <c:valAx>
        <c:axId val="183037312"/>
        <c:scaling>
          <c:orientation val="minMax"/>
        </c:scaling>
        <c:axPos val="l"/>
        <c:majorGridlines/>
        <c:numFmt formatCode="General" sourceLinked="1"/>
        <c:tickLblPos val="nextTo"/>
        <c:crossAx val="183035776"/>
        <c:crosses val="autoZero"/>
        <c:crossBetween val="between"/>
      </c:valAx>
    </c:plotArea>
    <c:legend>
      <c:legendPos val="r"/>
      <c:layout>
        <c:manualLayout>
          <c:xMode val="edge"/>
          <c:yMode val="edge"/>
          <c:x val="0.74011587162663472"/>
          <c:y val="0.46397637795275853"/>
          <c:w val="0.25827795649007113"/>
          <c:h val="0.25863735783027125"/>
        </c:manualLayout>
      </c:layout>
      <c:txPr>
        <a:bodyPr/>
        <a:lstStyle/>
        <a:p>
          <a:pPr>
            <a:defRPr sz="1000"/>
          </a:pPr>
          <a:endParaRPr lang="ru-RU"/>
        </a:p>
      </c:txPr>
    </c:legend>
    <c:plotVisOnly val="1"/>
  </c:chart>
  <c:txPr>
    <a:bodyPr/>
    <a:lstStyle/>
    <a:p>
      <a:pPr>
        <a:defRPr sz="900"/>
      </a:pPr>
      <a:endParaRPr lang="ru-RU"/>
    </a:p>
  </c:txPr>
  <c:externalData r:id="rId1"/>
  <c:userShapes r:id="rId2"/>
</c:chartSpace>
</file>

<file path=ppt/charts/chart35.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4.3815789473684211E-2"/>
          <c:y val="5.217391304347848E-2"/>
          <c:w val="0.70593567251462352"/>
          <c:h val="0.81534782608695655"/>
        </c:manualLayout>
      </c:layout>
      <c:lineChart>
        <c:grouping val="standard"/>
        <c:ser>
          <c:idx val="0"/>
          <c:order val="0"/>
          <c:tx>
            <c:strRef>
              <c:f>Лист1!$B$1</c:f>
              <c:strCache>
                <c:ptCount val="1"/>
                <c:pt idx="0">
                  <c:v>образование</c:v>
                </c:pt>
              </c:strCache>
            </c:strRef>
          </c:tx>
          <c:dLbls>
            <c:dLbl>
              <c:idx val="0"/>
              <c:layout>
                <c:manualLayout>
                  <c:x val="-2.0467836257309982E-2"/>
                  <c:y val="7.3913043478260873E-2"/>
                </c:manualLayout>
              </c:layout>
              <c:showVal val="1"/>
            </c:dLbl>
            <c:dLbl>
              <c:idx val="1"/>
              <c:layout>
                <c:manualLayout>
                  <c:x val="-1.4621034212828727E-3"/>
                  <c:y val="8.6956521739130543E-2"/>
                </c:manualLayout>
              </c:layout>
              <c:showVal val="1"/>
            </c:dLbl>
            <c:txPr>
              <a:bodyPr/>
              <a:lstStyle/>
              <a:p>
                <a:pPr>
                  <a:defRPr>
                    <a:solidFill>
                      <a:schemeClr val="accent1">
                        <a:lumMod val="75000"/>
                      </a:schemeClr>
                    </a:solidFill>
                  </a:defRPr>
                </a:pPr>
                <a:endParaRPr lang="ru-RU"/>
              </a:p>
            </c:txPr>
            <c:showVal val="1"/>
          </c:dLbls>
          <c:cat>
            <c:strRef>
              <c:f>Лист1!$A$2:$A$4</c:f>
              <c:strCache>
                <c:ptCount val="3"/>
                <c:pt idx="0">
                  <c:v>2017 год </c:v>
                </c:pt>
                <c:pt idx="1">
                  <c:v>2018 год</c:v>
                </c:pt>
                <c:pt idx="2">
                  <c:v>2019 год</c:v>
                </c:pt>
              </c:strCache>
            </c:strRef>
          </c:cat>
          <c:val>
            <c:numRef>
              <c:f>Лист1!$B$2:$B$4</c:f>
              <c:numCache>
                <c:formatCode>General</c:formatCode>
                <c:ptCount val="3"/>
                <c:pt idx="0">
                  <c:v>62.5</c:v>
                </c:pt>
                <c:pt idx="1">
                  <c:v>63.9</c:v>
                </c:pt>
                <c:pt idx="2">
                  <c:v>64</c:v>
                </c:pt>
              </c:numCache>
            </c:numRef>
          </c:val>
        </c:ser>
        <c:ser>
          <c:idx val="1"/>
          <c:order val="1"/>
          <c:tx>
            <c:strRef>
              <c:f>Лист1!$C$1</c:f>
              <c:strCache>
                <c:ptCount val="1"/>
                <c:pt idx="0">
                  <c:v>культура</c:v>
                </c:pt>
              </c:strCache>
            </c:strRef>
          </c:tx>
          <c:dLbls>
            <c:dLbl>
              <c:idx val="0"/>
              <c:layout>
                <c:manualLayout>
                  <c:x val="-3.8011695906432746E-2"/>
                  <c:y val="4.3478260869565313E-3"/>
                </c:manualLayout>
              </c:layout>
              <c:showVal val="1"/>
            </c:dLbl>
            <c:dLbl>
              <c:idx val="1"/>
              <c:layout>
                <c:manualLayout>
                  <c:x val="5.8479532163742158E-3"/>
                  <c:y val="-6.9565217391304432E-2"/>
                </c:manualLayout>
              </c:layout>
              <c:showVal val="1"/>
            </c:dLbl>
            <c:dLbl>
              <c:idx val="2"/>
              <c:layout>
                <c:manualLayout>
                  <c:x val="-1.7543859649122921E-2"/>
                  <c:y val="-0.1"/>
                </c:manualLayout>
              </c:layout>
              <c:showVal val="1"/>
            </c:dLbl>
            <c:txPr>
              <a:bodyPr/>
              <a:lstStyle/>
              <a:p>
                <a:pPr>
                  <a:defRPr>
                    <a:solidFill>
                      <a:srgbClr val="C00000"/>
                    </a:solidFill>
                  </a:defRPr>
                </a:pPr>
                <a:endParaRPr lang="ru-RU"/>
              </a:p>
            </c:txPr>
            <c:showVal val="1"/>
          </c:dLbls>
          <c:cat>
            <c:strRef>
              <c:f>Лист1!$A$2:$A$4</c:f>
              <c:strCache>
                <c:ptCount val="3"/>
                <c:pt idx="0">
                  <c:v>2017 год </c:v>
                </c:pt>
                <c:pt idx="1">
                  <c:v>2018 год</c:v>
                </c:pt>
                <c:pt idx="2">
                  <c:v>2019 год</c:v>
                </c:pt>
              </c:strCache>
            </c:strRef>
          </c:cat>
          <c:val>
            <c:numRef>
              <c:f>Лист1!$C$2:$C$4</c:f>
              <c:numCache>
                <c:formatCode>General</c:formatCode>
                <c:ptCount val="3"/>
                <c:pt idx="0">
                  <c:v>5</c:v>
                </c:pt>
                <c:pt idx="1">
                  <c:v>5.0999999999999996</c:v>
                </c:pt>
                <c:pt idx="2">
                  <c:v>4.9000000000000004</c:v>
                </c:pt>
              </c:numCache>
            </c:numRef>
          </c:val>
        </c:ser>
        <c:ser>
          <c:idx val="2"/>
          <c:order val="2"/>
          <c:tx>
            <c:strRef>
              <c:f>Лист1!$D$1</c:f>
              <c:strCache>
                <c:ptCount val="1"/>
                <c:pt idx="0">
                  <c:v>социальная политика </c:v>
                </c:pt>
              </c:strCache>
            </c:strRef>
          </c:tx>
          <c:dLbls>
            <c:dLbl>
              <c:idx val="0"/>
              <c:layout>
                <c:manualLayout>
                  <c:x val="-2.92397660818715E-3"/>
                  <c:y val="-4.3478260869565223E-2"/>
                </c:manualLayout>
              </c:layout>
              <c:showVal val="1"/>
            </c:dLbl>
            <c:dLbl>
              <c:idx val="1"/>
              <c:layout>
                <c:manualLayout>
                  <c:x val="-1.4619883040936209E-3"/>
                  <c:y val="-3.4782608695652174E-2"/>
                </c:manualLayout>
              </c:layout>
              <c:showVal val="1"/>
            </c:dLbl>
            <c:dLbl>
              <c:idx val="2"/>
              <c:layout>
                <c:manualLayout>
                  <c:x val="0"/>
                  <c:y val="-3.4782608695652174E-2"/>
                </c:manualLayout>
              </c:layout>
              <c:showVal val="1"/>
            </c:dLbl>
            <c:txPr>
              <a:bodyPr/>
              <a:lstStyle/>
              <a:p>
                <a:pPr>
                  <a:defRPr>
                    <a:solidFill>
                      <a:schemeClr val="accent3">
                        <a:lumMod val="50000"/>
                      </a:schemeClr>
                    </a:solidFill>
                  </a:defRPr>
                </a:pPr>
                <a:endParaRPr lang="ru-RU"/>
              </a:p>
            </c:txPr>
            <c:showVal val="1"/>
          </c:dLbls>
          <c:cat>
            <c:strRef>
              <c:f>Лист1!$A$2:$A$4</c:f>
              <c:strCache>
                <c:ptCount val="3"/>
                <c:pt idx="0">
                  <c:v>2017 год </c:v>
                </c:pt>
                <c:pt idx="1">
                  <c:v>2018 год</c:v>
                </c:pt>
                <c:pt idx="2">
                  <c:v>2019 год</c:v>
                </c:pt>
              </c:strCache>
            </c:strRef>
          </c:cat>
          <c:val>
            <c:numRef>
              <c:f>Лист1!$D$2:$D$4</c:f>
              <c:numCache>
                <c:formatCode>General</c:formatCode>
                <c:ptCount val="3"/>
                <c:pt idx="0">
                  <c:v>32.1</c:v>
                </c:pt>
                <c:pt idx="1">
                  <c:v>30.5</c:v>
                </c:pt>
                <c:pt idx="2">
                  <c:v>30.5</c:v>
                </c:pt>
              </c:numCache>
            </c:numRef>
          </c:val>
        </c:ser>
        <c:ser>
          <c:idx val="3"/>
          <c:order val="3"/>
          <c:tx>
            <c:strRef>
              <c:f>Лист1!$E$1</c:f>
              <c:strCache>
                <c:ptCount val="1"/>
                <c:pt idx="0">
                  <c:v>физическая культура и спорт</c:v>
                </c:pt>
              </c:strCache>
            </c:strRef>
          </c:tx>
          <c:dLbls>
            <c:dLbl>
              <c:idx val="0"/>
              <c:layout>
                <c:manualLayout>
                  <c:x val="-7.3099415204678372E-2"/>
                  <c:y val="3.0434782608695692E-2"/>
                </c:manualLayout>
              </c:layout>
              <c:showVal val="1"/>
            </c:dLbl>
            <c:dLbl>
              <c:idx val="1"/>
              <c:layout>
                <c:manualLayout>
                  <c:x val="-8.040935672514625E-2"/>
                  <c:y val="3.0434782608695692E-2"/>
                </c:manualLayout>
              </c:layout>
              <c:showVal val="1"/>
            </c:dLbl>
            <c:dLbl>
              <c:idx val="2"/>
              <c:layout>
                <c:manualLayout>
                  <c:x val="7.3099415204678523E-3"/>
                  <c:y val="-1.7391304347826087E-2"/>
                </c:manualLayout>
              </c:layout>
              <c:showVal val="1"/>
            </c:dLbl>
            <c:txPr>
              <a:bodyPr/>
              <a:lstStyle/>
              <a:p>
                <a:pPr>
                  <a:defRPr>
                    <a:solidFill>
                      <a:srgbClr val="7030A0"/>
                    </a:solidFill>
                  </a:defRPr>
                </a:pPr>
                <a:endParaRPr lang="ru-RU"/>
              </a:p>
            </c:txPr>
            <c:showVal val="1"/>
          </c:dLbls>
          <c:cat>
            <c:strRef>
              <c:f>Лист1!$A$2:$A$4</c:f>
              <c:strCache>
                <c:ptCount val="3"/>
                <c:pt idx="0">
                  <c:v>2017 год </c:v>
                </c:pt>
                <c:pt idx="1">
                  <c:v>2018 год</c:v>
                </c:pt>
                <c:pt idx="2">
                  <c:v>2019 год</c:v>
                </c:pt>
              </c:strCache>
            </c:strRef>
          </c:cat>
          <c:val>
            <c:numRef>
              <c:f>Лист1!$E$2:$E$4</c:f>
              <c:numCache>
                <c:formatCode>General</c:formatCode>
                <c:ptCount val="3"/>
                <c:pt idx="0">
                  <c:v>0.5</c:v>
                </c:pt>
                <c:pt idx="1">
                  <c:v>0.5</c:v>
                </c:pt>
                <c:pt idx="2">
                  <c:v>0.60000000000000064</c:v>
                </c:pt>
              </c:numCache>
            </c:numRef>
          </c:val>
        </c:ser>
        <c:marker val="1"/>
        <c:axId val="183175808"/>
        <c:axId val="183234944"/>
      </c:lineChart>
      <c:catAx>
        <c:axId val="183175808"/>
        <c:scaling>
          <c:orientation val="minMax"/>
        </c:scaling>
        <c:axPos val="b"/>
        <c:tickLblPos val="nextTo"/>
        <c:crossAx val="183234944"/>
        <c:crosses val="autoZero"/>
        <c:auto val="1"/>
        <c:lblAlgn val="ctr"/>
        <c:lblOffset val="100"/>
      </c:catAx>
      <c:valAx>
        <c:axId val="183234944"/>
        <c:scaling>
          <c:orientation val="minMax"/>
        </c:scaling>
        <c:delete val="1"/>
        <c:axPos val="l"/>
        <c:majorGridlines/>
        <c:numFmt formatCode="General" sourceLinked="1"/>
        <c:tickLblPos val="nextTo"/>
        <c:crossAx val="183175808"/>
        <c:crosses val="autoZero"/>
        <c:crossBetween val="between"/>
      </c:valAx>
    </c:plotArea>
    <c:legend>
      <c:legendPos val="r"/>
      <c:layout/>
    </c:legend>
    <c:plotVisOnly val="1"/>
  </c:chart>
  <c:txPr>
    <a:bodyPr/>
    <a:lstStyle/>
    <a:p>
      <a:pPr>
        <a:defRPr sz="1000"/>
      </a:pPr>
      <a:endParaRPr lang="ru-RU"/>
    </a:p>
  </c:txPr>
  <c:externalData r:id="rId1"/>
</c:chartSpace>
</file>

<file path=ppt/charts/chart36.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1324258530183727"/>
          <c:y val="6.3157894736842107E-2"/>
          <c:w val="0.8397963692038497"/>
          <c:h val="0.77647368421052665"/>
        </c:manualLayout>
      </c:layout>
      <c:barChart>
        <c:barDir val="col"/>
        <c:grouping val="stacked"/>
        <c:ser>
          <c:idx val="0"/>
          <c:order val="0"/>
          <c:tx>
            <c:strRef>
              <c:f>Лист1!$B$1</c:f>
              <c:strCache>
                <c:ptCount val="1"/>
                <c:pt idx="0">
                  <c:v>Ряд 1</c:v>
                </c:pt>
              </c:strCache>
            </c:strRef>
          </c:tx>
          <c:spPr>
            <a:solidFill>
              <a:srgbClr val="92D050"/>
            </a:solidFill>
          </c:spPr>
          <c:dLbls>
            <c:showVal val="1"/>
          </c:dLbls>
          <c:cat>
            <c:strRef>
              <c:f>Лист1!$A$2:$A$4</c:f>
              <c:strCache>
                <c:ptCount val="3"/>
                <c:pt idx="0">
                  <c:v>2017 год</c:v>
                </c:pt>
                <c:pt idx="1">
                  <c:v>2018 год</c:v>
                </c:pt>
                <c:pt idx="2">
                  <c:v>2019 год</c:v>
                </c:pt>
              </c:strCache>
            </c:strRef>
          </c:cat>
          <c:val>
            <c:numRef>
              <c:f>Лист1!$B$2:$B$4</c:f>
              <c:numCache>
                <c:formatCode>General</c:formatCode>
                <c:ptCount val="3"/>
                <c:pt idx="0">
                  <c:v>639127.71</c:v>
                </c:pt>
                <c:pt idx="1">
                  <c:v>690789.22</c:v>
                </c:pt>
                <c:pt idx="2">
                  <c:v>719042.35000000044</c:v>
                </c:pt>
              </c:numCache>
            </c:numRef>
          </c:val>
        </c:ser>
        <c:overlap val="100"/>
        <c:axId val="183288192"/>
        <c:axId val="183289728"/>
      </c:barChart>
      <c:catAx>
        <c:axId val="183288192"/>
        <c:scaling>
          <c:orientation val="minMax"/>
        </c:scaling>
        <c:axPos val="b"/>
        <c:tickLblPos val="nextTo"/>
        <c:crossAx val="183289728"/>
        <c:crosses val="autoZero"/>
        <c:auto val="1"/>
        <c:lblAlgn val="ctr"/>
        <c:lblOffset val="100"/>
      </c:catAx>
      <c:valAx>
        <c:axId val="183289728"/>
        <c:scaling>
          <c:orientation val="minMax"/>
        </c:scaling>
        <c:axPos val="l"/>
        <c:majorGridlines/>
        <c:numFmt formatCode="General" sourceLinked="1"/>
        <c:tickLblPos val="nextTo"/>
        <c:txPr>
          <a:bodyPr/>
          <a:lstStyle/>
          <a:p>
            <a:pPr>
              <a:defRPr sz="900"/>
            </a:pPr>
            <a:endParaRPr lang="ru-RU"/>
          </a:p>
        </c:txPr>
        <c:crossAx val="183288192"/>
        <c:crosses val="autoZero"/>
        <c:crossBetween val="between"/>
      </c:valAx>
    </c:plotArea>
    <c:plotVisOnly val="1"/>
  </c:chart>
  <c:txPr>
    <a:bodyPr/>
    <a:lstStyle/>
    <a:p>
      <a:pPr>
        <a:defRPr sz="1000"/>
      </a:pPr>
      <a:endParaRPr lang="ru-RU"/>
    </a:p>
  </c:txPr>
  <c:externalData r:id="rId1"/>
</c:chartSpace>
</file>

<file path=ppt/charts/chart37.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6.2128034776902888E-2"/>
          <c:y val="0.1"/>
          <c:w val="0.93452380952380965"/>
          <c:h val="0.63765944881890102"/>
        </c:manualLayout>
      </c:layout>
      <c:lineChart>
        <c:grouping val="standard"/>
        <c:ser>
          <c:idx val="0"/>
          <c:order val="0"/>
          <c:tx>
            <c:strRef>
              <c:f>Лист1!$B$1</c:f>
              <c:strCache>
                <c:ptCount val="1"/>
                <c:pt idx="0">
                  <c:v>2017</c:v>
                </c:pt>
              </c:strCache>
            </c:strRef>
          </c:tx>
          <c:dLbls>
            <c:dLbl>
              <c:idx val="0"/>
              <c:layout>
                <c:manualLayout>
                  <c:x val="-0.15625000000000044"/>
                  <c:y val="2.5000000000000001E-2"/>
                </c:manualLayout>
              </c:layout>
              <c:showVal val="1"/>
            </c:dLbl>
            <c:dLbl>
              <c:idx val="1"/>
              <c:layout>
                <c:manualLayout>
                  <c:x val="-1.3020833333333391E-2"/>
                  <c:y val="0.11562532808399004"/>
                </c:manualLayout>
              </c:layout>
              <c:showVal val="1"/>
            </c:dLbl>
            <c:showVal val="1"/>
          </c:dLbls>
          <c:cat>
            <c:numRef>
              <c:f>Лист1!$A$2:$A$4</c:f>
              <c:numCache>
                <c:formatCode>General</c:formatCode>
                <c:ptCount val="3"/>
                <c:pt idx="0">
                  <c:v>2017</c:v>
                </c:pt>
                <c:pt idx="1">
                  <c:v>2018</c:v>
                </c:pt>
                <c:pt idx="2">
                  <c:v>2019</c:v>
                </c:pt>
              </c:numCache>
            </c:numRef>
          </c:cat>
          <c:val>
            <c:numRef>
              <c:f>Лист1!$B$2:$B$4</c:f>
              <c:numCache>
                <c:formatCode>General</c:formatCode>
                <c:ptCount val="3"/>
                <c:pt idx="0">
                  <c:v>11799.64000000001</c:v>
                </c:pt>
                <c:pt idx="1">
                  <c:v>12743.07</c:v>
                </c:pt>
                <c:pt idx="2">
                  <c:v>13263.38</c:v>
                </c:pt>
              </c:numCache>
            </c:numRef>
          </c:val>
        </c:ser>
        <c:marker val="1"/>
        <c:axId val="183313536"/>
        <c:axId val="183315072"/>
      </c:lineChart>
      <c:catAx>
        <c:axId val="183313536"/>
        <c:scaling>
          <c:orientation val="minMax"/>
        </c:scaling>
        <c:axPos val="b"/>
        <c:numFmt formatCode="General" sourceLinked="1"/>
        <c:tickLblPos val="nextTo"/>
        <c:crossAx val="183315072"/>
        <c:crosses val="autoZero"/>
        <c:auto val="1"/>
        <c:lblAlgn val="ctr"/>
        <c:lblOffset val="100"/>
      </c:catAx>
      <c:valAx>
        <c:axId val="183315072"/>
        <c:scaling>
          <c:orientation val="minMax"/>
        </c:scaling>
        <c:delete val="1"/>
        <c:axPos val="l"/>
        <c:majorGridlines/>
        <c:numFmt formatCode="General" sourceLinked="1"/>
        <c:tickLblPos val="nextTo"/>
        <c:crossAx val="183313536"/>
        <c:crosses val="autoZero"/>
        <c:crossBetween val="between"/>
      </c:valAx>
    </c:plotArea>
    <c:plotVisOnly val="1"/>
  </c:chart>
  <c:txPr>
    <a:bodyPr/>
    <a:lstStyle/>
    <a:p>
      <a:pPr>
        <a:defRPr sz="1000">
          <a:latin typeface="Calibri" pitchFamily="34" charset="0"/>
          <a:cs typeface="Calibri" pitchFamily="34" charset="0"/>
        </a:defRPr>
      </a:pPr>
      <a:endParaRPr lang="ru-RU"/>
    </a:p>
  </c:txPr>
  <c:externalData r:id="rId1"/>
</c:chartSpace>
</file>

<file path=ppt/charts/chart38.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13350302566345867"/>
          <c:y val="3.1578947368421206E-2"/>
          <c:w val="0.8664969743365416"/>
          <c:h val="0.77647368421052665"/>
        </c:manualLayout>
      </c:layout>
      <c:barChart>
        <c:barDir val="col"/>
        <c:grouping val="stacked"/>
        <c:ser>
          <c:idx val="0"/>
          <c:order val="0"/>
          <c:tx>
            <c:strRef>
              <c:f>Лист1!$B$1</c:f>
              <c:strCache>
                <c:ptCount val="1"/>
                <c:pt idx="0">
                  <c:v>Ряд 1</c:v>
                </c:pt>
              </c:strCache>
            </c:strRef>
          </c:tx>
          <c:spPr>
            <a:solidFill>
              <a:srgbClr val="92D050"/>
            </a:solidFill>
          </c:spPr>
          <c:dLbls>
            <c:showVal val="1"/>
          </c:dLbls>
          <c:cat>
            <c:strRef>
              <c:f>Лист1!$A$2:$A$4</c:f>
              <c:strCache>
                <c:ptCount val="3"/>
                <c:pt idx="0">
                  <c:v>2017 год</c:v>
                </c:pt>
                <c:pt idx="1">
                  <c:v>2018 год</c:v>
                </c:pt>
                <c:pt idx="2">
                  <c:v>2019 год</c:v>
                </c:pt>
              </c:strCache>
            </c:strRef>
          </c:cat>
          <c:val>
            <c:numRef>
              <c:f>Лист1!$B$2:$B$4</c:f>
              <c:numCache>
                <c:formatCode>General</c:formatCode>
                <c:ptCount val="3"/>
                <c:pt idx="0">
                  <c:v>64907.729999999996</c:v>
                </c:pt>
                <c:pt idx="1">
                  <c:v>72363.360000000001</c:v>
                </c:pt>
                <c:pt idx="2">
                  <c:v>69728.5</c:v>
                </c:pt>
              </c:numCache>
            </c:numRef>
          </c:val>
        </c:ser>
        <c:overlap val="100"/>
        <c:axId val="183329920"/>
        <c:axId val="183644160"/>
      </c:barChart>
      <c:catAx>
        <c:axId val="183329920"/>
        <c:scaling>
          <c:orientation val="minMax"/>
        </c:scaling>
        <c:axPos val="b"/>
        <c:tickLblPos val="nextTo"/>
        <c:crossAx val="183644160"/>
        <c:crosses val="autoZero"/>
        <c:auto val="1"/>
        <c:lblAlgn val="ctr"/>
        <c:lblOffset val="100"/>
      </c:catAx>
      <c:valAx>
        <c:axId val="183644160"/>
        <c:scaling>
          <c:orientation val="minMax"/>
        </c:scaling>
        <c:axPos val="l"/>
        <c:majorGridlines/>
        <c:numFmt formatCode="General" sourceLinked="1"/>
        <c:tickLblPos val="nextTo"/>
        <c:txPr>
          <a:bodyPr/>
          <a:lstStyle/>
          <a:p>
            <a:pPr>
              <a:defRPr sz="900"/>
            </a:pPr>
            <a:endParaRPr lang="ru-RU"/>
          </a:p>
        </c:txPr>
        <c:crossAx val="183329920"/>
        <c:crosses val="autoZero"/>
        <c:crossBetween val="between"/>
      </c:valAx>
    </c:plotArea>
    <c:plotVisOnly val="1"/>
  </c:chart>
  <c:txPr>
    <a:bodyPr/>
    <a:lstStyle/>
    <a:p>
      <a:pPr>
        <a:defRPr sz="1000"/>
      </a:pPr>
      <a:endParaRPr lang="ru-RU"/>
    </a:p>
  </c:txPr>
  <c:externalData r:id="rId1"/>
</c:chartSpace>
</file>

<file path=ppt/charts/chart39.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
          <c:y val="9.4988069673109063E-2"/>
          <c:w val="0.91269841269841834"/>
          <c:h val="0.72127649909145952"/>
        </c:manualLayout>
      </c:layout>
      <c:lineChart>
        <c:grouping val="standard"/>
        <c:ser>
          <c:idx val="0"/>
          <c:order val="0"/>
          <c:tx>
            <c:strRef>
              <c:f>Лист1!$B$1</c:f>
              <c:strCache>
                <c:ptCount val="1"/>
                <c:pt idx="0">
                  <c:v>2017</c:v>
                </c:pt>
              </c:strCache>
            </c:strRef>
          </c:tx>
          <c:dLbls>
            <c:dLbl>
              <c:idx val="1"/>
              <c:layout>
                <c:manualLayout>
                  <c:x val="0"/>
                  <c:y val="1.5625E-2"/>
                </c:manualLayout>
              </c:layout>
              <c:showVal val="1"/>
            </c:dLbl>
            <c:showVal val="1"/>
          </c:dLbls>
          <c:cat>
            <c:strRef>
              <c:f>Лист1!$A$2:$A$4</c:f>
              <c:strCache>
                <c:ptCount val="3"/>
                <c:pt idx="0">
                  <c:v>2017/2018</c:v>
                </c:pt>
                <c:pt idx="1">
                  <c:v>2018/2019</c:v>
                </c:pt>
                <c:pt idx="2">
                  <c:v>2019/2020</c:v>
                </c:pt>
              </c:strCache>
            </c:strRef>
          </c:cat>
          <c:val>
            <c:numRef>
              <c:f>Лист1!$B$2:$B$4</c:f>
              <c:numCache>
                <c:formatCode>General</c:formatCode>
                <c:ptCount val="3"/>
                <c:pt idx="0">
                  <c:v>2385</c:v>
                </c:pt>
                <c:pt idx="1">
                  <c:v>2357</c:v>
                </c:pt>
                <c:pt idx="2">
                  <c:v>2238</c:v>
                </c:pt>
              </c:numCache>
            </c:numRef>
          </c:val>
        </c:ser>
        <c:marker val="1"/>
        <c:axId val="183669120"/>
        <c:axId val="183670656"/>
      </c:lineChart>
      <c:catAx>
        <c:axId val="183669120"/>
        <c:scaling>
          <c:orientation val="minMax"/>
        </c:scaling>
        <c:axPos val="b"/>
        <c:numFmt formatCode="General" sourceLinked="1"/>
        <c:tickLblPos val="nextTo"/>
        <c:crossAx val="183670656"/>
        <c:crosses val="autoZero"/>
        <c:auto val="1"/>
        <c:lblAlgn val="ctr"/>
        <c:lblOffset val="100"/>
      </c:catAx>
      <c:valAx>
        <c:axId val="183670656"/>
        <c:scaling>
          <c:orientation val="minMax"/>
        </c:scaling>
        <c:delete val="1"/>
        <c:axPos val="l"/>
        <c:majorGridlines/>
        <c:numFmt formatCode="General" sourceLinked="1"/>
        <c:tickLblPos val="nextTo"/>
        <c:crossAx val="183669120"/>
        <c:crosses val="autoZero"/>
        <c:crossBetween val="between"/>
      </c:valAx>
    </c:plotArea>
    <c:plotVisOnly val="1"/>
  </c:chart>
  <c:txPr>
    <a:bodyPr/>
    <a:lstStyle/>
    <a:p>
      <a:pPr>
        <a:defRPr sz="1000">
          <a:latin typeface="Calibri" pitchFamily="34" charset="0"/>
          <a:cs typeface="Calibri" pitchFamily="34" charset="0"/>
        </a:defRPr>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8.4299788481066701E-2"/>
          <c:y val="0.13252596142873438"/>
          <c:w val="0.92073832790445154"/>
          <c:h val="0.59437435809654227"/>
        </c:manualLayout>
      </c:layout>
      <c:bar3DChart>
        <c:barDir val="col"/>
        <c:grouping val="stacked"/>
        <c:ser>
          <c:idx val="0"/>
          <c:order val="0"/>
          <c:tx>
            <c:strRef>
              <c:f>Sheet1!$A$2</c:f>
              <c:strCache>
                <c:ptCount val="1"/>
                <c:pt idx="0">
                  <c:v>валовой сбор зерна (в весе после обработки)</c:v>
                </c:pt>
              </c:strCache>
            </c:strRef>
          </c:tx>
          <c:spPr>
            <a:solidFill>
              <a:schemeClr val="accent2">
                <a:lumMod val="60000"/>
                <a:lumOff val="40000"/>
              </a:schemeClr>
            </a:solidFill>
            <a:ln w="12727">
              <a:solidFill>
                <a:schemeClr val="tx1"/>
              </a:solidFill>
              <a:prstDash val="solid"/>
            </a:ln>
          </c:spPr>
          <c:cat>
            <c:numRef>
              <c:f>Sheet1!$B$1:$G$1</c:f>
              <c:numCache>
                <c:formatCode>General</c:formatCode>
                <c:ptCount val="6"/>
                <c:pt idx="0">
                  <c:v>2016</c:v>
                </c:pt>
                <c:pt idx="1">
                  <c:v>2017</c:v>
                </c:pt>
                <c:pt idx="2">
                  <c:v>2018</c:v>
                </c:pt>
                <c:pt idx="3">
                  <c:v>2019</c:v>
                </c:pt>
                <c:pt idx="4">
                  <c:v>2020</c:v>
                </c:pt>
                <c:pt idx="5">
                  <c:v>2021</c:v>
                </c:pt>
              </c:numCache>
            </c:numRef>
          </c:cat>
          <c:val>
            <c:numRef>
              <c:f>Sheet1!$B$2:$G$2</c:f>
              <c:numCache>
                <c:formatCode>General</c:formatCode>
                <c:ptCount val="6"/>
                <c:pt idx="0">
                  <c:v>289.89999999999969</c:v>
                </c:pt>
                <c:pt idx="1">
                  <c:v>275.39999999999969</c:v>
                </c:pt>
                <c:pt idx="2">
                  <c:v>273</c:v>
                </c:pt>
                <c:pt idx="3">
                  <c:v>275</c:v>
                </c:pt>
                <c:pt idx="4">
                  <c:v>281.5</c:v>
                </c:pt>
                <c:pt idx="5">
                  <c:v>287.20999999999964</c:v>
                </c:pt>
              </c:numCache>
            </c:numRef>
          </c:val>
        </c:ser>
        <c:gapDepth val="0"/>
        <c:shape val="cylinder"/>
        <c:axId val="177608960"/>
        <c:axId val="177631232"/>
        <c:axId val="0"/>
      </c:bar3DChart>
      <c:catAx>
        <c:axId val="177608960"/>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77631232"/>
        <c:crosses val="autoZero"/>
        <c:auto val="1"/>
        <c:lblAlgn val="ctr"/>
        <c:lblOffset val="100"/>
        <c:tickLblSkip val="1"/>
        <c:tickMarkSkip val="1"/>
      </c:catAx>
      <c:valAx>
        <c:axId val="177631232"/>
        <c:scaling>
          <c:orientation val="minMax"/>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77608960"/>
        <c:crosses val="autoZero"/>
        <c:crossBetween val="between"/>
      </c:valAx>
      <c:spPr>
        <a:noFill/>
        <a:ln w="25454">
          <a:noFill/>
        </a:ln>
      </c:spPr>
    </c:plotArea>
    <c:legend>
      <c:legendPos val="r"/>
      <c:layout>
        <c:manualLayout>
          <c:xMode val="edge"/>
          <c:yMode val="edge"/>
          <c:x val="0.13579055957178604"/>
          <c:y val="0.8495073034349"/>
          <c:w val="0.64976859242766061"/>
          <c:h val="9.2560908101780748E-2"/>
        </c:manualLayout>
      </c:layout>
      <c:spPr>
        <a:noFill/>
        <a:ln w="3182">
          <a:solidFill>
            <a:schemeClr val="tx1"/>
          </a:solidFill>
          <a:prstDash val="solid"/>
        </a:ln>
      </c:spPr>
    </c:legend>
    <c:plotVisOnly val="1"/>
    <c:dispBlanksAs val="gap"/>
  </c:chart>
  <c:spPr>
    <a:noFill/>
    <a:ln>
      <a:noFill/>
    </a:ln>
  </c:spPr>
  <c:txPr>
    <a:bodyPr/>
    <a:lstStyle/>
    <a:p>
      <a:pPr>
        <a:defRPr sz="1100" b="1" i="0" u="none" strike="noStrike" baseline="0">
          <a:solidFill>
            <a:schemeClr val="tx1"/>
          </a:solidFill>
          <a:latin typeface="Calibri" pitchFamily="34" charset="0"/>
          <a:ea typeface="Arial"/>
          <a:cs typeface="Calibri" pitchFamily="34" charset="0"/>
        </a:defRPr>
      </a:pPr>
      <a:endParaRPr lang="ru-RU"/>
    </a:p>
  </c:txPr>
  <c:externalData r:id="rId1"/>
</c:chartSpace>
</file>

<file path=ppt/charts/chart40.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13350302566345867"/>
          <c:y val="3.157894736842122E-2"/>
          <c:w val="0.76927475211432195"/>
          <c:h val="0.77647368421052665"/>
        </c:manualLayout>
      </c:layout>
      <c:barChart>
        <c:barDir val="col"/>
        <c:grouping val="stacked"/>
        <c:ser>
          <c:idx val="0"/>
          <c:order val="0"/>
          <c:tx>
            <c:strRef>
              <c:f>Лист1!$B$1</c:f>
              <c:strCache>
                <c:ptCount val="1"/>
                <c:pt idx="0">
                  <c:v>Ряд 1</c:v>
                </c:pt>
              </c:strCache>
            </c:strRef>
          </c:tx>
          <c:spPr>
            <a:solidFill>
              <a:srgbClr val="92D050"/>
            </a:solidFill>
          </c:spPr>
          <c:dLbls>
            <c:showVal val="1"/>
          </c:dLbls>
          <c:cat>
            <c:strRef>
              <c:f>Лист1!$A$2:$A$4</c:f>
              <c:strCache>
                <c:ptCount val="3"/>
                <c:pt idx="0">
                  <c:v>2017 год</c:v>
                </c:pt>
                <c:pt idx="1">
                  <c:v>2018 год</c:v>
                </c:pt>
                <c:pt idx="2">
                  <c:v>2019 год</c:v>
                </c:pt>
              </c:strCache>
            </c:strRef>
          </c:cat>
          <c:val>
            <c:numRef>
              <c:f>Лист1!$B$2:$B$4</c:f>
              <c:numCache>
                <c:formatCode>General</c:formatCode>
                <c:ptCount val="3"/>
                <c:pt idx="0">
                  <c:v>273760.08</c:v>
                </c:pt>
                <c:pt idx="1">
                  <c:v>259462.2</c:v>
                </c:pt>
                <c:pt idx="2">
                  <c:v>262444.08</c:v>
                </c:pt>
              </c:numCache>
            </c:numRef>
          </c:val>
        </c:ser>
        <c:overlap val="100"/>
        <c:axId val="183880320"/>
        <c:axId val="183882112"/>
      </c:barChart>
      <c:catAx>
        <c:axId val="183880320"/>
        <c:scaling>
          <c:orientation val="minMax"/>
        </c:scaling>
        <c:axPos val="b"/>
        <c:tickLblPos val="nextTo"/>
        <c:crossAx val="183882112"/>
        <c:crosses val="autoZero"/>
        <c:auto val="1"/>
        <c:lblAlgn val="ctr"/>
        <c:lblOffset val="100"/>
      </c:catAx>
      <c:valAx>
        <c:axId val="183882112"/>
        <c:scaling>
          <c:orientation val="minMax"/>
        </c:scaling>
        <c:axPos val="l"/>
        <c:majorGridlines/>
        <c:numFmt formatCode="General" sourceLinked="1"/>
        <c:tickLblPos val="nextTo"/>
        <c:txPr>
          <a:bodyPr/>
          <a:lstStyle/>
          <a:p>
            <a:pPr>
              <a:defRPr sz="900"/>
            </a:pPr>
            <a:endParaRPr lang="ru-RU"/>
          </a:p>
        </c:txPr>
        <c:crossAx val="183880320"/>
        <c:crosses val="autoZero"/>
        <c:crossBetween val="between"/>
      </c:valAx>
    </c:plotArea>
    <c:plotVisOnly val="1"/>
  </c:chart>
  <c:txPr>
    <a:bodyPr/>
    <a:lstStyle/>
    <a:p>
      <a:pPr>
        <a:defRPr sz="1000"/>
      </a:pPr>
      <a:endParaRPr lang="ru-RU"/>
    </a:p>
  </c:txPr>
  <c:externalData r:id="rId1"/>
</c:chartSpace>
</file>

<file path=ppt/charts/chart41.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
          <c:y val="9.4988069673109063E-2"/>
          <c:w val="0.912698412698419"/>
          <c:h val="0.72127649909145952"/>
        </c:manualLayout>
      </c:layout>
      <c:lineChart>
        <c:grouping val="standard"/>
        <c:ser>
          <c:idx val="0"/>
          <c:order val="0"/>
          <c:tx>
            <c:strRef>
              <c:f>Лист1!$B$1</c:f>
              <c:strCache>
                <c:ptCount val="1"/>
                <c:pt idx="0">
                  <c:v>2017</c:v>
                </c:pt>
              </c:strCache>
            </c:strRef>
          </c:tx>
          <c:dLbls>
            <c:dLbl>
              <c:idx val="1"/>
              <c:layout>
                <c:manualLayout>
                  <c:x val="0"/>
                  <c:y val="1.5625E-2"/>
                </c:manualLayout>
              </c:layout>
              <c:showVal val="1"/>
            </c:dLbl>
            <c:showVal val="1"/>
          </c:dLbls>
          <c:cat>
            <c:strRef>
              <c:f>Лист1!$A$2:$A$4</c:f>
              <c:strCache>
                <c:ptCount val="3"/>
                <c:pt idx="0">
                  <c:v>2017/2018</c:v>
                </c:pt>
                <c:pt idx="1">
                  <c:v>2018/2019</c:v>
                </c:pt>
                <c:pt idx="2">
                  <c:v>2019/2020</c:v>
                </c:pt>
              </c:strCache>
            </c:strRef>
          </c:cat>
          <c:val>
            <c:numRef>
              <c:f>Лист1!$B$2:$B$4</c:f>
              <c:numCache>
                <c:formatCode>General</c:formatCode>
                <c:ptCount val="3"/>
                <c:pt idx="0">
                  <c:v>6278</c:v>
                </c:pt>
                <c:pt idx="1">
                  <c:v>3647</c:v>
                </c:pt>
                <c:pt idx="2">
                  <c:v>6349</c:v>
                </c:pt>
              </c:numCache>
            </c:numRef>
          </c:val>
        </c:ser>
        <c:marker val="1"/>
        <c:axId val="183889280"/>
        <c:axId val="183915648"/>
      </c:lineChart>
      <c:catAx>
        <c:axId val="183889280"/>
        <c:scaling>
          <c:orientation val="minMax"/>
        </c:scaling>
        <c:axPos val="b"/>
        <c:numFmt formatCode="General" sourceLinked="1"/>
        <c:tickLblPos val="nextTo"/>
        <c:crossAx val="183915648"/>
        <c:crosses val="autoZero"/>
        <c:auto val="1"/>
        <c:lblAlgn val="ctr"/>
        <c:lblOffset val="100"/>
      </c:catAx>
      <c:valAx>
        <c:axId val="183915648"/>
        <c:scaling>
          <c:orientation val="minMax"/>
        </c:scaling>
        <c:delete val="1"/>
        <c:axPos val="l"/>
        <c:majorGridlines/>
        <c:numFmt formatCode="General" sourceLinked="1"/>
        <c:tickLblPos val="nextTo"/>
        <c:crossAx val="183889280"/>
        <c:crosses val="autoZero"/>
        <c:crossBetween val="between"/>
      </c:valAx>
    </c:plotArea>
    <c:plotVisOnly val="1"/>
  </c:chart>
  <c:txPr>
    <a:bodyPr/>
    <a:lstStyle/>
    <a:p>
      <a:pPr>
        <a:defRPr sz="1000">
          <a:latin typeface="Calibri" pitchFamily="34" charset="0"/>
          <a:cs typeface="Calibri" pitchFamily="34" charset="0"/>
        </a:defRPr>
      </a:pPr>
      <a:endParaRPr lang="ru-RU"/>
    </a:p>
  </c:txPr>
  <c:externalData r:id="rId1"/>
</c:chartSpace>
</file>

<file path=ppt/charts/chart42.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13350302566345867"/>
          <c:y val="3.1578947368421241E-2"/>
          <c:w val="0.8664969743365416"/>
          <c:h val="0.77647368421052665"/>
        </c:manualLayout>
      </c:layout>
      <c:barChart>
        <c:barDir val="col"/>
        <c:grouping val="stacked"/>
        <c:ser>
          <c:idx val="0"/>
          <c:order val="0"/>
          <c:tx>
            <c:strRef>
              <c:f>Лист1!$B$1</c:f>
              <c:strCache>
                <c:ptCount val="1"/>
                <c:pt idx="0">
                  <c:v>Ряд 1</c:v>
                </c:pt>
              </c:strCache>
            </c:strRef>
          </c:tx>
          <c:spPr>
            <a:solidFill>
              <a:srgbClr val="92D050"/>
            </a:solidFill>
          </c:spPr>
          <c:dLbls>
            <c:showVal val="1"/>
          </c:dLbls>
          <c:cat>
            <c:strRef>
              <c:f>Лист1!$A$2:$A$4</c:f>
              <c:strCache>
                <c:ptCount val="3"/>
                <c:pt idx="0">
                  <c:v>2017 год</c:v>
                </c:pt>
                <c:pt idx="1">
                  <c:v>2018 год</c:v>
                </c:pt>
                <c:pt idx="2">
                  <c:v>2019 год</c:v>
                </c:pt>
              </c:strCache>
            </c:strRef>
          </c:cat>
          <c:val>
            <c:numRef>
              <c:f>Лист1!$B$2:$B$4</c:f>
              <c:numCache>
                <c:formatCode>General</c:formatCode>
                <c:ptCount val="3"/>
                <c:pt idx="0">
                  <c:v>13171.9</c:v>
                </c:pt>
                <c:pt idx="1">
                  <c:v>15996.869999999944</c:v>
                </c:pt>
                <c:pt idx="2">
                  <c:v>15670.849999999969</c:v>
                </c:pt>
              </c:numCache>
            </c:numRef>
          </c:val>
        </c:ser>
        <c:overlap val="100"/>
        <c:axId val="183944320"/>
        <c:axId val="183945856"/>
      </c:barChart>
      <c:catAx>
        <c:axId val="183944320"/>
        <c:scaling>
          <c:orientation val="minMax"/>
        </c:scaling>
        <c:axPos val="b"/>
        <c:tickLblPos val="nextTo"/>
        <c:crossAx val="183945856"/>
        <c:crosses val="autoZero"/>
        <c:auto val="1"/>
        <c:lblAlgn val="ctr"/>
        <c:lblOffset val="100"/>
      </c:catAx>
      <c:valAx>
        <c:axId val="183945856"/>
        <c:scaling>
          <c:orientation val="minMax"/>
        </c:scaling>
        <c:axPos val="l"/>
        <c:majorGridlines/>
        <c:numFmt formatCode="General" sourceLinked="1"/>
        <c:tickLblPos val="nextTo"/>
        <c:txPr>
          <a:bodyPr/>
          <a:lstStyle/>
          <a:p>
            <a:pPr>
              <a:defRPr sz="900"/>
            </a:pPr>
            <a:endParaRPr lang="ru-RU"/>
          </a:p>
        </c:txPr>
        <c:crossAx val="183944320"/>
        <c:crosses val="autoZero"/>
        <c:crossBetween val="between"/>
      </c:valAx>
    </c:plotArea>
    <c:plotVisOnly val="1"/>
  </c:chart>
  <c:txPr>
    <a:bodyPr/>
    <a:lstStyle/>
    <a:p>
      <a:pPr>
        <a:defRPr sz="1000"/>
      </a:pPr>
      <a:endParaRPr lang="ru-RU"/>
    </a:p>
  </c:txPr>
  <c:externalData r:id="rId1"/>
</c:chartSpace>
</file>

<file path=ppt/charts/chart43.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
          <c:y val="9.4988069673109063E-2"/>
          <c:w val="0.912698412698419"/>
          <c:h val="0.72127649909145952"/>
        </c:manualLayout>
      </c:layout>
      <c:lineChart>
        <c:grouping val="standard"/>
        <c:ser>
          <c:idx val="0"/>
          <c:order val="0"/>
          <c:tx>
            <c:strRef>
              <c:f>Лист1!$B$1</c:f>
              <c:strCache>
                <c:ptCount val="1"/>
                <c:pt idx="0">
                  <c:v>2017</c:v>
                </c:pt>
              </c:strCache>
            </c:strRef>
          </c:tx>
          <c:dLbls>
            <c:dLbl>
              <c:idx val="0"/>
              <c:layout>
                <c:manualLayout>
                  <c:x val="-4.5045045045044836E-3"/>
                  <c:y val="5.3030303030302997E-2"/>
                </c:manualLayout>
              </c:layout>
              <c:showVal val="1"/>
            </c:dLbl>
            <c:dLbl>
              <c:idx val="1"/>
              <c:layout>
                <c:manualLayout>
                  <c:x val="-1.1261261261261315E-2"/>
                  <c:y val="0.15198818897637892"/>
                </c:manualLayout>
              </c:layout>
              <c:showVal val="1"/>
            </c:dLbl>
            <c:showVal val="1"/>
          </c:dLbls>
          <c:cat>
            <c:numRef>
              <c:f>Лист1!$A$2:$A$4</c:f>
              <c:numCache>
                <c:formatCode>General</c:formatCode>
                <c:ptCount val="3"/>
                <c:pt idx="0">
                  <c:v>2017</c:v>
                </c:pt>
                <c:pt idx="1">
                  <c:v>2018</c:v>
                </c:pt>
                <c:pt idx="2">
                  <c:v>2019</c:v>
                </c:pt>
              </c:numCache>
            </c:numRef>
          </c:cat>
          <c:val>
            <c:numRef>
              <c:f>Лист1!$B$2:$B$4</c:f>
              <c:numCache>
                <c:formatCode>General</c:formatCode>
                <c:ptCount val="3"/>
                <c:pt idx="0">
                  <c:v>300</c:v>
                </c:pt>
                <c:pt idx="1">
                  <c:v>354</c:v>
                </c:pt>
                <c:pt idx="2">
                  <c:v>368</c:v>
                </c:pt>
              </c:numCache>
            </c:numRef>
          </c:val>
        </c:ser>
        <c:marker val="1"/>
        <c:axId val="184002432"/>
        <c:axId val="184003968"/>
      </c:lineChart>
      <c:catAx>
        <c:axId val="184002432"/>
        <c:scaling>
          <c:orientation val="minMax"/>
        </c:scaling>
        <c:axPos val="b"/>
        <c:numFmt formatCode="General" sourceLinked="1"/>
        <c:tickLblPos val="nextTo"/>
        <c:crossAx val="184003968"/>
        <c:crosses val="autoZero"/>
        <c:auto val="1"/>
        <c:lblAlgn val="ctr"/>
        <c:lblOffset val="100"/>
      </c:catAx>
      <c:valAx>
        <c:axId val="184003968"/>
        <c:scaling>
          <c:orientation val="minMax"/>
        </c:scaling>
        <c:delete val="1"/>
        <c:axPos val="l"/>
        <c:majorGridlines/>
        <c:numFmt formatCode="General" sourceLinked="1"/>
        <c:tickLblPos val="nextTo"/>
        <c:crossAx val="184002432"/>
        <c:crosses val="autoZero"/>
        <c:crossBetween val="between"/>
      </c:valAx>
    </c:plotArea>
    <c:plotVisOnly val="1"/>
  </c:chart>
  <c:txPr>
    <a:bodyPr/>
    <a:lstStyle/>
    <a:p>
      <a:pPr>
        <a:defRPr sz="1000">
          <a:latin typeface="Calibri" pitchFamily="34" charset="0"/>
          <a:cs typeface="Calibri" pitchFamily="34" charset="0"/>
        </a:defRPr>
      </a:pPr>
      <a:endParaRPr lang="ru-RU"/>
    </a:p>
  </c:txPr>
  <c:externalData r:id="rId1"/>
</c:chartSpace>
</file>

<file path=ppt/charts/chart44.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barChart>
        <c:barDir val="col"/>
        <c:grouping val="stacked"/>
        <c:ser>
          <c:idx val="0"/>
          <c:order val="0"/>
          <c:tx>
            <c:strRef>
              <c:f>Лист1!$B$1</c:f>
              <c:strCache>
                <c:ptCount val="1"/>
                <c:pt idx="0">
                  <c:v>Ряд 1</c:v>
                </c:pt>
              </c:strCache>
            </c:strRef>
          </c:tx>
          <c:spPr>
            <a:solidFill>
              <a:srgbClr val="92D050"/>
            </a:solidFill>
          </c:spPr>
          <c:dLbls>
            <c:showVal val="1"/>
          </c:dLbls>
          <c:cat>
            <c:strRef>
              <c:f>Лист1!$A$2:$A$4</c:f>
              <c:strCache>
                <c:ptCount val="3"/>
                <c:pt idx="0">
                  <c:v>2017 год</c:v>
                </c:pt>
                <c:pt idx="1">
                  <c:v>2018 год</c:v>
                </c:pt>
                <c:pt idx="2">
                  <c:v>2019 год</c:v>
                </c:pt>
              </c:strCache>
            </c:strRef>
          </c:cat>
          <c:val>
            <c:numRef>
              <c:f>Лист1!$B$2:$B$4</c:f>
              <c:numCache>
                <c:formatCode>General</c:formatCode>
                <c:ptCount val="3"/>
                <c:pt idx="0">
                  <c:v>327911.63</c:v>
                </c:pt>
                <c:pt idx="1">
                  <c:v>330161.09999999998</c:v>
                </c:pt>
                <c:pt idx="2">
                  <c:v>342286.75</c:v>
                </c:pt>
              </c:numCache>
            </c:numRef>
          </c:val>
        </c:ser>
        <c:overlap val="100"/>
        <c:axId val="184050432"/>
        <c:axId val="184051968"/>
      </c:barChart>
      <c:catAx>
        <c:axId val="184050432"/>
        <c:scaling>
          <c:orientation val="minMax"/>
        </c:scaling>
        <c:axPos val="b"/>
        <c:tickLblPos val="nextTo"/>
        <c:crossAx val="184051968"/>
        <c:crosses val="autoZero"/>
        <c:auto val="1"/>
        <c:lblAlgn val="ctr"/>
        <c:lblOffset val="100"/>
      </c:catAx>
      <c:valAx>
        <c:axId val="184051968"/>
        <c:scaling>
          <c:orientation val="minMax"/>
        </c:scaling>
        <c:axPos val="l"/>
        <c:majorGridlines/>
        <c:numFmt formatCode="General" sourceLinked="1"/>
        <c:tickLblPos val="nextTo"/>
        <c:txPr>
          <a:bodyPr/>
          <a:lstStyle/>
          <a:p>
            <a:pPr>
              <a:defRPr sz="900"/>
            </a:pPr>
            <a:endParaRPr lang="ru-RU"/>
          </a:p>
        </c:txPr>
        <c:crossAx val="184050432"/>
        <c:crosses val="autoZero"/>
        <c:crossBetween val="between"/>
      </c:valAx>
    </c:plotArea>
    <c:plotVisOnly val="1"/>
  </c:chart>
  <c:txPr>
    <a:bodyPr/>
    <a:lstStyle/>
    <a:p>
      <a:pPr>
        <a:defRPr sz="1000"/>
      </a:pPr>
      <a:endParaRPr lang="ru-RU"/>
    </a:p>
  </c:txPr>
  <c:externalData r:id="rId1"/>
</c:chartSpace>
</file>

<file path=ppt/charts/chart45.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
          <c:y val="9.4988069673109063E-2"/>
          <c:w val="0.91269841269841967"/>
          <c:h val="0.72127649909145952"/>
        </c:manualLayout>
      </c:layout>
      <c:lineChart>
        <c:grouping val="standard"/>
        <c:ser>
          <c:idx val="0"/>
          <c:order val="0"/>
          <c:tx>
            <c:strRef>
              <c:f>Лист1!$B$1</c:f>
              <c:strCache>
                <c:ptCount val="1"/>
                <c:pt idx="0">
                  <c:v>2017</c:v>
                </c:pt>
              </c:strCache>
            </c:strRef>
          </c:tx>
          <c:dLbls>
            <c:dLbl>
              <c:idx val="0"/>
              <c:layout>
                <c:manualLayout>
                  <c:x val="0"/>
                  <c:y val="5.7347811362289391E-2"/>
                </c:manualLayout>
              </c:layout>
              <c:showVal val="1"/>
            </c:dLbl>
            <c:dLbl>
              <c:idx val="1"/>
              <c:layout>
                <c:manualLayout>
                  <c:x val="9.8039215686274508E-3"/>
                  <c:y val="4.3402760138853733E-2"/>
                </c:manualLayout>
              </c:layout>
              <c:showVal val="1"/>
            </c:dLbl>
            <c:dLbl>
              <c:idx val="2"/>
              <c:layout>
                <c:manualLayout>
                  <c:x val="0"/>
                  <c:y val="-1.0752688172043012E-2"/>
                </c:manualLayout>
              </c:layout>
              <c:showVal val="1"/>
            </c:dLbl>
            <c:showVal val="1"/>
          </c:dLbls>
          <c:cat>
            <c:numRef>
              <c:f>Лист1!$A$2:$A$4</c:f>
              <c:numCache>
                <c:formatCode>General</c:formatCode>
                <c:ptCount val="3"/>
                <c:pt idx="0">
                  <c:v>2017</c:v>
                </c:pt>
                <c:pt idx="1">
                  <c:v>2018</c:v>
                </c:pt>
                <c:pt idx="2">
                  <c:v>2019</c:v>
                </c:pt>
              </c:numCache>
            </c:numRef>
          </c:cat>
          <c:val>
            <c:numRef>
              <c:f>Лист1!$B$2:$B$4</c:f>
              <c:numCache>
                <c:formatCode>General</c:formatCode>
                <c:ptCount val="3"/>
                <c:pt idx="0">
                  <c:v>6053.9299999999994</c:v>
                </c:pt>
                <c:pt idx="1">
                  <c:v>6090.52</c:v>
                </c:pt>
                <c:pt idx="2">
                  <c:v>6313.9699999999993</c:v>
                </c:pt>
              </c:numCache>
            </c:numRef>
          </c:val>
        </c:ser>
        <c:marker val="1"/>
        <c:axId val="183780864"/>
        <c:axId val="183782400"/>
      </c:lineChart>
      <c:catAx>
        <c:axId val="183780864"/>
        <c:scaling>
          <c:orientation val="minMax"/>
        </c:scaling>
        <c:axPos val="b"/>
        <c:numFmt formatCode="General" sourceLinked="1"/>
        <c:tickLblPos val="nextTo"/>
        <c:crossAx val="183782400"/>
        <c:crosses val="autoZero"/>
        <c:auto val="1"/>
        <c:lblAlgn val="ctr"/>
        <c:lblOffset val="100"/>
      </c:catAx>
      <c:valAx>
        <c:axId val="183782400"/>
        <c:scaling>
          <c:orientation val="minMax"/>
        </c:scaling>
        <c:delete val="1"/>
        <c:axPos val="l"/>
        <c:majorGridlines/>
        <c:numFmt formatCode="General" sourceLinked="1"/>
        <c:tickLblPos val="nextTo"/>
        <c:crossAx val="183780864"/>
        <c:crosses val="autoZero"/>
        <c:crossBetween val="between"/>
      </c:valAx>
    </c:plotArea>
    <c:plotVisOnly val="1"/>
  </c:chart>
  <c:txPr>
    <a:bodyPr/>
    <a:lstStyle/>
    <a:p>
      <a:pPr>
        <a:defRPr sz="1000">
          <a:latin typeface="Calibri" pitchFamily="34" charset="0"/>
          <a:cs typeface="Calibri" pitchFamily="34" charset="0"/>
        </a:defRPr>
      </a:pPr>
      <a:endParaRPr lang="ru-RU"/>
    </a:p>
  </c:txPr>
  <c:externalData r:id="rId1"/>
</c:chartSpace>
</file>

<file path=ppt/charts/chart46.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barChart>
        <c:barDir val="col"/>
        <c:grouping val="stacked"/>
        <c:ser>
          <c:idx val="0"/>
          <c:order val="0"/>
          <c:tx>
            <c:strRef>
              <c:f>Лист1!$B$1</c:f>
              <c:strCache>
                <c:ptCount val="1"/>
                <c:pt idx="0">
                  <c:v>Ряд 1</c:v>
                </c:pt>
              </c:strCache>
            </c:strRef>
          </c:tx>
          <c:spPr>
            <a:solidFill>
              <a:srgbClr val="92D050"/>
            </a:solidFill>
          </c:spPr>
          <c:dLbls>
            <c:showVal val="1"/>
          </c:dLbls>
          <c:cat>
            <c:strRef>
              <c:f>Лист1!$A$2:$A$4</c:f>
              <c:strCache>
                <c:ptCount val="3"/>
                <c:pt idx="0">
                  <c:v>2017 год</c:v>
                </c:pt>
                <c:pt idx="1">
                  <c:v>2018 год</c:v>
                </c:pt>
                <c:pt idx="2">
                  <c:v>2019 год</c:v>
                </c:pt>
              </c:strCache>
            </c:strRef>
          </c:cat>
          <c:val>
            <c:numRef>
              <c:f>Лист1!$B$2:$B$4</c:f>
              <c:numCache>
                <c:formatCode>General</c:formatCode>
                <c:ptCount val="3"/>
                <c:pt idx="0">
                  <c:v>50923.74</c:v>
                </c:pt>
                <c:pt idx="1">
                  <c:v>54973.01</c:v>
                </c:pt>
                <c:pt idx="2">
                  <c:v>54545.65</c:v>
                </c:pt>
              </c:numCache>
            </c:numRef>
          </c:val>
        </c:ser>
        <c:overlap val="100"/>
        <c:axId val="184139776"/>
        <c:axId val="184119680"/>
      </c:barChart>
      <c:catAx>
        <c:axId val="184139776"/>
        <c:scaling>
          <c:orientation val="minMax"/>
        </c:scaling>
        <c:axPos val="b"/>
        <c:tickLblPos val="nextTo"/>
        <c:crossAx val="184119680"/>
        <c:crosses val="autoZero"/>
        <c:auto val="1"/>
        <c:lblAlgn val="ctr"/>
        <c:lblOffset val="100"/>
      </c:catAx>
      <c:valAx>
        <c:axId val="184119680"/>
        <c:scaling>
          <c:orientation val="minMax"/>
        </c:scaling>
        <c:axPos val="l"/>
        <c:majorGridlines/>
        <c:numFmt formatCode="General" sourceLinked="1"/>
        <c:tickLblPos val="nextTo"/>
        <c:txPr>
          <a:bodyPr/>
          <a:lstStyle/>
          <a:p>
            <a:pPr>
              <a:defRPr sz="900"/>
            </a:pPr>
            <a:endParaRPr lang="ru-RU"/>
          </a:p>
        </c:txPr>
        <c:crossAx val="184139776"/>
        <c:crosses val="autoZero"/>
        <c:crossBetween val="between"/>
      </c:valAx>
    </c:plotArea>
    <c:plotVisOnly val="1"/>
  </c:chart>
  <c:txPr>
    <a:bodyPr/>
    <a:lstStyle/>
    <a:p>
      <a:pPr>
        <a:defRPr sz="1000"/>
      </a:pPr>
      <a:endParaRPr lang="ru-RU"/>
    </a:p>
  </c:txPr>
  <c:externalData r:id="rId1"/>
</c:chartSpace>
</file>

<file path=ppt/charts/chart47.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
          <c:y val="9.4988069673109063E-2"/>
          <c:w val="0.91269841269841967"/>
          <c:h val="0.72127649909145952"/>
        </c:manualLayout>
      </c:layout>
      <c:lineChart>
        <c:grouping val="standard"/>
        <c:ser>
          <c:idx val="0"/>
          <c:order val="0"/>
          <c:tx>
            <c:strRef>
              <c:f>Лист1!$B$1</c:f>
              <c:strCache>
                <c:ptCount val="1"/>
                <c:pt idx="0">
                  <c:v>2017</c:v>
                </c:pt>
              </c:strCache>
            </c:strRef>
          </c:tx>
          <c:dLbls>
            <c:dLbl>
              <c:idx val="0"/>
              <c:layout>
                <c:manualLayout>
                  <c:x val="0"/>
                  <c:y val="5.341863517060387E-2"/>
                </c:manualLayout>
              </c:layout>
              <c:showVal val="1"/>
            </c:dLbl>
            <c:dLbl>
              <c:idx val="1"/>
              <c:layout>
                <c:manualLayout>
                  <c:x val="-6.5217391304347824E-2"/>
                  <c:y val="0.14596709065213107"/>
                </c:manualLayout>
              </c:layout>
              <c:showVal val="1"/>
            </c:dLbl>
            <c:showVal val="1"/>
          </c:dLbls>
          <c:cat>
            <c:numRef>
              <c:f>Лист1!$A$2:$A$4</c:f>
              <c:numCache>
                <c:formatCode>General</c:formatCode>
                <c:ptCount val="3"/>
                <c:pt idx="0">
                  <c:v>2017</c:v>
                </c:pt>
                <c:pt idx="1">
                  <c:v>2018</c:v>
                </c:pt>
                <c:pt idx="2">
                  <c:v>2019</c:v>
                </c:pt>
              </c:numCache>
            </c:numRef>
          </c:cat>
          <c:val>
            <c:numRef>
              <c:f>Лист1!$B$2:$B$4</c:f>
              <c:numCache>
                <c:formatCode>General</c:formatCode>
                <c:ptCount val="3"/>
                <c:pt idx="0">
                  <c:v>940.16</c:v>
                </c:pt>
                <c:pt idx="1">
                  <c:v>1014.09</c:v>
                </c:pt>
                <c:pt idx="2">
                  <c:v>1006.1700000000005</c:v>
                </c:pt>
              </c:numCache>
            </c:numRef>
          </c:val>
        </c:ser>
        <c:marker val="1"/>
        <c:axId val="184569856"/>
        <c:axId val="184571392"/>
      </c:lineChart>
      <c:catAx>
        <c:axId val="184569856"/>
        <c:scaling>
          <c:orientation val="minMax"/>
        </c:scaling>
        <c:axPos val="b"/>
        <c:numFmt formatCode="General" sourceLinked="1"/>
        <c:tickLblPos val="nextTo"/>
        <c:crossAx val="184571392"/>
        <c:crosses val="autoZero"/>
        <c:auto val="1"/>
        <c:lblAlgn val="ctr"/>
        <c:lblOffset val="100"/>
      </c:catAx>
      <c:valAx>
        <c:axId val="184571392"/>
        <c:scaling>
          <c:orientation val="minMax"/>
        </c:scaling>
        <c:delete val="1"/>
        <c:axPos val="l"/>
        <c:majorGridlines/>
        <c:numFmt formatCode="General" sourceLinked="1"/>
        <c:tickLblPos val="nextTo"/>
        <c:crossAx val="184569856"/>
        <c:crosses val="autoZero"/>
        <c:crossBetween val="between"/>
      </c:valAx>
    </c:plotArea>
    <c:plotVisOnly val="1"/>
  </c:chart>
  <c:txPr>
    <a:bodyPr/>
    <a:lstStyle/>
    <a:p>
      <a:pPr>
        <a:defRPr sz="1000">
          <a:latin typeface="Calibri" pitchFamily="34" charset="0"/>
          <a:cs typeface="Calibri" pitchFamily="34" charset="0"/>
        </a:defRPr>
      </a:pPr>
      <a:endParaRPr lang="ru-RU"/>
    </a:p>
  </c:txPr>
  <c:externalData r:id="rId1"/>
</c:chartSpace>
</file>

<file path=ppt/charts/chart48.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barChart>
        <c:barDir val="col"/>
        <c:grouping val="stacked"/>
        <c:ser>
          <c:idx val="0"/>
          <c:order val="0"/>
          <c:tx>
            <c:strRef>
              <c:f>Лист1!$B$1</c:f>
              <c:strCache>
                <c:ptCount val="1"/>
                <c:pt idx="0">
                  <c:v>Ряд 1</c:v>
                </c:pt>
              </c:strCache>
            </c:strRef>
          </c:tx>
          <c:spPr>
            <a:solidFill>
              <a:srgbClr val="92D050"/>
            </a:solidFill>
          </c:spPr>
          <c:dLbls>
            <c:showVal val="1"/>
          </c:dLbls>
          <c:cat>
            <c:strRef>
              <c:f>Лист1!$A$2:$A$4</c:f>
              <c:strCache>
                <c:ptCount val="3"/>
                <c:pt idx="0">
                  <c:v>2017 год</c:v>
                </c:pt>
                <c:pt idx="1">
                  <c:v>2018 год</c:v>
                </c:pt>
                <c:pt idx="2">
                  <c:v>2019 год</c:v>
                </c:pt>
              </c:strCache>
            </c:strRef>
          </c:cat>
          <c:val>
            <c:numRef>
              <c:f>Лист1!$B$2:$B$4</c:f>
              <c:numCache>
                <c:formatCode>General</c:formatCode>
                <c:ptCount val="3"/>
                <c:pt idx="0">
                  <c:v>4836.4699999999993</c:v>
                </c:pt>
                <c:pt idx="1">
                  <c:v>5434.07</c:v>
                </c:pt>
                <c:pt idx="2">
                  <c:v>6863.49</c:v>
                </c:pt>
              </c:numCache>
            </c:numRef>
          </c:val>
        </c:ser>
        <c:overlap val="100"/>
        <c:axId val="184645888"/>
        <c:axId val="184651776"/>
      </c:barChart>
      <c:catAx>
        <c:axId val="184645888"/>
        <c:scaling>
          <c:orientation val="minMax"/>
        </c:scaling>
        <c:axPos val="b"/>
        <c:tickLblPos val="nextTo"/>
        <c:crossAx val="184651776"/>
        <c:crosses val="autoZero"/>
        <c:auto val="1"/>
        <c:lblAlgn val="ctr"/>
        <c:lblOffset val="100"/>
      </c:catAx>
      <c:valAx>
        <c:axId val="184651776"/>
        <c:scaling>
          <c:orientation val="minMax"/>
        </c:scaling>
        <c:axPos val="l"/>
        <c:majorGridlines/>
        <c:numFmt formatCode="General" sourceLinked="1"/>
        <c:tickLblPos val="nextTo"/>
        <c:txPr>
          <a:bodyPr/>
          <a:lstStyle/>
          <a:p>
            <a:pPr>
              <a:defRPr sz="900"/>
            </a:pPr>
            <a:endParaRPr lang="ru-RU"/>
          </a:p>
        </c:txPr>
        <c:crossAx val="184645888"/>
        <c:crosses val="autoZero"/>
        <c:crossBetween val="between"/>
      </c:valAx>
    </c:plotArea>
    <c:plotVisOnly val="1"/>
  </c:chart>
  <c:txPr>
    <a:bodyPr/>
    <a:lstStyle/>
    <a:p>
      <a:pPr>
        <a:defRPr sz="1000"/>
      </a:pPr>
      <a:endParaRPr lang="ru-RU"/>
    </a:p>
  </c:txPr>
  <c:externalData r:id="rId1"/>
</c:chartSpace>
</file>

<file path=ppt/charts/chart49.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
          <c:y val="9.4988069673109063E-2"/>
          <c:w val="0.912698412698419"/>
          <c:h val="0.72127649909145952"/>
        </c:manualLayout>
      </c:layout>
      <c:lineChart>
        <c:grouping val="standard"/>
        <c:ser>
          <c:idx val="0"/>
          <c:order val="0"/>
          <c:tx>
            <c:strRef>
              <c:f>Лист1!$B$1</c:f>
              <c:strCache>
                <c:ptCount val="1"/>
                <c:pt idx="0">
                  <c:v>2017</c:v>
                </c:pt>
              </c:strCache>
            </c:strRef>
          </c:tx>
          <c:dLbls>
            <c:dLbl>
              <c:idx val="0"/>
              <c:layout>
                <c:manualLayout>
                  <c:x val="0"/>
                  <c:y val="0.1111111111111111"/>
                </c:manualLayout>
              </c:layout>
              <c:showVal val="1"/>
            </c:dLbl>
            <c:dLbl>
              <c:idx val="1"/>
              <c:layout>
                <c:manualLayout>
                  <c:x val="0"/>
                  <c:y val="4.3402777777777783E-2"/>
                </c:manualLayout>
              </c:layout>
              <c:showVal val="1"/>
            </c:dLbl>
            <c:showVal val="1"/>
          </c:dLbls>
          <c:cat>
            <c:numRef>
              <c:f>Лист1!$A$2:$A$4</c:f>
              <c:numCache>
                <c:formatCode>General</c:formatCode>
                <c:ptCount val="3"/>
                <c:pt idx="0">
                  <c:v>2017</c:v>
                </c:pt>
                <c:pt idx="1">
                  <c:v>2018</c:v>
                </c:pt>
                <c:pt idx="2">
                  <c:v>2019</c:v>
                </c:pt>
              </c:numCache>
            </c:numRef>
          </c:cat>
          <c:val>
            <c:numRef>
              <c:f>Лист1!$B$2:$B$4</c:f>
              <c:numCache>
                <c:formatCode>General</c:formatCode>
                <c:ptCount val="3"/>
                <c:pt idx="0">
                  <c:v>89.29</c:v>
                </c:pt>
                <c:pt idx="1">
                  <c:v>100.24000000000002</c:v>
                </c:pt>
                <c:pt idx="2">
                  <c:v>126.61</c:v>
                </c:pt>
              </c:numCache>
            </c:numRef>
          </c:val>
        </c:ser>
        <c:marker val="1"/>
        <c:axId val="184876416"/>
        <c:axId val="184878208"/>
      </c:lineChart>
      <c:catAx>
        <c:axId val="184876416"/>
        <c:scaling>
          <c:orientation val="minMax"/>
        </c:scaling>
        <c:axPos val="b"/>
        <c:numFmt formatCode="General" sourceLinked="1"/>
        <c:tickLblPos val="nextTo"/>
        <c:crossAx val="184878208"/>
        <c:crosses val="autoZero"/>
        <c:auto val="1"/>
        <c:lblAlgn val="ctr"/>
        <c:lblOffset val="100"/>
      </c:catAx>
      <c:valAx>
        <c:axId val="184878208"/>
        <c:scaling>
          <c:orientation val="minMax"/>
        </c:scaling>
        <c:delete val="1"/>
        <c:axPos val="l"/>
        <c:majorGridlines/>
        <c:numFmt formatCode="General" sourceLinked="1"/>
        <c:tickLblPos val="nextTo"/>
        <c:crossAx val="184876416"/>
        <c:crosses val="autoZero"/>
        <c:crossBetween val="between"/>
      </c:valAx>
    </c:plotArea>
    <c:plotVisOnly val="1"/>
  </c:chart>
  <c:txPr>
    <a:bodyPr/>
    <a:lstStyle/>
    <a:p>
      <a:pPr>
        <a:defRPr sz="1000">
          <a:latin typeface="Calibri" pitchFamily="34" charset="0"/>
          <a:cs typeface="Calibri" pitchFamily="34" charset="0"/>
        </a:defRPr>
      </a:pPr>
      <a:endParaRPr lang="ru-RU"/>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7.5198639942735415E-2"/>
          <c:y val="4.7356892888389013E-2"/>
          <c:w val="0.88896292650918662"/>
          <c:h val="0.67351981983331688"/>
        </c:manualLayout>
      </c:layout>
      <c:lineChart>
        <c:grouping val="standard"/>
        <c:ser>
          <c:idx val="0"/>
          <c:order val="0"/>
          <c:tx>
            <c:strRef>
              <c:f>Лист1!$B$1</c:f>
              <c:strCache>
                <c:ptCount val="1"/>
                <c:pt idx="0">
                  <c:v>семена масленичных культур</c:v>
                </c:pt>
              </c:strCache>
            </c:strRef>
          </c:tx>
          <c:spPr>
            <a:ln>
              <a:solidFill>
                <a:srgbClr val="33CCCC"/>
              </a:solidFill>
            </a:ln>
          </c:spPr>
          <c:marker>
            <c:spPr>
              <a:solidFill>
                <a:srgbClr val="00B0F0"/>
              </a:solidFill>
              <a:ln>
                <a:solidFill>
                  <a:srgbClr val="33CCCC"/>
                </a:solidFill>
              </a:ln>
            </c:spPr>
          </c:marker>
          <c:cat>
            <c:numRef>
              <c:f>Лист1!$A$2:$A$7</c:f>
              <c:numCache>
                <c:formatCode>General</c:formatCode>
                <c:ptCount val="6"/>
                <c:pt idx="0">
                  <c:v>2016</c:v>
                </c:pt>
                <c:pt idx="1">
                  <c:v>2017</c:v>
                </c:pt>
                <c:pt idx="2">
                  <c:v>2018</c:v>
                </c:pt>
                <c:pt idx="3">
                  <c:v>2019</c:v>
                </c:pt>
                <c:pt idx="4">
                  <c:v>2020</c:v>
                </c:pt>
                <c:pt idx="5">
                  <c:v>2021</c:v>
                </c:pt>
              </c:numCache>
            </c:numRef>
          </c:cat>
          <c:val>
            <c:numRef>
              <c:f>Лист1!$B$2:$B$7</c:f>
              <c:numCache>
                <c:formatCode>General</c:formatCode>
                <c:ptCount val="6"/>
                <c:pt idx="0">
                  <c:v>35.700000000000003</c:v>
                </c:pt>
                <c:pt idx="1">
                  <c:v>44.2</c:v>
                </c:pt>
                <c:pt idx="2">
                  <c:v>44.5</c:v>
                </c:pt>
                <c:pt idx="3">
                  <c:v>46.720000000000013</c:v>
                </c:pt>
                <c:pt idx="4">
                  <c:v>49.05</c:v>
                </c:pt>
                <c:pt idx="5">
                  <c:v>51.5</c:v>
                </c:pt>
              </c:numCache>
            </c:numRef>
          </c:val>
        </c:ser>
        <c:ser>
          <c:idx val="1"/>
          <c:order val="1"/>
          <c:tx>
            <c:strRef>
              <c:f>Лист1!$C$1</c:f>
              <c:strCache>
                <c:ptCount val="1"/>
                <c:pt idx="0">
                  <c:v>картофель</c:v>
                </c:pt>
              </c:strCache>
            </c:strRef>
          </c:tx>
          <c:cat>
            <c:numRef>
              <c:f>Лист1!$A$2:$A$7</c:f>
              <c:numCache>
                <c:formatCode>General</c:formatCode>
                <c:ptCount val="6"/>
                <c:pt idx="0">
                  <c:v>2016</c:v>
                </c:pt>
                <c:pt idx="1">
                  <c:v>2017</c:v>
                </c:pt>
                <c:pt idx="2">
                  <c:v>2018</c:v>
                </c:pt>
                <c:pt idx="3">
                  <c:v>2019</c:v>
                </c:pt>
                <c:pt idx="4">
                  <c:v>2020</c:v>
                </c:pt>
                <c:pt idx="5">
                  <c:v>2021</c:v>
                </c:pt>
              </c:numCache>
            </c:numRef>
          </c:cat>
          <c:val>
            <c:numRef>
              <c:f>Лист1!$C$2:$C$7</c:f>
              <c:numCache>
                <c:formatCode>General</c:formatCode>
                <c:ptCount val="6"/>
                <c:pt idx="0">
                  <c:v>10.6</c:v>
                </c:pt>
                <c:pt idx="1">
                  <c:v>7.3</c:v>
                </c:pt>
                <c:pt idx="2">
                  <c:v>8.4</c:v>
                </c:pt>
                <c:pt idx="3">
                  <c:v>8.83</c:v>
                </c:pt>
                <c:pt idx="4">
                  <c:v>9.09</c:v>
                </c:pt>
                <c:pt idx="5">
                  <c:v>9.3600000000000048</c:v>
                </c:pt>
              </c:numCache>
            </c:numRef>
          </c:val>
        </c:ser>
        <c:ser>
          <c:idx val="2"/>
          <c:order val="2"/>
          <c:tx>
            <c:strRef>
              <c:f>Лист1!$D$1</c:f>
              <c:strCache>
                <c:ptCount val="1"/>
                <c:pt idx="0">
                  <c:v>овощи</c:v>
                </c:pt>
              </c:strCache>
            </c:strRef>
          </c:tx>
          <c:spPr>
            <a:ln>
              <a:solidFill>
                <a:srgbClr val="FF0000"/>
              </a:solidFill>
            </a:ln>
          </c:spPr>
          <c:marker>
            <c:spPr>
              <a:solidFill>
                <a:srgbClr val="FF0000"/>
              </a:solidFill>
              <a:ln>
                <a:solidFill>
                  <a:srgbClr val="FF0000"/>
                </a:solidFill>
              </a:ln>
            </c:spPr>
          </c:marker>
          <c:cat>
            <c:numRef>
              <c:f>Лист1!$A$2:$A$7</c:f>
              <c:numCache>
                <c:formatCode>General</c:formatCode>
                <c:ptCount val="6"/>
                <c:pt idx="0">
                  <c:v>2016</c:v>
                </c:pt>
                <c:pt idx="1">
                  <c:v>2017</c:v>
                </c:pt>
                <c:pt idx="2">
                  <c:v>2018</c:v>
                </c:pt>
                <c:pt idx="3">
                  <c:v>2019</c:v>
                </c:pt>
                <c:pt idx="4">
                  <c:v>2020</c:v>
                </c:pt>
                <c:pt idx="5">
                  <c:v>2021</c:v>
                </c:pt>
              </c:numCache>
            </c:numRef>
          </c:cat>
          <c:val>
            <c:numRef>
              <c:f>Лист1!$D$2:$D$7</c:f>
              <c:numCache>
                <c:formatCode>General</c:formatCode>
                <c:ptCount val="6"/>
                <c:pt idx="0">
                  <c:v>10.8</c:v>
                </c:pt>
                <c:pt idx="1">
                  <c:v>10.3</c:v>
                </c:pt>
                <c:pt idx="2">
                  <c:v>10.5</c:v>
                </c:pt>
                <c:pt idx="3">
                  <c:v>11.03</c:v>
                </c:pt>
                <c:pt idx="4">
                  <c:v>11.360000000000024</c:v>
                </c:pt>
                <c:pt idx="5">
                  <c:v>11.7</c:v>
                </c:pt>
              </c:numCache>
            </c:numRef>
          </c:val>
        </c:ser>
        <c:ser>
          <c:idx val="3"/>
          <c:order val="3"/>
          <c:tx>
            <c:strRef>
              <c:f>Лист1!$E$1</c:f>
              <c:strCache>
                <c:ptCount val="1"/>
                <c:pt idx="0">
                  <c:v>скот и птица на убой (в живом весе)</c:v>
                </c:pt>
              </c:strCache>
            </c:strRef>
          </c:tx>
          <c:spPr>
            <a:ln>
              <a:solidFill>
                <a:srgbClr val="FFC000"/>
              </a:solidFill>
            </a:ln>
          </c:spPr>
          <c:marker>
            <c:symbol val="circle"/>
            <c:size val="7"/>
            <c:spPr>
              <a:solidFill>
                <a:srgbClr val="FFC000"/>
              </a:solidFill>
              <a:ln>
                <a:solidFill>
                  <a:srgbClr val="FFC000"/>
                </a:solidFill>
              </a:ln>
            </c:spPr>
          </c:marker>
          <c:cat>
            <c:numRef>
              <c:f>Лист1!$A$2:$A$7</c:f>
              <c:numCache>
                <c:formatCode>General</c:formatCode>
                <c:ptCount val="6"/>
                <c:pt idx="0">
                  <c:v>2016</c:v>
                </c:pt>
                <c:pt idx="1">
                  <c:v>2017</c:v>
                </c:pt>
                <c:pt idx="2">
                  <c:v>2018</c:v>
                </c:pt>
                <c:pt idx="3">
                  <c:v>2019</c:v>
                </c:pt>
                <c:pt idx="4">
                  <c:v>2020</c:v>
                </c:pt>
                <c:pt idx="5">
                  <c:v>2021</c:v>
                </c:pt>
              </c:numCache>
            </c:numRef>
          </c:cat>
          <c:val>
            <c:numRef>
              <c:f>Лист1!$E$2:$E$7</c:f>
              <c:numCache>
                <c:formatCode>General</c:formatCode>
                <c:ptCount val="6"/>
                <c:pt idx="0">
                  <c:v>7.5</c:v>
                </c:pt>
                <c:pt idx="1">
                  <c:v>7.3</c:v>
                </c:pt>
                <c:pt idx="2">
                  <c:v>7.5</c:v>
                </c:pt>
                <c:pt idx="3">
                  <c:v>7.88</c:v>
                </c:pt>
                <c:pt idx="4">
                  <c:v>8.120000000000001</c:v>
                </c:pt>
                <c:pt idx="5">
                  <c:v>8.3600000000000048</c:v>
                </c:pt>
              </c:numCache>
            </c:numRef>
          </c:val>
        </c:ser>
        <c:ser>
          <c:idx val="4"/>
          <c:order val="4"/>
          <c:tx>
            <c:strRef>
              <c:f>Лист1!$F$1</c:f>
              <c:strCache>
                <c:ptCount val="1"/>
                <c:pt idx="0">
                  <c:v>молоко</c:v>
                </c:pt>
              </c:strCache>
            </c:strRef>
          </c:tx>
          <c:spPr>
            <a:ln>
              <a:solidFill>
                <a:srgbClr val="669900"/>
              </a:solidFill>
            </a:ln>
          </c:spPr>
          <c:marker>
            <c:spPr>
              <a:solidFill>
                <a:srgbClr val="669900"/>
              </a:solidFill>
              <a:ln>
                <a:solidFill>
                  <a:srgbClr val="669900"/>
                </a:solidFill>
              </a:ln>
            </c:spPr>
          </c:marker>
          <c:cat>
            <c:numRef>
              <c:f>Лист1!$A$2:$A$7</c:f>
              <c:numCache>
                <c:formatCode>General</c:formatCode>
                <c:ptCount val="6"/>
                <c:pt idx="0">
                  <c:v>2016</c:v>
                </c:pt>
                <c:pt idx="1">
                  <c:v>2017</c:v>
                </c:pt>
                <c:pt idx="2">
                  <c:v>2018</c:v>
                </c:pt>
                <c:pt idx="3">
                  <c:v>2019</c:v>
                </c:pt>
                <c:pt idx="4">
                  <c:v>2020</c:v>
                </c:pt>
                <c:pt idx="5">
                  <c:v>2021</c:v>
                </c:pt>
              </c:numCache>
            </c:numRef>
          </c:cat>
          <c:val>
            <c:numRef>
              <c:f>Лист1!$F$2:$F$7</c:f>
              <c:numCache>
                <c:formatCode>General</c:formatCode>
                <c:ptCount val="6"/>
                <c:pt idx="0">
                  <c:v>23.1</c:v>
                </c:pt>
                <c:pt idx="1">
                  <c:v>24.5</c:v>
                </c:pt>
                <c:pt idx="2">
                  <c:v>25</c:v>
                </c:pt>
                <c:pt idx="3">
                  <c:v>26.27</c:v>
                </c:pt>
                <c:pt idx="4">
                  <c:v>27.05</c:v>
                </c:pt>
                <c:pt idx="5">
                  <c:v>27.86</c:v>
                </c:pt>
              </c:numCache>
            </c:numRef>
          </c:val>
        </c:ser>
        <c:ser>
          <c:idx val="5"/>
          <c:order val="5"/>
          <c:tx>
            <c:strRef>
              <c:f>Лист1!$G$1</c:f>
              <c:strCache>
                <c:ptCount val="1"/>
                <c:pt idx="0">
                  <c:v>яйца (млн. шт.)</c:v>
                </c:pt>
              </c:strCache>
            </c:strRef>
          </c:tx>
          <c:spPr>
            <a:ln>
              <a:solidFill>
                <a:srgbClr val="7030A0"/>
              </a:solidFill>
            </a:ln>
          </c:spPr>
          <c:marker>
            <c:spPr>
              <a:solidFill>
                <a:srgbClr val="7030A0"/>
              </a:solidFill>
              <a:ln>
                <a:solidFill>
                  <a:srgbClr val="7030A0"/>
                </a:solidFill>
              </a:ln>
            </c:spPr>
          </c:marker>
          <c:cat>
            <c:numRef>
              <c:f>Лист1!$A$2:$A$7</c:f>
              <c:numCache>
                <c:formatCode>General</c:formatCode>
                <c:ptCount val="6"/>
                <c:pt idx="0">
                  <c:v>2016</c:v>
                </c:pt>
                <c:pt idx="1">
                  <c:v>2017</c:v>
                </c:pt>
                <c:pt idx="2">
                  <c:v>2018</c:v>
                </c:pt>
                <c:pt idx="3">
                  <c:v>2019</c:v>
                </c:pt>
                <c:pt idx="4">
                  <c:v>2020</c:v>
                </c:pt>
                <c:pt idx="5">
                  <c:v>2021</c:v>
                </c:pt>
              </c:numCache>
            </c:numRef>
          </c:cat>
          <c:val>
            <c:numRef>
              <c:f>Лист1!$G$2:$G$7</c:f>
              <c:numCache>
                <c:formatCode>General</c:formatCode>
                <c:ptCount val="6"/>
                <c:pt idx="0">
                  <c:v>21.6</c:v>
                </c:pt>
                <c:pt idx="1">
                  <c:v>20.9</c:v>
                </c:pt>
                <c:pt idx="2">
                  <c:v>21.7</c:v>
                </c:pt>
                <c:pt idx="3">
                  <c:v>22.8</c:v>
                </c:pt>
                <c:pt idx="4">
                  <c:v>23.479999999999986</c:v>
                </c:pt>
                <c:pt idx="5">
                  <c:v>24.19</c:v>
                </c:pt>
              </c:numCache>
            </c:numRef>
          </c:val>
        </c:ser>
        <c:marker val="1"/>
        <c:axId val="177553792"/>
        <c:axId val="177555712"/>
      </c:lineChart>
      <c:catAx>
        <c:axId val="177553792"/>
        <c:scaling>
          <c:orientation val="minMax"/>
        </c:scaling>
        <c:axPos val="b"/>
        <c:numFmt formatCode="General" sourceLinked="1"/>
        <c:tickLblPos val="nextTo"/>
        <c:crossAx val="177555712"/>
        <c:crosses val="autoZero"/>
        <c:auto val="1"/>
        <c:lblAlgn val="ctr"/>
        <c:lblOffset val="100"/>
      </c:catAx>
      <c:valAx>
        <c:axId val="177555712"/>
        <c:scaling>
          <c:orientation val="minMax"/>
          <c:max val="55"/>
          <c:min val="0"/>
        </c:scaling>
        <c:axPos val="l"/>
        <c:majorGridlines/>
        <c:numFmt formatCode="General" sourceLinked="1"/>
        <c:tickLblPos val="nextTo"/>
        <c:crossAx val="177553792"/>
        <c:crosses val="autoZero"/>
        <c:crossBetween val="between"/>
        <c:majorUnit val="5"/>
        <c:minorUnit val="1"/>
      </c:valAx>
      <c:spPr>
        <a:ln>
          <a:noFill/>
        </a:ln>
      </c:spPr>
    </c:plotArea>
    <c:legend>
      <c:legendPos val="r"/>
      <c:layout>
        <c:manualLayout>
          <c:xMode val="edge"/>
          <c:yMode val="edge"/>
          <c:x val="0"/>
          <c:y val="0.83221316085489316"/>
          <c:w val="1"/>
          <c:h val="0.16778683914510806"/>
        </c:manualLayout>
      </c:layout>
    </c:legend>
    <c:plotVisOnly val="1"/>
  </c:chart>
  <c:txPr>
    <a:bodyPr/>
    <a:lstStyle/>
    <a:p>
      <a:pPr>
        <a:defRPr sz="1100">
          <a:latin typeface="Calibri" pitchFamily="34" charset="0"/>
          <a:cs typeface="Calibri" pitchFamily="34" charset="0"/>
        </a:defRPr>
      </a:pPr>
      <a:endParaRPr lang="ru-RU"/>
    </a:p>
  </c:txPr>
  <c:externalData r:id="rId1"/>
</c:chartSpace>
</file>

<file path=ppt/charts/chart50.xml><?xml version="1.0" encoding="utf-8"?>
<c:chartSpace xmlns:c="http://schemas.openxmlformats.org/drawingml/2006/chart" xmlns:a="http://schemas.openxmlformats.org/drawingml/2006/main" xmlns:r="http://schemas.openxmlformats.org/officeDocument/2006/relationships">
  <c:date1904 val="1"/>
  <c:lang val="ru-RU"/>
  <c:chart>
    <c:view3D>
      <c:perspective val="0"/>
    </c:view3D>
    <c:plotArea>
      <c:layout>
        <c:manualLayout>
          <c:layoutTarget val="inner"/>
          <c:xMode val="edge"/>
          <c:yMode val="edge"/>
          <c:x val="9.4899748356198105E-2"/>
          <c:y val="4.1263440860215064E-2"/>
          <c:w val="0.65715913088183564"/>
          <c:h val="0.83235458470916857"/>
        </c:manualLayout>
      </c:layout>
      <c:bar3DChart>
        <c:barDir val="col"/>
        <c:grouping val="stacked"/>
        <c:ser>
          <c:idx val="0"/>
          <c:order val="0"/>
          <c:tx>
            <c:strRef>
              <c:f>Лист1!$B$1</c:f>
              <c:strCache>
                <c:ptCount val="1"/>
                <c:pt idx="0">
                  <c:v>непрограммная часть</c:v>
                </c:pt>
              </c:strCache>
            </c:strRef>
          </c:tx>
          <c:dLbls>
            <c:dLbl>
              <c:idx val="0"/>
              <c:layout>
                <c:manualLayout>
                  <c:x val="-8.1944553805774284E-2"/>
                  <c:y val="6.7567567567567571E-3"/>
                </c:manualLayout>
              </c:layout>
              <c:showVal val="1"/>
            </c:dLbl>
            <c:dLbl>
              <c:idx val="1"/>
              <c:layout>
                <c:manualLayout>
                  <c:x val="-9.5833333333333368E-2"/>
                  <c:y val="-2.2522522522522592E-3"/>
                </c:manualLayout>
              </c:layout>
              <c:showVal val="1"/>
            </c:dLbl>
            <c:showVal val="1"/>
          </c:dLbls>
          <c:cat>
            <c:numRef>
              <c:f>Лист1!$A$2:$A$3</c:f>
              <c:numCache>
                <c:formatCode>General</c:formatCode>
                <c:ptCount val="2"/>
                <c:pt idx="0">
                  <c:v>2018</c:v>
                </c:pt>
                <c:pt idx="1">
                  <c:v>2019</c:v>
                </c:pt>
              </c:numCache>
            </c:numRef>
          </c:cat>
          <c:val>
            <c:numRef>
              <c:f>Лист1!$B$2:$B$3</c:f>
              <c:numCache>
                <c:formatCode>General</c:formatCode>
                <c:ptCount val="2"/>
                <c:pt idx="0">
                  <c:v>55256.86</c:v>
                </c:pt>
                <c:pt idx="1">
                  <c:v>65009.69</c:v>
                </c:pt>
              </c:numCache>
            </c:numRef>
          </c:val>
        </c:ser>
        <c:ser>
          <c:idx val="1"/>
          <c:order val="1"/>
          <c:tx>
            <c:strRef>
              <c:f>Лист1!$C$1</c:f>
              <c:strCache>
                <c:ptCount val="1"/>
                <c:pt idx="0">
                  <c:v>программная часть</c:v>
                </c:pt>
              </c:strCache>
            </c:strRef>
          </c:tx>
          <c:dLbls>
            <c:dLbl>
              <c:idx val="0"/>
              <c:layout>
                <c:manualLayout>
                  <c:x val="7.3611111111111113E-2"/>
                  <c:y val="-0.36936936936937859"/>
                </c:manualLayout>
              </c:layout>
              <c:showVal val="1"/>
            </c:dLbl>
            <c:dLbl>
              <c:idx val="1"/>
              <c:layout>
                <c:manualLayout>
                  <c:x val="0.14027777777777778"/>
                  <c:y val="-0.35360360360360382"/>
                </c:manualLayout>
              </c:layout>
              <c:showVal val="1"/>
            </c:dLbl>
            <c:showVal val="1"/>
          </c:dLbls>
          <c:cat>
            <c:numRef>
              <c:f>Лист1!$A$2:$A$3</c:f>
              <c:numCache>
                <c:formatCode>General</c:formatCode>
                <c:ptCount val="2"/>
                <c:pt idx="0">
                  <c:v>2018</c:v>
                </c:pt>
                <c:pt idx="1">
                  <c:v>2019</c:v>
                </c:pt>
              </c:numCache>
            </c:numRef>
          </c:cat>
          <c:val>
            <c:numRef>
              <c:f>Лист1!$C$2:$C$3</c:f>
              <c:numCache>
                <c:formatCode>General</c:formatCode>
                <c:ptCount val="2"/>
                <c:pt idx="0">
                  <c:v>1218433.92</c:v>
                </c:pt>
                <c:pt idx="1">
                  <c:v>1274635.9099999999</c:v>
                </c:pt>
              </c:numCache>
            </c:numRef>
          </c:val>
        </c:ser>
        <c:shape val="cylinder"/>
        <c:axId val="229848960"/>
        <c:axId val="229850496"/>
        <c:axId val="0"/>
      </c:bar3DChart>
      <c:catAx>
        <c:axId val="229848960"/>
        <c:scaling>
          <c:orientation val="minMax"/>
        </c:scaling>
        <c:axPos val="b"/>
        <c:numFmt formatCode="General" sourceLinked="1"/>
        <c:tickLblPos val="nextTo"/>
        <c:crossAx val="229850496"/>
        <c:crosses val="autoZero"/>
        <c:auto val="1"/>
        <c:lblAlgn val="ctr"/>
        <c:lblOffset val="100"/>
      </c:catAx>
      <c:valAx>
        <c:axId val="229850496"/>
        <c:scaling>
          <c:orientation val="minMax"/>
        </c:scaling>
        <c:axPos val="l"/>
        <c:majorGridlines/>
        <c:numFmt formatCode="General" sourceLinked="1"/>
        <c:tickLblPos val="nextTo"/>
        <c:txPr>
          <a:bodyPr/>
          <a:lstStyle/>
          <a:p>
            <a:pPr>
              <a:defRPr sz="800"/>
            </a:pPr>
            <a:endParaRPr lang="ru-RU"/>
          </a:p>
        </c:txPr>
        <c:crossAx val="229848960"/>
        <c:crosses val="autoZero"/>
        <c:crossBetween val="between"/>
        <c:majorUnit val="100000"/>
      </c:valAx>
    </c:plotArea>
    <c:legend>
      <c:legendPos val="r"/>
      <c:layout>
        <c:manualLayout>
          <c:xMode val="edge"/>
          <c:yMode val="edge"/>
          <c:x val="0.63748153259193163"/>
          <c:y val="0.8067784268901903"/>
          <c:w val="0.36093263342082282"/>
          <c:h val="0.14280797561595127"/>
        </c:manualLayout>
      </c:layout>
    </c:legend>
    <c:plotVisOnly val="1"/>
  </c:chart>
  <c:txPr>
    <a:bodyPr/>
    <a:lstStyle/>
    <a:p>
      <a:pPr>
        <a:defRPr sz="1100">
          <a:latin typeface="Calibri" pitchFamily="34" charset="0"/>
          <a:cs typeface="Calibri" pitchFamily="34" charset="0"/>
        </a:defRPr>
      </a:pPr>
      <a:endParaRPr lang="ru-RU"/>
    </a:p>
  </c:txPr>
  <c:externalData r:id="rId1"/>
</c:chartSpace>
</file>

<file path=ppt/charts/chart51.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otX val="20"/>
      <c:rotY val="210"/>
      <c:perspective val="30"/>
    </c:view3D>
    <c:plotArea>
      <c:layout>
        <c:manualLayout>
          <c:layoutTarget val="inner"/>
          <c:xMode val="edge"/>
          <c:yMode val="edge"/>
          <c:x val="4.4947506561679785E-5"/>
          <c:y val="9.4383798616082093E-2"/>
          <c:w val="0.99995516185476607"/>
          <c:h val="0.90561618751144457"/>
        </c:manualLayout>
      </c:layout>
      <c:pie3DChart>
        <c:varyColors val="1"/>
        <c:ser>
          <c:idx val="0"/>
          <c:order val="0"/>
          <c:tx>
            <c:strRef>
              <c:f>Лист1!$B$1</c:f>
              <c:strCache>
                <c:ptCount val="1"/>
                <c:pt idx="0">
                  <c:v>Продажи</c:v>
                </c:pt>
              </c:strCache>
            </c:strRef>
          </c:tx>
          <c:explosion val="25"/>
          <c:dPt>
            <c:idx val="0"/>
            <c:spPr>
              <a:solidFill>
                <a:srgbClr val="92D050"/>
              </a:solidFill>
            </c:spPr>
          </c:dPt>
          <c:dPt>
            <c:idx val="1"/>
            <c:spPr>
              <a:solidFill>
                <a:schemeClr val="tx2">
                  <a:lumMod val="40000"/>
                  <a:lumOff val="60000"/>
                </a:schemeClr>
              </a:solidFill>
            </c:spPr>
          </c:dPt>
          <c:dPt>
            <c:idx val="2"/>
            <c:explosion val="40"/>
            <c:spPr>
              <a:solidFill>
                <a:srgbClr val="FF99CC"/>
              </a:solidFill>
            </c:spPr>
          </c:dPt>
          <c:dPt>
            <c:idx val="3"/>
            <c:explosion val="40"/>
            <c:spPr>
              <a:solidFill>
                <a:srgbClr val="FF0000"/>
              </a:solidFill>
            </c:spPr>
          </c:dPt>
          <c:dPt>
            <c:idx val="4"/>
            <c:explosion val="29"/>
          </c:dPt>
          <c:dPt>
            <c:idx val="5"/>
            <c:explosion val="2"/>
            <c:spPr>
              <a:solidFill>
                <a:srgbClr val="FFFF00"/>
              </a:solidFill>
            </c:spPr>
          </c:dPt>
          <c:dPt>
            <c:idx val="6"/>
            <c:spPr>
              <a:solidFill>
                <a:schemeClr val="accent4">
                  <a:lumMod val="60000"/>
                  <a:lumOff val="40000"/>
                </a:schemeClr>
              </a:solidFill>
            </c:spPr>
          </c:dPt>
          <c:dPt>
            <c:idx val="7"/>
            <c:spPr>
              <a:solidFill>
                <a:srgbClr val="FFC000"/>
              </a:solidFill>
            </c:spPr>
          </c:dPt>
          <c:dPt>
            <c:idx val="8"/>
            <c:spPr>
              <a:solidFill>
                <a:srgbClr val="00FF00"/>
              </a:solidFill>
            </c:spPr>
          </c:dPt>
          <c:dPt>
            <c:idx val="10"/>
            <c:spPr>
              <a:solidFill>
                <a:schemeClr val="accent2">
                  <a:lumMod val="20000"/>
                  <a:lumOff val="80000"/>
                </a:schemeClr>
              </a:solidFill>
            </c:spPr>
          </c:dPt>
          <c:dPt>
            <c:idx val="11"/>
            <c:explosion val="50"/>
            <c:spPr>
              <a:solidFill>
                <a:srgbClr val="FF66FF"/>
              </a:solidFill>
            </c:spPr>
          </c:dPt>
          <c:dPt>
            <c:idx val="12"/>
            <c:spPr>
              <a:solidFill>
                <a:srgbClr val="9999FF"/>
              </a:solidFill>
            </c:spPr>
          </c:dPt>
          <c:cat>
            <c:strRef>
              <c:f>Лист1!$A$2:$A$18</c:f>
              <c:strCache>
                <c:ptCount val="14"/>
                <c:pt idx="0">
                  <c:v>Развитие образования </c:v>
                </c:pt>
                <c:pt idx="1">
                  <c:v>Социальная поддержка граждан </c:v>
                </c:pt>
                <c:pt idx="2">
                  <c:v>Сохранение и развитие культуры </c:v>
                </c:pt>
                <c:pt idx="3">
                  <c:v>Развитие физической культуры и спорта </c:v>
                </c:pt>
                <c:pt idx="4">
                  <c:v>Молодежная политика </c:v>
                </c:pt>
                <c:pt idx="5">
                  <c:v>Управление имуществом </c:v>
                </c:pt>
                <c:pt idx="6">
                  <c:v>Управление финансами </c:v>
                </c:pt>
                <c:pt idx="7">
                  <c:v>Защита населения и территории Курского района от чрезвычайных ситуаций</c:v>
                </c:pt>
                <c:pt idx="8">
                  <c:v>Развитие малого и среднего бизнеса, потребительского рынка, снижение административных барьеров </c:v>
                </c:pt>
                <c:pt idx="9">
                  <c:v>Развитие коммунального хозяйства, транспортной системы и обеспечение безопасности дорожного движения </c:v>
                </c:pt>
                <c:pt idx="10">
                  <c:v>Развитие сельского хозяйства </c:v>
                </c:pt>
                <c:pt idx="11">
                  <c:v>Межнациональные отношения и поддержка казачества </c:v>
                </c:pt>
                <c:pt idx="12">
                  <c:v>Энергосбережение</c:v>
                </c:pt>
                <c:pt idx="13">
                  <c:v>Профилактика правонарушений</c:v>
                </c:pt>
              </c:strCache>
            </c:strRef>
          </c:cat>
          <c:val>
            <c:numRef>
              <c:f>Лист1!$B$2:$B$18</c:f>
              <c:numCache>
                <c:formatCode>General</c:formatCode>
                <c:ptCount val="17"/>
                <c:pt idx="0">
                  <c:v>53.1</c:v>
                </c:pt>
                <c:pt idx="1">
                  <c:v>23.7</c:v>
                </c:pt>
                <c:pt idx="2">
                  <c:v>5.4</c:v>
                </c:pt>
                <c:pt idx="3">
                  <c:v>1.1000000000000001</c:v>
                </c:pt>
                <c:pt idx="4">
                  <c:v>0.2</c:v>
                </c:pt>
                <c:pt idx="5">
                  <c:v>0.1</c:v>
                </c:pt>
                <c:pt idx="6">
                  <c:v>4.8</c:v>
                </c:pt>
                <c:pt idx="7">
                  <c:v>0.30000000000000032</c:v>
                </c:pt>
                <c:pt idx="8">
                  <c:v>1</c:v>
                </c:pt>
                <c:pt idx="9">
                  <c:v>1</c:v>
                </c:pt>
                <c:pt idx="10">
                  <c:v>1</c:v>
                </c:pt>
                <c:pt idx="11">
                  <c:v>4.0000000000000022E-2</c:v>
                </c:pt>
                <c:pt idx="12">
                  <c:v>1</c:v>
                </c:pt>
                <c:pt idx="13">
                  <c:v>1</c:v>
                </c:pt>
              </c:numCache>
            </c:numRef>
          </c:val>
        </c:ser>
      </c:pie3DChart>
    </c:plotArea>
    <c:plotVisOnly val="1"/>
  </c:chart>
  <c:txPr>
    <a:bodyPr/>
    <a:lstStyle/>
    <a:p>
      <a:pPr>
        <a:defRPr sz="1100">
          <a:solidFill>
            <a:schemeClr val="tx1"/>
          </a:solidFill>
        </a:defRPr>
      </a:pPr>
      <a:endParaRPr lang="ru-RU"/>
    </a:p>
  </c:txPr>
  <c:externalData r:id="rId1"/>
  <c:userShapes r:id="rId2"/>
</c:chartSpace>
</file>

<file path=ppt/charts/chart52.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0.11186630577427821"/>
          <c:y val="3.157037401574804E-2"/>
          <c:w val="0.73365987339818373"/>
          <c:h val="0.93060925196850675"/>
        </c:manualLayout>
      </c:layout>
      <c:lineChart>
        <c:grouping val="standard"/>
        <c:ser>
          <c:idx val="0"/>
          <c:order val="0"/>
          <c:tx>
            <c:strRef>
              <c:f>Лист1!$B$1</c:f>
              <c:strCache>
                <c:ptCount val="1"/>
                <c:pt idx="0">
                  <c:v>доходы</c:v>
                </c:pt>
              </c:strCache>
            </c:strRef>
          </c:tx>
          <c:cat>
            <c:strRef>
              <c:f>Лист1!$A$2:$A$5</c:f>
              <c:strCache>
                <c:ptCount val="4"/>
                <c:pt idx="0">
                  <c:v>2016 год</c:v>
                </c:pt>
                <c:pt idx="1">
                  <c:v>2017 год</c:v>
                </c:pt>
                <c:pt idx="2">
                  <c:v>2018 год</c:v>
                </c:pt>
                <c:pt idx="3">
                  <c:v>2019 год</c:v>
                </c:pt>
              </c:strCache>
            </c:strRef>
          </c:cat>
          <c:val>
            <c:numRef>
              <c:f>Лист1!$B$2:$B$5</c:f>
              <c:numCache>
                <c:formatCode>General</c:formatCode>
                <c:ptCount val="4"/>
                <c:pt idx="0">
                  <c:v>169427.03</c:v>
                </c:pt>
                <c:pt idx="1">
                  <c:v>209703.72</c:v>
                </c:pt>
                <c:pt idx="2">
                  <c:v>250966.49</c:v>
                </c:pt>
                <c:pt idx="3">
                  <c:v>318107.31</c:v>
                </c:pt>
              </c:numCache>
            </c:numRef>
          </c:val>
        </c:ser>
        <c:ser>
          <c:idx val="1"/>
          <c:order val="1"/>
          <c:tx>
            <c:strRef>
              <c:f>Лист1!$C$1</c:f>
              <c:strCache>
                <c:ptCount val="1"/>
                <c:pt idx="0">
                  <c:v>расходы</c:v>
                </c:pt>
              </c:strCache>
            </c:strRef>
          </c:tx>
          <c:cat>
            <c:strRef>
              <c:f>Лист1!$A$2:$A$5</c:f>
              <c:strCache>
                <c:ptCount val="4"/>
                <c:pt idx="0">
                  <c:v>2016 год</c:v>
                </c:pt>
                <c:pt idx="1">
                  <c:v>2017 год</c:v>
                </c:pt>
                <c:pt idx="2">
                  <c:v>2018 год</c:v>
                </c:pt>
                <c:pt idx="3">
                  <c:v>2019 год</c:v>
                </c:pt>
              </c:strCache>
            </c:strRef>
          </c:cat>
          <c:val>
            <c:numRef>
              <c:f>Лист1!$C$2:$C$5</c:f>
              <c:numCache>
                <c:formatCode>General</c:formatCode>
                <c:ptCount val="4"/>
                <c:pt idx="0">
                  <c:v>197834.93</c:v>
                </c:pt>
                <c:pt idx="1">
                  <c:v>202731.4</c:v>
                </c:pt>
                <c:pt idx="2">
                  <c:v>246353.73</c:v>
                </c:pt>
                <c:pt idx="3">
                  <c:v>293912.17</c:v>
                </c:pt>
              </c:numCache>
            </c:numRef>
          </c:val>
        </c:ser>
        <c:ser>
          <c:idx val="2"/>
          <c:order val="2"/>
          <c:tx>
            <c:strRef>
              <c:f>Лист1!$D$1</c:f>
              <c:strCache>
                <c:ptCount val="1"/>
                <c:pt idx="0">
                  <c:v>источники</c:v>
                </c:pt>
              </c:strCache>
            </c:strRef>
          </c:tx>
          <c:cat>
            <c:strRef>
              <c:f>Лист1!$A$2:$A$5</c:f>
              <c:strCache>
                <c:ptCount val="4"/>
                <c:pt idx="0">
                  <c:v>2016 год</c:v>
                </c:pt>
                <c:pt idx="1">
                  <c:v>2017 год</c:v>
                </c:pt>
                <c:pt idx="2">
                  <c:v>2018 год</c:v>
                </c:pt>
                <c:pt idx="3">
                  <c:v>2019 год</c:v>
                </c:pt>
              </c:strCache>
            </c:strRef>
          </c:cat>
          <c:val>
            <c:numRef>
              <c:f>Лист1!$D$2:$D$5</c:f>
              <c:numCache>
                <c:formatCode>General</c:formatCode>
                <c:ptCount val="4"/>
                <c:pt idx="0">
                  <c:v>-28407.9</c:v>
                </c:pt>
                <c:pt idx="1">
                  <c:v>6972.3200000000024</c:v>
                </c:pt>
                <c:pt idx="2">
                  <c:v>4612.75</c:v>
                </c:pt>
                <c:pt idx="3">
                  <c:v>24195.14</c:v>
                </c:pt>
              </c:numCache>
            </c:numRef>
          </c:val>
        </c:ser>
        <c:marker val="1"/>
        <c:axId val="294378112"/>
        <c:axId val="294388096"/>
      </c:lineChart>
      <c:catAx>
        <c:axId val="294378112"/>
        <c:scaling>
          <c:orientation val="minMax"/>
        </c:scaling>
        <c:axPos val="b"/>
        <c:tickLblPos val="nextTo"/>
        <c:crossAx val="294388096"/>
        <c:crosses val="autoZero"/>
        <c:auto val="1"/>
        <c:lblAlgn val="ctr"/>
        <c:lblOffset val="100"/>
      </c:catAx>
      <c:valAx>
        <c:axId val="294388096"/>
        <c:scaling>
          <c:orientation val="minMax"/>
        </c:scaling>
        <c:axPos val="l"/>
        <c:majorGridlines/>
        <c:numFmt formatCode="General" sourceLinked="1"/>
        <c:tickLblPos val="nextTo"/>
        <c:crossAx val="294378112"/>
        <c:crosses val="autoZero"/>
        <c:crossBetween val="between"/>
      </c:valAx>
    </c:plotArea>
    <c:legend>
      <c:legendPos val="r"/>
      <c:layout>
        <c:manualLayout>
          <c:xMode val="edge"/>
          <c:yMode val="edge"/>
          <c:x val="0.74749987133961393"/>
          <c:y val="0.54877117633023165"/>
          <c:w val="0.21377463846430991"/>
          <c:h val="0.1780377594846099"/>
        </c:manualLayout>
      </c:layout>
      <c:txPr>
        <a:bodyPr/>
        <a:lstStyle/>
        <a:p>
          <a:pPr>
            <a:defRPr sz="800"/>
          </a:pPr>
          <a:endParaRPr lang="ru-RU"/>
        </a:p>
      </c:txPr>
    </c:legend>
    <c:plotVisOnly val="1"/>
  </c:chart>
  <c:txPr>
    <a:bodyPr/>
    <a:lstStyle/>
    <a:p>
      <a:pPr>
        <a:defRPr sz="1000">
          <a:latin typeface="Calibri" pitchFamily="34" charset="0"/>
          <a:cs typeface="Calibri" pitchFamily="34" charset="0"/>
        </a:defRPr>
      </a:pPr>
      <a:endParaRPr lang="ru-RU"/>
    </a:p>
  </c:txPr>
  <c:externalData r:id="rId1"/>
</c:chartSpace>
</file>

<file path=ppt/charts/chart53.xml><?xml version="1.0" encoding="utf-8"?>
<c:chartSpace xmlns:c="http://schemas.openxmlformats.org/drawingml/2006/chart" xmlns:a="http://schemas.openxmlformats.org/drawingml/2006/main" xmlns:r="http://schemas.openxmlformats.org/officeDocument/2006/relationships">
  <c:date1904 val="1"/>
  <c:lang val="ru-RU"/>
  <c:chart>
    <c:view3D>
      <c:rAngAx val="1"/>
    </c:view3D>
    <c:plotArea>
      <c:layout>
        <c:manualLayout>
          <c:layoutTarget val="inner"/>
          <c:xMode val="edge"/>
          <c:yMode val="edge"/>
          <c:x val="0.11475530065049282"/>
          <c:y val="2.2759435159802888E-2"/>
          <c:w val="0.57742520256821728"/>
          <c:h val="0.81497863540161464"/>
        </c:manualLayout>
      </c:layout>
      <c:bar3DChart>
        <c:barDir val="col"/>
        <c:grouping val="stacked"/>
        <c:ser>
          <c:idx val="0"/>
          <c:order val="0"/>
          <c:tx>
            <c:strRef>
              <c:f>Лист1!$B$1</c:f>
              <c:strCache>
                <c:ptCount val="1"/>
                <c:pt idx="0">
                  <c:v>налоговые и неналоговые</c:v>
                </c:pt>
              </c:strCache>
            </c:strRef>
          </c:tx>
          <c:spPr>
            <a:solidFill>
              <a:srgbClr val="FF7C80"/>
            </a:solidFill>
          </c:spPr>
          <c:cat>
            <c:strRef>
              <c:f>Лист1!$A$2:$A$5</c:f>
              <c:strCache>
                <c:ptCount val="4"/>
                <c:pt idx="0">
                  <c:v>2016  (отчет)</c:v>
                </c:pt>
                <c:pt idx="1">
                  <c:v>2017  (отчет)</c:v>
                </c:pt>
                <c:pt idx="2">
                  <c:v>2018  (отчет)</c:v>
                </c:pt>
                <c:pt idx="3">
                  <c:v>2019 (отчет)</c:v>
                </c:pt>
              </c:strCache>
            </c:strRef>
          </c:cat>
          <c:val>
            <c:numRef>
              <c:f>Лист1!$B$2:$B$5</c:f>
              <c:numCache>
                <c:formatCode>General</c:formatCode>
                <c:ptCount val="4"/>
                <c:pt idx="0">
                  <c:v>99301.22</c:v>
                </c:pt>
                <c:pt idx="1">
                  <c:v>97447.28</c:v>
                </c:pt>
                <c:pt idx="2">
                  <c:v>101362.31</c:v>
                </c:pt>
                <c:pt idx="3">
                  <c:v>114314.45</c:v>
                </c:pt>
              </c:numCache>
            </c:numRef>
          </c:val>
        </c:ser>
        <c:ser>
          <c:idx val="1"/>
          <c:order val="1"/>
          <c:tx>
            <c:strRef>
              <c:f>Лист1!$C$1</c:f>
              <c:strCache>
                <c:ptCount val="1"/>
                <c:pt idx="0">
                  <c:v>дотации</c:v>
                </c:pt>
              </c:strCache>
            </c:strRef>
          </c:tx>
          <c:spPr>
            <a:solidFill>
              <a:schemeClr val="accent1">
                <a:lumMod val="75000"/>
              </a:schemeClr>
            </a:solidFill>
          </c:spPr>
          <c:cat>
            <c:strRef>
              <c:f>Лист1!$A$2:$A$5</c:f>
              <c:strCache>
                <c:ptCount val="4"/>
                <c:pt idx="0">
                  <c:v>2016  (отчет)</c:v>
                </c:pt>
                <c:pt idx="1">
                  <c:v>2017  (отчет)</c:v>
                </c:pt>
                <c:pt idx="2">
                  <c:v>2018  (отчет)</c:v>
                </c:pt>
                <c:pt idx="3">
                  <c:v>2019 (отчет)</c:v>
                </c:pt>
              </c:strCache>
            </c:strRef>
          </c:cat>
          <c:val>
            <c:numRef>
              <c:f>Лист1!$C$2:$C$5</c:f>
              <c:numCache>
                <c:formatCode>General</c:formatCode>
                <c:ptCount val="4"/>
                <c:pt idx="0">
                  <c:v>58732.29</c:v>
                </c:pt>
                <c:pt idx="1">
                  <c:v>64635.729999999996</c:v>
                </c:pt>
                <c:pt idx="2">
                  <c:v>67399.239999999991</c:v>
                </c:pt>
                <c:pt idx="3">
                  <c:v>83700.27</c:v>
                </c:pt>
              </c:numCache>
            </c:numRef>
          </c:val>
        </c:ser>
        <c:ser>
          <c:idx val="2"/>
          <c:order val="2"/>
          <c:tx>
            <c:strRef>
              <c:f>Лист1!$D$1</c:f>
              <c:strCache>
                <c:ptCount val="1"/>
                <c:pt idx="0">
                  <c:v>субсидии</c:v>
                </c:pt>
              </c:strCache>
            </c:strRef>
          </c:tx>
          <c:spPr>
            <a:solidFill>
              <a:srgbClr val="FFCC99"/>
            </a:solidFill>
          </c:spPr>
          <c:cat>
            <c:strRef>
              <c:f>Лист1!$A$2:$A$5</c:f>
              <c:strCache>
                <c:ptCount val="4"/>
                <c:pt idx="0">
                  <c:v>2016  (отчет)</c:v>
                </c:pt>
                <c:pt idx="1">
                  <c:v>2017  (отчет)</c:v>
                </c:pt>
                <c:pt idx="2">
                  <c:v>2018  (отчет)</c:v>
                </c:pt>
                <c:pt idx="3">
                  <c:v>2019 (отчет)</c:v>
                </c:pt>
              </c:strCache>
            </c:strRef>
          </c:cat>
          <c:val>
            <c:numRef>
              <c:f>Лист1!$D$2:$D$5</c:f>
              <c:numCache>
                <c:formatCode>General</c:formatCode>
                <c:ptCount val="4"/>
                <c:pt idx="0">
                  <c:v>19442.609999999939</c:v>
                </c:pt>
                <c:pt idx="1">
                  <c:v>44757.89</c:v>
                </c:pt>
                <c:pt idx="2">
                  <c:v>79568.63</c:v>
                </c:pt>
                <c:pt idx="3">
                  <c:v>102601.32</c:v>
                </c:pt>
              </c:numCache>
            </c:numRef>
          </c:val>
        </c:ser>
        <c:ser>
          <c:idx val="3"/>
          <c:order val="3"/>
          <c:tx>
            <c:strRef>
              <c:f>Лист1!$E$1</c:f>
              <c:strCache>
                <c:ptCount val="1"/>
                <c:pt idx="0">
                  <c:v>иные МБТ</c:v>
                </c:pt>
              </c:strCache>
            </c:strRef>
          </c:tx>
          <c:spPr>
            <a:solidFill>
              <a:srgbClr val="FF66FF"/>
            </a:solidFill>
          </c:spPr>
          <c:cat>
            <c:strRef>
              <c:f>Лист1!$A$2:$A$5</c:f>
              <c:strCache>
                <c:ptCount val="4"/>
                <c:pt idx="0">
                  <c:v>2016  (отчет)</c:v>
                </c:pt>
                <c:pt idx="1">
                  <c:v>2017  (отчет)</c:v>
                </c:pt>
                <c:pt idx="2">
                  <c:v>2018  (отчет)</c:v>
                </c:pt>
                <c:pt idx="3">
                  <c:v>2019 (отчет)</c:v>
                </c:pt>
              </c:strCache>
            </c:strRef>
          </c:cat>
          <c:val>
            <c:numRef>
              <c:f>Лист1!$E$2:$E$5</c:f>
              <c:numCache>
                <c:formatCode>General</c:formatCode>
                <c:ptCount val="4"/>
                <c:pt idx="0">
                  <c:v>3264.9700000000012</c:v>
                </c:pt>
                <c:pt idx="1">
                  <c:v>499</c:v>
                </c:pt>
                <c:pt idx="2">
                  <c:v>846</c:v>
                </c:pt>
                <c:pt idx="3">
                  <c:v>14152.3</c:v>
                </c:pt>
              </c:numCache>
            </c:numRef>
          </c:val>
        </c:ser>
        <c:ser>
          <c:idx val="4"/>
          <c:order val="4"/>
          <c:tx>
            <c:strRef>
              <c:f>Лист1!$F$1</c:f>
              <c:strCache>
                <c:ptCount val="1"/>
                <c:pt idx="0">
                  <c:v>субвенции</c:v>
                </c:pt>
              </c:strCache>
            </c:strRef>
          </c:tx>
          <c:spPr>
            <a:solidFill>
              <a:srgbClr val="FF0000"/>
            </a:solidFill>
          </c:spPr>
          <c:cat>
            <c:strRef>
              <c:f>Лист1!$A$2:$A$5</c:f>
              <c:strCache>
                <c:ptCount val="4"/>
                <c:pt idx="0">
                  <c:v>2016  (отчет)</c:v>
                </c:pt>
                <c:pt idx="1">
                  <c:v>2017  (отчет)</c:v>
                </c:pt>
                <c:pt idx="2">
                  <c:v>2018  (отчет)</c:v>
                </c:pt>
                <c:pt idx="3">
                  <c:v>2019 (отчет)</c:v>
                </c:pt>
              </c:strCache>
            </c:strRef>
          </c:cat>
          <c:val>
            <c:numRef>
              <c:f>Лист1!$F$2:$F$5</c:f>
              <c:numCache>
                <c:formatCode>General</c:formatCode>
                <c:ptCount val="4"/>
                <c:pt idx="0">
                  <c:v>1859.8899999999999</c:v>
                </c:pt>
                <c:pt idx="1">
                  <c:v>1770.11</c:v>
                </c:pt>
                <c:pt idx="2">
                  <c:v>1926.91</c:v>
                </c:pt>
                <c:pt idx="3">
                  <c:v>2205.8000000000002</c:v>
                </c:pt>
              </c:numCache>
            </c:numRef>
          </c:val>
        </c:ser>
        <c:ser>
          <c:idx val="5"/>
          <c:order val="5"/>
          <c:tx>
            <c:strRef>
              <c:f>Лист1!$G$1</c:f>
              <c:strCache>
                <c:ptCount val="1"/>
                <c:pt idx="0">
                  <c:v>прочие безвозмездные поступления</c:v>
                </c:pt>
              </c:strCache>
            </c:strRef>
          </c:tx>
          <c:spPr>
            <a:solidFill>
              <a:srgbClr val="00B050"/>
            </a:solidFill>
          </c:spPr>
          <c:cat>
            <c:strRef>
              <c:f>Лист1!$A$2:$A$5</c:f>
              <c:strCache>
                <c:ptCount val="4"/>
                <c:pt idx="0">
                  <c:v>2016  (отчет)</c:v>
                </c:pt>
                <c:pt idx="1">
                  <c:v>2017  (отчет)</c:v>
                </c:pt>
                <c:pt idx="2">
                  <c:v>2018  (отчет)</c:v>
                </c:pt>
                <c:pt idx="3">
                  <c:v>2019 (отчет)</c:v>
                </c:pt>
              </c:strCache>
            </c:strRef>
          </c:cat>
          <c:val>
            <c:numRef>
              <c:f>Лист1!$G$2:$G$5</c:f>
              <c:numCache>
                <c:formatCode>General</c:formatCode>
                <c:ptCount val="4"/>
                <c:pt idx="0">
                  <c:v>45.91</c:v>
                </c:pt>
                <c:pt idx="1">
                  <c:v>1229.71</c:v>
                </c:pt>
                <c:pt idx="2">
                  <c:v>536.41</c:v>
                </c:pt>
                <c:pt idx="3">
                  <c:v>1175</c:v>
                </c:pt>
              </c:numCache>
            </c:numRef>
          </c:val>
        </c:ser>
        <c:shape val="cylinder"/>
        <c:axId val="294395904"/>
        <c:axId val="294397440"/>
        <c:axId val="0"/>
      </c:bar3DChart>
      <c:catAx>
        <c:axId val="294395904"/>
        <c:scaling>
          <c:orientation val="minMax"/>
        </c:scaling>
        <c:axPos val="b"/>
        <c:tickLblPos val="nextTo"/>
        <c:txPr>
          <a:bodyPr/>
          <a:lstStyle/>
          <a:p>
            <a:pPr>
              <a:defRPr sz="800"/>
            </a:pPr>
            <a:endParaRPr lang="ru-RU"/>
          </a:p>
        </c:txPr>
        <c:crossAx val="294397440"/>
        <c:crosses val="autoZero"/>
        <c:auto val="1"/>
        <c:lblAlgn val="ctr"/>
        <c:lblOffset val="100"/>
      </c:catAx>
      <c:valAx>
        <c:axId val="294397440"/>
        <c:scaling>
          <c:orientation val="minMax"/>
        </c:scaling>
        <c:axPos val="l"/>
        <c:majorGridlines/>
        <c:numFmt formatCode="General" sourceLinked="1"/>
        <c:tickLblPos val="nextTo"/>
        <c:crossAx val="294395904"/>
        <c:crosses val="autoZero"/>
        <c:crossBetween val="between"/>
      </c:valAx>
    </c:plotArea>
    <c:legend>
      <c:legendPos val="r"/>
      <c:layout>
        <c:manualLayout>
          <c:xMode val="edge"/>
          <c:yMode val="edge"/>
          <c:x val="0.74832052132657789"/>
          <c:y val="0.11256900260508916"/>
          <c:w val="0.23636856464400519"/>
          <c:h val="0.80141496782317667"/>
        </c:manualLayout>
      </c:layout>
    </c:legend>
    <c:plotVisOnly val="1"/>
  </c:chart>
  <c:txPr>
    <a:bodyPr/>
    <a:lstStyle/>
    <a:p>
      <a:pPr>
        <a:defRPr sz="1000"/>
      </a:pPr>
      <a:endParaRPr lang="ru-RU"/>
    </a:p>
  </c:txPr>
  <c:externalData r:id="rId1"/>
</c:chartSpace>
</file>

<file path=ppt/charts/chart54.xml><?xml version="1.0" encoding="utf-8"?>
<c:chartSpace xmlns:c="http://schemas.openxmlformats.org/drawingml/2006/chart" xmlns:a="http://schemas.openxmlformats.org/drawingml/2006/main" xmlns:r="http://schemas.openxmlformats.org/officeDocument/2006/relationships">
  <c:date1904 val="1"/>
  <c:lang val="ru-RU"/>
  <c:chart>
    <c:plotArea>
      <c:layout/>
      <c:barChart>
        <c:barDir val="bar"/>
        <c:grouping val="clustered"/>
        <c:ser>
          <c:idx val="0"/>
          <c:order val="0"/>
          <c:tx>
            <c:strRef>
              <c:f>Лист1!$B$1</c:f>
              <c:strCache>
                <c:ptCount val="1"/>
                <c:pt idx="0">
                  <c:v>2016 год</c:v>
                </c:pt>
              </c:strCache>
            </c:strRef>
          </c:tx>
          <c:cat>
            <c:strRef>
              <c:f>Лист1!$A$2:$A$13</c:f>
              <c:strCache>
                <c:ptCount val="12"/>
                <c:pt idx="0">
                  <c:v>с. Эдиссия</c:v>
                </c:pt>
                <c:pt idx="1">
                  <c:v>ст. Стодеревская</c:v>
                </c:pt>
                <c:pt idx="2">
                  <c:v>Серноводский сс</c:v>
                </c:pt>
                <c:pt idx="3">
                  <c:v>Русский сс</c:v>
                </c:pt>
                <c:pt idx="4">
                  <c:v>Рощинский сс</c:v>
                </c:pt>
                <c:pt idx="5">
                  <c:v>Ростовановский сс</c:v>
                </c:pt>
                <c:pt idx="6">
                  <c:v>Полтавский сс</c:v>
                </c:pt>
                <c:pt idx="7">
                  <c:v>Мирненский сс</c:v>
                </c:pt>
                <c:pt idx="8">
                  <c:v>Курский сс</c:v>
                </c:pt>
                <c:pt idx="9">
                  <c:v>Кановский сс</c:v>
                </c:pt>
                <c:pt idx="10">
                  <c:v>Галюгаевский сс</c:v>
                </c:pt>
                <c:pt idx="11">
                  <c:v>Балтийский сс</c:v>
                </c:pt>
              </c:strCache>
            </c:strRef>
          </c:cat>
          <c:val>
            <c:numRef>
              <c:f>Лист1!$B$2:$B$13</c:f>
              <c:numCache>
                <c:formatCode>General</c:formatCode>
                <c:ptCount val="12"/>
                <c:pt idx="0">
                  <c:v>8372.1200000000008</c:v>
                </c:pt>
                <c:pt idx="1">
                  <c:v>3841.67</c:v>
                </c:pt>
                <c:pt idx="2">
                  <c:v>7921.35</c:v>
                </c:pt>
                <c:pt idx="3">
                  <c:v>9863.2400000000089</c:v>
                </c:pt>
                <c:pt idx="4">
                  <c:v>5598.28</c:v>
                </c:pt>
                <c:pt idx="5">
                  <c:v>6797.38</c:v>
                </c:pt>
                <c:pt idx="6">
                  <c:v>8263.5400000000009</c:v>
                </c:pt>
                <c:pt idx="7">
                  <c:v>7854.55</c:v>
                </c:pt>
                <c:pt idx="8">
                  <c:v>24041.08</c:v>
                </c:pt>
                <c:pt idx="9">
                  <c:v>7093.89</c:v>
                </c:pt>
                <c:pt idx="10">
                  <c:v>4798.05</c:v>
                </c:pt>
                <c:pt idx="11">
                  <c:v>4856.07</c:v>
                </c:pt>
              </c:numCache>
            </c:numRef>
          </c:val>
        </c:ser>
        <c:ser>
          <c:idx val="1"/>
          <c:order val="1"/>
          <c:tx>
            <c:strRef>
              <c:f>Лист1!$C$1</c:f>
              <c:strCache>
                <c:ptCount val="1"/>
                <c:pt idx="0">
                  <c:v>2017 год</c:v>
                </c:pt>
              </c:strCache>
            </c:strRef>
          </c:tx>
          <c:cat>
            <c:strRef>
              <c:f>Лист1!$A$2:$A$13</c:f>
              <c:strCache>
                <c:ptCount val="12"/>
                <c:pt idx="0">
                  <c:v>с. Эдиссия</c:v>
                </c:pt>
                <c:pt idx="1">
                  <c:v>ст. Стодеревская</c:v>
                </c:pt>
                <c:pt idx="2">
                  <c:v>Серноводский сс</c:v>
                </c:pt>
                <c:pt idx="3">
                  <c:v>Русский сс</c:v>
                </c:pt>
                <c:pt idx="4">
                  <c:v>Рощинский сс</c:v>
                </c:pt>
                <c:pt idx="5">
                  <c:v>Ростовановский сс</c:v>
                </c:pt>
                <c:pt idx="6">
                  <c:v>Полтавский сс</c:v>
                </c:pt>
                <c:pt idx="7">
                  <c:v>Мирненский сс</c:v>
                </c:pt>
                <c:pt idx="8">
                  <c:v>Курский сс</c:v>
                </c:pt>
                <c:pt idx="9">
                  <c:v>Кановский сс</c:v>
                </c:pt>
                <c:pt idx="10">
                  <c:v>Галюгаевский сс</c:v>
                </c:pt>
                <c:pt idx="11">
                  <c:v>Балтийский сс</c:v>
                </c:pt>
              </c:strCache>
            </c:strRef>
          </c:cat>
          <c:val>
            <c:numRef>
              <c:f>Лист1!$C$2:$C$13</c:f>
              <c:numCache>
                <c:formatCode>General</c:formatCode>
                <c:ptCount val="12"/>
                <c:pt idx="0">
                  <c:v>7667.21</c:v>
                </c:pt>
                <c:pt idx="1">
                  <c:v>3914.9700000000012</c:v>
                </c:pt>
                <c:pt idx="2">
                  <c:v>8209.31</c:v>
                </c:pt>
                <c:pt idx="3">
                  <c:v>11008.14000000001</c:v>
                </c:pt>
                <c:pt idx="4">
                  <c:v>4730.42</c:v>
                </c:pt>
                <c:pt idx="5">
                  <c:v>7208.78</c:v>
                </c:pt>
                <c:pt idx="6">
                  <c:v>8208.859999999946</c:v>
                </c:pt>
                <c:pt idx="7">
                  <c:v>7855.1100000000024</c:v>
                </c:pt>
                <c:pt idx="8">
                  <c:v>23505.91</c:v>
                </c:pt>
                <c:pt idx="9">
                  <c:v>4914.6500000000024</c:v>
                </c:pt>
                <c:pt idx="10">
                  <c:v>5357.54</c:v>
                </c:pt>
                <c:pt idx="11">
                  <c:v>4866.38</c:v>
                </c:pt>
              </c:numCache>
            </c:numRef>
          </c:val>
        </c:ser>
        <c:ser>
          <c:idx val="2"/>
          <c:order val="2"/>
          <c:tx>
            <c:strRef>
              <c:f>Лист1!$D$1</c:f>
              <c:strCache>
                <c:ptCount val="1"/>
                <c:pt idx="0">
                  <c:v>2018 год</c:v>
                </c:pt>
              </c:strCache>
            </c:strRef>
          </c:tx>
          <c:cat>
            <c:strRef>
              <c:f>Лист1!$A$2:$A$13</c:f>
              <c:strCache>
                <c:ptCount val="12"/>
                <c:pt idx="0">
                  <c:v>с. Эдиссия</c:v>
                </c:pt>
                <c:pt idx="1">
                  <c:v>ст. Стодеревская</c:v>
                </c:pt>
                <c:pt idx="2">
                  <c:v>Серноводский сс</c:v>
                </c:pt>
                <c:pt idx="3">
                  <c:v>Русский сс</c:v>
                </c:pt>
                <c:pt idx="4">
                  <c:v>Рощинский сс</c:v>
                </c:pt>
                <c:pt idx="5">
                  <c:v>Ростовановский сс</c:v>
                </c:pt>
                <c:pt idx="6">
                  <c:v>Полтавский сс</c:v>
                </c:pt>
                <c:pt idx="7">
                  <c:v>Мирненский сс</c:v>
                </c:pt>
                <c:pt idx="8">
                  <c:v>Курский сс</c:v>
                </c:pt>
                <c:pt idx="9">
                  <c:v>Кановский сс</c:v>
                </c:pt>
                <c:pt idx="10">
                  <c:v>Галюгаевский сс</c:v>
                </c:pt>
                <c:pt idx="11">
                  <c:v>Балтийский сс</c:v>
                </c:pt>
              </c:strCache>
            </c:strRef>
          </c:cat>
          <c:val>
            <c:numRef>
              <c:f>Лист1!$D$2:$D$13</c:f>
              <c:numCache>
                <c:formatCode>General</c:formatCode>
                <c:ptCount val="12"/>
                <c:pt idx="0">
                  <c:v>8133</c:v>
                </c:pt>
                <c:pt idx="1">
                  <c:v>4903</c:v>
                </c:pt>
                <c:pt idx="2">
                  <c:v>7781</c:v>
                </c:pt>
                <c:pt idx="3">
                  <c:v>11780</c:v>
                </c:pt>
                <c:pt idx="4">
                  <c:v>3826</c:v>
                </c:pt>
                <c:pt idx="5">
                  <c:v>6552</c:v>
                </c:pt>
                <c:pt idx="6">
                  <c:v>10315</c:v>
                </c:pt>
                <c:pt idx="7">
                  <c:v>7595</c:v>
                </c:pt>
                <c:pt idx="8">
                  <c:v>24689</c:v>
                </c:pt>
                <c:pt idx="9">
                  <c:v>5427</c:v>
                </c:pt>
                <c:pt idx="10">
                  <c:v>4527</c:v>
                </c:pt>
                <c:pt idx="11">
                  <c:v>5835</c:v>
                </c:pt>
              </c:numCache>
            </c:numRef>
          </c:val>
        </c:ser>
        <c:ser>
          <c:idx val="3"/>
          <c:order val="3"/>
          <c:tx>
            <c:strRef>
              <c:f>Лист1!$E$1</c:f>
              <c:strCache>
                <c:ptCount val="1"/>
                <c:pt idx="0">
                  <c:v>2019 год</c:v>
                </c:pt>
              </c:strCache>
            </c:strRef>
          </c:tx>
          <c:cat>
            <c:strRef>
              <c:f>Лист1!$A$2:$A$13</c:f>
              <c:strCache>
                <c:ptCount val="12"/>
                <c:pt idx="0">
                  <c:v>с. Эдиссия</c:v>
                </c:pt>
                <c:pt idx="1">
                  <c:v>ст. Стодеревская</c:v>
                </c:pt>
                <c:pt idx="2">
                  <c:v>Серноводский сс</c:v>
                </c:pt>
                <c:pt idx="3">
                  <c:v>Русский сс</c:v>
                </c:pt>
                <c:pt idx="4">
                  <c:v>Рощинский сс</c:v>
                </c:pt>
                <c:pt idx="5">
                  <c:v>Ростовановский сс</c:v>
                </c:pt>
                <c:pt idx="6">
                  <c:v>Полтавский сс</c:v>
                </c:pt>
                <c:pt idx="7">
                  <c:v>Мирненский сс</c:v>
                </c:pt>
                <c:pt idx="8">
                  <c:v>Курский сс</c:v>
                </c:pt>
                <c:pt idx="9">
                  <c:v>Кановский сс</c:v>
                </c:pt>
                <c:pt idx="10">
                  <c:v>Галюгаевский сс</c:v>
                </c:pt>
                <c:pt idx="11">
                  <c:v>Балтийский сс</c:v>
                </c:pt>
              </c:strCache>
            </c:strRef>
          </c:cat>
          <c:val>
            <c:numRef>
              <c:f>Лист1!$E$2:$E$13</c:f>
              <c:numCache>
                <c:formatCode>General</c:formatCode>
                <c:ptCount val="12"/>
                <c:pt idx="0">
                  <c:v>8532.93</c:v>
                </c:pt>
                <c:pt idx="1">
                  <c:v>5260.1500000000024</c:v>
                </c:pt>
                <c:pt idx="2">
                  <c:v>8723.7800000000007</c:v>
                </c:pt>
                <c:pt idx="3">
                  <c:v>11799.43</c:v>
                </c:pt>
                <c:pt idx="4">
                  <c:v>4209.1400000000003</c:v>
                </c:pt>
                <c:pt idx="5">
                  <c:v>7078.71</c:v>
                </c:pt>
                <c:pt idx="6">
                  <c:v>11643.81</c:v>
                </c:pt>
                <c:pt idx="7">
                  <c:v>8381.1</c:v>
                </c:pt>
                <c:pt idx="8">
                  <c:v>26782.49</c:v>
                </c:pt>
                <c:pt idx="9">
                  <c:v>5819.92</c:v>
                </c:pt>
                <c:pt idx="10">
                  <c:v>9107.09</c:v>
                </c:pt>
                <c:pt idx="11">
                  <c:v>6975.9</c:v>
                </c:pt>
              </c:numCache>
            </c:numRef>
          </c:val>
        </c:ser>
        <c:axId val="294800768"/>
        <c:axId val="294818944"/>
      </c:barChart>
      <c:catAx>
        <c:axId val="294800768"/>
        <c:scaling>
          <c:orientation val="minMax"/>
        </c:scaling>
        <c:axPos val="l"/>
        <c:tickLblPos val="nextTo"/>
        <c:crossAx val="294818944"/>
        <c:crosses val="autoZero"/>
        <c:auto val="1"/>
        <c:lblAlgn val="ctr"/>
        <c:lblOffset val="100"/>
      </c:catAx>
      <c:valAx>
        <c:axId val="294818944"/>
        <c:scaling>
          <c:orientation val="minMax"/>
        </c:scaling>
        <c:axPos val="b"/>
        <c:majorGridlines/>
        <c:numFmt formatCode="General" sourceLinked="1"/>
        <c:tickLblPos val="nextTo"/>
        <c:crossAx val="294800768"/>
        <c:crosses val="autoZero"/>
        <c:crossBetween val="between"/>
      </c:valAx>
    </c:plotArea>
    <c:legend>
      <c:legendPos val="r"/>
      <c:layout>
        <c:manualLayout>
          <c:xMode val="edge"/>
          <c:yMode val="edge"/>
          <c:x val="0.88898203457326452"/>
          <c:y val="0.49988458173497802"/>
          <c:w val="0.10405308172685312"/>
          <c:h val="0.34440742984050082"/>
        </c:manualLayout>
      </c:layout>
      <c:txPr>
        <a:bodyPr/>
        <a:lstStyle/>
        <a:p>
          <a:pPr>
            <a:defRPr sz="1400"/>
          </a:pPr>
          <a:endParaRPr lang="ru-RU"/>
        </a:p>
      </c:txPr>
    </c:legend>
    <c:plotVisOnly val="1"/>
  </c:chart>
  <c:txPr>
    <a:bodyPr/>
    <a:lstStyle/>
    <a:p>
      <a:pPr>
        <a:defRPr sz="1100">
          <a:latin typeface="Calibri" pitchFamily="34" charset="0"/>
          <a:cs typeface="Calibri" pitchFamily="34" charset="0"/>
        </a:defRPr>
      </a:pPr>
      <a:endParaRPr lang="ru-RU"/>
    </a:p>
  </c:txPr>
  <c:externalData r:id="rId1"/>
</c:chartSpace>
</file>

<file path=ppt/charts/chart55.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otX val="30"/>
      <c:rotY val="120"/>
      <c:depthPercent val="100"/>
      <c:perspective val="30"/>
    </c:view3D>
    <c:plotArea>
      <c:layout>
        <c:manualLayout>
          <c:layoutTarget val="inner"/>
          <c:xMode val="edge"/>
          <c:yMode val="edge"/>
          <c:x val="0"/>
          <c:y val="0"/>
          <c:w val="1"/>
          <c:h val="1"/>
        </c:manualLayout>
      </c:layout>
      <c:pie3DChart>
        <c:varyColors val="1"/>
        <c:ser>
          <c:idx val="0"/>
          <c:order val="0"/>
          <c:tx>
            <c:strRef>
              <c:f>Лист1!$B$1</c:f>
              <c:strCache>
                <c:ptCount val="1"/>
                <c:pt idx="0">
                  <c:v>Продажи</c:v>
                </c:pt>
              </c:strCache>
            </c:strRef>
          </c:tx>
          <c:explosion val="25"/>
          <c:dPt>
            <c:idx val="2"/>
            <c:explosion val="60"/>
          </c:dPt>
          <c:dPt>
            <c:idx val="3"/>
            <c:explosion val="33"/>
          </c:dPt>
          <c:dPt>
            <c:idx val="6"/>
            <c:spPr>
              <a:solidFill>
                <a:srgbClr val="CCECFF"/>
              </a:solidFill>
            </c:spPr>
          </c:dPt>
          <c:dLbls>
            <c:dLbl>
              <c:idx val="1"/>
              <c:layout/>
              <c:dLblPos val="bestFit"/>
              <c:showVal val="1"/>
            </c:dLbl>
            <c:showVal val="1"/>
            <c:showLeaderLines val="1"/>
          </c:dLbls>
          <c:cat>
            <c:strRef>
              <c:f>Лист1!$A$2:$A$9</c:f>
              <c:strCache>
                <c:ptCount val="8"/>
                <c:pt idx="0">
                  <c:v>общегосударственные вопросы </c:v>
                </c:pt>
                <c:pt idx="1">
                  <c:v>национальная оборона </c:v>
                </c:pt>
                <c:pt idx="2">
                  <c:v>национальная безопасность</c:v>
                </c:pt>
                <c:pt idx="3">
                  <c:v>национальная экономика</c:v>
                </c:pt>
                <c:pt idx="4">
                  <c:v>жилищно-коммунальное хозяйство </c:v>
                </c:pt>
                <c:pt idx="5">
                  <c:v>культура, кинематография </c:v>
                </c:pt>
                <c:pt idx="6">
                  <c:v>социальная политика </c:v>
                </c:pt>
                <c:pt idx="7">
                  <c:v>физическая культура и спорт </c:v>
                </c:pt>
              </c:strCache>
            </c:strRef>
          </c:cat>
          <c:val>
            <c:numRef>
              <c:f>Лист1!$B$2:$B$9</c:f>
              <c:numCache>
                <c:formatCode>General</c:formatCode>
                <c:ptCount val="8"/>
                <c:pt idx="0">
                  <c:v>23.5</c:v>
                </c:pt>
                <c:pt idx="1">
                  <c:v>0.8</c:v>
                </c:pt>
                <c:pt idx="2">
                  <c:v>0.60000000000000064</c:v>
                </c:pt>
                <c:pt idx="3">
                  <c:v>19.5</c:v>
                </c:pt>
                <c:pt idx="4">
                  <c:v>12</c:v>
                </c:pt>
                <c:pt idx="5">
                  <c:v>30.5</c:v>
                </c:pt>
                <c:pt idx="6">
                  <c:v>11.3</c:v>
                </c:pt>
                <c:pt idx="7">
                  <c:v>1.9000000000000001</c:v>
                </c:pt>
              </c:numCache>
            </c:numRef>
          </c:val>
        </c:ser>
      </c:pie3DChart>
      <c:spPr>
        <a:noFill/>
        <a:ln w="25400">
          <a:noFill/>
        </a:ln>
      </c:spPr>
    </c:plotArea>
    <c:plotVisOnly val="1"/>
  </c:chart>
  <c:txPr>
    <a:bodyPr/>
    <a:lstStyle/>
    <a:p>
      <a:pPr>
        <a:defRPr sz="1000"/>
      </a:pPr>
      <a:endParaRPr lang="ru-RU"/>
    </a:p>
  </c:txPr>
  <c:externalData r:id="rId1"/>
</c:chartSpace>
</file>

<file path=ppt/charts/chart56.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otX val="30"/>
      <c:rotY val="140"/>
      <c:depthPercent val="100"/>
      <c:perspective val="30"/>
    </c:view3D>
    <c:plotArea>
      <c:layout>
        <c:manualLayout>
          <c:layoutTarget val="inner"/>
          <c:xMode val="edge"/>
          <c:yMode val="edge"/>
          <c:x val="0"/>
          <c:y val="0"/>
          <c:w val="1"/>
          <c:h val="1"/>
        </c:manualLayout>
      </c:layout>
      <c:pie3DChart>
        <c:varyColors val="1"/>
        <c:ser>
          <c:idx val="0"/>
          <c:order val="0"/>
          <c:tx>
            <c:strRef>
              <c:f>Лист1!$B$1</c:f>
              <c:strCache>
                <c:ptCount val="1"/>
                <c:pt idx="0">
                  <c:v>Продажи</c:v>
                </c:pt>
              </c:strCache>
            </c:strRef>
          </c:tx>
          <c:explosion val="25"/>
          <c:dPt>
            <c:idx val="2"/>
            <c:explosion val="60"/>
          </c:dPt>
          <c:dPt>
            <c:idx val="3"/>
            <c:explosion val="33"/>
          </c:dPt>
          <c:dPt>
            <c:idx val="6"/>
            <c:spPr>
              <a:solidFill>
                <a:srgbClr val="CCECFF"/>
              </a:solidFill>
            </c:spPr>
          </c:dPt>
          <c:dLbls>
            <c:dLbl>
              <c:idx val="1"/>
              <c:layout>
                <c:manualLayout>
                  <c:x val="6.5888257023427724E-2"/>
                  <c:y val="7.4916785969935895E-2"/>
                </c:manualLayout>
              </c:layout>
              <c:dLblPos val="bestFit"/>
              <c:showVal val="1"/>
            </c:dLbl>
            <c:showVal val="1"/>
            <c:showLeaderLines val="1"/>
          </c:dLbls>
          <c:cat>
            <c:strRef>
              <c:f>Лист1!$A$2:$A$9</c:f>
              <c:strCache>
                <c:ptCount val="8"/>
                <c:pt idx="0">
                  <c:v>общегосударственные вопросы </c:v>
                </c:pt>
                <c:pt idx="1">
                  <c:v>национальная оборона </c:v>
                </c:pt>
                <c:pt idx="2">
                  <c:v>национальная безопасность</c:v>
                </c:pt>
                <c:pt idx="3">
                  <c:v>национальная экономика</c:v>
                </c:pt>
                <c:pt idx="4">
                  <c:v>жилищно-коммунальное хозяйство </c:v>
                </c:pt>
                <c:pt idx="5">
                  <c:v>культура, кинематография </c:v>
                </c:pt>
                <c:pt idx="6">
                  <c:v>социальная политика </c:v>
                </c:pt>
                <c:pt idx="7">
                  <c:v>физическая культура и спорт </c:v>
                </c:pt>
              </c:strCache>
            </c:strRef>
          </c:cat>
          <c:val>
            <c:numRef>
              <c:f>Лист1!$B$2:$B$9</c:f>
              <c:numCache>
                <c:formatCode>General</c:formatCode>
                <c:ptCount val="8"/>
                <c:pt idx="0">
                  <c:v>18.399999999999999</c:v>
                </c:pt>
                <c:pt idx="1">
                  <c:v>0.60000000000000064</c:v>
                </c:pt>
                <c:pt idx="2">
                  <c:v>0.30000000000000032</c:v>
                </c:pt>
                <c:pt idx="3">
                  <c:v>35.5</c:v>
                </c:pt>
                <c:pt idx="4">
                  <c:v>8.2000000000000011</c:v>
                </c:pt>
                <c:pt idx="5">
                  <c:v>29.1</c:v>
                </c:pt>
                <c:pt idx="6">
                  <c:v>6.1</c:v>
                </c:pt>
                <c:pt idx="7">
                  <c:v>1.8</c:v>
                </c:pt>
              </c:numCache>
            </c:numRef>
          </c:val>
        </c:ser>
      </c:pie3DChart>
      <c:spPr>
        <a:noFill/>
        <a:ln w="25400">
          <a:noFill/>
        </a:ln>
      </c:spPr>
    </c:plotArea>
    <c:plotVisOnly val="1"/>
  </c:chart>
  <c:txPr>
    <a:bodyPr/>
    <a:lstStyle/>
    <a:p>
      <a:pPr>
        <a:defRPr sz="1000"/>
      </a:pPr>
      <a:endParaRPr lang="ru-RU"/>
    </a:p>
  </c:txPr>
  <c:externalData r:id="rId1"/>
</c:chartSpace>
</file>

<file path=ppt/charts/chart57.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7.6133098579135722E-2"/>
          <c:y val="3.8647072499473939E-2"/>
          <c:w val="0.40288081973179735"/>
          <c:h val="0.94589409850074113"/>
        </c:manualLayout>
      </c:layout>
      <c:pieChart>
        <c:varyColors val="1"/>
        <c:ser>
          <c:idx val="0"/>
          <c:order val="0"/>
          <c:tx>
            <c:strRef>
              <c:f>Лист1!$B$1</c:f>
              <c:strCache>
                <c:ptCount val="1"/>
                <c:pt idx="0">
                  <c:v>Продажи</c:v>
                </c:pt>
              </c:strCache>
            </c:strRef>
          </c:tx>
          <c:spPr>
            <a:scene3d>
              <a:camera prst="orthographicFront"/>
              <a:lightRig rig="threePt" dir="t"/>
            </a:scene3d>
            <a:sp3d>
              <a:bevelT w="0"/>
              <a:bevelB h="0"/>
            </a:sp3d>
          </c:spPr>
          <c:dPt>
            <c:idx val="0"/>
            <c:explosion val="39"/>
            <c:spPr>
              <a:solidFill>
                <a:schemeClr val="accent1">
                  <a:lumMod val="75000"/>
                </a:schemeClr>
              </a:solidFill>
              <a:scene3d>
                <a:camera prst="orthographicFront"/>
                <a:lightRig rig="threePt" dir="t"/>
              </a:scene3d>
              <a:sp3d>
                <a:bevelT w="0"/>
                <a:bevelB h="0"/>
              </a:sp3d>
            </c:spPr>
          </c:dPt>
          <c:dPt>
            <c:idx val="1"/>
            <c:spPr>
              <a:solidFill>
                <a:srgbClr val="CC99FF"/>
              </a:solidFill>
              <a:scene3d>
                <a:camera prst="orthographicFront"/>
                <a:lightRig rig="threePt" dir="t"/>
              </a:scene3d>
              <a:sp3d>
                <a:bevelT w="0"/>
                <a:bevelB h="0"/>
              </a:sp3d>
            </c:spPr>
          </c:dPt>
          <c:dPt>
            <c:idx val="2"/>
            <c:explosion val="63"/>
            <c:spPr>
              <a:solidFill>
                <a:srgbClr val="92D050"/>
              </a:solidFill>
              <a:scene3d>
                <a:camera prst="orthographicFront"/>
                <a:lightRig rig="threePt" dir="t"/>
              </a:scene3d>
              <a:sp3d>
                <a:bevelT w="0"/>
                <a:bevelB h="0"/>
              </a:sp3d>
            </c:spPr>
          </c:dPt>
          <c:dLbls>
            <c:dLbl>
              <c:idx val="0"/>
              <c:layout>
                <c:manualLayout>
                  <c:x val="-7.4422301256234738E-2"/>
                  <c:y val="0.2693013217907429"/>
                </c:manualLayout>
              </c:layout>
              <c:showVal val="1"/>
            </c:dLbl>
            <c:showVal val="1"/>
            <c:showLeaderLines val="1"/>
          </c:dLbls>
          <c:cat>
            <c:strRef>
              <c:f>Лист1!$A$2:$A$4</c:f>
              <c:strCache>
                <c:ptCount val="3"/>
                <c:pt idx="0">
                  <c:v>федеральный бюджет</c:v>
                </c:pt>
                <c:pt idx="1">
                  <c:v>краевой бюджет</c:v>
                </c:pt>
                <c:pt idx="2">
                  <c:v>местный бюджет</c:v>
                </c:pt>
              </c:strCache>
            </c:strRef>
          </c:cat>
          <c:val>
            <c:numRef>
              <c:f>Лист1!$B$2:$B$4</c:f>
              <c:numCache>
                <c:formatCode>General</c:formatCode>
                <c:ptCount val="3"/>
                <c:pt idx="0">
                  <c:v>498.82</c:v>
                </c:pt>
                <c:pt idx="1">
                  <c:v>25832.16</c:v>
                </c:pt>
                <c:pt idx="2">
                  <c:v>1385.84</c:v>
                </c:pt>
              </c:numCache>
            </c:numRef>
          </c:val>
        </c:ser>
        <c:firstSliceAng val="87"/>
      </c:pieChart>
    </c:plotArea>
    <c:legend>
      <c:legendPos val="r"/>
      <c:layout/>
    </c:legend>
    <c:plotVisOnly val="1"/>
  </c:chart>
  <c:txPr>
    <a:bodyPr/>
    <a:lstStyle/>
    <a:p>
      <a:pPr>
        <a:defRPr sz="900"/>
      </a:pPr>
      <a:endParaRPr lang="ru-RU"/>
    </a:p>
  </c:txPr>
  <c:externalData r:id="rId1"/>
</c:chartSpace>
</file>

<file path=ppt/charts/chart58.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7.6133098579135722E-2"/>
          <c:y val="3.8647072499473967E-2"/>
          <c:w val="0.40288081973179746"/>
          <c:h val="0.94589409850074135"/>
        </c:manualLayout>
      </c:layout>
      <c:pieChart>
        <c:varyColors val="1"/>
        <c:ser>
          <c:idx val="0"/>
          <c:order val="0"/>
          <c:tx>
            <c:strRef>
              <c:f>Лист1!$B$1</c:f>
              <c:strCache>
                <c:ptCount val="1"/>
                <c:pt idx="0">
                  <c:v>Продажи</c:v>
                </c:pt>
              </c:strCache>
            </c:strRef>
          </c:tx>
          <c:spPr>
            <a:scene3d>
              <a:camera prst="orthographicFront"/>
              <a:lightRig rig="threePt" dir="t"/>
            </a:scene3d>
            <a:sp3d>
              <a:bevelT w="0"/>
              <a:bevelB h="0"/>
            </a:sp3d>
          </c:spPr>
          <c:dPt>
            <c:idx val="0"/>
            <c:explosion val="39"/>
            <c:spPr>
              <a:solidFill>
                <a:schemeClr val="accent1">
                  <a:lumMod val="75000"/>
                </a:schemeClr>
              </a:solidFill>
              <a:scene3d>
                <a:camera prst="orthographicFront"/>
                <a:lightRig rig="threePt" dir="t"/>
              </a:scene3d>
              <a:sp3d>
                <a:bevelT w="0"/>
                <a:bevelB h="0"/>
              </a:sp3d>
            </c:spPr>
          </c:dPt>
          <c:dPt>
            <c:idx val="1"/>
            <c:spPr>
              <a:solidFill>
                <a:srgbClr val="CC99FF"/>
              </a:solidFill>
              <a:scene3d>
                <a:camera prst="orthographicFront"/>
                <a:lightRig rig="threePt" dir="t"/>
              </a:scene3d>
              <a:sp3d>
                <a:bevelT w="0"/>
                <a:bevelB h="0"/>
              </a:sp3d>
            </c:spPr>
          </c:dPt>
          <c:dPt>
            <c:idx val="2"/>
            <c:explosion val="63"/>
            <c:spPr>
              <a:solidFill>
                <a:srgbClr val="92D050"/>
              </a:solidFill>
              <a:scene3d>
                <a:camera prst="orthographicFront"/>
                <a:lightRig rig="threePt" dir="t"/>
              </a:scene3d>
              <a:sp3d>
                <a:bevelT w="0"/>
                <a:bevelB h="0"/>
              </a:sp3d>
            </c:spPr>
          </c:dPt>
          <c:dLbls>
            <c:dLbl>
              <c:idx val="0"/>
              <c:layout>
                <c:manualLayout>
                  <c:x val="-7.4067098143045837E-2"/>
                  <c:y val="0.2933312802710043"/>
                </c:manualLayout>
              </c:layout>
              <c:showVal val="1"/>
            </c:dLbl>
            <c:dLbl>
              <c:idx val="2"/>
              <c:layout>
                <c:manualLayout>
                  <c:x val="1.5070760659592933E-2"/>
                  <c:y val="-0.17004711899768371"/>
                </c:manualLayout>
              </c:layout>
              <c:showVal val="1"/>
            </c:dLbl>
            <c:showVal val="1"/>
            <c:showLeaderLines val="1"/>
          </c:dLbls>
          <c:cat>
            <c:strRef>
              <c:f>Лист1!$A$2:$A$4</c:f>
              <c:strCache>
                <c:ptCount val="3"/>
                <c:pt idx="0">
                  <c:v>федеральный бюджет</c:v>
                </c:pt>
                <c:pt idx="1">
                  <c:v>краевой бюджет</c:v>
                </c:pt>
                <c:pt idx="2">
                  <c:v>местный бюджет</c:v>
                </c:pt>
              </c:strCache>
            </c:strRef>
          </c:cat>
          <c:val>
            <c:numRef>
              <c:f>Лист1!$B$2:$B$4</c:f>
              <c:numCache>
                <c:formatCode>General</c:formatCode>
                <c:ptCount val="3"/>
                <c:pt idx="0">
                  <c:v>730.24</c:v>
                </c:pt>
                <c:pt idx="1">
                  <c:v>16956.68999999994</c:v>
                </c:pt>
                <c:pt idx="2">
                  <c:v>930.9</c:v>
                </c:pt>
              </c:numCache>
            </c:numRef>
          </c:val>
        </c:ser>
        <c:firstSliceAng val="87"/>
      </c:pieChart>
    </c:plotArea>
    <c:legend>
      <c:legendPos val="r"/>
      <c:layout/>
    </c:legend>
    <c:plotVisOnly val="1"/>
  </c:chart>
  <c:txPr>
    <a:bodyPr/>
    <a:lstStyle/>
    <a:p>
      <a:pPr>
        <a:defRPr sz="900"/>
      </a:pPr>
      <a:endParaRPr lang="ru-RU"/>
    </a:p>
  </c:txPr>
  <c:externalData r:id="rId1"/>
</c:chartSpace>
</file>

<file path=ppt/charts/chart59.xml><?xml version="1.0" encoding="utf-8"?>
<c:chartSpace xmlns:c="http://schemas.openxmlformats.org/drawingml/2006/chart" xmlns:a="http://schemas.openxmlformats.org/drawingml/2006/main" xmlns:r="http://schemas.openxmlformats.org/officeDocument/2006/relationships">
  <c:date1904 val="1"/>
  <c:lang val="ru-RU"/>
  <c:chart>
    <c:view3D>
      <c:rAngAx val="1"/>
    </c:view3D>
    <c:plotArea>
      <c:layout/>
      <c:bar3DChart>
        <c:barDir val="col"/>
        <c:grouping val="stacked"/>
        <c:ser>
          <c:idx val="0"/>
          <c:order val="0"/>
          <c:tx>
            <c:strRef>
              <c:f>Лист1!$B$1</c:f>
              <c:strCache>
                <c:ptCount val="1"/>
                <c:pt idx="0">
                  <c:v>краевой бюджет</c:v>
                </c:pt>
              </c:strCache>
            </c:strRef>
          </c:tx>
          <c:spPr>
            <a:solidFill>
              <a:srgbClr val="99CCFF"/>
            </a:solidFill>
          </c:spPr>
          <c:cat>
            <c:strRef>
              <c:f>Лист1!$A$2:$A$4</c:f>
              <c:strCache>
                <c:ptCount val="3"/>
                <c:pt idx="0">
                  <c:v>2017 (факт)</c:v>
                </c:pt>
                <c:pt idx="1">
                  <c:v>2018 (факт)</c:v>
                </c:pt>
                <c:pt idx="2">
                  <c:v>2019 (факт)</c:v>
                </c:pt>
              </c:strCache>
            </c:strRef>
          </c:cat>
          <c:val>
            <c:numRef>
              <c:f>Лист1!$B$2:$B$4</c:f>
              <c:numCache>
                <c:formatCode>General</c:formatCode>
                <c:ptCount val="3"/>
                <c:pt idx="0">
                  <c:v>8044.9299999999994</c:v>
                </c:pt>
                <c:pt idx="1">
                  <c:v>9375.75</c:v>
                </c:pt>
                <c:pt idx="2">
                  <c:v>11710.69</c:v>
                </c:pt>
              </c:numCache>
            </c:numRef>
          </c:val>
        </c:ser>
        <c:ser>
          <c:idx val="1"/>
          <c:order val="1"/>
          <c:tx>
            <c:strRef>
              <c:f>Лист1!$C$1</c:f>
              <c:strCache>
                <c:ptCount val="1"/>
                <c:pt idx="0">
                  <c:v>местный бюджет</c:v>
                </c:pt>
              </c:strCache>
            </c:strRef>
          </c:tx>
          <c:spPr>
            <a:solidFill>
              <a:schemeClr val="accent3">
                <a:lumMod val="75000"/>
              </a:schemeClr>
            </a:solidFill>
          </c:spPr>
          <c:cat>
            <c:strRef>
              <c:f>Лист1!$A$2:$A$4</c:f>
              <c:strCache>
                <c:ptCount val="3"/>
                <c:pt idx="0">
                  <c:v>2017 (факт)</c:v>
                </c:pt>
                <c:pt idx="1">
                  <c:v>2018 (факт)</c:v>
                </c:pt>
                <c:pt idx="2">
                  <c:v>2019 (факт)</c:v>
                </c:pt>
              </c:strCache>
            </c:strRef>
          </c:cat>
          <c:val>
            <c:numRef>
              <c:f>Лист1!$C$2:$C$4</c:f>
              <c:numCache>
                <c:formatCode>General</c:formatCode>
                <c:ptCount val="3"/>
                <c:pt idx="0">
                  <c:v>2311.67</c:v>
                </c:pt>
                <c:pt idx="1">
                  <c:v>2875.82</c:v>
                </c:pt>
                <c:pt idx="2">
                  <c:v>3313.22</c:v>
                </c:pt>
              </c:numCache>
            </c:numRef>
          </c:val>
        </c:ser>
        <c:ser>
          <c:idx val="2"/>
          <c:order val="2"/>
          <c:tx>
            <c:strRef>
              <c:f>Лист1!$D$1</c:f>
              <c:strCache>
                <c:ptCount val="1"/>
                <c:pt idx="0">
                  <c:v>организации и население</c:v>
                </c:pt>
              </c:strCache>
            </c:strRef>
          </c:tx>
          <c:spPr>
            <a:solidFill>
              <a:srgbClr val="FF5050"/>
            </a:solidFill>
          </c:spPr>
          <c:cat>
            <c:strRef>
              <c:f>Лист1!$A$2:$A$4</c:f>
              <c:strCache>
                <c:ptCount val="3"/>
                <c:pt idx="0">
                  <c:v>2017 (факт)</c:v>
                </c:pt>
                <c:pt idx="1">
                  <c:v>2018 (факт)</c:v>
                </c:pt>
                <c:pt idx="2">
                  <c:v>2019 (факт)</c:v>
                </c:pt>
              </c:strCache>
            </c:strRef>
          </c:cat>
          <c:val>
            <c:numRef>
              <c:f>Лист1!$D$2:$D$4</c:f>
              <c:numCache>
                <c:formatCode>General</c:formatCode>
                <c:ptCount val="3"/>
                <c:pt idx="0">
                  <c:v>850.55</c:v>
                </c:pt>
                <c:pt idx="1">
                  <c:v>569.45999999999947</c:v>
                </c:pt>
                <c:pt idx="2">
                  <c:v>1057.4000000000001</c:v>
                </c:pt>
              </c:numCache>
            </c:numRef>
          </c:val>
        </c:ser>
        <c:shape val="cylinder"/>
        <c:axId val="297968768"/>
        <c:axId val="297970304"/>
        <c:axId val="0"/>
      </c:bar3DChart>
      <c:catAx>
        <c:axId val="297968768"/>
        <c:scaling>
          <c:orientation val="minMax"/>
        </c:scaling>
        <c:axPos val="b"/>
        <c:tickLblPos val="nextTo"/>
        <c:txPr>
          <a:bodyPr/>
          <a:lstStyle/>
          <a:p>
            <a:pPr>
              <a:defRPr sz="800"/>
            </a:pPr>
            <a:endParaRPr lang="ru-RU"/>
          </a:p>
        </c:txPr>
        <c:crossAx val="297970304"/>
        <c:crosses val="autoZero"/>
        <c:auto val="1"/>
        <c:lblAlgn val="ctr"/>
        <c:lblOffset val="100"/>
      </c:catAx>
      <c:valAx>
        <c:axId val="297970304"/>
        <c:scaling>
          <c:orientation val="minMax"/>
        </c:scaling>
        <c:axPos val="l"/>
        <c:majorGridlines/>
        <c:numFmt formatCode="General" sourceLinked="1"/>
        <c:tickLblPos val="nextTo"/>
        <c:txPr>
          <a:bodyPr/>
          <a:lstStyle/>
          <a:p>
            <a:pPr>
              <a:defRPr sz="800"/>
            </a:pPr>
            <a:endParaRPr lang="ru-RU"/>
          </a:p>
        </c:txPr>
        <c:crossAx val="297968768"/>
        <c:crosses val="autoZero"/>
        <c:crossBetween val="between"/>
      </c:valAx>
    </c:plotArea>
    <c:legend>
      <c:legendPos val="r"/>
      <c:layout>
        <c:manualLayout>
          <c:xMode val="edge"/>
          <c:yMode val="edge"/>
          <c:x val="0.70381002007102045"/>
          <c:y val="8.2893466603195923E-2"/>
          <c:w val="0.28196776692143338"/>
          <c:h val="0.20282573253489128"/>
        </c:manualLayout>
      </c:layout>
      <c:txPr>
        <a:bodyPr/>
        <a:lstStyle/>
        <a:p>
          <a:pPr>
            <a:defRPr sz="900"/>
          </a:pPr>
          <a:endParaRPr lang="ru-RU"/>
        </a:p>
      </c:txPr>
    </c:legend>
    <c:plotVisOnly val="1"/>
  </c:chart>
  <c:txPr>
    <a:bodyPr/>
    <a:lstStyle/>
    <a:p>
      <a:pPr>
        <a:defRPr sz="1100"/>
      </a:pPr>
      <a:endParaRPr lang="ru-RU"/>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5.1700064884467802E-2"/>
          <c:y val="8.8323126275883568E-2"/>
          <c:w val="0.94951159230096238"/>
          <c:h val="0.69522659667541564"/>
        </c:manualLayout>
      </c:layout>
      <c:bar3DChart>
        <c:barDir val="col"/>
        <c:grouping val="stacked"/>
        <c:ser>
          <c:idx val="0"/>
          <c:order val="0"/>
          <c:tx>
            <c:strRef>
              <c:f>Sheet1!$A$2</c:f>
              <c:strCache>
                <c:ptCount val="1"/>
                <c:pt idx="0">
                  <c:v>Объем отгруженных товаров собственного производства, выполненных работ и услуг собственными силами </c:v>
                </c:pt>
              </c:strCache>
            </c:strRef>
          </c:tx>
          <c:spPr>
            <a:solidFill>
              <a:srgbClr val="92D050"/>
            </a:solidFill>
            <a:ln w="12727">
              <a:solidFill>
                <a:schemeClr val="tx1"/>
              </a:solidFill>
              <a:prstDash val="solid"/>
            </a:ln>
          </c:spPr>
          <c:cat>
            <c:numRef>
              <c:f>Sheet1!$B$1:$G$1</c:f>
              <c:numCache>
                <c:formatCode>General</c:formatCode>
                <c:ptCount val="6"/>
                <c:pt idx="0">
                  <c:v>2016</c:v>
                </c:pt>
                <c:pt idx="1">
                  <c:v>2017</c:v>
                </c:pt>
                <c:pt idx="2">
                  <c:v>2018</c:v>
                </c:pt>
                <c:pt idx="3">
                  <c:v>2019</c:v>
                </c:pt>
                <c:pt idx="4">
                  <c:v>2020</c:v>
                </c:pt>
                <c:pt idx="5">
                  <c:v>2021</c:v>
                </c:pt>
              </c:numCache>
            </c:numRef>
          </c:cat>
          <c:val>
            <c:numRef>
              <c:f>Sheet1!$B$2:$G$2</c:f>
              <c:numCache>
                <c:formatCode>General</c:formatCode>
                <c:ptCount val="6"/>
                <c:pt idx="0">
                  <c:v>223.6</c:v>
                </c:pt>
                <c:pt idx="1">
                  <c:v>205.9</c:v>
                </c:pt>
                <c:pt idx="2">
                  <c:v>210.6</c:v>
                </c:pt>
                <c:pt idx="3">
                  <c:v>218.4</c:v>
                </c:pt>
                <c:pt idx="4">
                  <c:v>226.04</c:v>
                </c:pt>
                <c:pt idx="5">
                  <c:v>233.72</c:v>
                </c:pt>
              </c:numCache>
            </c:numRef>
          </c:val>
        </c:ser>
        <c:gapDepth val="0"/>
        <c:shape val="cylinder"/>
        <c:axId val="177690496"/>
        <c:axId val="177692032"/>
        <c:axId val="0"/>
      </c:bar3DChart>
      <c:catAx>
        <c:axId val="177690496"/>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77692032"/>
        <c:crosses val="autoZero"/>
        <c:auto val="1"/>
        <c:lblAlgn val="ctr"/>
        <c:lblOffset val="100"/>
        <c:tickLblSkip val="1"/>
        <c:tickMarkSkip val="1"/>
      </c:catAx>
      <c:valAx>
        <c:axId val="177692032"/>
        <c:scaling>
          <c:orientation val="minMax"/>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77690496"/>
        <c:crosses val="autoZero"/>
        <c:crossBetween val="between"/>
      </c:valAx>
      <c:spPr>
        <a:noFill/>
        <a:ln w="25454">
          <a:noFill/>
        </a:ln>
      </c:spPr>
    </c:plotArea>
    <c:legend>
      <c:legendPos val="r"/>
      <c:layout>
        <c:manualLayout>
          <c:xMode val="edge"/>
          <c:yMode val="edge"/>
          <c:x val="0"/>
          <c:y val="0.87610684335190003"/>
          <c:w val="0.99844370213289269"/>
          <c:h val="0.12389315664810271"/>
        </c:manualLayout>
      </c:layout>
      <c:spPr>
        <a:noFill/>
        <a:ln w="3182">
          <a:noFill/>
          <a:prstDash val="solid"/>
        </a:ln>
      </c:spPr>
    </c:legend>
    <c:plotVisOnly val="1"/>
    <c:dispBlanksAs val="gap"/>
  </c:chart>
  <c:spPr>
    <a:noFill/>
    <a:ln>
      <a:noFill/>
    </a:ln>
  </c:spPr>
  <c:txPr>
    <a:bodyPr/>
    <a:lstStyle/>
    <a:p>
      <a:pPr>
        <a:defRPr sz="1200" b="1" i="0" u="none" strike="noStrike" baseline="0">
          <a:solidFill>
            <a:schemeClr val="tx1"/>
          </a:solidFill>
          <a:latin typeface="Calibri" pitchFamily="34" charset="0"/>
          <a:ea typeface="Arial"/>
          <a:cs typeface="Calibri" pitchFamily="34" charset="0"/>
        </a:defRPr>
      </a:pPr>
      <a:endParaRPr lang="ru-RU"/>
    </a:p>
  </c:txPr>
  <c:externalData r:id="rId1"/>
  <c:userShapes r:id="rId2"/>
</c:chartSpace>
</file>

<file path=ppt/charts/chart60.xml><?xml version="1.0" encoding="utf-8"?>
<c:chartSpace xmlns:c="http://schemas.openxmlformats.org/drawingml/2006/chart" xmlns:a="http://schemas.openxmlformats.org/drawingml/2006/main" xmlns:r="http://schemas.openxmlformats.org/officeDocument/2006/relationships">
  <c:date1904 val="1"/>
  <c:lang val="ru-RU"/>
  <c:chart>
    <c:title>
      <c:layout>
        <c:manualLayout>
          <c:xMode val="edge"/>
          <c:yMode val="edge"/>
          <c:x val="5.4137931034483118E-2"/>
          <c:y val="7.8947368421052475E-2"/>
        </c:manualLayout>
      </c:layout>
    </c:title>
    <c:plotArea>
      <c:layout/>
      <c:doughnutChart>
        <c:varyColors val="1"/>
        <c:ser>
          <c:idx val="0"/>
          <c:order val="0"/>
          <c:tx>
            <c:strRef>
              <c:f>Лист1!$B$1</c:f>
              <c:strCache>
                <c:ptCount val="1"/>
                <c:pt idx="0">
                  <c:v>2018 год</c:v>
                </c:pt>
              </c:strCache>
            </c:strRef>
          </c:tx>
          <c:dLbls>
            <c:showVal val="1"/>
            <c:showLeaderLines val="1"/>
          </c:dLbls>
          <c:cat>
            <c:strRef>
              <c:f>Лист1!$A$2:$A$4</c:f>
              <c:strCache>
                <c:ptCount val="3"/>
                <c:pt idx="0">
                  <c:v>за счет средств местного бюджета </c:v>
                </c:pt>
                <c:pt idx="1">
                  <c:v>за счет поступления акцизов</c:v>
                </c:pt>
                <c:pt idx="2">
                  <c:v>за счет  средств краевого бюджета</c:v>
                </c:pt>
              </c:strCache>
            </c:strRef>
          </c:cat>
          <c:val>
            <c:numRef>
              <c:f>Лист1!$B$2:$B$4</c:f>
              <c:numCache>
                <c:formatCode>General</c:formatCode>
                <c:ptCount val="3"/>
                <c:pt idx="0">
                  <c:v>10984.32</c:v>
                </c:pt>
                <c:pt idx="1">
                  <c:v>30481.45</c:v>
                </c:pt>
                <c:pt idx="2">
                  <c:v>10621.76</c:v>
                </c:pt>
              </c:numCache>
            </c:numRef>
          </c:val>
        </c:ser>
        <c:firstSliceAng val="0"/>
        <c:holeSize val="50"/>
      </c:doughnutChart>
    </c:plotArea>
    <c:legend>
      <c:legendPos val="r"/>
      <c:layout>
        <c:manualLayout>
          <c:xMode val="edge"/>
          <c:yMode val="edge"/>
          <c:x val="0.63744388632455729"/>
          <c:y val="0.35340447575632095"/>
          <c:w val="0.34531473436510213"/>
          <c:h val="0.39691877331123376"/>
        </c:manualLayout>
      </c:layout>
    </c:legend>
    <c:plotVisOnly val="1"/>
  </c:chart>
  <c:txPr>
    <a:bodyPr/>
    <a:lstStyle/>
    <a:p>
      <a:pPr>
        <a:defRPr sz="1000">
          <a:latin typeface="Calibri" pitchFamily="34" charset="0"/>
          <a:cs typeface="Calibri" pitchFamily="34" charset="0"/>
        </a:defRPr>
      </a:pPr>
      <a:endParaRPr lang="ru-RU"/>
    </a:p>
  </c:txPr>
  <c:externalData r:id="rId1"/>
</c:chartSpace>
</file>

<file path=ppt/charts/chart61.xml><?xml version="1.0" encoding="utf-8"?>
<c:chartSpace xmlns:c="http://schemas.openxmlformats.org/drawingml/2006/chart" xmlns:a="http://schemas.openxmlformats.org/drawingml/2006/main" xmlns:r="http://schemas.openxmlformats.org/officeDocument/2006/relationships">
  <c:date1904 val="1"/>
  <c:lang val="ru-RU"/>
  <c:chart>
    <c:title>
      <c:layout>
        <c:manualLayout>
          <c:xMode val="edge"/>
          <c:yMode val="edge"/>
          <c:x val="7.5272727272727311E-2"/>
          <c:y val="0.10714285714285714"/>
        </c:manualLayout>
      </c:layout>
    </c:title>
    <c:plotArea>
      <c:layout/>
      <c:doughnutChart>
        <c:varyColors val="1"/>
        <c:ser>
          <c:idx val="0"/>
          <c:order val="0"/>
          <c:tx>
            <c:strRef>
              <c:f>Лист1!$B$1</c:f>
              <c:strCache>
                <c:ptCount val="1"/>
                <c:pt idx="0">
                  <c:v>2019 год</c:v>
                </c:pt>
              </c:strCache>
            </c:strRef>
          </c:tx>
          <c:dLbls>
            <c:showVal val="1"/>
            <c:showLeaderLines val="1"/>
          </c:dLbls>
          <c:cat>
            <c:strRef>
              <c:f>Лист1!$A$2:$A$4</c:f>
              <c:strCache>
                <c:ptCount val="3"/>
                <c:pt idx="0">
                  <c:v>за счет средств  местного бюджета </c:v>
                </c:pt>
                <c:pt idx="1">
                  <c:v>за счет поступления акцизов</c:v>
                </c:pt>
                <c:pt idx="2">
                  <c:v>за счет средств краевого бюджета</c:v>
                </c:pt>
              </c:strCache>
            </c:strRef>
          </c:cat>
          <c:val>
            <c:numRef>
              <c:f>Лист1!$B$2:$B$4</c:f>
              <c:numCache>
                <c:formatCode>General</c:formatCode>
                <c:ptCount val="3"/>
                <c:pt idx="0">
                  <c:v>24188.04</c:v>
                </c:pt>
                <c:pt idx="1">
                  <c:v>34511.83</c:v>
                </c:pt>
                <c:pt idx="2">
                  <c:v>35243.950000000012</c:v>
                </c:pt>
              </c:numCache>
            </c:numRef>
          </c:val>
        </c:ser>
        <c:firstSliceAng val="0"/>
        <c:holeSize val="50"/>
      </c:doughnutChart>
    </c:plotArea>
    <c:legend>
      <c:legendPos val="r"/>
      <c:layout>
        <c:manualLayout>
          <c:xMode val="edge"/>
          <c:yMode val="edge"/>
          <c:x val="0.59645597709377263"/>
          <c:y val="0.35078669853768402"/>
          <c:w val="0.38536220472441168"/>
          <c:h val="0.40400660854893139"/>
        </c:manualLayout>
      </c:layout>
    </c:legend>
    <c:plotVisOnly val="1"/>
  </c:chart>
  <c:txPr>
    <a:bodyPr/>
    <a:lstStyle/>
    <a:p>
      <a:pPr>
        <a:defRPr sz="1000">
          <a:latin typeface="Calibri" pitchFamily="34" charset="0"/>
          <a:cs typeface="Calibri" pitchFamily="34" charset="0"/>
        </a:defRPr>
      </a:pPr>
      <a:endParaRPr lang="ru-RU"/>
    </a:p>
  </c:txPr>
  <c:externalData r:id="rId1"/>
</c:chartSpace>
</file>

<file path=ppt/charts/chart62.xml><?xml version="1.0" encoding="utf-8"?>
<c:chartSpace xmlns:c="http://schemas.openxmlformats.org/drawingml/2006/chart" xmlns:a="http://schemas.openxmlformats.org/drawingml/2006/main" xmlns:r="http://schemas.openxmlformats.org/officeDocument/2006/relationships">
  <c:date1904 val="1"/>
  <c:lang val="ru-RU"/>
  <c:chart>
    <c:view3D>
      <c:rAngAx val="1"/>
    </c:view3D>
    <c:plotArea>
      <c:layout/>
      <c:bar3DChart>
        <c:barDir val="col"/>
        <c:grouping val="stacked"/>
        <c:ser>
          <c:idx val="0"/>
          <c:order val="0"/>
          <c:tx>
            <c:strRef>
              <c:f>Лист1!$B$1</c:f>
              <c:strCache>
                <c:ptCount val="1"/>
                <c:pt idx="0">
                  <c:v>Дотации</c:v>
                </c:pt>
              </c:strCache>
            </c:strRef>
          </c:tx>
          <c:spPr>
            <a:solidFill>
              <a:srgbClr val="FFCCFF"/>
            </a:solidFill>
          </c:spPr>
          <c:cat>
            <c:strRef>
              <c:f>Лист1!$A$2:$A$5</c:f>
              <c:strCache>
                <c:ptCount val="4"/>
                <c:pt idx="0">
                  <c:v>2016 (отчет)</c:v>
                </c:pt>
                <c:pt idx="1">
                  <c:v>2017 (отчет)</c:v>
                </c:pt>
                <c:pt idx="2">
                  <c:v>2018 (отчет)</c:v>
                </c:pt>
                <c:pt idx="3">
                  <c:v>2019 (отчет)</c:v>
                </c:pt>
              </c:strCache>
            </c:strRef>
          </c:cat>
          <c:val>
            <c:numRef>
              <c:f>Лист1!$B$2:$B$5</c:f>
              <c:numCache>
                <c:formatCode>General</c:formatCode>
                <c:ptCount val="4"/>
                <c:pt idx="0">
                  <c:v>219041.28</c:v>
                </c:pt>
                <c:pt idx="1">
                  <c:v>185668.75</c:v>
                </c:pt>
                <c:pt idx="2">
                  <c:v>197785.23</c:v>
                </c:pt>
                <c:pt idx="3">
                  <c:v>223703.47999999998</c:v>
                </c:pt>
              </c:numCache>
            </c:numRef>
          </c:val>
        </c:ser>
        <c:ser>
          <c:idx val="1"/>
          <c:order val="1"/>
          <c:tx>
            <c:strRef>
              <c:f>Лист1!$C$1</c:f>
              <c:strCache>
                <c:ptCount val="1"/>
                <c:pt idx="0">
                  <c:v>Субсидии</c:v>
                </c:pt>
              </c:strCache>
            </c:strRef>
          </c:tx>
          <c:spPr>
            <a:solidFill>
              <a:srgbClr val="FF0000"/>
            </a:solidFill>
          </c:spPr>
          <c:cat>
            <c:strRef>
              <c:f>Лист1!$A$2:$A$5</c:f>
              <c:strCache>
                <c:ptCount val="4"/>
                <c:pt idx="0">
                  <c:v>2016 (отчет)</c:v>
                </c:pt>
                <c:pt idx="1">
                  <c:v>2017 (отчет)</c:v>
                </c:pt>
                <c:pt idx="2">
                  <c:v>2018 (отчет)</c:v>
                </c:pt>
                <c:pt idx="3">
                  <c:v>2019 (отчет)</c:v>
                </c:pt>
              </c:strCache>
            </c:strRef>
          </c:cat>
          <c:val>
            <c:numRef>
              <c:f>Лист1!$C$2:$C$5</c:f>
              <c:numCache>
                <c:formatCode>General</c:formatCode>
                <c:ptCount val="4"/>
                <c:pt idx="0">
                  <c:v>84363.239999999991</c:v>
                </c:pt>
                <c:pt idx="1">
                  <c:v>184418.88999999981</c:v>
                </c:pt>
                <c:pt idx="2">
                  <c:v>237330.47999999998</c:v>
                </c:pt>
                <c:pt idx="3">
                  <c:v>298990.99000000022</c:v>
                </c:pt>
              </c:numCache>
            </c:numRef>
          </c:val>
        </c:ser>
        <c:ser>
          <c:idx val="2"/>
          <c:order val="2"/>
          <c:tx>
            <c:strRef>
              <c:f>Лист1!$D$1</c:f>
              <c:strCache>
                <c:ptCount val="1"/>
                <c:pt idx="0">
                  <c:v>Субвенции</c:v>
                </c:pt>
              </c:strCache>
            </c:strRef>
          </c:tx>
          <c:spPr>
            <a:solidFill>
              <a:schemeClr val="accent6">
                <a:lumMod val="60000"/>
                <a:lumOff val="40000"/>
              </a:schemeClr>
            </a:solidFill>
          </c:spPr>
          <c:cat>
            <c:strRef>
              <c:f>Лист1!$A$2:$A$5</c:f>
              <c:strCache>
                <c:ptCount val="4"/>
                <c:pt idx="0">
                  <c:v>2016 (отчет)</c:v>
                </c:pt>
                <c:pt idx="1">
                  <c:v>2017 (отчет)</c:v>
                </c:pt>
                <c:pt idx="2">
                  <c:v>2018 (отчет)</c:v>
                </c:pt>
                <c:pt idx="3">
                  <c:v>2019 (отчет)</c:v>
                </c:pt>
              </c:strCache>
            </c:strRef>
          </c:cat>
          <c:val>
            <c:numRef>
              <c:f>Лист1!$D$2:$D$5</c:f>
              <c:numCache>
                <c:formatCode>General</c:formatCode>
                <c:ptCount val="4"/>
                <c:pt idx="0">
                  <c:v>744797.01</c:v>
                </c:pt>
                <c:pt idx="1">
                  <c:v>596201.69999999867</c:v>
                </c:pt>
                <c:pt idx="2">
                  <c:v>709142.22</c:v>
                </c:pt>
                <c:pt idx="3">
                  <c:v>698562.84000000043</c:v>
                </c:pt>
              </c:numCache>
            </c:numRef>
          </c:val>
        </c:ser>
        <c:ser>
          <c:idx val="3"/>
          <c:order val="3"/>
          <c:tx>
            <c:strRef>
              <c:f>Лист1!$E$1</c:f>
              <c:strCache>
                <c:ptCount val="1"/>
                <c:pt idx="0">
                  <c:v>Иные МБТ</c:v>
                </c:pt>
              </c:strCache>
            </c:strRef>
          </c:tx>
          <c:spPr>
            <a:solidFill>
              <a:srgbClr val="92D050"/>
            </a:solidFill>
          </c:spPr>
          <c:cat>
            <c:strRef>
              <c:f>Лист1!$A$2:$A$5</c:f>
              <c:strCache>
                <c:ptCount val="4"/>
                <c:pt idx="0">
                  <c:v>2016 (отчет)</c:v>
                </c:pt>
                <c:pt idx="1">
                  <c:v>2017 (отчет)</c:v>
                </c:pt>
                <c:pt idx="2">
                  <c:v>2018 (отчет)</c:v>
                </c:pt>
                <c:pt idx="3">
                  <c:v>2019 (отчет)</c:v>
                </c:pt>
              </c:strCache>
            </c:strRef>
          </c:cat>
          <c:val>
            <c:numRef>
              <c:f>Лист1!$E$2:$E$5</c:f>
              <c:numCache>
                <c:formatCode>General</c:formatCode>
                <c:ptCount val="4"/>
                <c:pt idx="0">
                  <c:v>11568.44999999999</c:v>
                </c:pt>
                <c:pt idx="1">
                  <c:v>2981.4100000000012</c:v>
                </c:pt>
                <c:pt idx="2">
                  <c:v>4374.07</c:v>
                </c:pt>
                <c:pt idx="3">
                  <c:v>8166.63</c:v>
                </c:pt>
              </c:numCache>
            </c:numRef>
          </c:val>
        </c:ser>
        <c:shape val="cylinder"/>
        <c:axId val="306063616"/>
        <c:axId val="306073600"/>
        <c:axId val="0"/>
      </c:bar3DChart>
      <c:catAx>
        <c:axId val="306063616"/>
        <c:scaling>
          <c:orientation val="minMax"/>
        </c:scaling>
        <c:axPos val="b"/>
        <c:tickLblPos val="nextTo"/>
        <c:crossAx val="306073600"/>
        <c:crosses val="autoZero"/>
        <c:auto val="1"/>
        <c:lblAlgn val="ctr"/>
        <c:lblOffset val="100"/>
      </c:catAx>
      <c:valAx>
        <c:axId val="306073600"/>
        <c:scaling>
          <c:orientation val="minMax"/>
        </c:scaling>
        <c:axPos val="l"/>
        <c:majorGridlines/>
        <c:numFmt formatCode="General" sourceLinked="1"/>
        <c:tickLblPos val="nextTo"/>
        <c:crossAx val="306063616"/>
        <c:crosses val="autoZero"/>
        <c:crossBetween val="between"/>
      </c:valAx>
    </c:plotArea>
    <c:legend>
      <c:legendPos val="r"/>
      <c:layout/>
    </c:legend>
    <c:plotVisOnly val="1"/>
  </c:chart>
  <c:txPr>
    <a:bodyPr/>
    <a:lstStyle/>
    <a:p>
      <a:pPr>
        <a:defRPr sz="1000"/>
      </a:pPr>
      <a:endParaRPr lang="ru-RU"/>
    </a:p>
  </c:txPr>
  <c:externalData r:id="rId1"/>
</c:chartSpace>
</file>

<file path=ppt/charts/chart63.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11627766841644796"/>
          <c:y val="4.8309742532183467E-2"/>
          <c:w val="0.85059262904636856"/>
          <c:h val="0.66737610923634549"/>
        </c:manualLayout>
      </c:layout>
      <c:barChart>
        <c:barDir val="col"/>
        <c:grouping val="clustered"/>
        <c:ser>
          <c:idx val="0"/>
          <c:order val="0"/>
          <c:tx>
            <c:strRef>
              <c:f>Лист1!$B$1</c:f>
              <c:strCache>
                <c:ptCount val="1"/>
                <c:pt idx="0">
                  <c:v>процент исполнения</c:v>
                </c:pt>
              </c:strCache>
            </c:strRef>
          </c:tx>
          <c:spPr>
            <a:solidFill>
              <a:schemeClr val="accent5">
                <a:lumMod val="75000"/>
              </a:schemeClr>
            </a:solidFill>
          </c:spPr>
          <c:dPt>
            <c:idx val="8"/>
            <c:spPr>
              <a:solidFill>
                <a:srgbClr val="FF0000"/>
              </a:solidFill>
            </c:spPr>
          </c:dPt>
          <c:dLbls>
            <c:dLbl>
              <c:idx val="8"/>
              <c:spPr/>
              <c:txPr>
                <a:bodyPr/>
                <a:lstStyle/>
                <a:p>
                  <a:pPr>
                    <a:defRPr sz="1800" b="1"/>
                  </a:pPr>
                  <a:endParaRPr lang="ru-RU"/>
                </a:p>
              </c:txPr>
            </c:dLbl>
            <c:txPr>
              <a:bodyPr/>
              <a:lstStyle/>
              <a:p>
                <a:pPr>
                  <a:defRPr sz="800"/>
                </a:pPr>
                <a:endParaRPr lang="ru-RU"/>
              </a:p>
            </c:txPr>
            <c:showVal val="1"/>
          </c:dLbls>
          <c:cat>
            <c:strRef>
              <c:f>Лист1!$A$2:$A$17</c:f>
              <c:strCache>
                <c:ptCount val="16"/>
                <c:pt idx="0">
                  <c:v>Александровский район</c:v>
                </c:pt>
                <c:pt idx="1">
                  <c:v>Андроповский район</c:v>
                </c:pt>
                <c:pt idx="2">
                  <c:v>Апанасенковский район</c:v>
                </c:pt>
                <c:pt idx="3">
                  <c:v>Арзгирский район</c:v>
                </c:pt>
                <c:pt idx="4">
                  <c:v>Буденовский район</c:v>
                </c:pt>
                <c:pt idx="5">
                  <c:v>Грачевский район</c:v>
                </c:pt>
                <c:pt idx="6">
                  <c:v>Кочубеевский район</c:v>
                </c:pt>
                <c:pt idx="7">
                  <c:v>Красногвардейский район</c:v>
                </c:pt>
                <c:pt idx="8">
                  <c:v>Курский район</c:v>
                </c:pt>
                <c:pt idx="9">
                  <c:v>Левокумский район</c:v>
                </c:pt>
                <c:pt idx="10">
                  <c:v>Новоселецкий район</c:v>
                </c:pt>
                <c:pt idx="11">
                  <c:v>Предгорный район</c:v>
                </c:pt>
                <c:pt idx="12">
                  <c:v>Степновский район</c:v>
                </c:pt>
                <c:pt idx="13">
                  <c:v>Труновский район</c:v>
                </c:pt>
                <c:pt idx="14">
                  <c:v>Туркменский район</c:v>
                </c:pt>
                <c:pt idx="15">
                  <c:v>Шпаковский район</c:v>
                </c:pt>
              </c:strCache>
            </c:strRef>
          </c:cat>
          <c:val>
            <c:numRef>
              <c:f>Лист1!$B$2:$B$17</c:f>
              <c:numCache>
                <c:formatCode>General</c:formatCode>
                <c:ptCount val="16"/>
                <c:pt idx="0">
                  <c:v>100.9</c:v>
                </c:pt>
                <c:pt idx="1">
                  <c:v>104.7</c:v>
                </c:pt>
                <c:pt idx="2">
                  <c:v>113.4</c:v>
                </c:pt>
                <c:pt idx="3">
                  <c:v>106.8</c:v>
                </c:pt>
                <c:pt idx="4">
                  <c:v>105.7</c:v>
                </c:pt>
                <c:pt idx="5">
                  <c:v>107.2</c:v>
                </c:pt>
                <c:pt idx="6">
                  <c:v>101.3</c:v>
                </c:pt>
                <c:pt idx="7">
                  <c:v>107</c:v>
                </c:pt>
                <c:pt idx="8">
                  <c:v>104.4</c:v>
                </c:pt>
                <c:pt idx="9">
                  <c:v>105.4</c:v>
                </c:pt>
                <c:pt idx="10">
                  <c:v>101.6</c:v>
                </c:pt>
                <c:pt idx="11">
                  <c:v>100</c:v>
                </c:pt>
                <c:pt idx="12">
                  <c:v>93</c:v>
                </c:pt>
                <c:pt idx="13">
                  <c:v>98.9</c:v>
                </c:pt>
                <c:pt idx="14">
                  <c:v>111.6</c:v>
                </c:pt>
                <c:pt idx="15">
                  <c:v>105.3</c:v>
                </c:pt>
              </c:numCache>
            </c:numRef>
          </c:val>
        </c:ser>
        <c:axId val="308841472"/>
        <c:axId val="309691136"/>
      </c:barChart>
      <c:catAx>
        <c:axId val="308841472"/>
        <c:scaling>
          <c:orientation val="minMax"/>
        </c:scaling>
        <c:axPos val="b"/>
        <c:tickLblPos val="nextTo"/>
        <c:txPr>
          <a:bodyPr rot="-5400000" vert="horz" anchor="t" anchorCtr="1"/>
          <a:lstStyle/>
          <a:p>
            <a:pPr>
              <a:defRPr sz="1100" b="0"/>
            </a:pPr>
            <a:endParaRPr lang="ru-RU"/>
          </a:p>
        </c:txPr>
        <c:crossAx val="309691136"/>
        <c:crosses val="autoZero"/>
        <c:auto val="1"/>
        <c:lblAlgn val="ctr"/>
        <c:lblOffset val="100"/>
      </c:catAx>
      <c:valAx>
        <c:axId val="309691136"/>
        <c:scaling>
          <c:orientation val="minMax"/>
          <c:max val="120"/>
          <c:min val="90"/>
        </c:scaling>
        <c:axPos val="l"/>
        <c:majorGridlines/>
        <c:numFmt formatCode="General" sourceLinked="1"/>
        <c:tickLblPos val="nextTo"/>
        <c:txPr>
          <a:bodyPr/>
          <a:lstStyle/>
          <a:p>
            <a:pPr>
              <a:defRPr sz="1400"/>
            </a:pPr>
            <a:endParaRPr lang="ru-RU"/>
          </a:p>
        </c:txPr>
        <c:crossAx val="308841472"/>
        <c:crosses val="autoZero"/>
        <c:crossBetween val="between"/>
        <c:majorUnit val="5"/>
        <c:minorUnit val="5"/>
      </c:valAx>
    </c:plotArea>
    <c:plotVisOnly val="1"/>
  </c:chart>
  <c:txPr>
    <a:bodyPr/>
    <a:lstStyle/>
    <a:p>
      <a:pPr>
        <a:defRPr sz="1800"/>
      </a:pPr>
      <a:endParaRPr lang="ru-RU"/>
    </a:p>
  </c:txPr>
  <c:externalData r:id="rId1"/>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7.9261631094939722E-2"/>
          <c:y val="0.12165639806711756"/>
          <c:w val="0.92073832790445154"/>
          <c:h val="0.64300554097404494"/>
        </c:manualLayout>
      </c:layout>
      <c:bar3DChart>
        <c:barDir val="col"/>
        <c:grouping val="stacked"/>
        <c:ser>
          <c:idx val="0"/>
          <c:order val="0"/>
          <c:tx>
            <c:strRef>
              <c:f>Sheet1!$A$2</c:f>
              <c:strCache>
                <c:ptCount val="1"/>
                <c:pt idx="0">
                  <c:v>Объем выполненных работ по виду "Строительство"</c:v>
                </c:pt>
              </c:strCache>
            </c:strRef>
          </c:tx>
          <c:spPr>
            <a:solidFill>
              <a:srgbClr val="66CCFF"/>
            </a:solidFill>
            <a:ln w="12727">
              <a:solidFill>
                <a:schemeClr val="tx1"/>
              </a:solidFill>
              <a:prstDash val="solid"/>
            </a:ln>
          </c:spPr>
          <c:cat>
            <c:numRef>
              <c:f>Sheet1!$B$1:$G$1</c:f>
              <c:numCache>
                <c:formatCode>General</c:formatCode>
                <c:ptCount val="6"/>
                <c:pt idx="0">
                  <c:v>2016</c:v>
                </c:pt>
                <c:pt idx="1">
                  <c:v>2017</c:v>
                </c:pt>
                <c:pt idx="2">
                  <c:v>2018</c:v>
                </c:pt>
                <c:pt idx="3">
                  <c:v>2019</c:v>
                </c:pt>
                <c:pt idx="4">
                  <c:v>2020</c:v>
                </c:pt>
                <c:pt idx="5">
                  <c:v>2021</c:v>
                </c:pt>
              </c:numCache>
            </c:numRef>
          </c:cat>
          <c:val>
            <c:numRef>
              <c:f>Sheet1!$B$2:$G$2</c:f>
              <c:numCache>
                <c:formatCode>General</c:formatCode>
                <c:ptCount val="6"/>
                <c:pt idx="0">
                  <c:v>4699.9299999999994</c:v>
                </c:pt>
                <c:pt idx="1">
                  <c:v>5001.1000000000004</c:v>
                </c:pt>
                <c:pt idx="2">
                  <c:v>3500</c:v>
                </c:pt>
                <c:pt idx="3">
                  <c:v>3550</c:v>
                </c:pt>
                <c:pt idx="4">
                  <c:v>3599.7</c:v>
                </c:pt>
                <c:pt idx="5">
                  <c:v>3650.09</c:v>
                </c:pt>
              </c:numCache>
            </c:numRef>
          </c:val>
        </c:ser>
        <c:gapDepth val="0"/>
        <c:shape val="cylinder"/>
        <c:axId val="177710976"/>
        <c:axId val="177770880"/>
        <c:axId val="0"/>
      </c:bar3DChart>
      <c:catAx>
        <c:axId val="177710976"/>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77770880"/>
        <c:crosses val="autoZero"/>
        <c:auto val="1"/>
        <c:lblAlgn val="ctr"/>
        <c:lblOffset val="100"/>
        <c:tickLblSkip val="1"/>
        <c:tickMarkSkip val="1"/>
      </c:catAx>
      <c:valAx>
        <c:axId val="177770880"/>
        <c:scaling>
          <c:orientation val="minMax"/>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77710976"/>
        <c:crosses val="autoZero"/>
        <c:crossBetween val="between"/>
      </c:valAx>
      <c:spPr>
        <a:noFill/>
        <a:ln w="25454">
          <a:noFill/>
        </a:ln>
      </c:spPr>
    </c:plotArea>
    <c:legend>
      <c:legendPos val="r"/>
      <c:layout>
        <c:manualLayout>
          <c:xMode val="edge"/>
          <c:yMode val="edge"/>
          <c:x val="0"/>
          <c:y val="0.83139145345916499"/>
          <c:w val="0.99844370213289269"/>
          <c:h val="0.16860867698797088"/>
        </c:manualLayout>
      </c:layout>
      <c:spPr>
        <a:noFill/>
        <a:ln w="3182">
          <a:noFill/>
          <a:prstDash val="solid"/>
        </a:ln>
      </c:spPr>
    </c:legend>
    <c:plotVisOnly val="1"/>
    <c:dispBlanksAs val="gap"/>
  </c:chart>
  <c:spPr>
    <a:noFill/>
    <a:ln>
      <a:noFill/>
    </a:ln>
  </c:spPr>
  <c:txPr>
    <a:bodyPr/>
    <a:lstStyle/>
    <a:p>
      <a:pPr>
        <a:defRPr sz="1200" b="1" i="0" u="none" strike="noStrike" baseline="0">
          <a:solidFill>
            <a:schemeClr val="tx1"/>
          </a:solidFill>
          <a:latin typeface="Calibri" pitchFamily="34" charset="0"/>
          <a:ea typeface="Arial"/>
          <a:cs typeface="Calibri" pitchFamily="34" charset="0"/>
        </a:defRPr>
      </a:pPr>
      <a:endParaRPr lang="ru-RU"/>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3.2039370078740879E-2"/>
          <c:y val="0.11054534849810442"/>
          <c:w val="0.96796052055992998"/>
          <c:h val="0.61901168176234911"/>
        </c:manualLayout>
      </c:layout>
      <c:bar3DChart>
        <c:barDir val="col"/>
        <c:grouping val="stacked"/>
        <c:ser>
          <c:idx val="0"/>
          <c:order val="0"/>
          <c:tx>
            <c:strRef>
              <c:f>Sheet1!$A$2</c:f>
              <c:strCache>
                <c:ptCount val="1"/>
                <c:pt idx="0">
                  <c:v>Ввод в действие жилых домов</c:v>
                </c:pt>
              </c:strCache>
            </c:strRef>
          </c:tx>
          <c:spPr>
            <a:solidFill>
              <a:srgbClr val="CC00FF"/>
            </a:solidFill>
            <a:ln w="12727">
              <a:solidFill>
                <a:schemeClr val="tx1"/>
              </a:solidFill>
              <a:prstDash val="solid"/>
            </a:ln>
          </c:spPr>
          <c:cat>
            <c:numRef>
              <c:f>Sheet1!$B$1:$G$1</c:f>
              <c:numCache>
                <c:formatCode>General</c:formatCode>
                <c:ptCount val="6"/>
                <c:pt idx="0">
                  <c:v>2016</c:v>
                </c:pt>
                <c:pt idx="1">
                  <c:v>2017</c:v>
                </c:pt>
                <c:pt idx="2">
                  <c:v>2018</c:v>
                </c:pt>
                <c:pt idx="3">
                  <c:v>2019</c:v>
                </c:pt>
                <c:pt idx="4">
                  <c:v>2020</c:v>
                </c:pt>
                <c:pt idx="5">
                  <c:v>2021</c:v>
                </c:pt>
              </c:numCache>
            </c:numRef>
          </c:cat>
          <c:val>
            <c:numRef>
              <c:f>Sheet1!$B$2:$G$2</c:f>
              <c:numCache>
                <c:formatCode>General</c:formatCode>
                <c:ptCount val="6"/>
                <c:pt idx="0">
                  <c:v>5.9</c:v>
                </c:pt>
                <c:pt idx="1">
                  <c:v>4.7</c:v>
                </c:pt>
                <c:pt idx="2">
                  <c:v>5.6</c:v>
                </c:pt>
                <c:pt idx="3">
                  <c:v>5.7</c:v>
                </c:pt>
                <c:pt idx="4">
                  <c:v>5.8</c:v>
                </c:pt>
                <c:pt idx="5">
                  <c:v>5.9</c:v>
                </c:pt>
              </c:numCache>
            </c:numRef>
          </c:val>
        </c:ser>
        <c:gapDepth val="0"/>
        <c:shape val="cylinder"/>
        <c:axId val="177788416"/>
        <c:axId val="177789952"/>
        <c:axId val="0"/>
      </c:bar3DChart>
      <c:catAx>
        <c:axId val="177788416"/>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77789952"/>
        <c:crosses val="autoZero"/>
        <c:auto val="1"/>
        <c:lblAlgn val="ctr"/>
        <c:lblOffset val="100"/>
        <c:tickLblSkip val="1"/>
        <c:tickMarkSkip val="1"/>
      </c:catAx>
      <c:valAx>
        <c:axId val="177789952"/>
        <c:scaling>
          <c:orientation val="minMax"/>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77788416"/>
        <c:crosses val="autoZero"/>
        <c:crossBetween val="between"/>
      </c:valAx>
      <c:spPr>
        <a:noFill/>
        <a:ln w="25454">
          <a:noFill/>
        </a:ln>
      </c:spPr>
    </c:plotArea>
    <c:legend>
      <c:legendPos val="r"/>
      <c:layout>
        <c:manualLayout>
          <c:xMode val="edge"/>
          <c:yMode val="edge"/>
          <c:x val="0"/>
          <c:y val="0.83139145345916543"/>
          <c:w val="0.99844370213289269"/>
          <c:h val="0.16860867698797088"/>
        </c:manualLayout>
      </c:layout>
      <c:spPr>
        <a:noFill/>
        <a:ln w="3182">
          <a:noFill/>
          <a:prstDash val="solid"/>
        </a:ln>
      </c:spPr>
    </c:legend>
    <c:plotVisOnly val="1"/>
    <c:dispBlanksAs val="gap"/>
  </c:chart>
  <c:spPr>
    <a:noFill/>
    <a:ln>
      <a:noFill/>
    </a:ln>
  </c:spPr>
  <c:txPr>
    <a:bodyPr/>
    <a:lstStyle/>
    <a:p>
      <a:pPr>
        <a:defRPr sz="1200" b="1" i="0" u="none" strike="noStrike" baseline="0">
          <a:solidFill>
            <a:schemeClr val="tx1"/>
          </a:solidFill>
          <a:latin typeface="Calibri" pitchFamily="34" charset="0"/>
          <a:ea typeface="Arial"/>
          <a:cs typeface="Calibri" pitchFamily="34" charset="0"/>
        </a:defRPr>
      </a:pPr>
      <a:endParaRPr lang="ru-RU"/>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5.1700064884467802E-2"/>
          <c:y val="8.8527850685332823E-2"/>
          <c:w val="0.94951159230096238"/>
          <c:h val="0.79893030037911961"/>
        </c:manualLayout>
      </c:layout>
      <c:bar3DChart>
        <c:barDir val="col"/>
        <c:grouping val="stacked"/>
        <c:ser>
          <c:idx val="0"/>
          <c:order val="0"/>
          <c:tx>
            <c:strRef>
              <c:f>Sheet1!$A$2</c:f>
              <c:strCache>
                <c:ptCount val="1"/>
                <c:pt idx="0">
                  <c:v>Водоснабжение; водоотведение, организация сбора и утилизация отходов, деятельности по ликвидации загрязнений</c:v>
                </c:pt>
              </c:strCache>
            </c:strRef>
          </c:tx>
          <c:spPr>
            <a:solidFill>
              <a:schemeClr val="accent6">
                <a:lumMod val="60000"/>
                <a:lumOff val="40000"/>
              </a:schemeClr>
            </a:solidFill>
            <a:ln w="12727">
              <a:solidFill>
                <a:schemeClr val="tx1"/>
              </a:solidFill>
              <a:prstDash val="solid"/>
            </a:ln>
          </c:spPr>
          <c:cat>
            <c:numRef>
              <c:f>Sheet1!$B$1:$G$1</c:f>
              <c:numCache>
                <c:formatCode>General</c:formatCode>
                <c:ptCount val="6"/>
                <c:pt idx="0">
                  <c:v>2016</c:v>
                </c:pt>
                <c:pt idx="1">
                  <c:v>2017</c:v>
                </c:pt>
                <c:pt idx="2">
                  <c:v>2018</c:v>
                </c:pt>
                <c:pt idx="3">
                  <c:v>2019</c:v>
                </c:pt>
                <c:pt idx="4">
                  <c:v>2020</c:v>
                </c:pt>
                <c:pt idx="5">
                  <c:v>2021</c:v>
                </c:pt>
              </c:numCache>
            </c:numRef>
          </c:cat>
          <c:val>
            <c:numRef>
              <c:f>Sheet1!$B$2:$G$2</c:f>
              <c:numCache>
                <c:formatCode>General</c:formatCode>
                <c:ptCount val="6"/>
                <c:pt idx="0">
                  <c:v>59</c:v>
                </c:pt>
                <c:pt idx="1">
                  <c:v>59.9</c:v>
                </c:pt>
                <c:pt idx="2">
                  <c:v>62.17</c:v>
                </c:pt>
                <c:pt idx="3">
                  <c:v>62.91</c:v>
                </c:pt>
                <c:pt idx="4">
                  <c:v>63.660000000000011</c:v>
                </c:pt>
                <c:pt idx="5">
                  <c:v>64.42</c:v>
                </c:pt>
              </c:numCache>
            </c:numRef>
          </c:val>
        </c:ser>
        <c:gapDepth val="0"/>
        <c:shape val="cylinder"/>
        <c:axId val="177912064"/>
        <c:axId val="177913856"/>
        <c:axId val="0"/>
      </c:bar3DChart>
      <c:catAx>
        <c:axId val="177912064"/>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77913856"/>
        <c:crosses val="autoZero"/>
        <c:auto val="1"/>
        <c:lblAlgn val="ctr"/>
        <c:lblOffset val="100"/>
        <c:tickLblSkip val="1"/>
        <c:tickMarkSkip val="1"/>
      </c:catAx>
      <c:valAx>
        <c:axId val="177913856"/>
        <c:scaling>
          <c:orientation val="minMax"/>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77912064"/>
        <c:crosses val="autoZero"/>
        <c:crossBetween val="between"/>
      </c:valAx>
      <c:spPr>
        <a:noFill/>
        <a:ln w="25454">
          <a:noFill/>
        </a:ln>
      </c:spPr>
    </c:plotArea>
    <c:plotVisOnly val="1"/>
    <c:dispBlanksAs val="gap"/>
  </c:chart>
  <c:spPr>
    <a:noFill/>
    <a:ln>
      <a:noFill/>
    </a:ln>
  </c:spPr>
  <c:txPr>
    <a:bodyPr/>
    <a:lstStyle/>
    <a:p>
      <a:pPr>
        <a:defRPr sz="1200" b="1" i="0" u="none" strike="noStrike" baseline="0">
          <a:solidFill>
            <a:schemeClr val="tx1"/>
          </a:solidFill>
          <a:latin typeface="Calibri" pitchFamily="34" charset="0"/>
          <a:ea typeface="Arial"/>
          <a:cs typeface="Calibri" pitchFamily="34" charset="0"/>
        </a:defRPr>
      </a:pPr>
      <a:endParaRPr lang="ru-RU"/>
    </a:p>
  </c:txPr>
  <c:externalData r:id="rId1"/>
</c:chartSpace>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51D06B5-4A59-4CD6-830F-8FB6BCB6A4E1}">
      <dsp:nvSpPr>
        <dsp:cNvPr id="0" name=""/>
        <dsp:cNvSpPr/>
      </dsp:nvSpPr>
      <dsp:spPr>
        <a:xfrm rot="16200000">
          <a:off x="-281887" y="283372"/>
          <a:ext cx="1879252" cy="1315476"/>
        </a:xfrm>
        <a:prstGeom prst="chevron">
          <a:avLst/>
        </a:prstGeom>
        <a:solidFill>
          <a:schemeClr val="accent1">
            <a:hueOff val="0"/>
            <a:satOff val="0"/>
            <a:lumOff val="0"/>
            <a:alphaOff val="0"/>
          </a:schemeClr>
        </a:solidFill>
        <a:ln w="2540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lvl="0" algn="ctr" defTabSz="1644650">
            <a:lnSpc>
              <a:spcPct val="90000"/>
            </a:lnSpc>
            <a:spcBef>
              <a:spcPct val="0"/>
            </a:spcBef>
            <a:spcAft>
              <a:spcPct val="35000"/>
            </a:spcAft>
          </a:pPr>
          <a:endParaRPr lang="ru-RU" sz="3700" kern="1200" dirty="0">
            <a:latin typeface="Calibri" pitchFamily="34" charset="0"/>
            <a:cs typeface="Calibri" pitchFamily="34" charset="0"/>
          </a:endParaRPr>
        </a:p>
      </dsp:txBody>
      <dsp:txXfrm rot="16200000">
        <a:off x="-281887" y="283372"/>
        <a:ext cx="1879252" cy="1315476"/>
      </dsp:txXfrm>
    </dsp:sp>
    <dsp:sp modelId="{31FC3404-07CD-44D4-9F9B-7F1061ED9CE6}">
      <dsp:nvSpPr>
        <dsp:cNvPr id="0" name=""/>
        <dsp:cNvSpPr/>
      </dsp:nvSpPr>
      <dsp:spPr>
        <a:xfrm rot="5400000">
          <a:off x="4025686" y="-2046203"/>
          <a:ext cx="1221514" cy="6685523"/>
        </a:xfrm>
        <a:prstGeom prst="round2SameRect">
          <a:avLst/>
        </a:prstGeom>
        <a:solidFill>
          <a:schemeClr val="lt1">
            <a:alpha val="90000"/>
            <a:hueOff val="0"/>
            <a:satOff val="0"/>
            <a:lumOff val="0"/>
            <a:alphaOff val="0"/>
          </a:schemeClr>
        </a:solidFill>
        <a:ln w="2540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808" tIns="21590" rIns="21590" bIns="21590" numCol="1" spcCol="1270" anchor="ctr" anchorCtr="0">
          <a:noAutofit/>
        </a:bodyPr>
        <a:lstStyle/>
        <a:p>
          <a:pPr marL="285750" lvl="1" indent="-285750" algn="l" defTabSz="1511300">
            <a:lnSpc>
              <a:spcPct val="90000"/>
            </a:lnSpc>
            <a:spcBef>
              <a:spcPct val="0"/>
            </a:spcBef>
            <a:spcAft>
              <a:spcPct val="15000"/>
            </a:spcAft>
            <a:buChar char="••"/>
          </a:pPr>
          <a:r>
            <a:rPr lang="ru-RU" sz="3400" kern="1200" dirty="0" smtClean="0">
              <a:latin typeface="Calibri" pitchFamily="34" charset="0"/>
              <a:cs typeface="Calibri" pitchFamily="34" charset="0"/>
            </a:rPr>
            <a:t>211 006,24 </a:t>
          </a:r>
          <a:endParaRPr lang="ru-RU" sz="3400" kern="1200" dirty="0">
            <a:latin typeface="Calibri" pitchFamily="34" charset="0"/>
            <a:cs typeface="Calibri" pitchFamily="34" charset="0"/>
          </a:endParaRPr>
        </a:p>
      </dsp:txBody>
      <dsp:txXfrm rot="5400000">
        <a:off x="4025686" y="-2046203"/>
        <a:ext cx="1221514" cy="6685523"/>
      </dsp:txXfrm>
    </dsp:sp>
    <dsp:sp modelId="{44252A41-0E0E-43C7-9EBA-3BE059FA583A}">
      <dsp:nvSpPr>
        <dsp:cNvPr id="0" name=""/>
        <dsp:cNvSpPr/>
      </dsp:nvSpPr>
      <dsp:spPr>
        <a:xfrm rot="16200000">
          <a:off x="-281887" y="1971161"/>
          <a:ext cx="1879252" cy="1315476"/>
        </a:xfrm>
        <a:prstGeom prst="chevron">
          <a:avLst/>
        </a:prstGeom>
        <a:solidFill>
          <a:schemeClr val="accent1">
            <a:hueOff val="0"/>
            <a:satOff val="0"/>
            <a:lumOff val="0"/>
            <a:alphaOff val="0"/>
          </a:schemeClr>
        </a:solidFill>
        <a:ln w="2540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lvl="0" algn="ctr" defTabSz="1644650">
            <a:lnSpc>
              <a:spcPct val="90000"/>
            </a:lnSpc>
            <a:spcBef>
              <a:spcPct val="0"/>
            </a:spcBef>
            <a:spcAft>
              <a:spcPct val="35000"/>
            </a:spcAft>
          </a:pPr>
          <a:endParaRPr lang="ru-RU" sz="3700" kern="1200" dirty="0">
            <a:latin typeface="Calibri" pitchFamily="34" charset="0"/>
            <a:cs typeface="Calibri" pitchFamily="34" charset="0"/>
          </a:endParaRPr>
        </a:p>
      </dsp:txBody>
      <dsp:txXfrm rot="16200000">
        <a:off x="-281887" y="1971161"/>
        <a:ext cx="1879252" cy="1315476"/>
      </dsp:txXfrm>
    </dsp:sp>
    <dsp:sp modelId="{91430E59-2EC4-421D-8276-6A8E67318C2E}">
      <dsp:nvSpPr>
        <dsp:cNvPr id="0" name=""/>
        <dsp:cNvSpPr/>
      </dsp:nvSpPr>
      <dsp:spPr>
        <a:xfrm rot="5400000">
          <a:off x="4025686" y="-369810"/>
          <a:ext cx="1221514" cy="6685523"/>
        </a:xfrm>
        <a:prstGeom prst="round2SameRect">
          <a:avLst/>
        </a:prstGeom>
        <a:solidFill>
          <a:schemeClr val="lt1">
            <a:alpha val="90000"/>
            <a:hueOff val="0"/>
            <a:satOff val="0"/>
            <a:lumOff val="0"/>
            <a:alphaOff val="0"/>
          </a:schemeClr>
        </a:solidFill>
        <a:ln w="2540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808" tIns="21590" rIns="21590" bIns="21590" numCol="1" spcCol="1270" anchor="ctr" anchorCtr="0">
          <a:noAutofit/>
        </a:bodyPr>
        <a:lstStyle/>
        <a:p>
          <a:pPr marL="285750" lvl="1" indent="-285750" algn="l" defTabSz="1511300">
            <a:lnSpc>
              <a:spcPct val="90000"/>
            </a:lnSpc>
            <a:spcBef>
              <a:spcPct val="0"/>
            </a:spcBef>
            <a:spcAft>
              <a:spcPct val="15000"/>
            </a:spcAft>
            <a:buChar char="••"/>
          </a:pPr>
          <a:r>
            <a:rPr lang="ru-RU" sz="3400" kern="1200" dirty="0" smtClean="0">
              <a:latin typeface="Calibri" pitchFamily="34" charset="0"/>
              <a:cs typeface="Calibri" pitchFamily="34" charset="0"/>
            </a:rPr>
            <a:t>+ 16 062,74</a:t>
          </a:r>
          <a:endParaRPr lang="ru-RU" sz="3400" kern="1200" dirty="0">
            <a:latin typeface="Calibri" pitchFamily="34" charset="0"/>
            <a:cs typeface="Calibri" pitchFamily="34" charset="0"/>
          </a:endParaRPr>
        </a:p>
        <a:p>
          <a:pPr marL="285750" lvl="1" indent="-285750" algn="l" defTabSz="1511300">
            <a:lnSpc>
              <a:spcPct val="90000"/>
            </a:lnSpc>
            <a:spcBef>
              <a:spcPct val="0"/>
            </a:spcBef>
            <a:spcAft>
              <a:spcPct val="15000"/>
            </a:spcAft>
            <a:buChar char="••"/>
          </a:pPr>
          <a:r>
            <a:rPr lang="ru-RU" sz="3400" kern="1200" dirty="0" smtClean="0">
              <a:latin typeface="Calibri" pitchFamily="34" charset="0"/>
              <a:cs typeface="Calibri" pitchFamily="34" charset="0"/>
            </a:rPr>
            <a:t>+ 8,2%</a:t>
          </a:r>
          <a:endParaRPr lang="ru-RU" sz="3400" kern="1200" dirty="0">
            <a:latin typeface="Calibri" pitchFamily="34" charset="0"/>
            <a:cs typeface="Calibri" pitchFamily="34" charset="0"/>
          </a:endParaRPr>
        </a:p>
      </dsp:txBody>
      <dsp:txXfrm rot="5400000">
        <a:off x="4025686" y="-369810"/>
        <a:ext cx="1221514" cy="6685523"/>
      </dsp:txXfrm>
    </dsp:sp>
    <dsp:sp modelId="{6506A5FC-BB32-4A16-A9A7-7E0E5C5C276E}">
      <dsp:nvSpPr>
        <dsp:cNvPr id="0" name=""/>
        <dsp:cNvSpPr/>
      </dsp:nvSpPr>
      <dsp:spPr>
        <a:xfrm rot="16200000">
          <a:off x="-281887" y="3658950"/>
          <a:ext cx="1879252" cy="1315476"/>
        </a:xfrm>
        <a:prstGeom prst="chevron">
          <a:avLst/>
        </a:prstGeom>
        <a:solidFill>
          <a:schemeClr val="accent1">
            <a:hueOff val="0"/>
            <a:satOff val="0"/>
            <a:lumOff val="0"/>
            <a:alphaOff val="0"/>
          </a:schemeClr>
        </a:solidFill>
        <a:ln w="2540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lvl="0" algn="ctr" defTabSz="1644650">
            <a:lnSpc>
              <a:spcPct val="90000"/>
            </a:lnSpc>
            <a:spcBef>
              <a:spcPct val="0"/>
            </a:spcBef>
            <a:spcAft>
              <a:spcPct val="35000"/>
            </a:spcAft>
          </a:pPr>
          <a:endParaRPr lang="ru-RU" sz="3700" kern="1200" dirty="0">
            <a:latin typeface="Calibri" pitchFamily="34" charset="0"/>
            <a:cs typeface="Calibri" pitchFamily="34" charset="0"/>
          </a:endParaRPr>
        </a:p>
      </dsp:txBody>
      <dsp:txXfrm rot="16200000">
        <a:off x="-281887" y="3658950"/>
        <a:ext cx="1879252" cy="1315476"/>
      </dsp:txXfrm>
    </dsp:sp>
    <dsp:sp modelId="{3FF4BCE9-08F7-4536-9CAA-832C5265CC0E}">
      <dsp:nvSpPr>
        <dsp:cNvPr id="0" name=""/>
        <dsp:cNvSpPr/>
      </dsp:nvSpPr>
      <dsp:spPr>
        <a:xfrm rot="5400000">
          <a:off x="4025686" y="1304281"/>
          <a:ext cx="1221514" cy="6685523"/>
        </a:xfrm>
        <a:prstGeom prst="round2SameRect">
          <a:avLst/>
        </a:prstGeom>
        <a:solidFill>
          <a:schemeClr val="lt1">
            <a:alpha val="90000"/>
            <a:hueOff val="0"/>
            <a:satOff val="0"/>
            <a:lumOff val="0"/>
            <a:alphaOff val="0"/>
          </a:schemeClr>
        </a:solidFill>
        <a:ln w="2540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808" tIns="21590" rIns="21590" bIns="21590" numCol="1" spcCol="1270" anchor="ctr" anchorCtr="0">
          <a:noAutofit/>
        </a:bodyPr>
        <a:lstStyle/>
        <a:p>
          <a:pPr marL="285750" lvl="1" indent="-285750" algn="l" defTabSz="1511300">
            <a:lnSpc>
              <a:spcPct val="90000"/>
            </a:lnSpc>
            <a:spcBef>
              <a:spcPct val="0"/>
            </a:spcBef>
            <a:spcAft>
              <a:spcPct val="15000"/>
            </a:spcAft>
            <a:buChar char="••"/>
          </a:pPr>
          <a:r>
            <a:rPr lang="ru-RU" sz="3400" kern="1200" dirty="0" smtClean="0">
              <a:latin typeface="Calibri" pitchFamily="34" charset="0"/>
              <a:cs typeface="Calibri" pitchFamily="34" charset="0"/>
            </a:rPr>
            <a:t>194 943,50</a:t>
          </a:r>
          <a:endParaRPr lang="ru-RU" sz="3400" kern="1200" dirty="0">
            <a:latin typeface="Calibri" pitchFamily="34" charset="0"/>
            <a:cs typeface="Calibri" pitchFamily="34" charset="0"/>
          </a:endParaRPr>
        </a:p>
      </dsp:txBody>
      <dsp:txXfrm rot="5400000">
        <a:off x="4025686" y="1304281"/>
        <a:ext cx="1221514" cy="6685523"/>
      </dsp:txXfrm>
    </dsp:sp>
  </dsp:spTree>
</dsp:drawing>
</file>

<file path=ppt/drawings/_rels/drawing7.xml.rels><?xml version="1.0" encoding="UTF-8" standalone="yes"?>
<Relationships xmlns="http://schemas.openxmlformats.org/package/2006/relationships"><Relationship Id="rId13" Type="http://schemas.openxmlformats.org/officeDocument/2006/relationships/image" Target="../media/image50.png"/><Relationship Id="rId12" Type="http://schemas.microsoft.com/office/2007/relationships/hdphoto" Target="../media/hdphoto3.wdp"/><Relationship Id="rId1" Type="http://schemas.openxmlformats.org/officeDocument/2006/relationships/image" Target="../media/image49.png"/><Relationship Id="rId15" Type="http://schemas.openxmlformats.org/officeDocument/2006/relationships/image" Target="../media/image51.png"/><Relationship Id="rId14" Type="http://schemas.microsoft.com/office/2007/relationships/hdphoto" Target="../media/hdphoto4.wdp"/><Relationship Id="rId9" Type="http://schemas.microsoft.com/office/2007/relationships/hdphoto" Target="../media/hdphoto8.wdp"/></Relationships>
</file>

<file path=ppt/drawings/drawing1.xml><?xml version="1.0" encoding="utf-8"?>
<c:userShapes xmlns:c="http://schemas.openxmlformats.org/drawingml/2006/chart">
  <cdr:relSizeAnchor xmlns:cdr="http://schemas.openxmlformats.org/drawingml/2006/chartDrawing">
    <cdr:from>
      <cdr:x>0.81746</cdr:x>
      <cdr:y>0.02326</cdr:y>
    </cdr:from>
    <cdr:to>
      <cdr:x>0.99013</cdr:x>
      <cdr:y>0.10405</cdr:y>
    </cdr:to>
    <cdr:sp macro="" textlink="">
      <cdr:nvSpPr>
        <cdr:cNvPr id="2" name="Прямоугольник 1"/>
        <cdr:cNvSpPr/>
      </cdr:nvSpPr>
      <cdr:spPr>
        <a:xfrm xmlns:a="http://schemas.openxmlformats.org/drawingml/2006/main">
          <a:off x="4267200" y="76200"/>
          <a:ext cx="901346" cy="264717"/>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ru-RU"/>
          </a:defPPr>
          <a:lvl1pPr algn="l" rtl="0" fontAlgn="base">
            <a:spcBef>
              <a:spcPct val="0"/>
            </a:spcBef>
            <a:spcAft>
              <a:spcPct val="0"/>
            </a:spcAft>
            <a:defRPr kern="1200">
              <a:solidFill>
                <a:srgbClr val="000000"/>
              </a:solidFill>
              <a:latin typeface="Arial" charset="0"/>
              <a:cs typeface="Arial" charset="0"/>
            </a:defRPr>
          </a:lvl1pPr>
          <a:lvl2pPr marL="457200" algn="l" rtl="0" fontAlgn="base">
            <a:spcBef>
              <a:spcPct val="0"/>
            </a:spcBef>
            <a:spcAft>
              <a:spcPct val="0"/>
            </a:spcAft>
            <a:defRPr kern="1200">
              <a:solidFill>
                <a:srgbClr val="000000"/>
              </a:solidFill>
              <a:latin typeface="Arial" charset="0"/>
              <a:cs typeface="Arial" charset="0"/>
            </a:defRPr>
          </a:lvl2pPr>
          <a:lvl3pPr marL="914400" algn="l" rtl="0" fontAlgn="base">
            <a:spcBef>
              <a:spcPct val="0"/>
            </a:spcBef>
            <a:spcAft>
              <a:spcPct val="0"/>
            </a:spcAft>
            <a:defRPr kern="1200">
              <a:solidFill>
                <a:srgbClr val="000000"/>
              </a:solidFill>
              <a:latin typeface="Arial" charset="0"/>
              <a:cs typeface="Arial" charset="0"/>
            </a:defRPr>
          </a:lvl3pPr>
          <a:lvl4pPr marL="1371600" algn="l" rtl="0" fontAlgn="base">
            <a:spcBef>
              <a:spcPct val="0"/>
            </a:spcBef>
            <a:spcAft>
              <a:spcPct val="0"/>
            </a:spcAft>
            <a:defRPr kern="1200">
              <a:solidFill>
                <a:srgbClr val="000000"/>
              </a:solidFill>
              <a:latin typeface="Arial" charset="0"/>
              <a:cs typeface="Arial" charset="0"/>
            </a:defRPr>
          </a:lvl4pPr>
          <a:lvl5pPr marL="1828800" algn="l" rtl="0" fontAlgn="base">
            <a:spcBef>
              <a:spcPct val="0"/>
            </a:spcBef>
            <a:spcAft>
              <a:spcPct val="0"/>
            </a:spcAft>
            <a:defRPr kern="1200">
              <a:solidFill>
                <a:srgbClr val="000000"/>
              </a:solidFill>
              <a:latin typeface="Arial" charset="0"/>
              <a:cs typeface="Arial" charset="0"/>
            </a:defRPr>
          </a:lvl5pPr>
          <a:lvl6pPr marL="2286000" algn="l" defTabSz="914400" rtl="0" eaLnBrk="1" latinLnBrk="0" hangingPunct="1">
            <a:defRPr kern="1200">
              <a:solidFill>
                <a:srgbClr val="000000"/>
              </a:solidFill>
              <a:latin typeface="Arial" charset="0"/>
              <a:cs typeface="Arial" charset="0"/>
            </a:defRPr>
          </a:lvl6pPr>
          <a:lvl7pPr marL="2743200" algn="l" defTabSz="914400" rtl="0" eaLnBrk="1" latinLnBrk="0" hangingPunct="1">
            <a:defRPr kern="1200">
              <a:solidFill>
                <a:srgbClr val="000000"/>
              </a:solidFill>
              <a:latin typeface="Arial" charset="0"/>
              <a:cs typeface="Arial" charset="0"/>
            </a:defRPr>
          </a:lvl7pPr>
          <a:lvl8pPr marL="3200400" algn="l" defTabSz="914400" rtl="0" eaLnBrk="1" latinLnBrk="0" hangingPunct="1">
            <a:defRPr kern="1200">
              <a:solidFill>
                <a:srgbClr val="000000"/>
              </a:solidFill>
              <a:latin typeface="Arial" charset="0"/>
              <a:cs typeface="Arial" charset="0"/>
            </a:defRPr>
          </a:lvl8pPr>
          <a:lvl9pPr marL="3657600" algn="l" defTabSz="914400" rtl="0" eaLnBrk="1" latinLnBrk="0" hangingPunct="1">
            <a:defRPr kern="1200">
              <a:solidFill>
                <a:srgbClr val="000000"/>
              </a:solidFill>
              <a:latin typeface="Arial" charset="0"/>
              <a:cs typeface="Arial" charset="0"/>
            </a:defRPr>
          </a:lvl9pPr>
        </a:lstStyle>
        <a:p xmlns:a="http://schemas.openxmlformats.org/drawingml/2006/main">
          <a:pPr>
            <a:spcBef>
              <a:spcPct val="50000"/>
            </a:spcBef>
          </a:pPr>
          <a:r>
            <a:rPr lang="ru-RU" sz="1200" i="1" dirty="0" smtClean="0">
              <a:latin typeface="Calibri" pitchFamily="34" charset="0"/>
            </a:rPr>
            <a:t>млн. руб.</a:t>
          </a:r>
          <a:endParaRPr lang="ru-RU" sz="1200" i="1" dirty="0">
            <a:latin typeface="Calibri"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0.7191</cdr:x>
      <cdr:y>0.13333</cdr:y>
    </cdr:from>
    <cdr:to>
      <cdr:x>0.89887</cdr:x>
      <cdr:y>0.21412</cdr:y>
    </cdr:to>
    <cdr:sp macro="" textlink="">
      <cdr:nvSpPr>
        <cdr:cNvPr id="2" name="Прямоугольник 1"/>
        <cdr:cNvSpPr/>
      </cdr:nvSpPr>
      <cdr:spPr>
        <a:xfrm xmlns:a="http://schemas.openxmlformats.org/drawingml/2006/main">
          <a:off x="4572000" y="457200"/>
          <a:ext cx="1143000" cy="277029"/>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ru-RU"/>
          </a:defPPr>
          <a:lvl1pPr algn="l" rtl="0" fontAlgn="base">
            <a:spcBef>
              <a:spcPct val="0"/>
            </a:spcBef>
            <a:spcAft>
              <a:spcPct val="0"/>
            </a:spcAft>
            <a:defRPr kern="1200">
              <a:solidFill>
                <a:srgbClr val="000000"/>
              </a:solidFill>
              <a:latin typeface="Arial" charset="0"/>
              <a:cs typeface="Arial" charset="0"/>
            </a:defRPr>
          </a:lvl1pPr>
          <a:lvl2pPr marL="457200" algn="l" rtl="0" fontAlgn="base">
            <a:spcBef>
              <a:spcPct val="0"/>
            </a:spcBef>
            <a:spcAft>
              <a:spcPct val="0"/>
            </a:spcAft>
            <a:defRPr kern="1200">
              <a:solidFill>
                <a:srgbClr val="000000"/>
              </a:solidFill>
              <a:latin typeface="Arial" charset="0"/>
              <a:cs typeface="Arial" charset="0"/>
            </a:defRPr>
          </a:lvl2pPr>
          <a:lvl3pPr marL="914400" algn="l" rtl="0" fontAlgn="base">
            <a:spcBef>
              <a:spcPct val="0"/>
            </a:spcBef>
            <a:spcAft>
              <a:spcPct val="0"/>
            </a:spcAft>
            <a:defRPr kern="1200">
              <a:solidFill>
                <a:srgbClr val="000000"/>
              </a:solidFill>
              <a:latin typeface="Arial" charset="0"/>
              <a:cs typeface="Arial" charset="0"/>
            </a:defRPr>
          </a:lvl3pPr>
          <a:lvl4pPr marL="1371600" algn="l" rtl="0" fontAlgn="base">
            <a:spcBef>
              <a:spcPct val="0"/>
            </a:spcBef>
            <a:spcAft>
              <a:spcPct val="0"/>
            </a:spcAft>
            <a:defRPr kern="1200">
              <a:solidFill>
                <a:srgbClr val="000000"/>
              </a:solidFill>
              <a:latin typeface="Arial" charset="0"/>
              <a:cs typeface="Arial" charset="0"/>
            </a:defRPr>
          </a:lvl4pPr>
          <a:lvl5pPr marL="1828800" algn="l" rtl="0" fontAlgn="base">
            <a:spcBef>
              <a:spcPct val="0"/>
            </a:spcBef>
            <a:spcAft>
              <a:spcPct val="0"/>
            </a:spcAft>
            <a:defRPr kern="1200">
              <a:solidFill>
                <a:srgbClr val="000000"/>
              </a:solidFill>
              <a:latin typeface="Arial" charset="0"/>
              <a:cs typeface="Arial" charset="0"/>
            </a:defRPr>
          </a:lvl5pPr>
          <a:lvl6pPr marL="2286000" algn="l" defTabSz="914400" rtl="0" eaLnBrk="1" latinLnBrk="0" hangingPunct="1">
            <a:defRPr kern="1200">
              <a:solidFill>
                <a:srgbClr val="000000"/>
              </a:solidFill>
              <a:latin typeface="Arial" charset="0"/>
              <a:cs typeface="Arial" charset="0"/>
            </a:defRPr>
          </a:lvl6pPr>
          <a:lvl7pPr marL="2743200" algn="l" defTabSz="914400" rtl="0" eaLnBrk="1" latinLnBrk="0" hangingPunct="1">
            <a:defRPr kern="1200">
              <a:solidFill>
                <a:srgbClr val="000000"/>
              </a:solidFill>
              <a:latin typeface="Arial" charset="0"/>
              <a:cs typeface="Arial" charset="0"/>
            </a:defRPr>
          </a:lvl7pPr>
          <a:lvl8pPr marL="3200400" algn="l" defTabSz="914400" rtl="0" eaLnBrk="1" latinLnBrk="0" hangingPunct="1">
            <a:defRPr kern="1200">
              <a:solidFill>
                <a:srgbClr val="000000"/>
              </a:solidFill>
              <a:latin typeface="Arial" charset="0"/>
              <a:cs typeface="Arial" charset="0"/>
            </a:defRPr>
          </a:lvl8pPr>
          <a:lvl9pPr marL="3657600" algn="l" defTabSz="914400" rtl="0" eaLnBrk="1" latinLnBrk="0" hangingPunct="1">
            <a:defRPr kern="1200">
              <a:solidFill>
                <a:srgbClr val="000000"/>
              </a:solidFill>
              <a:latin typeface="Arial" charset="0"/>
              <a:cs typeface="Arial" charset="0"/>
            </a:defRPr>
          </a:lvl9pPr>
        </a:lstStyle>
        <a:p xmlns:a="http://schemas.openxmlformats.org/drawingml/2006/main">
          <a:pPr>
            <a:spcBef>
              <a:spcPct val="50000"/>
            </a:spcBef>
          </a:pPr>
          <a:r>
            <a:rPr lang="ru-RU" sz="1200" i="1" dirty="0" smtClean="0">
              <a:latin typeface="Calibri" pitchFamily="34" charset="0"/>
            </a:rPr>
            <a:t>млн. руб.</a:t>
          </a:r>
          <a:endParaRPr lang="ru-RU" sz="1200" i="1" dirty="0">
            <a:latin typeface="Calibri"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0.23077</cdr:x>
      <cdr:y>0.07442</cdr:y>
    </cdr:from>
    <cdr:to>
      <cdr:x>0.39344</cdr:x>
      <cdr:y>0.16459</cdr:y>
    </cdr:to>
    <cdr:sp macro="" textlink="">
      <cdr:nvSpPr>
        <cdr:cNvPr id="2" name="Прямоугольник 1"/>
        <cdr:cNvSpPr/>
      </cdr:nvSpPr>
      <cdr:spPr>
        <a:xfrm xmlns:a="http://schemas.openxmlformats.org/drawingml/2006/main">
          <a:off x="1072662" y="228600"/>
          <a:ext cx="756138" cy="276999"/>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ru-RU"/>
          </a:defPPr>
          <a:lvl1pPr algn="l" rtl="0" fontAlgn="base">
            <a:spcBef>
              <a:spcPct val="0"/>
            </a:spcBef>
            <a:spcAft>
              <a:spcPct val="0"/>
            </a:spcAft>
            <a:defRPr kern="1200">
              <a:solidFill>
                <a:srgbClr val="000000"/>
              </a:solidFill>
              <a:latin typeface="Arial" charset="0"/>
              <a:cs typeface="Arial" charset="0"/>
            </a:defRPr>
          </a:lvl1pPr>
          <a:lvl2pPr marL="457200" algn="l" rtl="0" fontAlgn="base">
            <a:spcBef>
              <a:spcPct val="0"/>
            </a:spcBef>
            <a:spcAft>
              <a:spcPct val="0"/>
            </a:spcAft>
            <a:defRPr kern="1200">
              <a:solidFill>
                <a:srgbClr val="000000"/>
              </a:solidFill>
              <a:latin typeface="Arial" charset="0"/>
              <a:cs typeface="Arial" charset="0"/>
            </a:defRPr>
          </a:lvl2pPr>
          <a:lvl3pPr marL="914400" algn="l" rtl="0" fontAlgn="base">
            <a:spcBef>
              <a:spcPct val="0"/>
            </a:spcBef>
            <a:spcAft>
              <a:spcPct val="0"/>
            </a:spcAft>
            <a:defRPr kern="1200">
              <a:solidFill>
                <a:srgbClr val="000000"/>
              </a:solidFill>
              <a:latin typeface="Arial" charset="0"/>
              <a:cs typeface="Arial" charset="0"/>
            </a:defRPr>
          </a:lvl3pPr>
          <a:lvl4pPr marL="1371600" algn="l" rtl="0" fontAlgn="base">
            <a:spcBef>
              <a:spcPct val="0"/>
            </a:spcBef>
            <a:spcAft>
              <a:spcPct val="0"/>
            </a:spcAft>
            <a:defRPr kern="1200">
              <a:solidFill>
                <a:srgbClr val="000000"/>
              </a:solidFill>
              <a:latin typeface="Arial" charset="0"/>
              <a:cs typeface="Arial" charset="0"/>
            </a:defRPr>
          </a:lvl4pPr>
          <a:lvl5pPr marL="1828800" algn="l" rtl="0" fontAlgn="base">
            <a:spcBef>
              <a:spcPct val="0"/>
            </a:spcBef>
            <a:spcAft>
              <a:spcPct val="0"/>
            </a:spcAft>
            <a:defRPr kern="1200">
              <a:solidFill>
                <a:srgbClr val="000000"/>
              </a:solidFill>
              <a:latin typeface="Arial" charset="0"/>
              <a:cs typeface="Arial" charset="0"/>
            </a:defRPr>
          </a:lvl5pPr>
          <a:lvl6pPr marL="2286000" algn="l" defTabSz="914400" rtl="0" eaLnBrk="1" latinLnBrk="0" hangingPunct="1">
            <a:defRPr kern="1200">
              <a:solidFill>
                <a:srgbClr val="000000"/>
              </a:solidFill>
              <a:latin typeface="Arial" charset="0"/>
              <a:cs typeface="Arial" charset="0"/>
            </a:defRPr>
          </a:lvl6pPr>
          <a:lvl7pPr marL="2743200" algn="l" defTabSz="914400" rtl="0" eaLnBrk="1" latinLnBrk="0" hangingPunct="1">
            <a:defRPr kern="1200">
              <a:solidFill>
                <a:srgbClr val="000000"/>
              </a:solidFill>
              <a:latin typeface="Arial" charset="0"/>
              <a:cs typeface="Arial" charset="0"/>
            </a:defRPr>
          </a:lvl7pPr>
          <a:lvl8pPr marL="3200400" algn="l" defTabSz="914400" rtl="0" eaLnBrk="1" latinLnBrk="0" hangingPunct="1">
            <a:defRPr kern="1200">
              <a:solidFill>
                <a:srgbClr val="000000"/>
              </a:solidFill>
              <a:latin typeface="Arial" charset="0"/>
              <a:cs typeface="Arial" charset="0"/>
            </a:defRPr>
          </a:lvl8pPr>
          <a:lvl9pPr marL="3657600" algn="l" defTabSz="914400" rtl="0" eaLnBrk="1" latinLnBrk="0" hangingPunct="1">
            <a:defRPr kern="1200">
              <a:solidFill>
                <a:srgbClr val="000000"/>
              </a:solidFill>
              <a:latin typeface="Arial" charset="0"/>
              <a:cs typeface="Arial" charset="0"/>
            </a:defRPr>
          </a:lvl9pPr>
        </a:lstStyle>
        <a:p xmlns:a="http://schemas.openxmlformats.org/drawingml/2006/main">
          <a:pPr>
            <a:spcBef>
              <a:spcPct val="50000"/>
            </a:spcBef>
          </a:pPr>
          <a:r>
            <a:rPr lang="ru-RU" sz="1200" i="1" dirty="0" smtClean="0">
              <a:latin typeface="Calibri" pitchFamily="34" charset="0"/>
            </a:rPr>
            <a:t>единиц</a:t>
          </a:r>
          <a:endParaRPr lang="ru-RU" sz="1200" i="1" dirty="0">
            <a:latin typeface="Calibri"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0.65</cdr:x>
      <cdr:y>0</cdr:y>
    </cdr:from>
    <cdr:to>
      <cdr:x>0.89063</cdr:x>
      <cdr:y>0.08617</cdr:y>
    </cdr:to>
    <cdr:sp macro="" textlink="">
      <cdr:nvSpPr>
        <cdr:cNvPr id="2" name="Прямоугольник 1"/>
        <cdr:cNvSpPr/>
      </cdr:nvSpPr>
      <cdr:spPr>
        <a:xfrm xmlns:a="http://schemas.openxmlformats.org/drawingml/2006/main">
          <a:off x="2971800" y="-76200"/>
          <a:ext cx="1100160" cy="276999"/>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ru-RU"/>
          </a:defPPr>
          <a:lvl1pPr algn="l" rtl="0" fontAlgn="base">
            <a:spcBef>
              <a:spcPct val="0"/>
            </a:spcBef>
            <a:spcAft>
              <a:spcPct val="0"/>
            </a:spcAft>
            <a:defRPr kern="1200">
              <a:solidFill>
                <a:srgbClr val="000000"/>
              </a:solidFill>
              <a:latin typeface="Arial" charset="0"/>
              <a:cs typeface="Arial" charset="0"/>
            </a:defRPr>
          </a:lvl1pPr>
          <a:lvl2pPr marL="457200" algn="l" rtl="0" fontAlgn="base">
            <a:spcBef>
              <a:spcPct val="0"/>
            </a:spcBef>
            <a:spcAft>
              <a:spcPct val="0"/>
            </a:spcAft>
            <a:defRPr kern="1200">
              <a:solidFill>
                <a:srgbClr val="000000"/>
              </a:solidFill>
              <a:latin typeface="Arial" charset="0"/>
              <a:cs typeface="Arial" charset="0"/>
            </a:defRPr>
          </a:lvl2pPr>
          <a:lvl3pPr marL="914400" algn="l" rtl="0" fontAlgn="base">
            <a:spcBef>
              <a:spcPct val="0"/>
            </a:spcBef>
            <a:spcAft>
              <a:spcPct val="0"/>
            </a:spcAft>
            <a:defRPr kern="1200">
              <a:solidFill>
                <a:srgbClr val="000000"/>
              </a:solidFill>
              <a:latin typeface="Arial" charset="0"/>
              <a:cs typeface="Arial" charset="0"/>
            </a:defRPr>
          </a:lvl3pPr>
          <a:lvl4pPr marL="1371600" algn="l" rtl="0" fontAlgn="base">
            <a:spcBef>
              <a:spcPct val="0"/>
            </a:spcBef>
            <a:spcAft>
              <a:spcPct val="0"/>
            </a:spcAft>
            <a:defRPr kern="1200">
              <a:solidFill>
                <a:srgbClr val="000000"/>
              </a:solidFill>
              <a:latin typeface="Arial" charset="0"/>
              <a:cs typeface="Arial" charset="0"/>
            </a:defRPr>
          </a:lvl4pPr>
          <a:lvl5pPr marL="1828800" algn="l" rtl="0" fontAlgn="base">
            <a:spcBef>
              <a:spcPct val="0"/>
            </a:spcBef>
            <a:spcAft>
              <a:spcPct val="0"/>
            </a:spcAft>
            <a:defRPr kern="1200">
              <a:solidFill>
                <a:srgbClr val="000000"/>
              </a:solidFill>
              <a:latin typeface="Arial" charset="0"/>
              <a:cs typeface="Arial" charset="0"/>
            </a:defRPr>
          </a:lvl5pPr>
          <a:lvl6pPr marL="2286000" algn="l" defTabSz="914400" rtl="0" eaLnBrk="1" latinLnBrk="0" hangingPunct="1">
            <a:defRPr kern="1200">
              <a:solidFill>
                <a:srgbClr val="000000"/>
              </a:solidFill>
              <a:latin typeface="Arial" charset="0"/>
              <a:cs typeface="Arial" charset="0"/>
            </a:defRPr>
          </a:lvl6pPr>
          <a:lvl7pPr marL="2743200" algn="l" defTabSz="914400" rtl="0" eaLnBrk="1" latinLnBrk="0" hangingPunct="1">
            <a:defRPr kern="1200">
              <a:solidFill>
                <a:srgbClr val="000000"/>
              </a:solidFill>
              <a:latin typeface="Arial" charset="0"/>
              <a:cs typeface="Arial" charset="0"/>
            </a:defRPr>
          </a:lvl7pPr>
          <a:lvl8pPr marL="3200400" algn="l" defTabSz="914400" rtl="0" eaLnBrk="1" latinLnBrk="0" hangingPunct="1">
            <a:defRPr kern="1200">
              <a:solidFill>
                <a:srgbClr val="000000"/>
              </a:solidFill>
              <a:latin typeface="Arial" charset="0"/>
              <a:cs typeface="Arial" charset="0"/>
            </a:defRPr>
          </a:lvl8pPr>
          <a:lvl9pPr marL="3657600" algn="l" defTabSz="914400" rtl="0" eaLnBrk="1" latinLnBrk="0" hangingPunct="1">
            <a:defRPr kern="1200">
              <a:solidFill>
                <a:srgbClr val="000000"/>
              </a:solidFill>
              <a:latin typeface="Arial" charset="0"/>
              <a:cs typeface="Arial" charset="0"/>
            </a:defRPr>
          </a:lvl9pPr>
        </a:lstStyle>
        <a:p xmlns:a="http://schemas.openxmlformats.org/drawingml/2006/main">
          <a:pPr>
            <a:spcBef>
              <a:spcPct val="50000"/>
            </a:spcBef>
          </a:pPr>
          <a:r>
            <a:rPr lang="ru-RU" sz="1200" i="1" dirty="0" smtClean="0">
              <a:latin typeface="Calibri" pitchFamily="34" charset="0"/>
            </a:rPr>
            <a:t>тыс. человек</a:t>
          </a:r>
          <a:endParaRPr lang="ru-RU" sz="1200" i="1" dirty="0">
            <a:latin typeface="Calibri"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0.56364</cdr:x>
      <cdr:y>0.04631</cdr:y>
    </cdr:from>
    <cdr:to>
      <cdr:x>0.85937</cdr:x>
      <cdr:y>0.13248</cdr:y>
    </cdr:to>
    <cdr:sp macro="" textlink="">
      <cdr:nvSpPr>
        <cdr:cNvPr id="2" name="Прямоугольник 1"/>
        <cdr:cNvSpPr/>
      </cdr:nvSpPr>
      <cdr:spPr>
        <a:xfrm xmlns:a="http://schemas.openxmlformats.org/drawingml/2006/main">
          <a:off x="2362200" y="152400"/>
          <a:ext cx="1239420" cy="283565"/>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ru-RU"/>
          </a:defPPr>
          <a:lvl1pPr algn="l" rtl="0" fontAlgn="base">
            <a:spcBef>
              <a:spcPct val="0"/>
            </a:spcBef>
            <a:spcAft>
              <a:spcPct val="0"/>
            </a:spcAft>
            <a:defRPr kern="1200">
              <a:solidFill>
                <a:srgbClr val="000000"/>
              </a:solidFill>
              <a:latin typeface="Arial" charset="0"/>
              <a:cs typeface="Arial" charset="0"/>
            </a:defRPr>
          </a:lvl1pPr>
          <a:lvl2pPr marL="457200" algn="l" rtl="0" fontAlgn="base">
            <a:spcBef>
              <a:spcPct val="0"/>
            </a:spcBef>
            <a:spcAft>
              <a:spcPct val="0"/>
            </a:spcAft>
            <a:defRPr kern="1200">
              <a:solidFill>
                <a:srgbClr val="000000"/>
              </a:solidFill>
              <a:latin typeface="Arial" charset="0"/>
              <a:cs typeface="Arial" charset="0"/>
            </a:defRPr>
          </a:lvl2pPr>
          <a:lvl3pPr marL="914400" algn="l" rtl="0" fontAlgn="base">
            <a:spcBef>
              <a:spcPct val="0"/>
            </a:spcBef>
            <a:spcAft>
              <a:spcPct val="0"/>
            </a:spcAft>
            <a:defRPr kern="1200">
              <a:solidFill>
                <a:srgbClr val="000000"/>
              </a:solidFill>
              <a:latin typeface="Arial" charset="0"/>
              <a:cs typeface="Arial" charset="0"/>
            </a:defRPr>
          </a:lvl3pPr>
          <a:lvl4pPr marL="1371600" algn="l" rtl="0" fontAlgn="base">
            <a:spcBef>
              <a:spcPct val="0"/>
            </a:spcBef>
            <a:spcAft>
              <a:spcPct val="0"/>
            </a:spcAft>
            <a:defRPr kern="1200">
              <a:solidFill>
                <a:srgbClr val="000000"/>
              </a:solidFill>
              <a:latin typeface="Arial" charset="0"/>
              <a:cs typeface="Arial" charset="0"/>
            </a:defRPr>
          </a:lvl4pPr>
          <a:lvl5pPr marL="1828800" algn="l" rtl="0" fontAlgn="base">
            <a:spcBef>
              <a:spcPct val="0"/>
            </a:spcBef>
            <a:spcAft>
              <a:spcPct val="0"/>
            </a:spcAft>
            <a:defRPr kern="1200">
              <a:solidFill>
                <a:srgbClr val="000000"/>
              </a:solidFill>
              <a:latin typeface="Arial" charset="0"/>
              <a:cs typeface="Arial" charset="0"/>
            </a:defRPr>
          </a:lvl5pPr>
          <a:lvl6pPr marL="2286000" algn="l" defTabSz="914400" rtl="0" eaLnBrk="1" latinLnBrk="0" hangingPunct="1">
            <a:defRPr kern="1200">
              <a:solidFill>
                <a:srgbClr val="000000"/>
              </a:solidFill>
              <a:latin typeface="Arial" charset="0"/>
              <a:cs typeface="Arial" charset="0"/>
            </a:defRPr>
          </a:lvl6pPr>
          <a:lvl7pPr marL="2743200" algn="l" defTabSz="914400" rtl="0" eaLnBrk="1" latinLnBrk="0" hangingPunct="1">
            <a:defRPr kern="1200">
              <a:solidFill>
                <a:srgbClr val="000000"/>
              </a:solidFill>
              <a:latin typeface="Arial" charset="0"/>
              <a:cs typeface="Arial" charset="0"/>
            </a:defRPr>
          </a:lvl7pPr>
          <a:lvl8pPr marL="3200400" algn="l" defTabSz="914400" rtl="0" eaLnBrk="1" latinLnBrk="0" hangingPunct="1">
            <a:defRPr kern="1200">
              <a:solidFill>
                <a:srgbClr val="000000"/>
              </a:solidFill>
              <a:latin typeface="Arial" charset="0"/>
              <a:cs typeface="Arial" charset="0"/>
            </a:defRPr>
          </a:lvl8pPr>
          <a:lvl9pPr marL="3657600" algn="l" defTabSz="914400" rtl="0" eaLnBrk="1" latinLnBrk="0" hangingPunct="1">
            <a:defRPr kern="1200">
              <a:solidFill>
                <a:srgbClr val="000000"/>
              </a:solidFill>
              <a:latin typeface="Arial" charset="0"/>
              <a:cs typeface="Arial" charset="0"/>
            </a:defRPr>
          </a:lvl9pPr>
        </a:lstStyle>
        <a:p xmlns:a="http://schemas.openxmlformats.org/drawingml/2006/main">
          <a:pPr>
            <a:spcBef>
              <a:spcPct val="50000"/>
            </a:spcBef>
          </a:pPr>
          <a:r>
            <a:rPr lang="ru-RU" sz="1200" i="1" dirty="0" smtClean="0">
              <a:latin typeface="Calibri" pitchFamily="34" charset="0"/>
            </a:rPr>
            <a:t>млрд. рублей</a:t>
          </a:r>
          <a:endParaRPr lang="ru-RU" sz="1200" i="1" dirty="0">
            <a:latin typeface="Calibri" pitchFamily="34"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0.90054</cdr:x>
      <cdr:y>0.13333</cdr:y>
    </cdr:from>
    <cdr:to>
      <cdr:x>0.99671</cdr:x>
      <cdr:y>0.23431</cdr:y>
    </cdr:to>
    <cdr:sp macro="" textlink="">
      <cdr:nvSpPr>
        <cdr:cNvPr id="2" name="TextBox 26"/>
        <cdr:cNvSpPr txBox="1"/>
      </cdr:nvSpPr>
      <cdr:spPr>
        <a:xfrm xmlns:a="http://schemas.openxmlformats.org/drawingml/2006/main">
          <a:off x="8054463" y="304800"/>
          <a:ext cx="860186"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ysClr val="windowText" lastClr="000000"/>
              </a:solidFill>
              <a:latin typeface="Arial" charset="0"/>
              <a:cs typeface="Arial" charset="0"/>
            </a:defRPr>
          </a:lvl1pPr>
          <a:lvl2pPr marL="457200" algn="l" rtl="0" fontAlgn="base">
            <a:spcBef>
              <a:spcPct val="0"/>
            </a:spcBef>
            <a:spcAft>
              <a:spcPct val="0"/>
            </a:spcAft>
            <a:defRPr kern="1200">
              <a:solidFill>
                <a:sysClr val="windowText" lastClr="000000"/>
              </a:solidFill>
              <a:latin typeface="Arial" charset="0"/>
              <a:cs typeface="Arial" charset="0"/>
            </a:defRPr>
          </a:lvl2pPr>
          <a:lvl3pPr marL="914400" algn="l" rtl="0" fontAlgn="base">
            <a:spcBef>
              <a:spcPct val="0"/>
            </a:spcBef>
            <a:spcAft>
              <a:spcPct val="0"/>
            </a:spcAft>
            <a:defRPr kern="1200">
              <a:solidFill>
                <a:sysClr val="windowText" lastClr="000000"/>
              </a:solidFill>
              <a:latin typeface="Arial" charset="0"/>
              <a:cs typeface="Arial" charset="0"/>
            </a:defRPr>
          </a:lvl3pPr>
          <a:lvl4pPr marL="1371600" algn="l" rtl="0" fontAlgn="base">
            <a:spcBef>
              <a:spcPct val="0"/>
            </a:spcBef>
            <a:spcAft>
              <a:spcPct val="0"/>
            </a:spcAft>
            <a:defRPr kern="1200">
              <a:solidFill>
                <a:sysClr val="windowText" lastClr="000000"/>
              </a:solidFill>
              <a:latin typeface="Arial" charset="0"/>
              <a:cs typeface="Arial" charset="0"/>
            </a:defRPr>
          </a:lvl4pPr>
          <a:lvl5pPr marL="1828800" algn="l" rtl="0" fontAlgn="base">
            <a:spcBef>
              <a:spcPct val="0"/>
            </a:spcBef>
            <a:spcAft>
              <a:spcPct val="0"/>
            </a:spcAft>
            <a:defRPr kern="1200">
              <a:solidFill>
                <a:sysClr val="windowText" lastClr="000000"/>
              </a:solidFill>
              <a:latin typeface="Arial" charset="0"/>
              <a:cs typeface="Arial" charset="0"/>
            </a:defRPr>
          </a:lvl5pPr>
          <a:lvl6pPr marL="2286000" algn="l" defTabSz="914400" rtl="0" eaLnBrk="1" latinLnBrk="0" hangingPunct="1">
            <a:defRPr kern="1200">
              <a:solidFill>
                <a:sysClr val="windowText" lastClr="000000"/>
              </a:solidFill>
              <a:latin typeface="Arial" charset="0"/>
              <a:cs typeface="Arial" charset="0"/>
            </a:defRPr>
          </a:lvl6pPr>
          <a:lvl7pPr marL="2743200" algn="l" defTabSz="914400" rtl="0" eaLnBrk="1" latinLnBrk="0" hangingPunct="1">
            <a:defRPr kern="1200">
              <a:solidFill>
                <a:sysClr val="windowText" lastClr="000000"/>
              </a:solidFill>
              <a:latin typeface="Arial" charset="0"/>
              <a:cs typeface="Arial" charset="0"/>
            </a:defRPr>
          </a:lvl7pPr>
          <a:lvl8pPr marL="3200400" algn="l" defTabSz="914400" rtl="0" eaLnBrk="1" latinLnBrk="0" hangingPunct="1">
            <a:defRPr kern="1200">
              <a:solidFill>
                <a:sysClr val="windowText" lastClr="000000"/>
              </a:solidFill>
              <a:latin typeface="Arial" charset="0"/>
              <a:cs typeface="Arial" charset="0"/>
            </a:defRPr>
          </a:lvl8pPr>
          <a:lvl9pPr marL="3657600" algn="l" defTabSz="914400" rtl="0" eaLnBrk="1" latinLnBrk="0" hangingPunct="1">
            <a:defRPr kern="1200">
              <a:solidFill>
                <a:sysClr val="windowText" lastClr="000000"/>
              </a:solidFill>
              <a:latin typeface="Arial" charset="0"/>
              <a:cs typeface="Arial" charset="0"/>
            </a:defRPr>
          </a:lvl9pPr>
        </a:lstStyle>
        <a:p xmlns:a="http://schemas.openxmlformats.org/drawingml/2006/main">
          <a:r>
            <a:rPr lang="ru-RU" sz="900" dirty="0" smtClean="0">
              <a:latin typeface="Calibri" pitchFamily="34" charset="0"/>
              <a:cs typeface="Calibri" pitchFamily="34" charset="0"/>
            </a:rPr>
            <a:t>тыс. рублей</a:t>
          </a:r>
          <a:endParaRPr lang="ru-RU" sz="900" dirty="0">
            <a:latin typeface="Calibri" pitchFamily="34" charset="0"/>
            <a:cs typeface="Calibri" pitchFamily="34" charset="0"/>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0.28333</cdr:x>
      <cdr:y>0.32558</cdr:y>
    </cdr:from>
    <cdr:to>
      <cdr:x>0.35755</cdr:x>
      <cdr:y>0.40445</cdr:y>
    </cdr:to>
    <cdr:pic>
      <cdr:nvPicPr>
        <cdr:cNvPr id="45" name="Picture 3" descr="D:\Users\krdoas\Pictures\учебник.pn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biLevel thresh="50000"/>
          <a:extLst>
            <a:ext uri="{BEBA8EAE-BF5A-486C-A8C5-ECC9F3942E4B}">
              <a14:imgProps xmlns="" xmlns:a14="http://schemas.microsoft.com/office/drawing/2010/main" xmlns:p="http://schemas.openxmlformats.org/presentationml/2006/main" xmlns:lc="http://schemas.openxmlformats.org/drawingml/2006/lockedCanvas">
                <a14:imgLayer r:embed="rId12">
                  <a14:imgEffect>
                    <a14:brightnessContrast bright="-66000"/>
                  </a14:imgEffect>
                </a14:imgLayer>
              </a14:imgProps>
            </a:ext>
          </a:extLst>
        </a:blip>
        <a:srcRect xmlns:a="http://schemas.openxmlformats.org/drawingml/2006/main" r="62010" b="10032"/>
        <a:stretch xmlns:a="http://schemas.openxmlformats.org/drawingml/2006/main">
          <a:fillRect/>
        </a:stretch>
      </cdr:blipFill>
      <cdr:spPr bwMode="auto">
        <a:xfrm xmlns:a="http://schemas.openxmlformats.org/drawingml/2006/main">
          <a:off x="1295400" y="1066800"/>
          <a:ext cx="339334" cy="258426"/>
        </a:xfrm>
        <a:prstGeom xmlns:a="http://schemas.openxmlformats.org/drawingml/2006/main" prst="rect">
          <a:avLst/>
        </a:prstGeom>
        <a:noFill xmlns:a="http://schemas.openxmlformats.org/drawingml/2006/main"/>
      </cdr:spPr>
    </cdr:pic>
  </cdr:relSizeAnchor>
  <cdr:relSizeAnchor xmlns:cdr="http://schemas.openxmlformats.org/drawingml/2006/chartDrawing">
    <cdr:from>
      <cdr:x>0.46667</cdr:x>
      <cdr:y>0.62791</cdr:y>
    </cdr:from>
    <cdr:to>
      <cdr:x>0.51667</cdr:x>
      <cdr:y>0.69768</cdr:y>
    </cdr:to>
    <cdr:grpSp>
      <cdr:nvGrpSpPr>
        <cdr:cNvPr id="47" name="Shape 448"/>
        <cdr:cNvGrpSpPr>
          <a:grpSpLocks xmlns:a="http://schemas.openxmlformats.org/drawingml/2006/main"/>
        </cdr:cNvGrpSpPr>
      </cdr:nvGrpSpPr>
      <cdr:grpSpPr bwMode="auto">
        <a:xfrm xmlns:a="http://schemas.openxmlformats.org/drawingml/2006/main">
          <a:off x="2133615" y="2057410"/>
          <a:ext cx="228600" cy="228608"/>
          <a:chOff x="-3212325" y="-3578673"/>
          <a:chExt cx="315647" cy="366280"/>
        </a:xfrm>
      </cdr:grpSpPr>
      <cdr:sp macro="" textlink="">
        <cdr:nvSpPr>
          <cdr:cNvPr id="48" name="Shape 449"/>
          <cdr:cNvSpPr>
            <a:spLocks xmlns:a="http://schemas.openxmlformats.org/drawingml/2006/main"/>
          </cdr:cNvSpPr>
        </cdr:nvSpPr>
        <cdr:spPr bwMode="auto">
          <a:xfrm xmlns:a="http://schemas.openxmlformats.org/drawingml/2006/main">
            <a:off x="-3212325" y="-3560726"/>
            <a:ext cx="299629" cy="348333"/>
          </a:xfrm>
          <a:custGeom xmlns:a="http://schemas.openxmlformats.org/drawingml/2006/main">
            <a:avLst/>
            <a:gdLst>
              <a:gd name="T0" fmla="*/ 2147483647 w 15490"/>
              <a:gd name="T1" fmla="*/ 2147483647 h 18924"/>
              <a:gd name="T2" fmla="*/ 2147483647 w 15490"/>
              <a:gd name="T3" fmla="*/ 2147483647 h 18924"/>
              <a:gd name="T4" fmla="*/ 2147483647 w 15490"/>
              <a:gd name="T5" fmla="*/ 2147483647 h 18924"/>
              <a:gd name="T6" fmla="*/ 2147483647 w 15490"/>
              <a:gd name="T7" fmla="*/ 2147483647 h 18924"/>
              <a:gd name="T8" fmla="*/ 2147483647 w 15490"/>
              <a:gd name="T9" fmla="*/ 2147483647 h 18924"/>
              <a:gd name="T10" fmla="*/ 2147483647 w 15490"/>
              <a:gd name="T11" fmla="*/ 2147483647 h 18924"/>
              <a:gd name="T12" fmla="*/ 2147483647 w 15490"/>
              <a:gd name="T13" fmla="*/ 2147483647 h 18924"/>
              <a:gd name="T14" fmla="*/ 2147483647 w 15490"/>
              <a:gd name="T15" fmla="*/ 2147483647 h 18924"/>
              <a:gd name="T16" fmla="*/ 2147483647 w 15490"/>
              <a:gd name="T17" fmla="*/ 2147483647 h 18924"/>
              <a:gd name="T18" fmla="*/ 2147483647 w 15490"/>
              <a:gd name="T19" fmla="*/ 2147483647 h 18924"/>
              <a:gd name="T20" fmla="*/ 2147483647 w 15490"/>
              <a:gd name="T21" fmla="*/ 2147483647 h 18924"/>
              <a:gd name="T22" fmla="*/ 2147483647 w 15490"/>
              <a:gd name="T23" fmla="*/ 2147483647 h 18924"/>
              <a:gd name="T24" fmla="*/ 2147483647 w 15490"/>
              <a:gd name="T25" fmla="*/ 2147483647 h 18924"/>
              <a:gd name="T26" fmla="*/ 2147483647 w 15490"/>
              <a:gd name="T27" fmla="*/ 2147483647 h 18924"/>
              <a:gd name="T28" fmla="*/ 2147483647 w 15490"/>
              <a:gd name="T29" fmla="*/ 2147483647 h 18924"/>
              <a:gd name="T30" fmla="*/ 2147483647 w 15490"/>
              <a:gd name="T31" fmla="*/ 2147483647 h 18924"/>
              <a:gd name="T32" fmla="*/ 2147483647 w 15490"/>
              <a:gd name="T33" fmla="*/ 2147483647 h 18924"/>
              <a:gd name="T34" fmla="*/ 2147483647 w 15490"/>
              <a:gd name="T35" fmla="*/ 2147483647 h 18924"/>
              <a:gd name="T36" fmla="*/ 2147483647 w 15490"/>
              <a:gd name="T37" fmla="*/ 2147483647 h 18924"/>
              <a:gd name="T38" fmla="*/ 0 w 15490"/>
              <a:gd name="T39" fmla="*/ 2147483647 h 18924"/>
              <a:gd name="T40" fmla="*/ 0 w 15490"/>
              <a:gd name="T41" fmla="*/ 2147483647 h 18924"/>
              <a:gd name="T42" fmla="*/ 0 w 15490"/>
              <a:gd name="T43" fmla="*/ 2147483647 h 18924"/>
              <a:gd name="T44" fmla="*/ 2147483647 w 15490"/>
              <a:gd name="T45" fmla="*/ 2147483647 h 18924"/>
              <a:gd name="T46" fmla="*/ 2147483647 w 15490"/>
              <a:gd name="T47" fmla="*/ 2147483647 h 18924"/>
              <a:gd name="T48" fmla="*/ 2147483647 w 15490"/>
              <a:gd name="T49" fmla="*/ 2147483647 h 18924"/>
              <a:gd name="T50" fmla="*/ 2147483647 w 15490"/>
              <a:gd name="T51" fmla="*/ 2147483647 h 18924"/>
              <a:gd name="T52" fmla="*/ 2147483647 w 15490"/>
              <a:gd name="T53" fmla="*/ 2147483647 h 18924"/>
              <a:gd name="T54" fmla="*/ 2147483647 w 15490"/>
              <a:gd name="T55" fmla="*/ 2147483647 h 18924"/>
              <a:gd name="T56" fmla="*/ 2147483647 w 15490"/>
              <a:gd name="T57" fmla="*/ 2147483647 h 18924"/>
              <a:gd name="T58" fmla="*/ 2147483647 w 15490"/>
              <a:gd name="T59" fmla="*/ 0 h 189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490"/>
              <a:gd name="T91" fmla="*/ 0 h 18924"/>
              <a:gd name="T92" fmla="*/ 15490 w 15490"/>
              <a:gd name="T93" fmla="*/ 18924 h 189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25" y="706"/>
                </a:lnTo>
                <a:lnTo>
                  <a:pt x="98" y="560"/>
                </a:lnTo>
                <a:lnTo>
                  <a:pt x="195" y="414"/>
                </a:lnTo>
                <a:lnTo>
                  <a:pt x="341" y="268"/>
                </a:lnTo>
                <a:lnTo>
                  <a:pt x="487" y="171"/>
                </a:lnTo>
                <a:lnTo>
                  <a:pt x="658" y="73"/>
                </a:lnTo>
                <a:lnTo>
                  <a:pt x="828" y="24"/>
                </a:lnTo>
                <a:lnTo>
                  <a:pt x="974" y="0"/>
                </a:lnTo>
              </a:path>
            </a:pathLst>
          </a:custGeom>
          <a:noFill xmlns:a="http://schemas.openxmlformats.org/drawingml/2006/main"/>
          <a:ln xmlns:a="http://schemas.openxmlformats.org/drawingml/2006/main" w="9525" cap="rnd" cmpd="sng">
            <a:solidFill>
              <a:srgbClr val="000000"/>
            </a:solidFill>
            <a:prstDash val="solid"/>
            <a:round/>
            <a:headEnd type="none" w="med" len="med"/>
            <a:tailEnd type="none" w="med" len="med"/>
          </a:ln>
        </cdr:spPr>
        <cdr:txBody>
          <a:bodyPr xmlns:a="http://schemas.openxmlformats.org/drawingml/2006/main" lIns="91425" tIns="91425" rIns="91425" bIns="91425" anchor="ctr"/>
          <a:lstStyle xmlns:a="http://schemas.openxmlformats.org/drawingml/2006/main">
            <a:lvl1pPr marL="0" indent="0">
              <a:defRPr sz="1100">
                <a:latin typeface="Arial"/>
                <a:cs typeface="Arial"/>
              </a:defRPr>
            </a:lvl1pPr>
            <a:lvl2pPr marL="457200" indent="0">
              <a:defRPr sz="1100">
                <a:latin typeface="Arial"/>
                <a:cs typeface="Arial"/>
              </a:defRPr>
            </a:lvl2pPr>
            <a:lvl3pPr marL="914400" indent="0">
              <a:defRPr sz="1100">
                <a:latin typeface="Arial"/>
                <a:cs typeface="Arial"/>
              </a:defRPr>
            </a:lvl3pPr>
            <a:lvl4pPr marL="1371600" indent="0">
              <a:defRPr sz="1100">
                <a:latin typeface="Arial"/>
                <a:cs typeface="Arial"/>
              </a:defRPr>
            </a:lvl4pPr>
            <a:lvl5pPr marL="1828800" indent="0">
              <a:defRPr sz="1100">
                <a:latin typeface="Arial"/>
                <a:cs typeface="Arial"/>
              </a:defRPr>
            </a:lvl5pPr>
            <a:lvl6pPr marL="2286000" indent="0">
              <a:defRPr sz="1100">
                <a:latin typeface="Arial"/>
                <a:cs typeface="Arial"/>
              </a:defRPr>
            </a:lvl6pPr>
            <a:lvl7pPr marL="2743200" indent="0">
              <a:defRPr sz="1100">
                <a:latin typeface="Arial"/>
                <a:cs typeface="Arial"/>
              </a:defRPr>
            </a:lvl7pPr>
            <a:lvl8pPr marL="3200400" indent="0">
              <a:defRPr sz="1100">
                <a:latin typeface="Arial"/>
                <a:cs typeface="Arial"/>
              </a:defRPr>
            </a:lvl8pPr>
            <a:lvl9pPr marL="3657600" indent="0">
              <a:defRPr sz="1100">
                <a:latin typeface="Arial"/>
                <a:cs typeface="Arial"/>
              </a:defRPr>
            </a:lvl9pPr>
          </a:lstStyle>
          <a:p xmlns:a="http://schemas.openxmlformats.org/drawingml/2006/main">
            <a:endParaRPr lang="ru-RU"/>
          </a:p>
        </cdr:txBody>
      </cdr:sp>
      <cdr:sp macro="" textlink="">
        <cdr:nvSpPr>
          <cdr:cNvPr id="49" name="Shape 450"/>
          <cdr:cNvSpPr>
            <a:spLocks xmlns:a="http://schemas.openxmlformats.org/drawingml/2006/main"/>
          </cdr:cNvSpPr>
        </cdr:nvSpPr>
        <cdr:spPr bwMode="auto">
          <a:xfrm xmlns:a="http://schemas.openxmlformats.org/drawingml/2006/main">
            <a:off x="-3188783" y="-3578673"/>
            <a:ext cx="292105" cy="340731"/>
          </a:xfrm>
          <a:custGeom xmlns:a="http://schemas.openxmlformats.org/drawingml/2006/main">
            <a:avLst/>
            <a:gdLst>
              <a:gd name="T0" fmla="*/ 2147483647 w 15101"/>
              <a:gd name="T1" fmla="*/ 2147483647 h 18511"/>
              <a:gd name="T2" fmla="*/ 2147483647 w 15101"/>
              <a:gd name="T3" fmla="*/ 2147483647 h 18511"/>
              <a:gd name="T4" fmla="*/ 2147483647 w 15101"/>
              <a:gd name="T5" fmla="*/ 2147483647 h 18511"/>
              <a:gd name="T6" fmla="*/ 2147483647 w 15101"/>
              <a:gd name="T7" fmla="*/ 2147483647 h 18511"/>
              <a:gd name="T8" fmla="*/ 2147483647 w 15101"/>
              <a:gd name="T9" fmla="*/ 2147483647 h 18511"/>
              <a:gd name="T10" fmla="*/ 2147483647 w 15101"/>
              <a:gd name="T11" fmla="*/ 2147483647 h 18511"/>
              <a:gd name="T12" fmla="*/ 2147483647 w 15101"/>
              <a:gd name="T13" fmla="*/ 2147483647 h 18511"/>
              <a:gd name="T14" fmla="*/ 2147483647 w 15101"/>
              <a:gd name="T15" fmla="*/ 2147483647 h 18511"/>
              <a:gd name="T16" fmla="*/ 2147483647 w 15101"/>
              <a:gd name="T17" fmla="*/ 2147483647 h 18511"/>
              <a:gd name="T18" fmla="*/ 2147483647 w 15101"/>
              <a:gd name="T19" fmla="*/ 2147483647 h 18511"/>
              <a:gd name="T20" fmla="*/ 2147483647 w 15101"/>
              <a:gd name="T21" fmla="*/ 2147483647 h 18511"/>
              <a:gd name="T22" fmla="*/ 2147483647 w 15101"/>
              <a:gd name="T23" fmla="*/ 2147483647 h 18511"/>
              <a:gd name="T24" fmla="*/ 2147483647 w 15101"/>
              <a:gd name="T25" fmla="*/ 2147483647 h 18511"/>
              <a:gd name="T26" fmla="*/ 2147483647 w 15101"/>
              <a:gd name="T27" fmla="*/ 2147483647 h 18511"/>
              <a:gd name="T28" fmla="*/ 2147483647 w 15101"/>
              <a:gd name="T29" fmla="*/ 2147483647 h 18511"/>
              <a:gd name="T30" fmla="*/ 2147483647 w 15101"/>
              <a:gd name="T31" fmla="*/ 2147483647 h 18511"/>
              <a:gd name="T32" fmla="*/ 2147483647 w 15101"/>
              <a:gd name="T33" fmla="*/ 2147483647 h 18511"/>
              <a:gd name="T34" fmla="*/ 2147483647 w 15101"/>
              <a:gd name="T35" fmla="*/ 2147483647 h 18511"/>
              <a:gd name="T36" fmla="*/ 2147483647 w 15101"/>
              <a:gd name="T37" fmla="*/ 2147483647 h 18511"/>
              <a:gd name="T38" fmla="*/ 2147483647 w 15101"/>
              <a:gd name="T39" fmla="*/ 2147483647 h 18511"/>
              <a:gd name="T40" fmla="*/ 2147483647 w 15101"/>
              <a:gd name="T41" fmla="*/ 2147483647 h 18511"/>
              <a:gd name="T42" fmla="*/ 2147483647 w 15101"/>
              <a:gd name="T43" fmla="*/ 2147483647 h 18511"/>
              <a:gd name="T44" fmla="*/ 2147483647 w 15101"/>
              <a:gd name="T45" fmla="*/ 2147483647 h 18511"/>
              <a:gd name="T46" fmla="*/ 2147483647 w 15101"/>
              <a:gd name="T47" fmla="*/ 2147483647 h 18511"/>
              <a:gd name="T48" fmla="*/ 2147483647 w 15101"/>
              <a:gd name="T49" fmla="*/ 2147483647 h 18511"/>
              <a:gd name="T50" fmla="*/ 2147483647 w 15101"/>
              <a:gd name="T51" fmla="*/ 2147483647 h 18511"/>
              <a:gd name="T52" fmla="*/ 2147483647 w 15101"/>
              <a:gd name="T53" fmla="*/ 2147483647 h 18511"/>
              <a:gd name="T54" fmla="*/ 2147483647 w 15101"/>
              <a:gd name="T55" fmla="*/ 2147483647 h 18511"/>
              <a:gd name="T56" fmla="*/ 2147483647 w 15101"/>
              <a:gd name="T57" fmla="*/ 2147483647 h 18511"/>
              <a:gd name="T58" fmla="*/ 2147483647 w 15101"/>
              <a:gd name="T59" fmla="*/ 2147483647 h 18511"/>
              <a:gd name="T60" fmla="*/ 2147483647 w 15101"/>
              <a:gd name="T61" fmla="*/ 2147483647 h 18511"/>
              <a:gd name="T62" fmla="*/ 2147483647 w 15101"/>
              <a:gd name="T63" fmla="*/ 2147483647 h 185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01"/>
              <a:gd name="T97" fmla="*/ 0 h 18511"/>
              <a:gd name="T98" fmla="*/ 15101 w 15101"/>
              <a:gd name="T99" fmla="*/ 18511 h 185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01" h="18511" fill="none" extrusionOk="0">
                <a:moveTo>
                  <a:pt x="15101" y="3362"/>
                </a:move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xmlns:a="http://schemas.openxmlformats.org/drawingml/2006/main"/>
          <a:ln xmlns:a="http://schemas.openxmlformats.org/drawingml/2006/main" w="9525" cap="rnd" cmpd="sng">
            <a:solidFill>
              <a:srgbClr val="000000"/>
            </a:solidFill>
            <a:prstDash val="solid"/>
            <a:round/>
            <a:headEnd type="none" w="med" len="med"/>
            <a:tailEnd type="none" w="med" len="med"/>
          </a:ln>
        </cdr:spPr>
        <cdr:txBody>
          <a:bodyPr xmlns:a="http://schemas.openxmlformats.org/drawingml/2006/main" lIns="91425" tIns="91425" rIns="91425" bIns="91425" anchor="ctr"/>
          <a:lstStyle xmlns:a="http://schemas.openxmlformats.org/drawingml/2006/main">
            <a:lvl1pPr marL="0" indent="0">
              <a:defRPr sz="1100">
                <a:latin typeface="Arial"/>
                <a:cs typeface="Arial"/>
              </a:defRPr>
            </a:lvl1pPr>
            <a:lvl2pPr marL="457200" indent="0">
              <a:defRPr sz="1100">
                <a:latin typeface="Arial"/>
                <a:cs typeface="Arial"/>
              </a:defRPr>
            </a:lvl2pPr>
            <a:lvl3pPr marL="914400" indent="0">
              <a:defRPr sz="1100">
                <a:latin typeface="Arial"/>
                <a:cs typeface="Arial"/>
              </a:defRPr>
            </a:lvl3pPr>
            <a:lvl4pPr marL="1371600" indent="0">
              <a:defRPr sz="1100">
                <a:latin typeface="Arial"/>
                <a:cs typeface="Arial"/>
              </a:defRPr>
            </a:lvl4pPr>
            <a:lvl5pPr marL="1828800" indent="0">
              <a:defRPr sz="1100">
                <a:latin typeface="Arial"/>
                <a:cs typeface="Arial"/>
              </a:defRPr>
            </a:lvl5pPr>
            <a:lvl6pPr marL="2286000" indent="0">
              <a:defRPr sz="1100">
                <a:latin typeface="Arial"/>
                <a:cs typeface="Arial"/>
              </a:defRPr>
            </a:lvl6pPr>
            <a:lvl7pPr marL="2743200" indent="0">
              <a:defRPr sz="1100">
                <a:latin typeface="Arial"/>
                <a:cs typeface="Arial"/>
              </a:defRPr>
            </a:lvl7pPr>
            <a:lvl8pPr marL="3200400" indent="0">
              <a:defRPr sz="1100">
                <a:latin typeface="Arial"/>
                <a:cs typeface="Arial"/>
              </a:defRPr>
            </a:lvl8pPr>
            <a:lvl9pPr marL="3657600" indent="0">
              <a:defRPr sz="1100">
                <a:latin typeface="Arial"/>
                <a:cs typeface="Arial"/>
              </a:defRPr>
            </a:lvl9pPr>
          </a:lstStyle>
          <a:p xmlns:a="http://schemas.openxmlformats.org/drawingml/2006/main">
            <a:endParaRPr lang="ru-RU"/>
          </a:p>
        </cdr:txBody>
      </cdr:sp>
      <cdr:sp macro="" textlink="">
        <cdr:nvSpPr>
          <cdr:cNvPr id="50" name="Shape 451"/>
          <cdr:cNvSpPr>
            <a:spLocks xmlns:a="http://schemas.openxmlformats.org/drawingml/2006/main"/>
          </cdr:cNvSpPr>
        </cdr:nvSpPr>
        <cdr:spPr bwMode="auto">
          <a:xfrm xmlns:a="http://schemas.openxmlformats.org/drawingml/2006/main">
            <a:off x="-3140715" y="-3337928"/>
            <a:ext cx="103661" cy="18"/>
          </a:xfrm>
          <a:custGeom xmlns:a="http://schemas.openxmlformats.org/drawingml/2006/main">
            <a:avLst/>
            <a:gdLst>
              <a:gd name="T0" fmla="*/ 2147483647 w 5359"/>
              <a:gd name="T1" fmla="*/ 0 h 1"/>
              <a:gd name="T2" fmla="*/ 0 w 5359"/>
              <a:gd name="T3" fmla="*/ 0 h 1"/>
              <a:gd name="T4" fmla="*/ 0 60000 65536"/>
              <a:gd name="T5" fmla="*/ 0 60000 65536"/>
              <a:gd name="T6" fmla="*/ 0 w 5359"/>
              <a:gd name="T7" fmla="*/ 0 h 1"/>
              <a:gd name="T8" fmla="*/ 5359 w 5359"/>
              <a:gd name="T9" fmla="*/ 1 h 1"/>
            </a:gdLst>
            <a:ahLst/>
            <a:cxnLst>
              <a:cxn ang="T4">
                <a:pos x="T0" y="T1"/>
              </a:cxn>
              <a:cxn ang="T5">
                <a:pos x="T2" y="T3"/>
              </a:cxn>
            </a:cxnLst>
            <a:rect l="T6" t="T7" r="T8" b="T9"/>
            <a:pathLst>
              <a:path w="5359" h="1" fill="none" extrusionOk="0">
                <a:moveTo>
                  <a:pt x="5358" y="0"/>
                </a:moveTo>
                <a:lnTo>
                  <a:pt x="0" y="0"/>
                </a:lnTo>
              </a:path>
            </a:pathLst>
          </a:custGeom>
          <a:noFill xmlns:a="http://schemas.openxmlformats.org/drawingml/2006/main"/>
          <a:ln xmlns:a="http://schemas.openxmlformats.org/drawingml/2006/main" w="9525" cap="rnd" cmpd="sng">
            <a:solidFill>
              <a:srgbClr val="000000"/>
            </a:solidFill>
            <a:prstDash val="solid"/>
            <a:round/>
            <a:headEnd type="none" w="med" len="med"/>
            <a:tailEnd type="none" w="med" len="med"/>
          </a:ln>
        </cdr:spPr>
        <cdr:txBody>
          <a:bodyPr xmlns:a="http://schemas.openxmlformats.org/drawingml/2006/main" lIns="91425" tIns="91425" rIns="91425" bIns="91425" anchor="ctr"/>
          <a:lstStyle xmlns:a="http://schemas.openxmlformats.org/drawingml/2006/main">
            <a:lvl1pPr marL="0" indent="0">
              <a:defRPr sz="1100">
                <a:latin typeface="Arial"/>
                <a:cs typeface="Arial"/>
              </a:defRPr>
            </a:lvl1pPr>
            <a:lvl2pPr marL="457200" indent="0">
              <a:defRPr sz="1100">
                <a:latin typeface="Arial"/>
                <a:cs typeface="Arial"/>
              </a:defRPr>
            </a:lvl2pPr>
            <a:lvl3pPr marL="914400" indent="0">
              <a:defRPr sz="1100">
                <a:latin typeface="Arial"/>
                <a:cs typeface="Arial"/>
              </a:defRPr>
            </a:lvl3pPr>
            <a:lvl4pPr marL="1371600" indent="0">
              <a:defRPr sz="1100">
                <a:latin typeface="Arial"/>
                <a:cs typeface="Arial"/>
              </a:defRPr>
            </a:lvl4pPr>
            <a:lvl5pPr marL="1828800" indent="0">
              <a:defRPr sz="1100">
                <a:latin typeface="Arial"/>
                <a:cs typeface="Arial"/>
              </a:defRPr>
            </a:lvl5pPr>
            <a:lvl6pPr marL="2286000" indent="0">
              <a:defRPr sz="1100">
                <a:latin typeface="Arial"/>
                <a:cs typeface="Arial"/>
              </a:defRPr>
            </a:lvl6pPr>
            <a:lvl7pPr marL="2743200" indent="0">
              <a:defRPr sz="1100">
                <a:latin typeface="Arial"/>
                <a:cs typeface="Arial"/>
              </a:defRPr>
            </a:lvl7pPr>
            <a:lvl8pPr marL="3200400" indent="0">
              <a:defRPr sz="1100">
                <a:latin typeface="Arial"/>
                <a:cs typeface="Arial"/>
              </a:defRPr>
            </a:lvl8pPr>
            <a:lvl9pPr marL="3657600" indent="0">
              <a:defRPr sz="1100">
                <a:latin typeface="Arial"/>
                <a:cs typeface="Arial"/>
              </a:defRPr>
            </a:lvl9pPr>
          </a:lstStyle>
          <a:p xmlns:a="http://schemas.openxmlformats.org/drawingml/2006/main">
            <a:endParaRPr lang="ru-RU"/>
          </a:p>
        </cdr:txBody>
      </cdr:sp>
      <cdr:sp macro="" textlink="">
        <cdr:nvSpPr>
          <cdr:cNvPr id="51" name="Shape 452"/>
          <cdr:cNvSpPr>
            <a:spLocks xmlns:a="http://schemas.openxmlformats.org/drawingml/2006/main"/>
          </cdr:cNvSpPr>
        </cdr:nvSpPr>
        <cdr:spPr bwMode="auto">
          <a:xfrm xmlns:a="http://schemas.openxmlformats.org/drawingml/2006/main">
            <a:off x="-3140715" y="-3378276"/>
            <a:ext cx="197883" cy="18"/>
          </a:xfrm>
          <a:custGeom xmlns:a="http://schemas.openxmlformats.org/drawingml/2006/main">
            <a:avLst/>
            <a:gdLst>
              <a:gd name="T0" fmla="*/ 2147483647 w 10230"/>
              <a:gd name="T1" fmla="*/ 2147483647 h 1"/>
              <a:gd name="T2" fmla="*/ 0 w 10230"/>
              <a:gd name="T3" fmla="*/ 2147483647 h 1"/>
              <a:gd name="T4" fmla="*/ 0 60000 65536"/>
              <a:gd name="T5" fmla="*/ 0 60000 65536"/>
              <a:gd name="T6" fmla="*/ 0 w 10230"/>
              <a:gd name="T7" fmla="*/ 0 h 1"/>
              <a:gd name="T8" fmla="*/ 10230 w 10230"/>
              <a:gd name="T9" fmla="*/ 1 h 1"/>
            </a:gdLst>
            <a:ahLst/>
            <a:cxnLst>
              <a:cxn ang="T4">
                <a:pos x="T0" y="T1"/>
              </a:cxn>
              <a:cxn ang="T5">
                <a:pos x="T2" y="T3"/>
              </a:cxn>
            </a:cxnLst>
            <a:rect l="T6" t="T7" r="T8" b="T9"/>
            <a:pathLst>
              <a:path w="10230" h="1" fill="none" extrusionOk="0">
                <a:moveTo>
                  <a:pt x="10229" y="1"/>
                </a:moveTo>
                <a:lnTo>
                  <a:pt x="0" y="1"/>
                </a:lnTo>
              </a:path>
            </a:pathLst>
          </a:custGeom>
          <a:noFill xmlns:a="http://schemas.openxmlformats.org/drawingml/2006/main"/>
          <a:ln xmlns:a="http://schemas.openxmlformats.org/drawingml/2006/main" w="9525" cap="rnd" cmpd="sng">
            <a:solidFill>
              <a:srgbClr val="000000"/>
            </a:solidFill>
            <a:prstDash val="solid"/>
            <a:round/>
            <a:headEnd type="none" w="med" len="med"/>
            <a:tailEnd type="none" w="med" len="med"/>
          </a:ln>
        </cdr:spPr>
        <cdr:txBody>
          <a:bodyPr xmlns:a="http://schemas.openxmlformats.org/drawingml/2006/main" lIns="91425" tIns="91425" rIns="91425" bIns="91425" anchor="ctr"/>
          <a:lstStyle xmlns:a="http://schemas.openxmlformats.org/drawingml/2006/main">
            <a:lvl1pPr marL="0" indent="0">
              <a:defRPr sz="1100">
                <a:latin typeface="Arial"/>
                <a:cs typeface="Arial"/>
              </a:defRPr>
            </a:lvl1pPr>
            <a:lvl2pPr marL="457200" indent="0">
              <a:defRPr sz="1100">
                <a:latin typeface="Arial"/>
                <a:cs typeface="Arial"/>
              </a:defRPr>
            </a:lvl2pPr>
            <a:lvl3pPr marL="914400" indent="0">
              <a:defRPr sz="1100">
                <a:latin typeface="Arial"/>
                <a:cs typeface="Arial"/>
              </a:defRPr>
            </a:lvl3pPr>
            <a:lvl4pPr marL="1371600" indent="0">
              <a:defRPr sz="1100">
                <a:latin typeface="Arial"/>
                <a:cs typeface="Arial"/>
              </a:defRPr>
            </a:lvl4pPr>
            <a:lvl5pPr marL="1828800" indent="0">
              <a:defRPr sz="1100">
                <a:latin typeface="Arial"/>
                <a:cs typeface="Arial"/>
              </a:defRPr>
            </a:lvl5pPr>
            <a:lvl6pPr marL="2286000" indent="0">
              <a:defRPr sz="1100">
                <a:latin typeface="Arial"/>
                <a:cs typeface="Arial"/>
              </a:defRPr>
            </a:lvl6pPr>
            <a:lvl7pPr marL="2743200" indent="0">
              <a:defRPr sz="1100">
                <a:latin typeface="Arial"/>
                <a:cs typeface="Arial"/>
              </a:defRPr>
            </a:lvl7pPr>
            <a:lvl8pPr marL="3200400" indent="0">
              <a:defRPr sz="1100">
                <a:latin typeface="Arial"/>
                <a:cs typeface="Arial"/>
              </a:defRPr>
            </a:lvl8pPr>
            <a:lvl9pPr marL="3657600" indent="0">
              <a:defRPr sz="1100">
                <a:latin typeface="Arial"/>
                <a:cs typeface="Arial"/>
              </a:defRPr>
            </a:lvl9pPr>
          </a:lstStyle>
          <a:p xmlns:a="http://schemas.openxmlformats.org/drawingml/2006/main">
            <a:endParaRPr lang="ru-RU"/>
          </a:p>
        </cdr:txBody>
      </cdr:sp>
      <cdr:sp macro="" textlink="">
        <cdr:nvSpPr>
          <cdr:cNvPr id="52" name="Shape 453"/>
          <cdr:cNvSpPr>
            <a:spLocks xmlns:a="http://schemas.openxmlformats.org/drawingml/2006/main"/>
          </cdr:cNvSpPr>
        </cdr:nvSpPr>
        <cdr:spPr bwMode="auto">
          <a:xfrm xmlns:a="http://schemas.openxmlformats.org/drawingml/2006/main">
            <a:off x="-3140715" y="-3419066"/>
            <a:ext cx="197883" cy="18"/>
          </a:xfrm>
          <a:custGeom xmlns:a="http://schemas.openxmlformats.org/drawingml/2006/main">
            <a:avLst/>
            <a:gdLst>
              <a:gd name="T0" fmla="*/ 2147483647 w 10230"/>
              <a:gd name="T1" fmla="*/ 0 h 1"/>
              <a:gd name="T2" fmla="*/ 0 w 10230"/>
              <a:gd name="T3" fmla="*/ 0 h 1"/>
              <a:gd name="T4" fmla="*/ 0 60000 65536"/>
              <a:gd name="T5" fmla="*/ 0 60000 65536"/>
              <a:gd name="T6" fmla="*/ 0 w 10230"/>
              <a:gd name="T7" fmla="*/ 0 h 1"/>
              <a:gd name="T8" fmla="*/ 10230 w 10230"/>
              <a:gd name="T9" fmla="*/ 1 h 1"/>
            </a:gdLst>
            <a:ahLst/>
            <a:cxnLst>
              <a:cxn ang="T4">
                <a:pos x="T0" y="T1"/>
              </a:cxn>
              <a:cxn ang="T5">
                <a:pos x="T2" y="T3"/>
              </a:cxn>
            </a:cxnLst>
            <a:rect l="T6" t="T7" r="T8" b="T9"/>
            <a:pathLst>
              <a:path w="10230" h="1" fill="none" extrusionOk="0">
                <a:moveTo>
                  <a:pt x="10229" y="0"/>
                </a:moveTo>
                <a:lnTo>
                  <a:pt x="0" y="0"/>
                </a:lnTo>
              </a:path>
            </a:pathLst>
          </a:custGeom>
          <a:noFill xmlns:a="http://schemas.openxmlformats.org/drawingml/2006/main"/>
          <a:ln xmlns:a="http://schemas.openxmlformats.org/drawingml/2006/main" w="9525" cap="rnd" cmpd="sng">
            <a:solidFill>
              <a:srgbClr val="000000"/>
            </a:solidFill>
            <a:prstDash val="solid"/>
            <a:round/>
            <a:headEnd type="none" w="med" len="med"/>
            <a:tailEnd type="none" w="med" len="med"/>
          </a:ln>
        </cdr:spPr>
        <cdr:txBody>
          <a:bodyPr xmlns:a="http://schemas.openxmlformats.org/drawingml/2006/main" lIns="91425" tIns="91425" rIns="91425" bIns="91425" anchor="ctr"/>
          <a:lstStyle xmlns:a="http://schemas.openxmlformats.org/drawingml/2006/main">
            <a:lvl1pPr marL="0" indent="0">
              <a:defRPr sz="1100">
                <a:latin typeface="Arial"/>
                <a:cs typeface="Arial"/>
              </a:defRPr>
            </a:lvl1pPr>
            <a:lvl2pPr marL="457200" indent="0">
              <a:defRPr sz="1100">
                <a:latin typeface="Arial"/>
                <a:cs typeface="Arial"/>
              </a:defRPr>
            </a:lvl2pPr>
            <a:lvl3pPr marL="914400" indent="0">
              <a:defRPr sz="1100">
                <a:latin typeface="Arial"/>
                <a:cs typeface="Arial"/>
              </a:defRPr>
            </a:lvl3pPr>
            <a:lvl4pPr marL="1371600" indent="0">
              <a:defRPr sz="1100">
                <a:latin typeface="Arial"/>
                <a:cs typeface="Arial"/>
              </a:defRPr>
            </a:lvl4pPr>
            <a:lvl5pPr marL="1828800" indent="0">
              <a:defRPr sz="1100">
                <a:latin typeface="Arial"/>
                <a:cs typeface="Arial"/>
              </a:defRPr>
            </a:lvl5pPr>
            <a:lvl6pPr marL="2286000" indent="0">
              <a:defRPr sz="1100">
                <a:latin typeface="Arial"/>
                <a:cs typeface="Arial"/>
              </a:defRPr>
            </a:lvl6pPr>
            <a:lvl7pPr marL="2743200" indent="0">
              <a:defRPr sz="1100">
                <a:latin typeface="Arial"/>
                <a:cs typeface="Arial"/>
              </a:defRPr>
            </a:lvl7pPr>
            <a:lvl8pPr marL="3200400" indent="0">
              <a:defRPr sz="1100">
                <a:latin typeface="Arial"/>
                <a:cs typeface="Arial"/>
              </a:defRPr>
            </a:lvl8pPr>
            <a:lvl9pPr marL="3657600" indent="0">
              <a:defRPr sz="1100">
                <a:latin typeface="Arial"/>
                <a:cs typeface="Arial"/>
              </a:defRPr>
            </a:lvl9pPr>
          </a:lstStyle>
          <a:p xmlns:a="http://schemas.openxmlformats.org/drawingml/2006/main">
            <a:endParaRPr lang="ru-RU"/>
          </a:p>
        </cdr:txBody>
      </cdr:sp>
      <cdr:sp macro="" textlink="">
        <cdr:nvSpPr>
          <cdr:cNvPr id="53" name="Shape 454"/>
          <cdr:cNvSpPr>
            <a:spLocks xmlns:a="http://schemas.openxmlformats.org/drawingml/2006/main"/>
          </cdr:cNvSpPr>
        </cdr:nvSpPr>
        <cdr:spPr bwMode="auto">
          <a:xfrm xmlns:a="http://schemas.openxmlformats.org/drawingml/2006/main">
            <a:off x="-3140715" y="-3459874"/>
            <a:ext cx="197883" cy="18"/>
          </a:xfrm>
          <a:custGeom xmlns:a="http://schemas.openxmlformats.org/drawingml/2006/main">
            <a:avLst/>
            <a:gdLst>
              <a:gd name="T0" fmla="*/ 2147483647 w 10230"/>
              <a:gd name="T1" fmla="*/ 2147483647 h 1"/>
              <a:gd name="T2" fmla="*/ 0 w 10230"/>
              <a:gd name="T3" fmla="*/ 2147483647 h 1"/>
              <a:gd name="T4" fmla="*/ 0 60000 65536"/>
              <a:gd name="T5" fmla="*/ 0 60000 65536"/>
              <a:gd name="T6" fmla="*/ 0 w 10230"/>
              <a:gd name="T7" fmla="*/ 0 h 1"/>
              <a:gd name="T8" fmla="*/ 10230 w 10230"/>
              <a:gd name="T9" fmla="*/ 1 h 1"/>
            </a:gdLst>
            <a:ahLst/>
            <a:cxnLst>
              <a:cxn ang="T4">
                <a:pos x="T0" y="T1"/>
              </a:cxn>
              <a:cxn ang="T5">
                <a:pos x="T2" y="T3"/>
              </a:cxn>
            </a:cxnLst>
            <a:rect l="T6" t="T7" r="T8" b="T9"/>
            <a:pathLst>
              <a:path w="10230" h="1" fill="none" extrusionOk="0">
                <a:moveTo>
                  <a:pt x="10229" y="1"/>
                </a:moveTo>
                <a:lnTo>
                  <a:pt x="0" y="1"/>
                </a:lnTo>
              </a:path>
            </a:pathLst>
          </a:custGeom>
          <a:noFill xmlns:a="http://schemas.openxmlformats.org/drawingml/2006/main"/>
          <a:ln xmlns:a="http://schemas.openxmlformats.org/drawingml/2006/main" w="9525" cap="rnd" cmpd="sng">
            <a:solidFill>
              <a:srgbClr val="000000"/>
            </a:solidFill>
            <a:prstDash val="solid"/>
            <a:round/>
            <a:headEnd type="none" w="med" len="med"/>
            <a:tailEnd type="none" w="med" len="med"/>
          </a:ln>
        </cdr:spPr>
        <cdr:txBody>
          <a:bodyPr xmlns:a="http://schemas.openxmlformats.org/drawingml/2006/main" lIns="91425" tIns="91425" rIns="91425" bIns="91425" anchor="ctr"/>
          <a:lstStyle xmlns:a="http://schemas.openxmlformats.org/drawingml/2006/main">
            <a:lvl1pPr marL="0" indent="0">
              <a:defRPr sz="1100">
                <a:latin typeface="Arial"/>
                <a:cs typeface="Arial"/>
              </a:defRPr>
            </a:lvl1pPr>
            <a:lvl2pPr marL="457200" indent="0">
              <a:defRPr sz="1100">
                <a:latin typeface="Arial"/>
                <a:cs typeface="Arial"/>
              </a:defRPr>
            </a:lvl2pPr>
            <a:lvl3pPr marL="914400" indent="0">
              <a:defRPr sz="1100">
                <a:latin typeface="Arial"/>
                <a:cs typeface="Arial"/>
              </a:defRPr>
            </a:lvl3pPr>
            <a:lvl4pPr marL="1371600" indent="0">
              <a:defRPr sz="1100">
                <a:latin typeface="Arial"/>
                <a:cs typeface="Arial"/>
              </a:defRPr>
            </a:lvl4pPr>
            <a:lvl5pPr marL="1828800" indent="0">
              <a:defRPr sz="1100">
                <a:latin typeface="Arial"/>
                <a:cs typeface="Arial"/>
              </a:defRPr>
            </a:lvl5pPr>
            <a:lvl6pPr marL="2286000" indent="0">
              <a:defRPr sz="1100">
                <a:latin typeface="Arial"/>
                <a:cs typeface="Arial"/>
              </a:defRPr>
            </a:lvl6pPr>
            <a:lvl7pPr marL="2743200" indent="0">
              <a:defRPr sz="1100">
                <a:latin typeface="Arial"/>
                <a:cs typeface="Arial"/>
              </a:defRPr>
            </a:lvl7pPr>
            <a:lvl8pPr marL="3200400" indent="0">
              <a:defRPr sz="1100">
                <a:latin typeface="Arial"/>
                <a:cs typeface="Arial"/>
              </a:defRPr>
            </a:lvl8pPr>
            <a:lvl9pPr marL="3657600" indent="0">
              <a:defRPr sz="1100">
                <a:latin typeface="Arial"/>
                <a:cs typeface="Arial"/>
              </a:defRPr>
            </a:lvl9pPr>
          </a:lstStyle>
          <a:p xmlns:a="http://schemas.openxmlformats.org/drawingml/2006/main">
            <a:endParaRPr lang="ru-RU"/>
          </a:p>
        </cdr:txBody>
      </cdr:sp>
      <cdr:sp macro="" textlink="">
        <cdr:nvSpPr>
          <cdr:cNvPr id="54" name="Shape 455"/>
          <cdr:cNvSpPr>
            <a:spLocks xmlns:a="http://schemas.openxmlformats.org/drawingml/2006/main"/>
          </cdr:cNvSpPr>
        </cdr:nvSpPr>
        <cdr:spPr bwMode="auto">
          <a:xfrm xmlns:a="http://schemas.openxmlformats.org/drawingml/2006/main">
            <a:off x="-2961710" y="-3578672"/>
            <a:ext cx="65032" cy="61884"/>
          </a:xfrm>
          <a:custGeom xmlns:a="http://schemas.openxmlformats.org/drawingml/2006/main">
            <a:avLst/>
            <a:gdLst>
              <a:gd name="T0" fmla="*/ 2147483647 w 3362"/>
              <a:gd name="T1" fmla="*/ 2147483647 h 3362"/>
              <a:gd name="T2" fmla="*/ 2147483647 w 3362"/>
              <a:gd name="T3" fmla="*/ 2147483647 h 3362"/>
              <a:gd name="T4" fmla="*/ 2147483647 w 3362"/>
              <a:gd name="T5" fmla="*/ 2147483647 h 3362"/>
              <a:gd name="T6" fmla="*/ 2147483647 w 3362"/>
              <a:gd name="T7" fmla="*/ 2147483647 h 3362"/>
              <a:gd name="T8" fmla="*/ 2147483647 w 3362"/>
              <a:gd name="T9" fmla="*/ 2147483647 h 3362"/>
              <a:gd name="T10" fmla="*/ 2147483647 w 3362"/>
              <a:gd name="T11" fmla="*/ 2147483647 h 3362"/>
              <a:gd name="T12" fmla="*/ 2147483647 w 3362"/>
              <a:gd name="T13" fmla="*/ 2147483647 h 3362"/>
              <a:gd name="T14" fmla="*/ 2147483647 w 3362"/>
              <a:gd name="T15" fmla="*/ 2147483647 h 3362"/>
              <a:gd name="T16" fmla="*/ 2147483647 w 3362"/>
              <a:gd name="T17" fmla="*/ 2147483647 h 3362"/>
              <a:gd name="T18" fmla="*/ 2147483647 w 3362"/>
              <a:gd name="T19" fmla="*/ 2147483647 h 3362"/>
              <a:gd name="T20" fmla="*/ 2147483647 w 3362"/>
              <a:gd name="T21" fmla="*/ 2147483647 h 3362"/>
              <a:gd name="T22" fmla="*/ 2147483647 w 3362"/>
              <a:gd name="T23" fmla="*/ 2147483647 h 3362"/>
              <a:gd name="T24" fmla="*/ 2147483647 w 3362"/>
              <a:gd name="T25" fmla="*/ 2147483647 h 3362"/>
              <a:gd name="T26" fmla="*/ 2147483647 w 3362"/>
              <a:gd name="T27" fmla="*/ 2147483647 h 33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62"/>
              <a:gd name="T43" fmla="*/ 0 h 3362"/>
              <a:gd name="T44" fmla="*/ 3362 w 3362"/>
              <a:gd name="T45" fmla="*/ 3362 h 33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62" h="3362" fill="none" extrusionOk="0">
                <a:moveTo>
                  <a:pt x="1" y="2582"/>
                </a:moveTo>
                <a:lnTo>
                  <a:pt x="1" y="1"/>
                </a:lnTo>
                <a:lnTo>
                  <a:pt x="3362" y="3362"/>
                </a:lnTo>
                <a:lnTo>
                  <a:pt x="780" y="3362"/>
                </a:lnTo>
                <a:lnTo>
                  <a:pt x="610" y="3337"/>
                </a:lnTo>
                <a:lnTo>
                  <a:pt x="464" y="3289"/>
                </a:lnTo>
                <a:lnTo>
                  <a:pt x="342" y="3216"/>
                </a:lnTo>
                <a:lnTo>
                  <a:pt x="220" y="3118"/>
                </a:lnTo>
                <a:lnTo>
                  <a:pt x="123" y="3021"/>
                </a:lnTo>
                <a:lnTo>
                  <a:pt x="50" y="2875"/>
                </a:lnTo>
                <a:lnTo>
                  <a:pt x="1" y="2729"/>
                </a:lnTo>
                <a:lnTo>
                  <a:pt x="1" y="2582"/>
                </a:lnTo>
                <a:close/>
              </a:path>
            </a:pathLst>
          </a:custGeom>
          <a:noFill xmlns:a="http://schemas.openxmlformats.org/drawingml/2006/main"/>
          <a:ln xmlns:a="http://schemas.openxmlformats.org/drawingml/2006/main" w="9525" cap="rnd" cmpd="sng">
            <a:solidFill>
              <a:srgbClr val="000000"/>
            </a:solidFill>
            <a:prstDash val="solid"/>
            <a:round/>
            <a:headEnd type="none" w="med" len="med"/>
            <a:tailEnd type="none" w="med" len="med"/>
          </a:ln>
        </cdr:spPr>
        <cdr:txBody>
          <a:bodyPr xmlns:a="http://schemas.openxmlformats.org/drawingml/2006/main" lIns="91425" tIns="91425" rIns="91425" bIns="91425" anchor="ctr"/>
          <a:lstStyle xmlns:a="http://schemas.openxmlformats.org/drawingml/2006/main">
            <a:lvl1pPr marL="0" indent="0">
              <a:defRPr sz="1100">
                <a:latin typeface="Arial"/>
                <a:cs typeface="Arial"/>
              </a:defRPr>
            </a:lvl1pPr>
            <a:lvl2pPr marL="457200" indent="0">
              <a:defRPr sz="1100">
                <a:latin typeface="Arial"/>
                <a:cs typeface="Arial"/>
              </a:defRPr>
            </a:lvl2pPr>
            <a:lvl3pPr marL="914400" indent="0">
              <a:defRPr sz="1100">
                <a:latin typeface="Arial"/>
                <a:cs typeface="Arial"/>
              </a:defRPr>
            </a:lvl3pPr>
            <a:lvl4pPr marL="1371600" indent="0">
              <a:defRPr sz="1100">
                <a:latin typeface="Arial"/>
                <a:cs typeface="Arial"/>
              </a:defRPr>
            </a:lvl4pPr>
            <a:lvl5pPr marL="1828800" indent="0">
              <a:defRPr sz="1100">
                <a:latin typeface="Arial"/>
                <a:cs typeface="Arial"/>
              </a:defRPr>
            </a:lvl5pPr>
            <a:lvl6pPr marL="2286000" indent="0">
              <a:defRPr sz="1100">
                <a:latin typeface="Arial"/>
                <a:cs typeface="Arial"/>
              </a:defRPr>
            </a:lvl6pPr>
            <a:lvl7pPr marL="2743200" indent="0">
              <a:defRPr sz="1100">
                <a:latin typeface="Arial"/>
                <a:cs typeface="Arial"/>
              </a:defRPr>
            </a:lvl7pPr>
            <a:lvl8pPr marL="3200400" indent="0">
              <a:defRPr sz="1100">
                <a:latin typeface="Arial"/>
                <a:cs typeface="Arial"/>
              </a:defRPr>
            </a:lvl8pPr>
            <a:lvl9pPr marL="3657600" indent="0">
              <a:defRPr sz="1100">
                <a:latin typeface="Arial"/>
                <a:cs typeface="Arial"/>
              </a:defRPr>
            </a:lvl9pPr>
          </a:lstStyle>
          <a:p xmlns:a="http://schemas.openxmlformats.org/drawingml/2006/main">
            <a:endParaRPr lang="ru-RU"/>
          </a:p>
        </cdr:txBody>
      </cdr:sp>
    </cdr:grpSp>
  </cdr:relSizeAnchor>
  <cdr:relSizeAnchor xmlns:cdr="http://schemas.openxmlformats.org/drawingml/2006/chartDrawing">
    <cdr:from>
      <cdr:x>0.66667</cdr:x>
      <cdr:y>0.60465</cdr:y>
    </cdr:from>
    <cdr:to>
      <cdr:x>0.76667</cdr:x>
      <cdr:y>0.74417</cdr:y>
    </cdr:to>
    <cdr:pic>
      <cdr:nvPicPr>
        <cdr:cNvPr id="55" name="Picture 2" descr="Картинки по запросу theatre icon"/>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3" cstate="print">
          <a:duotone>
            <a:srgbClr val="808080">
              <a:shade val="45000"/>
              <a:satMod val="135000"/>
            </a:srgbClr>
            <a:prstClr val="white"/>
          </a:duotone>
          <a:extLst>
            <a:ext uri="{BEBA8EAE-BF5A-486C-A8C5-ECC9F3942E4B}">
              <a14:imgProps xmlns:p="http://schemas.openxmlformats.org/presentationml/2006/main" xmlns="" xmlns:a14="http://schemas.microsoft.com/office/drawing/2010/main" xmlns:lc="http://schemas.openxmlformats.org/drawingml/2006/lockedCanvas">
                <a14:imgLayer r:embed="rId14">
                  <a14:imgEffect>
                    <a14:brightnessContrast contrast="-69000"/>
                  </a14:imgEffect>
                </a14:imgLayer>
              </a14:imgProps>
            </a:ext>
            <a:ext uri="{28A0092B-C50C-407E-A947-70E740481C1C}">
              <a14:useLocalDpi xmlns:p="http://schemas.openxmlformats.org/presentationml/2006/main" xmlns="" xmlns:a14="http://schemas.microsoft.com/office/drawing/2010/main" xmlns:lc="http://schemas.openxmlformats.org/drawingml/2006/lockedCanvas" val="0"/>
            </a:ext>
          </a:extLst>
        </a:blip>
        <a:srcRect xmlns:a="http://schemas.openxmlformats.org/drawingml/2006/main"/>
        <a:stretch xmlns:a="http://schemas.openxmlformats.org/drawingml/2006/main">
          <a:fillRect/>
        </a:stretch>
      </cdr:blipFill>
      <cdr:spPr bwMode="auto">
        <a:xfrm xmlns:a="http://schemas.openxmlformats.org/drawingml/2006/main">
          <a:off x="3048000" y="1981200"/>
          <a:ext cx="457200" cy="457162"/>
        </a:xfrm>
        <a:prstGeom xmlns:a="http://schemas.openxmlformats.org/drawingml/2006/main" prst="rect">
          <a:avLst/>
        </a:prstGeom>
        <a:noFill xmlns:a="http://schemas.openxmlformats.org/drawingml/2006/main"/>
        <a:extLst xmlns:a="http://schemas.openxmlformats.org/drawingml/2006/main">
          <a:ext uri="{909E8E84-426E-40DD-AFC4-6F175D3DCCD1}">
            <a14:hiddenFill xmlns:r="http://schemas.openxmlformats.org/officeDocument/2006/relationships" xmlns:p="http://schemas.openxmlformats.org/presentationml/2006/main" xmlns="" xmlns:a14="http://schemas.microsoft.com/office/drawing/2010/main" xmlns:lc="http://schemas.openxmlformats.org/drawingml/2006/lockedCanvas">
              <a:solidFill>
                <a:srgbClr val="FFFFFF"/>
              </a:solidFill>
            </a14:hiddenFill>
          </a:ext>
        </a:extLst>
      </cdr:spPr>
    </cdr:pic>
  </cdr:relSizeAnchor>
  <cdr:relSizeAnchor xmlns:cdr="http://schemas.openxmlformats.org/drawingml/2006/chartDrawing">
    <cdr:from>
      <cdr:x>0.76667</cdr:x>
      <cdr:y>0.39535</cdr:y>
    </cdr:from>
    <cdr:to>
      <cdr:x>0.83334</cdr:x>
      <cdr:y>0.47588</cdr:y>
    </cdr:to>
    <cdr:pic>
      <cdr:nvPicPr>
        <cdr:cNvPr id="56" name="Picture 3" descr="D:\Users\krdoas\Desktop\ДЛЯ ПРЕЗЕНТАЦИЙ\24.10.2018 приостановление\2.pn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5" cstate="print">
          <a:biLevel thresh="50000"/>
          <a:extLst>
            <a:ext uri="{BEBA8EAE-BF5A-486C-A8C5-ECC9F3942E4B}">
              <a14:imgProps xmlns:p="http://schemas.openxmlformats.org/presentationml/2006/main" xmlns="" xmlns:a14="http://schemas.microsoft.com/office/drawing/2010/main" xmlns:lc="http://schemas.openxmlformats.org/drawingml/2006/lockedCanvas">
                <a14:imgLayer r:embed="rId9">
                  <a14:imgEffect>
                    <a14:brightnessContrast bright="10000"/>
                  </a14:imgEffect>
                </a14:imgLayer>
              </a14:imgProps>
            </a:ext>
            <a:ext uri="{28A0092B-C50C-407E-A947-70E740481C1C}">
              <a14:useLocalDpi xmlns:p="http://schemas.openxmlformats.org/presentationml/2006/main" xmlns="" xmlns:a14="http://schemas.microsoft.com/office/drawing/2010/main" xmlns:lc="http://schemas.openxmlformats.org/drawingml/2006/lockedCanvas" val="0"/>
            </a:ext>
          </a:extLst>
        </a:blip>
        <a:srcRect xmlns:a="http://schemas.openxmlformats.org/drawingml/2006/main"/>
        <a:stretch xmlns:a="http://schemas.openxmlformats.org/drawingml/2006/main">
          <a:fillRect/>
        </a:stretch>
      </cdr:blipFill>
      <cdr:spPr bwMode="auto">
        <a:xfrm xmlns:a="http://schemas.openxmlformats.org/drawingml/2006/main">
          <a:off x="3505200" y="1295400"/>
          <a:ext cx="304815" cy="263864"/>
        </a:xfrm>
        <a:prstGeom xmlns:a="http://schemas.openxmlformats.org/drawingml/2006/main" prst="rect">
          <a:avLst/>
        </a:prstGeom>
        <a:noFill xmlns:a="http://schemas.openxmlformats.org/drawingml/2006/main"/>
        <a:extLst xmlns:a="http://schemas.openxmlformats.org/drawingml/2006/main">
          <a:ext uri="{909E8E84-426E-40DD-AFC4-6F175D3DCCD1}">
            <a14:hiddenFill xmlns:r="http://schemas.openxmlformats.org/officeDocument/2006/relationships" xmlns:p="http://schemas.openxmlformats.org/presentationml/2006/main" xmlns="" xmlns:a14="http://schemas.microsoft.com/office/drawing/2010/main" xmlns:lc="http://schemas.openxmlformats.org/drawingml/2006/lockedCanvas">
              <a:solidFill>
                <a:srgbClr val="FFFFFF"/>
              </a:solidFill>
            </a14:hiddenFill>
          </a:ext>
        </a:extLst>
      </cdr:spPr>
    </cdr:pic>
  </cdr:relSizeAnchor>
</c:userShapes>
</file>

<file path=ppt/drawings/drawing8.xml><?xml version="1.0" encoding="utf-8"?>
<c:userShapes xmlns:c="http://schemas.openxmlformats.org/drawingml/2006/chart">
  <cdr:relSizeAnchor xmlns:cdr="http://schemas.openxmlformats.org/drawingml/2006/chartDrawing">
    <cdr:from>
      <cdr:x>0.54167</cdr:x>
      <cdr:y>0.72619</cdr:y>
    </cdr:from>
    <cdr:to>
      <cdr:x>0.58333</cdr:x>
      <cdr:y>0.91667</cdr:y>
    </cdr:to>
    <cdr:sp macro="" textlink="">
      <cdr:nvSpPr>
        <cdr:cNvPr id="2" name="TextBox 1"/>
        <cdr:cNvSpPr txBox="1"/>
      </cdr:nvSpPr>
      <cdr:spPr>
        <a:xfrm xmlns:a="http://schemas.openxmlformats.org/drawingml/2006/main" rot="16200000">
          <a:off x="4533858" y="5067342"/>
          <a:ext cx="1219224" cy="380940"/>
        </a:xfrm>
        <a:prstGeom xmlns:a="http://schemas.openxmlformats.org/drawingml/2006/main" prst="rect">
          <a:avLst/>
        </a:prstGeom>
        <a:solidFill xmlns:a="http://schemas.openxmlformats.org/drawingml/2006/main">
          <a:schemeClr val="accent1">
            <a:lumMod val="20000"/>
            <a:lumOff val="80000"/>
          </a:schemeClr>
        </a:solidFill>
        <a:ln xmlns:a="http://schemas.openxmlformats.org/drawingml/2006/main">
          <a:noFill/>
        </a:ln>
      </cdr:spPr>
      <cdr:txBody>
        <a:bodyPr xmlns:a="http://schemas.openxmlformats.org/drawingml/2006/main" wrap="square" rtlCol="0"/>
        <a:lstStyle xmlns:a="http://schemas.openxmlformats.org/drawingml/2006/main"/>
        <a:p xmlns:a="http://schemas.openxmlformats.org/drawingml/2006/main">
          <a:r>
            <a:rPr lang="ru-RU" sz="1600" dirty="0" smtClean="0"/>
            <a:t>КУРСКИЙ РАЙОН</a:t>
          </a:r>
          <a:endParaRPr lang="ru-RU" sz="16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38216D9-44A1-4ACE-B3D6-2FAD348BC494}" type="datetimeFigureOut">
              <a:rPr lang="ru-RU"/>
              <a:pPr>
                <a:defRPr/>
              </a:pPr>
              <a:t>05.06.2020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5771DF00-A12A-4155-94DF-6477ECFCE242}"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5771DF00-A12A-4155-94DF-6477ECFCE242}" type="slidenum">
              <a:rPr lang="ru-RU" smtClean="0"/>
              <a:pPr>
                <a:defRPr/>
              </a:pPr>
              <a:t>47</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Образ слайда 1"/>
          <p:cNvSpPr>
            <a:spLocks noGrp="1" noRot="1" noChangeAspect="1" noTextEdit="1"/>
          </p:cNvSpPr>
          <p:nvPr>
            <p:ph type="sldImg"/>
          </p:nvPr>
        </p:nvSpPr>
        <p:spPr bwMode="auto">
          <a:noFill/>
          <a:ln>
            <a:solidFill>
              <a:srgbClr val="000000"/>
            </a:solidFill>
            <a:miter lim="800000"/>
            <a:headEnd/>
            <a:tailEnd/>
          </a:ln>
        </p:spPr>
      </p:sp>
      <p:sp>
        <p:nvSpPr>
          <p:cNvPr id="6963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ru-RU" smtClean="0"/>
          </a:p>
        </p:txBody>
      </p:sp>
      <p:sp>
        <p:nvSpPr>
          <p:cNvPr id="4" name="Номер слайда 3"/>
          <p:cNvSpPr>
            <a:spLocks noGrp="1"/>
          </p:cNvSpPr>
          <p:nvPr>
            <p:ph type="sldNum" sz="quarter" idx="5"/>
          </p:nvPr>
        </p:nvSpPr>
        <p:spPr/>
        <p:txBody>
          <a:bodyPr/>
          <a:lstStyle/>
          <a:p>
            <a:pPr>
              <a:defRPr/>
            </a:pPr>
            <a:fld id="{253FDD47-3A53-4081-AA5F-A1CB979283B4}" type="slidenum">
              <a:rPr lang="ru-RU" smtClean="0"/>
              <a:pPr>
                <a:defRPr/>
              </a:pPr>
              <a:t>49</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596649-AAF9-454E-94F5-79E1EBF90AFE}" type="slidenum">
              <a:rPr lang="ru-RU" smtClean="0"/>
              <a:pPr fontAlgn="base">
                <a:spcBef>
                  <a:spcPct val="0"/>
                </a:spcBef>
                <a:spcAft>
                  <a:spcPct val="0"/>
                </a:spcAft>
                <a:defRPr/>
              </a:pPr>
              <a:t>76</a:t>
            </a:fld>
            <a:endParaRPr lang="ru-RU" smtClean="0"/>
          </a:p>
        </p:txBody>
      </p:sp>
      <p:sp>
        <p:nvSpPr>
          <p:cNvPr id="65539" name="Rectangle 2"/>
          <p:cNvSpPr>
            <a:spLocks noGrp="1" noRot="1" noChangeAspect="1" noChangeArrowheads="1" noTextEdit="1"/>
          </p:cNvSpPr>
          <p:nvPr>
            <p:ph type="sldImg"/>
          </p:nvPr>
        </p:nvSpPr>
        <p:spPr bwMode="auto">
          <a:xfrm>
            <a:off x="1146175" y="685800"/>
            <a:ext cx="4573588" cy="3429000"/>
          </a:xfrm>
          <a:noFill/>
          <a:ln>
            <a:solidFill>
              <a:srgbClr val="000000"/>
            </a:solidFill>
            <a:miter lim="800000"/>
            <a:headEnd/>
            <a:tailEnd/>
          </a:ln>
        </p:spPr>
      </p:sp>
      <p:sp>
        <p:nvSpPr>
          <p:cNvPr id="6554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Образ слайда 1"/>
          <p:cNvSpPr>
            <a:spLocks noGrp="1" noRot="1" noChangeAspect="1" noTextEdit="1"/>
          </p:cNvSpPr>
          <p:nvPr>
            <p:ph type="sldImg"/>
          </p:nvPr>
        </p:nvSpPr>
        <p:spPr bwMode="auto">
          <a:noFill/>
          <a:ln>
            <a:solidFill>
              <a:srgbClr val="000000"/>
            </a:solidFill>
            <a:miter lim="800000"/>
            <a:headEnd/>
            <a:tailEnd/>
          </a:ln>
        </p:spPr>
      </p:sp>
      <p:sp>
        <p:nvSpPr>
          <p:cNvPr id="6656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40964"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84DAB3-7315-4FCB-B001-E6690EAFEBF0}" type="slidenum">
              <a:rPr lang="ru-RU" smtClean="0"/>
              <a:pPr fontAlgn="base">
                <a:spcBef>
                  <a:spcPct val="0"/>
                </a:spcBef>
                <a:spcAft>
                  <a:spcPct val="0"/>
                </a:spcAft>
                <a:defRPr/>
              </a:pPr>
              <a:t>80</a:t>
            </a:fld>
            <a:endParaRPr lang="ru-RU"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Образ слайда 1"/>
          <p:cNvSpPr>
            <a:spLocks noGrp="1" noRot="1" noChangeAspect="1"/>
          </p:cNvSpPr>
          <p:nvPr>
            <p:ph type="sldImg"/>
          </p:nvPr>
        </p:nvSpPr>
        <p:spPr bwMode="auto">
          <a:noFill/>
          <a:ln>
            <a:solidFill>
              <a:srgbClr val="000000"/>
            </a:solidFill>
            <a:miter lim="800000"/>
            <a:headEnd/>
            <a:tailEnd/>
          </a:ln>
        </p:spPr>
      </p:sp>
      <p:sp>
        <p:nvSpPr>
          <p:cNvPr id="22530"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2253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471D755-6B29-4872-8AF5-C16BA71823AD}" type="slidenum">
              <a:rPr lang="ru-RU" smtClean="0"/>
              <a:pPr/>
              <a:t>82</a:t>
            </a:fld>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E8C0BE9-ADDF-49E6-B9E4-320BB11A698E}" type="datetimeFigureOut">
              <a:rPr lang="en-US"/>
              <a:pPr>
                <a:defRPr/>
              </a:pPr>
              <a:t>6/5/2020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B93F62F-85C7-4237-BA8C-04D979DE48A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499AB46-33E0-4FF1-9A31-0F7FE4CC0A67}" type="datetimeFigureOut">
              <a:rPr lang="en-US"/>
              <a:pPr>
                <a:defRPr/>
              </a:pPr>
              <a:t>6/5/2020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BA0DE0-1012-478C-8AEC-A7147E5E103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add title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898FEF-D7DF-45F1-9183-FC603690651C}" type="datetimeFigureOut">
              <a:rPr lang="en-US"/>
              <a:pPr>
                <a:defRPr/>
              </a:pPr>
              <a:t>6/5/2020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6C4451-4037-4B62-9A9C-2C0CC58E443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Дата 2"/>
          <p:cNvSpPr>
            <a:spLocks noGrp="1"/>
          </p:cNvSpPr>
          <p:nvPr>
            <p:ph type="dt" sz="half" idx="10"/>
          </p:nvPr>
        </p:nvSpPr>
        <p:spPr>
          <a:xfrm>
            <a:off x="457200" y="6245225"/>
            <a:ext cx="2133600" cy="476250"/>
          </a:xfrm>
        </p:spPr>
        <p:txBody>
          <a:bodyPr/>
          <a:lstStyle>
            <a:lvl1pPr>
              <a:defRPr/>
            </a:lvl1pPr>
          </a:lstStyle>
          <a:p>
            <a:pPr>
              <a:defRPr/>
            </a:pPr>
            <a:endParaRPr lang="ru-RU"/>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pPr>
              <a:defRPr/>
            </a:pPr>
            <a:endParaRPr lang="ru-RU"/>
          </a:p>
        </p:txBody>
      </p:sp>
      <p:sp>
        <p:nvSpPr>
          <p:cNvPr id="5" name="Номер слайда 4"/>
          <p:cNvSpPr>
            <a:spLocks noGrp="1"/>
          </p:cNvSpPr>
          <p:nvPr>
            <p:ph type="sldNum" sz="quarter" idx="12"/>
          </p:nvPr>
        </p:nvSpPr>
        <p:spPr>
          <a:xfrm>
            <a:off x="6553200" y="6245225"/>
            <a:ext cx="2133600" cy="476250"/>
          </a:xfrm>
        </p:spPr>
        <p:txBody>
          <a:bodyPr/>
          <a:lstStyle>
            <a:lvl1pPr>
              <a:defRPr/>
            </a:lvl1pPr>
          </a:lstStyle>
          <a:p>
            <a:pPr>
              <a:defRPr/>
            </a:pPr>
            <a:fld id="{31EB613B-8A83-48B4-9916-DB1CD946DE7E}"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pic>
        <p:nvPicPr>
          <p:cNvPr id="10242" name="Picture 2" descr="D:\Users\krdoas\Desktop\ДЛЯ ПРЕЗЕНТАЦИЙ\15.03.2018 ППМИ\фон.png"/>
          <p:cNvPicPr>
            <a:picLocks noChangeAspect="1" noChangeArrowheads="1"/>
          </p:cNvPicPr>
          <p:nvPr userDrawn="1"/>
        </p:nvPicPr>
        <p:blipFill>
          <a:blip r:embed="rId2" cstate="print">
            <a:lum bright="69000" contrast="-86000"/>
          </a:blip>
          <a:srcRect/>
          <a:stretch>
            <a:fillRect/>
          </a:stretch>
        </p:blipFill>
        <p:spPr bwMode="auto">
          <a:xfrm>
            <a:off x="0" y="0"/>
            <a:ext cx="9176046" cy="6858000"/>
          </a:xfrm>
          <a:prstGeom prst="rect">
            <a:avLst/>
          </a:prstGeom>
          <a:noFill/>
        </p:spPr>
      </p:pic>
      <p:sp>
        <p:nvSpPr>
          <p:cNvPr id="10" name="Заголовок 1"/>
          <p:cNvSpPr>
            <a:spLocks noGrp="1"/>
          </p:cNvSpPr>
          <p:nvPr>
            <p:ph type="title" hasCustomPrompt="1"/>
          </p:nvPr>
        </p:nvSpPr>
        <p:spPr>
          <a:xfrm>
            <a:off x="0" y="202630"/>
            <a:ext cx="9144000" cy="778098"/>
          </a:xfrm>
        </p:spPr>
        <p:txBody>
          <a:bodyPr>
            <a:normAutofit/>
          </a:bodyPr>
          <a:lstStyle>
            <a:lvl1pPr>
              <a:defRPr kumimoji="0" lang="ru-RU" sz="3200" b="1" i="0" u="none" strike="noStrike" kern="1200" cap="none" spc="0" normalizeH="0" baseline="0" noProof="0">
                <a:ln>
                  <a:noFill/>
                </a:ln>
                <a:solidFill>
                  <a:srgbClr val="0070C0"/>
                </a:solidFill>
                <a:effectLst/>
                <a:uLnTx/>
                <a:uFillTx/>
                <a:latin typeface="Candara" pitchFamily="34" charset="0"/>
                <a:ea typeface="Tahoma" pitchFamily="34" charset="0"/>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mtClean="0"/>
              <a:t>ОБРАЗЕЦ</a:t>
            </a:r>
            <a:r>
              <a:rPr lang="en-US" smtClean="0"/>
              <a:t> </a:t>
            </a:r>
            <a:r>
              <a:rPr lang="ru-RU" smtClean="0"/>
              <a:t>ЗАГОЛОВКА</a:t>
            </a:r>
            <a:endParaRPr lang="ru-RU"/>
          </a:p>
        </p:txBody>
      </p:sp>
      <p:sp>
        <p:nvSpPr>
          <p:cNvPr id="11" name="Номер слайда 5"/>
          <p:cNvSpPr>
            <a:spLocks noGrp="1"/>
          </p:cNvSpPr>
          <p:nvPr>
            <p:ph type="sldNum" sz="quarter" idx="12"/>
          </p:nvPr>
        </p:nvSpPr>
        <p:spPr>
          <a:xfrm>
            <a:off x="8388424" y="6448251"/>
            <a:ext cx="720080" cy="365125"/>
          </a:xfrm>
        </p:spPr>
        <p:txBody>
          <a:bodyPr/>
          <a:lstStyle>
            <a:lvl1pPr algn="ctr">
              <a:defRPr kumimoji="0" lang="ru-RU" sz="2400" b="1" i="0" u="none" strike="noStrike" kern="1200" cap="none" spc="0" normalizeH="0" baseline="0" noProof="0" smtClean="0">
                <a:ln>
                  <a:noFill/>
                </a:ln>
                <a:solidFill>
                  <a:srgbClr val="0070C0"/>
                </a:solidFill>
                <a:effectLst/>
                <a:uLnTx/>
                <a:uFillTx/>
                <a:latin typeface="Candara" pitchFamily="34" charset="0"/>
                <a:ea typeface="Tahoma" pitchFamily="34" charset="0"/>
                <a:cs typeface="Tahoma" pitchFamily="34" charset="0"/>
              </a:defRPr>
            </a:lvl1pPr>
          </a:lstStyle>
          <a:p>
            <a:fld id="{26666E84-CA21-407A-9098-B0529236DD86}"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5690766-254F-40D6-8151-25C3C920ADC6}" type="datetimeFigureOut">
              <a:rPr lang="en-US"/>
              <a:pPr>
                <a:defRPr/>
              </a:pPr>
              <a:t>6/5/2020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8EFA3C-3FEB-4B8F-957B-1AECE59A6FC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EA2D87F-8664-44EA-8EFF-09222C4A10B6}" type="datetimeFigureOut">
              <a:rPr lang="en-US"/>
              <a:pPr>
                <a:defRPr/>
              </a:pPr>
              <a:t>6/5/2020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CFCC13-6B7F-44E2-A432-4E5D408C003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8378726-5155-488C-8EAA-0DC387B8E6AE}" type="datetimeFigureOut">
              <a:rPr lang="en-US"/>
              <a:pPr>
                <a:defRPr/>
              </a:pPr>
              <a:t>6/5/2020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3153DAA-A459-4361-8F8B-3F9F33E2E6A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2CC3941-1CFD-42FF-878B-80B0E9686901}" type="datetimeFigureOut">
              <a:rPr lang="en-US"/>
              <a:pPr>
                <a:defRPr/>
              </a:pPr>
              <a:t>6/5/2020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4FCFE2C-5921-4B90-B8C6-5895E9E95E6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BC487A2-690E-4568-86F9-1846984F2318}" type="datetimeFigureOut">
              <a:rPr lang="en-US"/>
              <a:pPr>
                <a:defRPr/>
              </a:pPr>
              <a:t>6/5/2020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FA224AF-5510-47C1-88A7-5019B125467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D8E8A1F-DF28-416D-A3DD-55F60152373D}" type="datetimeFigureOut">
              <a:rPr lang="en-US"/>
              <a:pPr>
                <a:defRPr/>
              </a:pPr>
              <a:t>6/5/2020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1C28F02-9662-4EAF-A04C-AADCA716CCF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062261C-E2EF-4FE6-8197-84EBE88EF225}" type="datetimeFigureOut">
              <a:rPr lang="en-US"/>
              <a:pPr>
                <a:defRPr/>
              </a:pPr>
              <a:t>6/5/2020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95F5A94-179E-4176-8732-B36060501AC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C88AC4-7583-4430-B8CA-ED26255C7B14}" type="datetimeFigureOut">
              <a:rPr lang="en-US"/>
              <a:pPr>
                <a:defRPr/>
              </a:pPr>
              <a:t>6/5/2020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BFA4110-4C1B-4CE3-A0DE-2F495CD8356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BD308BF-6E0F-43C6-9375-BC28A218708C}" type="datetimeFigureOut">
              <a:rPr lang="en-US"/>
              <a:pPr>
                <a:defRPr/>
              </a:pPr>
              <a:t>6/5/2020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C58EA7F-73FB-4C33-B775-4036487F7F8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8"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eaLnBrk="0" fontAlgn="base" hangingPunct="0">
        <a:spcBef>
          <a:spcPct val="0"/>
        </a:spcBef>
        <a:spcAft>
          <a:spcPct val="0"/>
        </a:spcAft>
        <a:defRPr sz="4400">
          <a:solidFill>
            <a:schemeClr val="tx1"/>
          </a:solidFill>
          <a:latin typeface="Times New Roman" pitchFamily="18" charset="0"/>
        </a:defRPr>
      </a:lvl6pPr>
      <a:lvl7pPr marL="914400" algn="ctr" rtl="0" eaLnBrk="0" fontAlgn="base" hangingPunct="0">
        <a:spcBef>
          <a:spcPct val="0"/>
        </a:spcBef>
        <a:spcAft>
          <a:spcPct val="0"/>
        </a:spcAft>
        <a:defRPr sz="4400">
          <a:solidFill>
            <a:schemeClr val="tx1"/>
          </a:solidFill>
          <a:latin typeface="Times New Roman" pitchFamily="18" charset="0"/>
        </a:defRPr>
      </a:lvl7pPr>
      <a:lvl8pPr marL="1371600" algn="ctr" rtl="0" eaLnBrk="0" fontAlgn="base" hangingPunct="0">
        <a:spcBef>
          <a:spcPct val="0"/>
        </a:spcBef>
        <a:spcAft>
          <a:spcPct val="0"/>
        </a:spcAft>
        <a:defRPr sz="4400">
          <a:solidFill>
            <a:schemeClr val="tx1"/>
          </a:solidFill>
          <a:latin typeface="Times New Roman" pitchFamily="18" charset="0"/>
        </a:defRPr>
      </a:lvl8pPr>
      <a:lvl9pPr marL="1828800" algn="ctr" rtl="0" eaLnBrk="0" fontAlgn="base" hangingPunct="0">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latinLnBrk="0">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latinLnBrk="0">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latinLnBrk="0">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latinLnBrk="0">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2.xml"/><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7" Type="http://schemas.openxmlformats.org/officeDocument/2006/relationships/image" Target="../media/image26.jpeg"/><Relationship Id="rId2" Type="http://schemas.openxmlformats.org/officeDocument/2006/relationships/chart" Target="../charts/chart9.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chart" Target="../charts/chart13.xml"/></Relationships>
</file>

<file path=ppt/slides/_rels/slide1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12.xml"/><Relationship Id="rId5" Type="http://schemas.openxmlformats.org/officeDocument/2006/relationships/chart" Target="../charts/chart17.xml"/><Relationship Id="rId4" Type="http://schemas.openxmlformats.org/officeDocument/2006/relationships/chart" Target="../charts/char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2.xml"/><Relationship Id="rId4" Type="http://schemas.openxmlformats.org/officeDocument/2006/relationships/chart" Target="../charts/char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chart" Target="../charts/chart19.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21.xml"/><Relationship Id="rId7" Type="http://schemas.openxmlformats.org/officeDocument/2006/relationships/image" Target="../media/image34.png"/><Relationship Id="rId2" Type="http://schemas.openxmlformats.org/officeDocument/2006/relationships/chart" Target="../charts/chart20.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chart" Target="../charts/chart22.xml"/></Relationships>
</file>

<file path=ppt/slides/_rels/slide21.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diagramDrawing" Target="../diagrams/drawing2.xml"/><Relationship Id="rId2" Type="http://schemas.openxmlformats.org/officeDocument/2006/relationships/chart" Target="../charts/chart3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chart" Target="../charts/chart3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chart" Target="../charts/chart36.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chart" Target="../charts/chart38.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chart" Target="../charts/chart40.xml"/><Relationship Id="rId1" Type="http://schemas.openxmlformats.org/officeDocument/2006/relationships/slideLayout" Target="../slideLayouts/slideLayout7.xml"/><Relationship Id="rId4" Type="http://schemas.openxmlformats.org/officeDocument/2006/relationships/chart" Target="../charts/chart41.xml"/></Relationships>
</file>

<file path=ppt/slides/_rels/slide38.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chart" Target="../charts/chart42.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chart" Target="../charts/chart4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chart" Target="../charts/chart48.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chart" Target="../charts/chart5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53.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hyperlink" Target="http://&#1082;&#1091;&#1088;&#1089;&#1082;&#1080;&#1081;-&#1088;&#1072;&#1081;&#1086;&#1085;.&#1088;&#1092;/otkrytyy-byudzhet-dlya-grazhdan.html"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chart" Target="../charts/chart5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chart" Target="../charts/chart5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3.xml"/><Relationship Id="rId7"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56.png"/><Relationship Id="rId5" Type="http://schemas.openxmlformats.org/officeDocument/2006/relationships/tags" Target="../tags/tag5.xml"/><Relationship Id="rId10" Type="http://schemas.openxmlformats.org/officeDocument/2006/relationships/image" Target="../media/image55.png"/><Relationship Id="rId4" Type="http://schemas.openxmlformats.org/officeDocument/2006/relationships/tags" Target="../tags/tag4.xml"/><Relationship Id="rId9" Type="http://schemas.openxmlformats.org/officeDocument/2006/relationships/chart" Target="../charts/chart59.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3.xml"/><Relationship Id="rId5" Type="http://schemas.openxmlformats.org/officeDocument/2006/relationships/image" Target="../media/image60.jpeg"/><Relationship Id="rId4" Type="http://schemas.openxmlformats.org/officeDocument/2006/relationships/image" Target="../media/image59.jpeg"/></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3.xml"/><Relationship Id="rId4" Type="http://schemas.openxmlformats.org/officeDocument/2006/relationships/image" Target="../media/image63.jpeg"/></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7.jpeg"/><Relationship Id="rId1" Type="http://schemas.openxmlformats.org/officeDocument/2006/relationships/slideLayout" Target="../slideLayouts/slideLayout13.xml"/><Relationship Id="rId5" Type="http://schemas.openxmlformats.org/officeDocument/2006/relationships/image" Target="../media/image66.jpeg"/><Relationship Id="rId4" Type="http://schemas.openxmlformats.org/officeDocument/2006/relationships/image" Target="../media/image65.jpeg"/></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7.jpeg"/><Relationship Id="rId1" Type="http://schemas.openxmlformats.org/officeDocument/2006/relationships/slideLayout" Target="../slideLayouts/slideLayout13.xml"/><Relationship Id="rId5" Type="http://schemas.openxmlformats.org/officeDocument/2006/relationships/image" Target="../media/image69.jpeg"/><Relationship Id="rId4" Type="http://schemas.openxmlformats.org/officeDocument/2006/relationships/image" Target="../media/image68.jpeg"/></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7.jpeg"/><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image" Target="../media/image71.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1082;&#1091;&#1088;&#1089;&#1082;&#1080;&#1081;-&#1088;&#1072;&#1081;&#1086;&#1085;.&#1088;&#1092;/istoricheskaya-spravka.html" TargetMode="Externa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chart" Target="../charts/chart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chart" Target="../charts/chart6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gif"/></Relationships>
</file>

<file path=ppt/slides/_rels/slide7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p:cNvSpPr txBox="1">
            <a:spLocks noChangeArrowheads="1"/>
          </p:cNvSpPr>
          <p:nvPr/>
        </p:nvSpPr>
        <p:spPr bwMode="auto">
          <a:xfrm>
            <a:off x="1447800" y="304800"/>
            <a:ext cx="6248400" cy="2554545"/>
          </a:xfrm>
          <a:prstGeom prst="rect">
            <a:avLst/>
          </a:prstGeom>
          <a:noFill/>
          <a:ln w="9525">
            <a:noFill/>
            <a:miter lim="800000"/>
            <a:headEnd/>
            <a:tailEnd/>
          </a:ln>
        </p:spPr>
        <p:txBody>
          <a:bodyPr wrap="square">
            <a:spAutoFit/>
          </a:bodyPr>
          <a:lstStyle/>
          <a:p>
            <a:pPr algn="ctr"/>
            <a:r>
              <a:rPr lang="ru-RU" sz="3200" b="1" dirty="0" smtClean="0">
                <a:solidFill>
                  <a:schemeClr val="accent6">
                    <a:lumMod val="75000"/>
                  </a:schemeClr>
                </a:solidFill>
                <a:effectLst>
                  <a:outerShdw blurRad="38100" dist="38100" dir="2700000" algn="tl">
                    <a:srgbClr val="000000">
                      <a:alpha val="43137"/>
                    </a:srgbClr>
                  </a:outerShdw>
                </a:effectLst>
                <a:latin typeface="Calibri" pitchFamily="34" charset="0"/>
                <a:cs typeface="Calibri" pitchFamily="34" charset="0"/>
              </a:rPr>
              <a:t>БЮДЖЕТ ДЛЯ ГРАЖДАН </a:t>
            </a:r>
          </a:p>
          <a:p>
            <a:pPr algn="ctr"/>
            <a:r>
              <a:rPr lang="ru-RU" sz="3200" dirty="0" smtClean="0">
                <a:solidFill>
                  <a:schemeClr val="accent6">
                    <a:lumMod val="75000"/>
                  </a:schemeClr>
                </a:solidFill>
                <a:effectLst>
                  <a:outerShdw blurRad="38100" dist="38100" dir="2700000" algn="tl">
                    <a:srgbClr val="000000">
                      <a:alpha val="43137"/>
                    </a:srgbClr>
                  </a:outerShdw>
                </a:effectLst>
                <a:latin typeface="Calibri" pitchFamily="34" charset="0"/>
                <a:cs typeface="Calibri" pitchFamily="34" charset="0"/>
              </a:rPr>
              <a:t>к проекту решения</a:t>
            </a:r>
            <a:endParaRPr lang="ru-RU" sz="3200" dirty="0">
              <a:solidFill>
                <a:schemeClr val="accent6">
                  <a:lumMod val="75000"/>
                </a:schemeClr>
              </a:solidFill>
              <a:effectLst>
                <a:outerShdw blurRad="38100" dist="38100" dir="2700000" algn="tl">
                  <a:srgbClr val="000000">
                    <a:alpha val="43137"/>
                  </a:srgbClr>
                </a:outerShdw>
              </a:effectLst>
              <a:latin typeface="Calibri" pitchFamily="34" charset="0"/>
              <a:cs typeface="Calibri" pitchFamily="34" charset="0"/>
            </a:endParaRPr>
          </a:p>
          <a:p>
            <a:pPr algn="ctr"/>
            <a:r>
              <a:rPr lang="ru-RU" sz="3200" dirty="0">
                <a:solidFill>
                  <a:schemeClr val="accent6">
                    <a:lumMod val="75000"/>
                  </a:schemeClr>
                </a:solidFill>
                <a:effectLst>
                  <a:outerShdw blurRad="38100" dist="38100" dir="2700000" algn="tl">
                    <a:srgbClr val="000000">
                      <a:alpha val="43137"/>
                    </a:srgbClr>
                  </a:outerShdw>
                </a:effectLst>
                <a:latin typeface="Calibri" pitchFamily="34" charset="0"/>
                <a:cs typeface="Calibri" pitchFamily="34" charset="0"/>
              </a:rPr>
              <a:t>об исполнении бюджета</a:t>
            </a:r>
          </a:p>
          <a:p>
            <a:pPr algn="ctr"/>
            <a:r>
              <a:rPr lang="ru-RU" sz="3200" dirty="0">
                <a:solidFill>
                  <a:schemeClr val="accent6">
                    <a:lumMod val="75000"/>
                  </a:schemeClr>
                </a:solidFill>
                <a:effectLst>
                  <a:outerShdw blurRad="38100" dist="38100" dir="2700000" algn="tl">
                    <a:srgbClr val="000000">
                      <a:alpha val="43137"/>
                    </a:srgbClr>
                  </a:outerShdw>
                </a:effectLst>
                <a:latin typeface="Calibri" pitchFamily="34" charset="0"/>
                <a:cs typeface="Calibri" pitchFamily="34" charset="0"/>
              </a:rPr>
              <a:t>Курского муниципального района</a:t>
            </a:r>
          </a:p>
          <a:p>
            <a:pPr algn="ctr"/>
            <a:r>
              <a:rPr lang="ru-RU" sz="3200" dirty="0">
                <a:solidFill>
                  <a:schemeClr val="accent6">
                    <a:lumMod val="75000"/>
                  </a:schemeClr>
                </a:solidFill>
                <a:effectLst>
                  <a:outerShdw blurRad="38100" dist="38100" dir="2700000" algn="tl">
                    <a:srgbClr val="000000">
                      <a:alpha val="43137"/>
                    </a:srgbClr>
                  </a:outerShdw>
                </a:effectLst>
                <a:latin typeface="Calibri" pitchFamily="34" charset="0"/>
                <a:cs typeface="Calibri" pitchFamily="34" charset="0"/>
              </a:rPr>
              <a:t>Ставропольского края за </a:t>
            </a:r>
            <a:r>
              <a:rPr lang="ru-RU" sz="3200" dirty="0" smtClean="0">
                <a:solidFill>
                  <a:schemeClr val="accent6">
                    <a:lumMod val="75000"/>
                  </a:schemeClr>
                </a:solidFill>
                <a:effectLst>
                  <a:outerShdw blurRad="38100" dist="38100" dir="2700000" algn="tl">
                    <a:srgbClr val="000000">
                      <a:alpha val="43137"/>
                    </a:srgbClr>
                  </a:outerShdw>
                </a:effectLst>
                <a:latin typeface="Calibri" pitchFamily="34" charset="0"/>
                <a:cs typeface="Calibri" pitchFamily="34" charset="0"/>
              </a:rPr>
              <a:t>2019 </a:t>
            </a:r>
            <a:r>
              <a:rPr lang="ru-RU" sz="3200" dirty="0">
                <a:solidFill>
                  <a:schemeClr val="accent6">
                    <a:lumMod val="75000"/>
                  </a:schemeClr>
                </a:solidFill>
                <a:effectLst>
                  <a:outerShdw blurRad="38100" dist="38100" dir="2700000" algn="tl">
                    <a:srgbClr val="000000">
                      <a:alpha val="43137"/>
                    </a:srgbClr>
                  </a:outerShdw>
                </a:effectLst>
                <a:latin typeface="Calibri" pitchFamily="34" charset="0"/>
                <a:cs typeface="Calibri" pitchFamily="34" charset="0"/>
              </a:rPr>
              <a:t>год</a:t>
            </a:r>
          </a:p>
        </p:txBody>
      </p:sp>
      <p:pic>
        <p:nvPicPr>
          <p:cNvPr id="4099" name="Picture 4" descr="C:\Users\СУФД\Desktop\2453456\Coat_of_Arms_of_Kurskiy_rayon.png"/>
          <p:cNvPicPr>
            <a:picLocks noChangeAspect="1" noChangeArrowheads="1"/>
          </p:cNvPicPr>
          <p:nvPr/>
        </p:nvPicPr>
        <p:blipFill>
          <a:blip r:embed="rId2" cstate="print"/>
          <a:srcRect/>
          <a:stretch>
            <a:fillRect/>
          </a:stretch>
        </p:blipFill>
        <p:spPr bwMode="auto">
          <a:xfrm>
            <a:off x="7984548" y="0"/>
            <a:ext cx="1159452" cy="1371600"/>
          </a:xfrm>
          <a:prstGeom prst="rect">
            <a:avLst/>
          </a:prstGeom>
          <a:noFill/>
          <a:ln w="9525">
            <a:noFill/>
            <a:miter lim="800000"/>
            <a:headEnd/>
            <a:tailEnd/>
          </a:ln>
        </p:spPr>
      </p:pic>
      <p:pic>
        <p:nvPicPr>
          <p:cNvPr id="8" name="Picture 2" descr="http://itd0.mycdn.me/image?id=856306068765&amp;t=20&amp;plc=WEB&amp;tkn=*voSScq4LfN6WkR5HsMuhkanY0zw"/>
          <p:cNvPicPr>
            <a:picLocks noChangeAspect="1" noChangeArrowheads="1"/>
          </p:cNvPicPr>
          <p:nvPr/>
        </p:nvPicPr>
        <p:blipFill>
          <a:blip r:embed="rId3" cstate="print"/>
          <a:srcRect l="17969" t="38542" r="10156" b="4166"/>
          <a:stretch>
            <a:fillRect/>
          </a:stretch>
        </p:blipFill>
        <p:spPr bwMode="auto">
          <a:xfrm>
            <a:off x="1524000" y="2971800"/>
            <a:ext cx="6248400" cy="3071813"/>
          </a:xfrm>
          <a:prstGeom prst="rect">
            <a:avLst/>
          </a:prstGeom>
          <a:noFill/>
          <a:ln w="9525">
            <a:noFill/>
            <a:miter lim="800000"/>
            <a:headEnd/>
            <a:tailEnd/>
          </a:ln>
        </p:spPr>
      </p:pic>
      <p:sp>
        <p:nvSpPr>
          <p:cNvPr id="9" name="TextBox 1"/>
          <p:cNvSpPr txBox="1">
            <a:spLocks noChangeArrowheads="1"/>
          </p:cNvSpPr>
          <p:nvPr/>
        </p:nvSpPr>
        <p:spPr bwMode="auto">
          <a:xfrm>
            <a:off x="0" y="6273225"/>
            <a:ext cx="9144000" cy="584775"/>
          </a:xfrm>
          <a:prstGeom prst="rect">
            <a:avLst/>
          </a:prstGeom>
          <a:noFill/>
          <a:ln w="9525">
            <a:noFill/>
            <a:miter lim="800000"/>
            <a:headEnd/>
            <a:tailEnd/>
          </a:ln>
        </p:spPr>
        <p:txBody>
          <a:bodyPr wrap="square">
            <a:spAutoFit/>
          </a:bodyPr>
          <a:lstStyle/>
          <a:p>
            <a:pPr algn="ctr"/>
            <a:r>
              <a:rPr lang="ru-RU" sz="1600" b="1" dirty="0" smtClean="0">
                <a:latin typeface="Calibri" pitchFamily="34" charset="0"/>
                <a:cs typeface="Calibri" pitchFamily="34" charset="0"/>
              </a:rPr>
              <a:t>Ст. Курская</a:t>
            </a:r>
          </a:p>
          <a:p>
            <a:pPr algn="ctr"/>
            <a:r>
              <a:rPr lang="ru-RU" sz="1600" b="1" dirty="0" smtClean="0">
                <a:latin typeface="Calibri" pitchFamily="34" charset="0"/>
                <a:cs typeface="Calibri" pitchFamily="34" charset="0"/>
              </a:rPr>
              <a:t>2020</a:t>
            </a:r>
            <a:endParaRPr lang="ru-RU" sz="1600"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6" name="AutoShape 4" descr="https://yusakh.ru/upload/medialibrary/452/452b929fef5d7ebbb1783955bc859b9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18118" name="AutoShape 6" descr="https://yusakh.ru/upload/medialibrary/452/452b929fef5d7ebbb1783955bc859b9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4450" name="Picture 2" descr="https://anapara.com/wp-content/uploads/2016/10/piyasa-zamanlamasi.jpg"/>
          <p:cNvPicPr>
            <a:picLocks noChangeAspect="1" noChangeArrowheads="1"/>
          </p:cNvPicPr>
          <p:nvPr/>
        </p:nvPicPr>
        <p:blipFill>
          <a:blip r:embed="rId2"/>
          <a:srcRect/>
          <a:stretch>
            <a:fillRect/>
          </a:stretch>
        </p:blipFill>
        <p:spPr bwMode="auto">
          <a:xfrm>
            <a:off x="0" y="0"/>
            <a:ext cx="9164320" cy="6858000"/>
          </a:xfrm>
          <a:prstGeom prst="rect">
            <a:avLst/>
          </a:prstGeom>
          <a:noFill/>
        </p:spPr>
      </p:pic>
      <p:sp>
        <p:nvSpPr>
          <p:cNvPr id="3" name="Прямоугольник 2"/>
          <p:cNvSpPr/>
          <p:nvPr/>
        </p:nvSpPr>
        <p:spPr>
          <a:xfrm>
            <a:off x="457200" y="0"/>
            <a:ext cx="8686800" cy="977575"/>
          </a:xfrm>
          <a:prstGeom prst="rect">
            <a:avLst/>
          </a:prstGeom>
        </p:spPr>
        <p:txBody>
          <a:bodyPr wrap="square">
            <a:spAutoFit/>
          </a:bodyPr>
          <a:lstStyle/>
          <a:p>
            <a:pPr algn="just">
              <a:lnSpc>
                <a:spcPts val="1700"/>
              </a:lnSpc>
            </a:pPr>
            <a:endParaRPr lang="ru-RU" sz="20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endParaRPr>
          </a:p>
          <a:p>
            <a:pPr algn="just">
              <a:lnSpc>
                <a:spcPts val="1700"/>
              </a:lnSpc>
            </a:pPr>
            <a:r>
              <a:rPr lang="ru-RU" sz="2000" b="1" dirty="0" smtClean="0"/>
              <a:t>Раздел 1.  </a:t>
            </a:r>
            <a:r>
              <a:rPr lang="ru-RU" sz="2000" dirty="0" smtClean="0">
                <a:solidFill>
                  <a:srgbClr val="002060"/>
                </a:solidFill>
                <a:latin typeface="Calibri" pitchFamily="34" charset="0"/>
                <a:cs typeface="Calibri" pitchFamily="34" charset="0"/>
              </a:rPr>
              <a:t>СВЕДЕНИЯ О ПРОГНОЗИРУЕМЫХ  И ФАКТИЧЕСКИХ ЗНАЧЕНИЯХ ОСНОВНЫХ ПОКАЗАТЕЛЯХ СОЦИАЛЬНО-ЭКОНОМИЧЕСКОГО РАЗВИТИЯ КУРСКОГО МУНИЦИПАЛЬНОГО РАЙОНА СТАВРОПОЛЬСКОГО КРАЯ</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4"/>
          <p:cNvGraphicFramePr>
            <a:graphicFrameLocks noGrp="1" noChangeAspect="1"/>
          </p:cNvGraphicFramePr>
          <p:nvPr>
            <p:ph/>
          </p:nvPr>
        </p:nvGraphicFramePr>
        <p:xfrm>
          <a:off x="0" y="1"/>
          <a:ext cx="4572000" cy="365759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2"/>
          <p:cNvSpPr txBox="1">
            <a:spLocks noChangeArrowheads="1"/>
          </p:cNvSpPr>
          <p:nvPr/>
        </p:nvSpPr>
        <p:spPr bwMode="auto">
          <a:xfrm>
            <a:off x="0" y="0"/>
            <a:ext cx="4419600" cy="3143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p>
            <a:pPr marL="342900" marR="0" lvl="0" indent="-342900" algn="ctr" defTabSz="914400" rtl="0" eaLnBrk="1" fontAlgn="base" latinLnBrk="0" hangingPunct="1">
              <a:lnSpc>
                <a:spcPct val="100000"/>
              </a:lnSpc>
              <a:spcBef>
                <a:spcPct val="20000"/>
              </a:spcBef>
              <a:spcAft>
                <a:spcPct val="0"/>
              </a:spcAft>
              <a:buClrTx/>
              <a:buSzTx/>
              <a:tabLst/>
              <a:defRPr/>
            </a:pPr>
            <a:r>
              <a:rPr kumimoji="0" lang="ru-RU" sz="1600" b="1" i="0" u="none" strike="noStrike" kern="0" cap="none" spc="0" normalizeH="0" noProof="0" dirty="0" smtClean="0">
                <a:ln>
                  <a:noFill/>
                </a:ln>
                <a:solidFill>
                  <a:schemeClr val="tx1"/>
                </a:solidFill>
                <a:effectLst>
                  <a:outerShdw blurRad="38100" dist="38100" dir="2700000" algn="tl">
                    <a:srgbClr val="000000">
                      <a:alpha val="43137"/>
                    </a:srgbClr>
                  </a:outerShdw>
                </a:effectLst>
                <a:uLnTx/>
                <a:uFillTx/>
                <a:latin typeface="Calibri" pitchFamily="34" charset="0"/>
                <a:cs typeface="Calibri" pitchFamily="34" charset="0"/>
              </a:rPr>
              <a:t> ЧИСЛЕННОСТЬ НАСЕЛЕНИЯ</a:t>
            </a:r>
            <a:endParaRPr kumimoji="0" lang="ru-RU" sz="1600" b="0"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alibri" pitchFamily="34" charset="0"/>
              <a:cs typeface="Calibri" pitchFamily="34" charset="0"/>
            </a:endParaRPr>
          </a:p>
        </p:txBody>
      </p:sp>
      <p:sp>
        <p:nvSpPr>
          <p:cNvPr id="5" name="Прямоугольник 4"/>
          <p:cNvSpPr/>
          <p:nvPr/>
        </p:nvSpPr>
        <p:spPr>
          <a:xfrm>
            <a:off x="3581400" y="228600"/>
            <a:ext cx="918841" cy="246221"/>
          </a:xfrm>
          <a:prstGeom prst="rect">
            <a:avLst/>
          </a:prstGeom>
        </p:spPr>
        <p:txBody>
          <a:bodyPr wrap="none">
            <a:spAutoFit/>
          </a:bodyPr>
          <a:lstStyle/>
          <a:p>
            <a:pPr>
              <a:spcBef>
                <a:spcPct val="50000"/>
              </a:spcBef>
            </a:pPr>
            <a:r>
              <a:rPr lang="ru-RU" sz="1000" i="1" dirty="0" smtClean="0">
                <a:latin typeface="Calibri" pitchFamily="34" charset="0"/>
              </a:rPr>
              <a:t>тыс. человек</a:t>
            </a:r>
            <a:endParaRPr lang="ru-RU" sz="1000" i="1" dirty="0">
              <a:latin typeface="Calibri" pitchFamily="34" charset="0"/>
            </a:endParaRPr>
          </a:p>
        </p:txBody>
      </p:sp>
      <p:graphicFrame>
        <p:nvGraphicFramePr>
          <p:cNvPr id="6" name="Object 4"/>
          <p:cNvGraphicFramePr>
            <a:graphicFrameLocks noChangeAspect="1"/>
          </p:cNvGraphicFramePr>
          <p:nvPr/>
        </p:nvGraphicFramePr>
        <p:xfrm>
          <a:off x="1" y="3352800"/>
          <a:ext cx="4648199" cy="3505199"/>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2"/>
          <p:cNvSpPr txBox="1">
            <a:spLocks noChangeArrowheads="1"/>
          </p:cNvSpPr>
          <p:nvPr/>
        </p:nvSpPr>
        <p:spPr bwMode="auto">
          <a:xfrm>
            <a:off x="0" y="3200400"/>
            <a:ext cx="4572000" cy="5000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marR="0" lvl="0" indent="-342900" algn="ctr" defTabSz="914400" rtl="0" eaLnBrk="1" fontAlgn="base" latinLnBrk="0" hangingPunct="1">
              <a:lnSpc>
                <a:spcPct val="100000"/>
              </a:lnSpc>
              <a:spcBef>
                <a:spcPct val="20000"/>
              </a:spcBef>
              <a:spcAft>
                <a:spcPct val="0"/>
              </a:spcAft>
              <a:buClrTx/>
              <a:buSzTx/>
              <a:tabLst/>
              <a:defRPr/>
            </a:pPr>
            <a:r>
              <a:rPr lang="ru-RU" sz="1400" b="1" kern="0" dirty="0" smtClean="0">
                <a:effectLst>
                  <a:outerShdw blurRad="38100" dist="38100" dir="2700000" algn="tl">
                    <a:srgbClr val="000000">
                      <a:alpha val="43137"/>
                    </a:srgbClr>
                  </a:outerShdw>
                </a:effectLst>
                <a:latin typeface="Calibri" pitchFamily="34" charset="0"/>
                <a:cs typeface="Calibri" pitchFamily="34" charset="0"/>
              </a:rPr>
              <a:t>ОЖИДАЕМАЯ ПРОДОЛЖИТЕЛЬНОСТЬ ЖИЗНИ</a:t>
            </a:r>
          </a:p>
          <a:p>
            <a:pPr marL="342900" marR="0" lvl="0" indent="-342900" algn="ctr" defTabSz="914400" rtl="0" eaLnBrk="1" fontAlgn="base" latinLnBrk="0" hangingPunct="1">
              <a:lnSpc>
                <a:spcPct val="100000"/>
              </a:lnSpc>
              <a:spcBef>
                <a:spcPct val="20000"/>
              </a:spcBef>
              <a:spcAft>
                <a:spcPct val="0"/>
              </a:spcAft>
              <a:buClrTx/>
              <a:buSzTx/>
              <a:tabLst/>
              <a:defRPr/>
            </a:pPr>
            <a:r>
              <a:rPr kumimoji="0" lang="ru-RU" sz="1400" b="1"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alibri" pitchFamily="34" charset="0"/>
                <a:cs typeface="Calibri" pitchFamily="34" charset="0"/>
              </a:rPr>
              <a:t>ДЕМОГРАФИЯ</a:t>
            </a:r>
            <a:endParaRPr kumimoji="0" lang="ru-RU" sz="1400" b="0"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alibri" pitchFamily="34" charset="0"/>
              <a:cs typeface="Calibri" pitchFamily="34" charset="0"/>
            </a:endParaRPr>
          </a:p>
        </p:txBody>
      </p:sp>
      <p:pic>
        <p:nvPicPr>
          <p:cNvPr id="233474" name="Picture 2" descr="https://image.freepik.com/free-vector/no-translate-detected_24877-36975.jpg"/>
          <p:cNvPicPr>
            <a:picLocks noChangeAspect="1" noChangeArrowheads="1"/>
          </p:cNvPicPr>
          <p:nvPr/>
        </p:nvPicPr>
        <p:blipFill>
          <a:blip r:embed="rId4" cstate="print"/>
          <a:srcRect l="5474" t="11429" r="5114" b="14286"/>
          <a:stretch>
            <a:fillRect/>
          </a:stretch>
        </p:blipFill>
        <p:spPr bwMode="auto">
          <a:xfrm>
            <a:off x="5029200" y="457200"/>
            <a:ext cx="3733800" cy="2209800"/>
          </a:xfrm>
          <a:prstGeom prst="rect">
            <a:avLst/>
          </a:prstGeom>
          <a:ln>
            <a:noFill/>
          </a:ln>
          <a:effectLst>
            <a:softEdge rad="112500"/>
          </a:effectLst>
        </p:spPr>
      </p:pic>
      <p:pic>
        <p:nvPicPr>
          <p:cNvPr id="233476" name="Picture 4" descr="https://static.seekingalpha.com/uploads/2018/9/18/saupload_Bps7AnIMhDM0nyoIuIuk5Jo-UInmz2HvwQWmR6luuwz8cE0w--aUPILcfjTB89alpjAQ9XhZNyZBHeDABlYu2iSWC-Pubz0udiymGEbL0woyGBok9wfucf1-L1KPRFhlOUBstka-.png"/>
          <p:cNvPicPr>
            <a:picLocks noChangeAspect="1" noChangeArrowheads="1"/>
          </p:cNvPicPr>
          <p:nvPr/>
        </p:nvPicPr>
        <p:blipFill>
          <a:blip r:embed="rId5" cstate="print"/>
          <a:srcRect/>
          <a:stretch>
            <a:fillRect/>
          </a:stretch>
        </p:blipFill>
        <p:spPr bwMode="auto">
          <a:xfrm>
            <a:off x="4876800" y="3886200"/>
            <a:ext cx="3974410" cy="2596463"/>
          </a:xfrm>
          <a:prstGeom prst="rect">
            <a:avLst/>
          </a:prstGeom>
          <a:ln>
            <a:noFill/>
          </a:ln>
          <a:effectLst>
            <a:softEdge rad="112500"/>
          </a:effectLst>
        </p:spPr>
      </p:pic>
    </p:spTree>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4"/>
          <p:cNvGraphicFramePr>
            <a:graphicFrameLocks noGrp="1" noChangeAspect="1"/>
          </p:cNvGraphicFramePr>
          <p:nvPr>
            <p:ph/>
          </p:nvPr>
        </p:nvGraphicFramePr>
        <p:xfrm>
          <a:off x="0" y="0"/>
          <a:ext cx="5080000" cy="350520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2"/>
          <p:cNvSpPr txBox="1">
            <a:spLocks noChangeArrowheads="1"/>
          </p:cNvSpPr>
          <p:nvPr/>
        </p:nvSpPr>
        <p:spPr bwMode="auto">
          <a:xfrm>
            <a:off x="0" y="0"/>
            <a:ext cx="4953000" cy="5714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marR="0" lvl="0" indent="-342900" algn="ctr" defTabSz="914400" rtl="0" eaLnBrk="1" fontAlgn="base" latinLnBrk="0" hangingPunct="1">
              <a:lnSpc>
                <a:spcPct val="100000"/>
              </a:lnSpc>
              <a:spcBef>
                <a:spcPct val="20000"/>
              </a:spcBef>
              <a:spcAft>
                <a:spcPct val="0"/>
              </a:spcAft>
              <a:buClrTx/>
              <a:buSzTx/>
              <a:tabLst/>
              <a:defRPr/>
            </a:pPr>
            <a:r>
              <a:rPr kumimoji="0" lang="ru-RU" sz="1600" b="1"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Calibri" pitchFamily="34" charset="0"/>
                <a:cs typeface="Calibri" pitchFamily="34" charset="0"/>
              </a:rPr>
              <a:t>СЕЛЬСКОЕ ХОЗЯЙСТВО</a:t>
            </a:r>
            <a:endParaRPr kumimoji="0" lang="ru-RU" sz="16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Calibri" pitchFamily="34" charset="0"/>
              <a:cs typeface="Calibri" pitchFamily="34" charset="0"/>
            </a:endParaRPr>
          </a:p>
        </p:txBody>
      </p:sp>
      <p:sp>
        <p:nvSpPr>
          <p:cNvPr id="5" name="Прямоугольник 4"/>
          <p:cNvSpPr/>
          <p:nvPr/>
        </p:nvSpPr>
        <p:spPr>
          <a:xfrm>
            <a:off x="3810000" y="228600"/>
            <a:ext cx="849913" cy="246221"/>
          </a:xfrm>
          <a:prstGeom prst="rect">
            <a:avLst/>
          </a:prstGeom>
        </p:spPr>
        <p:txBody>
          <a:bodyPr wrap="none">
            <a:spAutoFit/>
          </a:bodyPr>
          <a:lstStyle/>
          <a:p>
            <a:pPr>
              <a:spcBef>
                <a:spcPct val="50000"/>
              </a:spcBef>
            </a:pPr>
            <a:r>
              <a:rPr lang="ru-RU" sz="1000" i="1" dirty="0" smtClean="0">
                <a:latin typeface="Calibri" pitchFamily="34" charset="0"/>
              </a:rPr>
              <a:t>млн. рублей</a:t>
            </a:r>
            <a:endParaRPr lang="ru-RU" sz="1000" i="1" dirty="0">
              <a:latin typeface="Calibri" pitchFamily="34" charset="0"/>
            </a:endParaRPr>
          </a:p>
        </p:txBody>
      </p:sp>
      <p:graphicFrame>
        <p:nvGraphicFramePr>
          <p:cNvPr id="6" name="Object 4"/>
          <p:cNvGraphicFramePr>
            <a:graphicFrameLocks noChangeAspect="1"/>
          </p:cNvGraphicFramePr>
          <p:nvPr/>
        </p:nvGraphicFramePr>
        <p:xfrm>
          <a:off x="0" y="3352800"/>
          <a:ext cx="4961258" cy="35052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2"/>
          <p:cNvSpPr txBox="1">
            <a:spLocks noChangeArrowheads="1"/>
          </p:cNvSpPr>
          <p:nvPr/>
        </p:nvSpPr>
        <p:spPr bwMode="auto">
          <a:xfrm>
            <a:off x="0" y="3200400"/>
            <a:ext cx="4953000" cy="5000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lvl="0" indent="-342900" algn="ctr">
              <a:spcBef>
                <a:spcPct val="20000"/>
              </a:spcBef>
              <a:defRPr/>
            </a:pPr>
            <a:r>
              <a:rPr lang="ru-RU" sz="1600" b="1" kern="0" dirty="0" smtClean="0">
                <a:effectLst>
                  <a:outerShdw blurRad="38100" dist="38100" dir="2700000" algn="tl">
                    <a:srgbClr val="FFFFFF"/>
                  </a:outerShdw>
                </a:effectLst>
                <a:latin typeface="Calibri" pitchFamily="34" charset="0"/>
                <a:cs typeface="Calibri" pitchFamily="34" charset="0"/>
              </a:rPr>
              <a:t>ПРОИЗВОДСТВО ВАЖНЕЙШИХ ВИДОВ ПРОДУКЦИИ</a:t>
            </a:r>
            <a:endParaRPr lang="ru-RU" sz="1600" kern="0" dirty="0" smtClean="0">
              <a:effectLst>
                <a:outerShdw blurRad="38100" dist="38100" dir="2700000" algn="tl">
                  <a:srgbClr val="FFFFFF"/>
                </a:outerShdw>
              </a:effectLst>
              <a:latin typeface="Calibri" pitchFamily="34" charset="0"/>
              <a:cs typeface="Calibri" pitchFamily="34" charset="0"/>
            </a:endParaRPr>
          </a:p>
        </p:txBody>
      </p:sp>
      <p:sp>
        <p:nvSpPr>
          <p:cNvPr id="8" name="Прямоугольник 7"/>
          <p:cNvSpPr/>
          <p:nvPr/>
        </p:nvSpPr>
        <p:spPr>
          <a:xfrm>
            <a:off x="3810000" y="3581400"/>
            <a:ext cx="849913" cy="261610"/>
          </a:xfrm>
          <a:prstGeom prst="rect">
            <a:avLst/>
          </a:prstGeom>
        </p:spPr>
        <p:txBody>
          <a:bodyPr wrap="none">
            <a:spAutoFit/>
          </a:bodyPr>
          <a:lstStyle/>
          <a:p>
            <a:pPr>
              <a:spcBef>
                <a:spcPct val="50000"/>
              </a:spcBef>
            </a:pPr>
            <a:r>
              <a:rPr lang="ru-RU" sz="1100" i="1" dirty="0" smtClean="0">
                <a:latin typeface="Calibri" pitchFamily="34" charset="0"/>
              </a:rPr>
              <a:t>тыс. тонн</a:t>
            </a:r>
            <a:endParaRPr lang="ru-RU" sz="1100" i="1" dirty="0">
              <a:latin typeface="Calibri" pitchFamily="34" charset="0"/>
            </a:endParaRPr>
          </a:p>
        </p:txBody>
      </p:sp>
      <p:pic>
        <p:nvPicPr>
          <p:cNvPr id="245762" name="Picture 2" descr="https://avatars.mds.yandex.net/get-pdb/234183/5f1483b2-8466-4acb-8503-3c54e3414a81/s1200?webp=false"/>
          <p:cNvPicPr>
            <a:picLocks noChangeAspect="1" noChangeArrowheads="1"/>
          </p:cNvPicPr>
          <p:nvPr/>
        </p:nvPicPr>
        <p:blipFill>
          <a:blip r:embed="rId4" cstate="print"/>
          <a:srcRect/>
          <a:stretch>
            <a:fillRect/>
          </a:stretch>
        </p:blipFill>
        <p:spPr bwMode="auto">
          <a:xfrm>
            <a:off x="4876800" y="228601"/>
            <a:ext cx="3174998" cy="1905000"/>
          </a:xfrm>
          <a:prstGeom prst="ellipse">
            <a:avLst/>
          </a:prstGeom>
          <a:ln>
            <a:noFill/>
          </a:ln>
          <a:effectLst>
            <a:softEdge rad="112500"/>
          </a:effectLst>
        </p:spPr>
      </p:pic>
      <p:pic>
        <p:nvPicPr>
          <p:cNvPr id="245764" name="Picture 4" descr="https://im0-tub-ru.yandex.net/i?id=6d507f9c59d91d43092761d2e50c0815-l&amp;n=13"/>
          <p:cNvPicPr>
            <a:picLocks noChangeAspect="1" noChangeArrowheads="1"/>
          </p:cNvPicPr>
          <p:nvPr/>
        </p:nvPicPr>
        <p:blipFill>
          <a:blip r:embed="rId5" cstate="print"/>
          <a:srcRect/>
          <a:stretch>
            <a:fillRect/>
          </a:stretch>
        </p:blipFill>
        <p:spPr bwMode="auto">
          <a:xfrm>
            <a:off x="5749636" y="2362200"/>
            <a:ext cx="3241964" cy="1981200"/>
          </a:xfrm>
          <a:prstGeom prst="ellipse">
            <a:avLst/>
          </a:prstGeom>
          <a:ln>
            <a:noFill/>
          </a:ln>
          <a:effectLst>
            <a:softEdge rad="112500"/>
          </a:effectLst>
        </p:spPr>
      </p:pic>
      <p:sp>
        <p:nvSpPr>
          <p:cNvPr id="245766" name="AutoShape 6" descr="https://importinfo.ru/wp-content/uploads/2017/10/%D1%8F%D1%87%D0%BC%D0%B5%D0%BD%D1%8C-3-1024x68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45768" name="AutoShape 8" descr="https://importinfo.ru/wp-content/uploads/2017/10/%D1%8F%D1%87%D0%BC%D0%B5%D0%BD%D1%8C-3-1024x68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45770" name="Picture 10" descr="https://static.tildacdn.com/tild6438-3737-4564-b535-646431393637/noroot.jpg"/>
          <p:cNvPicPr>
            <a:picLocks noChangeAspect="1" noChangeArrowheads="1"/>
          </p:cNvPicPr>
          <p:nvPr/>
        </p:nvPicPr>
        <p:blipFill>
          <a:blip r:embed="rId6" cstate="print"/>
          <a:srcRect/>
          <a:stretch>
            <a:fillRect/>
          </a:stretch>
        </p:blipFill>
        <p:spPr bwMode="auto">
          <a:xfrm>
            <a:off x="4953000" y="4343400"/>
            <a:ext cx="3264694" cy="2176463"/>
          </a:xfrm>
          <a:prstGeom prst="ellipse">
            <a:avLst/>
          </a:prstGeom>
          <a:ln>
            <a:noFill/>
          </a:ln>
          <a:effectLst>
            <a:softEdge rad="112500"/>
          </a:effectLst>
        </p:spPr>
      </p:pic>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0"/>
            <a:ext cx="5029200" cy="5714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lvl="0" indent="-342900" algn="ctr">
              <a:spcBef>
                <a:spcPct val="20000"/>
              </a:spcBef>
              <a:defRPr/>
            </a:pPr>
            <a:r>
              <a:rPr lang="ru-RU" sz="1600" b="1" kern="0" dirty="0" smtClean="0">
                <a:effectLst>
                  <a:outerShdw blurRad="38100" dist="38100" dir="2700000" algn="tl">
                    <a:srgbClr val="FFFFFF"/>
                  </a:outerShdw>
                </a:effectLst>
                <a:latin typeface="Calibri" pitchFamily="34" charset="0"/>
                <a:cs typeface="Calibri" pitchFamily="34" charset="0"/>
              </a:rPr>
              <a:t>ПРОИЗВОДСТВО ВАЖНЕЙШИХ ВИДОВ ПРОДУКЦИИ</a:t>
            </a:r>
            <a:endParaRPr lang="ru-RU" sz="1600" kern="0" dirty="0" smtClean="0">
              <a:effectLst>
                <a:outerShdw blurRad="38100" dist="38100" dir="2700000" algn="tl">
                  <a:srgbClr val="FFFFFF"/>
                </a:outerShdw>
              </a:effectLst>
              <a:latin typeface="Calibri" pitchFamily="34" charset="0"/>
              <a:cs typeface="Calibri" pitchFamily="34" charset="0"/>
            </a:endParaRPr>
          </a:p>
        </p:txBody>
      </p:sp>
      <p:sp>
        <p:nvSpPr>
          <p:cNvPr id="5" name="Прямоугольник 4"/>
          <p:cNvSpPr/>
          <p:nvPr/>
        </p:nvSpPr>
        <p:spPr>
          <a:xfrm>
            <a:off x="2971800" y="381000"/>
            <a:ext cx="990600" cy="276999"/>
          </a:xfrm>
          <a:prstGeom prst="rect">
            <a:avLst/>
          </a:prstGeom>
        </p:spPr>
        <p:txBody>
          <a:bodyPr wrap="square">
            <a:spAutoFit/>
          </a:bodyPr>
          <a:lstStyle/>
          <a:p>
            <a:pPr>
              <a:spcBef>
                <a:spcPct val="50000"/>
              </a:spcBef>
            </a:pPr>
            <a:r>
              <a:rPr lang="ru-RU" sz="1200" i="1" dirty="0" smtClean="0">
                <a:latin typeface="Calibri" pitchFamily="34" charset="0"/>
              </a:rPr>
              <a:t>тыс. тонн</a:t>
            </a:r>
            <a:endParaRPr lang="ru-RU" sz="1200" i="1" dirty="0">
              <a:latin typeface="Calibri" pitchFamily="34" charset="0"/>
            </a:endParaRPr>
          </a:p>
        </p:txBody>
      </p:sp>
      <p:graphicFrame>
        <p:nvGraphicFramePr>
          <p:cNvPr id="7" name="Содержимое 6"/>
          <p:cNvGraphicFramePr>
            <a:graphicFrameLocks noGrp="1"/>
          </p:cNvGraphicFramePr>
          <p:nvPr>
            <p:ph/>
          </p:nvPr>
        </p:nvGraphicFramePr>
        <p:xfrm>
          <a:off x="0" y="304800"/>
          <a:ext cx="5105400" cy="3200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Object 4"/>
          <p:cNvGraphicFramePr>
            <a:graphicFrameLocks noChangeAspect="1"/>
          </p:cNvGraphicFramePr>
          <p:nvPr/>
        </p:nvGraphicFramePr>
        <p:xfrm>
          <a:off x="0" y="3581400"/>
          <a:ext cx="5220046" cy="327660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2"/>
          <p:cNvSpPr txBox="1">
            <a:spLocks noChangeArrowheads="1"/>
          </p:cNvSpPr>
          <p:nvPr/>
        </p:nvSpPr>
        <p:spPr bwMode="auto">
          <a:xfrm>
            <a:off x="0" y="3581400"/>
            <a:ext cx="5029200" cy="3571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lvl="0" indent="-342900" algn="ctr">
              <a:spcBef>
                <a:spcPct val="20000"/>
              </a:spcBef>
              <a:defRPr/>
            </a:pPr>
            <a:r>
              <a:rPr lang="ru-RU" sz="1600" b="1" kern="0" dirty="0" smtClean="0">
                <a:effectLst>
                  <a:outerShdw blurRad="38100" dist="38100" dir="2700000" algn="tl">
                    <a:srgbClr val="FFFFFF"/>
                  </a:outerShdw>
                </a:effectLst>
                <a:latin typeface="Calibri" pitchFamily="34" charset="0"/>
                <a:cs typeface="Calibri" pitchFamily="34" charset="0"/>
              </a:rPr>
              <a:t>ОБРАБАТЫВАЮЩИЕ   ПРОИЗВОДСТВА</a:t>
            </a:r>
            <a:endParaRPr lang="ru-RU" sz="1600" kern="0" dirty="0" smtClean="0">
              <a:effectLst>
                <a:outerShdw blurRad="38100" dist="38100" dir="2700000" algn="tl">
                  <a:srgbClr val="FFFFFF"/>
                </a:outerShdw>
              </a:effectLst>
              <a:latin typeface="Calibri" pitchFamily="34" charset="0"/>
              <a:cs typeface="Calibri" pitchFamily="34" charset="0"/>
            </a:endParaRPr>
          </a:p>
        </p:txBody>
      </p:sp>
      <p:pic>
        <p:nvPicPr>
          <p:cNvPr id="221186" name="Picture 2" descr="https://mshiplnr.su/uploads/posts/2016-12/1482409059_1.jpg"/>
          <p:cNvPicPr>
            <a:picLocks noChangeAspect="1" noChangeArrowheads="1"/>
          </p:cNvPicPr>
          <p:nvPr/>
        </p:nvPicPr>
        <p:blipFill>
          <a:blip r:embed="rId4" cstate="print"/>
          <a:srcRect/>
          <a:stretch>
            <a:fillRect/>
          </a:stretch>
        </p:blipFill>
        <p:spPr bwMode="auto">
          <a:xfrm>
            <a:off x="5334000" y="304800"/>
            <a:ext cx="3581400" cy="2379641"/>
          </a:xfrm>
          <a:prstGeom prst="ellipse">
            <a:avLst/>
          </a:prstGeom>
          <a:ln>
            <a:noFill/>
          </a:ln>
          <a:effectLst>
            <a:softEdge rad="112500"/>
          </a:effectLst>
        </p:spPr>
      </p:pic>
      <p:pic>
        <p:nvPicPr>
          <p:cNvPr id="9" name="Picture 2" descr="C:\Documents and Settings\Home\Рабочий стол\cdc6d82881e2a3e2b7ce5eea6f60b1e8.jpg"/>
          <p:cNvPicPr>
            <a:picLocks noChangeAspect="1" noChangeArrowheads="1"/>
          </p:cNvPicPr>
          <p:nvPr/>
        </p:nvPicPr>
        <p:blipFill>
          <a:blip r:embed="rId5" cstate="print"/>
          <a:srcRect/>
          <a:stretch>
            <a:fillRect/>
          </a:stretch>
        </p:blipFill>
        <p:spPr bwMode="auto">
          <a:xfrm>
            <a:off x="5334000" y="3810000"/>
            <a:ext cx="3670300" cy="2362200"/>
          </a:xfrm>
          <a:prstGeom prst="ellipse">
            <a:avLst/>
          </a:prstGeom>
          <a:ln>
            <a:noFill/>
          </a:ln>
          <a:effectLst>
            <a:softEdge rad="112500"/>
          </a:effectLst>
        </p:spPr>
      </p:pic>
    </p:spTree>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4"/>
          <p:cNvGraphicFramePr>
            <a:graphicFrameLocks noGrp="1" noChangeAspect="1"/>
          </p:cNvGraphicFramePr>
          <p:nvPr>
            <p:ph/>
          </p:nvPr>
        </p:nvGraphicFramePr>
        <p:xfrm>
          <a:off x="0" y="0"/>
          <a:ext cx="4572000" cy="396240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2"/>
          <p:cNvSpPr txBox="1">
            <a:spLocks noChangeArrowheads="1"/>
          </p:cNvSpPr>
          <p:nvPr/>
        </p:nvSpPr>
        <p:spPr bwMode="auto">
          <a:xfrm>
            <a:off x="0" y="0"/>
            <a:ext cx="9144000" cy="5000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lvl="0" indent="-342900" algn="ctr">
              <a:spcBef>
                <a:spcPct val="20000"/>
              </a:spcBef>
              <a:defRPr/>
            </a:pPr>
            <a:r>
              <a:rPr lang="ru-RU" sz="1600" b="1" kern="0" dirty="0" smtClean="0">
                <a:effectLst>
                  <a:outerShdw blurRad="38100" dist="38100" dir="2700000" algn="tl">
                    <a:srgbClr val="000000">
                      <a:alpha val="43137"/>
                    </a:srgbClr>
                  </a:outerShdw>
                </a:effectLst>
                <a:latin typeface="Calibri" pitchFamily="34" charset="0"/>
                <a:cs typeface="Calibri" pitchFamily="34" charset="0"/>
              </a:rPr>
              <a:t>СТРОИТЕЛЬСТВО</a:t>
            </a:r>
            <a:endParaRPr lang="ru-RU" sz="1600" kern="0" dirty="0" smtClean="0">
              <a:effectLst>
                <a:outerShdw blurRad="38100" dist="38100" dir="2700000" algn="tl">
                  <a:srgbClr val="000000">
                    <a:alpha val="43137"/>
                  </a:srgbClr>
                </a:outerShdw>
              </a:effectLst>
              <a:latin typeface="Calibri" pitchFamily="34" charset="0"/>
              <a:cs typeface="Calibri" pitchFamily="34" charset="0"/>
            </a:endParaRPr>
          </a:p>
        </p:txBody>
      </p:sp>
      <p:sp>
        <p:nvSpPr>
          <p:cNvPr id="5" name="Прямоугольник 4"/>
          <p:cNvSpPr/>
          <p:nvPr/>
        </p:nvSpPr>
        <p:spPr>
          <a:xfrm>
            <a:off x="642910" y="571480"/>
            <a:ext cx="789447" cy="276999"/>
          </a:xfrm>
          <a:prstGeom prst="rect">
            <a:avLst/>
          </a:prstGeom>
        </p:spPr>
        <p:txBody>
          <a:bodyPr wrap="square">
            <a:spAutoFit/>
          </a:bodyPr>
          <a:lstStyle/>
          <a:p>
            <a:pPr>
              <a:spcBef>
                <a:spcPct val="50000"/>
              </a:spcBef>
            </a:pPr>
            <a:r>
              <a:rPr lang="ru-RU" sz="1200" i="1" dirty="0" smtClean="0">
                <a:latin typeface="Calibri" pitchFamily="34" charset="0"/>
              </a:rPr>
              <a:t>млн. руб.</a:t>
            </a:r>
            <a:endParaRPr lang="ru-RU" sz="1200" i="1" dirty="0">
              <a:latin typeface="Calibri" pitchFamily="34" charset="0"/>
            </a:endParaRPr>
          </a:p>
        </p:txBody>
      </p:sp>
      <p:graphicFrame>
        <p:nvGraphicFramePr>
          <p:cNvPr id="6" name="Object 4"/>
          <p:cNvGraphicFramePr>
            <a:graphicFrameLocks noChangeAspect="1"/>
          </p:cNvGraphicFramePr>
          <p:nvPr/>
        </p:nvGraphicFramePr>
        <p:xfrm>
          <a:off x="4572000" y="142852"/>
          <a:ext cx="4572000" cy="3743348"/>
        </p:xfrm>
        <a:graphic>
          <a:graphicData uri="http://schemas.openxmlformats.org/drawingml/2006/chart">
            <c:chart xmlns:c="http://schemas.openxmlformats.org/drawingml/2006/chart" xmlns:r="http://schemas.openxmlformats.org/officeDocument/2006/relationships" r:id="rId3"/>
          </a:graphicData>
        </a:graphic>
      </p:graphicFrame>
      <p:sp>
        <p:nvSpPr>
          <p:cNvPr id="7" name="Прямоугольник 6"/>
          <p:cNvSpPr/>
          <p:nvPr/>
        </p:nvSpPr>
        <p:spPr>
          <a:xfrm>
            <a:off x="8072462" y="285728"/>
            <a:ext cx="907300" cy="276999"/>
          </a:xfrm>
          <a:prstGeom prst="rect">
            <a:avLst/>
          </a:prstGeom>
        </p:spPr>
        <p:txBody>
          <a:bodyPr wrap="none">
            <a:spAutoFit/>
          </a:bodyPr>
          <a:lstStyle/>
          <a:p>
            <a:pPr>
              <a:spcBef>
                <a:spcPct val="50000"/>
              </a:spcBef>
            </a:pPr>
            <a:r>
              <a:rPr lang="ru-RU" sz="1200" i="1" dirty="0" smtClean="0">
                <a:latin typeface="Calibri" pitchFamily="34" charset="0"/>
              </a:rPr>
              <a:t>тыс. кв. м.</a:t>
            </a:r>
            <a:endParaRPr lang="ru-RU" sz="1200" i="1" dirty="0">
              <a:latin typeface="Calibri" pitchFamily="34" charset="0"/>
            </a:endParaRPr>
          </a:p>
        </p:txBody>
      </p:sp>
      <p:sp>
        <p:nvSpPr>
          <p:cNvPr id="218114" name="AutoShape 2" descr="https://ivteleradio.ru/images/2018/8/17/37bd9c1d657d482fb67989fa25bac89f.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18116" name="AutoShape 4" descr="https://ivteleradio.ru/images/2018/8/17/37bd9c1d657d482fb67989fa25bac89f.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18118" name="Picture 6" descr="https://master-prod.s3.eu-central-1.amazonaws.com/organization/75658organization.jpg"/>
          <p:cNvPicPr>
            <a:picLocks noChangeAspect="1" noChangeArrowheads="1"/>
          </p:cNvPicPr>
          <p:nvPr/>
        </p:nvPicPr>
        <p:blipFill>
          <a:blip r:embed="rId4" cstate="print"/>
          <a:srcRect/>
          <a:stretch>
            <a:fillRect/>
          </a:stretch>
        </p:blipFill>
        <p:spPr bwMode="auto">
          <a:xfrm>
            <a:off x="4648200" y="4038600"/>
            <a:ext cx="4192757" cy="2514600"/>
          </a:xfrm>
          <a:prstGeom prst="ellipse">
            <a:avLst/>
          </a:prstGeom>
          <a:ln>
            <a:noFill/>
          </a:ln>
          <a:effectLst>
            <a:softEdge rad="112500"/>
          </a:effectLst>
        </p:spPr>
      </p:pic>
      <p:pic>
        <p:nvPicPr>
          <p:cNvPr id="218120" name="Picture 8" descr="https://inforesist.org/wp-content/uploads/2017/02/456465.jpg"/>
          <p:cNvPicPr>
            <a:picLocks noChangeAspect="1" noChangeArrowheads="1"/>
          </p:cNvPicPr>
          <p:nvPr/>
        </p:nvPicPr>
        <p:blipFill>
          <a:blip r:embed="rId5" cstate="print"/>
          <a:srcRect/>
          <a:stretch>
            <a:fillRect/>
          </a:stretch>
        </p:blipFill>
        <p:spPr bwMode="auto">
          <a:xfrm>
            <a:off x="381000" y="3962400"/>
            <a:ext cx="3886200" cy="2565400"/>
          </a:xfrm>
          <a:prstGeom prst="ellipse">
            <a:avLst/>
          </a:prstGeom>
          <a:ln>
            <a:noFill/>
          </a:ln>
          <a:effectLst>
            <a:softEdge rad="112500"/>
          </a:effectLst>
        </p:spPr>
      </p:pic>
    </p:spTree>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
          <p:cNvGraphicFramePr>
            <a:graphicFrameLocks noChangeAspect="1"/>
          </p:cNvGraphicFramePr>
          <p:nvPr/>
        </p:nvGraphicFramePr>
        <p:xfrm>
          <a:off x="142844" y="3352800"/>
          <a:ext cx="5648356" cy="3505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Object 4"/>
          <p:cNvGraphicFramePr>
            <a:graphicFrameLocks noChangeAspect="1"/>
          </p:cNvGraphicFramePr>
          <p:nvPr/>
        </p:nvGraphicFramePr>
        <p:xfrm>
          <a:off x="0" y="0"/>
          <a:ext cx="6357950" cy="33528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0" y="3276600"/>
            <a:ext cx="9144000" cy="584775"/>
          </a:xfrm>
          <a:prstGeom prst="rect">
            <a:avLst/>
          </a:prstGeom>
          <a:noFill/>
        </p:spPr>
        <p:txBody>
          <a:bodyPr wrap="square" rtlCol="0">
            <a:spAutoFit/>
          </a:bodyPr>
          <a:lstStyle/>
          <a:p>
            <a:pPr algn="ctr"/>
            <a:r>
              <a:rPr lang="ru-RU" sz="1600" b="1" dirty="0" smtClean="0">
                <a:effectLst>
                  <a:outerShdw blurRad="38100" dist="38100" dir="2700000" algn="tl">
                    <a:srgbClr val="000000">
                      <a:alpha val="43137"/>
                    </a:srgbClr>
                  </a:outerShdw>
                </a:effectLst>
                <a:latin typeface="Calibri" pitchFamily="34" charset="0"/>
                <a:cs typeface="Calibri" pitchFamily="34" charset="0"/>
              </a:rPr>
              <a:t>Водоснабжение; водоотведение, </a:t>
            </a:r>
          </a:p>
          <a:p>
            <a:pPr algn="ctr"/>
            <a:r>
              <a:rPr lang="ru-RU" sz="1600" b="1" dirty="0" smtClean="0">
                <a:effectLst>
                  <a:outerShdw blurRad="38100" dist="38100" dir="2700000" algn="tl">
                    <a:srgbClr val="000000">
                      <a:alpha val="43137"/>
                    </a:srgbClr>
                  </a:outerShdw>
                </a:effectLst>
                <a:latin typeface="Calibri" pitchFamily="34" charset="0"/>
                <a:cs typeface="Calibri" pitchFamily="34" charset="0"/>
              </a:rPr>
              <a:t>организация сбора и утилизация отходов, деятельности по ликвидации загрязнений</a:t>
            </a:r>
            <a:endParaRPr lang="ru-RU" sz="1600" b="1" dirty="0">
              <a:effectLst>
                <a:outerShdw blurRad="38100" dist="38100" dir="2700000" algn="tl">
                  <a:srgbClr val="000000">
                    <a:alpha val="43137"/>
                  </a:srgbClr>
                </a:outerShdw>
              </a:effectLst>
              <a:latin typeface="Calibri" pitchFamily="34" charset="0"/>
              <a:cs typeface="Calibri" pitchFamily="34" charset="0"/>
            </a:endParaRPr>
          </a:p>
        </p:txBody>
      </p:sp>
      <p:sp>
        <p:nvSpPr>
          <p:cNvPr id="5" name="Прямоугольник 4"/>
          <p:cNvSpPr/>
          <p:nvPr/>
        </p:nvSpPr>
        <p:spPr>
          <a:xfrm>
            <a:off x="2362200" y="3810000"/>
            <a:ext cx="1060828" cy="288572"/>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ct val="50000"/>
              </a:spcBef>
            </a:pPr>
            <a:r>
              <a:rPr lang="ru-RU" sz="1200" i="1" dirty="0" smtClean="0">
                <a:latin typeface="Calibri" pitchFamily="34" charset="0"/>
              </a:rPr>
              <a:t>млн. руб.</a:t>
            </a:r>
            <a:endParaRPr lang="ru-RU" sz="1200" i="1" dirty="0">
              <a:latin typeface="Calibri" pitchFamily="34" charset="0"/>
            </a:endParaRPr>
          </a:p>
        </p:txBody>
      </p:sp>
      <p:sp>
        <p:nvSpPr>
          <p:cNvPr id="8" name="Прямоугольник 7"/>
          <p:cNvSpPr/>
          <p:nvPr/>
        </p:nvSpPr>
        <p:spPr>
          <a:xfrm>
            <a:off x="0" y="0"/>
            <a:ext cx="9144000" cy="338554"/>
          </a:xfrm>
          <a:prstGeom prst="rect">
            <a:avLst/>
          </a:prstGeom>
        </p:spPr>
        <p:txBody>
          <a:bodyPr wrap="square">
            <a:spAutoFit/>
          </a:bodyPr>
          <a:lstStyle/>
          <a:p>
            <a:pPr algn="ctr"/>
            <a:r>
              <a:rPr lang="ru-RU" sz="1600" b="1" dirty="0" smtClean="0">
                <a:effectLst>
                  <a:outerShdw blurRad="38100" dist="38100" dir="2700000" algn="tl">
                    <a:srgbClr val="000000">
                      <a:alpha val="43137"/>
                    </a:srgbClr>
                  </a:outerShdw>
                </a:effectLst>
                <a:latin typeface="Calibri" pitchFamily="34" charset="0"/>
                <a:cs typeface="Calibri" pitchFamily="34" charset="0"/>
              </a:rPr>
              <a:t>Обеспечение электрической энергией, газом и  паром; кондиционирование воздуха</a:t>
            </a:r>
            <a:endParaRPr lang="ru-RU" sz="1600" b="1" dirty="0">
              <a:effectLst>
                <a:outerShdw blurRad="38100" dist="38100" dir="2700000" algn="tl">
                  <a:srgbClr val="000000">
                    <a:alpha val="43137"/>
                  </a:srgbClr>
                </a:outerShdw>
              </a:effectLst>
              <a:latin typeface="Calibri" pitchFamily="34" charset="0"/>
              <a:cs typeface="Calibri" pitchFamily="34" charset="0"/>
            </a:endParaRPr>
          </a:p>
        </p:txBody>
      </p:sp>
      <p:pic>
        <p:nvPicPr>
          <p:cNvPr id="235522" name="Picture 2" descr="http://krimchel.ru/images/news/2018/1/4/%D1%82%D0%B0%D1%80%D0%B8%D1%84%D1%8B_%D0%BD%D0%B0_%D1%8D%D0%BB%D0%B5%D0%BA%D1%82%D1%80%D0%BE%D1%8D%D0%BD%D0%B5%D1%80%D0%B3%D0%B8%D1%8E_%D0%B2_%D0%9A%D1%80%D1%8B%D0%BC%D1%83.jpg"/>
          <p:cNvPicPr>
            <a:picLocks noChangeAspect="1" noChangeArrowheads="1"/>
          </p:cNvPicPr>
          <p:nvPr/>
        </p:nvPicPr>
        <p:blipFill>
          <a:blip r:embed="rId4" cstate="print"/>
          <a:srcRect/>
          <a:stretch>
            <a:fillRect/>
          </a:stretch>
        </p:blipFill>
        <p:spPr bwMode="auto">
          <a:xfrm>
            <a:off x="5867400" y="380999"/>
            <a:ext cx="2209800" cy="1467675"/>
          </a:xfrm>
          <a:prstGeom prst="ellipse">
            <a:avLst/>
          </a:prstGeom>
          <a:ln>
            <a:noFill/>
          </a:ln>
          <a:effectLst>
            <a:softEdge rad="112500"/>
          </a:effectLst>
        </p:spPr>
      </p:pic>
      <p:pic>
        <p:nvPicPr>
          <p:cNvPr id="235524" name="Picture 4" descr="https://www.b-g.by/wp-content/uploads/2018/12/gaz-1.jpg"/>
          <p:cNvPicPr>
            <a:picLocks noChangeAspect="1" noChangeArrowheads="1"/>
          </p:cNvPicPr>
          <p:nvPr/>
        </p:nvPicPr>
        <p:blipFill>
          <a:blip r:embed="rId5" cstate="print"/>
          <a:srcRect/>
          <a:stretch>
            <a:fillRect/>
          </a:stretch>
        </p:blipFill>
        <p:spPr bwMode="auto">
          <a:xfrm>
            <a:off x="6695469" y="1676400"/>
            <a:ext cx="2448531" cy="1285479"/>
          </a:xfrm>
          <a:prstGeom prst="ellipse">
            <a:avLst/>
          </a:prstGeom>
          <a:ln>
            <a:noFill/>
          </a:ln>
          <a:effectLst>
            <a:softEdge rad="112500"/>
          </a:effectLst>
        </p:spPr>
      </p:pic>
      <p:pic>
        <p:nvPicPr>
          <p:cNvPr id="235526" name="Picture 6" descr="https://jivi120.com/uploads/posts/water-blue-drop-rose_1920x1080.jpg"/>
          <p:cNvPicPr>
            <a:picLocks noChangeAspect="1" noChangeArrowheads="1"/>
          </p:cNvPicPr>
          <p:nvPr/>
        </p:nvPicPr>
        <p:blipFill>
          <a:blip r:embed="rId6" cstate="print"/>
          <a:srcRect/>
          <a:stretch>
            <a:fillRect/>
          </a:stretch>
        </p:blipFill>
        <p:spPr bwMode="auto">
          <a:xfrm>
            <a:off x="5715000" y="3733800"/>
            <a:ext cx="2844800" cy="1828800"/>
          </a:xfrm>
          <a:prstGeom prst="ellipse">
            <a:avLst/>
          </a:prstGeom>
          <a:ln>
            <a:noFill/>
          </a:ln>
          <a:effectLst>
            <a:softEdge rad="112500"/>
          </a:effectLst>
        </p:spPr>
      </p:pic>
      <p:pic>
        <p:nvPicPr>
          <p:cNvPr id="235528" name="Picture 8" descr="https://ekburg.tv/uploads2/3d071b88-8847-454d-8c3a-21b41cda5965/image.jpg"/>
          <p:cNvPicPr>
            <a:picLocks noChangeAspect="1" noChangeArrowheads="1"/>
          </p:cNvPicPr>
          <p:nvPr/>
        </p:nvPicPr>
        <p:blipFill>
          <a:blip r:embed="rId7" cstate="print"/>
          <a:srcRect r="48172"/>
          <a:stretch>
            <a:fillRect/>
          </a:stretch>
        </p:blipFill>
        <p:spPr bwMode="auto">
          <a:xfrm>
            <a:off x="7543800" y="5121276"/>
            <a:ext cx="1600200" cy="1736724"/>
          </a:xfrm>
          <a:prstGeom prst="ellipse">
            <a:avLst/>
          </a:prstGeom>
          <a:ln>
            <a:noFill/>
          </a:ln>
          <a:effectLst>
            <a:softEdge rad="112500"/>
          </a:effec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
          <p:cNvGraphicFramePr>
            <a:graphicFrameLocks noChangeAspect="1"/>
          </p:cNvGraphicFramePr>
          <p:nvPr/>
        </p:nvGraphicFramePr>
        <p:xfrm>
          <a:off x="0" y="152400"/>
          <a:ext cx="4648200" cy="3071834"/>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txBox="1">
            <a:spLocks noChangeArrowheads="1"/>
          </p:cNvSpPr>
          <p:nvPr/>
        </p:nvSpPr>
        <p:spPr bwMode="auto">
          <a:xfrm>
            <a:off x="0" y="0"/>
            <a:ext cx="4953000" cy="5000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lvl="0" indent="-342900" algn="ctr">
              <a:spcBef>
                <a:spcPct val="20000"/>
              </a:spcBef>
              <a:defRPr/>
            </a:pPr>
            <a:r>
              <a:rPr lang="ru-RU" sz="1600" b="1" kern="0" dirty="0" smtClean="0">
                <a:effectLst>
                  <a:outerShdw blurRad="38100" dist="38100" dir="2700000" algn="tl">
                    <a:srgbClr val="FFFFFF"/>
                  </a:outerShdw>
                </a:effectLst>
                <a:latin typeface="Calibri" pitchFamily="34" charset="0"/>
                <a:cs typeface="Calibri" pitchFamily="34" charset="0"/>
              </a:rPr>
              <a:t>МАЛОЕ И СРЕДНЕЕ ПРЕДПРИНИМАТЕЛЬСТВО</a:t>
            </a:r>
            <a:endParaRPr lang="ru-RU" sz="1600" kern="0" dirty="0" smtClean="0">
              <a:effectLst>
                <a:outerShdw blurRad="38100" dist="38100" dir="2700000" algn="tl">
                  <a:srgbClr val="FFFFFF"/>
                </a:outerShdw>
              </a:effectLst>
              <a:latin typeface="Calibri" pitchFamily="34" charset="0"/>
              <a:cs typeface="Calibri" pitchFamily="34" charset="0"/>
            </a:endParaRPr>
          </a:p>
        </p:txBody>
      </p:sp>
      <p:graphicFrame>
        <p:nvGraphicFramePr>
          <p:cNvPr id="4" name="Object 4"/>
          <p:cNvGraphicFramePr>
            <a:graphicFrameLocks noChangeAspect="1"/>
          </p:cNvGraphicFramePr>
          <p:nvPr/>
        </p:nvGraphicFramePr>
        <p:xfrm>
          <a:off x="0" y="3352800"/>
          <a:ext cx="4572000" cy="32147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Object 4"/>
          <p:cNvGraphicFramePr>
            <a:graphicFrameLocks noChangeAspect="1"/>
          </p:cNvGraphicFramePr>
          <p:nvPr/>
        </p:nvGraphicFramePr>
        <p:xfrm>
          <a:off x="4800600" y="3276600"/>
          <a:ext cx="4191000" cy="3290910"/>
        </p:xfrm>
        <a:graphic>
          <a:graphicData uri="http://schemas.openxmlformats.org/drawingml/2006/chart">
            <c:chart xmlns:c="http://schemas.openxmlformats.org/drawingml/2006/chart" xmlns:r="http://schemas.openxmlformats.org/officeDocument/2006/relationships" r:id="rId4"/>
          </a:graphicData>
        </a:graphic>
      </p:graphicFrame>
      <p:pic>
        <p:nvPicPr>
          <p:cNvPr id="218114" name="Picture 2" descr="http://www.donetskboard.com.ua/upload/avatar/KM-System_18530.jpeg"/>
          <p:cNvPicPr>
            <a:picLocks noChangeAspect="1" noChangeArrowheads="1"/>
          </p:cNvPicPr>
          <p:nvPr/>
        </p:nvPicPr>
        <p:blipFill>
          <a:blip r:embed="rId5" cstate="print"/>
          <a:srcRect/>
          <a:stretch>
            <a:fillRect/>
          </a:stretch>
        </p:blipFill>
        <p:spPr bwMode="auto">
          <a:xfrm>
            <a:off x="5486400" y="381000"/>
            <a:ext cx="3352800" cy="2514600"/>
          </a:xfrm>
          <a:prstGeom prst="ellipse">
            <a:avLst/>
          </a:prstGeom>
          <a:ln>
            <a:noFill/>
          </a:ln>
          <a:effectLst>
            <a:softEdge rad="112500"/>
          </a:effec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4"/>
          <p:cNvGraphicFramePr>
            <a:graphicFrameLocks noGrp="1" noChangeAspect="1"/>
          </p:cNvGraphicFramePr>
          <p:nvPr>
            <p:ph/>
          </p:nvPr>
        </p:nvGraphicFramePr>
        <p:xfrm>
          <a:off x="0" y="642918"/>
          <a:ext cx="4572000" cy="3143272"/>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2"/>
          <p:cNvSpPr txBox="1">
            <a:spLocks noChangeArrowheads="1"/>
          </p:cNvSpPr>
          <p:nvPr/>
        </p:nvSpPr>
        <p:spPr bwMode="auto">
          <a:xfrm>
            <a:off x="1752600" y="0"/>
            <a:ext cx="5715000" cy="3143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marR="0" lvl="0" indent="-342900" algn="ctr" defTabSz="914400" rtl="0" eaLnBrk="1" fontAlgn="base" latinLnBrk="0" hangingPunct="1">
              <a:lnSpc>
                <a:spcPct val="100000"/>
              </a:lnSpc>
              <a:spcBef>
                <a:spcPct val="20000"/>
              </a:spcBef>
              <a:spcAft>
                <a:spcPct val="0"/>
              </a:spcAft>
              <a:buClrTx/>
              <a:buSzTx/>
              <a:tabLst/>
              <a:defRPr/>
            </a:pPr>
            <a:r>
              <a:rPr kumimoji="0" lang="ru-RU" sz="1600" b="1" i="0" u="none" strike="noStrike" kern="0" cap="none" spc="0" normalizeH="0" noProof="0" dirty="0" smtClean="0">
                <a:ln>
                  <a:noFill/>
                </a:ln>
                <a:solidFill>
                  <a:schemeClr val="tx1"/>
                </a:solidFill>
                <a:effectLst>
                  <a:outerShdw blurRad="38100" dist="38100" dir="2700000" algn="tl">
                    <a:srgbClr val="FFFFFF"/>
                  </a:outerShdw>
                </a:effectLst>
                <a:uLnTx/>
                <a:uFillTx/>
                <a:latin typeface="Calibri" pitchFamily="34" charset="0"/>
                <a:cs typeface="Calibri" pitchFamily="34" charset="0"/>
              </a:rPr>
              <a:t>ТРУД И ЗАНЯТОСТЬ</a:t>
            </a:r>
            <a:endParaRPr kumimoji="0" lang="ru-RU" sz="16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Calibri" pitchFamily="34" charset="0"/>
              <a:cs typeface="Calibri" pitchFamily="34" charset="0"/>
            </a:endParaRPr>
          </a:p>
        </p:txBody>
      </p:sp>
      <p:sp>
        <p:nvSpPr>
          <p:cNvPr id="5" name="Прямоугольник 4"/>
          <p:cNvSpPr/>
          <p:nvPr/>
        </p:nvSpPr>
        <p:spPr>
          <a:xfrm>
            <a:off x="8143900" y="571480"/>
            <a:ext cx="849913" cy="246221"/>
          </a:xfrm>
          <a:prstGeom prst="rect">
            <a:avLst/>
          </a:prstGeom>
        </p:spPr>
        <p:txBody>
          <a:bodyPr wrap="none">
            <a:spAutoFit/>
          </a:bodyPr>
          <a:lstStyle/>
          <a:p>
            <a:pPr>
              <a:spcBef>
                <a:spcPct val="50000"/>
              </a:spcBef>
            </a:pPr>
            <a:r>
              <a:rPr lang="ru-RU" sz="1000" i="1" dirty="0" smtClean="0">
                <a:latin typeface="Calibri" pitchFamily="34" charset="0"/>
              </a:rPr>
              <a:t>млн. рублей</a:t>
            </a:r>
            <a:endParaRPr lang="ru-RU" sz="1000" i="1" dirty="0">
              <a:latin typeface="Calibri" pitchFamily="34" charset="0"/>
            </a:endParaRPr>
          </a:p>
        </p:txBody>
      </p:sp>
      <p:graphicFrame>
        <p:nvGraphicFramePr>
          <p:cNvPr id="6" name="Object 4"/>
          <p:cNvGraphicFramePr>
            <a:graphicFrameLocks noChangeAspect="1"/>
          </p:cNvGraphicFramePr>
          <p:nvPr/>
        </p:nvGraphicFramePr>
        <p:xfrm>
          <a:off x="4572000" y="3429000"/>
          <a:ext cx="4572000" cy="3357586"/>
        </p:xfrm>
        <a:graphic>
          <a:graphicData uri="http://schemas.openxmlformats.org/drawingml/2006/chart">
            <c:chart xmlns:c="http://schemas.openxmlformats.org/drawingml/2006/chart" xmlns:r="http://schemas.openxmlformats.org/officeDocument/2006/relationships" r:id="rId3"/>
          </a:graphicData>
        </a:graphic>
      </p:graphicFrame>
      <p:sp>
        <p:nvSpPr>
          <p:cNvPr id="7" name="Прямоугольник 6"/>
          <p:cNvSpPr/>
          <p:nvPr/>
        </p:nvSpPr>
        <p:spPr>
          <a:xfrm>
            <a:off x="3124200" y="533400"/>
            <a:ext cx="1183466" cy="276999"/>
          </a:xfrm>
          <a:prstGeom prst="rect">
            <a:avLst/>
          </a:prstGeom>
        </p:spPr>
        <p:txBody>
          <a:bodyPr wrap="none">
            <a:spAutoFit/>
          </a:bodyPr>
          <a:lstStyle/>
          <a:p>
            <a:pPr>
              <a:spcBef>
                <a:spcPct val="50000"/>
              </a:spcBef>
            </a:pPr>
            <a:r>
              <a:rPr lang="ru-RU" sz="1200" i="1" dirty="0" smtClean="0">
                <a:latin typeface="Calibri" pitchFamily="34" charset="0"/>
              </a:rPr>
              <a:t>рублей в месяц</a:t>
            </a:r>
            <a:endParaRPr lang="ru-RU" sz="1200" i="1" dirty="0">
              <a:latin typeface="Calibri" pitchFamily="34" charset="0"/>
            </a:endParaRPr>
          </a:p>
        </p:txBody>
      </p:sp>
      <p:graphicFrame>
        <p:nvGraphicFramePr>
          <p:cNvPr id="8" name="Object 4"/>
          <p:cNvGraphicFramePr>
            <a:graphicFrameLocks noChangeAspect="1"/>
          </p:cNvGraphicFramePr>
          <p:nvPr/>
        </p:nvGraphicFramePr>
        <p:xfrm>
          <a:off x="0" y="3124200"/>
          <a:ext cx="4572000" cy="3733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Object 4"/>
          <p:cNvGraphicFramePr>
            <a:graphicFrameLocks noChangeAspect="1"/>
          </p:cNvGraphicFramePr>
          <p:nvPr/>
        </p:nvGraphicFramePr>
        <p:xfrm>
          <a:off x="4572000" y="571480"/>
          <a:ext cx="4572000" cy="2857520"/>
        </p:xfrm>
        <a:graphic>
          <a:graphicData uri="http://schemas.openxmlformats.org/drawingml/2006/chart">
            <c:chart xmlns:c="http://schemas.openxmlformats.org/drawingml/2006/chart" xmlns:r="http://schemas.openxmlformats.org/officeDocument/2006/relationships" r:id="rId5"/>
          </a:graphicData>
        </a:graphic>
      </p:graphicFrame>
      <p:sp>
        <p:nvSpPr>
          <p:cNvPr id="10" name="Прямоугольник 9"/>
          <p:cNvSpPr/>
          <p:nvPr/>
        </p:nvSpPr>
        <p:spPr>
          <a:xfrm>
            <a:off x="3429000" y="3581400"/>
            <a:ext cx="1067023" cy="276999"/>
          </a:xfrm>
          <a:prstGeom prst="rect">
            <a:avLst/>
          </a:prstGeom>
        </p:spPr>
        <p:txBody>
          <a:bodyPr wrap="none">
            <a:spAutoFit/>
          </a:bodyPr>
          <a:lstStyle/>
          <a:p>
            <a:pPr>
              <a:spcBef>
                <a:spcPct val="50000"/>
              </a:spcBef>
            </a:pPr>
            <a:r>
              <a:rPr lang="ru-RU" sz="1200" i="1" dirty="0" smtClean="0">
                <a:latin typeface="Calibri" pitchFamily="34" charset="0"/>
              </a:rPr>
              <a:t>тыс. человек</a:t>
            </a:r>
            <a:endParaRPr lang="ru-RU" sz="1200" i="1" dirty="0">
              <a:latin typeface="Calibri" pitchFamily="34" charset="0"/>
            </a:endParaRPr>
          </a:p>
        </p:txBody>
      </p:sp>
      <p:sp>
        <p:nvSpPr>
          <p:cNvPr id="11" name="Прямоугольник 10"/>
          <p:cNvSpPr/>
          <p:nvPr/>
        </p:nvSpPr>
        <p:spPr>
          <a:xfrm>
            <a:off x="7924800" y="3581400"/>
            <a:ext cx="1067023" cy="276999"/>
          </a:xfrm>
          <a:prstGeom prst="rect">
            <a:avLst/>
          </a:prstGeom>
        </p:spPr>
        <p:txBody>
          <a:bodyPr wrap="none">
            <a:spAutoFit/>
          </a:bodyPr>
          <a:lstStyle/>
          <a:p>
            <a:pPr>
              <a:spcBef>
                <a:spcPct val="50000"/>
              </a:spcBef>
            </a:pPr>
            <a:r>
              <a:rPr lang="ru-RU" sz="1200" i="1" dirty="0" smtClean="0">
                <a:latin typeface="Calibri" pitchFamily="34" charset="0"/>
              </a:rPr>
              <a:t>тыс. человек</a:t>
            </a:r>
            <a:endParaRPr lang="ru-RU" sz="1200" i="1" dirty="0">
              <a:latin typeface="Calibri" pitchFamily="34" charset="0"/>
            </a:endParaRPr>
          </a:p>
        </p:txBody>
      </p:sp>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2" name="Picture 4" descr="https://smartprogress.do/uploadImages/000612455.jpg"/>
          <p:cNvPicPr>
            <a:picLocks noChangeAspect="1" noChangeArrowheads="1"/>
          </p:cNvPicPr>
          <p:nvPr/>
        </p:nvPicPr>
        <p:blipFill>
          <a:blip r:embed="rId2" cstate="print"/>
          <a:srcRect/>
          <a:stretch>
            <a:fillRect/>
          </a:stretch>
        </p:blipFill>
        <p:spPr bwMode="auto">
          <a:xfrm>
            <a:off x="5052973" y="4038600"/>
            <a:ext cx="4091027" cy="2819400"/>
          </a:xfrm>
          <a:prstGeom prst="ellipse">
            <a:avLst/>
          </a:prstGeom>
          <a:ln>
            <a:noFill/>
          </a:ln>
          <a:effectLst>
            <a:softEdge rad="112500"/>
          </a:effectLst>
        </p:spPr>
      </p:pic>
      <p:pic>
        <p:nvPicPr>
          <p:cNvPr id="237570" name="Picture 2" descr="https://teletype.in/files/2d/2d00c809-9b2e-40ce-b39d-54a6f48c6d03.png"/>
          <p:cNvPicPr>
            <a:picLocks noChangeAspect="1" noChangeArrowheads="1"/>
          </p:cNvPicPr>
          <p:nvPr/>
        </p:nvPicPr>
        <p:blipFill>
          <a:blip r:embed="rId3" cstate="print"/>
          <a:srcRect l="14722" r="14119"/>
          <a:stretch>
            <a:fillRect/>
          </a:stretch>
        </p:blipFill>
        <p:spPr bwMode="auto">
          <a:xfrm>
            <a:off x="6400800" y="2133600"/>
            <a:ext cx="2582045" cy="1905000"/>
          </a:xfrm>
          <a:prstGeom prst="ellipse">
            <a:avLst/>
          </a:prstGeom>
          <a:ln>
            <a:noFill/>
          </a:ln>
          <a:effectLst>
            <a:softEdge rad="112500"/>
          </a:effectLst>
        </p:spPr>
      </p:pic>
      <p:graphicFrame>
        <p:nvGraphicFramePr>
          <p:cNvPr id="3" name="Содержимое 2"/>
          <p:cNvGraphicFramePr>
            <a:graphicFrameLocks noGrp="1"/>
          </p:cNvGraphicFramePr>
          <p:nvPr>
            <p:ph/>
          </p:nvPr>
        </p:nvGraphicFramePr>
        <p:xfrm>
          <a:off x="0" y="762000"/>
          <a:ext cx="6272242" cy="4572000"/>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2"/>
          <p:cNvSpPr txBox="1">
            <a:spLocks noChangeArrowheads="1"/>
          </p:cNvSpPr>
          <p:nvPr/>
        </p:nvSpPr>
        <p:spPr bwMode="auto">
          <a:xfrm>
            <a:off x="0" y="0"/>
            <a:ext cx="91440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marR="0" lvl="0" indent="-342900" algn="ctr" defTabSz="914400" rtl="0" eaLnBrk="1" fontAlgn="base" latinLnBrk="0" hangingPunct="1">
              <a:lnSpc>
                <a:spcPct val="100000"/>
              </a:lnSpc>
              <a:spcBef>
                <a:spcPct val="20000"/>
              </a:spcBef>
              <a:spcAft>
                <a:spcPct val="0"/>
              </a:spcAft>
              <a:buClrTx/>
              <a:buSzTx/>
              <a:tabLst/>
              <a:defRPr/>
            </a:pPr>
            <a:r>
              <a:rPr lang="ru-RU" sz="1600" b="1" kern="0" dirty="0" smtClean="0">
                <a:effectLst>
                  <a:outerShdw blurRad="38100" dist="38100" dir="2700000" algn="tl">
                    <a:srgbClr val="FFFFFF"/>
                  </a:outerShdw>
                </a:effectLst>
                <a:latin typeface="Calibri" pitchFamily="34" charset="0"/>
                <a:cs typeface="Calibri" pitchFamily="34" charset="0"/>
              </a:rPr>
              <a:t>ДЕНЕЖНЫЕ ДОХОДЫ НАСЕЛЕНИЯ</a:t>
            </a:r>
          </a:p>
          <a:p>
            <a:pPr marL="342900" marR="0" lvl="0" indent="-342900" algn="ctr" defTabSz="914400" rtl="0" eaLnBrk="1" fontAlgn="base" latinLnBrk="0" hangingPunct="1">
              <a:lnSpc>
                <a:spcPct val="100000"/>
              </a:lnSpc>
              <a:spcBef>
                <a:spcPct val="20000"/>
              </a:spcBef>
              <a:spcAft>
                <a:spcPct val="0"/>
              </a:spcAft>
              <a:buClrTx/>
              <a:buSzTx/>
              <a:tabLst/>
              <a:defRPr/>
            </a:pPr>
            <a:r>
              <a:rPr lang="ru-RU" sz="1600" b="1" kern="0" dirty="0" smtClean="0">
                <a:effectLst>
                  <a:outerShdw blurRad="38100" dist="38100" dir="2700000" algn="tl">
                    <a:srgbClr val="FFFFFF"/>
                  </a:outerShdw>
                </a:effectLst>
                <a:latin typeface="Calibri" pitchFamily="34" charset="0"/>
                <a:cs typeface="Calibri" pitchFamily="34" charset="0"/>
              </a:rPr>
              <a:t>п</a:t>
            </a:r>
            <a:r>
              <a:rPr kumimoji="0" lang="ru-RU" sz="1600" b="1"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Calibri" pitchFamily="34" charset="0"/>
                <a:cs typeface="Calibri" pitchFamily="34" charset="0"/>
              </a:rPr>
              <a:t>рожиточный  минимум в среднем на душу населения (в среднем за год) </a:t>
            </a:r>
          </a:p>
          <a:p>
            <a:pPr marL="342900" marR="0" lvl="0" indent="-342900" algn="ctr" defTabSz="914400" rtl="0" eaLnBrk="1" fontAlgn="base" latinLnBrk="0" hangingPunct="1">
              <a:lnSpc>
                <a:spcPct val="100000"/>
              </a:lnSpc>
              <a:spcBef>
                <a:spcPct val="20000"/>
              </a:spcBef>
              <a:spcAft>
                <a:spcPct val="0"/>
              </a:spcAft>
              <a:buClrTx/>
              <a:buSzTx/>
              <a:tabLst/>
              <a:defRPr/>
            </a:pPr>
            <a:r>
              <a:rPr kumimoji="0" lang="ru-RU" sz="1600" b="1"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Calibri" pitchFamily="34" charset="0"/>
                <a:cs typeface="Calibri" pitchFamily="34" charset="0"/>
              </a:rPr>
              <a:t>по социально-демографическим группам</a:t>
            </a:r>
            <a:endParaRPr kumimoji="0" lang="ru-RU" sz="16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Calibri" pitchFamily="34" charset="0"/>
              <a:cs typeface="Calibri" pitchFamily="34" charset="0"/>
            </a:endParaRPr>
          </a:p>
        </p:txBody>
      </p:sp>
      <p:sp>
        <p:nvSpPr>
          <p:cNvPr id="5" name="Прямоугольник 4"/>
          <p:cNvSpPr/>
          <p:nvPr/>
        </p:nvSpPr>
        <p:spPr>
          <a:xfrm>
            <a:off x="2438400" y="1066800"/>
            <a:ext cx="1098506" cy="276999"/>
          </a:xfrm>
          <a:prstGeom prst="rect">
            <a:avLst/>
          </a:prstGeom>
        </p:spPr>
        <p:txBody>
          <a:bodyPr wrap="none">
            <a:spAutoFit/>
          </a:bodyPr>
          <a:lstStyle/>
          <a:p>
            <a:pPr>
              <a:spcBef>
                <a:spcPct val="50000"/>
              </a:spcBef>
            </a:pPr>
            <a:r>
              <a:rPr lang="ru-RU" sz="1200" i="1" dirty="0" smtClean="0">
                <a:latin typeface="Calibri" pitchFamily="34" charset="0"/>
              </a:rPr>
              <a:t>рублей/месяц</a:t>
            </a:r>
            <a:endParaRPr lang="ru-RU" sz="1200" i="1" dirty="0">
              <a:latin typeface="Calibri" pitchFamily="34" charset="0"/>
            </a:endParaRPr>
          </a:p>
        </p:txBody>
      </p:sp>
      <p:sp>
        <p:nvSpPr>
          <p:cNvPr id="6" name="TextBox 5"/>
          <p:cNvSpPr txBox="1"/>
          <p:nvPr/>
        </p:nvSpPr>
        <p:spPr>
          <a:xfrm>
            <a:off x="914400" y="5562600"/>
            <a:ext cx="4629176" cy="646331"/>
          </a:xfrm>
          <a:prstGeom prst="rect">
            <a:avLst/>
          </a:prstGeom>
          <a:noFill/>
        </p:spPr>
        <p:txBody>
          <a:bodyPr wrap="square" rtlCol="0">
            <a:spAutoFit/>
          </a:bodyPr>
          <a:lstStyle/>
          <a:p>
            <a:r>
              <a:rPr lang="ru-RU" sz="1200" dirty="0" smtClean="0">
                <a:latin typeface="Calibri" pitchFamily="34" charset="0"/>
                <a:cs typeface="Calibri" pitchFamily="34" charset="0"/>
              </a:rPr>
              <a:t>      Трудоспособного населения</a:t>
            </a:r>
          </a:p>
          <a:p>
            <a:r>
              <a:rPr lang="ru-RU" sz="1200" dirty="0" smtClean="0">
                <a:latin typeface="Calibri" pitchFamily="34" charset="0"/>
                <a:cs typeface="Calibri" pitchFamily="34" charset="0"/>
              </a:rPr>
              <a:t>      Пенсионеров</a:t>
            </a:r>
          </a:p>
          <a:p>
            <a:r>
              <a:rPr lang="ru-RU" sz="1200" dirty="0" smtClean="0">
                <a:latin typeface="Calibri" pitchFamily="34" charset="0"/>
                <a:cs typeface="Calibri" pitchFamily="34" charset="0"/>
              </a:rPr>
              <a:t>      Детей</a:t>
            </a:r>
            <a:endParaRPr lang="ru-RU" sz="1200" dirty="0">
              <a:latin typeface="Calibri" pitchFamily="34" charset="0"/>
              <a:cs typeface="Calibri" pitchFamily="34" charset="0"/>
            </a:endParaRPr>
          </a:p>
        </p:txBody>
      </p:sp>
      <p:sp>
        <p:nvSpPr>
          <p:cNvPr id="7" name="Прямоугольник 6"/>
          <p:cNvSpPr/>
          <p:nvPr/>
        </p:nvSpPr>
        <p:spPr>
          <a:xfrm>
            <a:off x="990600" y="5562600"/>
            <a:ext cx="142900" cy="20004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Прямоугольник 7"/>
          <p:cNvSpPr/>
          <p:nvPr/>
        </p:nvSpPr>
        <p:spPr>
          <a:xfrm>
            <a:off x="990600" y="5791200"/>
            <a:ext cx="142900" cy="18099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Прямоугольник 8"/>
          <p:cNvSpPr/>
          <p:nvPr/>
        </p:nvSpPr>
        <p:spPr>
          <a:xfrm>
            <a:off x="990600" y="6019800"/>
            <a:ext cx="142900" cy="161948"/>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4"/>
          <p:cNvGraphicFramePr>
            <a:graphicFrameLocks noGrp="1" noChangeAspect="1"/>
          </p:cNvGraphicFramePr>
          <p:nvPr>
            <p:ph/>
          </p:nvPr>
        </p:nvGraphicFramePr>
        <p:xfrm>
          <a:off x="1" y="0"/>
          <a:ext cx="5689600" cy="426720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2"/>
          <p:cNvSpPr txBox="1">
            <a:spLocks noChangeArrowheads="1"/>
          </p:cNvSpPr>
          <p:nvPr/>
        </p:nvSpPr>
        <p:spPr bwMode="auto">
          <a:xfrm>
            <a:off x="0" y="0"/>
            <a:ext cx="5334000" cy="5000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marR="0" lvl="0" indent="-342900" algn="ctr" defTabSz="914400" rtl="0" eaLnBrk="1" fontAlgn="base" latinLnBrk="0" hangingPunct="1">
              <a:lnSpc>
                <a:spcPct val="100000"/>
              </a:lnSpc>
              <a:spcBef>
                <a:spcPct val="20000"/>
              </a:spcBef>
              <a:spcAft>
                <a:spcPct val="0"/>
              </a:spcAft>
              <a:buClrTx/>
              <a:buSzTx/>
              <a:tabLst/>
              <a:defRPr/>
            </a:pPr>
            <a:r>
              <a:rPr lang="ru-RU" sz="1600" b="1" kern="0" dirty="0" smtClean="0">
                <a:effectLst>
                  <a:outerShdw blurRad="38100" dist="38100" dir="2700000" algn="tl">
                    <a:srgbClr val="000000">
                      <a:alpha val="43137"/>
                    </a:srgbClr>
                  </a:outerShdw>
                </a:effectLst>
                <a:latin typeface="Calibri" pitchFamily="34" charset="0"/>
                <a:cs typeface="Calibri" pitchFamily="34" charset="0"/>
              </a:rPr>
              <a:t>РАСХОДЫ НАСЕЛЕНИЯ</a:t>
            </a:r>
            <a:endParaRPr kumimoji="0" lang="ru-RU" sz="1600" b="0"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alibri" pitchFamily="34" charset="0"/>
              <a:cs typeface="Calibri" pitchFamily="34" charset="0"/>
            </a:endParaRPr>
          </a:p>
        </p:txBody>
      </p:sp>
      <p:sp>
        <p:nvSpPr>
          <p:cNvPr id="5" name="Прямоугольник 4"/>
          <p:cNvSpPr/>
          <p:nvPr/>
        </p:nvSpPr>
        <p:spPr>
          <a:xfrm>
            <a:off x="4038600" y="304800"/>
            <a:ext cx="979884" cy="276999"/>
          </a:xfrm>
          <a:prstGeom prst="rect">
            <a:avLst/>
          </a:prstGeom>
        </p:spPr>
        <p:txBody>
          <a:bodyPr wrap="none">
            <a:spAutoFit/>
          </a:bodyPr>
          <a:lstStyle/>
          <a:p>
            <a:pPr>
              <a:spcBef>
                <a:spcPct val="50000"/>
              </a:spcBef>
            </a:pPr>
            <a:r>
              <a:rPr lang="ru-RU" sz="1200" i="1" dirty="0" smtClean="0">
                <a:latin typeface="Calibri" pitchFamily="34" charset="0"/>
              </a:rPr>
              <a:t>млн. рублей</a:t>
            </a:r>
            <a:endParaRPr lang="ru-RU" sz="1200" i="1" dirty="0">
              <a:latin typeface="Calibri" pitchFamily="34" charset="0"/>
            </a:endParaRPr>
          </a:p>
        </p:txBody>
      </p:sp>
      <p:pic>
        <p:nvPicPr>
          <p:cNvPr id="239618" name="Picture 2" descr="https://cf.ppt-online.org/files/slide/d/DhxlLvTPW5Jjt79wsa63dXbYI4Og8ArRzfUCcm/slide-6.jpg"/>
          <p:cNvPicPr>
            <a:picLocks noChangeAspect="1" noChangeArrowheads="1"/>
          </p:cNvPicPr>
          <p:nvPr/>
        </p:nvPicPr>
        <p:blipFill>
          <a:blip r:embed="rId3" cstate="print"/>
          <a:srcRect l="5000" t="60000" r="63333" b="8889"/>
          <a:stretch>
            <a:fillRect/>
          </a:stretch>
        </p:blipFill>
        <p:spPr bwMode="auto">
          <a:xfrm>
            <a:off x="5410200" y="2590800"/>
            <a:ext cx="3412673" cy="2514600"/>
          </a:xfrm>
          <a:prstGeom prst="ellipse">
            <a:avLst/>
          </a:prstGeom>
          <a:ln>
            <a:noFill/>
          </a:ln>
          <a:effectLst>
            <a:softEdge rad="112500"/>
          </a:effectLst>
        </p:spPr>
      </p:pic>
      <p:pic>
        <p:nvPicPr>
          <p:cNvPr id="6" name="Picture 2" descr="https://cf.ppt-online.org/files/slide/d/DhxlLvTPW5Jjt79wsa63dXbYI4Og8ArRzfUCcm/slide-6.jpg"/>
          <p:cNvPicPr>
            <a:picLocks noChangeAspect="1" noChangeArrowheads="1"/>
          </p:cNvPicPr>
          <p:nvPr/>
        </p:nvPicPr>
        <p:blipFill>
          <a:blip r:embed="rId3" cstate="print"/>
          <a:srcRect l="5000" t="17778" r="63333" b="48889"/>
          <a:stretch>
            <a:fillRect/>
          </a:stretch>
        </p:blipFill>
        <p:spPr bwMode="auto">
          <a:xfrm>
            <a:off x="5715000" y="136358"/>
            <a:ext cx="3048000" cy="2406316"/>
          </a:xfrm>
          <a:prstGeom prst="ellipse">
            <a:avLst/>
          </a:prstGeom>
          <a:ln>
            <a:noFill/>
          </a:ln>
          <a:effectLst>
            <a:softEdge rad="112500"/>
          </a:effectLst>
        </p:spPr>
      </p:pic>
      <p:pic>
        <p:nvPicPr>
          <p:cNvPr id="239620" name="Picture 4" descr="https://ftime.by/sites/default/files/press/18_0.jpg"/>
          <p:cNvPicPr>
            <a:picLocks noChangeAspect="1" noChangeArrowheads="1"/>
          </p:cNvPicPr>
          <p:nvPr/>
        </p:nvPicPr>
        <p:blipFill>
          <a:blip r:embed="rId4" cstate="print"/>
          <a:srcRect/>
          <a:stretch>
            <a:fillRect/>
          </a:stretch>
        </p:blipFill>
        <p:spPr bwMode="auto">
          <a:xfrm>
            <a:off x="304801" y="4267200"/>
            <a:ext cx="5867400" cy="2298732"/>
          </a:xfrm>
          <a:prstGeom prst="ellipse">
            <a:avLst/>
          </a:prstGeom>
          <a:ln>
            <a:noFill/>
          </a:ln>
          <a:effectLst>
            <a:softEdge rad="112500"/>
          </a:effectLst>
        </p:spPr>
      </p:pic>
    </p:spTree>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9" name="Picture 3" descr="https://city-yaroslavl.ru/upload/iblock/4c8/publ_budg.jpg"/>
          <p:cNvPicPr>
            <a:picLocks noChangeAspect="1" noChangeArrowheads="1"/>
          </p:cNvPicPr>
          <p:nvPr/>
        </p:nvPicPr>
        <p:blipFill>
          <a:blip r:embed="rId2"/>
          <a:srcRect/>
          <a:stretch>
            <a:fillRect/>
          </a:stretch>
        </p:blipFill>
        <p:spPr bwMode="auto">
          <a:xfrm>
            <a:off x="609600" y="0"/>
            <a:ext cx="7924800" cy="3065929"/>
          </a:xfrm>
          <a:prstGeom prst="rect">
            <a:avLst/>
          </a:prstGeom>
          <a:ln>
            <a:noFill/>
          </a:ln>
          <a:effectLst>
            <a:softEdge rad="112500"/>
          </a:effectLst>
        </p:spPr>
      </p:pic>
      <p:sp>
        <p:nvSpPr>
          <p:cNvPr id="4" name="Rectangle 1"/>
          <p:cNvSpPr>
            <a:spLocks noChangeArrowheads="1"/>
          </p:cNvSpPr>
          <p:nvPr/>
        </p:nvSpPr>
        <p:spPr bwMode="auto">
          <a:xfrm>
            <a:off x="190500" y="3429000"/>
            <a:ext cx="87630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b="1" dirty="0" smtClean="0"/>
              <a:t>ПОВЕСТКА ПУБЛИЧНЫХ СЛУШАНИЙ</a:t>
            </a:r>
            <a:endParaRPr lang="ru-RU" dirty="0" smtClean="0"/>
          </a:p>
          <a:p>
            <a:r>
              <a:rPr lang="ru-RU" dirty="0" smtClean="0"/>
              <a:t> </a:t>
            </a:r>
          </a:p>
          <a:p>
            <a:r>
              <a:rPr lang="ru-RU" dirty="0" smtClean="0"/>
              <a:t>      Начало</a:t>
            </a:r>
            <a:r>
              <a:rPr lang="ru-RU" b="1" dirty="0" smtClean="0"/>
              <a:t>: 28.05.2020 в 10-00 часов</a:t>
            </a:r>
            <a:r>
              <a:rPr lang="ru-RU" dirty="0" smtClean="0"/>
              <a:t>	</a:t>
            </a:r>
          </a:p>
          <a:p>
            <a:r>
              <a:rPr lang="ru-RU" dirty="0" smtClean="0"/>
              <a:t>      Место проведения:   зал  </a:t>
            </a:r>
            <a:r>
              <a:rPr lang="ru-RU" dirty="0" err="1" smtClean="0"/>
              <a:t>межпоселенческого</a:t>
            </a:r>
            <a:r>
              <a:rPr lang="ru-RU" dirty="0" smtClean="0"/>
              <a:t>  районного дома культуры по адресу: ст. Курская, пер. Школьный,14</a:t>
            </a:r>
          </a:p>
          <a:p>
            <a:r>
              <a:rPr lang="ru-RU" dirty="0" smtClean="0"/>
              <a:t> </a:t>
            </a:r>
          </a:p>
          <a:p>
            <a:pPr algn="just"/>
            <a:r>
              <a:rPr lang="ru-RU" dirty="0" smtClean="0"/>
              <a:t>     1. Обсуждение проекта решения совета Курского муниципального района Ставропольского края «Об исполнении  бюджета Курского муниципального района Ставропольского края за 2019 год»</a:t>
            </a:r>
          </a:p>
          <a:p>
            <a:pPr algn="just"/>
            <a:r>
              <a:rPr lang="ru-RU" b="1" dirty="0" smtClean="0"/>
              <a:t>Докладчик: Е.В. Мишина </a:t>
            </a:r>
            <a:r>
              <a:rPr lang="ru-RU" dirty="0" smtClean="0"/>
              <a:t>– начальник Финансового управления администрации Курского муниципального района Ставропольского края.  </a:t>
            </a:r>
          </a:p>
          <a:p>
            <a:pPr lvl="0" indent="227013" algn="ctr">
              <a:tabLst>
                <a:tab pos="3084513" algn="ctr"/>
              </a:tabLst>
            </a:pPr>
            <a:endParaRPr kumimoji="0" lang="ru-RU" b="0" i="0" u="none" strike="noStrike" cap="none" normalizeH="0" baseline="0" dirty="0" smtClean="0">
              <a:ln>
                <a:noFill/>
              </a:ln>
              <a:solidFill>
                <a:schemeClr val="tx1"/>
              </a:solidFill>
              <a:effectLst/>
              <a:latin typeface="Calibri" pitchFamily="34" charset="0"/>
              <a:cs typeface="Calibri"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4"/>
          <p:cNvGraphicFramePr>
            <a:graphicFrameLocks noGrp="1" noChangeAspect="1"/>
          </p:cNvGraphicFramePr>
          <p:nvPr>
            <p:ph/>
          </p:nvPr>
        </p:nvGraphicFramePr>
        <p:xfrm>
          <a:off x="0" y="0"/>
          <a:ext cx="4572000" cy="342900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2"/>
          <p:cNvSpPr txBox="1">
            <a:spLocks noChangeArrowheads="1"/>
          </p:cNvSpPr>
          <p:nvPr/>
        </p:nvSpPr>
        <p:spPr bwMode="auto">
          <a:xfrm>
            <a:off x="0" y="0"/>
            <a:ext cx="9144000" cy="5000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lvl="0" indent="-342900" algn="ctr">
              <a:spcBef>
                <a:spcPct val="20000"/>
              </a:spcBef>
              <a:defRPr/>
            </a:pPr>
            <a:r>
              <a:rPr lang="ru-RU" sz="2300" b="1" kern="0" dirty="0" smtClean="0">
                <a:effectLst>
                  <a:outerShdw blurRad="38100" dist="38100" dir="2700000" algn="tl">
                    <a:srgbClr val="FFFFFF"/>
                  </a:outerShdw>
                </a:effectLst>
                <a:latin typeface="Times New Roman" pitchFamily="18" charset="0"/>
                <a:cs typeface="Times New Roman" pitchFamily="18" charset="0"/>
              </a:rPr>
              <a:t>ОБЕСПЕЧЕННОСТЬ</a:t>
            </a:r>
            <a:endParaRPr lang="ru-RU" sz="2100" kern="0" dirty="0" smtClean="0">
              <a:effectLst>
                <a:outerShdw blurRad="38100" dist="38100" dir="2700000" algn="tl">
                  <a:srgbClr val="FFFFFF"/>
                </a:outerShdw>
              </a:effectLst>
              <a:latin typeface="Times New Roman" pitchFamily="18" charset="0"/>
              <a:cs typeface="Times New Roman" pitchFamily="18" charset="0"/>
            </a:endParaRPr>
          </a:p>
        </p:txBody>
      </p:sp>
      <p:sp>
        <p:nvSpPr>
          <p:cNvPr id="5" name="Прямоугольник 4"/>
          <p:cNvSpPr/>
          <p:nvPr/>
        </p:nvSpPr>
        <p:spPr>
          <a:xfrm>
            <a:off x="500034" y="214290"/>
            <a:ext cx="899605" cy="307777"/>
          </a:xfrm>
          <a:prstGeom prst="rect">
            <a:avLst/>
          </a:prstGeom>
        </p:spPr>
        <p:txBody>
          <a:bodyPr wrap="square">
            <a:spAutoFit/>
          </a:bodyPr>
          <a:lstStyle/>
          <a:p>
            <a:pPr>
              <a:spcBef>
                <a:spcPct val="50000"/>
              </a:spcBef>
            </a:pPr>
            <a:r>
              <a:rPr lang="ru-RU" sz="1400" i="1" dirty="0" smtClean="0">
                <a:latin typeface="Calibri" pitchFamily="34" charset="0"/>
              </a:rPr>
              <a:t>единиц</a:t>
            </a:r>
            <a:endParaRPr lang="ru-RU" sz="1400" i="1" dirty="0">
              <a:latin typeface="Calibri" pitchFamily="34" charset="0"/>
            </a:endParaRPr>
          </a:p>
        </p:txBody>
      </p:sp>
      <p:graphicFrame>
        <p:nvGraphicFramePr>
          <p:cNvPr id="6" name="Object 4"/>
          <p:cNvGraphicFramePr>
            <a:graphicFrameLocks noChangeAspect="1"/>
          </p:cNvGraphicFramePr>
          <p:nvPr/>
        </p:nvGraphicFramePr>
        <p:xfrm>
          <a:off x="4714876" y="142852"/>
          <a:ext cx="4429124" cy="32861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Object 4"/>
          <p:cNvGraphicFramePr>
            <a:graphicFrameLocks noChangeAspect="1"/>
          </p:cNvGraphicFramePr>
          <p:nvPr/>
        </p:nvGraphicFramePr>
        <p:xfrm>
          <a:off x="0" y="3276600"/>
          <a:ext cx="4419600" cy="3581400"/>
        </p:xfrm>
        <a:graphic>
          <a:graphicData uri="http://schemas.openxmlformats.org/drawingml/2006/chart">
            <c:chart xmlns:c="http://schemas.openxmlformats.org/drawingml/2006/chart" xmlns:r="http://schemas.openxmlformats.org/officeDocument/2006/relationships" r:id="rId4"/>
          </a:graphicData>
        </a:graphic>
      </p:graphicFrame>
      <p:sp>
        <p:nvSpPr>
          <p:cNvPr id="9" name="Прямоугольник 8"/>
          <p:cNvSpPr/>
          <p:nvPr/>
        </p:nvSpPr>
        <p:spPr>
          <a:xfrm>
            <a:off x="3505200" y="3657600"/>
            <a:ext cx="899605" cy="307777"/>
          </a:xfrm>
          <a:prstGeom prst="rect">
            <a:avLst/>
          </a:prstGeom>
        </p:spPr>
        <p:txBody>
          <a:bodyPr wrap="square">
            <a:spAutoFit/>
          </a:bodyPr>
          <a:lstStyle/>
          <a:p>
            <a:pPr>
              <a:spcBef>
                <a:spcPct val="50000"/>
              </a:spcBef>
            </a:pPr>
            <a:r>
              <a:rPr lang="ru-RU" sz="1400" i="1" dirty="0" smtClean="0">
                <a:latin typeface="Calibri" pitchFamily="34" charset="0"/>
              </a:rPr>
              <a:t>человек</a:t>
            </a:r>
            <a:endParaRPr lang="ru-RU" sz="1400" i="1" dirty="0">
              <a:latin typeface="Calibri" pitchFamily="34" charset="0"/>
            </a:endParaRPr>
          </a:p>
        </p:txBody>
      </p:sp>
      <p:sp>
        <p:nvSpPr>
          <p:cNvPr id="10" name="Прямоугольник 9"/>
          <p:cNvSpPr/>
          <p:nvPr/>
        </p:nvSpPr>
        <p:spPr>
          <a:xfrm>
            <a:off x="8244395" y="214290"/>
            <a:ext cx="899605" cy="307777"/>
          </a:xfrm>
          <a:prstGeom prst="rect">
            <a:avLst/>
          </a:prstGeom>
        </p:spPr>
        <p:txBody>
          <a:bodyPr wrap="square">
            <a:spAutoFit/>
          </a:bodyPr>
          <a:lstStyle/>
          <a:p>
            <a:pPr>
              <a:spcBef>
                <a:spcPct val="50000"/>
              </a:spcBef>
            </a:pPr>
            <a:r>
              <a:rPr lang="ru-RU" sz="1400" i="1" dirty="0" smtClean="0">
                <a:latin typeface="Calibri" pitchFamily="34" charset="0"/>
              </a:rPr>
              <a:t>человек</a:t>
            </a:r>
            <a:endParaRPr lang="ru-RU" sz="1400" i="1" dirty="0">
              <a:latin typeface="Calibri" pitchFamily="34" charset="0"/>
            </a:endParaRPr>
          </a:p>
        </p:txBody>
      </p:sp>
      <p:pic>
        <p:nvPicPr>
          <p:cNvPr id="240642" name="Picture 2" descr="https://pokupki41.ru/files/346/34659557857df64173fa5d68e67b5ef2.png"/>
          <p:cNvPicPr>
            <a:picLocks noChangeAspect="1" noChangeArrowheads="1"/>
          </p:cNvPicPr>
          <p:nvPr/>
        </p:nvPicPr>
        <p:blipFill>
          <a:blip r:embed="rId5" cstate="print"/>
          <a:srcRect/>
          <a:stretch>
            <a:fillRect/>
          </a:stretch>
        </p:blipFill>
        <p:spPr bwMode="auto">
          <a:xfrm>
            <a:off x="5562600" y="5334000"/>
            <a:ext cx="1524000" cy="1524000"/>
          </a:xfrm>
          <a:prstGeom prst="rect">
            <a:avLst/>
          </a:prstGeom>
          <a:noFill/>
        </p:spPr>
      </p:pic>
      <p:pic>
        <p:nvPicPr>
          <p:cNvPr id="240644" name="Picture 4" descr="https://sm-news.ru/wp-content/uploads/2018/06/7df5e591b25212edd079f655b22ed92b.jpg"/>
          <p:cNvPicPr>
            <a:picLocks noChangeAspect="1" noChangeArrowheads="1"/>
          </p:cNvPicPr>
          <p:nvPr/>
        </p:nvPicPr>
        <p:blipFill>
          <a:blip r:embed="rId6" cstate="print"/>
          <a:srcRect/>
          <a:stretch>
            <a:fillRect/>
          </a:stretch>
        </p:blipFill>
        <p:spPr bwMode="auto">
          <a:xfrm>
            <a:off x="6389783" y="3505200"/>
            <a:ext cx="2754217" cy="1828800"/>
          </a:xfrm>
          <a:prstGeom prst="ellipse">
            <a:avLst/>
          </a:prstGeom>
          <a:ln>
            <a:noFill/>
          </a:ln>
          <a:effectLst>
            <a:softEdge rad="112500"/>
          </a:effectLst>
        </p:spPr>
      </p:pic>
      <p:pic>
        <p:nvPicPr>
          <p:cNvPr id="240646" name="Picture 6" descr="https://mk.kbr.ru/wp-content/uploads/2013/01/cropped-.png"/>
          <p:cNvPicPr>
            <a:picLocks noChangeAspect="1" noChangeArrowheads="1"/>
          </p:cNvPicPr>
          <p:nvPr/>
        </p:nvPicPr>
        <p:blipFill>
          <a:blip r:embed="rId7" cstate="print"/>
          <a:srcRect/>
          <a:stretch>
            <a:fillRect/>
          </a:stretch>
        </p:blipFill>
        <p:spPr bwMode="auto">
          <a:xfrm>
            <a:off x="4495800" y="3429000"/>
            <a:ext cx="2080584" cy="1714499"/>
          </a:xfrm>
          <a:prstGeom prst="rect">
            <a:avLst/>
          </a:prstGeom>
          <a:noFill/>
        </p:spPr>
      </p:pic>
    </p:spTree>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8839200" cy="830997"/>
          </a:xfrm>
          <a:prstGeom prst="rect">
            <a:avLst/>
          </a:prstGeom>
          <a:noFill/>
        </p:spPr>
        <p:txBody>
          <a:bodyPr wrap="square" rtlCol="0">
            <a:spAutoFit/>
          </a:bodyPr>
          <a:lstStyle/>
          <a:p>
            <a:pPr algn="ctr"/>
            <a:r>
              <a:rPr lang="ru-RU" sz="1600" b="1" dirty="0" smtClean="0"/>
              <a:t>Раздел 2.   </a:t>
            </a:r>
            <a:r>
              <a:rPr lang="ru-RU" sz="1600" dirty="0" smtClean="0"/>
              <a:t>СЕДЕНИЯ О ПЛАНИРУЕМЫХ И ФАКТИЧЕСКИХ ЗНАЧЕНИЯХ ОСНОВНЫХ ХАРАКТЕРИСТИК БЮДЖЕТА КУРСКОГО МУНИЦИПАЛЬНОГО РАЙОНА СТАВРОПОЛЬСКОГО КРАЯ ЗА 2019 ГОД</a:t>
            </a:r>
            <a:endParaRPr lang="ru-RU" sz="1600" dirty="0"/>
          </a:p>
        </p:txBody>
      </p:sp>
      <p:graphicFrame>
        <p:nvGraphicFramePr>
          <p:cNvPr id="12" name="Содержимое 11"/>
          <p:cNvGraphicFramePr>
            <a:graphicFrameLocks noGrp="1"/>
          </p:cNvGraphicFramePr>
          <p:nvPr>
            <p:ph idx="1"/>
          </p:nvPr>
        </p:nvGraphicFramePr>
        <p:xfrm>
          <a:off x="152400" y="762000"/>
          <a:ext cx="8839199" cy="2325758"/>
        </p:xfrm>
        <a:graphic>
          <a:graphicData uri="http://schemas.openxmlformats.org/drawingml/2006/table">
            <a:tbl>
              <a:tblPr/>
              <a:tblGrid>
                <a:gridCol w="1715355"/>
                <a:gridCol w="988889"/>
                <a:gridCol w="870479"/>
                <a:gridCol w="1011291"/>
                <a:gridCol w="1126502"/>
                <a:gridCol w="870479"/>
                <a:gridCol w="678461"/>
                <a:gridCol w="835275"/>
                <a:gridCol w="742468"/>
              </a:tblGrid>
              <a:tr h="563549">
                <a:tc>
                  <a:txBody>
                    <a:bodyPr/>
                    <a:lstStyle/>
                    <a:p>
                      <a:pPr algn="ctr" rtl="0" fontAlgn="t"/>
                      <a:r>
                        <a:rPr lang="ru-RU" sz="1100" b="1" i="0" u="none" strike="noStrike" dirty="0">
                          <a:solidFill>
                            <a:srgbClr val="FFFFFF"/>
                          </a:solidFill>
                          <a:latin typeface="Calibri"/>
                        </a:rPr>
                        <a:t>наименование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gridSpan="2">
                  <a:txBody>
                    <a:bodyPr/>
                    <a:lstStyle/>
                    <a:p>
                      <a:pPr algn="ctr" rtl="0" fontAlgn="t"/>
                      <a:r>
                        <a:rPr lang="ru-RU" sz="1100" b="1" i="0" u="none" strike="noStrike" dirty="0">
                          <a:solidFill>
                            <a:srgbClr val="FFFFFF"/>
                          </a:solidFill>
                          <a:latin typeface="Calibri"/>
                        </a:rPr>
                        <a:t>2018 год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hMerge="1">
                  <a:txBody>
                    <a:bodyPr/>
                    <a:lstStyle/>
                    <a:p>
                      <a:endParaRPr lang="ru-RU"/>
                    </a:p>
                  </a:txBody>
                  <a:tcPr/>
                </a:tc>
                <a:tc gridSpan="2">
                  <a:txBody>
                    <a:bodyPr/>
                    <a:lstStyle/>
                    <a:p>
                      <a:pPr algn="ctr" rtl="0" fontAlgn="t"/>
                      <a:r>
                        <a:rPr lang="ru-RU" sz="1100" b="1" i="0" u="none" strike="noStrike">
                          <a:solidFill>
                            <a:srgbClr val="FFFFFF"/>
                          </a:solidFill>
                          <a:latin typeface="Calibri"/>
                        </a:rPr>
                        <a:t>2019 год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hMerge="1">
                  <a:txBody>
                    <a:bodyPr/>
                    <a:lstStyle/>
                    <a:p>
                      <a:endParaRPr lang="ru-RU"/>
                    </a:p>
                  </a:txBody>
                  <a:tcPr/>
                </a:tc>
                <a:tc gridSpan="2">
                  <a:txBody>
                    <a:bodyPr/>
                    <a:lstStyle/>
                    <a:p>
                      <a:pPr algn="ctr" rtl="0" fontAlgn="t"/>
                      <a:r>
                        <a:rPr lang="ru-RU" sz="1100" b="1" i="0" u="none" strike="noStrike">
                          <a:solidFill>
                            <a:srgbClr val="FFFFFF"/>
                          </a:solidFill>
                          <a:latin typeface="Calibri"/>
                        </a:rPr>
                        <a:t>Отклонение исполнения  к плану 2019 года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hMerge="1">
                  <a:txBody>
                    <a:bodyPr/>
                    <a:lstStyle/>
                    <a:p>
                      <a:endParaRPr lang="ru-RU"/>
                    </a:p>
                  </a:txBody>
                  <a:tcPr/>
                </a:tc>
                <a:tc gridSpan="2">
                  <a:txBody>
                    <a:bodyPr/>
                    <a:lstStyle/>
                    <a:p>
                      <a:pPr algn="ctr" rtl="0" fontAlgn="t"/>
                      <a:r>
                        <a:rPr lang="ru-RU" sz="1100" b="1" i="0" u="none" strike="noStrike">
                          <a:solidFill>
                            <a:srgbClr val="FFFFFF"/>
                          </a:solidFill>
                          <a:latin typeface="Calibri"/>
                        </a:rPr>
                        <a:t>Отклонение исполнения 2019 к 2018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hMerge="1">
                  <a:txBody>
                    <a:bodyPr/>
                    <a:lstStyle/>
                    <a:p>
                      <a:endParaRPr lang="ru-RU"/>
                    </a:p>
                  </a:txBody>
                  <a:tcPr/>
                </a:tc>
              </a:tr>
              <a:tr h="187850">
                <a:tc>
                  <a:txBody>
                    <a:bodyPr/>
                    <a:lstStyle/>
                    <a:p>
                      <a:pPr algn="ctr" fontAlgn="t"/>
                      <a:r>
                        <a:rPr lang="ru-RU" sz="1100" b="0" i="0" u="none" strike="noStrike">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100" b="0" i="0" u="none" strike="noStrike">
                          <a:solidFill>
                            <a:srgbClr val="000000"/>
                          </a:solidFill>
                          <a:latin typeface="Calibri"/>
                        </a:rPr>
                        <a:t>план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100" b="0" i="0" u="none" strike="noStrike">
                          <a:solidFill>
                            <a:srgbClr val="000000"/>
                          </a:solidFill>
                          <a:latin typeface="Calibri"/>
                        </a:rPr>
                        <a:t>исполнение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100" b="0" i="0" u="none" strike="noStrike">
                          <a:solidFill>
                            <a:srgbClr val="000000"/>
                          </a:solidFill>
                          <a:latin typeface="Calibri"/>
                        </a:rPr>
                        <a:t>план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100" b="0" i="0" u="none" strike="noStrike">
                          <a:solidFill>
                            <a:srgbClr val="000000"/>
                          </a:solidFill>
                          <a:latin typeface="Calibri"/>
                        </a:rPr>
                        <a:t>исполнение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100" b="0" i="0" u="none" strike="noStrike">
                          <a:solidFill>
                            <a:srgbClr val="000000"/>
                          </a:solidFill>
                          <a:latin typeface="Calibri"/>
                        </a:rPr>
                        <a:t>абс.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100" b="0" i="0" u="none" strike="noStrike">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100" b="0" i="0" u="none" strike="noStrike">
                          <a:solidFill>
                            <a:srgbClr val="000000"/>
                          </a:solidFill>
                          <a:latin typeface="Calibri"/>
                        </a:rPr>
                        <a:t>абс.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100" b="0" i="0" u="none" strike="noStrike">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r>
              <a:tr h="187850">
                <a:tc>
                  <a:txBody>
                    <a:bodyPr/>
                    <a:lstStyle/>
                    <a:p>
                      <a:pPr algn="l" rtl="0" fontAlgn="t"/>
                      <a:r>
                        <a:rPr lang="ru-RU" sz="1100" b="0" i="0" u="none" strike="noStrike">
                          <a:solidFill>
                            <a:srgbClr val="000000"/>
                          </a:solidFill>
                          <a:latin typeface="Calibri"/>
                        </a:rPr>
                        <a:t>Доходы, из них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1 246 002,74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1 265 054,85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1 344 295,91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1 346 829,53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2 533,62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100,19</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81 774,68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106,46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r>
              <a:tr h="384644">
                <a:tc>
                  <a:txBody>
                    <a:bodyPr/>
                    <a:lstStyle/>
                    <a:p>
                      <a:pPr algn="l" rtl="0" fontAlgn="t"/>
                      <a:r>
                        <a:rPr lang="ru-RU" sz="1100" b="0" i="0" u="none" strike="noStrike">
                          <a:solidFill>
                            <a:srgbClr val="000000"/>
                          </a:solidFill>
                          <a:latin typeface="Calibri"/>
                        </a:rPr>
                        <a:t>Налоговые и неналоговые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a:solidFill>
                            <a:srgbClr val="000000"/>
                          </a:solidFill>
                          <a:latin typeface="Calibri"/>
                        </a:rPr>
                        <a:t>188307,44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a:solidFill>
                            <a:srgbClr val="000000"/>
                          </a:solidFill>
                          <a:latin typeface="Calibri"/>
                        </a:rPr>
                        <a:t>211006,24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a:solidFill>
                            <a:srgbClr val="000000"/>
                          </a:solidFill>
                          <a:latin typeface="Calibri"/>
                        </a:rPr>
                        <a:t>221856,73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a:solidFill>
                            <a:srgbClr val="000000"/>
                          </a:solidFill>
                          <a:latin typeface="Calibri"/>
                        </a:rPr>
                        <a:t>228352,78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a:solidFill>
                            <a:srgbClr val="000000"/>
                          </a:solidFill>
                          <a:latin typeface="Calibri"/>
                        </a:rPr>
                        <a:t>6 496,05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102,93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17 346,54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108,22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r>
              <a:tr h="402535">
                <a:tc>
                  <a:txBody>
                    <a:bodyPr/>
                    <a:lstStyle/>
                    <a:p>
                      <a:pPr algn="l" rtl="0" fontAlgn="t"/>
                      <a:r>
                        <a:rPr lang="ru-RU" sz="1100" b="0" i="0" u="none" strike="noStrike">
                          <a:solidFill>
                            <a:srgbClr val="000000"/>
                          </a:solidFill>
                          <a:latin typeface="Calibri"/>
                        </a:rPr>
                        <a:t>Безвозмездные поступления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1057695,3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dirty="0">
                          <a:solidFill>
                            <a:srgbClr val="000000"/>
                          </a:solidFill>
                          <a:latin typeface="Calibri"/>
                        </a:rPr>
                        <a:t>1054048,6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1122439,17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1118476,75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dirty="0">
                          <a:solidFill>
                            <a:srgbClr val="000000"/>
                          </a:solidFill>
                          <a:latin typeface="Calibri"/>
                        </a:rPr>
                        <a:t>-3 962,42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99,65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64 428,15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106,11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r>
              <a:tr h="187850">
                <a:tc>
                  <a:txBody>
                    <a:bodyPr/>
                    <a:lstStyle/>
                    <a:p>
                      <a:pPr algn="l" rtl="0" fontAlgn="t"/>
                      <a:r>
                        <a:rPr lang="ru-RU" sz="1100" b="0" i="0" u="none" strike="noStrike">
                          <a:solidFill>
                            <a:srgbClr val="000000"/>
                          </a:solidFill>
                          <a:latin typeface="Calibri"/>
                        </a:rPr>
                        <a:t>Расходы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a:solidFill>
                            <a:srgbClr val="000000"/>
                          </a:solidFill>
                          <a:latin typeface="Calibri"/>
                        </a:rPr>
                        <a:t>1279525,3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a:solidFill>
                            <a:srgbClr val="000000"/>
                          </a:solidFill>
                          <a:latin typeface="Calibri"/>
                        </a:rPr>
                        <a:t>1273690,78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a:solidFill>
                            <a:srgbClr val="000000"/>
                          </a:solidFill>
                          <a:latin typeface="Calibri"/>
                        </a:rPr>
                        <a:t>1368968,38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a:solidFill>
                            <a:srgbClr val="000000"/>
                          </a:solidFill>
                          <a:latin typeface="Calibri"/>
                        </a:rPr>
                        <a:t>1339645,6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a:solidFill>
                            <a:srgbClr val="000000"/>
                          </a:solidFill>
                          <a:latin typeface="Calibri"/>
                        </a:rPr>
                        <a:t>-29 322,78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97,86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65 954,82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105,18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r>
              <a:tr h="223630">
                <a:tc>
                  <a:txBody>
                    <a:bodyPr/>
                    <a:lstStyle/>
                    <a:p>
                      <a:pPr algn="l" rtl="0" fontAlgn="t"/>
                      <a:r>
                        <a:rPr lang="ru-RU" sz="1100" b="0" i="0" u="none" strike="noStrike" dirty="0">
                          <a:solidFill>
                            <a:srgbClr val="000000"/>
                          </a:solidFill>
                          <a:latin typeface="Calibri"/>
                        </a:rPr>
                        <a:t>Дефицит «-»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-33522,56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-8635,93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-24672,47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-24 886,63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0,00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8 635,93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0,00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r>
              <a:tr h="187850">
                <a:tc>
                  <a:txBody>
                    <a:bodyPr/>
                    <a:lstStyle/>
                    <a:p>
                      <a:pPr algn="l" rtl="0" fontAlgn="t"/>
                      <a:r>
                        <a:rPr lang="ru-RU" sz="1100" b="0" i="0" u="none" strike="noStrike">
                          <a:solidFill>
                            <a:srgbClr val="000000"/>
                          </a:solidFill>
                          <a:latin typeface="Calibri"/>
                        </a:rPr>
                        <a:t>Профицит «+»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dirty="0">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7183,93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-24 886,63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7 183,93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dirty="0">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r>
            </a:tbl>
          </a:graphicData>
        </a:graphic>
      </p:graphicFrame>
      <p:graphicFrame>
        <p:nvGraphicFramePr>
          <p:cNvPr id="13" name="Диаграмма 12"/>
          <p:cNvGraphicFramePr>
            <a:graphicFrameLocks/>
          </p:cNvGraphicFramePr>
          <p:nvPr/>
        </p:nvGraphicFramePr>
        <p:xfrm>
          <a:off x="152400" y="3429000"/>
          <a:ext cx="8839200" cy="2362200"/>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p:cNvSpPr txBox="1"/>
          <p:nvPr/>
        </p:nvSpPr>
        <p:spPr>
          <a:xfrm>
            <a:off x="152400" y="5791200"/>
            <a:ext cx="8839200" cy="830997"/>
          </a:xfrm>
          <a:prstGeom prst="rect">
            <a:avLst/>
          </a:prstGeom>
          <a:noFill/>
        </p:spPr>
        <p:txBody>
          <a:bodyPr wrap="square" rtlCol="0">
            <a:spAutoFit/>
          </a:bodyPr>
          <a:lstStyle/>
          <a:p>
            <a:pPr algn="just"/>
            <a:r>
              <a:rPr lang="ru-RU" sz="1200" dirty="0" smtClean="0">
                <a:latin typeface="Calibri" pitchFamily="34" charset="0"/>
                <a:cs typeface="Calibri" pitchFamily="34" charset="0"/>
              </a:rPr>
              <a:t>    За 2019 год в бюджет Курского муниципального района Ставропольского края поступило доходов на 6,46 процента или  81 774,68 тыс. рублей больше, чем  за 2018 год. Данное увеличение обусловлено прежде всего увеличением поступлений налоговых и неналоговых доходов в сумме 17 346,54 тыс. рублей или 8,93 процента. Расходы в 2019 году выросли на 5,18 процентов  к уровню 2018 года. </a:t>
            </a:r>
            <a:endParaRPr lang="ru-RU" sz="1200" dirty="0">
              <a:latin typeface="Calibri" pitchFamily="34" charset="0"/>
              <a:cs typeface="Calibri"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5" name="AutoShape 2" descr="https://avatars.mds.yandex.net/get-pdb/404799/faadcf83-c60c-4839-a31c-ffc6f8e83d8d/s1200?webp=false"/>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16" name="TextBox 15"/>
          <p:cNvSpPr txBox="1"/>
          <p:nvPr/>
        </p:nvSpPr>
        <p:spPr>
          <a:xfrm>
            <a:off x="381000" y="0"/>
            <a:ext cx="8610600" cy="584775"/>
          </a:xfrm>
          <a:prstGeom prst="rect">
            <a:avLst/>
          </a:prstGeom>
          <a:noFill/>
        </p:spPr>
        <p:txBody>
          <a:bodyPr wrap="square" rtlCol="0">
            <a:spAutoFit/>
          </a:bodyPr>
          <a:lstStyle/>
          <a:p>
            <a:pPr algn="ctr"/>
            <a:r>
              <a:rPr lang="ru-RU" sz="1600" dirty="0" smtClean="0"/>
              <a:t>ДИНАМИКА ДОХОДОВ, РАСХОДОВ И ДЕФИЦИТА/ПРОФИЦИТА БЮДЖЕТА КУРСКОГО МУНИЦИПАЛЬНОГО РАЙОНА СТАВРОПОЛЬСКОГО КРАЯ ЗА 2015-2019 ГОДЫ</a:t>
            </a:r>
            <a:endParaRPr lang="ru-RU" sz="1600" dirty="0"/>
          </a:p>
        </p:txBody>
      </p:sp>
      <p:graphicFrame>
        <p:nvGraphicFramePr>
          <p:cNvPr id="17" name="Таблица 16"/>
          <p:cNvGraphicFramePr>
            <a:graphicFrameLocks noGrp="1"/>
          </p:cNvGraphicFramePr>
          <p:nvPr/>
        </p:nvGraphicFramePr>
        <p:xfrm>
          <a:off x="152401" y="609600"/>
          <a:ext cx="8763000" cy="1124443"/>
        </p:xfrm>
        <a:graphic>
          <a:graphicData uri="http://schemas.openxmlformats.org/drawingml/2006/table">
            <a:tbl>
              <a:tblPr/>
              <a:tblGrid>
                <a:gridCol w="2192587"/>
                <a:gridCol w="1292781"/>
                <a:gridCol w="1292781"/>
                <a:gridCol w="1355217"/>
                <a:gridCol w="1175255"/>
                <a:gridCol w="1454379"/>
              </a:tblGrid>
              <a:tr h="186752">
                <a:tc>
                  <a:txBody>
                    <a:bodyPr/>
                    <a:lstStyle/>
                    <a:p>
                      <a:pPr algn="ctr" rtl="0" fontAlgn="t"/>
                      <a:r>
                        <a:rPr lang="ru-RU" sz="1200" b="1" i="0" u="none" strike="noStrike" dirty="0">
                          <a:solidFill>
                            <a:srgbClr val="FFFFFF"/>
                          </a:solidFill>
                          <a:latin typeface="Calibri"/>
                        </a:rPr>
                        <a:t>наименование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t"/>
                      <a:r>
                        <a:rPr lang="ru-RU" sz="1200" b="1" i="0" u="none" strike="noStrike">
                          <a:solidFill>
                            <a:srgbClr val="FFFFFF"/>
                          </a:solidFill>
                          <a:latin typeface="Calibri"/>
                        </a:rPr>
                        <a:t>2015</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t"/>
                      <a:r>
                        <a:rPr lang="ru-RU" sz="1200" b="1" i="0" u="none" strike="noStrike">
                          <a:solidFill>
                            <a:srgbClr val="FFFFFF"/>
                          </a:solidFill>
                          <a:latin typeface="Calibri"/>
                        </a:rPr>
                        <a:t>2016</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t"/>
                      <a:r>
                        <a:rPr lang="ru-RU" sz="1200" b="1" i="0" u="none" strike="noStrike" dirty="0">
                          <a:solidFill>
                            <a:srgbClr val="FFFFFF"/>
                          </a:solidFill>
                          <a:latin typeface="Calibri"/>
                        </a:rPr>
                        <a:t>2017</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t"/>
                      <a:r>
                        <a:rPr lang="ru-RU" sz="1200" b="1" i="0" u="none" strike="noStrike">
                          <a:solidFill>
                            <a:srgbClr val="FFFFFF"/>
                          </a:solidFill>
                          <a:latin typeface="Calibri"/>
                        </a:rPr>
                        <a:t>2018</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t"/>
                      <a:r>
                        <a:rPr lang="ru-RU" sz="1200" b="1" i="0" u="none" strike="noStrike">
                          <a:solidFill>
                            <a:srgbClr val="FFFFFF"/>
                          </a:solidFill>
                          <a:latin typeface="Calibri"/>
                        </a:rPr>
                        <a:t>2019</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r>
              <a:tr h="186752">
                <a:tc>
                  <a:txBody>
                    <a:bodyPr/>
                    <a:lstStyle/>
                    <a:p>
                      <a:pPr algn="ctr" fontAlgn="t"/>
                      <a:r>
                        <a:rPr lang="ru-RU" sz="1200" b="0" i="0" u="none" strike="noStrike">
                          <a:solidFill>
                            <a:srgbClr val="000000"/>
                          </a:solidFill>
                          <a:latin typeface="Calibri"/>
                        </a:rPr>
                        <a:t>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200" b="0" i="0" u="none" strike="noStrike">
                          <a:solidFill>
                            <a:srgbClr val="000000"/>
                          </a:solidFill>
                          <a:latin typeface="Calibri"/>
                        </a:rPr>
                        <a:t>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200" b="0" i="0" u="none" strike="noStrike">
                          <a:solidFill>
                            <a:srgbClr val="000000"/>
                          </a:solidFill>
                          <a:latin typeface="Calibri"/>
                        </a:rPr>
                        <a:t>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200" b="0" i="0" u="none" strike="noStrike">
                          <a:solidFill>
                            <a:srgbClr val="000000"/>
                          </a:solidFill>
                          <a:latin typeface="Calibri"/>
                        </a:rPr>
                        <a:t>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200" b="0" i="0" u="none" strike="noStrike">
                          <a:solidFill>
                            <a:srgbClr val="000000"/>
                          </a:solidFill>
                          <a:latin typeface="Calibri"/>
                        </a:rPr>
                        <a:t>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200" b="0" i="0" u="none" strike="noStrike">
                          <a:solidFill>
                            <a:srgbClr val="000000"/>
                          </a:solidFill>
                          <a:latin typeface="Calibri"/>
                        </a:rPr>
                        <a:t>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r>
              <a:tr h="186752">
                <a:tc>
                  <a:txBody>
                    <a:bodyPr/>
                    <a:lstStyle/>
                    <a:p>
                      <a:pPr algn="l" rtl="0" fontAlgn="t"/>
                      <a:r>
                        <a:rPr lang="ru-RU" sz="1200" b="0" i="0" u="none" strike="noStrike">
                          <a:solidFill>
                            <a:srgbClr val="000000"/>
                          </a:solidFill>
                          <a:latin typeface="Calibri"/>
                        </a:rPr>
                        <a:t>Доходы</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200" b="0" i="0" u="none" strike="noStrike">
                          <a:solidFill>
                            <a:srgbClr val="000000"/>
                          </a:solidFill>
                          <a:latin typeface="Calibri"/>
                        </a:rPr>
                        <a:t>    1 214 856,04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200" b="0" i="0" u="none" strike="noStrike">
                          <a:solidFill>
                            <a:srgbClr val="000000"/>
                          </a:solidFill>
                          <a:latin typeface="Calibri"/>
                        </a:rPr>
                        <a:t>    1 189 078,32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200" b="0" i="0" u="none" strike="noStrike">
                          <a:solidFill>
                            <a:srgbClr val="000000"/>
                          </a:solidFill>
                          <a:latin typeface="Calibri"/>
                        </a:rPr>
                        <a:t>     1 208 187,80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200" b="0" i="0" u="none" strike="noStrike">
                          <a:solidFill>
                            <a:srgbClr val="000000"/>
                          </a:solidFill>
                          <a:latin typeface="Calibri"/>
                        </a:rPr>
                        <a:t> 1 265 054,85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200" b="0" i="0" u="none" strike="noStrike">
                          <a:solidFill>
                            <a:srgbClr val="000000"/>
                          </a:solidFill>
                          <a:latin typeface="Calibri"/>
                        </a:rPr>
                        <a:t>       1 346 829,53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r>
              <a:tr h="186752">
                <a:tc>
                  <a:txBody>
                    <a:bodyPr/>
                    <a:lstStyle/>
                    <a:p>
                      <a:pPr algn="l" rtl="0" fontAlgn="t"/>
                      <a:r>
                        <a:rPr lang="ru-RU" sz="1200" b="0" i="0" u="none" strike="noStrike">
                          <a:solidFill>
                            <a:srgbClr val="000000"/>
                          </a:solidFill>
                          <a:latin typeface="Calibri"/>
                        </a:rPr>
                        <a:t>Расходы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200" b="0" i="0" u="none" strike="noStrike">
                          <a:solidFill>
                            <a:srgbClr val="000000"/>
                          </a:solidFill>
                          <a:latin typeface="Calibri"/>
                        </a:rPr>
                        <a:t>    1 228 754,65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200" b="0" i="0" u="none" strike="noStrike">
                          <a:solidFill>
                            <a:srgbClr val="000000"/>
                          </a:solidFill>
                          <a:latin typeface="Calibri"/>
                        </a:rPr>
                        <a:t>    1 202 469,23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200" b="0" i="0" u="none" strike="noStrike">
                          <a:solidFill>
                            <a:srgbClr val="000000"/>
                          </a:solidFill>
                          <a:latin typeface="Calibri"/>
                        </a:rPr>
                        <a:t>     1 199 833,59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200" b="0" i="0" u="none" strike="noStrike">
                          <a:solidFill>
                            <a:srgbClr val="000000"/>
                          </a:solidFill>
                          <a:latin typeface="Calibri"/>
                        </a:rPr>
                        <a:t> 1 273 690,78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200" b="0" i="0" u="none" strike="noStrike">
                          <a:solidFill>
                            <a:srgbClr val="000000"/>
                          </a:solidFill>
                          <a:latin typeface="Calibri"/>
                        </a:rPr>
                        <a:t>       1 339 645,60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r>
              <a:tr h="362239">
                <a:tc>
                  <a:txBody>
                    <a:bodyPr/>
                    <a:lstStyle/>
                    <a:p>
                      <a:pPr algn="l" rtl="0" fontAlgn="t"/>
                      <a:r>
                        <a:rPr lang="ru-RU" sz="1200" b="0" i="0" u="none" strike="noStrike" dirty="0">
                          <a:solidFill>
                            <a:srgbClr val="000000"/>
                          </a:solidFill>
                          <a:latin typeface="Calibri"/>
                        </a:rPr>
                        <a:t>Дефицит «-» /Профицит «+»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200" b="0" i="0" u="none" strike="noStrike" dirty="0">
                          <a:solidFill>
                            <a:srgbClr val="000000"/>
                          </a:solidFill>
                          <a:latin typeface="Calibri"/>
                        </a:rPr>
                        <a:t>-       13 898,61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200" b="0" i="0" u="none" strike="noStrike" dirty="0">
                          <a:solidFill>
                            <a:srgbClr val="000000"/>
                          </a:solidFill>
                          <a:latin typeface="Calibri"/>
                        </a:rPr>
                        <a:t>-       13 390,91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200" b="0" i="0" u="none" strike="noStrike" dirty="0">
                          <a:solidFill>
                            <a:srgbClr val="000000"/>
                          </a:solidFill>
                          <a:latin typeface="Calibri"/>
                        </a:rPr>
                        <a:t>            8 354,21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200" b="0" i="0" u="none" strike="noStrike" dirty="0">
                          <a:solidFill>
                            <a:srgbClr val="000000"/>
                          </a:solidFill>
                          <a:latin typeface="Calibri"/>
                        </a:rPr>
                        <a:t>-       8 635,93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200" b="0" i="0" u="none" strike="noStrike" dirty="0">
                          <a:solidFill>
                            <a:srgbClr val="000000"/>
                          </a:solidFill>
                          <a:latin typeface="Calibri"/>
                        </a:rPr>
                        <a:t>              7 183,93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r>
            </a:tbl>
          </a:graphicData>
        </a:graphic>
      </p:graphicFrame>
      <p:graphicFrame>
        <p:nvGraphicFramePr>
          <p:cNvPr id="18" name="Диаграмма 17"/>
          <p:cNvGraphicFramePr/>
          <p:nvPr/>
        </p:nvGraphicFramePr>
        <p:xfrm>
          <a:off x="0" y="1828800"/>
          <a:ext cx="8991600" cy="2819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Диаграмма 19"/>
          <p:cNvGraphicFramePr/>
          <p:nvPr/>
        </p:nvGraphicFramePr>
        <p:xfrm>
          <a:off x="0" y="4724400"/>
          <a:ext cx="8991600" cy="1524000"/>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p:cNvSpPr txBox="1"/>
          <p:nvPr/>
        </p:nvSpPr>
        <p:spPr>
          <a:xfrm>
            <a:off x="1066800" y="6324600"/>
            <a:ext cx="762000" cy="369332"/>
          </a:xfrm>
          <a:prstGeom prst="rect">
            <a:avLst/>
          </a:prstGeom>
          <a:noFill/>
        </p:spPr>
        <p:txBody>
          <a:bodyPr wrap="square" rtlCol="0">
            <a:spAutoFit/>
          </a:bodyPr>
          <a:lstStyle/>
          <a:p>
            <a:r>
              <a:rPr lang="ru-RU" dirty="0" smtClean="0">
                <a:latin typeface="Calibri" pitchFamily="34" charset="0"/>
                <a:cs typeface="Calibri" pitchFamily="34" charset="0"/>
              </a:rPr>
              <a:t>2015</a:t>
            </a:r>
            <a:endParaRPr lang="ru-RU" dirty="0">
              <a:latin typeface="Calibri" pitchFamily="34" charset="0"/>
              <a:cs typeface="Calibri" pitchFamily="34" charset="0"/>
            </a:endParaRPr>
          </a:p>
        </p:txBody>
      </p:sp>
      <p:sp>
        <p:nvSpPr>
          <p:cNvPr id="22" name="TextBox 21"/>
          <p:cNvSpPr txBox="1"/>
          <p:nvPr/>
        </p:nvSpPr>
        <p:spPr>
          <a:xfrm>
            <a:off x="2667000" y="6324600"/>
            <a:ext cx="762000" cy="369332"/>
          </a:xfrm>
          <a:prstGeom prst="rect">
            <a:avLst/>
          </a:prstGeom>
          <a:noFill/>
        </p:spPr>
        <p:txBody>
          <a:bodyPr wrap="square" rtlCol="0">
            <a:spAutoFit/>
          </a:bodyPr>
          <a:lstStyle/>
          <a:p>
            <a:r>
              <a:rPr lang="ru-RU" dirty="0" smtClean="0">
                <a:latin typeface="Calibri" pitchFamily="34" charset="0"/>
                <a:cs typeface="Calibri" pitchFamily="34" charset="0"/>
              </a:rPr>
              <a:t>2016</a:t>
            </a:r>
            <a:endParaRPr lang="ru-RU" dirty="0">
              <a:latin typeface="Calibri" pitchFamily="34" charset="0"/>
              <a:cs typeface="Calibri" pitchFamily="34" charset="0"/>
            </a:endParaRPr>
          </a:p>
        </p:txBody>
      </p:sp>
      <p:sp>
        <p:nvSpPr>
          <p:cNvPr id="23" name="TextBox 22"/>
          <p:cNvSpPr txBox="1"/>
          <p:nvPr/>
        </p:nvSpPr>
        <p:spPr>
          <a:xfrm>
            <a:off x="4343400" y="6324600"/>
            <a:ext cx="762000" cy="369332"/>
          </a:xfrm>
          <a:prstGeom prst="rect">
            <a:avLst/>
          </a:prstGeom>
          <a:noFill/>
        </p:spPr>
        <p:txBody>
          <a:bodyPr wrap="square" rtlCol="0">
            <a:spAutoFit/>
          </a:bodyPr>
          <a:lstStyle/>
          <a:p>
            <a:r>
              <a:rPr lang="ru-RU" dirty="0" smtClean="0">
                <a:latin typeface="Calibri" pitchFamily="34" charset="0"/>
                <a:cs typeface="Calibri" pitchFamily="34" charset="0"/>
              </a:rPr>
              <a:t>2017</a:t>
            </a:r>
            <a:endParaRPr lang="ru-RU" dirty="0">
              <a:latin typeface="Calibri" pitchFamily="34" charset="0"/>
              <a:cs typeface="Calibri" pitchFamily="34" charset="0"/>
            </a:endParaRPr>
          </a:p>
        </p:txBody>
      </p:sp>
      <p:sp>
        <p:nvSpPr>
          <p:cNvPr id="24" name="TextBox 23"/>
          <p:cNvSpPr txBox="1"/>
          <p:nvPr/>
        </p:nvSpPr>
        <p:spPr>
          <a:xfrm>
            <a:off x="6096000" y="6324600"/>
            <a:ext cx="762000" cy="369332"/>
          </a:xfrm>
          <a:prstGeom prst="rect">
            <a:avLst/>
          </a:prstGeom>
          <a:noFill/>
        </p:spPr>
        <p:txBody>
          <a:bodyPr wrap="square" rtlCol="0">
            <a:spAutoFit/>
          </a:bodyPr>
          <a:lstStyle/>
          <a:p>
            <a:r>
              <a:rPr lang="ru-RU" dirty="0" smtClean="0">
                <a:latin typeface="Calibri" pitchFamily="34" charset="0"/>
                <a:cs typeface="Calibri" pitchFamily="34" charset="0"/>
              </a:rPr>
              <a:t>2018</a:t>
            </a:r>
            <a:endParaRPr lang="ru-RU" dirty="0">
              <a:latin typeface="Calibri" pitchFamily="34" charset="0"/>
              <a:cs typeface="Calibri" pitchFamily="34" charset="0"/>
            </a:endParaRPr>
          </a:p>
        </p:txBody>
      </p:sp>
      <p:sp>
        <p:nvSpPr>
          <p:cNvPr id="25" name="TextBox 24"/>
          <p:cNvSpPr txBox="1"/>
          <p:nvPr/>
        </p:nvSpPr>
        <p:spPr>
          <a:xfrm>
            <a:off x="7848600" y="6324600"/>
            <a:ext cx="762000" cy="369332"/>
          </a:xfrm>
          <a:prstGeom prst="rect">
            <a:avLst/>
          </a:prstGeom>
          <a:noFill/>
        </p:spPr>
        <p:txBody>
          <a:bodyPr wrap="square" rtlCol="0">
            <a:spAutoFit/>
          </a:bodyPr>
          <a:lstStyle/>
          <a:p>
            <a:r>
              <a:rPr lang="ru-RU" dirty="0" smtClean="0">
                <a:latin typeface="Calibri" pitchFamily="34" charset="0"/>
                <a:cs typeface="Calibri" pitchFamily="34" charset="0"/>
              </a:rPr>
              <a:t>2019</a:t>
            </a:r>
            <a:endParaRPr lang="ru-RU"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Овал 24"/>
          <p:cNvSpPr/>
          <p:nvPr/>
        </p:nvSpPr>
        <p:spPr>
          <a:xfrm>
            <a:off x="4114800" y="990600"/>
            <a:ext cx="2743200" cy="1981200"/>
          </a:xfrm>
          <a:prstGeom prst="ellipse">
            <a:avLst/>
          </a:prstGeom>
          <a:solidFill>
            <a:schemeClr val="accent5">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Овал 23"/>
          <p:cNvSpPr/>
          <p:nvPr/>
        </p:nvSpPr>
        <p:spPr>
          <a:xfrm>
            <a:off x="5257800" y="1981200"/>
            <a:ext cx="990600" cy="990600"/>
          </a:xfrm>
          <a:prstGeom prst="ellipse">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Овал 22"/>
          <p:cNvSpPr/>
          <p:nvPr/>
        </p:nvSpPr>
        <p:spPr>
          <a:xfrm>
            <a:off x="5257800" y="990600"/>
            <a:ext cx="990600" cy="990600"/>
          </a:xfrm>
          <a:prstGeom prst="ellipse">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0" y="0"/>
            <a:ext cx="3581400" cy="338554"/>
          </a:xfrm>
          <a:prstGeom prst="rect">
            <a:avLst/>
          </a:prstGeom>
          <a:noFill/>
        </p:spPr>
        <p:txBody>
          <a:bodyPr wrap="square" rtlCol="0">
            <a:spAutoFit/>
          </a:bodyPr>
          <a:lstStyle/>
          <a:p>
            <a:r>
              <a:rPr lang="ru-RU" sz="1600" b="1" dirty="0" smtClean="0"/>
              <a:t>Раздел 3. </a:t>
            </a:r>
            <a:r>
              <a:rPr lang="ru-RU" sz="1600" dirty="0" smtClean="0"/>
              <a:t>ДОХОДЫ</a:t>
            </a:r>
            <a:endParaRPr lang="ru-RU" sz="1600" dirty="0"/>
          </a:p>
        </p:txBody>
      </p:sp>
      <p:sp>
        <p:nvSpPr>
          <p:cNvPr id="4" name="TextBox 3"/>
          <p:cNvSpPr txBox="1"/>
          <p:nvPr/>
        </p:nvSpPr>
        <p:spPr>
          <a:xfrm>
            <a:off x="4267200" y="152400"/>
            <a:ext cx="4876800" cy="738664"/>
          </a:xfrm>
          <a:prstGeom prst="rect">
            <a:avLst/>
          </a:prstGeom>
          <a:noFill/>
        </p:spPr>
        <p:txBody>
          <a:bodyPr wrap="square" rtlCol="0">
            <a:spAutoFit/>
          </a:bodyPr>
          <a:lstStyle/>
          <a:p>
            <a:pPr algn="ctr"/>
            <a:r>
              <a:rPr lang="ru-RU" sz="1400" dirty="0" smtClean="0"/>
              <a:t>СТРУКТУРА ДОХОДОВ БЮДЖЕТА КУРСКОГО МУНИЦИПАЛЬНОГО РАЙОНА СТАВРОПОЛЬСКОГО КРАЯ ЗА 2019 ГОД</a:t>
            </a:r>
            <a:endParaRPr lang="ru-RU" sz="1400" dirty="0"/>
          </a:p>
        </p:txBody>
      </p:sp>
      <p:sp>
        <p:nvSpPr>
          <p:cNvPr id="5" name="TextBox 4"/>
          <p:cNvSpPr txBox="1"/>
          <p:nvPr/>
        </p:nvSpPr>
        <p:spPr>
          <a:xfrm>
            <a:off x="152400" y="609600"/>
            <a:ext cx="4190999" cy="3600986"/>
          </a:xfrm>
          <a:prstGeom prst="rect">
            <a:avLst/>
          </a:prstGeom>
          <a:noFill/>
        </p:spPr>
        <p:txBody>
          <a:bodyPr wrap="square" rtlCol="0">
            <a:spAutoFit/>
          </a:bodyPr>
          <a:lstStyle/>
          <a:p>
            <a:r>
              <a:rPr lang="ru-RU" sz="1200" dirty="0" smtClean="0">
                <a:latin typeface="Calibri" pitchFamily="34" charset="0"/>
                <a:cs typeface="Calibri" pitchFamily="34" charset="0"/>
              </a:rPr>
              <a:t>    За 2019 год в бюджет Курского муниципального района Ставропольского края поступило доходов 1 346 829,53 тыс. рублей или 100,2 процента к годовым назначениям, в то числе: </a:t>
            </a:r>
          </a:p>
          <a:p>
            <a:pPr>
              <a:buFont typeface="Wingdings" pitchFamily="2" charset="2"/>
              <a:buChar char="ü"/>
            </a:pPr>
            <a:r>
              <a:rPr lang="ru-RU" sz="1200" dirty="0" smtClean="0">
                <a:latin typeface="Calibri" pitchFamily="34" charset="0"/>
                <a:cs typeface="Calibri" pitchFamily="34" charset="0"/>
              </a:rPr>
              <a:t>     налоговые и неналоговые доходы – 228 352,78 тыс. рублей, что составляет 17,0 процентов в общем объеме доходов бюджета Курского муниципального района за отчетный период или 102,9 процента к годовым  плановым назначениям;</a:t>
            </a:r>
          </a:p>
          <a:p>
            <a:pPr>
              <a:buFont typeface="Wingdings" pitchFamily="2" charset="2"/>
              <a:buChar char="ü"/>
            </a:pPr>
            <a:r>
              <a:rPr lang="ru-RU" sz="1200" dirty="0" smtClean="0">
                <a:latin typeface="Calibri" pitchFamily="34" charset="0"/>
                <a:cs typeface="Calibri" pitchFamily="34" charset="0"/>
              </a:rPr>
              <a:t> безвозмездные поступления – 1 118 476,75 тыс. рублей, что составляет 83,0 процента в общем объеме доходов бюджета Курского муниципального района Ставропольского края за отчетный период или 99,7 процента к годовым плановым назначениям.</a:t>
            </a:r>
          </a:p>
          <a:p>
            <a:pPr>
              <a:buFont typeface="Wingdings" pitchFamily="2" charset="2"/>
              <a:buChar char="ü"/>
            </a:pPr>
            <a:endParaRPr lang="ru-RU" sz="1200" dirty="0" smtClean="0">
              <a:latin typeface="Calibri" pitchFamily="34" charset="0"/>
              <a:cs typeface="Calibri" pitchFamily="34" charset="0"/>
            </a:endParaRPr>
          </a:p>
          <a:p>
            <a:pPr>
              <a:buFont typeface="Wingdings" pitchFamily="2" charset="2"/>
              <a:buChar char="ü"/>
            </a:pPr>
            <a:endParaRPr lang="ru-RU" sz="1200" dirty="0" smtClean="0">
              <a:latin typeface="Calibri" pitchFamily="34" charset="0"/>
              <a:cs typeface="Calibri" pitchFamily="34" charset="0"/>
            </a:endParaRPr>
          </a:p>
          <a:p>
            <a:endParaRPr lang="ru-RU" sz="1200" dirty="0" smtClean="0">
              <a:latin typeface="Calibri" pitchFamily="34" charset="0"/>
              <a:cs typeface="Calibri" pitchFamily="34" charset="0"/>
            </a:endParaRPr>
          </a:p>
          <a:p>
            <a:endParaRPr lang="ru-RU" sz="1200" dirty="0" smtClean="0">
              <a:latin typeface="Calibri" pitchFamily="34" charset="0"/>
              <a:cs typeface="Calibri" pitchFamily="34" charset="0"/>
            </a:endParaRPr>
          </a:p>
          <a:p>
            <a:endParaRPr lang="ru-RU" sz="1200" dirty="0">
              <a:latin typeface="Calibri" pitchFamily="34" charset="0"/>
              <a:cs typeface="Calibri" pitchFamily="34" charset="0"/>
            </a:endParaRPr>
          </a:p>
        </p:txBody>
      </p:sp>
      <p:sp>
        <p:nvSpPr>
          <p:cNvPr id="6" name="Прямоугольник 5"/>
          <p:cNvSpPr/>
          <p:nvPr/>
        </p:nvSpPr>
        <p:spPr>
          <a:xfrm>
            <a:off x="7924800" y="685800"/>
            <a:ext cx="1044645" cy="276999"/>
          </a:xfrm>
          <a:prstGeom prst="rect">
            <a:avLst/>
          </a:prstGeom>
        </p:spPr>
        <p:txBody>
          <a:bodyPr wrap="none">
            <a:spAutoFit/>
          </a:bodyPr>
          <a:lstStyle/>
          <a:p>
            <a:r>
              <a:rPr lang="ru-RU" sz="1200" dirty="0" smtClean="0">
                <a:latin typeface="Calibri" pitchFamily="34" charset="0"/>
                <a:cs typeface="Calibri" pitchFamily="34" charset="0"/>
              </a:rPr>
              <a:t>(тыс. рублей)</a:t>
            </a:r>
            <a:endParaRPr lang="ru-RU" sz="1200" dirty="0"/>
          </a:p>
        </p:txBody>
      </p:sp>
      <p:sp>
        <p:nvSpPr>
          <p:cNvPr id="9" name="Прямоугольник 8"/>
          <p:cNvSpPr/>
          <p:nvPr/>
        </p:nvSpPr>
        <p:spPr>
          <a:xfrm>
            <a:off x="5715000" y="990600"/>
            <a:ext cx="2971800" cy="990600"/>
          </a:xfrm>
          <a:prstGeom prst="rect">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5715000" y="1295400"/>
            <a:ext cx="1905000" cy="338554"/>
          </a:xfrm>
          <a:prstGeom prst="rect">
            <a:avLst/>
          </a:prstGeom>
          <a:noFill/>
        </p:spPr>
        <p:txBody>
          <a:bodyPr wrap="square" rtlCol="0">
            <a:spAutoFit/>
          </a:bodyPr>
          <a:lstStyle/>
          <a:p>
            <a:pPr algn="ctr"/>
            <a:r>
              <a:rPr lang="ru-RU" sz="800" dirty="0" smtClean="0"/>
              <a:t>НАЛОГОВЫЕ И НЕ НАЛОГОВЫЕ ДОХОДЫ</a:t>
            </a:r>
            <a:endParaRPr lang="ru-RU" sz="800" dirty="0"/>
          </a:p>
        </p:txBody>
      </p:sp>
      <p:sp>
        <p:nvSpPr>
          <p:cNvPr id="12" name="Скругленный прямоугольник 11"/>
          <p:cNvSpPr/>
          <p:nvPr/>
        </p:nvSpPr>
        <p:spPr>
          <a:xfrm>
            <a:off x="7696200" y="1066800"/>
            <a:ext cx="914400" cy="15240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schemeClr val="tx1"/>
                </a:solidFill>
              </a:rPr>
              <a:t>221 856,73</a:t>
            </a:r>
            <a:endParaRPr lang="ru-RU" sz="900" dirty="0">
              <a:solidFill>
                <a:schemeClr val="tx1"/>
              </a:solidFill>
            </a:endParaRPr>
          </a:p>
        </p:txBody>
      </p:sp>
      <p:sp>
        <p:nvSpPr>
          <p:cNvPr id="13" name="Скругленный прямоугольник 12"/>
          <p:cNvSpPr/>
          <p:nvPr/>
        </p:nvSpPr>
        <p:spPr>
          <a:xfrm>
            <a:off x="7696200" y="1295400"/>
            <a:ext cx="914400" cy="152400"/>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schemeClr val="tx1"/>
                </a:solidFill>
              </a:rPr>
              <a:t>228 352,78</a:t>
            </a:r>
            <a:endParaRPr lang="ru-RU" sz="900" dirty="0">
              <a:solidFill>
                <a:schemeClr val="tx1"/>
              </a:solidFill>
            </a:endParaRPr>
          </a:p>
        </p:txBody>
      </p:sp>
      <p:sp>
        <p:nvSpPr>
          <p:cNvPr id="14" name="Скругленный прямоугольник 13"/>
          <p:cNvSpPr/>
          <p:nvPr/>
        </p:nvSpPr>
        <p:spPr>
          <a:xfrm>
            <a:off x="7696200" y="1524000"/>
            <a:ext cx="914400" cy="152400"/>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schemeClr val="tx1"/>
                </a:solidFill>
              </a:rPr>
              <a:t>(102,9%)</a:t>
            </a:r>
            <a:endParaRPr lang="ru-RU" sz="900" dirty="0">
              <a:solidFill>
                <a:schemeClr val="tx1"/>
              </a:solidFill>
            </a:endParaRPr>
          </a:p>
        </p:txBody>
      </p:sp>
      <p:sp>
        <p:nvSpPr>
          <p:cNvPr id="15" name="Скругленный прямоугольник 14"/>
          <p:cNvSpPr/>
          <p:nvPr/>
        </p:nvSpPr>
        <p:spPr>
          <a:xfrm>
            <a:off x="7696200" y="1752600"/>
            <a:ext cx="914400" cy="152400"/>
          </a:xfrm>
          <a:prstGeom prst="roundRect">
            <a:avLst/>
          </a:prstGeom>
          <a:solidFill>
            <a:schemeClr val="tx2">
              <a:lumMod val="40000"/>
              <a:lumOff val="6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schemeClr val="tx1"/>
                </a:solidFill>
              </a:rPr>
              <a:t>+  6 496,05</a:t>
            </a:r>
            <a:endParaRPr lang="ru-RU" sz="900" dirty="0">
              <a:solidFill>
                <a:schemeClr val="tx1"/>
              </a:solidFill>
            </a:endParaRPr>
          </a:p>
        </p:txBody>
      </p:sp>
      <p:sp>
        <p:nvSpPr>
          <p:cNvPr id="16" name="Прямоугольник 15"/>
          <p:cNvSpPr/>
          <p:nvPr/>
        </p:nvSpPr>
        <p:spPr>
          <a:xfrm>
            <a:off x="5715000" y="1981200"/>
            <a:ext cx="2971800" cy="990600"/>
          </a:xfrm>
          <a:prstGeom prst="rect">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p:cNvSpPr txBox="1"/>
          <p:nvPr/>
        </p:nvSpPr>
        <p:spPr>
          <a:xfrm>
            <a:off x="5715000" y="2209800"/>
            <a:ext cx="1905000" cy="338554"/>
          </a:xfrm>
          <a:prstGeom prst="rect">
            <a:avLst/>
          </a:prstGeom>
          <a:noFill/>
        </p:spPr>
        <p:txBody>
          <a:bodyPr wrap="square" rtlCol="0">
            <a:spAutoFit/>
          </a:bodyPr>
          <a:lstStyle/>
          <a:p>
            <a:pPr algn="ctr"/>
            <a:r>
              <a:rPr lang="ru-RU" sz="800" dirty="0" smtClean="0"/>
              <a:t>БЕЗВОЗМЕЗДНЫЕ ПОСТУПЛЕНИЯ</a:t>
            </a:r>
            <a:endParaRPr lang="ru-RU" sz="800" dirty="0"/>
          </a:p>
        </p:txBody>
      </p:sp>
      <p:sp>
        <p:nvSpPr>
          <p:cNvPr id="19" name="Скругленный прямоугольник 18"/>
          <p:cNvSpPr/>
          <p:nvPr/>
        </p:nvSpPr>
        <p:spPr>
          <a:xfrm>
            <a:off x="7696200" y="2057400"/>
            <a:ext cx="914400" cy="15240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schemeClr val="tx1"/>
                </a:solidFill>
              </a:rPr>
              <a:t>1 122 439,17</a:t>
            </a:r>
            <a:endParaRPr lang="ru-RU" sz="900" dirty="0">
              <a:solidFill>
                <a:schemeClr val="tx1"/>
              </a:solidFill>
            </a:endParaRPr>
          </a:p>
        </p:txBody>
      </p:sp>
      <p:sp>
        <p:nvSpPr>
          <p:cNvPr id="20" name="Скругленный прямоугольник 19"/>
          <p:cNvSpPr/>
          <p:nvPr/>
        </p:nvSpPr>
        <p:spPr>
          <a:xfrm>
            <a:off x="7696200" y="2286000"/>
            <a:ext cx="914400" cy="152400"/>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schemeClr val="tx1"/>
                </a:solidFill>
              </a:rPr>
              <a:t>1 118 476,75</a:t>
            </a:r>
            <a:endParaRPr lang="ru-RU" sz="900" dirty="0">
              <a:solidFill>
                <a:schemeClr val="tx1"/>
              </a:solidFill>
            </a:endParaRPr>
          </a:p>
        </p:txBody>
      </p:sp>
      <p:sp>
        <p:nvSpPr>
          <p:cNvPr id="21" name="Скругленный прямоугольник 20"/>
          <p:cNvSpPr/>
          <p:nvPr/>
        </p:nvSpPr>
        <p:spPr>
          <a:xfrm>
            <a:off x="7696200" y="2514600"/>
            <a:ext cx="914400" cy="152400"/>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schemeClr val="tx1"/>
                </a:solidFill>
              </a:rPr>
              <a:t>(99,6%)</a:t>
            </a:r>
            <a:endParaRPr lang="ru-RU" sz="900" dirty="0">
              <a:solidFill>
                <a:schemeClr val="tx1"/>
              </a:solidFill>
            </a:endParaRPr>
          </a:p>
        </p:txBody>
      </p:sp>
      <p:sp>
        <p:nvSpPr>
          <p:cNvPr id="22" name="Скругленный прямоугольник 21"/>
          <p:cNvSpPr/>
          <p:nvPr/>
        </p:nvSpPr>
        <p:spPr>
          <a:xfrm>
            <a:off x="7696200" y="2743200"/>
            <a:ext cx="914400" cy="152400"/>
          </a:xfrm>
          <a:prstGeom prst="roundRect">
            <a:avLst/>
          </a:prstGeom>
          <a:solidFill>
            <a:schemeClr val="tx2">
              <a:lumMod val="40000"/>
              <a:lumOff val="6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schemeClr val="tx1"/>
                </a:solidFill>
              </a:rPr>
              <a:t>- 3 962,42</a:t>
            </a:r>
            <a:endParaRPr lang="ru-RU" sz="900" dirty="0">
              <a:solidFill>
                <a:schemeClr val="tx1"/>
              </a:solidFill>
            </a:endParaRPr>
          </a:p>
        </p:txBody>
      </p:sp>
      <p:sp>
        <p:nvSpPr>
          <p:cNvPr id="26" name="Скругленный прямоугольник 25"/>
          <p:cNvSpPr/>
          <p:nvPr/>
        </p:nvSpPr>
        <p:spPr>
          <a:xfrm>
            <a:off x="4343400" y="1600200"/>
            <a:ext cx="838200" cy="15240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schemeClr val="tx1"/>
                </a:solidFill>
              </a:rPr>
              <a:t>1 344 295,91</a:t>
            </a:r>
            <a:endParaRPr lang="ru-RU" sz="900" dirty="0">
              <a:solidFill>
                <a:schemeClr val="tx1"/>
              </a:solidFill>
            </a:endParaRPr>
          </a:p>
        </p:txBody>
      </p:sp>
      <p:sp>
        <p:nvSpPr>
          <p:cNvPr id="27" name="Скругленный прямоугольник 26"/>
          <p:cNvSpPr/>
          <p:nvPr/>
        </p:nvSpPr>
        <p:spPr>
          <a:xfrm>
            <a:off x="4343400" y="1828800"/>
            <a:ext cx="838200" cy="152400"/>
          </a:xfrm>
          <a:prstGeom prst="roundRect">
            <a:avLst/>
          </a:prstGeom>
          <a:solidFill>
            <a:srgbClr val="92D05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schemeClr val="tx1"/>
                </a:solidFill>
              </a:rPr>
              <a:t>1 346 829,53</a:t>
            </a:r>
            <a:endParaRPr lang="ru-RU" sz="900" dirty="0">
              <a:solidFill>
                <a:schemeClr val="tx1"/>
              </a:solidFill>
            </a:endParaRPr>
          </a:p>
        </p:txBody>
      </p:sp>
      <p:sp>
        <p:nvSpPr>
          <p:cNvPr id="28" name="Скругленный прямоугольник 27"/>
          <p:cNvSpPr/>
          <p:nvPr/>
        </p:nvSpPr>
        <p:spPr>
          <a:xfrm>
            <a:off x="4343400" y="2057400"/>
            <a:ext cx="838200" cy="152400"/>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schemeClr val="tx1"/>
                </a:solidFill>
              </a:rPr>
              <a:t>(100,2%)</a:t>
            </a:r>
            <a:endParaRPr lang="ru-RU" sz="900" dirty="0">
              <a:solidFill>
                <a:schemeClr val="tx1"/>
              </a:solidFill>
            </a:endParaRPr>
          </a:p>
        </p:txBody>
      </p:sp>
      <p:sp>
        <p:nvSpPr>
          <p:cNvPr id="29" name="Скругленный прямоугольник 28"/>
          <p:cNvSpPr/>
          <p:nvPr/>
        </p:nvSpPr>
        <p:spPr>
          <a:xfrm>
            <a:off x="4343400" y="2286000"/>
            <a:ext cx="838200" cy="152400"/>
          </a:xfrm>
          <a:prstGeom prst="roundRect">
            <a:avLst/>
          </a:prstGeom>
          <a:solidFill>
            <a:schemeClr val="tx2">
              <a:lumMod val="40000"/>
              <a:lumOff val="6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schemeClr val="tx1"/>
                </a:solidFill>
              </a:rPr>
              <a:t>+ 2 533,62</a:t>
            </a:r>
            <a:endParaRPr lang="ru-RU" sz="900" dirty="0">
              <a:solidFill>
                <a:schemeClr val="tx1"/>
              </a:solidFill>
            </a:endParaRPr>
          </a:p>
        </p:txBody>
      </p:sp>
      <p:sp>
        <p:nvSpPr>
          <p:cNvPr id="30" name="TextBox 29"/>
          <p:cNvSpPr txBox="1"/>
          <p:nvPr/>
        </p:nvSpPr>
        <p:spPr>
          <a:xfrm rot="16200000">
            <a:off x="5262205" y="1367195"/>
            <a:ext cx="542211" cy="246221"/>
          </a:xfrm>
          <a:prstGeom prst="rect">
            <a:avLst/>
          </a:prstGeom>
          <a:noFill/>
        </p:spPr>
        <p:txBody>
          <a:bodyPr wrap="square" rtlCol="0">
            <a:spAutoFit/>
          </a:bodyPr>
          <a:lstStyle/>
          <a:p>
            <a:r>
              <a:rPr lang="ru-RU" sz="1000" dirty="0" smtClean="0"/>
              <a:t>17,0% </a:t>
            </a:r>
            <a:endParaRPr lang="ru-RU" sz="1000" dirty="0"/>
          </a:p>
        </p:txBody>
      </p:sp>
      <p:sp>
        <p:nvSpPr>
          <p:cNvPr id="31" name="TextBox 30"/>
          <p:cNvSpPr txBox="1"/>
          <p:nvPr/>
        </p:nvSpPr>
        <p:spPr>
          <a:xfrm rot="16200000">
            <a:off x="5262205" y="2357795"/>
            <a:ext cx="542211" cy="246221"/>
          </a:xfrm>
          <a:prstGeom prst="rect">
            <a:avLst/>
          </a:prstGeom>
          <a:noFill/>
        </p:spPr>
        <p:txBody>
          <a:bodyPr wrap="square" rtlCol="0">
            <a:spAutoFit/>
          </a:bodyPr>
          <a:lstStyle/>
          <a:p>
            <a:r>
              <a:rPr lang="ru-RU" sz="1000" dirty="0" smtClean="0"/>
              <a:t>83,0% </a:t>
            </a:r>
            <a:endParaRPr lang="ru-RU" sz="1000" dirty="0"/>
          </a:p>
        </p:txBody>
      </p:sp>
      <p:sp>
        <p:nvSpPr>
          <p:cNvPr id="32" name="Скругленный прямоугольник 31"/>
          <p:cNvSpPr/>
          <p:nvPr/>
        </p:nvSpPr>
        <p:spPr>
          <a:xfrm>
            <a:off x="3962400" y="3200400"/>
            <a:ext cx="76200" cy="7620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solidFill>
                <a:schemeClr val="tx1"/>
              </a:solidFill>
            </a:endParaRPr>
          </a:p>
        </p:txBody>
      </p:sp>
      <p:sp>
        <p:nvSpPr>
          <p:cNvPr id="33" name="TextBox 32"/>
          <p:cNvSpPr txBox="1"/>
          <p:nvPr/>
        </p:nvSpPr>
        <p:spPr>
          <a:xfrm>
            <a:off x="4114800" y="3124200"/>
            <a:ext cx="685800" cy="215444"/>
          </a:xfrm>
          <a:prstGeom prst="rect">
            <a:avLst/>
          </a:prstGeom>
          <a:noFill/>
        </p:spPr>
        <p:txBody>
          <a:bodyPr wrap="square" rtlCol="0">
            <a:spAutoFit/>
          </a:bodyPr>
          <a:lstStyle/>
          <a:p>
            <a:r>
              <a:rPr lang="ru-RU" sz="800" dirty="0" smtClean="0">
                <a:solidFill>
                  <a:schemeClr val="accent4">
                    <a:lumMod val="50000"/>
                  </a:schemeClr>
                </a:solidFill>
              </a:rPr>
              <a:t>План года</a:t>
            </a:r>
            <a:endParaRPr lang="ru-RU" sz="800" dirty="0">
              <a:solidFill>
                <a:schemeClr val="accent4">
                  <a:lumMod val="50000"/>
                </a:schemeClr>
              </a:solidFill>
            </a:endParaRPr>
          </a:p>
        </p:txBody>
      </p:sp>
      <p:sp>
        <p:nvSpPr>
          <p:cNvPr id="34" name="TextBox 33"/>
          <p:cNvSpPr txBox="1"/>
          <p:nvPr/>
        </p:nvSpPr>
        <p:spPr>
          <a:xfrm>
            <a:off x="5181600" y="3124200"/>
            <a:ext cx="1600200" cy="215444"/>
          </a:xfrm>
          <a:prstGeom prst="rect">
            <a:avLst/>
          </a:prstGeom>
          <a:noFill/>
        </p:spPr>
        <p:txBody>
          <a:bodyPr wrap="square" rtlCol="0">
            <a:spAutoFit/>
          </a:bodyPr>
          <a:lstStyle/>
          <a:p>
            <a:r>
              <a:rPr lang="ru-RU" sz="800" dirty="0" smtClean="0">
                <a:solidFill>
                  <a:schemeClr val="accent3">
                    <a:lumMod val="50000"/>
                  </a:schemeClr>
                </a:solidFill>
              </a:rPr>
              <a:t>Фактическое исполнение</a:t>
            </a:r>
            <a:endParaRPr lang="ru-RU" sz="800" dirty="0">
              <a:solidFill>
                <a:schemeClr val="accent3">
                  <a:lumMod val="50000"/>
                </a:schemeClr>
              </a:solidFill>
            </a:endParaRPr>
          </a:p>
        </p:txBody>
      </p:sp>
      <p:sp>
        <p:nvSpPr>
          <p:cNvPr id="35" name="Скругленный прямоугольник 34"/>
          <p:cNvSpPr/>
          <p:nvPr/>
        </p:nvSpPr>
        <p:spPr>
          <a:xfrm>
            <a:off x="5105400" y="3200400"/>
            <a:ext cx="76200" cy="76200"/>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solidFill>
                <a:schemeClr val="tx1"/>
              </a:solidFill>
            </a:endParaRPr>
          </a:p>
        </p:txBody>
      </p:sp>
      <p:sp>
        <p:nvSpPr>
          <p:cNvPr id="36" name="TextBox 35"/>
          <p:cNvSpPr txBox="1"/>
          <p:nvPr/>
        </p:nvSpPr>
        <p:spPr>
          <a:xfrm>
            <a:off x="7010400" y="3124200"/>
            <a:ext cx="990600" cy="215444"/>
          </a:xfrm>
          <a:prstGeom prst="rect">
            <a:avLst/>
          </a:prstGeom>
          <a:noFill/>
        </p:spPr>
        <p:txBody>
          <a:bodyPr wrap="square" rtlCol="0">
            <a:spAutoFit/>
          </a:bodyPr>
          <a:lstStyle/>
          <a:p>
            <a:r>
              <a:rPr lang="ru-RU" sz="800" dirty="0" smtClean="0">
                <a:solidFill>
                  <a:schemeClr val="accent6">
                    <a:lumMod val="50000"/>
                  </a:schemeClr>
                </a:solidFill>
              </a:rPr>
              <a:t>% исполнения</a:t>
            </a:r>
            <a:endParaRPr lang="ru-RU" sz="800" dirty="0">
              <a:solidFill>
                <a:schemeClr val="accent6">
                  <a:lumMod val="50000"/>
                </a:schemeClr>
              </a:solidFill>
            </a:endParaRPr>
          </a:p>
        </p:txBody>
      </p:sp>
      <p:sp>
        <p:nvSpPr>
          <p:cNvPr id="37" name="TextBox 36"/>
          <p:cNvSpPr txBox="1"/>
          <p:nvPr/>
        </p:nvSpPr>
        <p:spPr>
          <a:xfrm>
            <a:off x="8229600" y="3124200"/>
            <a:ext cx="914400" cy="215444"/>
          </a:xfrm>
          <a:prstGeom prst="rect">
            <a:avLst/>
          </a:prstGeom>
          <a:noFill/>
        </p:spPr>
        <p:txBody>
          <a:bodyPr wrap="square" rtlCol="0">
            <a:spAutoFit/>
          </a:bodyPr>
          <a:lstStyle/>
          <a:p>
            <a:r>
              <a:rPr lang="ru-RU" sz="800" dirty="0" smtClean="0">
                <a:solidFill>
                  <a:schemeClr val="accent1">
                    <a:lumMod val="50000"/>
                  </a:schemeClr>
                </a:solidFill>
              </a:rPr>
              <a:t>Отклонение</a:t>
            </a:r>
            <a:endParaRPr lang="ru-RU" sz="800" dirty="0">
              <a:solidFill>
                <a:schemeClr val="accent1">
                  <a:lumMod val="50000"/>
                </a:schemeClr>
              </a:solidFill>
            </a:endParaRPr>
          </a:p>
        </p:txBody>
      </p:sp>
      <p:sp>
        <p:nvSpPr>
          <p:cNvPr id="38" name="Скругленный прямоугольник 37"/>
          <p:cNvSpPr/>
          <p:nvPr/>
        </p:nvSpPr>
        <p:spPr>
          <a:xfrm>
            <a:off x="8153400" y="3200400"/>
            <a:ext cx="76200" cy="76200"/>
          </a:xfrm>
          <a:prstGeom prst="roundRect">
            <a:avLst/>
          </a:prstGeom>
          <a:solidFill>
            <a:schemeClr val="tx2">
              <a:lumMod val="40000"/>
              <a:lumOff val="6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solidFill>
                <a:schemeClr val="tx1"/>
              </a:solidFill>
            </a:endParaRPr>
          </a:p>
        </p:txBody>
      </p:sp>
      <p:sp>
        <p:nvSpPr>
          <p:cNvPr id="39" name="Скругленный прямоугольник 38"/>
          <p:cNvSpPr/>
          <p:nvPr/>
        </p:nvSpPr>
        <p:spPr>
          <a:xfrm>
            <a:off x="6934200" y="3200400"/>
            <a:ext cx="76200" cy="76200"/>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solidFill>
                <a:schemeClr val="tx1"/>
              </a:solidFill>
            </a:endParaRPr>
          </a:p>
        </p:txBody>
      </p:sp>
      <p:sp>
        <p:nvSpPr>
          <p:cNvPr id="40" name="TextBox 39"/>
          <p:cNvSpPr txBox="1"/>
          <p:nvPr/>
        </p:nvSpPr>
        <p:spPr>
          <a:xfrm>
            <a:off x="0" y="3352800"/>
            <a:ext cx="9144000" cy="523220"/>
          </a:xfrm>
          <a:prstGeom prst="rect">
            <a:avLst/>
          </a:prstGeom>
          <a:noFill/>
        </p:spPr>
        <p:txBody>
          <a:bodyPr wrap="square" rtlCol="0">
            <a:spAutoFit/>
          </a:bodyPr>
          <a:lstStyle/>
          <a:p>
            <a:pPr algn="ctr"/>
            <a:r>
              <a:rPr lang="ru-RU" sz="1400" dirty="0" smtClean="0"/>
              <a:t>ДОХОДЫ БЮДЖЕТА КУРСКОГО МУНИЦИПАЛЬНОГО  РАЙОНА </a:t>
            </a:r>
          </a:p>
          <a:p>
            <a:pPr algn="ctr"/>
            <a:r>
              <a:rPr lang="ru-RU" sz="1400" dirty="0" smtClean="0"/>
              <a:t>СТАВРОПОЛЬСКОГО КРАЯ ЗА 2017-2019 ГОДЫ</a:t>
            </a:r>
            <a:endParaRPr lang="ru-RU" sz="1400" dirty="0"/>
          </a:p>
        </p:txBody>
      </p:sp>
      <p:graphicFrame>
        <p:nvGraphicFramePr>
          <p:cNvPr id="41" name="Диаграмма 40"/>
          <p:cNvGraphicFramePr/>
          <p:nvPr/>
        </p:nvGraphicFramePr>
        <p:xfrm>
          <a:off x="228600" y="3733800"/>
          <a:ext cx="4648200" cy="2971800"/>
        </p:xfrm>
        <a:graphic>
          <a:graphicData uri="http://schemas.openxmlformats.org/drawingml/2006/chart">
            <c:chart xmlns:c="http://schemas.openxmlformats.org/drawingml/2006/chart" xmlns:r="http://schemas.openxmlformats.org/officeDocument/2006/relationships" r:id="rId2"/>
          </a:graphicData>
        </a:graphic>
      </p:graphicFrame>
      <p:sp>
        <p:nvSpPr>
          <p:cNvPr id="42" name="TextBox 41"/>
          <p:cNvSpPr txBox="1"/>
          <p:nvPr/>
        </p:nvSpPr>
        <p:spPr>
          <a:xfrm>
            <a:off x="5257800" y="4191000"/>
            <a:ext cx="3733799" cy="2492990"/>
          </a:xfrm>
          <a:prstGeom prst="rect">
            <a:avLst/>
          </a:prstGeom>
          <a:noFill/>
        </p:spPr>
        <p:txBody>
          <a:bodyPr wrap="square" rtlCol="0">
            <a:spAutoFit/>
          </a:bodyPr>
          <a:lstStyle/>
          <a:p>
            <a:pPr algn="just"/>
            <a:r>
              <a:rPr lang="ru-RU" sz="1200" dirty="0" smtClean="0">
                <a:latin typeface="Calibri" pitchFamily="34" charset="0"/>
                <a:cs typeface="Calibri" pitchFamily="34" charset="0"/>
              </a:rPr>
              <a:t>     В структуре налоговых и неналоговых доходов наибольший удельный вес имеют:  </a:t>
            </a:r>
          </a:p>
          <a:p>
            <a:pPr algn="just">
              <a:buFont typeface="Wingdings" pitchFamily="2" charset="2"/>
              <a:buChar char="ü"/>
            </a:pPr>
            <a:r>
              <a:rPr lang="ru-RU" sz="1200" dirty="0" smtClean="0">
                <a:latin typeface="Calibri" pitchFamily="34" charset="0"/>
                <a:cs typeface="Calibri" pitchFamily="34" charset="0"/>
              </a:rPr>
              <a:t> 60,2% - налог на доходы физических лиц; </a:t>
            </a:r>
          </a:p>
          <a:p>
            <a:pPr algn="just">
              <a:buFont typeface="Wingdings" pitchFamily="2" charset="2"/>
              <a:buChar char="ü"/>
            </a:pPr>
            <a:r>
              <a:rPr lang="ru-RU" sz="1200" dirty="0" smtClean="0">
                <a:latin typeface="Calibri" pitchFamily="34" charset="0"/>
                <a:cs typeface="Calibri" pitchFamily="34" charset="0"/>
              </a:rPr>
              <a:t> 7,2% - доходы от использования имущества находящегося в муниципальной собственности;</a:t>
            </a:r>
          </a:p>
          <a:p>
            <a:pPr algn="just">
              <a:buFont typeface="Wingdings" pitchFamily="2" charset="2"/>
              <a:buChar char="ü"/>
            </a:pPr>
            <a:r>
              <a:rPr lang="ru-RU" sz="1200" dirty="0" smtClean="0">
                <a:latin typeface="Calibri" pitchFamily="34" charset="0"/>
                <a:cs typeface="Calibri" pitchFamily="34" charset="0"/>
              </a:rPr>
              <a:t>  6,8% - единый сельскохозяйственный налог.</a:t>
            </a:r>
          </a:p>
          <a:p>
            <a:pPr algn="just">
              <a:buFont typeface="Wingdings" pitchFamily="2" charset="2"/>
              <a:buChar char="ü"/>
            </a:pPr>
            <a:endParaRPr lang="ru-RU" sz="1200" dirty="0" smtClean="0">
              <a:latin typeface="Calibri" pitchFamily="34" charset="0"/>
              <a:cs typeface="Calibri" pitchFamily="34" charset="0"/>
            </a:endParaRPr>
          </a:p>
          <a:p>
            <a:pPr algn="just"/>
            <a:r>
              <a:rPr lang="ru-RU" sz="1200" dirty="0" smtClean="0">
                <a:latin typeface="Calibri" pitchFamily="34" charset="0"/>
                <a:cs typeface="Calibri" pitchFamily="34" charset="0"/>
              </a:rPr>
              <a:t>     Доля безвозмездных поступлений остается стабильно высокой – 83,0%, в сравнении с 2018 годом, доля уменьшилась на 0,3%. В структуре безвозмездных поступлений за 2019 год основная доля – 62,3% или 696 357,05 тыс. рублей.</a:t>
            </a:r>
          </a:p>
          <a:p>
            <a:pPr algn="just"/>
            <a:endParaRPr lang="ru-RU" sz="12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8915400" cy="738664"/>
          </a:xfrm>
          <a:prstGeom prst="rect">
            <a:avLst/>
          </a:prstGeom>
          <a:noFill/>
        </p:spPr>
        <p:txBody>
          <a:bodyPr wrap="square" rtlCol="0">
            <a:spAutoFit/>
          </a:bodyPr>
          <a:lstStyle/>
          <a:p>
            <a:pPr algn="ctr"/>
            <a:r>
              <a:rPr lang="ru-RU" sz="1400" dirty="0" smtClean="0"/>
              <a:t>ОБЪЕМ И СТРУКТУРА ДОХОДОВ ПОСТУПАЮЩИХ В БЮДЖЕТ КУРСКОГО МУНИЦИПАЛЬНОГО РАЙОНА СТАВРОПОЛЬСКОГО КРАЯ, СВЕДЕНИЯ О ПЛАНИРУЕМЫХ И ФАКТИЧЕСКИХ ЗНАЧЕНИЯХ ЗА 2019 ГОД</a:t>
            </a:r>
            <a:endParaRPr lang="ru-RU" sz="1400" dirty="0"/>
          </a:p>
        </p:txBody>
      </p:sp>
      <p:graphicFrame>
        <p:nvGraphicFramePr>
          <p:cNvPr id="4" name="Таблица 3"/>
          <p:cNvGraphicFramePr>
            <a:graphicFrameLocks noGrp="1"/>
          </p:cNvGraphicFramePr>
          <p:nvPr/>
        </p:nvGraphicFramePr>
        <p:xfrm>
          <a:off x="152401" y="685799"/>
          <a:ext cx="8839198" cy="6036976"/>
        </p:xfrm>
        <a:graphic>
          <a:graphicData uri="http://schemas.openxmlformats.org/drawingml/2006/table">
            <a:tbl>
              <a:tblPr/>
              <a:tblGrid>
                <a:gridCol w="3535680"/>
                <a:gridCol w="845488"/>
                <a:gridCol w="999214"/>
                <a:gridCol w="922351"/>
                <a:gridCol w="768626"/>
                <a:gridCol w="538038"/>
                <a:gridCol w="691763"/>
                <a:gridCol w="538038"/>
              </a:tblGrid>
              <a:tr h="224658">
                <a:tc rowSpan="3">
                  <a:txBody>
                    <a:bodyPr/>
                    <a:lstStyle/>
                    <a:p>
                      <a:pPr algn="ctr" fontAlgn="ctr"/>
                      <a:r>
                        <a:rPr lang="ru-RU" sz="1000" b="0" i="0" u="none" strike="noStrike" dirty="0">
                          <a:solidFill>
                            <a:srgbClr val="000000"/>
                          </a:solidFill>
                          <a:latin typeface="Calibri"/>
                        </a:rPr>
                        <a:t>источники доходов</a:t>
                      </a:r>
                    </a:p>
                  </a:txBody>
                  <a:tcPr marL="3848" marR="3848" marT="38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ru-RU" sz="1000" b="0" i="0" u="none" strike="noStrike">
                          <a:solidFill>
                            <a:srgbClr val="000000"/>
                          </a:solidFill>
                          <a:latin typeface="Calibri"/>
                        </a:rPr>
                        <a:t>2019 год</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rowSpan="2" gridSpan="2">
                  <a:txBody>
                    <a:bodyPr/>
                    <a:lstStyle/>
                    <a:p>
                      <a:pPr algn="ctr" rtl="0" fontAlgn="t"/>
                      <a:r>
                        <a:rPr lang="ru-RU" sz="1000" b="1" i="0" u="none" strike="noStrike">
                          <a:solidFill>
                            <a:srgbClr val="000000"/>
                          </a:solidFill>
                          <a:latin typeface="Calibri"/>
                        </a:rPr>
                        <a:t>Выполнение первоначального плана года/ №97</a:t>
                      </a:r>
                    </a:p>
                  </a:txBody>
                  <a:tcPr marL="3848" marR="3848" marT="38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rowSpan="2" hMerge="1">
                  <a:txBody>
                    <a:bodyPr/>
                    <a:lstStyle/>
                    <a:p>
                      <a:endParaRPr lang="ru-RU"/>
                    </a:p>
                  </a:txBody>
                  <a:tcPr/>
                </a:tc>
                <a:tc rowSpan="2" gridSpan="2">
                  <a:txBody>
                    <a:bodyPr/>
                    <a:lstStyle/>
                    <a:p>
                      <a:pPr algn="ctr" rtl="0" fontAlgn="t"/>
                      <a:r>
                        <a:rPr lang="ru-RU" sz="1000" b="1" i="0" u="none" strike="noStrike">
                          <a:solidFill>
                            <a:srgbClr val="000000"/>
                          </a:solidFill>
                          <a:latin typeface="Calibri"/>
                        </a:rPr>
                        <a:t>Выполнение уточненного плана года/ №174</a:t>
                      </a:r>
                    </a:p>
                  </a:txBody>
                  <a:tcPr marL="3848" marR="3848" marT="38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rowSpan="2" hMerge="1">
                  <a:txBody>
                    <a:bodyPr/>
                    <a:lstStyle/>
                    <a:p>
                      <a:endParaRPr lang="ru-RU"/>
                    </a:p>
                  </a:txBody>
                  <a:tcPr/>
                </a:tc>
              </a:tr>
              <a:tr h="220939">
                <a:tc vMerge="1">
                  <a:txBody>
                    <a:bodyPr/>
                    <a:lstStyle/>
                    <a:p>
                      <a:endParaRPr lang="ru-RU"/>
                    </a:p>
                  </a:txBody>
                  <a:tcPr/>
                </a:tc>
                <a:tc rowSpan="2">
                  <a:txBody>
                    <a:bodyPr/>
                    <a:lstStyle/>
                    <a:p>
                      <a:pPr algn="ctr" fontAlgn="t"/>
                      <a:r>
                        <a:rPr lang="ru-RU" sz="1000" b="1" i="0" u="none" strike="noStrike">
                          <a:solidFill>
                            <a:srgbClr val="000000"/>
                          </a:solidFill>
                          <a:latin typeface="Calibri"/>
                        </a:rPr>
                        <a:t>Первоначальный план года/№97</a:t>
                      </a:r>
                    </a:p>
                  </a:txBody>
                  <a:tcPr marL="3848" marR="3848" marT="38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rowSpan="2">
                  <a:txBody>
                    <a:bodyPr/>
                    <a:lstStyle/>
                    <a:p>
                      <a:pPr algn="ctr" rtl="0" fontAlgn="t"/>
                      <a:r>
                        <a:rPr lang="ru-RU" sz="1000" b="1" i="0" u="none" strike="noStrike">
                          <a:solidFill>
                            <a:srgbClr val="000000"/>
                          </a:solidFill>
                          <a:latin typeface="Calibri"/>
                        </a:rPr>
                        <a:t>Утвержденый план/№174</a:t>
                      </a:r>
                    </a:p>
                  </a:txBody>
                  <a:tcPr marL="3848" marR="3848" marT="38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rowSpan="2">
                  <a:txBody>
                    <a:bodyPr/>
                    <a:lstStyle/>
                    <a:p>
                      <a:pPr algn="ctr" rtl="0" fontAlgn="t"/>
                      <a:r>
                        <a:rPr lang="ru-RU" sz="1000" b="1" i="0" u="none" strike="noStrike">
                          <a:solidFill>
                            <a:srgbClr val="000000"/>
                          </a:solidFill>
                          <a:latin typeface="Calibri"/>
                        </a:rPr>
                        <a:t>отчет года </a:t>
                      </a:r>
                    </a:p>
                  </a:txBody>
                  <a:tcPr marL="3848" marR="3848" marT="38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gridSpan="2" vMerge="1">
                  <a:txBody>
                    <a:bodyPr/>
                    <a:lstStyle/>
                    <a:p>
                      <a:endParaRPr lang="ru-RU"/>
                    </a:p>
                  </a:txBody>
                  <a:tcPr/>
                </a:tc>
                <a:tc hMerge="1" vMerge="1">
                  <a:txBody>
                    <a:bodyPr/>
                    <a:lstStyle/>
                    <a:p>
                      <a:endParaRPr lang="ru-RU"/>
                    </a:p>
                  </a:txBody>
                  <a:tcPr/>
                </a:tc>
                <a:tc gridSpan="2" vMerge="1">
                  <a:txBody>
                    <a:bodyPr/>
                    <a:lstStyle/>
                    <a:p>
                      <a:endParaRPr lang="ru-RU"/>
                    </a:p>
                  </a:txBody>
                  <a:tcPr/>
                </a:tc>
                <a:tc hMerge="1" vMerge="1">
                  <a:txBody>
                    <a:bodyPr/>
                    <a:lstStyle/>
                    <a:p>
                      <a:endParaRPr lang="ru-RU"/>
                    </a:p>
                  </a:txBody>
                  <a:tcPr/>
                </a:tc>
              </a:tr>
              <a:tr h="354339">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b="1" i="0" u="none" strike="noStrike">
                          <a:solidFill>
                            <a:srgbClr val="000000"/>
                          </a:solidFill>
                          <a:latin typeface="Calibri"/>
                        </a:rPr>
                        <a:t>абс. сумма</a:t>
                      </a:r>
                    </a:p>
                  </a:txBody>
                  <a:tcPr marL="3848" marR="3848" marT="38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ctr"/>
                      <a:r>
                        <a:rPr lang="ru-RU" sz="1000" b="1" i="0" u="none" strike="noStrike">
                          <a:solidFill>
                            <a:srgbClr val="000000"/>
                          </a:solidFill>
                          <a:latin typeface="Calibri"/>
                        </a:rPr>
                        <a:t>%</a:t>
                      </a:r>
                    </a:p>
                  </a:txBody>
                  <a:tcPr marL="3848" marR="3848" marT="38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ctr"/>
                      <a:r>
                        <a:rPr lang="ru-RU" sz="1000" b="1" i="0" u="none" strike="noStrike">
                          <a:solidFill>
                            <a:srgbClr val="000000"/>
                          </a:solidFill>
                          <a:latin typeface="Calibri"/>
                        </a:rPr>
                        <a:t>абс. сумма</a:t>
                      </a:r>
                    </a:p>
                  </a:txBody>
                  <a:tcPr marL="3848" marR="3848" marT="38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ctr"/>
                      <a:r>
                        <a:rPr lang="ru-RU" sz="1000" b="1" i="0" u="none" strike="noStrike">
                          <a:solidFill>
                            <a:srgbClr val="000000"/>
                          </a:solidFill>
                          <a:latin typeface="Calibri"/>
                        </a:rPr>
                        <a:t>%</a:t>
                      </a:r>
                    </a:p>
                  </a:txBody>
                  <a:tcPr marL="3848" marR="3848" marT="38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r>
              <a:tr h="151012">
                <a:tc>
                  <a:txBody>
                    <a:bodyPr/>
                    <a:lstStyle/>
                    <a:p>
                      <a:pPr algn="l" fontAlgn="b"/>
                      <a:r>
                        <a:rPr lang="ru-RU" sz="1000" b="1" i="0" u="none" strike="noStrike" dirty="0">
                          <a:solidFill>
                            <a:srgbClr val="000000"/>
                          </a:solidFill>
                          <a:latin typeface="Calibri"/>
                        </a:rPr>
                        <a:t>НАЛОГОВЫЕ </a:t>
                      </a:r>
                      <a:r>
                        <a:rPr lang="ru-RU" sz="1000" b="1" i="0" u="none" strike="noStrike" dirty="0" smtClean="0">
                          <a:solidFill>
                            <a:srgbClr val="000000"/>
                          </a:solidFill>
                          <a:latin typeface="Calibri"/>
                        </a:rPr>
                        <a:t>ДОХОДЫ</a:t>
                      </a:r>
                      <a:endParaRPr lang="ru-RU" sz="1000" b="1"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000" b="1" i="0" u="none" strike="noStrike" dirty="0">
                          <a:solidFill>
                            <a:srgbClr val="000000"/>
                          </a:solidFill>
                          <a:latin typeface="Calibri"/>
                        </a:rPr>
                        <a:t>  </a:t>
                      </a:r>
                      <a:r>
                        <a:rPr lang="ru-RU" sz="1000" b="1" i="0" u="none" strike="noStrike" dirty="0" smtClean="0">
                          <a:solidFill>
                            <a:srgbClr val="000000"/>
                          </a:solidFill>
                          <a:latin typeface="Calibri"/>
                        </a:rPr>
                        <a:t> </a:t>
                      </a:r>
                      <a:r>
                        <a:rPr lang="ru-RU" sz="1000" b="1" i="0" u="none" strike="noStrike" dirty="0">
                          <a:solidFill>
                            <a:srgbClr val="000000"/>
                          </a:solidFill>
                          <a:latin typeface="Calibri"/>
                        </a:rPr>
                        <a:t>165 877,66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000" b="1" i="0" u="none" strike="noStrike" dirty="0">
                          <a:solidFill>
                            <a:srgbClr val="000000"/>
                          </a:solidFill>
                          <a:latin typeface="Calibri"/>
                        </a:rPr>
                        <a:t>     </a:t>
                      </a:r>
                      <a:r>
                        <a:rPr lang="ru-RU" sz="1000" b="1" i="0" u="none" strike="noStrike" dirty="0" smtClean="0">
                          <a:solidFill>
                            <a:srgbClr val="000000"/>
                          </a:solidFill>
                          <a:latin typeface="Calibri"/>
                        </a:rPr>
                        <a:t>165 </a:t>
                      </a:r>
                      <a:r>
                        <a:rPr lang="ru-RU" sz="1000" b="1" i="0" u="none" strike="noStrike" dirty="0">
                          <a:solidFill>
                            <a:srgbClr val="000000"/>
                          </a:solidFill>
                          <a:latin typeface="Calibri"/>
                        </a:rPr>
                        <a:t>877,66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000" b="1" i="0" u="none" strike="noStrike" dirty="0">
                          <a:solidFill>
                            <a:srgbClr val="000000"/>
                          </a:solidFill>
                          <a:latin typeface="Calibri"/>
                        </a:rPr>
                        <a:t> </a:t>
                      </a:r>
                      <a:r>
                        <a:rPr lang="ru-RU" sz="1000" b="1" i="0" u="none" strike="noStrike" dirty="0" smtClean="0">
                          <a:solidFill>
                            <a:srgbClr val="000000"/>
                          </a:solidFill>
                          <a:latin typeface="Calibri"/>
                        </a:rPr>
                        <a:t>   </a:t>
                      </a:r>
                      <a:r>
                        <a:rPr lang="ru-RU" sz="1000" b="1" i="0" u="none" strike="noStrike" dirty="0">
                          <a:solidFill>
                            <a:srgbClr val="000000"/>
                          </a:solidFill>
                          <a:latin typeface="Calibri"/>
                        </a:rPr>
                        <a:t>170 928,44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000" b="1" i="0" u="none" strike="noStrike" dirty="0">
                          <a:solidFill>
                            <a:srgbClr val="000000"/>
                          </a:solidFill>
                          <a:latin typeface="Calibri"/>
                        </a:rPr>
                        <a:t>   </a:t>
                      </a:r>
                      <a:r>
                        <a:rPr lang="ru-RU" sz="1000" b="1" i="0" u="none" strike="noStrike" dirty="0" smtClean="0">
                          <a:solidFill>
                            <a:srgbClr val="000000"/>
                          </a:solidFill>
                          <a:latin typeface="Calibri"/>
                        </a:rPr>
                        <a:t>   </a:t>
                      </a:r>
                      <a:r>
                        <a:rPr lang="ru-RU" sz="1000" b="1" i="0" u="none" strike="noStrike" dirty="0">
                          <a:solidFill>
                            <a:srgbClr val="000000"/>
                          </a:solidFill>
                          <a:latin typeface="Calibri"/>
                        </a:rPr>
                        <a:t>5 050,78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000" b="1" i="0" u="none" strike="noStrike" dirty="0">
                          <a:solidFill>
                            <a:srgbClr val="000000"/>
                          </a:solidFill>
                          <a:latin typeface="Calibri"/>
                        </a:rPr>
                        <a:t>    103,04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000" b="1" i="0" u="none" strike="noStrike" dirty="0">
                          <a:solidFill>
                            <a:srgbClr val="000000"/>
                          </a:solidFill>
                          <a:latin typeface="Calibri"/>
                        </a:rPr>
                        <a:t>  </a:t>
                      </a:r>
                      <a:r>
                        <a:rPr lang="ru-RU" sz="1000" b="1" i="0" u="none" strike="noStrike" dirty="0" smtClean="0">
                          <a:solidFill>
                            <a:srgbClr val="000000"/>
                          </a:solidFill>
                          <a:latin typeface="Calibri"/>
                        </a:rPr>
                        <a:t>  5 </a:t>
                      </a:r>
                      <a:r>
                        <a:rPr lang="ru-RU" sz="1000" b="1" i="0" u="none" strike="noStrike" dirty="0">
                          <a:solidFill>
                            <a:srgbClr val="000000"/>
                          </a:solidFill>
                          <a:latin typeface="Calibri"/>
                        </a:rPr>
                        <a:t>050,78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000" b="1" i="0" u="none" strike="noStrike" dirty="0">
                          <a:solidFill>
                            <a:srgbClr val="000000"/>
                          </a:solidFill>
                          <a:latin typeface="Calibri"/>
                        </a:rPr>
                        <a:t>    </a:t>
                      </a:r>
                      <a:r>
                        <a:rPr lang="ru-RU" sz="1000" b="1" i="0" u="none" strike="noStrike" dirty="0" smtClean="0">
                          <a:solidFill>
                            <a:srgbClr val="000000"/>
                          </a:solidFill>
                          <a:latin typeface="Calibri"/>
                        </a:rPr>
                        <a:t>103,04   </a:t>
                      </a:r>
                      <a:endParaRPr lang="ru-RU" sz="1000" b="1"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r>
              <a:tr h="151012">
                <a:tc>
                  <a:txBody>
                    <a:bodyPr/>
                    <a:lstStyle/>
                    <a:p>
                      <a:pPr algn="l" rtl="0" fontAlgn="b"/>
                      <a:r>
                        <a:rPr lang="ru-RU" sz="1000" b="0" i="0" u="none" strike="noStrike" dirty="0">
                          <a:solidFill>
                            <a:srgbClr val="000000"/>
                          </a:solidFill>
                          <a:latin typeface="Calibri"/>
                        </a:rPr>
                        <a:t>налог на доходы физических лиц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smtClean="0">
                          <a:solidFill>
                            <a:srgbClr val="000000"/>
                          </a:solidFill>
                          <a:latin typeface="Calibri"/>
                        </a:rPr>
                        <a:t>   139 </a:t>
                      </a:r>
                      <a:r>
                        <a:rPr lang="ru-RU" sz="1000" b="0" i="0" u="none" strike="noStrike" dirty="0">
                          <a:solidFill>
                            <a:srgbClr val="000000"/>
                          </a:solidFill>
                          <a:latin typeface="Calibri"/>
                        </a:rPr>
                        <a:t>052,00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134 </a:t>
                      </a:r>
                      <a:r>
                        <a:rPr lang="ru-RU" sz="1000" b="0" i="0" u="none" strike="noStrike" dirty="0">
                          <a:solidFill>
                            <a:srgbClr val="000000"/>
                          </a:solidFill>
                          <a:latin typeface="Calibri"/>
                        </a:rPr>
                        <a:t>552,00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137 512,57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1 539,43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98,89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2 960,57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102,20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1012">
                <a:tc>
                  <a:txBody>
                    <a:bodyPr/>
                    <a:lstStyle/>
                    <a:p>
                      <a:pPr algn="l" rtl="0" fontAlgn="b"/>
                      <a:r>
                        <a:rPr lang="ru-RU" sz="1000" b="0" i="0" u="none" strike="noStrike">
                          <a:solidFill>
                            <a:srgbClr val="000000"/>
                          </a:solidFill>
                          <a:latin typeface="Calibri"/>
                        </a:rPr>
                        <a:t>доходы от уплаты акцизов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4 </a:t>
                      </a:r>
                      <a:r>
                        <a:rPr lang="ru-RU" sz="1000" b="0" i="0" u="none" strike="noStrike" dirty="0">
                          <a:solidFill>
                            <a:srgbClr val="000000"/>
                          </a:solidFill>
                          <a:latin typeface="Calibri"/>
                        </a:rPr>
                        <a:t>766,16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4 766,16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5 325,58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559,42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smtClean="0">
                          <a:solidFill>
                            <a:srgbClr val="000000"/>
                          </a:solidFill>
                          <a:latin typeface="Calibri"/>
                        </a:rPr>
                        <a:t>  </a:t>
                      </a:r>
                      <a:r>
                        <a:rPr lang="ru-RU" sz="1000" b="0" i="0" u="none" strike="noStrike" dirty="0">
                          <a:solidFill>
                            <a:srgbClr val="000000"/>
                          </a:solidFill>
                          <a:latin typeface="Calibri"/>
                        </a:rPr>
                        <a:t>111,74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559,42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111,74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4662">
                <a:tc>
                  <a:txBody>
                    <a:bodyPr/>
                    <a:lstStyle/>
                    <a:p>
                      <a:pPr algn="l" rtl="0" fontAlgn="b"/>
                      <a:r>
                        <a:rPr lang="ru-RU" sz="1000" b="0" i="0" u="none" strike="noStrike">
                          <a:solidFill>
                            <a:srgbClr val="000000"/>
                          </a:solidFill>
                          <a:latin typeface="Calibri"/>
                        </a:rPr>
                        <a:t>единый налог на вмененный доход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8 290,00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7 290,00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7 457,76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832,24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89,96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167,76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102,30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1012">
                <a:tc>
                  <a:txBody>
                    <a:bodyPr/>
                    <a:lstStyle/>
                    <a:p>
                      <a:pPr algn="l" rtl="0" fontAlgn="b"/>
                      <a:r>
                        <a:rPr lang="ru-RU" sz="1000" b="0" i="0" u="none" strike="noStrike">
                          <a:solidFill>
                            <a:srgbClr val="000000"/>
                          </a:solidFill>
                          <a:latin typeface="Calibri"/>
                        </a:rPr>
                        <a:t>единый сельскохозяйственный налог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smtClean="0">
                          <a:solidFill>
                            <a:srgbClr val="000000"/>
                          </a:solidFill>
                          <a:latin typeface="Calibri"/>
                        </a:rPr>
                        <a:t>  </a:t>
                      </a:r>
                      <a:r>
                        <a:rPr lang="ru-RU" sz="1000" b="0" i="0" u="none" strike="noStrike" dirty="0">
                          <a:solidFill>
                            <a:srgbClr val="000000"/>
                          </a:solidFill>
                          <a:latin typeface="Calibri"/>
                        </a:rPr>
                        <a:t>9 173,50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14 673,50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15 </a:t>
                      </a:r>
                      <a:r>
                        <a:rPr lang="ru-RU" sz="1000" b="0" i="0" u="none" strike="noStrike" dirty="0">
                          <a:solidFill>
                            <a:srgbClr val="000000"/>
                          </a:solidFill>
                          <a:latin typeface="Calibri"/>
                        </a:rPr>
                        <a:t>526,67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6 353,17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169,26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853,17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105,81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1995">
                <a:tc>
                  <a:txBody>
                    <a:bodyPr/>
                    <a:lstStyle/>
                    <a:p>
                      <a:pPr algn="l" rtl="0" fontAlgn="b"/>
                      <a:r>
                        <a:rPr lang="ru-RU" sz="1000" b="0" i="0" u="none" strike="noStrike">
                          <a:solidFill>
                            <a:srgbClr val="000000"/>
                          </a:solidFill>
                          <a:latin typeface="Calibri"/>
                        </a:rPr>
                        <a:t>налог, взимаемый в связи с применением патентной системы налогообложения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136,18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136,18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136,18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1012">
                <a:tc>
                  <a:txBody>
                    <a:bodyPr/>
                    <a:lstStyle/>
                    <a:p>
                      <a:pPr algn="l" rtl="0" fontAlgn="b"/>
                      <a:r>
                        <a:rPr lang="ru-RU" sz="1000" b="0" i="0" u="none" strike="noStrike">
                          <a:solidFill>
                            <a:srgbClr val="000000"/>
                          </a:solidFill>
                          <a:latin typeface="Calibri"/>
                        </a:rPr>
                        <a:t>государственная пошлина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4 </a:t>
                      </a:r>
                      <a:r>
                        <a:rPr lang="ru-RU" sz="1000" b="0" i="0" u="none" strike="noStrike" dirty="0">
                          <a:solidFill>
                            <a:srgbClr val="000000"/>
                          </a:solidFill>
                          <a:latin typeface="Calibri"/>
                        </a:rPr>
                        <a:t>596,00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4 596,00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4 969,68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smtClean="0">
                          <a:solidFill>
                            <a:srgbClr val="000000"/>
                          </a:solidFill>
                          <a:latin typeface="Calibri"/>
                        </a:rPr>
                        <a:t>             </a:t>
                      </a:r>
                      <a:r>
                        <a:rPr lang="ru-RU" sz="1000" b="0" i="0" u="none" strike="noStrike" dirty="0">
                          <a:solidFill>
                            <a:srgbClr val="000000"/>
                          </a:solidFill>
                          <a:latin typeface="Calibri"/>
                        </a:rPr>
                        <a:t>373,68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smtClean="0">
                          <a:solidFill>
                            <a:srgbClr val="000000"/>
                          </a:solidFill>
                          <a:latin typeface="Calibri"/>
                        </a:rPr>
                        <a:t>  10,13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373,68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108,13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729">
                <a:tc>
                  <a:txBody>
                    <a:bodyPr/>
                    <a:lstStyle/>
                    <a:p>
                      <a:pPr algn="l" rtl="0" fontAlgn="b"/>
                      <a:r>
                        <a:rPr lang="ru-RU" sz="1000" b="1" i="0" u="none" strike="noStrike" dirty="0">
                          <a:solidFill>
                            <a:srgbClr val="000000"/>
                          </a:solidFill>
                          <a:latin typeface="Calibri"/>
                        </a:rPr>
                        <a:t>НЕНАЛОГОВЫЕ ДОХОДЫ</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000" b="1" i="0" u="none" strike="noStrike" dirty="0">
                          <a:solidFill>
                            <a:srgbClr val="000000"/>
                          </a:solidFill>
                          <a:latin typeface="Calibri"/>
                        </a:rPr>
                        <a:t>     </a:t>
                      </a:r>
                      <a:r>
                        <a:rPr lang="ru-RU" sz="1000" b="1" i="0" u="none" strike="noStrike" dirty="0" smtClean="0">
                          <a:solidFill>
                            <a:srgbClr val="000000"/>
                          </a:solidFill>
                          <a:latin typeface="Calibri"/>
                        </a:rPr>
                        <a:t> 42 </a:t>
                      </a:r>
                      <a:r>
                        <a:rPr lang="ru-RU" sz="1000" b="1" i="0" u="none" strike="noStrike" dirty="0">
                          <a:solidFill>
                            <a:srgbClr val="000000"/>
                          </a:solidFill>
                          <a:latin typeface="Calibri"/>
                        </a:rPr>
                        <a:t>712,17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000" b="1" i="0" u="none" strike="noStrike" dirty="0">
                          <a:solidFill>
                            <a:srgbClr val="000000"/>
                          </a:solidFill>
                          <a:latin typeface="Calibri"/>
                        </a:rPr>
                        <a:t>            </a:t>
                      </a:r>
                      <a:r>
                        <a:rPr lang="ru-RU" sz="1000" b="1" i="0" u="none" strike="noStrike" dirty="0" smtClean="0">
                          <a:solidFill>
                            <a:srgbClr val="000000"/>
                          </a:solidFill>
                          <a:latin typeface="Calibri"/>
                        </a:rPr>
                        <a:t>55 </a:t>
                      </a:r>
                      <a:r>
                        <a:rPr lang="ru-RU" sz="1000" b="1" i="0" u="none" strike="noStrike" dirty="0">
                          <a:solidFill>
                            <a:srgbClr val="000000"/>
                          </a:solidFill>
                          <a:latin typeface="Calibri"/>
                        </a:rPr>
                        <a:t>979,08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000" b="1" i="0" u="none" strike="noStrike" dirty="0">
                          <a:solidFill>
                            <a:srgbClr val="000000"/>
                          </a:solidFill>
                          <a:latin typeface="Calibri"/>
                        </a:rPr>
                        <a:t>     </a:t>
                      </a:r>
                      <a:r>
                        <a:rPr lang="ru-RU" sz="1000" b="1" i="0" u="none" strike="noStrike" dirty="0" smtClean="0">
                          <a:solidFill>
                            <a:srgbClr val="000000"/>
                          </a:solidFill>
                          <a:latin typeface="Calibri"/>
                        </a:rPr>
                        <a:t>  </a:t>
                      </a:r>
                      <a:r>
                        <a:rPr lang="ru-RU" sz="1000" b="1" i="0" u="none" strike="noStrike" dirty="0">
                          <a:solidFill>
                            <a:srgbClr val="000000"/>
                          </a:solidFill>
                          <a:latin typeface="Calibri"/>
                        </a:rPr>
                        <a:t>57 424,34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000" b="1" i="0" u="none" strike="noStrike" dirty="0">
                          <a:solidFill>
                            <a:srgbClr val="000000"/>
                          </a:solidFill>
                          <a:latin typeface="Calibri"/>
                        </a:rPr>
                        <a:t>   </a:t>
                      </a:r>
                      <a:r>
                        <a:rPr lang="ru-RU" sz="1000" b="1" i="0" u="none" strike="noStrike" dirty="0" smtClean="0">
                          <a:solidFill>
                            <a:srgbClr val="000000"/>
                          </a:solidFill>
                          <a:latin typeface="Calibri"/>
                        </a:rPr>
                        <a:t>   </a:t>
                      </a:r>
                      <a:r>
                        <a:rPr lang="ru-RU" sz="1000" b="1" i="0" u="none" strike="noStrike" dirty="0">
                          <a:solidFill>
                            <a:srgbClr val="000000"/>
                          </a:solidFill>
                          <a:latin typeface="Calibri"/>
                        </a:rPr>
                        <a:t>14 712,17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000" b="1" i="0" u="none" strike="noStrike" dirty="0">
                          <a:solidFill>
                            <a:srgbClr val="000000"/>
                          </a:solidFill>
                          <a:latin typeface="Calibri"/>
                        </a:rPr>
                        <a:t>  </a:t>
                      </a:r>
                      <a:r>
                        <a:rPr lang="ru-RU" sz="1000" b="1" i="0" u="none" strike="noStrike" dirty="0" smtClean="0">
                          <a:solidFill>
                            <a:srgbClr val="000000"/>
                          </a:solidFill>
                          <a:latin typeface="Calibri"/>
                        </a:rPr>
                        <a:t>134,44   </a:t>
                      </a:r>
                      <a:endParaRPr lang="ru-RU" sz="1000" b="1"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000" b="1" i="0" u="none" strike="noStrike" dirty="0">
                          <a:solidFill>
                            <a:srgbClr val="000000"/>
                          </a:solidFill>
                          <a:latin typeface="Calibri"/>
                        </a:rPr>
                        <a:t>   </a:t>
                      </a:r>
                      <a:r>
                        <a:rPr lang="ru-RU" sz="1000" b="1" i="0" u="none" strike="noStrike" dirty="0" smtClean="0">
                          <a:solidFill>
                            <a:srgbClr val="000000"/>
                          </a:solidFill>
                          <a:latin typeface="Calibri"/>
                        </a:rPr>
                        <a:t>  </a:t>
                      </a:r>
                      <a:r>
                        <a:rPr lang="ru-RU" sz="1000" b="1" i="0" u="none" strike="noStrike" dirty="0">
                          <a:solidFill>
                            <a:srgbClr val="000000"/>
                          </a:solidFill>
                          <a:latin typeface="Calibri"/>
                        </a:rPr>
                        <a:t>1 445,26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000" b="1" i="0" u="none" strike="noStrike" dirty="0">
                          <a:solidFill>
                            <a:srgbClr val="000000"/>
                          </a:solidFill>
                          <a:latin typeface="Calibri"/>
                        </a:rPr>
                        <a:t>    </a:t>
                      </a:r>
                      <a:r>
                        <a:rPr lang="ru-RU" sz="1000" b="1" i="0" u="none" strike="noStrike" dirty="0" smtClean="0">
                          <a:solidFill>
                            <a:srgbClr val="000000"/>
                          </a:solidFill>
                          <a:latin typeface="Calibri"/>
                        </a:rPr>
                        <a:t>102,58   </a:t>
                      </a:r>
                      <a:endParaRPr lang="ru-RU" sz="1000" b="1"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r>
              <a:tr h="298305">
                <a:tc>
                  <a:txBody>
                    <a:bodyPr/>
                    <a:lstStyle/>
                    <a:p>
                      <a:pPr algn="l" rtl="0" fontAlgn="b"/>
                      <a:r>
                        <a:rPr lang="ru-RU" sz="1000" b="0" i="0" u="none" strike="noStrike">
                          <a:solidFill>
                            <a:srgbClr val="000000"/>
                          </a:solidFill>
                          <a:latin typeface="Calibri"/>
                        </a:rPr>
                        <a:t>доходы от использования имущества, находящегося в муниципальной собственности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18 </a:t>
                      </a:r>
                      <a:r>
                        <a:rPr lang="ru-RU" sz="1000" b="0" i="0" u="none" strike="noStrike" dirty="0">
                          <a:solidFill>
                            <a:srgbClr val="000000"/>
                          </a:solidFill>
                          <a:latin typeface="Calibri"/>
                        </a:rPr>
                        <a:t>831,29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16 300,29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15 950,10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2 881,19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84,70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350,19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97,85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5598">
                <a:tc>
                  <a:txBody>
                    <a:bodyPr/>
                    <a:lstStyle/>
                    <a:p>
                      <a:pPr algn="l" rtl="0" fontAlgn="b"/>
                      <a:r>
                        <a:rPr lang="ru-RU" sz="1000" b="0" i="0" u="none" strike="noStrike">
                          <a:solidFill>
                            <a:srgbClr val="000000"/>
                          </a:solidFill>
                          <a:latin typeface="Calibri"/>
                        </a:rPr>
                        <a:t>доходы от перечисления части прибыли, остающейся после уплаты налогов и иных обязательных платежей муниципальными унитарными предприятиями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245,00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577,00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577,63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332,63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235,77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0,63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100,11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1012">
                <a:tc>
                  <a:txBody>
                    <a:bodyPr/>
                    <a:lstStyle/>
                    <a:p>
                      <a:pPr algn="l" rtl="0" fontAlgn="b"/>
                      <a:r>
                        <a:rPr lang="ru-RU" sz="1000" b="0" i="0" u="none" strike="noStrike">
                          <a:solidFill>
                            <a:srgbClr val="000000"/>
                          </a:solidFill>
                          <a:latin typeface="Calibri"/>
                        </a:rPr>
                        <a:t>плата за негативное воздействие на окружающую среду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smtClean="0">
                          <a:solidFill>
                            <a:srgbClr val="000000"/>
                          </a:solidFill>
                          <a:latin typeface="Calibri"/>
                        </a:rPr>
                        <a:t>            131,49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179,49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182,12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50,63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138,50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2,63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smtClean="0">
                          <a:solidFill>
                            <a:srgbClr val="000000"/>
                          </a:solidFill>
                          <a:latin typeface="Calibri"/>
                        </a:rPr>
                        <a:t>     </a:t>
                      </a:r>
                      <a:r>
                        <a:rPr lang="ru-RU" sz="1000" b="0" i="0" u="none" strike="noStrike" dirty="0">
                          <a:solidFill>
                            <a:srgbClr val="000000"/>
                          </a:solidFill>
                          <a:latin typeface="Calibri"/>
                        </a:rPr>
                        <a:t>101,47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4662">
                <a:tc>
                  <a:txBody>
                    <a:bodyPr/>
                    <a:lstStyle/>
                    <a:p>
                      <a:pPr algn="l" rtl="0" fontAlgn="b"/>
                      <a:r>
                        <a:rPr lang="ru-RU" sz="1000" b="0" i="0" u="none" strike="noStrike">
                          <a:solidFill>
                            <a:srgbClr val="000000"/>
                          </a:solidFill>
                          <a:latin typeface="Calibri"/>
                        </a:rPr>
                        <a:t>доходы от оказания платных услуг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20 </a:t>
                      </a:r>
                      <a:r>
                        <a:rPr lang="ru-RU" sz="1000" b="0" i="0" u="none" strike="noStrike" dirty="0">
                          <a:solidFill>
                            <a:srgbClr val="000000"/>
                          </a:solidFill>
                          <a:latin typeface="Calibri"/>
                        </a:rPr>
                        <a:t>070,00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33 </a:t>
                      </a:r>
                      <a:r>
                        <a:rPr lang="ru-RU" sz="1000" b="0" i="0" u="none" strike="noStrike" dirty="0">
                          <a:solidFill>
                            <a:srgbClr val="000000"/>
                          </a:solidFill>
                          <a:latin typeface="Calibri"/>
                        </a:rPr>
                        <a:t>268,03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34 133,95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14 063,95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smtClean="0">
                          <a:solidFill>
                            <a:srgbClr val="000000"/>
                          </a:solidFill>
                          <a:latin typeface="Calibri"/>
                        </a:rPr>
                        <a:t> </a:t>
                      </a:r>
                      <a:r>
                        <a:rPr lang="ru-RU" sz="1000" b="0" i="0" u="none" strike="noStrike" dirty="0">
                          <a:solidFill>
                            <a:srgbClr val="000000"/>
                          </a:solidFill>
                          <a:latin typeface="Calibri"/>
                        </a:rPr>
                        <a:t>170,07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865,92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102,60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1012">
                <a:tc>
                  <a:txBody>
                    <a:bodyPr/>
                    <a:lstStyle/>
                    <a:p>
                      <a:pPr algn="l" rtl="0" fontAlgn="b"/>
                      <a:r>
                        <a:rPr lang="ru-RU" sz="1000" b="0" i="0" u="none" strike="noStrike">
                          <a:solidFill>
                            <a:srgbClr val="000000"/>
                          </a:solidFill>
                          <a:latin typeface="Calibri"/>
                        </a:rPr>
                        <a:t>доходы от продажи материальных и нематериальных активов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340,00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1 891,00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2 222,79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1 882,79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smtClean="0">
                          <a:solidFill>
                            <a:srgbClr val="000000"/>
                          </a:solidFill>
                          <a:latin typeface="Calibri"/>
                        </a:rPr>
                        <a:t> </a:t>
                      </a:r>
                      <a:r>
                        <a:rPr lang="ru-RU" sz="1000" b="0" i="0" u="none" strike="noStrike" dirty="0">
                          <a:solidFill>
                            <a:srgbClr val="000000"/>
                          </a:solidFill>
                          <a:latin typeface="Calibri"/>
                        </a:rPr>
                        <a:t>653,76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331,79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117,55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4662">
                <a:tc>
                  <a:txBody>
                    <a:bodyPr/>
                    <a:lstStyle/>
                    <a:p>
                      <a:pPr algn="l" rtl="0" fontAlgn="b"/>
                      <a:r>
                        <a:rPr lang="ru-RU" sz="1000" b="0" i="0" u="none" strike="noStrike">
                          <a:solidFill>
                            <a:srgbClr val="000000"/>
                          </a:solidFill>
                          <a:latin typeface="Calibri"/>
                        </a:rPr>
                        <a:t>штрафы, санкции. возмещение ущерба</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3 </a:t>
                      </a:r>
                      <a:r>
                        <a:rPr lang="ru-RU" sz="1000" b="0" i="0" u="none" strike="noStrike" dirty="0">
                          <a:solidFill>
                            <a:srgbClr val="000000"/>
                          </a:solidFill>
                          <a:latin typeface="Calibri"/>
                        </a:rPr>
                        <a:t>094,39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3 763,27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4 306,78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1 212,39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139,18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543,51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114,44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4662">
                <a:tc>
                  <a:txBody>
                    <a:bodyPr/>
                    <a:lstStyle/>
                    <a:p>
                      <a:pPr algn="l" rtl="0" fontAlgn="b"/>
                      <a:r>
                        <a:rPr lang="ru-RU" sz="1000" b="0" i="0" u="none" strike="noStrike">
                          <a:solidFill>
                            <a:srgbClr val="000000"/>
                          </a:solidFill>
                          <a:latin typeface="Calibri"/>
                        </a:rPr>
                        <a:t>ПРОЧИЕ НЕНАЛОГОВЫЕ ДОХОДЫ</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50,97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50,97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50,97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4662">
                <a:tc>
                  <a:txBody>
                    <a:bodyPr/>
                    <a:lstStyle/>
                    <a:p>
                      <a:pPr algn="l" rtl="0" fontAlgn="b"/>
                      <a:r>
                        <a:rPr lang="ru-RU" sz="1000" b="1" i="0" u="none" strike="noStrike" dirty="0">
                          <a:solidFill>
                            <a:srgbClr val="000000"/>
                          </a:solidFill>
                          <a:latin typeface="Calibri"/>
                        </a:rPr>
                        <a:t>БЕЗВОЗМЕЗДНЫЕ ПОСТУПЛЕНИЯ</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b"/>
                      <a:r>
                        <a:rPr lang="ru-RU" sz="1000" b="1" i="0" u="none" strike="noStrike" dirty="0">
                          <a:solidFill>
                            <a:srgbClr val="000000"/>
                          </a:solidFill>
                          <a:latin typeface="Calibri"/>
                        </a:rPr>
                        <a:t>  </a:t>
                      </a:r>
                      <a:r>
                        <a:rPr lang="ru-RU" sz="1000" b="1" i="0" u="none" strike="noStrike" dirty="0" smtClean="0">
                          <a:solidFill>
                            <a:srgbClr val="000000"/>
                          </a:solidFill>
                          <a:latin typeface="Calibri"/>
                        </a:rPr>
                        <a:t>1 </a:t>
                      </a:r>
                      <a:r>
                        <a:rPr lang="ru-RU" sz="1000" b="1" i="0" u="none" strike="noStrike" dirty="0">
                          <a:solidFill>
                            <a:srgbClr val="000000"/>
                          </a:solidFill>
                          <a:latin typeface="Calibri"/>
                        </a:rPr>
                        <a:t>096 046,74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b"/>
                      <a:r>
                        <a:rPr lang="ru-RU" sz="1000" b="1" i="0" u="none" strike="noStrike" dirty="0">
                          <a:solidFill>
                            <a:srgbClr val="000000"/>
                          </a:solidFill>
                          <a:latin typeface="Calibri"/>
                        </a:rPr>
                        <a:t>         1 122 439,17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b"/>
                      <a:r>
                        <a:rPr lang="ru-RU" sz="1000" b="1" i="0" u="none" strike="noStrike" dirty="0">
                          <a:solidFill>
                            <a:srgbClr val="000000"/>
                          </a:solidFill>
                          <a:latin typeface="Calibri"/>
                        </a:rPr>
                        <a:t>    1 118 476,75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b"/>
                      <a:r>
                        <a:rPr lang="ru-RU" sz="1000" b="1" i="0" u="none" strike="noStrike" dirty="0">
                          <a:solidFill>
                            <a:srgbClr val="000000"/>
                          </a:solidFill>
                          <a:latin typeface="Calibri"/>
                        </a:rPr>
                        <a:t>        23 658,87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000" b="1" i="0" u="none" strike="noStrike" dirty="0">
                          <a:solidFill>
                            <a:srgbClr val="000000"/>
                          </a:solidFill>
                          <a:latin typeface="Calibri"/>
                        </a:rPr>
                        <a:t>    102,05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b"/>
                      <a:r>
                        <a:rPr lang="ru-RU" sz="1000" b="1" i="0" u="none" strike="noStrike" dirty="0">
                          <a:solidFill>
                            <a:srgbClr val="000000"/>
                          </a:solidFill>
                          <a:latin typeface="Calibri"/>
                        </a:rPr>
                        <a:t>-      3 962,42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000" b="1" i="0" u="none" strike="noStrike" dirty="0">
                          <a:solidFill>
                            <a:srgbClr val="000000"/>
                          </a:solidFill>
                          <a:latin typeface="Calibri"/>
                        </a:rPr>
                        <a:t>        99,65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r>
              <a:tr h="204494">
                <a:tc>
                  <a:txBody>
                    <a:bodyPr/>
                    <a:lstStyle/>
                    <a:p>
                      <a:pPr algn="l" fontAlgn="b"/>
                      <a:r>
                        <a:rPr lang="ru-RU" sz="1000" b="0" i="0" u="none" strike="noStrike" dirty="0">
                          <a:solidFill>
                            <a:srgbClr val="000000"/>
                          </a:solidFill>
                          <a:latin typeface="Calibri"/>
                        </a:rPr>
                        <a:t>Дотации</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220 </a:t>
                      </a:r>
                      <a:r>
                        <a:rPr lang="ru-RU" sz="1000" b="0" i="0" u="none" strike="noStrike" dirty="0">
                          <a:solidFill>
                            <a:srgbClr val="000000"/>
                          </a:solidFill>
                          <a:latin typeface="Calibri"/>
                        </a:rPr>
                        <a:t>969,00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220 969,00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220 969,00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a:rPr>
                        <a:t>                       -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100,00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100,00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4494">
                <a:tc>
                  <a:txBody>
                    <a:bodyPr/>
                    <a:lstStyle/>
                    <a:p>
                      <a:pPr algn="l" fontAlgn="b"/>
                      <a:r>
                        <a:rPr lang="ru-RU" sz="1000" b="0" i="0" u="none" strike="noStrike" dirty="0">
                          <a:solidFill>
                            <a:srgbClr val="000000"/>
                          </a:solidFill>
                          <a:latin typeface="Calibri"/>
                        </a:rPr>
                        <a:t>Субсидии</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175 </a:t>
                      </a:r>
                      <a:r>
                        <a:rPr lang="ru-RU" sz="1000" b="0" i="0" u="none" strike="noStrike" dirty="0">
                          <a:solidFill>
                            <a:srgbClr val="000000"/>
                          </a:solidFill>
                          <a:latin typeface="Calibri"/>
                        </a:rPr>
                        <a:t>960,69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a:rPr>
                        <a:t>             200 273,05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a:rPr>
                        <a:t>       196 389,67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a:rPr>
                        <a:t>        20 428,98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111,61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3 883,38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98,06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4494">
                <a:tc>
                  <a:txBody>
                    <a:bodyPr/>
                    <a:lstStyle/>
                    <a:p>
                      <a:pPr algn="l" fontAlgn="b"/>
                      <a:r>
                        <a:rPr lang="ru-RU" sz="1000" b="0" i="0" u="none" strike="noStrike">
                          <a:solidFill>
                            <a:srgbClr val="000000"/>
                          </a:solidFill>
                          <a:latin typeface="Calibri"/>
                        </a:rPr>
                        <a:t>Субвенции</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697 </a:t>
                      </a:r>
                      <a:r>
                        <a:rPr lang="ru-RU" sz="1000" b="0" i="0" u="none" strike="noStrike" dirty="0">
                          <a:solidFill>
                            <a:srgbClr val="000000"/>
                          </a:solidFill>
                          <a:latin typeface="Calibri"/>
                        </a:rPr>
                        <a:t>374,14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a:rPr>
                        <a:t>             696 361,45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a:rPr>
                        <a:t>       696 357,05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a:rPr>
                        <a:t>-         1 017,09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99,85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4,40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100,00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961">
                <a:tc>
                  <a:txBody>
                    <a:bodyPr/>
                    <a:lstStyle/>
                    <a:p>
                      <a:pPr algn="l" fontAlgn="b"/>
                      <a:r>
                        <a:rPr lang="ru-RU" sz="1000" b="0" i="0" u="none" strike="noStrike" dirty="0">
                          <a:solidFill>
                            <a:srgbClr val="000000"/>
                          </a:solidFill>
                          <a:latin typeface="Calibri"/>
                        </a:rPr>
                        <a:t>Иные межбюджетные трансферты</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1 742,91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a:rPr>
                        <a:t>                 6 064,53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a:rPr>
                        <a:t>            5 985,19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a:rPr>
                        <a:t>          4 242,28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343,40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79,34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98,69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961">
                <a:tc>
                  <a:txBody>
                    <a:bodyPr/>
                    <a:lstStyle/>
                    <a:p>
                      <a:pPr algn="l" fontAlgn="b"/>
                      <a:r>
                        <a:rPr lang="ru-RU" sz="1000" b="0" i="0" u="none" strike="noStrike">
                          <a:solidFill>
                            <a:srgbClr val="000000"/>
                          </a:solidFill>
                          <a:latin typeface="Calibri"/>
                        </a:rPr>
                        <a:t>Прочие безвозмездные поступления</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4,70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4,70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4,70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4591">
                <a:tc>
                  <a:txBody>
                    <a:bodyPr/>
                    <a:lstStyle/>
                    <a:p>
                      <a:pPr algn="ctr" fontAlgn="b"/>
                      <a:r>
                        <a:rPr lang="ru-RU" sz="1000" b="0" i="0" u="none" strike="noStrike" dirty="0">
                          <a:solidFill>
                            <a:srgbClr val="000000"/>
                          </a:solidFill>
                          <a:latin typeface="Calibri"/>
                        </a:rPr>
                        <a:t>Возврат остатков субсидий, субвенций и иных </a:t>
                      </a:r>
                      <a:r>
                        <a:rPr lang="ru-RU" sz="1000" b="0" i="0" u="none" strike="noStrike" dirty="0" smtClean="0">
                          <a:solidFill>
                            <a:srgbClr val="000000"/>
                          </a:solidFill>
                          <a:latin typeface="Calibri"/>
                        </a:rPr>
                        <a:t>межбюджетных</a:t>
                      </a:r>
                      <a:r>
                        <a:rPr lang="ru-RU" sz="1000" b="0" i="0" u="none" strike="noStrike" baseline="0" dirty="0" smtClean="0">
                          <a:solidFill>
                            <a:srgbClr val="000000"/>
                          </a:solidFill>
                          <a:latin typeface="Calibri"/>
                        </a:rPr>
                        <a:t> </a:t>
                      </a:r>
                      <a:r>
                        <a:rPr lang="ru-RU" sz="1000" b="0" i="0" u="none" strike="noStrike" dirty="0" smtClean="0">
                          <a:solidFill>
                            <a:srgbClr val="000000"/>
                          </a:solidFill>
                          <a:latin typeface="Calibri"/>
                        </a:rPr>
                        <a:t>трансфертов</a:t>
                      </a:r>
                      <a:r>
                        <a:rPr lang="ru-RU" sz="1000" b="0" i="0" u="none" strike="noStrike" dirty="0">
                          <a:solidFill>
                            <a:srgbClr val="000000"/>
                          </a:solidFill>
                          <a:latin typeface="Calibri"/>
                        </a:rPr>
                        <a:t>, имеющих целевое назначение прошлых лет</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a:rPr>
                        <a:t>                          -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1 228,86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1 228,86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1 228,86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100,00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3646">
                <a:tc>
                  <a:txBody>
                    <a:bodyPr/>
                    <a:lstStyle/>
                    <a:p>
                      <a:pPr algn="l" fontAlgn="b"/>
                      <a:r>
                        <a:rPr lang="ru-RU" sz="1100" b="1" i="0" u="none" strike="noStrike" dirty="0">
                          <a:solidFill>
                            <a:srgbClr val="000000"/>
                          </a:solidFill>
                          <a:latin typeface="Calibri"/>
                        </a:rPr>
                        <a:t>ИТОГО:</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fontAlgn="b"/>
                      <a:r>
                        <a:rPr lang="ru-RU" sz="1100" b="1" i="0" u="none" strike="noStrike" dirty="0">
                          <a:solidFill>
                            <a:srgbClr val="000000"/>
                          </a:solidFill>
                          <a:latin typeface="Calibri"/>
                        </a:rPr>
                        <a:t>  </a:t>
                      </a:r>
                      <a:r>
                        <a:rPr lang="ru-RU" sz="1100" b="1" i="0" u="none" strike="noStrike" dirty="0" smtClean="0">
                          <a:solidFill>
                            <a:srgbClr val="000000"/>
                          </a:solidFill>
                          <a:latin typeface="Calibri"/>
                        </a:rPr>
                        <a:t>1 </a:t>
                      </a:r>
                      <a:r>
                        <a:rPr lang="ru-RU" sz="1100" b="1" i="0" u="none" strike="noStrike" dirty="0">
                          <a:solidFill>
                            <a:srgbClr val="000000"/>
                          </a:solidFill>
                          <a:latin typeface="Calibri"/>
                        </a:rPr>
                        <a:t>304 636,57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fontAlgn="b"/>
                      <a:r>
                        <a:rPr lang="ru-RU" sz="1100" b="1" i="0" u="none" strike="noStrike" dirty="0">
                          <a:solidFill>
                            <a:srgbClr val="000000"/>
                          </a:solidFill>
                          <a:latin typeface="Calibri"/>
                        </a:rPr>
                        <a:t>    </a:t>
                      </a:r>
                      <a:r>
                        <a:rPr lang="ru-RU" sz="1100" b="1" i="0" u="none" strike="noStrike" dirty="0" smtClean="0">
                          <a:solidFill>
                            <a:srgbClr val="000000"/>
                          </a:solidFill>
                          <a:latin typeface="Calibri"/>
                        </a:rPr>
                        <a:t>   </a:t>
                      </a:r>
                      <a:r>
                        <a:rPr lang="ru-RU" sz="1100" b="1" i="0" u="none" strike="noStrike" dirty="0">
                          <a:solidFill>
                            <a:srgbClr val="000000"/>
                          </a:solidFill>
                          <a:latin typeface="Calibri"/>
                        </a:rPr>
                        <a:t>1 344 295,91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fontAlgn="b"/>
                      <a:r>
                        <a:rPr lang="ru-RU" sz="1100" b="1" i="0" u="none" strike="noStrike" dirty="0">
                          <a:solidFill>
                            <a:srgbClr val="000000"/>
                          </a:solidFill>
                          <a:latin typeface="Calibri"/>
                        </a:rPr>
                        <a:t>    1 346 829,53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fontAlgn="b"/>
                      <a:r>
                        <a:rPr lang="ru-RU" sz="1100" b="1" i="0" u="none" strike="noStrike" dirty="0">
                          <a:solidFill>
                            <a:srgbClr val="000000"/>
                          </a:solidFill>
                          <a:latin typeface="Calibri"/>
                        </a:rPr>
                        <a:t>       </a:t>
                      </a:r>
                      <a:r>
                        <a:rPr lang="ru-RU" sz="1100" b="1" i="0" u="none" strike="noStrike" dirty="0" smtClean="0">
                          <a:solidFill>
                            <a:srgbClr val="000000"/>
                          </a:solidFill>
                          <a:latin typeface="Calibri"/>
                        </a:rPr>
                        <a:t>8 </a:t>
                      </a:r>
                      <a:r>
                        <a:rPr lang="ru-RU" sz="1100" b="1" i="0" u="none" strike="noStrike" dirty="0">
                          <a:solidFill>
                            <a:srgbClr val="000000"/>
                          </a:solidFill>
                          <a:latin typeface="Calibri"/>
                        </a:rPr>
                        <a:t>709,65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rtl="0" fontAlgn="b"/>
                      <a:r>
                        <a:rPr lang="ru-RU" sz="1100" b="0" i="0" u="none" strike="noStrike" dirty="0">
                          <a:solidFill>
                            <a:srgbClr val="000000"/>
                          </a:solidFill>
                          <a:latin typeface="Calibri"/>
                        </a:rPr>
                        <a:t>    103,23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fontAlgn="b"/>
                      <a:r>
                        <a:rPr lang="ru-RU" sz="1100" b="1" i="0" u="none" strike="noStrike" dirty="0">
                          <a:solidFill>
                            <a:srgbClr val="000000"/>
                          </a:solidFill>
                          <a:latin typeface="Calibri"/>
                        </a:rPr>
                        <a:t>     </a:t>
                      </a:r>
                      <a:r>
                        <a:rPr lang="ru-RU" sz="1100" b="1" i="0" u="none" strike="noStrike" dirty="0" smtClean="0">
                          <a:solidFill>
                            <a:srgbClr val="000000"/>
                          </a:solidFill>
                          <a:latin typeface="Calibri"/>
                        </a:rPr>
                        <a:t>1 </a:t>
                      </a:r>
                      <a:r>
                        <a:rPr lang="ru-RU" sz="1100" b="1" i="0" u="none" strike="noStrike" dirty="0">
                          <a:solidFill>
                            <a:srgbClr val="000000"/>
                          </a:solidFill>
                          <a:latin typeface="Calibri"/>
                        </a:rPr>
                        <a:t>088,36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rtl="0" fontAlgn="b"/>
                      <a:r>
                        <a:rPr lang="ru-RU" sz="1100" b="0" i="0" u="none" strike="noStrike" dirty="0">
                          <a:solidFill>
                            <a:srgbClr val="000000"/>
                          </a:solidFill>
                          <a:latin typeface="Calibri"/>
                        </a:rPr>
                        <a:t>      100,19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981200"/>
            <a:ext cx="8610600" cy="830997"/>
          </a:xfrm>
          <a:prstGeom prst="rect">
            <a:avLst/>
          </a:prstGeom>
          <a:noFill/>
        </p:spPr>
        <p:txBody>
          <a:bodyPr wrap="square" rtlCol="0">
            <a:spAutoFit/>
          </a:bodyPr>
          <a:lstStyle/>
          <a:p>
            <a:pPr algn="ctr"/>
            <a:r>
              <a:rPr lang="ru-RU" sz="1600" dirty="0" smtClean="0"/>
              <a:t>ДИНАМИКА ПОСТУПЛЕНИЯ НАЛОГОВЫХ И НЕНАЛОГОВЫХ ДОХОДОВ КОНСОЛИДИРОВАННОГО БЮДЖЕТА  КУРСКОГО РАЙОНА СТАВРОПОЛЬСКОГО КРАЯ ЗА 2016-2019 ГОДЫ</a:t>
            </a:r>
            <a:endParaRPr lang="ru-RU" sz="1600" dirty="0"/>
          </a:p>
        </p:txBody>
      </p:sp>
      <p:sp>
        <p:nvSpPr>
          <p:cNvPr id="3" name="Прямоугольник 2"/>
          <p:cNvSpPr/>
          <p:nvPr/>
        </p:nvSpPr>
        <p:spPr>
          <a:xfrm>
            <a:off x="152400" y="838200"/>
            <a:ext cx="8763000" cy="954107"/>
          </a:xfrm>
          <a:prstGeom prst="rect">
            <a:avLst/>
          </a:prstGeom>
        </p:spPr>
        <p:txBody>
          <a:bodyPr wrap="square">
            <a:spAutoFit/>
          </a:bodyPr>
          <a:lstStyle/>
          <a:p>
            <a:pPr algn="just"/>
            <a:r>
              <a:rPr lang="ru-RU" sz="1400" dirty="0" smtClean="0">
                <a:latin typeface="Calibri" pitchFamily="34" charset="0"/>
                <a:cs typeface="Calibri" pitchFamily="34" charset="0"/>
              </a:rPr>
              <a:t> В рамках реализации налоговой  политики в 2019 году по налоговым и неналоговым доходам бюджета Курского муниципального района Ставропольского края исполнен по итогам года на 102,9 % удельный вес налоговых и неналоговых доходов в общем объеме доходов бюджета Курского муниципального района Ставропольского края за 2019 год  составил 17,0 %, что выше 2018 года на 0,3 %</a:t>
            </a:r>
            <a:endParaRPr lang="ru-RU" sz="1400" dirty="0"/>
          </a:p>
        </p:txBody>
      </p:sp>
      <p:sp>
        <p:nvSpPr>
          <p:cNvPr id="4" name="TextBox 3"/>
          <p:cNvSpPr txBox="1"/>
          <p:nvPr/>
        </p:nvSpPr>
        <p:spPr>
          <a:xfrm>
            <a:off x="228600" y="0"/>
            <a:ext cx="8610600" cy="1077218"/>
          </a:xfrm>
          <a:prstGeom prst="rect">
            <a:avLst/>
          </a:prstGeom>
          <a:noFill/>
        </p:spPr>
        <p:txBody>
          <a:bodyPr wrap="square" rtlCol="0">
            <a:spAutoFit/>
          </a:bodyPr>
          <a:lstStyle/>
          <a:p>
            <a:pPr algn="ctr"/>
            <a:r>
              <a:rPr lang="ru-RU" sz="1600" dirty="0" smtClean="0"/>
              <a:t>ОБЕСПЕЧЕНИЕ РОСТА НАЛОГОВЫХ И НЕНАЛОГОВЫХ ДОХОДОВ БЮДЖЕТА  КУРСКОГО МУНИЦИПАЛЬНОГО РАЙОНА СТАВРОПОЛЬСКОГО КРАЯ                           ЗА 2016-2019 ГОДЫ</a:t>
            </a:r>
          </a:p>
          <a:p>
            <a:pPr algn="ctr"/>
            <a:r>
              <a:rPr lang="ru-RU" sz="1600" dirty="0" smtClean="0"/>
              <a:t>  </a:t>
            </a:r>
            <a:endParaRPr lang="ru-RU" sz="1600" dirty="0"/>
          </a:p>
        </p:txBody>
      </p:sp>
      <p:graphicFrame>
        <p:nvGraphicFramePr>
          <p:cNvPr id="5" name="Диаграмма 4"/>
          <p:cNvGraphicFramePr/>
          <p:nvPr/>
        </p:nvGraphicFramePr>
        <p:xfrm>
          <a:off x="0" y="2590800"/>
          <a:ext cx="9144000" cy="35814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noChangeArrowheads="1"/>
          </p:cNvSpPr>
          <p:nvPr/>
        </p:nvSpPr>
        <p:spPr bwMode="auto">
          <a:xfrm>
            <a:off x="0" y="0"/>
            <a:ext cx="5029200" cy="432426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Налог на доходы физических лиц: </a:t>
            </a:r>
            <a:r>
              <a:rPr kumimoji="0" lang="ru-RU" sz="11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Поступление налога на доходы физических лиц в 2019 году составляет 137 512,57 тыс. руб. или 102,2% от плановых назначений. К отчету 2018 года  наблюдается  рост – 12,9% или 14 259,27 тыс. руб. в абсолютной сумме, перевыполнение за счет изменения норматива отчислений (в 2018 году – 38%, в 2019 году – 43%) (удельный вес  в общем объеме собственных доходов – 60,2%).</a:t>
            </a:r>
          </a:p>
          <a:p>
            <a:pPr algn="just"/>
            <a:r>
              <a:rPr lang="ru-RU" sz="1100" dirty="0" smtClean="0">
                <a:latin typeface="Calibri" pitchFamily="34" charset="0"/>
                <a:cs typeface="Calibri" pitchFamily="34" charset="0"/>
              </a:rPr>
              <a:t>     </a:t>
            </a:r>
            <a:r>
              <a:rPr lang="ru-RU" sz="1100" b="1" dirty="0" smtClean="0">
                <a:latin typeface="Calibri" pitchFamily="34" charset="0"/>
                <a:cs typeface="Calibri" pitchFamily="34" charset="0"/>
              </a:rPr>
              <a:t>Единый сельскохозяйственный налог: </a:t>
            </a:r>
            <a:r>
              <a:rPr lang="ru-RU" sz="1100" dirty="0" smtClean="0">
                <a:latin typeface="Calibri" pitchFamily="34" charset="0"/>
                <a:cs typeface="Calibri" pitchFamily="34" charset="0"/>
              </a:rPr>
              <a:t>Поступление единого сельскохозяйственного налога составляет 15 526,68 тыс. руб. или 105,8%, в сравнении с 2018 годом увеличение составляет 7 115,9 тыс. руб. или 84,6% (удельный вес в общем объеме собственных доходов – 6,8%),  за счет доначисления налога по акту выездной налоговой проверки за 2016, 2017 и 2018 годы по колхозу им. Ленина.</a:t>
            </a:r>
          </a:p>
          <a:p>
            <a:pPr algn="just"/>
            <a:r>
              <a:rPr lang="ru-RU" sz="1100" dirty="0" smtClean="0"/>
              <a:t>     </a:t>
            </a:r>
            <a:r>
              <a:rPr lang="ru-RU" sz="1100" b="1" dirty="0" smtClean="0">
                <a:latin typeface="Calibri" pitchFamily="34" charset="0"/>
                <a:cs typeface="Calibri" pitchFamily="34" charset="0"/>
              </a:rPr>
              <a:t>Доходы от оказания платных услуг: </a:t>
            </a:r>
            <a:r>
              <a:rPr lang="ru-RU" sz="1100" dirty="0" smtClean="0">
                <a:latin typeface="Calibri" pitchFamily="34" charset="0"/>
                <a:cs typeface="Calibri" pitchFamily="34" charset="0"/>
              </a:rPr>
              <a:t>Доходы от оказания платных услуг составляют 33 446,13 тыс. руб. или 100,7% от плановых назначений, в сравнении с прошлым годом уменьшение на 1 262,75 или 3,6% (удельный вес  в общем объеме собственных доходов – 1,5%), в связи с поступлением в первом квартале 2018 года доходов от родительской платы и  предпринимательской деятельности за 2017 год и уменьшения полученного дохода в 2019 году по сравнению с 2018 годом МКОУ СОШ № 11 ст. </a:t>
            </a:r>
            <a:r>
              <a:rPr lang="ru-RU" sz="1100" dirty="0" err="1" smtClean="0">
                <a:latin typeface="Calibri" pitchFamily="34" charset="0"/>
                <a:cs typeface="Calibri" pitchFamily="34" charset="0"/>
              </a:rPr>
              <a:t>Галюгаевской</a:t>
            </a:r>
            <a:r>
              <a:rPr lang="ru-RU" sz="1100" dirty="0" smtClean="0">
                <a:latin typeface="Calibri" pitchFamily="34" charset="0"/>
                <a:cs typeface="Calibri" pitchFamily="34" charset="0"/>
              </a:rPr>
              <a:t> (производственная бригада).</a:t>
            </a:r>
          </a:p>
          <a:p>
            <a:pPr algn="just"/>
            <a:r>
              <a:rPr lang="ru-RU" sz="1100" dirty="0" smtClean="0">
                <a:latin typeface="Calibri" pitchFamily="34" charset="0"/>
                <a:cs typeface="Calibri" pitchFamily="34" charset="0"/>
              </a:rPr>
              <a:t>      </a:t>
            </a:r>
            <a:r>
              <a:rPr lang="ru-RU" sz="1100" b="1" dirty="0" smtClean="0">
                <a:latin typeface="Calibri" pitchFamily="34" charset="0"/>
                <a:cs typeface="Calibri" pitchFamily="34" charset="0"/>
              </a:rPr>
              <a:t>Доходы  от продажи материальных и нематериальных активов: </a:t>
            </a:r>
            <a:r>
              <a:rPr lang="ru-RU" sz="1100" dirty="0" smtClean="0">
                <a:latin typeface="Calibri" pitchFamily="34" charset="0"/>
                <a:cs typeface="Calibri" pitchFamily="34" charset="0"/>
              </a:rPr>
              <a:t>Поступление доходов от продажи материальных и нематериальных активов составляет 2 222,80 тыс. руб., в сравнении с прошлым годом увеличение на 364,02 или 19,6% (удельный вес  в общем объеме собственных доходов – 1%) за счет поступления незапланированной продажи земельных участков.</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TextBox 9"/>
          <p:cNvSpPr txBox="1"/>
          <p:nvPr/>
        </p:nvSpPr>
        <p:spPr>
          <a:xfrm>
            <a:off x="228600" y="4495800"/>
            <a:ext cx="8763000" cy="523220"/>
          </a:xfrm>
          <a:prstGeom prst="rect">
            <a:avLst/>
          </a:prstGeom>
          <a:noFill/>
        </p:spPr>
        <p:txBody>
          <a:bodyPr wrap="square" rtlCol="0">
            <a:spAutoFit/>
          </a:bodyPr>
          <a:lstStyle/>
          <a:p>
            <a:pPr algn="ctr"/>
            <a:r>
              <a:rPr lang="ru-RU" sz="1400" dirty="0" smtClean="0"/>
              <a:t>МЕРЫ, ПРИНЯТЫЕ КУРСКИМ РАЙОНОМ СТАВРОПОЛЬСКОГО КРАЯ В 2019 ГОДУ,</a:t>
            </a:r>
          </a:p>
          <a:p>
            <a:pPr algn="ctr"/>
            <a:r>
              <a:rPr lang="ru-RU" sz="1400" dirty="0" smtClean="0"/>
              <a:t> НАПРАВЛЕННЫЕ НА УВЕЛИЧЕНИЕ ДОХОДОВ</a:t>
            </a:r>
            <a:endParaRPr lang="ru-RU" sz="1400" dirty="0"/>
          </a:p>
        </p:txBody>
      </p:sp>
      <p:sp>
        <p:nvSpPr>
          <p:cNvPr id="86019" name="Rectangle 3"/>
          <p:cNvSpPr>
            <a:spLocks noChangeArrowheads="1"/>
          </p:cNvSpPr>
          <p:nvPr/>
        </p:nvSpPr>
        <p:spPr bwMode="auto">
          <a:xfrm>
            <a:off x="152400" y="5029200"/>
            <a:ext cx="88392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Для увеличения налогового потенциала района, </a:t>
            </a:r>
            <a:r>
              <a:rPr kumimoji="0" lang="ru-RU"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своевременного поступления  в </a:t>
            </a:r>
            <a:r>
              <a:rPr kumimoji="0" lang="ru-RU"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бюджет собственных доходов, недопущения образования текущей задолженности и погашения имеющейся,  а также для обеспечения реализации программы оздоровления муниципальных финансов, Финансовым управлением проводился ежедневный, ежедекадный, ежемесячный анализ исполнения доходной части бюджета. Специалистами готовился материал для проведения комиссии по мобилизации налоговых и неналоговых доходов, зачисляемых в местный бюджет. Принимали участие в работе комиссии Межрайонной  ИФНС России №1  по легализации налоговой базы.</a:t>
            </a:r>
            <a:endParaRPr kumimoji="0" lang="ru-RU" sz="1200" b="0" i="0" u="none" strike="noStrike" cap="none" normalizeH="0" baseline="0" dirty="0" smtClean="0">
              <a:ln>
                <a:noFill/>
              </a:ln>
              <a:solidFill>
                <a:schemeClr val="tx1"/>
              </a:solidFill>
              <a:effectLst/>
              <a:latin typeface="Calibri" pitchFamily="34" charset="0"/>
              <a:cs typeface="Calibri"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В результате проводимых мероприятий увеличение роста налоговых и неналоговых доходов консолидированного бюджета составило – </a:t>
            </a:r>
            <a:r>
              <a:rPr kumimoji="0" lang="ru-RU" sz="12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11 032,90 </a:t>
            </a:r>
            <a:r>
              <a:rPr kumimoji="0" lang="ru-RU"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тыс. руб</a:t>
            </a:r>
            <a:r>
              <a:rPr kumimoji="0" lang="ru-RU"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a:t>
            </a:r>
            <a:endParaRPr kumimoji="0" lang="ru-RU" sz="1200" b="0" i="0" u="none" strike="noStrike" cap="none" normalizeH="0" baseline="0" dirty="0" smtClean="0">
              <a:ln>
                <a:noFill/>
              </a:ln>
              <a:solidFill>
                <a:schemeClr val="tx1"/>
              </a:solidFill>
              <a:effectLst/>
              <a:latin typeface="Calibri" pitchFamily="34" charset="0"/>
              <a:cs typeface="Calibri" pitchFamily="34" charset="0"/>
            </a:endParaRPr>
          </a:p>
        </p:txBody>
      </p:sp>
      <p:graphicFrame>
        <p:nvGraphicFramePr>
          <p:cNvPr id="12" name="Диаграмма 11"/>
          <p:cNvGraphicFramePr/>
          <p:nvPr/>
        </p:nvGraphicFramePr>
        <p:xfrm>
          <a:off x="5105400" y="0"/>
          <a:ext cx="4038600" cy="43434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28600" y="0"/>
            <a:ext cx="8763000" cy="738664"/>
          </a:xfrm>
          <a:prstGeom prst="rect">
            <a:avLst/>
          </a:prstGeom>
          <a:noFill/>
        </p:spPr>
        <p:txBody>
          <a:bodyPr wrap="square" rtlCol="0">
            <a:spAutoFit/>
          </a:bodyPr>
          <a:lstStyle/>
          <a:p>
            <a:pPr algn="ctr"/>
            <a:r>
              <a:rPr lang="ru-RU" sz="1400" dirty="0" smtClean="0"/>
              <a:t>БЕЗВОЗМЕЗДНЫЕ ПОСТУПЛЕНИЯ В БЮДЖЕТ КУРСКОГО МУНИЦИПАЛЬНОГО РАЙОНА СТАВРОПОЛЬСКОГО КРАЯ </a:t>
            </a:r>
          </a:p>
          <a:p>
            <a:pPr algn="ctr"/>
            <a:r>
              <a:rPr lang="ru-RU" sz="1400" dirty="0" smtClean="0"/>
              <a:t> </a:t>
            </a:r>
            <a:endParaRPr lang="ru-RU" sz="1400" dirty="0"/>
          </a:p>
        </p:txBody>
      </p:sp>
      <p:graphicFrame>
        <p:nvGraphicFramePr>
          <p:cNvPr id="14" name="Диаграмма 13"/>
          <p:cNvGraphicFramePr/>
          <p:nvPr/>
        </p:nvGraphicFramePr>
        <p:xfrm>
          <a:off x="152400" y="304800"/>
          <a:ext cx="5105400" cy="2895600"/>
        </p:xfrm>
        <a:graphic>
          <a:graphicData uri="http://schemas.openxmlformats.org/drawingml/2006/chart">
            <c:chart xmlns:c="http://schemas.openxmlformats.org/drawingml/2006/chart" xmlns:r="http://schemas.openxmlformats.org/officeDocument/2006/relationships" r:id="rId2"/>
          </a:graphicData>
        </a:graphic>
      </p:graphicFrame>
      <p:sp>
        <p:nvSpPr>
          <p:cNvPr id="15" name="Rectangle 3"/>
          <p:cNvSpPr>
            <a:spLocks noChangeArrowheads="1"/>
          </p:cNvSpPr>
          <p:nvPr/>
        </p:nvSpPr>
        <p:spPr bwMode="auto">
          <a:xfrm>
            <a:off x="5410200" y="609600"/>
            <a:ext cx="35052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В 2019 году безвозмездные поступления</a:t>
            </a:r>
            <a:r>
              <a:rPr kumimoji="0" lang="ru-RU" sz="1200" b="0" i="0" u="none" strike="noStrike" cap="none" normalizeH="0" dirty="0" smtClean="0">
                <a:ln>
                  <a:noFill/>
                </a:ln>
                <a:solidFill>
                  <a:schemeClr val="tx1"/>
                </a:solidFill>
                <a:effectLst/>
                <a:latin typeface="Calibri" pitchFamily="34" charset="0"/>
                <a:ea typeface="Times New Roman" pitchFamily="18" charset="0"/>
                <a:cs typeface="Calibri" pitchFamily="34" charset="0"/>
              </a:rPr>
              <a:t> в бюджет Курского муниципального района Ставропольского края увеличились на  6,11 процентов по сравнению с 2018 годом. Основной прирост за счет увеличения   дотаций и субсидий поступивших в бюджет Курского муниципального района Ставропольского края из бюджета Ставропольского края.</a:t>
            </a:r>
            <a:endParaRPr kumimoji="0" lang="ru-RU" sz="1200" b="0" i="0" u="none" strike="noStrike" cap="none" normalizeH="0" baseline="0" dirty="0" smtClean="0">
              <a:ln>
                <a:noFill/>
              </a:ln>
              <a:solidFill>
                <a:schemeClr val="tx1"/>
              </a:solidFill>
              <a:effectLst/>
              <a:latin typeface="Calibri" pitchFamily="34" charset="0"/>
              <a:cs typeface="Calibri" pitchFamily="34" charset="0"/>
            </a:endParaRPr>
          </a:p>
        </p:txBody>
      </p:sp>
      <p:graphicFrame>
        <p:nvGraphicFramePr>
          <p:cNvPr id="16" name="Таблица 15"/>
          <p:cNvGraphicFramePr>
            <a:graphicFrameLocks noGrp="1"/>
          </p:cNvGraphicFramePr>
          <p:nvPr/>
        </p:nvGraphicFramePr>
        <p:xfrm>
          <a:off x="228600" y="3886200"/>
          <a:ext cx="8610600" cy="2829422"/>
        </p:xfrm>
        <a:graphic>
          <a:graphicData uri="http://schemas.openxmlformats.org/drawingml/2006/table">
            <a:tbl>
              <a:tblPr/>
              <a:tblGrid>
                <a:gridCol w="2743200"/>
                <a:gridCol w="914400"/>
                <a:gridCol w="1066800"/>
                <a:gridCol w="990600"/>
                <a:gridCol w="963685"/>
                <a:gridCol w="996143"/>
                <a:gridCol w="935772"/>
              </a:tblGrid>
              <a:tr h="648535">
                <a:tc>
                  <a:txBody>
                    <a:bodyPr/>
                    <a:lstStyle/>
                    <a:p>
                      <a:pPr algn="ctr" fontAlgn="ctr"/>
                      <a:r>
                        <a:rPr lang="ru-RU" sz="1100" b="0" i="0" u="none" strike="noStrike" dirty="0">
                          <a:solidFill>
                            <a:srgbClr val="000000"/>
                          </a:solidFill>
                          <a:latin typeface="Calibri"/>
                        </a:rPr>
                        <a:t>источники доходов</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100" b="1" i="0" u="none" strike="noStrike">
                          <a:solidFill>
                            <a:srgbClr val="000000"/>
                          </a:solidFill>
                          <a:latin typeface="Calibri"/>
                        </a:rPr>
                        <a:t>Исполнено за 2018</a:t>
                      </a:r>
                    </a:p>
                  </a:txBody>
                  <a:tcPr marL="8021" marR="8021" marT="80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t"/>
                      <a:r>
                        <a:rPr lang="ru-RU" sz="1100" b="1" i="0" u="none" strike="noStrike">
                          <a:solidFill>
                            <a:srgbClr val="000000"/>
                          </a:solidFill>
                          <a:latin typeface="Calibri"/>
                        </a:rPr>
                        <a:t>Утверждено решением о бюджете в 2019 году</a:t>
                      </a:r>
                    </a:p>
                  </a:txBody>
                  <a:tcPr marL="8021" marR="8021" marT="80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t"/>
                      <a:r>
                        <a:rPr lang="ru-RU" sz="1100" b="1" i="0" u="none" strike="noStrike">
                          <a:solidFill>
                            <a:srgbClr val="000000"/>
                          </a:solidFill>
                          <a:latin typeface="Calibri"/>
                        </a:rPr>
                        <a:t>Исполнено за 2019</a:t>
                      </a:r>
                    </a:p>
                  </a:txBody>
                  <a:tcPr marL="8021" marR="8021" marT="80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t"/>
                      <a:r>
                        <a:rPr lang="ru-RU" sz="1100" b="1" i="0" u="none" strike="noStrike">
                          <a:solidFill>
                            <a:srgbClr val="000000"/>
                          </a:solidFill>
                          <a:latin typeface="Calibri"/>
                        </a:rPr>
                        <a:t>Процент исполнения к плану 2019 года</a:t>
                      </a:r>
                    </a:p>
                  </a:txBody>
                  <a:tcPr marL="8021" marR="8021" marT="80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t"/>
                      <a:r>
                        <a:rPr lang="ru-RU" sz="1100" b="1" i="0" u="none" strike="noStrike">
                          <a:solidFill>
                            <a:srgbClr val="000000"/>
                          </a:solidFill>
                          <a:latin typeface="Calibri"/>
                        </a:rPr>
                        <a:t>Темп к 2018 году</a:t>
                      </a:r>
                    </a:p>
                  </a:txBody>
                  <a:tcPr marL="8021" marR="8021" marT="80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t"/>
                      <a:r>
                        <a:rPr lang="ru-RU" sz="1100" b="1" i="0" u="none" strike="noStrike">
                          <a:solidFill>
                            <a:srgbClr val="000000"/>
                          </a:solidFill>
                          <a:latin typeface="Calibri"/>
                        </a:rPr>
                        <a:t>Отклонения к 2018 году</a:t>
                      </a:r>
                    </a:p>
                  </a:txBody>
                  <a:tcPr marL="8021" marR="8021" marT="80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r>
              <a:tr h="345159">
                <a:tc>
                  <a:txBody>
                    <a:bodyPr/>
                    <a:lstStyle/>
                    <a:p>
                      <a:pPr algn="l" rtl="0" fontAlgn="b"/>
                      <a:r>
                        <a:rPr lang="ru-RU" sz="1100" b="1" i="0" u="none" strike="noStrike" dirty="0" smtClean="0">
                          <a:solidFill>
                            <a:srgbClr val="000000"/>
                          </a:solidFill>
                          <a:latin typeface="Calibri"/>
                        </a:rPr>
                        <a:t>  БЕЗВОЗМЕЗДНЫЕ </a:t>
                      </a:r>
                      <a:r>
                        <a:rPr lang="ru-RU" sz="1100" b="1" i="0" u="none" strike="noStrike" dirty="0">
                          <a:solidFill>
                            <a:srgbClr val="000000"/>
                          </a:solidFill>
                          <a:latin typeface="Calibri"/>
                        </a:rPr>
                        <a:t>ПОСТУПЛЕНИЯ</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dirty="0">
                          <a:solidFill>
                            <a:srgbClr val="000000"/>
                          </a:solidFill>
                          <a:latin typeface="Calibri"/>
                        </a:rPr>
                        <a:t>    </a:t>
                      </a:r>
                      <a:r>
                        <a:rPr lang="ru-RU" sz="1100" b="1" i="0" u="none" strike="noStrike" dirty="0" smtClean="0">
                          <a:solidFill>
                            <a:srgbClr val="000000"/>
                          </a:solidFill>
                          <a:latin typeface="Calibri"/>
                        </a:rPr>
                        <a:t>1 </a:t>
                      </a:r>
                      <a:r>
                        <a:rPr lang="ru-RU" sz="1100" b="1" i="0" u="none" strike="noStrike" dirty="0">
                          <a:solidFill>
                            <a:srgbClr val="000000"/>
                          </a:solidFill>
                          <a:latin typeface="Calibri"/>
                        </a:rPr>
                        <a:t>054 048,60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dirty="0">
                          <a:solidFill>
                            <a:srgbClr val="000000"/>
                          </a:solidFill>
                          <a:latin typeface="Calibri"/>
                        </a:rPr>
                        <a:t>       1 122 439,17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latin typeface="Calibri"/>
                        </a:rPr>
                        <a:t>    1 118 476,75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1050" b="1" i="0" u="none" strike="noStrike">
                          <a:solidFill>
                            <a:srgbClr val="000000"/>
                          </a:solidFill>
                          <a:latin typeface="Calibri"/>
                        </a:rPr>
                        <a:t>                99,65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latin typeface="Calibri"/>
                        </a:rPr>
                        <a:t>           106,11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1100" b="1" i="0" u="none" strike="noStrike">
                          <a:solidFill>
                            <a:srgbClr val="000000"/>
                          </a:solidFill>
                          <a:latin typeface="Calibri"/>
                        </a:rPr>
                        <a:t>    64 428,15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662">
                <a:tc>
                  <a:txBody>
                    <a:bodyPr/>
                    <a:lstStyle/>
                    <a:p>
                      <a:pPr algn="l" fontAlgn="b"/>
                      <a:r>
                        <a:rPr lang="ru-RU" sz="1100" b="0" i="0" u="none" strike="noStrike" dirty="0" smtClean="0">
                          <a:solidFill>
                            <a:srgbClr val="000000"/>
                          </a:solidFill>
                          <a:latin typeface="Calibri"/>
                        </a:rPr>
                        <a:t>  Дотации</a:t>
                      </a:r>
                      <a:endParaRPr lang="ru-RU" sz="1100" b="0" i="0" u="none" strike="noStrike" dirty="0">
                        <a:solidFill>
                          <a:srgbClr val="000000"/>
                        </a:solidFill>
                        <a:latin typeface="Calibri"/>
                      </a:endParaRP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a:rPr>
                        <a:t>        195 487,00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latin typeface="Calibri"/>
                        </a:rPr>
                        <a:t>          220 969,00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latin typeface="Calibri"/>
                        </a:rPr>
                        <a:t>       220 969,00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1050" b="1" i="0" u="none" strike="noStrike">
                          <a:solidFill>
                            <a:srgbClr val="000000"/>
                          </a:solidFill>
                          <a:latin typeface="Calibri"/>
                        </a:rPr>
                        <a:t>             100,00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latin typeface="Calibri"/>
                        </a:rPr>
                        <a:t>           113,04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1100" b="0" i="0" u="none" strike="noStrike" dirty="0">
                          <a:solidFill>
                            <a:srgbClr val="000000"/>
                          </a:solidFill>
                          <a:latin typeface="Calibri"/>
                        </a:rPr>
                        <a:t>    25 482,00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662">
                <a:tc>
                  <a:txBody>
                    <a:bodyPr/>
                    <a:lstStyle/>
                    <a:p>
                      <a:pPr algn="l" fontAlgn="b"/>
                      <a:r>
                        <a:rPr lang="ru-RU" sz="1100" b="0" i="0" u="none" strike="noStrike" dirty="0" smtClean="0">
                          <a:solidFill>
                            <a:srgbClr val="000000"/>
                          </a:solidFill>
                          <a:latin typeface="Calibri"/>
                        </a:rPr>
                        <a:t>  Субсидии</a:t>
                      </a:r>
                      <a:endParaRPr lang="ru-RU" sz="1100" b="0" i="0" u="none" strike="noStrike" dirty="0">
                        <a:solidFill>
                          <a:srgbClr val="000000"/>
                        </a:solidFill>
                        <a:latin typeface="Calibri"/>
                      </a:endParaRP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a:rPr>
                        <a:t>        157 742,83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latin typeface="Calibri"/>
                        </a:rPr>
                        <a:t>          200 273,05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latin typeface="Calibri"/>
                        </a:rPr>
                        <a:t>       196 389,67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1050" b="1" i="0" u="none" strike="noStrike">
                          <a:solidFill>
                            <a:srgbClr val="000000"/>
                          </a:solidFill>
                          <a:latin typeface="Calibri"/>
                        </a:rPr>
                        <a:t>                98,06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latin typeface="Calibri"/>
                        </a:rPr>
                        <a:t>           124,50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1100" b="0" i="0" u="none" strike="noStrike" dirty="0">
                          <a:solidFill>
                            <a:srgbClr val="000000"/>
                          </a:solidFill>
                          <a:latin typeface="Calibri"/>
                        </a:rPr>
                        <a:t>    38 646,84   </a:t>
                      </a:r>
                      <a:r>
                        <a:rPr lang="ru-RU" sz="1100" b="0" i="0" u="none" strike="noStrike" dirty="0" smtClean="0">
                          <a:solidFill>
                            <a:srgbClr val="000000"/>
                          </a:solidFill>
                          <a:latin typeface="Calibri"/>
                        </a:rPr>
                        <a:t>  </a:t>
                      </a:r>
                      <a:endParaRPr lang="ru-RU" sz="1100" b="0" i="0" u="none" strike="noStrike" dirty="0">
                        <a:solidFill>
                          <a:srgbClr val="000000"/>
                        </a:solidFill>
                        <a:latin typeface="Calibri"/>
                      </a:endParaRP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662">
                <a:tc>
                  <a:txBody>
                    <a:bodyPr/>
                    <a:lstStyle/>
                    <a:p>
                      <a:pPr algn="l" fontAlgn="b"/>
                      <a:r>
                        <a:rPr lang="ru-RU" sz="1100" b="0" i="0" u="none" strike="noStrike" dirty="0" smtClean="0">
                          <a:solidFill>
                            <a:srgbClr val="000000"/>
                          </a:solidFill>
                          <a:latin typeface="Calibri"/>
                        </a:rPr>
                        <a:t>  Субвенции</a:t>
                      </a:r>
                      <a:endParaRPr lang="ru-RU" sz="1100" b="0" i="0" u="none" strike="noStrike" dirty="0">
                        <a:solidFill>
                          <a:srgbClr val="000000"/>
                        </a:solidFill>
                        <a:latin typeface="Calibri"/>
                      </a:endParaRP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a:rPr>
                        <a:t>        703 630,60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latin typeface="Calibri"/>
                        </a:rPr>
                        <a:t>          696 361,45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latin typeface="Calibri"/>
                        </a:rPr>
                        <a:t>       696 357,05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1050" b="1" i="0" u="none" strike="noStrike">
                          <a:solidFill>
                            <a:srgbClr val="000000"/>
                          </a:solidFill>
                          <a:latin typeface="Calibri"/>
                        </a:rPr>
                        <a:t>             100,00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latin typeface="Calibri"/>
                        </a:rPr>
                        <a:t>              98,97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1100" b="0" i="0" u="none" strike="noStrike">
                          <a:solidFill>
                            <a:srgbClr val="000000"/>
                          </a:solidFill>
                          <a:latin typeface="Calibri"/>
                        </a:rPr>
                        <a:t>-     7 273,55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3325">
                <a:tc>
                  <a:txBody>
                    <a:bodyPr/>
                    <a:lstStyle/>
                    <a:p>
                      <a:pPr algn="l" fontAlgn="b"/>
                      <a:r>
                        <a:rPr lang="ru-RU" sz="1100" b="0" i="0" u="none" strike="noStrike" dirty="0" smtClean="0">
                          <a:solidFill>
                            <a:srgbClr val="000000"/>
                          </a:solidFill>
                          <a:latin typeface="Calibri"/>
                        </a:rPr>
                        <a:t>  Иные </a:t>
                      </a:r>
                      <a:r>
                        <a:rPr lang="ru-RU" sz="1100" b="0" i="0" u="none" strike="noStrike" dirty="0">
                          <a:solidFill>
                            <a:srgbClr val="000000"/>
                          </a:solidFill>
                          <a:latin typeface="Calibri"/>
                        </a:rPr>
                        <a:t>межбюджетные трансферты</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a:rPr>
                        <a:t>            </a:t>
                      </a:r>
                      <a:r>
                        <a:rPr lang="ru-RU" sz="1100" b="0" i="0" u="none" strike="noStrike" dirty="0" smtClean="0">
                          <a:solidFill>
                            <a:srgbClr val="000000"/>
                          </a:solidFill>
                          <a:latin typeface="Calibri"/>
                        </a:rPr>
                        <a:t>3 </a:t>
                      </a:r>
                      <a:r>
                        <a:rPr lang="ru-RU" sz="1100" b="0" i="0" u="none" strike="noStrike" dirty="0">
                          <a:solidFill>
                            <a:srgbClr val="000000"/>
                          </a:solidFill>
                          <a:latin typeface="Calibri"/>
                        </a:rPr>
                        <a:t>969,93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latin typeface="Calibri"/>
                        </a:rPr>
                        <a:t>               6 064,53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latin typeface="Calibri"/>
                        </a:rPr>
                        <a:t>            5 985,19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1050" b="1" i="0" u="none" strike="noStrike">
                          <a:solidFill>
                            <a:srgbClr val="000000"/>
                          </a:solidFill>
                          <a:latin typeface="Calibri"/>
                        </a:rPr>
                        <a:t>                98,69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latin typeface="Calibri"/>
                        </a:rPr>
                        <a:t>           150,76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1100" b="0" i="0" u="none" strike="noStrike">
                          <a:solidFill>
                            <a:srgbClr val="000000"/>
                          </a:solidFill>
                          <a:latin typeface="Calibri"/>
                        </a:rPr>
                        <a:t>      2 015,26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7749">
                <a:tc>
                  <a:txBody>
                    <a:bodyPr/>
                    <a:lstStyle/>
                    <a:p>
                      <a:pPr algn="l" fontAlgn="b"/>
                      <a:r>
                        <a:rPr lang="ru-RU" sz="1100" b="0" i="0" u="none" strike="noStrike" dirty="0" smtClean="0">
                          <a:solidFill>
                            <a:srgbClr val="000000"/>
                          </a:solidFill>
                          <a:latin typeface="Calibri"/>
                        </a:rPr>
                        <a:t>  Прочие </a:t>
                      </a:r>
                      <a:r>
                        <a:rPr lang="ru-RU" sz="1100" b="0" i="0" u="none" strike="noStrike" dirty="0">
                          <a:solidFill>
                            <a:srgbClr val="000000"/>
                          </a:solidFill>
                          <a:latin typeface="Calibri"/>
                        </a:rPr>
                        <a:t>безвозмездные поступления</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a:rPr>
                        <a:t>                112,25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solidFill>
                            <a:srgbClr val="000000"/>
                          </a:solidFill>
                          <a:latin typeface="Calibri"/>
                        </a:rPr>
                        <a:t>                            -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latin typeface="Calibri"/>
                        </a:rPr>
                        <a:t>                    4,70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1050" b="1" i="0" u="none" strike="noStrike">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latin typeface="Calibri"/>
                        </a:rPr>
                        <a:t>                4,19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1100" b="0" i="0" u="none" strike="noStrike">
                          <a:solidFill>
                            <a:srgbClr val="000000"/>
                          </a:solidFill>
                          <a:latin typeface="Calibri"/>
                        </a:rPr>
                        <a:t>-        107,55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4070">
                <a:tc>
                  <a:txBody>
                    <a:bodyPr/>
                    <a:lstStyle/>
                    <a:p>
                      <a:pPr algn="l" fontAlgn="b"/>
                      <a:r>
                        <a:rPr lang="ru-RU" sz="1100" b="0" i="0" u="none" strike="noStrike" dirty="0">
                          <a:solidFill>
                            <a:srgbClr val="000000"/>
                          </a:solidFill>
                          <a:latin typeface="Calibri"/>
                        </a:rPr>
                        <a:t>Возврат остатков субсидий, субвенций и иных межбюджетных трансфертов, имеющих целевое назначение прошлых лет</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a:rPr>
                        <a:t>-           6 894,01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solidFill>
                            <a:srgbClr val="000000"/>
                          </a:solidFill>
                          <a:latin typeface="Calibri"/>
                        </a:rPr>
                        <a:t>-             1 228,86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latin typeface="Calibri"/>
                        </a:rPr>
                        <a:t>-          1 228,86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1050" b="1" i="0" u="none" strike="noStrike" dirty="0">
                          <a:solidFill>
                            <a:srgbClr val="000000"/>
                          </a:solidFill>
                          <a:latin typeface="Calibri"/>
                        </a:rPr>
                        <a:t>             100,00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latin typeface="Calibri"/>
                        </a:rPr>
                        <a:t>              17,83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1100" b="0" i="0" u="none" strike="noStrike" dirty="0">
                          <a:solidFill>
                            <a:srgbClr val="000000"/>
                          </a:solidFill>
                          <a:latin typeface="Calibri"/>
                        </a:rPr>
                        <a:t>      5 665,15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7" name="TextBox 16"/>
          <p:cNvSpPr txBox="1"/>
          <p:nvPr/>
        </p:nvSpPr>
        <p:spPr>
          <a:xfrm>
            <a:off x="152400" y="3276600"/>
            <a:ext cx="8763000" cy="523220"/>
          </a:xfrm>
          <a:prstGeom prst="rect">
            <a:avLst/>
          </a:prstGeom>
          <a:noFill/>
        </p:spPr>
        <p:txBody>
          <a:bodyPr wrap="square" rtlCol="0">
            <a:spAutoFit/>
          </a:bodyPr>
          <a:lstStyle/>
          <a:p>
            <a:pPr algn="ctr"/>
            <a:r>
              <a:rPr lang="ru-RU" sz="1400" dirty="0" smtClean="0"/>
              <a:t>БЕЗВОЗМЕЗДНЫЕ ПОСТУПЛЕНИЯ В БЮДЖЕТ КУРСКОГО МУНИЦИПАЛЬНОГО РАЙОНА СТАВРОПОЛЬСКОГО КРАЯ ЗА 2019 ГОД В СРАВНЕНИИ С 2018 ГОДОМ  </a:t>
            </a:r>
            <a:endParaRPr lang="ru-RU" sz="1400" dirty="0"/>
          </a:p>
        </p:txBody>
      </p:sp>
      <p:sp>
        <p:nvSpPr>
          <p:cNvPr id="19" name="Прямоугольник 18"/>
          <p:cNvSpPr/>
          <p:nvPr/>
        </p:nvSpPr>
        <p:spPr>
          <a:xfrm>
            <a:off x="7848600" y="3581400"/>
            <a:ext cx="1044645" cy="276999"/>
          </a:xfrm>
          <a:prstGeom prst="rect">
            <a:avLst/>
          </a:prstGeom>
        </p:spPr>
        <p:txBody>
          <a:bodyPr wrap="none">
            <a:spAutoFit/>
          </a:bodyPr>
          <a:lstStyle/>
          <a:p>
            <a:r>
              <a:rPr lang="ru-RU" sz="1200" dirty="0" smtClean="0">
                <a:latin typeface="Calibri" pitchFamily="34" charset="0"/>
                <a:cs typeface="Calibri" pitchFamily="34" charset="0"/>
              </a:rPr>
              <a:t>(тыс. рублей)</a:t>
            </a:r>
            <a:endParaRPr lang="ru-RU" sz="12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кругленный прямоугольник 12"/>
          <p:cNvSpPr/>
          <p:nvPr/>
        </p:nvSpPr>
        <p:spPr>
          <a:xfrm>
            <a:off x="6248400" y="1295400"/>
            <a:ext cx="2667000" cy="42672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endParaRPr lang="ru-RU" dirty="0" smtClean="0">
              <a:latin typeface="Calibri" pitchFamily="34" charset="0"/>
              <a:cs typeface="Calibri" pitchFamily="34" charset="0"/>
            </a:endParaRPr>
          </a:p>
          <a:p>
            <a:pPr>
              <a:spcBef>
                <a:spcPct val="50000"/>
              </a:spcBef>
              <a:defRPr/>
            </a:pPr>
            <a:endParaRPr lang="ru-RU" dirty="0" smtClean="0">
              <a:latin typeface="Calibri" pitchFamily="34" charset="0"/>
              <a:cs typeface="Calibri" pitchFamily="34" charset="0"/>
            </a:endParaRPr>
          </a:p>
          <a:p>
            <a:pPr>
              <a:spcBef>
                <a:spcPct val="50000"/>
              </a:spcBef>
              <a:defRPr/>
            </a:pPr>
            <a:endParaRPr lang="ru-RU" dirty="0" smtClean="0">
              <a:latin typeface="Calibri" pitchFamily="34" charset="0"/>
              <a:cs typeface="Calibri" pitchFamily="34" charset="0"/>
            </a:endParaRPr>
          </a:p>
          <a:p>
            <a:pPr>
              <a:spcBef>
                <a:spcPct val="50000"/>
              </a:spcBef>
              <a:defRPr/>
            </a:pPr>
            <a:endParaRPr lang="ru-RU" dirty="0" smtClean="0">
              <a:latin typeface="Calibri" pitchFamily="34" charset="0"/>
              <a:cs typeface="Calibri" pitchFamily="34" charset="0"/>
            </a:endParaRPr>
          </a:p>
        </p:txBody>
      </p:sp>
      <p:sp>
        <p:nvSpPr>
          <p:cNvPr id="12" name="Скругленный прямоугольник 11"/>
          <p:cNvSpPr/>
          <p:nvPr/>
        </p:nvSpPr>
        <p:spPr>
          <a:xfrm>
            <a:off x="152400" y="1295400"/>
            <a:ext cx="2895600" cy="41910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6018" name="Rectangle 2"/>
          <p:cNvSpPr>
            <a:spLocks noChangeArrowheads="1"/>
          </p:cNvSpPr>
          <p:nvPr/>
        </p:nvSpPr>
        <p:spPr bwMode="auto">
          <a:xfrm>
            <a:off x="0" y="457200"/>
            <a:ext cx="9144000" cy="642938"/>
          </a:xfrm>
          <a:prstGeom prst="rect">
            <a:avLst/>
          </a:prstGeom>
          <a:noFill/>
          <a:ln w="9525">
            <a:noFill/>
            <a:miter lim="800000"/>
            <a:headEnd/>
            <a:tailEnd/>
          </a:ln>
        </p:spPr>
        <p:txBody>
          <a:bodyPr anchor="ctr"/>
          <a:lstStyle/>
          <a:p>
            <a:pPr algn="ctr">
              <a:defRPr/>
            </a:pPr>
            <a:r>
              <a:rPr lang="ru-RU" sz="2300" b="1" dirty="0">
                <a:solidFill>
                  <a:schemeClr val="tx2"/>
                </a:solidFill>
                <a:effectLst>
                  <a:outerShdw blurRad="38100" dist="38100" dir="2700000" algn="tl">
                    <a:srgbClr val="FFFFFF"/>
                  </a:outerShdw>
                </a:effectLst>
                <a:latin typeface="Calibri" pitchFamily="34" charset="0"/>
                <a:cs typeface="Calibri" pitchFamily="34" charset="0"/>
              </a:rPr>
              <a:t>СТРУКТУРА  КОНСОЛИДИРОВАННОГО БЮДЖЕТА </a:t>
            </a:r>
            <a:endParaRPr lang="ru-RU" sz="2300" b="1" dirty="0" smtClean="0">
              <a:solidFill>
                <a:schemeClr val="tx2"/>
              </a:solidFill>
              <a:effectLst>
                <a:outerShdw blurRad="38100" dist="38100" dir="2700000" algn="tl">
                  <a:srgbClr val="FFFFFF"/>
                </a:outerShdw>
              </a:effectLst>
              <a:latin typeface="Calibri" pitchFamily="34" charset="0"/>
              <a:cs typeface="Calibri" pitchFamily="34" charset="0"/>
            </a:endParaRPr>
          </a:p>
          <a:p>
            <a:pPr algn="ctr">
              <a:defRPr/>
            </a:pPr>
            <a:r>
              <a:rPr lang="ru-RU" sz="2300" b="1" dirty="0" smtClean="0">
                <a:solidFill>
                  <a:schemeClr val="tx2"/>
                </a:solidFill>
                <a:effectLst>
                  <a:outerShdw blurRad="38100" dist="38100" dir="2700000" algn="tl">
                    <a:srgbClr val="FFFFFF"/>
                  </a:outerShdw>
                </a:effectLst>
                <a:latin typeface="Calibri" pitchFamily="34" charset="0"/>
                <a:cs typeface="Calibri" pitchFamily="34" charset="0"/>
              </a:rPr>
              <a:t>КУРСКОГО РАЙОНА СТАВРОПОЛЬСКОГО КРАЯ</a:t>
            </a:r>
            <a:endParaRPr lang="ru-RU" sz="2100" dirty="0">
              <a:solidFill>
                <a:schemeClr val="tx2"/>
              </a:solidFill>
              <a:effectLst>
                <a:outerShdw blurRad="38100" dist="38100" dir="2700000" algn="tl">
                  <a:srgbClr val="FFFFFF"/>
                </a:outerShdw>
              </a:effectLst>
              <a:latin typeface="Calibri" pitchFamily="34" charset="0"/>
              <a:cs typeface="Calibri" pitchFamily="34" charset="0"/>
            </a:endParaRPr>
          </a:p>
        </p:txBody>
      </p:sp>
      <p:sp>
        <p:nvSpPr>
          <p:cNvPr id="123911" name="Text Box 7"/>
          <p:cNvSpPr txBox="1">
            <a:spLocks noChangeArrowheads="1"/>
          </p:cNvSpPr>
          <p:nvPr/>
        </p:nvSpPr>
        <p:spPr bwMode="auto">
          <a:xfrm>
            <a:off x="228600" y="1447800"/>
            <a:ext cx="2819400" cy="4185761"/>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buFont typeface="Arial" pitchFamily="34" charset="0"/>
              <a:buChar char="•"/>
              <a:defRPr/>
            </a:pPr>
            <a:r>
              <a:rPr lang="ru-RU" sz="1400" dirty="0">
                <a:latin typeface="Calibri" pitchFamily="34" charset="0"/>
                <a:cs typeface="Calibri" pitchFamily="34" charset="0"/>
              </a:rPr>
              <a:t> </a:t>
            </a:r>
            <a:r>
              <a:rPr lang="ru-RU" sz="1400" i="1" dirty="0">
                <a:latin typeface="Calibri" pitchFamily="34" charset="0"/>
                <a:cs typeface="Calibri" pitchFamily="34" charset="0"/>
              </a:rPr>
              <a:t>500</a:t>
            </a:r>
            <a:r>
              <a:rPr lang="ru-RU" sz="1400" dirty="0">
                <a:latin typeface="Calibri" pitchFamily="34" charset="0"/>
                <a:cs typeface="Calibri" pitchFamily="34" charset="0"/>
              </a:rPr>
              <a:t> Совет КМР СК</a:t>
            </a:r>
          </a:p>
          <a:p>
            <a:pPr>
              <a:buFont typeface="Arial" pitchFamily="34" charset="0"/>
              <a:buChar char="•"/>
              <a:defRPr/>
            </a:pPr>
            <a:r>
              <a:rPr lang="ru-RU" sz="1400" dirty="0">
                <a:latin typeface="Calibri" pitchFamily="34" charset="0"/>
                <a:cs typeface="Calibri" pitchFamily="34" charset="0"/>
              </a:rPr>
              <a:t> </a:t>
            </a:r>
            <a:r>
              <a:rPr lang="ru-RU" sz="1400" i="1" dirty="0">
                <a:latin typeface="Calibri" pitchFamily="34" charset="0"/>
                <a:cs typeface="Calibri" pitchFamily="34" charset="0"/>
              </a:rPr>
              <a:t>501</a:t>
            </a:r>
            <a:r>
              <a:rPr lang="ru-RU" sz="1400" dirty="0">
                <a:latin typeface="Calibri" pitchFamily="34" charset="0"/>
                <a:cs typeface="Calibri" pitchFamily="34" charset="0"/>
              </a:rPr>
              <a:t> Администрация КМР СК</a:t>
            </a:r>
          </a:p>
          <a:p>
            <a:pPr>
              <a:buFont typeface="Arial" pitchFamily="34" charset="0"/>
              <a:buChar char="•"/>
              <a:defRPr/>
            </a:pPr>
            <a:r>
              <a:rPr lang="ru-RU" sz="1400" dirty="0">
                <a:latin typeface="Calibri" pitchFamily="34" charset="0"/>
                <a:cs typeface="Calibri" pitchFamily="34" charset="0"/>
              </a:rPr>
              <a:t> </a:t>
            </a:r>
            <a:r>
              <a:rPr lang="ru-RU" sz="1400" i="1" dirty="0">
                <a:latin typeface="Calibri" pitchFamily="34" charset="0"/>
                <a:cs typeface="Calibri" pitchFamily="34" charset="0"/>
              </a:rPr>
              <a:t>504</a:t>
            </a:r>
            <a:r>
              <a:rPr lang="ru-RU" sz="1400" dirty="0">
                <a:latin typeface="Calibri" pitchFamily="34" charset="0"/>
                <a:cs typeface="Calibri" pitchFamily="34" charset="0"/>
              </a:rPr>
              <a:t> Финансовое управление АКМР СК</a:t>
            </a:r>
          </a:p>
          <a:p>
            <a:pPr>
              <a:buFont typeface="Arial" pitchFamily="34" charset="0"/>
              <a:buChar char="•"/>
              <a:defRPr/>
            </a:pPr>
            <a:r>
              <a:rPr lang="ru-RU" sz="1400" dirty="0">
                <a:latin typeface="Calibri" pitchFamily="34" charset="0"/>
                <a:cs typeface="Calibri" pitchFamily="34" charset="0"/>
              </a:rPr>
              <a:t> </a:t>
            </a:r>
            <a:r>
              <a:rPr lang="ru-RU" sz="1400" i="1" dirty="0">
                <a:latin typeface="Calibri" pitchFamily="34" charset="0"/>
                <a:cs typeface="Calibri" pitchFamily="34" charset="0"/>
              </a:rPr>
              <a:t>506</a:t>
            </a:r>
            <a:r>
              <a:rPr lang="ru-RU" sz="1400" dirty="0">
                <a:latin typeface="Calibri" pitchFamily="34" charset="0"/>
                <a:cs typeface="Calibri" pitchFamily="34" charset="0"/>
              </a:rPr>
              <a:t> Отдел образования АКМР СК</a:t>
            </a:r>
          </a:p>
          <a:p>
            <a:pPr>
              <a:buFont typeface="Arial" pitchFamily="34" charset="0"/>
              <a:buChar char="•"/>
              <a:defRPr/>
            </a:pPr>
            <a:r>
              <a:rPr lang="ru-RU" sz="1400" dirty="0">
                <a:latin typeface="Calibri" pitchFamily="34" charset="0"/>
                <a:cs typeface="Calibri" pitchFamily="34" charset="0"/>
              </a:rPr>
              <a:t> </a:t>
            </a:r>
            <a:r>
              <a:rPr lang="ru-RU" sz="1400" i="1" dirty="0">
                <a:latin typeface="Calibri" pitchFamily="34" charset="0"/>
                <a:cs typeface="Calibri" pitchFamily="34" charset="0"/>
              </a:rPr>
              <a:t>507</a:t>
            </a:r>
            <a:r>
              <a:rPr lang="ru-RU" sz="1400" dirty="0">
                <a:latin typeface="Calibri" pitchFamily="34" charset="0"/>
                <a:cs typeface="Calibri" pitchFamily="34" charset="0"/>
              </a:rPr>
              <a:t> МКУ культуры «Управление культуры» КМР СК</a:t>
            </a:r>
          </a:p>
          <a:p>
            <a:pPr>
              <a:buFont typeface="Arial" pitchFamily="34" charset="0"/>
              <a:buChar char="•"/>
              <a:defRPr/>
            </a:pPr>
            <a:r>
              <a:rPr lang="ru-RU" sz="1400" dirty="0">
                <a:latin typeface="Calibri" pitchFamily="34" charset="0"/>
                <a:cs typeface="Calibri" pitchFamily="34" charset="0"/>
              </a:rPr>
              <a:t> </a:t>
            </a:r>
            <a:r>
              <a:rPr lang="ru-RU" sz="1400" i="1" dirty="0">
                <a:latin typeface="Calibri" pitchFamily="34" charset="0"/>
                <a:cs typeface="Calibri" pitchFamily="34" charset="0"/>
              </a:rPr>
              <a:t>509</a:t>
            </a:r>
            <a:r>
              <a:rPr lang="ru-RU" sz="1400" dirty="0">
                <a:latin typeface="Calibri" pitchFamily="34" charset="0"/>
                <a:cs typeface="Calibri" pitchFamily="34" charset="0"/>
              </a:rPr>
              <a:t> Управление труда и социальной защиты населения АКМР </a:t>
            </a:r>
            <a:r>
              <a:rPr lang="ru-RU" sz="1400" dirty="0" smtClean="0">
                <a:latin typeface="Calibri" pitchFamily="34" charset="0"/>
                <a:cs typeface="Calibri" pitchFamily="34" charset="0"/>
              </a:rPr>
              <a:t>СК</a:t>
            </a:r>
          </a:p>
          <a:p>
            <a:pPr>
              <a:buFont typeface="Arial" pitchFamily="34" charset="0"/>
              <a:buChar char="•"/>
              <a:defRPr/>
            </a:pPr>
            <a:r>
              <a:rPr lang="ru-RU" sz="1400" i="1" dirty="0" smtClean="0">
                <a:latin typeface="Calibri" pitchFamily="34" charset="0"/>
                <a:cs typeface="Calibri" pitchFamily="34" charset="0"/>
              </a:rPr>
              <a:t>511</a:t>
            </a:r>
            <a:r>
              <a:rPr lang="ru-RU" sz="1400" dirty="0" smtClean="0">
                <a:latin typeface="Calibri" pitchFamily="34" charset="0"/>
                <a:cs typeface="Calibri" pitchFamily="34" charset="0"/>
              </a:rPr>
              <a:t> МКУ «Комитет по физической культуре и спорту» КМР СК</a:t>
            </a:r>
          </a:p>
          <a:p>
            <a:pPr>
              <a:buFont typeface="Arial" pitchFamily="34" charset="0"/>
              <a:buChar char="•"/>
              <a:defRPr/>
            </a:pPr>
            <a:r>
              <a:rPr lang="ru-RU" sz="1400" dirty="0" smtClean="0">
                <a:latin typeface="Calibri" pitchFamily="34" charset="0"/>
                <a:cs typeface="Calibri" pitchFamily="34" charset="0"/>
              </a:rPr>
              <a:t> 522 МКУ «Центр по работе с молодежью» КМР СК </a:t>
            </a:r>
          </a:p>
          <a:p>
            <a:pPr>
              <a:buFont typeface="Arial" pitchFamily="34" charset="0"/>
              <a:buChar char="•"/>
              <a:defRPr/>
            </a:pPr>
            <a:r>
              <a:rPr lang="ru-RU" sz="1400" dirty="0" smtClean="0">
                <a:latin typeface="Calibri" pitchFamily="34" charset="0"/>
                <a:cs typeface="Calibri" pitchFamily="34" charset="0"/>
              </a:rPr>
              <a:t> </a:t>
            </a:r>
            <a:r>
              <a:rPr lang="ru-RU" sz="1400" i="1" dirty="0" smtClean="0">
                <a:latin typeface="Calibri" pitchFamily="34" charset="0"/>
                <a:cs typeface="Calibri" pitchFamily="34" charset="0"/>
              </a:rPr>
              <a:t>531 </a:t>
            </a:r>
            <a:r>
              <a:rPr lang="ru-RU" sz="1400" dirty="0" smtClean="0">
                <a:latin typeface="Calibri" pitchFamily="34" charset="0"/>
                <a:cs typeface="Calibri" pitchFamily="34" charset="0"/>
              </a:rPr>
              <a:t>Отдел сельского хозяйства и охраны окружающей среды АКМР СК</a:t>
            </a:r>
          </a:p>
          <a:p>
            <a:pPr>
              <a:buFont typeface="Arial" pitchFamily="34" charset="0"/>
              <a:buChar char="•"/>
              <a:defRPr/>
            </a:pPr>
            <a:endParaRPr lang="ru-RU" sz="1400" dirty="0">
              <a:latin typeface="Calibri" pitchFamily="34" charset="0"/>
              <a:cs typeface="Calibri" pitchFamily="34" charset="0"/>
            </a:endParaRPr>
          </a:p>
        </p:txBody>
      </p:sp>
      <p:sp>
        <p:nvSpPr>
          <p:cNvPr id="123912" name="Text Box 8"/>
          <p:cNvSpPr txBox="1">
            <a:spLocks noChangeArrowheads="1"/>
          </p:cNvSpPr>
          <p:nvPr/>
        </p:nvSpPr>
        <p:spPr bwMode="auto">
          <a:xfrm>
            <a:off x="6324600" y="1600200"/>
            <a:ext cx="2286000" cy="3046988"/>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defRPr/>
            </a:pPr>
            <a:r>
              <a:rPr lang="ru-RU" sz="1600" dirty="0">
                <a:latin typeface="Calibri" pitchFamily="34" charset="0"/>
                <a:cs typeface="Calibri" pitchFamily="34" charset="0"/>
              </a:rPr>
              <a:t>МО Балтийского с/</a:t>
            </a:r>
            <a:r>
              <a:rPr lang="ru-RU" sz="1600" dirty="0" err="1">
                <a:latin typeface="Calibri" pitchFamily="34" charset="0"/>
                <a:cs typeface="Calibri" pitchFamily="34" charset="0"/>
              </a:rPr>
              <a:t>с</a:t>
            </a:r>
            <a:endParaRPr lang="ru-RU" sz="1600" dirty="0">
              <a:latin typeface="Calibri" pitchFamily="34" charset="0"/>
              <a:cs typeface="Calibri" pitchFamily="34" charset="0"/>
            </a:endParaRPr>
          </a:p>
          <a:p>
            <a:pPr>
              <a:defRPr/>
            </a:pPr>
            <a:r>
              <a:rPr lang="ru-RU" sz="1600" dirty="0">
                <a:latin typeface="Calibri" pitchFamily="34" charset="0"/>
                <a:cs typeface="Calibri" pitchFamily="34" charset="0"/>
              </a:rPr>
              <a:t>МО Галюгаевского с/</a:t>
            </a:r>
            <a:r>
              <a:rPr lang="ru-RU" sz="1600" dirty="0" err="1">
                <a:latin typeface="Calibri" pitchFamily="34" charset="0"/>
                <a:cs typeface="Calibri" pitchFamily="34" charset="0"/>
              </a:rPr>
              <a:t>с</a:t>
            </a:r>
            <a:endParaRPr lang="ru-RU" sz="1600" dirty="0">
              <a:latin typeface="Calibri" pitchFamily="34" charset="0"/>
              <a:cs typeface="Calibri" pitchFamily="34" charset="0"/>
            </a:endParaRPr>
          </a:p>
          <a:p>
            <a:pPr>
              <a:defRPr/>
            </a:pPr>
            <a:r>
              <a:rPr lang="ru-RU" sz="1600" dirty="0">
                <a:latin typeface="Calibri" pitchFamily="34" charset="0"/>
                <a:cs typeface="Calibri" pitchFamily="34" charset="0"/>
              </a:rPr>
              <a:t>МО </a:t>
            </a:r>
            <a:r>
              <a:rPr lang="ru-RU" sz="1600" dirty="0" err="1">
                <a:latin typeface="Calibri" pitchFamily="34" charset="0"/>
                <a:cs typeface="Calibri" pitchFamily="34" charset="0"/>
              </a:rPr>
              <a:t>Кановского</a:t>
            </a:r>
            <a:r>
              <a:rPr lang="ru-RU" sz="1600" dirty="0">
                <a:latin typeface="Calibri" pitchFamily="34" charset="0"/>
                <a:cs typeface="Calibri" pitchFamily="34" charset="0"/>
              </a:rPr>
              <a:t> с/</a:t>
            </a:r>
            <a:r>
              <a:rPr lang="ru-RU" sz="1600" dirty="0" err="1">
                <a:latin typeface="Calibri" pitchFamily="34" charset="0"/>
                <a:cs typeface="Calibri" pitchFamily="34" charset="0"/>
              </a:rPr>
              <a:t>с</a:t>
            </a:r>
            <a:endParaRPr lang="ru-RU" sz="1600" dirty="0">
              <a:latin typeface="Calibri" pitchFamily="34" charset="0"/>
              <a:cs typeface="Calibri" pitchFamily="34" charset="0"/>
            </a:endParaRPr>
          </a:p>
          <a:p>
            <a:pPr>
              <a:defRPr/>
            </a:pPr>
            <a:r>
              <a:rPr lang="ru-RU" sz="1600" dirty="0">
                <a:latin typeface="Calibri" pitchFamily="34" charset="0"/>
                <a:cs typeface="Calibri" pitchFamily="34" charset="0"/>
              </a:rPr>
              <a:t>МО Курского с/</a:t>
            </a:r>
            <a:r>
              <a:rPr lang="ru-RU" sz="1600" dirty="0" err="1">
                <a:latin typeface="Calibri" pitchFamily="34" charset="0"/>
                <a:cs typeface="Calibri" pitchFamily="34" charset="0"/>
              </a:rPr>
              <a:t>с</a:t>
            </a:r>
            <a:endParaRPr lang="ru-RU" sz="1600" dirty="0">
              <a:latin typeface="Calibri" pitchFamily="34" charset="0"/>
              <a:cs typeface="Calibri" pitchFamily="34" charset="0"/>
            </a:endParaRPr>
          </a:p>
          <a:p>
            <a:pPr>
              <a:defRPr/>
            </a:pPr>
            <a:r>
              <a:rPr lang="ru-RU" sz="1600" dirty="0">
                <a:latin typeface="Calibri" pitchFamily="34" charset="0"/>
                <a:cs typeface="Calibri" pitchFamily="34" charset="0"/>
              </a:rPr>
              <a:t>МО </a:t>
            </a:r>
            <a:r>
              <a:rPr lang="ru-RU" sz="1600" dirty="0" err="1">
                <a:latin typeface="Calibri" pitchFamily="34" charset="0"/>
                <a:cs typeface="Calibri" pitchFamily="34" charset="0"/>
              </a:rPr>
              <a:t>Мирненского</a:t>
            </a:r>
            <a:r>
              <a:rPr lang="ru-RU" sz="1600" dirty="0">
                <a:latin typeface="Calibri" pitchFamily="34" charset="0"/>
                <a:cs typeface="Calibri" pitchFamily="34" charset="0"/>
              </a:rPr>
              <a:t> с/</a:t>
            </a:r>
            <a:r>
              <a:rPr lang="ru-RU" sz="1600" dirty="0" err="1">
                <a:latin typeface="Calibri" pitchFamily="34" charset="0"/>
                <a:cs typeface="Calibri" pitchFamily="34" charset="0"/>
              </a:rPr>
              <a:t>с</a:t>
            </a:r>
            <a:endParaRPr lang="ru-RU" sz="1600" dirty="0">
              <a:latin typeface="Calibri" pitchFamily="34" charset="0"/>
              <a:cs typeface="Calibri" pitchFamily="34" charset="0"/>
            </a:endParaRPr>
          </a:p>
          <a:p>
            <a:pPr>
              <a:defRPr/>
            </a:pPr>
            <a:r>
              <a:rPr lang="ru-RU" sz="1600" dirty="0">
                <a:latin typeface="Calibri" pitchFamily="34" charset="0"/>
                <a:cs typeface="Calibri" pitchFamily="34" charset="0"/>
              </a:rPr>
              <a:t>МО Полтавского </a:t>
            </a:r>
            <a:r>
              <a:rPr lang="ru-RU" sz="1600" dirty="0" smtClean="0">
                <a:latin typeface="Calibri" pitchFamily="34" charset="0"/>
                <a:cs typeface="Calibri" pitchFamily="34" charset="0"/>
              </a:rPr>
              <a:t>с/</a:t>
            </a:r>
            <a:r>
              <a:rPr lang="ru-RU" sz="1600" dirty="0" err="1" smtClean="0">
                <a:latin typeface="Calibri" pitchFamily="34" charset="0"/>
                <a:cs typeface="Calibri" pitchFamily="34" charset="0"/>
              </a:rPr>
              <a:t>с</a:t>
            </a:r>
            <a:endParaRPr lang="ru-RU" sz="1600" dirty="0" smtClean="0">
              <a:latin typeface="Calibri" pitchFamily="34" charset="0"/>
              <a:cs typeface="Calibri" pitchFamily="34" charset="0"/>
            </a:endParaRPr>
          </a:p>
          <a:p>
            <a:pPr>
              <a:defRPr/>
            </a:pPr>
            <a:r>
              <a:rPr lang="ru-RU" sz="1600" dirty="0" err="1" smtClean="0">
                <a:latin typeface="Calibri" pitchFamily="34" charset="0"/>
                <a:cs typeface="Calibri" pitchFamily="34" charset="0"/>
              </a:rPr>
              <a:t>Ростовановский</a:t>
            </a:r>
            <a:r>
              <a:rPr lang="ru-RU" sz="1600" dirty="0" smtClean="0">
                <a:latin typeface="Calibri" pitchFamily="34" charset="0"/>
                <a:cs typeface="Calibri" pitchFamily="34" charset="0"/>
              </a:rPr>
              <a:t> с/</a:t>
            </a:r>
            <a:r>
              <a:rPr lang="ru-RU" sz="1600" dirty="0" err="1" smtClean="0">
                <a:latin typeface="Calibri" pitchFamily="34" charset="0"/>
                <a:cs typeface="Calibri" pitchFamily="34" charset="0"/>
              </a:rPr>
              <a:t>с</a:t>
            </a:r>
            <a:endParaRPr lang="ru-RU" sz="1600" dirty="0" smtClean="0">
              <a:latin typeface="Calibri" pitchFamily="34" charset="0"/>
              <a:cs typeface="Calibri" pitchFamily="34" charset="0"/>
            </a:endParaRPr>
          </a:p>
          <a:p>
            <a:pPr>
              <a:defRPr/>
            </a:pPr>
            <a:r>
              <a:rPr lang="ru-RU" sz="1600" dirty="0" smtClean="0">
                <a:latin typeface="Calibri" pitchFamily="34" charset="0"/>
                <a:cs typeface="Calibri" pitchFamily="34" charset="0"/>
              </a:rPr>
              <a:t>МО Рощинского с/</a:t>
            </a:r>
            <a:r>
              <a:rPr lang="ru-RU" sz="1600" dirty="0" err="1" smtClean="0">
                <a:latin typeface="Calibri" pitchFamily="34" charset="0"/>
                <a:cs typeface="Calibri" pitchFamily="34" charset="0"/>
              </a:rPr>
              <a:t>с</a:t>
            </a:r>
            <a:endParaRPr lang="ru-RU" sz="1600" dirty="0" smtClean="0">
              <a:latin typeface="Calibri" pitchFamily="34" charset="0"/>
              <a:cs typeface="Calibri" pitchFamily="34" charset="0"/>
            </a:endParaRPr>
          </a:p>
          <a:p>
            <a:pPr>
              <a:defRPr/>
            </a:pPr>
            <a:r>
              <a:rPr lang="ru-RU" sz="1600" dirty="0" smtClean="0">
                <a:latin typeface="Calibri" pitchFamily="34" charset="0"/>
                <a:cs typeface="Calibri" pitchFamily="34" charset="0"/>
              </a:rPr>
              <a:t>МО Русского с/</a:t>
            </a:r>
            <a:r>
              <a:rPr lang="ru-RU" sz="1600" dirty="0" err="1" smtClean="0">
                <a:latin typeface="Calibri" pitchFamily="34" charset="0"/>
                <a:cs typeface="Calibri" pitchFamily="34" charset="0"/>
              </a:rPr>
              <a:t>с</a:t>
            </a:r>
            <a:endParaRPr lang="ru-RU" sz="1600" dirty="0" smtClean="0">
              <a:latin typeface="Calibri" pitchFamily="34" charset="0"/>
              <a:cs typeface="Calibri" pitchFamily="34" charset="0"/>
            </a:endParaRPr>
          </a:p>
          <a:p>
            <a:pPr>
              <a:defRPr/>
            </a:pPr>
            <a:r>
              <a:rPr lang="ru-RU" sz="1600" dirty="0" smtClean="0">
                <a:latin typeface="Calibri" pitchFamily="34" charset="0"/>
                <a:cs typeface="Calibri" pitchFamily="34" charset="0"/>
              </a:rPr>
              <a:t>МО </a:t>
            </a:r>
            <a:r>
              <a:rPr lang="ru-RU" sz="1600" dirty="0" err="1" smtClean="0">
                <a:latin typeface="Calibri" pitchFamily="34" charset="0"/>
                <a:cs typeface="Calibri" pitchFamily="34" charset="0"/>
              </a:rPr>
              <a:t>Серноводского</a:t>
            </a:r>
            <a:r>
              <a:rPr lang="ru-RU" sz="1600" dirty="0" smtClean="0">
                <a:latin typeface="Calibri" pitchFamily="34" charset="0"/>
                <a:cs typeface="Calibri" pitchFamily="34" charset="0"/>
              </a:rPr>
              <a:t> с/</a:t>
            </a:r>
            <a:r>
              <a:rPr lang="ru-RU" sz="1600" dirty="0" err="1" smtClean="0">
                <a:latin typeface="Calibri" pitchFamily="34" charset="0"/>
                <a:cs typeface="Calibri" pitchFamily="34" charset="0"/>
              </a:rPr>
              <a:t>с</a:t>
            </a:r>
            <a:endParaRPr lang="ru-RU" sz="1600" dirty="0" smtClean="0">
              <a:latin typeface="Calibri" pitchFamily="34" charset="0"/>
              <a:cs typeface="Calibri" pitchFamily="34" charset="0"/>
            </a:endParaRPr>
          </a:p>
          <a:p>
            <a:pPr>
              <a:defRPr/>
            </a:pPr>
            <a:r>
              <a:rPr lang="ru-RU" sz="1600" dirty="0" smtClean="0">
                <a:latin typeface="Calibri" pitchFamily="34" charset="0"/>
                <a:cs typeface="Calibri" pitchFamily="34" charset="0"/>
              </a:rPr>
              <a:t>МО </a:t>
            </a:r>
            <a:r>
              <a:rPr lang="ru-RU" sz="1600" dirty="0" err="1" smtClean="0">
                <a:latin typeface="Calibri" pitchFamily="34" charset="0"/>
                <a:cs typeface="Calibri" pitchFamily="34" charset="0"/>
              </a:rPr>
              <a:t>ст.Стодеревской</a:t>
            </a:r>
            <a:endParaRPr lang="ru-RU" sz="1600" dirty="0" smtClean="0">
              <a:latin typeface="Calibri" pitchFamily="34" charset="0"/>
              <a:cs typeface="Calibri" pitchFamily="34" charset="0"/>
            </a:endParaRPr>
          </a:p>
          <a:p>
            <a:pPr>
              <a:defRPr/>
            </a:pPr>
            <a:r>
              <a:rPr lang="ru-RU" sz="1600" dirty="0" smtClean="0">
                <a:latin typeface="Calibri" pitchFamily="34" charset="0"/>
                <a:cs typeface="Calibri" pitchFamily="34" charset="0"/>
              </a:rPr>
              <a:t>МО </a:t>
            </a:r>
            <a:r>
              <a:rPr lang="ru-RU" sz="1600" dirty="0" err="1" smtClean="0">
                <a:latin typeface="Calibri" pitchFamily="34" charset="0"/>
                <a:cs typeface="Calibri" pitchFamily="34" charset="0"/>
              </a:rPr>
              <a:t>с.Эдиссия</a:t>
            </a:r>
            <a:endParaRPr lang="ru-RU" sz="1600" dirty="0">
              <a:latin typeface="Calibri" pitchFamily="34" charset="0"/>
              <a:cs typeface="Calibri" pitchFamily="34" charset="0"/>
            </a:endParaRPr>
          </a:p>
        </p:txBody>
      </p:sp>
      <p:sp>
        <p:nvSpPr>
          <p:cNvPr id="47111" name="Rectangle 15"/>
          <p:cNvSpPr>
            <a:spLocks noChangeArrowheads="1"/>
          </p:cNvSpPr>
          <p:nvPr/>
        </p:nvSpPr>
        <p:spPr bwMode="auto">
          <a:xfrm>
            <a:off x="3505200" y="2895600"/>
            <a:ext cx="2209800" cy="1477328"/>
          </a:xfrm>
          <a:prstGeom prst="rect">
            <a:avLst/>
          </a:prstGeom>
          <a:solidFill>
            <a:srgbClr val="FFFF00"/>
          </a:solidFill>
          <a:ln w="9525">
            <a:noFill/>
            <a:miter lim="800000"/>
            <a:headEnd/>
            <a:tailEnd/>
          </a:ln>
          <a:effectLst>
            <a:prstShdw prst="shdw17" dist="17961" dir="2700000">
              <a:srgbClr val="995C7A"/>
            </a:prstShdw>
          </a:effectLst>
        </p:spPr>
        <p:txBody>
          <a:bodyPr wrap="square">
            <a:spAutoFit/>
          </a:bodyPr>
          <a:lstStyle/>
          <a:p>
            <a:pPr algn="ctr"/>
            <a:r>
              <a:rPr lang="ru-RU" b="1" dirty="0">
                <a:solidFill>
                  <a:schemeClr val="tx2"/>
                </a:solidFill>
                <a:latin typeface="Calibri" pitchFamily="34" charset="0"/>
                <a:cs typeface="Calibri" pitchFamily="34" charset="0"/>
              </a:rPr>
              <a:t>КОНСОЛИДИРОВАННЫЙ БЮДЖЕТ КУРСКОГО </a:t>
            </a:r>
            <a:r>
              <a:rPr lang="ru-RU" b="1" dirty="0" smtClean="0">
                <a:solidFill>
                  <a:schemeClr val="tx2"/>
                </a:solidFill>
                <a:latin typeface="Calibri" pitchFamily="34" charset="0"/>
                <a:cs typeface="Calibri" pitchFamily="34" charset="0"/>
              </a:rPr>
              <a:t>РАЙОНА СТАВРОПОЛЬСКОГО КРАЯ</a:t>
            </a:r>
            <a:endParaRPr lang="ru-RU" b="1" dirty="0">
              <a:solidFill>
                <a:schemeClr val="tx2"/>
              </a:solidFill>
              <a:latin typeface="Calibri" pitchFamily="34" charset="0"/>
              <a:cs typeface="Calibri" pitchFamily="34" charset="0"/>
            </a:endParaRPr>
          </a:p>
        </p:txBody>
      </p:sp>
      <p:sp>
        <p:nvSpPr>
          <p:cNvPr id="123924" name="AutoShape 20"/>
          <p:cNvSpPr>
            <a:spLocks/>
          </p:cNvSpPr>
          <p:nvPr/>
        </p:nvSpPr>
        <p:spPr bwMode="auto">
          <a:xfrm>
            <a:off x="5867400" y="1295400"/>
            <a:ext cx="431800" cy="4324350"/>
          </a:xfrm>
          <a:prstGeom prst="leftBrace">
            <a:avLst>
              <a:gd name="adj1" fmla="val 81985"/>
              <a:gd name="adj2" fmla="val 47884"/>
            </a:avLst>
          </a:prstGeom>
          <a:noFill/>
          <a:ln w="22225">
            <a:solidFill>
              <a:schemeClr val="tx1"/>
            </a:solidFill>
            <a:round/>
            <a:headEnd/>
            <a:tailEnd/>
          </a:ln>
          <a:effectLst>
            <a:prstShdw prst="shdw17" dist="17961" dir="2700000">
              <a:schemeClr val="tx1">
                <a:gamma/>
                <a:shade val="60000"/>
                <a:invGamma/>
              </a:schemeClr>
            </a:prstShdw>
          </a:effectLst>
        </p:spPr>
        <p:txBody>
          <a:bodyPr wrap="none" anchor="ctr"/>
          <a:lstStyle/>
          <a:p>
            <a:pPr>
              <a:defRPr/>
            </a:pPr>
            <a:endParaRPr lang="ru-RU"/>
          </a:p>
        </p:txBody>
      </p:sp>
      <p:sp>
        <p:nvSpPr>
          <p:cNvPr id="123925" name="Text Box 21"/>
          <p:cNvSpPr txBox="1">
            <a:spLocks noChangeArrowheads="1"/>
          </p:cNvSpPr>
          <p:nvPr/>
        </p:nvSpPr>
        <p:spPr bwMode="auto">
          <a:xfrm>
            <a:off x="5105400" y="5791200"/>
            <a:ext cx="4038600" cy="369332"/>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ctr">
              <a:spcBef>
                <a:spcPct val="50000"/>
              </a:spcBef>
              <a:defRPr/>
            </a:pPr>
            <a:r>
              <a:rPr lang="ru-RU" b="1" i="1" dirty="0">
                <a:latin typeface="Calibri" pitchFamily="34" charset="0"/>
                <a:cs typeface="Calibri" pitchFamily="34" charset="0"/>
              </a:rPr>
              <a:t>бюджеты сельских поселений (</a:t>
            </a:r>
            <a:r>
              <a:rPr lang="ru-RU" b="1" i="1" dirty="0" smtClean="0">
                <a:latin typeface="Calibri" pitchFamily="34" charset="0"/>
                <a:cs typeface="Calibri" pitchFamily="34" charset="0"/>
              </a:rPr>
              <a:t>201</a:t>
            </a:r>
            <a:r>
              <a:rPr lang="ru-RU" b="1" i="1" dirty="0">
                <a:latin typeface="Calibri" pitchFamily="34" charset="0"/>
                <a:cs typeface="Calibri" pitchFamily="34" charset="0"/>
              </a:rPr>
              <a:t>)</a:t>
            </a:r>
          </a:p>
        </p:txBody>
      </p:sp>
      <p:sp>
        <p:nvSpPr>
          <p:cNvPr id="123926" name="AutoShape 22"/>
          <p:cNvSpPr>
            <a:spLocks/>
          </p:cNvSpPr>
          <p:nvPr/>
        </p:nvSpPr>
        <p:spPr bwMode="auto">
          <a:xfrm rot="10800000">
            <a:off x="2971800" y="1295400"/>
            <a:ext cx="431800" cy="4267200"/>
          </a:xfrm>
          <a:prstGeom prst="leftBrace">
            <a:avLst>
              <a:gd name="adj1" fmla="val 81985"/>
              <a:gd name="adj2" fmla="val 52534"/>
            </a:avLst>
          </a:prstGeom>
          <a:noFill/>
          <a:ln w="22225">
            <a:solidFill>
              <a:schemeClr val="tx1"/>
            </a:solidFill>
            <a:round/>
            <a:headEnd/>
            <a:tailEnd/>
          </a:ln>
          <a:effectLst>
            <a:prstShdw prst="shdw17" dist="17961" dir="2700000">
              <a:schemeClr val="tx1">
                <a:gamma/>
                <a:shade val="60000"/>
                <a:invGamma/>
              </a:schemeClr>
            </a:prstShdw>
          </a:effectLst>
        </p:spPr>
        <p:txBody>
          <a:bodyPr wrap="none" anchor="ctr"/>
          <a:lstStyle/>
          <a:p>
            <a:pPr>
              <a:defRPr/>
            </a:pPr>
            <a:endParaRPr lang="ru-RU"/>
          </a:p>
        </p:txBody>
      </p:sp>
      <p:sp>
        <p:nvSpPr>
          <p:cNvPr id="123927" name="Text Box 23"/>
          <p:cNvSpPr txBox="1">
            <a:spLocks noChangeArrowheads="1"/>
          </p:cNvSpPr>
          <p:nvPr/>
        </p:nvSpPr>
        <p:spPr bwMode="auto">
          <a:xfrm>
            <a:off x="0" y="5791200"/>
            <a:ext cx="4191000" cy="369887"/>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ru-RU" b="1" i="1" dirty="0">
                <a:latin typeface="Calibri" pitchFamily="34" charset="0"/>
                <a:cs typeface="Calibri" pitchFamily="34" charset="0"/>
              </a:rPr>
              <a:t>бюджет муниципального района</a:t>
            </a:r>
          </a:p>
        </p:txBody>
      </p:sp>
      <p:sp>
        <p:nvSpPr>
          <p:cNvPr id="14" name="TextBox 13"/>
          <p:cNvSpPr txBox="1"/>
          <p:nvPr/>
        </p:nvSpPr>
        <p:spPr>
          <a:xfrm>
            <a:off x="0" y="0"/>
            <a:ext cx="9144000" cy="338554"/>
          </a:xfrm>
          <a:prstGeom prst="rect">
            <a:avLst/>
          </a:prstGeom>
          <a:noFill/>
        </p:spPr>
        <p:txBody>
          <a:bodyPr wrap="square" rtlCol="0">
            <a:spAutoFit/>
          </a:bodyPr>
          <a:lstStyle/>
          <a:p>
            <a:r>
              <a:rPr lang="ru-RU" sz="1600" b="1" dirty="0" smtClean="0"/>
              <a:t>Раздел 4. </a:t>
            </a:r>
            <a:r>
              <a:rPr lang="ru-RU" sz="1600" dirty="0" smtClean="0"/>
              <a:t>КОНСОЛИДИРОВАННЫЙ БЮДЖЕТ</a:t>
            </a:r>
            <a:endParaRPr lang="ru-RU" sz="1600"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9144000" cy="584775"/>
          </a:xfrm>
          <a:prstGeom prst="rect">
            <a:avLst/>
          </a:prstGeom>
          <a:noFill/>
        </p:spPr>
        <p:txBody>
          <a:bodyPr wrap="square" rtlCol="0">
            <a:spAutoFit/>
          </a:bodyPr>
          <a:lstStyle/>
          <a:p>
            <a:pPr algn="ctr"/>
            <a:r>
              <a:rPr lang="ru-RU" sz="1600" dirty="0" smtClean="0"/>
              <a:t>СЕДЕНИЯ О ПЛАНИРУЕМЫХ И ФАКТИЧЕСКИХ ЗНАЧЕНИЯХ ОСНОВНЫХ ХАРАКТЕРИСТИК КОНСОЛИДИРОВАННОГО БЮДЖЕТА КУРСКОГО РАЙОНА СК ЗА 2019 ГОД</a:t>
            </a:r>
            <a:endParaRPr lang="ru-RU" sz="1600" dirty="0"/>
          </a:p>
        </p:txBody>
      </p:sp>
      <p:graphicFrame>
        <p:nvGraphicFramePr>
          <p:cNvPr id="10" name="Таблица 9"/>
          <p:cNvGraphicFramePr>
            <a:graphicFrameLocks noGrp="1"/>
          </p:cNvGraphicFramePr>
          <p:nvPr/>
        </p:nvGraphicFramePr>
        <p:xfrm>
          <a:off x="152400" y="685800"/>
          <a:ext cx="8763001" cy="1895724"/>
        </p:xfrm>
        <a:graphic>
          <a:graphicData uri="http://schemas.openxmlformats.org/drawingml/2006/table">
            <a:tbl>
              <a:tblPr/>
              <a:tblGrid>
                <a:gridCol w="1700568"/>
                <a:gridCol w="980365"/>
                <a:gridCol w="862975"/>
                <a:gridCol w="1002573"/>
                <a:gridCol w="1116791"/>
                <a:gridCol w="862975"/>
                <a:gridCol w="672613"/>
                <a:gridCol w="828075"/>
                <a:gridCol w="736066"/>
              </a:tblGrid>
              <a:tr h="443948">
                <a:tc>
                  <a:txBody>
                    <a:bodyPr/>
                    <a:lstStyle/>
                    <a:p>
                      <a:pPr algn="ctr" rtl="0" fontAlgn="t"/>
                      <a:r>
                        <a:rPr lang="ru-RU" sz="1100" b="1" i="0" u="none" strike="noStrike" dirty="0">
                          <a:solidFill>
                            <a:srgbClr val="FFFFFF"/>
                          </a:solidFill>
                          <a:latin typeface="Calibri"/>
                        </a:rPr>
                        <a:t>наименование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gridSpan="2">
                  <a:txBody>
                    <a:bodyPr/>
                    <a:lstStyle/>
                    <a:p>
                      <a:pPr algn="ctr" rtl="0" fontAlgn="t"/>
                      <a:r>
                        <a:rPr lang="ru-RU" sz="1100" b="1" i="0" u="none" strike="noStrike">
                          <a:solidFill>
                            <a:srgbClr val="FFFFFF"/>
                          </a:solidFill>
                          <a:latin typeface="Calibri"/>
                        </a:rPr>
                        <a:t>2018 год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hMerge="1">
                  <a:txBody>
                    <a:bodyPr/>
                    <a:lstStyle/>
                    <a:p>
                      <a:endParaRPr lang="ru-RU"/>
                    </a:p>
                  </a:txBody>
                  <a:tcPr/>
                </a:tc>
                <a:tc gridSpan="2">
                  <a:txBody>
                    <a:bodyPr/>
                    <a:lstStyle/>
                    <a:p>
                      <a:pPr algn="ctr" rtl="0" fontAlgn="t"/>
                      <a:r>
                        <a:rPr lang="ru-RU" sz="1100" b="1" i="0" u="none" strike="noStrike">
                          <a:solidFill>
                            <a:srgbClr val="FFFFFF"/>
                          </a:solidFill>
                          <a:latin typeface="Calibri"/>
                        </a:rPr>
                        <a:t>2019 год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hMerge="1">
                  <a:txBody>
                    <a:bodyPr/>
                    <a:lstStyle/>
                    <a:p>
                      <a:endParaRPr lang="ru-RU"/>
                    </a:p>
                  </a:txBody>
                  <a:tcPr/>
                </a:tc>
                <a:tc gridSpan="2">
                  <a:txBody>
                    <a:bodyPr/>
                    <a:lstStyle/>
                    <a:p>
                      <a:pPr algn="ctr" rtl="0" fontAlgn="t"/>
                      <a:r>
                        <a:rPr lang="ru-RU" sz="1100" b="1" i="0" u="none" strike="noStrike">
                          <a:solidFill>
                            <a:srgbClr val="FFFFFF"/>
                          </a:solidFill>
                          <a:latin typeface="Calibri"/>
                        </a:rPr>
                        <a:t>Отклонение исполнения  к плану 2019 года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hMerge="1">
                  <a:txBody>
                    <a:bodyPr/>
                    <a:lstStyle/>
                    <a:p>
                      <a:endParaRPr lang="ru-RU"/>
                    </a:p>
                  </a:txBody>
                  <a:tcPr/>
                </a:tc>
                <a:tc gridSpan="2">
                  <a:txBody>
                    <a:bodyPr/>
                    <a:lstStyle/>
                    <a:p>
                      <a:pPr algn="ctr" rtl="0" fontAlgn="t"/>
                      <a:r>
                        <a:rPr lang="ru-RU" sz="1100" b="1" i="0" u="none" strike="noStrike">
                          <a:solidFill>
                            <a:srgbClr val="FFFFFF"/>
                          </a:solidFill>
                          <a:latin typeface="Calibri"/>
                        </a:rPr>
                        <a:t>Отклонение исполнения 2019 к 2018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hMerge="1">
                  <a:txBody>
                    <a:bodyPr/>
                    <a:lstStyle/>
                    <a:p>
                      <a:endParaRPr lang="ru-RU"/>
                    </a:p>
                  </a:txBody>
                  <a:tcPr/>
                </a:tc>
              </a:tr>
              <a:tr h="139148">
                <a:tc>
                  <a:txBody>
                    <a:bodyPr/>
                    <a:lstStyle/>
                    <a:p>
                      <a:pPr algn="ctr" fontAlgn="t"/>
                      <a:r>
                        <a:rPr lang="ru-RU" sz="1100" b="0" i="0" u="none" strike="noStrike" dirty="0">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100" b="0" i="0" u="none" strike="noStrike" dirty="0">
                          <a:solidFill>
                            <a:srgbClr val="000000"/>
                          </a:solidFill>
                          <a:latin typeface="Calibri"/>
                        </a:rPr>
                        <a:t>план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100" b="0" i="0" u="none" strike="noStrike">
                          <a:solidFill>
                            <a:srgbClr val="000000"/>
                          </a:solidFill>
                          <a:latin typeface="Calibri"/>
                        </a:rPr>
                        <a:t>исполнение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100" b="0" i="0" u="none" strike="noStrike">
                          <a:solidFill>
                            <a:srgbClr val="000000"/>
                          </a:solidFill>
                          <a:latin typeface="Calibri"/>
                        </a:rPr>
                        <a:t>план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100" b="0" i="0" u="none" strike="noStrike">
                          <a:solidFill>
                            <a:srgbClr val="000000"/>
                          </a:solidFill>
                          <a:latin typeface="Calibri"/>
                        </a:rPr>
                        <a:t>исполнение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100" b="0" i="0" u="none" strike="noStrike">
                          <a:solidFill>
                            <a:srgbClr val="000000"/>
                          </a:solidFill>
                          <a:latin typeface="Calibri"/>
                        </a:rPr>
                        <a:t>абс.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100" b="0" i="0" u="none" strike="noStrike">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100" b="0" i="0" u="none" strike="noStrike">
                          <a:solidFill>
                            <a:srgbClr val="000000"/>
                          </a:solidFill>
                          <a:latin typeface="Calibri"/>
                        </a:rPr>
                        <a:t>абс.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100" b="0" i="0" u="none" strike="noStrike">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r>
              <a:tr h="139148">
                <a:tc>
                  <a:txBody>
                    <a:bodyPr/>
                    <a:lstStyle/>
                    <a:p>
                      <a:pPr algn="l" rtl="0" fontAlgn="t"/>
                      <a:r>
                        <a:rPr lang="ru-RU" sz="1100" b="0" i="0" u="none" strike="noStrike">
                          <a:solidFill>
                            <a:srgbClr val="000000"/>
                          </a:solidFill>
                          <a:latin typeface="Calibri"/>
                        </a:rPr>
                        <a:t>Доходы, из них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dirty="0">
                          <a:solidFill>
                            <a:srgbClr val="000000"/>
                          </a:solidFill>
                          <a:latin typeface="Calibri"/>
                        </a:rPr>
                        <a:t>1 425 853,01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1 450 420,51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1 564 006,75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1 572 000,18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7 993,43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100,51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121 579,67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108,38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r>
              <a:tr h="278296">
                <a:tc>
                  <a:txBody>
                    <a:bodyPr/>
                    <a:lstStyle/>
                    <a:p>
                      <a:pPr algn="l" rtl="0" fontAlgn="t"/>
                      <a:r>
                        <a:rPr lang="ru-RU" sz="1100" b="0" i="0" u="none" strike="noStrike">
                          <a:solidFill>
                            <a:srgbClr val="000000"/>
                          </a:solidFill>
                          <a:latin typeface="Calibri"/>
                        </a:rPr>
                        <a:t>Налоговые и неналоговые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dirty="0">
                          <a:solidFill>
                            <a:srgbClr val="000000"/>
                          </a:solidFill>
                          <a:latin typeface="Calibri"/>
                        </a:rPr>
                        <a:t>283433,12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dirty="0">
                          <a:solidFill>
                            <a:srgbClr val="000000"/>
                          </a:solidFill>
                          <a:latin typeface="Calibri"/>
                        </a:rPr>
                        <a:t>312368,55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a:solidFill>
                            <a:srgbClr val="000000"/>
                          </a:solidFill>
                          <a:latin typeface="Calibri"/>
                        </a:rPr>
                        <a:t>328148,94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a:solidFill>
                            <a:srgbClr val="000000"/>
                          </a:solidFill>
                          <a:latin typeface="Calibri"/>
                        </a:rPr>
                        <a:t>342667,22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dirty="0">
                          <a:solidFill>
                            <a:srgbClr val="000000"/>
                          </a:solidFill>
                          <a:latin typeface="Calibri"/>
                        </a:rPr>
                        <a:t>14 518,28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104,42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30 298,67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109,70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r>
              <a:tr h="278296">
                <a:tc>
                  <a:txBody>
                    <a:bodyPr/>
                    <a:lstStyle/>
                    <a:p>
                      <a:pPr algn="l" rtl="0" fontAlgn="t"/>
                      <a:r>
                        <a:rPr lang="ru-RU" sz="1100" b="0" i="0" u="none" strike="noStrike">
                          <a:solidFill>
                            <a:srgbClr val="000000"/>
                          </a:solidFill>
                          <a:latin typeface="Calibri"/>
                        </a:rPr>
                        <a:t>Безвозмездные поступления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1142419,59</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1138051,96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dirty="0">
                          <a:solidFill>
                            <a:srgbClr val="000000"/>
                          </a:solidFill>
                          <a:latin typeface="Calibri"/>
                        </a:rPr>
                        <a:t>1235857,81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dirty="0">
                          <a:solidFill>
                            <a:srgbClr val="000000"/>
                          </a:solidFill>
                          <a:latin typeface="Calibri"/>
                        </a:rPr>
                        <a:t>1229332,96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-6 524,85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99,47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91 281,00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108,02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r>
              <a:tr h="139148">
                <a:tc>
                  <a:txBody>
                    <a:bodyPr/>
                    <a:lstStyle/>
                    <a:p>
                      <a:pPr algn="l" rtl="0" fontAlgn="t"/>
                      <a:r>
                        <a:rPr lang="ru-RU" sz="1100" b="0" i="0" u="none" strike="noStrike">
                          <a:solidFill>
                            <a:srgbClr val="000000"/>
                          </a:solidFill>
                          <a:latin typeface="Calibri"/>
                        </a:rPr>
                        <a:t>Расходы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a:solidFill>
                            <a:srgbClr val="000000"/>
                          </a:solidFill>
                          <a:latin typeface="Calibri"/>
                        </a:rPr>
                        <a:t>1491703,87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a:solidFill>
                            <a:srgbClr val="000000"/>
                          </a:solidFill>
                          <a:latin typeface="Calibri"/>
                        </a:rPr>
                        <a:t>1454443,69</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dirty="0">
                          <a:solidFill>
                            <a:srgbClr val="000000"/>
                          </a:solidFill>
                          <a:latin typeface="Calibri"/>
                        </a:rPr>
                        <a:t>1626684,49</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dirty="0">
                          <a:solidFill>
                            <a:srgbClr val="000000"/>
                          </a:solidFill>
                          <a:latin typeface="Calibri"/>
                        </a:rPr>
                        <a:t>1540621,11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a:solidFill>
                            <a:srgbClr val="000000"/>
                          </a:solidFill>
                          <a:latin typeface="Calibri"/>
                        </a:rPr>
                        <a:t>-86 063,38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94,71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86 177,42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105,93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r>
              <a:tr h="139148">
                <a:tc>
                  <a:txBody>
                    <a:bodyPr/>
                    <a:lstStyle/>
                    <a:p>
                      <a:pPr algn="l" rtl="0" fontAlgn="t"/>
                      <a:r>
                        <a:rPr lang="ru-RU" sz="1100" b="0" i="0" u="none" strike="noStrike">
                          <a:solidFill>
                            <a:srgbClr val="000000"/>
                          </a:solidFill>
                          <a:latin typeface="Calibri"/>
                        </a:rPr>
                        <a:t>Дефицит «-»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-65 850,86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-4 023,18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-62 677,74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dirty="0">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dirty="0">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r>
              <a:tr h="139148">
                <a:tc>
                  <a:txBody>
                    <a:bodyPr/>
                    <a:lstStyle/>
                    <a:p>
                      <a:pPr algn="l" rtl="0" fontAlgn="t"/>
                      <a:r>
                        <a:rPr lang="ru-RU" sz="1100" b="0" i="0" u="none" strike="noStrike">
                          <a:solidFill>
                            <a:srgbClr val="000000"/>
                          </a:solidFill>
                          <a:latin typeface="Calibri"/>
                        </a:rPr>
                        <a:t>Профицит «+»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dirty="0">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31 379,07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dirty="0">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dirty="0">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dirty="0">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dirty="0">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r>
            </a:tbl>
          </a:graphicData>
        </a:graphic>
      </p:graphicFrame>
      <p:sp>
        <p:nvSpPr>
          <p:cNvPr id="11" name="TextBox 10"/>
          <p:cNvSpPr txBox="1"/>
          <p:nvPr/>
        </p:nvSpPr>
        <p:spPr>
          <a:xfrm>
            <a:off x="228600" y="2590800"/>
            <a:ext cx="8610600" cy="1015663"/>
          </a:xfrm>
          <a:prstGeom prst="rect">
            <a:avLst/>
          </a:prstGeom>
          <a:noFill/>
        </p:spPr>
        <p:txBody>
          <a:bodyPr wrap="square" rtlCol="0">
            <a:spAutoFit/>
          </a:bodyPr>
          <a:lstStyle/>
          <a:p>
            <a:pPr algn="just"/>
            <a:r>
              <a:rPr lang="ru-RU" sz="1200" dirty="0" smtClean="0">
                <a:latin typeface="Calibri" pitchFamily="34" charset="0"/>
                <a:cs typeface="Calibri" pitchFamily="34" charset="0"/>
              </a:rPr>
              <a:t>    Консолидированный бюджет по итогам 2019 года исполнен по доходам в размере 1 572 000,18 тыс. рублей, по расходам –      </a:t>
            </a:r>
            <a:r>
              <a:rPr lang="ru-RU" sz="1200" dirty="0" smtClean="0">
                <a:solidFill>
                  <a:srgbClr val="000000"/>
                </a:solidFill>
                <a:latin typeface="Calibri"/>
              </a:rPr>
              <a:t>1 540 621,11 тыс. рублей </a:t>
            </a:r>
            <a:r>
              <a:rPr lang="ru-RU" sz="1200" dirty="0" smtClean="0">
                <a:latin typeface="Calibri" pitchFamily="34" charset="0"/>
                <a:cs typeface="Calibri" pitchFamily="34" charset="0"/>
              </a:rPr>
              <a:t> с </a:t>
            </a:r>
            <a:r>
              <a:rPr lang="ru-RU" sz="1200" dirty="0" err="1" smtClean="0">
                <a:latin typeface="Calibri" pitchFamily="34" charset="0"/>
                <a:cs typeface="Calibri" pitchFamily="34" charset="0"/>
              </a:rPr>
              <a:t>профицитом</a:t>
            </a:r>
            <a:r>
              <a:rPr lang="ru-RU" sz="1200" dirty="0" smtClean="0">
                <a:latin typeface="Calibri" pitchFamily="34" charset="0"/>
                <a:cs typeface="Calibri" pitchFamily="34" charset="0"/>
              </a:rPr>
              <a:t>  31 379,07 тыс. рублей. В целом, доходы консолидированного бюджета в 2019 году увеличились на 8,4 или  процента к объему 2018 года. Выполнение плана поступления доходов обеспеченно за счет  поступления налоговых и неналоговых доходов сверх запланированной суммы на 4,4 процента или </a:t>
            </a:r>
            <a:r>
              <a:rPr lang="ru-RU" sz="1200" dirty="0" smtClean="0">
                <a:solidFill>
                  <a:srgbClr val="000000"/>
                </a:solidFill>
                <a:latin typeface="Calibri"/>
              </a:rPr>
              <a:t>14 518,28 </a:t>
            </a:r>
            <a:r>
              <a:rPr lang="ru-RU" sz="1200" dirty="0" smtClean="0">
                <a:latin typeface="Calibri" pitchFamily="34" charset="0"/>
                <a:cs typeface="Calibri" pitchFamily="34" charset="0"/>
              </a:rPr>
              <a:t>тыс. рублей. Расходы консолидированного бюджета  в 2019 году выросли на 5,9 процентов к уровню 2018 года. </a:t>
            </a:r>
            <a:endParaRPr lang="ru-RU" sz="1200" dirty="0">
              <a:latin typeface="Calibri" pitchFamily="34" charset="0"/>
              <a:cs typeface="Calibri" pitchFamily="34" charset="0"/>
            </a:endParaRPr>
          </a:p>
        </p:txBody>
      </p:sp>
      <p:graphicFrame>
        <p:nvGraphicFramePr>
          <p:cNvPr id="12" name="Диаграмма 11"/>
          <p:cNvGraphicFramePr/>
          <p:nvPr/>
        </p:nvGraphicFramePr>
        <p:xfrm>
          <a:off x="152400" y="3505200"/>
          <a:ext cx="8839200" cy="33528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0"/>
            <a:ext cx="8858312" cy="7032694"/>
          </a:xfrm>
          <a:prstGeom prst="rect">
            <a:avLst/>
          </a:prstGeom>
          <a:noFill/>
        </p:spPr>
        <p:txBody>
          <a:bodyPr wrap="square" rtlCol="0">
            <a:spAutoFit/>
          </a:bodyPr>
          <a:lstStyle/>
          <a:p>
            <a:r>
              <a:rPr lang="ru-RU" sz="1100" b="1" dirty="0" smtClean="0">
                <a:latin typeface="Calibri" pitchFamily="34" charset="0"/>
                <a:cs typeface="Calibri" pitchFamily="34" charset="0"/>
              </a:rPr>
              <a:t>ВВЕДЕНИЕ </a:t>
            </a:r>
            <a:r>
              <a:rPr lang="ru-RU" sz="1100" dirty="0" smtClean="0">
                <a:latin typeface="Calibri" pitchFamily="34" charset="0"/>
                <a:cs typeface="Calibri" pitchFamily="34" charset="0"/>
              </a:rPr>
              <a:t>…………………………………………………………………………………………………………………………………………………………………………..………………………….…….………3-4</a:t>
            </a:r>
          </a:p>
          <a:p>
            <a:endParaRPr lang="ru-RU" sz="1100" dirty="0" smtClean="0">
              <a:latin typeface="Calibri" pitchFamily="34" charset="0"/>
              <a:cs typeface="Calibri" pitchFamily="34" charset="0"/>
            </a:endParaRPr>
          </a:p>
          <a:p>
            <a:pPr algn="just"/>
            <a:r>
              <a:rPr lang="ru-RU" sz="1100" b="1" dirty="0" smtClean="0">
                <a:latin typeface="Calibri" pitchFamily="34" charset="0"/>
                <a:cs typeface="Calibri" pitchFamily="34" charset="0"/>
              </a:rPr>
              <a:t>Раздел 1. </a:t>
            </a:r>
            <a:r>
              <a:rPr lang="ru-RU" sz="1100" dirty="0" smtClean="0">
                <a:latin typeface="Calibri" pitchFamily="34" charset="0"/>
                <a:cs typeface="Calibri" pitchFamily="34" charset="0"/>
              </a:rPr>
              <a:t>Сведения о прогнозируемых и фактических значениях основных показателей социально-экономического развития Курского муниципального района Ставропольского края………………………………………………………………………………………………………………………………………………. 10-20  </a:t>
            </a:r>
          </a:p>
          <a:p>
            <a:pPr algn="just"/>
            <a:r>
              <a:rPr lang="ru-RU" sz="1100" b="1" dirty="0" smtClean="0">
                <a:latin typeface="Calibri" pitchFamily="34" charset="0"/>
                <a:cs typeface="Calibri" pitchFamily="34" charset="0"/>
              </a:rPr>
              <a:t>Раздел 2. </a:t>
            </a:r>
            <a:r>
              <a:rPr lang="ru-RU" sz="1100" dirty="0" smtClean="0">
                <a:latin typeface="Calibri" pitchFamily="34" charset="0"/>
                <a:cs typeface="Calibri" pitchFamily="34" charset="0"/>
              </a:rPr>
              <a:t>Сведения о планируемых и фактических значениях основных характеристик бюджета Курского муниципального района Ставропольского края за 2019 год……………………………………………………………………………………………………………………………………………………………………..………….21</a:t>
            </a:r>
          </a:p>
          <a:p>
            <a:pPr algn="just"/>
            <a:r>
              <a:rPr lang="ru-RU" sz="1100" dirty="0" smtClean="0">
                <a:latin typeface="Calibri" pitchFamily="34" charset="0"/>
                <a:cs typeface="Calibri" pitchFamily="34" charset="0"/>
              </a:rPr>
              <a:t>     Динамика доходов, расходов и дефицита/</a:t>
            </a:r>
            <a:r>
              <a:rPr lang="ru-RU" sz="1100" dirty="0" err="1" smtClean="0">
                <a:latin typeface="Calibri" pitchFamily="34" charset="0"/>
                <a:cs typeface="Calibri" pitchFamily="34" charset="0"/>
              </a:rPr>
              <a:t>профицита</a:t>
            </a:r>
            <a:r>
              <a:rPr lang="ru-RU" sz="1100" dirty="0" smtClean="0">
                <a:latin typeface="Calibri" pitchFamily="34" charset="0"/>
                <a:cs typeface="Calibri" pitchFamily="34" charset="0"/>
              </a:rPr>
              <a:t> бюджета Курского муниципального района Ставропольского края за 2015-2019 годы..22</a:t>
            </a:r>
          </a:p>
          <a:p>
            <a:pPr algn="just"/>
            <a:r>
              <a:rPr lang="ru-RU" sz="1100" b="1" dirty="0" smtClean="0">
                <a:latin typeface="Calibri" pitchFamily="34" charset="0"/>
                <a:cs typeface="Calibri" pitchFamily="34" charset="0"/>
              </a:rPr>
              <a:t>Раздел 3. </a:t>
            </a:r>
            <a:r>
              <a:rPr lang="ru-RU" sz="1100" dirty="0" smtClean="0">
                <a:latin typeface="Calibri" pitchFamily="34" charset="0"/>
                <a:cs typeface="Calibri" pitchFamily="34" charset="0"/>
              </a:rPr>
              <a:t>Доходы…………………………………………………………………………………………………………………………………………………………………………………………………….…....23</a:t>
            </a:r>
          </a:p>
          <a:p>
            <a:pPr algn="just"/>
            <a:r>
              <a:rPr lang="ru-RU" sz="1100" dirty="0" smtClean="0">
                <a:latin typeface="Calibri" pitchFamily="34" charset="0"/>
                <a:cs typeface="Calibri" pitchFamily="34" charset="0"/>
              </a:rPr>
              <a:t>     Объем и структура доходов, поступающих в бюджет Курского муниципального района Ставропольского края, сведения о планируемых и фактических значениях за 2019 год…………………………………………………………………………………………………………………………………………………………..…………………..24         </a:t>
            </a:r>
            <a:r>
              <a:rPr lang="ru-RU" sz="1100" b="1" dirty="0" smtClean="0">
                <a:latin typeface="Calibri" pitchFamily="34" charset="0"/>
                <a:cs typeface="Calibri" pitchFamily="34" charset="0"/>
              </a:rPr>
              <a:t>     </a:t>
            </a:r>
          </a:p>
          <a:p>
            <a:pPr algn="just"/>
            <a:r>
              <a:rPr lang="ru-RU" sz="1100" b="1" dirty="0" smtClean="0">
                <a:latin typeface="Calibri" pitchFamily="34" charset="0"/>
                <a:cs typeface="Calibri" pitchFamily="34" charset="0"/>
              </a:rPr>
              <a:t>     </a:t>
            </a:r>
            <a:r>
              <a:rPr lang="ru-RU" sz="1100" dirty="0" smtClean="0">
                <a:latin typeface="Calibri" pitchFamily="34" charset="0"/>
                <a:cs typeface="Calibri" pitchFamily="34" charset="0"/>
              </a:rPr>
              <a:t>Обеспечение роста налоговых и неналоговых доходов бюджета Курского муниципального района Ставропольского края за 2016-2019 годы……………………………………………………………………………………………………………………………………………………………………………………………………………………….………..25</a:t>
            </a:r>
          </a:p>
          <a:p>
            <a:pPr algn="just"/>
            <a:r>
              <a:rPr lang="ru-RU" sz="1100" dirty="0" smtClean="0">
                <a:latin typeface="Calibri" pitchFamily="34" charset="0"/>
                <a:cs typeface="Calibri" pitchFamily="34" charset="0"/>
              </a:rPr>
              <a:t>     Динамика поступления налоговых и неналоговых доходов консолидированного бюджета Курского района Ставропольского края за 2016-2019 годы…………………………………………………………………………………………………………………………………………………………………………………………………………………..25-26</a:t>
            </a:r>
          </a:p>
          <a:p>
            <a:pPr algn="just"/>
            <a:r>
              <a:rPr lang="ru-RU" sz="1100" dirty="0" smtClean="0">
                <a:latin typeface="Calibri" pitchFamily="34" charset="0"/>
                <a:cs typeface="Calibri" pitchFamily="34" charset="0"/>
              </a:rPr>
              <a:t>     Меры, принятые Курским районом Ставропольского края в 2019 году, направленные на увеличение доходов…………………………..……………………26</a:t>
            </a:r>
          </a:p>
          <a:p>
            <a:pPr algn="just"/>
            <a:r>
              <a:rPr lang="ru-RU" sz="1100" dirty="0" smtClean="0">
                <a:latin typeface="Calibri" pitchFamily="34" charset="0"/>
                <a:cs typeface="Calibri" pitchFamily="34" charset="0"/>
              </a:rPr>
              <a:t>     Безвозмездные поступления в бюджет Курского муниципального района Ставропольского края………………………………………………………….…………..27</a:t>
            </a:r>
          </a:p>
          <a:p>
            <a:pPr algn="just"/>
            <a:r>
              <a:rPr lang="ru-RU" sz="1100" dirty="0" smtClean="0">
                <a:latin typeface="Calibri" pitchFamily="34" charset="0"/>
                <a:cs typeface="Calibri" pitchFamily="34" charset="0"/>
              </a:rPr>
              <a:t>     Безвозмездные поступления в бюджет Курского муниципального района Ставропольского края за 2019 год в сравнении с 2018 годом………27</a:t>
            </a:r>
          </a:p>
          <a:p>
            <a:pPr algn="just"/>
            <a:r>
              <a:rPr lang="ru-RU" sz="1100" b="1" dirty="0" smtClean="0">
                <a:latin typeface="Calibri" pitchFamily="34" charset="0"/>
                <a:cs typeface="Calibri" pitchFamily="34" charset="0"/>
              </a:rPr>
              <a:t>Раздел 4.  </a:t>
            </a:r>
            <a:r>
              <a:rPr lang="ru-RU" sz="1100" dirty="0" smtClean="0">
                <a:latin typeface="Calibri" pitchFamily="34" charset="0"/>
                <a:cs typeface="Calibri" pitchFamily="34" charset="0"/>
              </a:rPr>
              <a:t>Консолидированный бюджет……………………………………………………………………………………………………………………………………………………………………….28</a:t>
            </a:r>
          </a:p>
          <a:p>
            <a:pPr algn="just"/>
            <a:r>
              <a:rPr lang="ru-RU" sz="1100" dirty="0" smtClean="0">
                <a:latin typeface="Calibri" pitchFamily="34" charset="0"/>
                <a:cs typeface="Calibri" pitchFamily="34" charset="0"/>
              </a:rPr>
              <a:t>     Сведения о планируемых и фактических значениях основных характеристик консолидированного бюджета Курского района Ставропольского края за 2019 год….....................................................................................................................................................................................................................29</a:t>
            </a:r>
          </a:p>
          <a:p>
            <a:pPr algn="just"/>
            <a:r>
              <a:rPr lang="ru-RU" sz="1100" dirty="0" smtClean="0">
                <a:latin typeface="Calibri" pitchFamily="34" charset="0"/>
                <a:cs typeface="Calibri" pitchFamily="34" charset="0"/>
              </a:rPr>
              <a:t>     Динамика исполнения консолидированного бюджета Курского района Ставропольского края за 2016-2019 годы…………………………………………..30</a:t>
            </a:r>
          </a:p>
          <a:p>
            <a:pPr algn="just"/>
            <a:r>
              <a:rPr lang="ru-RU" sz="1100" dirty="0" smtClean="0">
                <a:latin typeface="Calibri" pitchFamily="34" charset="0"/>
                <a:cs typeface="Calibri" pitchFamily="34" charset="0"/>
              </a:rPr>
              <a:t>     Анализ поступления налоговых и неналоговых доходов консолидированного бюджета Курского района Ставропольского края за 2016-2019 годы………………………………………………………………………………………………………………………………………………………………………………………………………………………………...31</a:t>
            </a:r>
          </a:p>
          <a:p>
            <a:pPr algn="just"/>
            <a:r>
              <a:rPr lang="ru-RU" sz="1100" b="1" dirty="0" smtClean="0">
                <a:latin typeface="Calibri" pitchFamily="34" charset="0"/>
                <a:cs typeface="Calibri" pitchFamily="34" charset="0"/>
              </a:rPr>
              <a:t>Раздел 5. </a:t>
            </a:r>
            <a:r>
              <a:rPr lang="ru-RU" sz="1100" dirty="0" smtClean="0">
                <a:latin typeface="Calibri" pitchFamily="34" charset="0"/>
                <a:cs typeface="Calibri" pitchFamily="34" charset="0"/>
              </a:rPr>
              <a:t>Расходы ……………………………………………………………………………………………………………………………………………………………………………………………….…………32</a:t>
            </a:r>
          </a:p>
          <a:p>
            <a:pPr algn="just"/>
            <a:r>
              <a:rPr lang="ru-RU" sz="1100" dirty="0" smtClean="0">
                <a:latin typeface="Calibri" pitchFamily="34" charset="0"/>
                <a:cs typeface="Calibri" pitchFamily="34" charset="0"/>
              </a:rPr>
              <a:t>     Функциональная структура расходов бюджета Курского муниципального района Ставропольского края………………………………………….………………32</a:t>
            </a:r>
          </a:p>
          <a:p>
            <a:pPr algn="just"/>
            <a:r>
              <a:rPr lang="ru-RU" sz="1100" b="1" dirty="0" smtClean="0">
                <a:latin typeface="Calibri" pitchFamily="34" charset="0"/>
                <a:cs typeface="Calibri" pitchFamily="34" charset="0"/>
              </a:rPr>
              <a:t>Раздел 6</a:t>
            </a:r>
            <a:r>
              <a:rPr lang="ru-RU" sz="1100" dirty="0" smtClean="0">
                <a:latin typeface="Calibri" pitchFamily="34" charset="0"/>
                <a:cs typeface="Calibri" pitchFamily="34" charset="0"/>
              </a:rPr>
              <a:t>. Расходы на социально-культурную сферу…………………………………………………………………………………………………………………………………………………….33</a:t>
            </a:r>
          </a:p>
          <a:p>
            <a:pPr algn="just"/>
            <a:r>
              <a:rPr lang="ru-RU" sz="1100" dirty="0" smtClean="0">
                <a:latin typeface="Calibri" pitchFamily="34" charset="0"/>
                <a:cs typeface="Calibri" pitchFamily="34" charset="0"/>
              </a:rPr>
              <a:t>     Доля расходов социальных отраслей в общей сумме расходов на отрасли социально-культурной сферы 2017-2019 годах……………………………..33</a:t>
            </a:r>
          </a:p>
          <a:p>
            <a:pPr algn="just"/>
            <a:r>
              <a:rPr lang="ru-RU" sz="1100" dirty="0" smtClean="0">
                <a:latin typeface="Calibri" pitchFamily="34" charset="0"/>
                <a:cs typeface="Calibri" pitchFamily="34" charset="0"/>
              </a:rPr>
              <a:t>Образование………………………………………………………………………………………………………………………………………………………………………….………………………………34-37</a:t>
            </a:r>
          </a:p>
          <a:p>
            <a:pPr algn="just"/>
            <a:r>
              <a:rPr lang="ru-RU" sz="1100" dirty="0" smtClean="0">
                <a:latin typeface="Calibri" pitchFamily="34" charset="0"/>
                <a:cs typeface="Calibri" pitchFamily="34" charset="0"/>
              </a:rPr>
              <a:t>     Молодежная политика и оздоровление детей…………………………………………………………………………………………………………………………………………………………38</a:t>
            </a:r>
          </a:p>
          <a:p>
            <a:r>
              <a:rPr lang="ru-RU" sz="1100" dirty="0" smtClean="0">
                <a:latin typeface="Calibri" pitchFamily="34" charset="0"/>
                <a:cs typeface="Calibri" pitchFamily="34" charset="0"/>
              </a:rPr>
              <a:t>     Социальная политика…………………………………………………………………………………………………………………..……………………………………………………………………..…….39 </a:t>
            </a:r>
          </a:p>
          <a:p>
            <a:r>
              <a:rPr lang="ru-RU" sz="1100" dirty="0" smtClean="0">
                <a:latin typeface="Calibri" pitchFamily="34" charset="0"/>
                <a:cs typeface="Calibri" pitchFamily="34" charset="0"/>
              </a:rPr>
              <a:t>     Культура и кинематография………………………………………………………………………………………………………………………………………………………………………….…………..40</a:t>
            </a:r>
          </a:p>
          <a:p>
            <a:r>
              <a:rPr lang="ru-RU" sz="1100" dirty="0" smtClean="0">
                <a:latin typeface="Calibri" pitchFamily="34" charset="0"/>
                <a:cs typeface="Calibri" pitchFamily="34" charset="0"/>
              </a:rPr>
              <a:t>     Физическая культура и спорт………………………………………………………………………………………………………………………………………………………………..…………………..41</a:t>
            </a:r>
          </a:p>
          <a:p>
            <a:pPr algn="just"/>
            <a:r>
              <a:rPr lang="ru-RU" sz="1100" b="1" dirty="0" smtClean="0">
                <a:latin typeface="Calibri" pitchFamily="34" charset="0"/>
                <a:cs typeface="Calibri" pitchFamily="34" charset="0"/>
              </a:rPr>
              <a:t>Раздел 7. </a:t>
            </a:r>
            <a:r>
              <a:rPr lang="ru-RU" sz="1100" dirty="0" smtClean="0">
                <a:latin typeface="Calibri" pitchFamily="34" charset="0"/>
                <a:cs typeface="Calibri" pitchFamily="34" charset="0"/>
              </a:rPr>
              <a:t>Муниципальные программы…………………………………………………………………………………………………………………………………………………………….…………..42</a:t>
            </a:r>
          </a:p>
          <a:p>
            <a:pPr algn="just"/>
            <a:r>
              <a:rPr lang="ru-RU" sz="1100" dirty="0" smtClean="0">
                <a:latin typeface="Calibri" pitchFamily="34" charset="0"/>
                <a:cs typeface="Calibri" pitchFamily="34" charset="0"/>
              </a:rPr>
              <a:t>     Исполнение бюджета Курского муниципального района Ставропольского края за 2019 год в разрезе муниципальных программ…….………43-47</a:t>
            </a:r>
          </a:p>
          <a:p>
            <a:pPr algn="just"/>
            <a:r>
              <a:rPr lang="ru-RU" sz="1100" b="1" dirty="0" smtClean="0">
                <a:latin typeface="Calibri" pitchFamily="34" charset="0"/>
                <a:cs typeface="Calibri" pitchFamily="34" charset="0"/>
              </a:rPr>
              <a:t>Раздел 8. </a:t>
            </a:r>
            <a:r>
              <a:rPr lang="ru-RU" sz="1100" dirty="0" smtClean="0">
                <a:latin typeface="Calibri" pitchFamily="34" charset="0"/>
                <a:cs typeface="Calibri" pitchFamily="34" charset="0"/>
              </a:rPr>
              <a:t>Муниципальные образования…………………………………………………………………………………………………………………………………..………………………………….48</a:t>
            </a:r>
          </a:p>
          <a:p>
            <a:pPr algn="just"/>
            <a:r>
              <a:rPr lang="ru-RU" sz="1100" dirty="0" smtClean="0">
                <a:latin typeface="Calibri" pitchFamily="34" charset="0"/>
                <a:cs typeface="Calibri" pitchFamily="34" charset="0"/>
              </a:rPr>
              <a:t>     Основные параметры исполнения бюджетов муниципальных образований Курского района Ставропольского края в 2019 году в сравнении с 2018 годом…………………………………………………………………………………………………………………………………………………………………………………………………………………49-51</a:t>
            </a:r>
          </a:p>
          <a:p>
            <a:pPr algn="just"/>
            <a:endParaRPr lang="ru-RU" sz="1100" dirty="0" smtClean="0">
              <a:latin typeface="Calibri" pitchFamily="34" charset="0"/>
              <a:cs typeface="Calibri" pitchFamily="34" charset="0"/>
            </a:endParaRPr>
          </a:p>
          <a:p>
            <a:pPr algn="just"/>
            <a:r>
              <a:rPr lang="ru-RU" sz="1100" dirty="0" smtClean="0">
                <a:latin typeface="Calibri" pitchFamily="34" charset="0"/>
                <a:cs typeface="Calibri" pitchFamily="34" charset="0"/>
              </a:rPr>
              <a:t>     </a:t>
            </a:r>
          </a:p>
          <a:p>
            <a:pPr algn="just"/>
            <a:r>
              <a:rPr lang="ru-RU" sz="1100" dirty="0" smtClean="0">
                <a:latin typeface="Calibri" pitchFamily="34" charset="0"/>
                <a:cs typeface="Calibri" pitchFamily="34" charset="0"/>
              </a:rPr>
              <a:t>         </a:t>
            </a:r>
            <a:endParaRPr lang="ru-RU" sz="1100" dirty="0">
              <a:latin typeface="Calibri" pitchFamily="34" charset="0"/>
              <a:cs typeface="Calibri" pitchFamily="34"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8610600" cy="584775"/>
          </a:xfrm>
          <a:prstGeom prst="rect">
            <a:avLst/>
          </a:prstGeom>
          <a:noFill/>
        </p:spPr>
        <p:txBody>
          <a:bodyPr wrap="square" rtlCol="0">
            <a:spAutoFit/>
          </a:bodyPr>
          <a:lstStyle/>
          <a:p>
            <a:pPr algn="ctr"/>
            <a:r>
              <a:rPr lang="ru-RU" sz="1600" dirty="0" smtClean="0"/>
              <a:t>ДИНАМИКА ИСПОЛНЕНИЯ КОНСОЛИДИРОВАННОГО БЮДЖЕТА КУРСКОГО РАЙОНА СТАВРОПОЛЬСКОГО КРАЯ ЗА 2016-2019 ГОДЫ</a:t>
            </a:r>
            <a:endParaRPr lang="ru-RU" sz="1600" dirty="0"/>
          </a:p>
        </p:txBody>
      </p:sp>
      <p:graphicFrame>
        <p:nvGraphicFramePr>
          <p:cNvPr id="3" name="Диаграмма 2"/>
          <p:cNvGraphicFramePr/>
          <p:nvPr/>
        </p:nvGraphicFramePr>
        <p:xfrm>
          <a:off x="0" y="838200"/>
          <a:ext cx="9144000" cy="5334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0"/>
            <a:ext cx="8610600" cy="584775"/>
          </a:xfrm>
          <a:prstGeom prst="rect">
            <a:avLst/>
          </a:prstGeom>
          <a:noFill/>
        </p:spPr>
        <p:txBody>
          <a:bodyPr wrap="square" rtlCol="0">
            <a:spAutoFit/>
          </a:bodyPr>
          <a:lstStyle/>
          <a:p>
            <a:pPr algn="ctr"/>
            <a:r>
              <a:rPr lang="ru-RU" sz="1600" dirty="0" smtClean="0"/>
              <a:t>АНАЛИЗ ПОСТУПЛЕНИЯ НАЛОГОВЫХ И НЕНАЛОГОВЫХ ДОХОДОВ КОНСОЛИДИРОВАННОГО БЮДЖЕТА  КУРСКОГО РАЙОНА СК ЗА 2016-2019 ГОДЫ</a:t>
            </a:r>
            <a:endParaRPr lang="ru-RU" sz="1600" dirty="0"/>
          </a:p>
        </p:txBody>
      </p:sp>
      <p:graphicFrame>
        <p:nvGraphicFramePr>
          <p:cNvPr id="10" name="Диаграмма 9"/>
          <p:cNvGraphicFramePr/>
          <p:nvPr/>
        </p:nvGraphicFramePr>
        <p:xfrm>
          <a:off x="0" y="3886200"/>
          <a:ext cx="9144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Содержимое 6"/>
          <p:cNvGraphicFramePr>
            <a:graphicFrameLocks noGrp="1"/>
          </p:cNvGraphicFramePr>
          <p:nvPr>
            <p:ph idx="1"/>
          </p:nvPr>
        </p:nvGraphicFramePr>
        <p:xfrm>
          <a:off x="152397" y="685800"/>
          <a:ext cx="8839203" cy="2839191"/>
        </p:xfrm>
        <a:graphic>
          <a:graphicData uri="http://schemas.openxmlformats.org/drawingml/2006/table">
            <a:tbl>
              <a:tblPr/>
              <a:tblGrid>
                <a:gridCol w="810400"/>
                <a:gridCol w="576470"/>
                <a:gridCol w="584824"/>
                <a:gridCol w="419820"/>
                <a:gridCol w="576470"/>
                <a:gridCol w="584824"/>
                <a:gridCol w="419820"/>
                <a:gridCol w="570204"/>
                <a:gridCol w="618243"/>
                <a:gridCol w="419820"/>
                <a:gridCol w="570204"/>
                <a:gridCol w="609889"/>
                <a:gridCol w="469948"/>
                <a:gridCol w="568115"/>
                <a:gridCol w="620332"/>
                <a:gridCol w="419820"/>
              </a:tblGrid>
              <a:tr h="292244">
                <a:tc>
                  <a:txBody>
                    <a:bodyPr/>
                    <a:lstStyle/>
                    <a:p>
                      <a:pPr algn="l" fontAlgn="b"/>
                      <a:r>
                        <a:rPr lang="ru-RU" sz="700" b="0" i="0" u="none" strike="noStrike" dirty="0">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latin typeface="Calibri"/>
                        </a:rPr>
                        <a:t>план</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latin typeface="Calibri"/>
                        </a:rPr>
                        <a:t>факт</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latin typeface="Calibri"/>
                        </a:rPr>
                        <a:t>% исполнения</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ru-RU" sz="700" b="0" i="0" u="none" strike="noStrike">
                          <a:solidFill>
                            <a:srgbClr val="000000"/>
                          </a:solidFill>
                          <a:latin typeface="Calibri"/>
                        </a:rPr>
                        <a:t>план</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latin typeface="Calibri"/>
                        </a:rPr>
                        <a:t>факт</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latin typeface="Calibri"/>
                        </a:rPr>
                        <a:t>% исполнения</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ru-RU" sz="700" b="0" i="0" u="none" strike="noStrike">
                          <a:solidFill>
                            <a:srgbClr val="000000"/>
                          </a:solidFill>
                          <a:latin typeface="Calibri"/>
                        </a:rPr>
                        <a:t>план</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latin typeface="Calibri"/>
                        </a:rPr>
                        <a:t>факт</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latin typeface="Calibri"/>
                        </a:rPr>
                        <a:t>% исполнения</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ru-RU" sz="700" b="0" i="0" u="none" strike="noStrike">
                          <a:solidFill>
                            <a:srgbClr val="000000"/>
                          </a:solidFill>
                          <a:latin typeface="Calibri"/>
                        </a:rPr>
                        <a:t>план</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latin typeface="Calibri"/>
                        </a:rPr>
                        <a:t>факт</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latin typeface="Calibri"/>
                        </a:rPr>
                        <a:t>% исполнения</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ru-RU" sz="700" b="0" i="0" u="none" strike="noStrike">
                          <a:solidFill>
                            <a:srgbClr val="000000"/>
                          </a:solidFill>
                          <a:latin typeface="Calibri"/>
                        </a:rPr>
                        <a:t>план</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latin typeface="Calibri"/>
                        </a:rPr>
                        <a:t>факт</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latin typeface="Calibri"/>
                        </a:rPr>
                        <a:t>% исполнения</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116898">
                <a:tc>
                  <a:txBody>
                    <a:bodyPr/>
                    <a:lstStyle/>
                    <a:p>
                      <a:pPr algn="l" fontAlgn="b"/>
                      <a:r>
                        <a:rPr lang="ru-RU" sz="700" b="0" i="0" u="none" strike="noStrike" dirty="0">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ru-RU" sz="700" b="0" i="0" u="none" strike="noStrike">
                          <a:solidFill>
                            <a:srgbClr val="000000"/>
                          </a:solidFill>
                          <a:latin typeface="Calibri"/>
                        </a:rPr>
                        <a:t>2015</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gridSpan="3">
                  <a:txBody>
                    <a:bodyPr/>
                    <a:lstStyle/>
                    <a:p>
                      <a:pPr algn="ctr" fontAlgn="b"/>
                      <a:r>
                        <a:rPr lang="ru-RU" sz="700" b="0" i="0" u="none" strike="noStrike">
                          <a:solidFill>
                            <a:srgbClr val="000000"/>
                          </a:solidFill>
                          <a:latin typeface="Calibri"/>
                        </a:rPr>
                        <a:t>2016</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gridSpan="3">
                  <a:txBody>
                    <a:bodyPr/>
                    <a:lstStyle/>
                    <a:p>
                      <a:pPr algn="ctr" fontAlgn="b"/>
                      <a:r>
                        <a:rPr lang="ru-RU" sz="700" b="0" i="0" u="none" strike="noStrike">
                          <a:solidFill>
                            <a:srgbClr val="000000"/>
                          </a:solidFill>
                          <a:latin typeface="Calibri"/>
                        </a:rPr>
                        <a:t>2017</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gridSpan="3">
                  <a:txBody>
                    <a:bodyPr/>
                    <a:lstStyle/>
                    <a:p>
                      <a:pPr algn="ctr" fontAlgn="b"/>
                      <a:r>
                        <a:rPr lang="ru-RU" sz="700" b="0" i="0" u="none" strike="noStrike">
                          <a:solidFill>
                            <a:srgbClr val="000000"/>
                          </a:solidFill>
                          <a:latin typeface="Calibri"/>
                        </a:rPr>
                        <a:t>2018</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gridSpan="3">
                  <a:txBody>
                    <a:bodyPr/>
                    <a:lstStyle/>
                    <a:p>
                      <a:pPr algn="ctr" fontAlgn="b"/>
                      <a:r>
                        <a:rPr lang="ru-RU" sz="700" b="0" i="0" u="none" strike="noStrike">
                          <a:solidFill>
                            <a:srgbClr val="000000"/>
                          </a:solidFill>
                          <a:latin typeface="Calibri"/>
                        </a:rPr>
                        <a:t>2019</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409142">
                <a:tc>
                  <a:txBody>
                    <a:bodyPr/>
                    <a:lstStyle/>
                    <a:p>
                      <a:pPr algn="l" fontAlgn="b"/>
                      <a:r>
                        <a:rPr lang="ru-RU" sz="700" b="1" i="0" u="none" strike="noStrike" dirty="0">
                          <a:solidFill>
                            <a:srgbClr val="000000"/>
                          </a:solidFill>
                          <a:latin typeface="Calibri"/>
                        </a:rPr>
                        <a:t>Курский муниципальный район</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dirty="0">
                          <a:solidFill>
                            <a:srgbClr val="000000"/>
                          </a:solidFill>
                          <a:latin typeface="Calibri"/>
                        </a:rPr>
                        <a:t>     164 775,35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172 037,33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104,41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1" i="0" u="none" strike="noStrike">
                          <a:solidFill>
                            <a:srgbClr val="000000"/>
                          </a:solidFill>
                          <a:latin typeface="Calibri"/>
                        </a:rPr>
                        <a:t>     165 303,13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187 897,71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113,67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1" i="0" u="none" strike="noStrike">
                          <a:solidFill>
                            <a:srgbClr val="000000"/>
                          </a:solidFill>
                          <a:latin typeface="Calibri"/>
                        </a:rPr>
                        <a:t>     177 490,76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194 943,50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109,83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1" i="0" u="none" strike="noStrike">
                          <a:solidFill>
                            <a:srgbClr val="000000"/>
                          </a:solidFill>
                          <a:latin typeface="Calibri"/>
                        </a:rPr>
                        <a:t>     188 307,44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211 006,24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112,05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1" i="0" u="none" strike="noStrike">
                          <a:solidFill>
                            <a:srgbClr val="000000"/>
                          </a:solidFill>
                          <a:latin typeface="Calibri"/>
                        </a:rPr>
                        <a:t>    221 856,73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228 352,78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102,93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116898">
                <a:tc>
                  <a:txBody>
                    <a:bodyPr/>
                    <a:lstStyle/>
                    <a:p>
                      <a:pPr algn="l" fontAlgn="b"/>
                      <a:r>
                        <a:rPr lang="ru-RU" sz="700" b="0" i="0" u="none" strike="noStrike">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dirty="0">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6898">
                <a:tc>
                  <a:txBody>
                    <a:bodyPr/>
                    <a:lstStyle/>
                    <a:p>
                      <a:pPr algn="l" fontAlgn="b"/>
                      <a:r>
                        <a:rPr lang="ru-RU" sz="700" b="0" i="0" u="none" strike="noStrike">
                          <a:solidFill>
                            <a:srgbClr val="000000"/>
                          </a:solidFill>
                          <a:latin typeface="Calibri"/>
                        </a:rPr>
                        <a:t>Балтийский сс</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4 122,32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dirty="0">
                          <a:solidFill>
                            <a:srgbClr val="000000"/>
                          </a:solidFill>
                          <a:latin typeface="Calibri"/>
                        </a:rPr>
                        <a:t>          4 316,64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104,71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4 940,79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4 856,07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98,29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4 339,44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4 866,38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112,14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5 208,75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5 835,54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112,03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6 442,25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6 975,89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108,28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116898">
                <a:tc>
                  <a:txBody>
                    <a:bodyPr/>
                    <a:lstStyle/>
                    <a:p>
                      <a:pPr algn="l" fontAlgn="b"/>
                      <a:r>
                        <a:rPr lang="ru-RU" sz="700" b="0" i="0" u="none" strike="noStrike">
                          <a:solidFill>
                            <a:srgbClr val="000000"/>
                          </a:solidFill>
                          <a:latin typeface="Calibri"/>
                        </a:rPr>
                        <a:t>Галюгаевский сс</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3 326,59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dirty="0">
                          <a:solidFill>
                            <a:srgbClr val="000000"/>
                          </a:solidFill>
                          <a:latin typeface="Calibri"/>
                        </a:rPr>
                        <a:t>          4 412,14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132,63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4 346,20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4 798,05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110,40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3 872,74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5 357,53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138,34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4 377,15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4 527,91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103,44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5 691,98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9 107,09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160,00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116898">
                <a:tc>
                  <a:txBody>
                    <a:bodyPr/>
                    <a:lstStyle/>
                    <a:p>
                      <a:pPr algn="l" fontAlgn="b"/>
                      <a:r>
                        <a:rPr lang="ru-RU" sz="700" b="0" i="0" u="none" strike="noStrike">
                          <a:solidFill>
                            <a:srgbClr val="000000"/>
                          </a:solidFill>
                          <a:latin typeface="Calibri"/>
                        </a:rPr>
                        <a:t>Кановский сс</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5 296,62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dirty="0">
                          <a:solidFill>
                            <a:srgbClr val="000000"/>
                          </a:solidFill>
                          <a:latin typeface="Calibri"/>
                        </a:rPr>
                        <a:t>          4 328,17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dirty="0">
                          <a:solidFill>
                            <a:srgbClr val="000000"/>
                          </a:solidFill>
                          <a:latin typeface="Calibri"/>
                        </a:rPr>
                        <a:t>       81,72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5 608,76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7 093,89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126,48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3 582,85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4 914,65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137,17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3 774,39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5 425,18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143,74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6 119,14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5 819,92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95,11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116898">
                <a:tc>
                  <a:txBody>
                    <a:bodyPr/>
                    <a:lstStyle/>
                    <a:p>
                      <a:pPr algn="l" fontAlgn="b"/>
                      <a:r>
                        <a:rPr lang="ru-RU" sz="700" b="0" i="0" u="none" strike="noStrike">
                          <a:solidFill>
                            <a:srgbClr val="000000"/>
                          </a:solidFill>
                          <a:latin typeface="Calibri"/>
                        </a:rPr>
                        <a:t>Курский сс</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22 743,99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24 314,65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dirty="0">
                          <a:solidFill>
                            <a:srgbClr val="000000"/>
                          </a:solidFill>
                          <a:latin typeface="Calibri"/>
                        </a:rPr>
                        <a:t>     106,91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25 795,01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24 041,08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93,20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24 578,19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23 505,91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95,64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24 981,78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24 689,17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98,83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26 249,00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26 782,49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102,03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116898">
                <a:tc>
                  <a:txBody>
                    <a:bodyPr/>
                    <a:lstStyle/>
                    <a:p>
                      <a:pPr algn="l" fontAlgn="b"/>
                      <a:r>
                        <a:rPr lang="ru-RU" sz="700" b="0" i="0" u="none" strike="noStrike">
                          <a:solidFill>
                            <a:srgbClr val="000000"/>
                          </a:solidFill>
                          <a:latin typeface="Calibri"/>
                        </a:rPr>
                        <a:t>Мирненский сс</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5 592,00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5 853,21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dirty="0">
                          <a:solidFill>
                            <a:srgbClr val="000000"/>
                          </a:solidFill>
                          <a:latin typeface="Calibri"/>
                        </a:rPr>
                        <a:t>     104,67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6 683,14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7 854,55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117,53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5 384,96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7 855,11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145,87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7 015,99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7 596,52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108,27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8 012,52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8 381,10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104,60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116898">
                <a:tc>
                  <a:txBody>
                    <a:bodyPr/>
                    <a:lstStyle/>
                    <a:p>
                      <a:pPr algn="l" fontAlgn="b"/>
                      <a:r>
                        <a:rPr lang="ru-RU" sz="700" b="0" i="0" u="none" strike="noStrike">
                          <a:solidFill>
                            <a:srgbClr val="000000"/>
                          </a:solidFill>
                          <a:latin typeface="Calibri"/>
                        </a:rPr>
                        <a:t>Полтавский сс</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6 608,01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7 556,62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114,36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dirty="0">
                          <a:solidFill>
                            <a:srgbClr val="000000"/>
                          </a:solidFill>
                          <a:latin typeface="Calibri"/>
                        </a:rPr>
                        <a:t>          7 532,71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8 263,54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109,70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7 004,60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8 208,86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117,19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9 617,93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10 312,32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107,22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9 522,54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11 643,84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122,28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116898">
                <a:tc>
                  <a:txBody>
                    <a:bodyPr/>
                    <a:lstStyle/>
                    <a:p>
                      <a:pPr algn="l" fontAlgn="b"/>
                      <a:r>
                        <a:rPr lang="ru-RU" sz="700" b="0" i="0" u="none" strike="noStrike">
                          <a:solidFill>
                            <a:srgbClr val="000000"/>
                          </a:solidFill>
                          <a:latin typeface="Calibri"/>
                        </a:rPr>
                        <a:t>Ростовановский сс</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5 663,33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5 727,28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101,13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dirty="0">
                          <a:solidFill>
                            <a:srgbClr val="000000"/>
                          </a:solidFill>
                          <a:latin typeface="Calibri"/>
                        </a:rPr>
                        <a:t>          6 268,05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6 797,38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108,44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6 696,53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7 208,78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107,65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7 489,55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6 551,76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87,48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6 462,82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7 081,71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109,58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116898">
                <a:tc>
                  <a:txBody>
                    <a:bodyPr/>
                    <a:lstStyle/>
                    <a:p>
                      <a:pPr algn="l" fontAlgn="b"/>
                      <a:r>
                        <a:rPr lang="ru-RU" sz="700" b="0" i="0" u="none" strike="noStrike">
                          <a:solidFill>
                            <a:srgbClr val="000000"/>
                          </a:solidFill>
                          <a:latin typeface="Calibri"/>
                        </a:rPr>
                        <a:t>Рощинский сс</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4 039,14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4 902,32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121,37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4 824,55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dirty="0">
                          <a:solidFill>
                            <a:srgbClr val="000000"/>
                          </a:solidFill>
                          <a:latin typeface="Calibri"/>
                        </a:rPr>
                        <a:t>          5 598,28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116,04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4 038,31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4 730,42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117,14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3 603,62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3 825,68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106,16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4 063,92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4 209,14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103,57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116898">
                <a:tc>
                  <a:txBody>
                    <a:bodyPr/>
                    <a:lstStyle/>
                    <a:p>
                      <a:pPr algn="l" fontAlgn="b"/>
                      <a:r>
                        <a:rPr lang="ru-RU" sz="700" b="0" i="0" u="none" strike="noStrike">
                          <a:solidFill>
                            <a:srgbClr val="000000"/>
                          </a:solidFill>
                          <a:latin typeface="Calibri"/>
                        </a:rPr>
                        <a:t>Русский сс</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5 666,32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7 106,93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125,42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7 255,91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dirty="0">
                          <a:solidFill>
                            <a:srgbClr val="000000"/>
                          </a:solidFill>
                          <a:latin typeface="Calibri"/>
                        </a:rPr>
                        <a:t>          9 863,24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dirty="0">
                          <a:solidFill>
                            <a:srgbClr val="000000"/>
                          </a:solidFill>
                          <a:latin typeface="Calibri"/>
                        </a:rPr>
                        <a:t>     135,93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7 119,78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11 008,14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154,61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9 647,69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11 780,27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122,10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11 136,05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11 799,73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105,96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116898">
                <a:tc>
                  <a:txBody>
                    <a:bodyPr/>
                    <a:lstStyle/>
                    <a:p>
                      <a:pPr algn="l" fontAlgn="b"/>
                      <a:r>
                        <a:rPr lang="ru-RU" sz="700" b="0" i="0" u="none" strike="noStrike">
                          <a:solidFill>
                            <a:srgbClr val="000000"/>
                          </a:solidFill>
                          <a:latin typeface="Calibri"/>
                        </a:rPr>
                        <a:t>Серноводский сс</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6 983,35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6 602,57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94,55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5 995,20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7 921,35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132,13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dirty="0">
                          <a:solidFill>
                            <a:srgbClr val="000000"/>
                          </a:solidFill>
                          <a:latin typeface="Calibri"/>
                        </a:rPr>
                        <a:t>         6 153,66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dirty="0">
                          <a:solidFill>
                            <a:srgbClr val="000000"/>
                          </a:solidFill>
                          <a:latin typeface="Calibri"/>
                        </a:rPr>
                        <a:t>            8 209,31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133,41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7 239,95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7 782,25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107,49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7 845,40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8 723,78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111,20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116898">
                <a:tc>
                  <a:txBody>
                    <a:bodyPr/>
                    <a:lstStyle/>
                    <a:p>
                      <a:pPr algn="l" fontAlgn="b"/>
                      <a:r>
                        <a:rPr lang="ru-RU" sz="700" b="0" i="0" u="none" strike="noStrike">
                          <a:solidFill>
                            <a:srgbClr val="000000"/>
                          </a:solidFill>
                          <a:latin typeface="Calibri"/>
                        </a:rPr>
                        <a:t>ст. Стодеревская</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3 710,62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3 197,93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86,18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3 910,34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3 841,67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98,24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3 629,41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dirty="0">
                          <a:solidFill>
                            <a:srgbClr val="000000"/>
                          </a:solidFill>
                          <a:latin typeface="Calibri"/>
                        </a:rPr>
                        <a:t>            3 914,96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dirty="0">
                          <a:solidFill>
                            <a:srgbClr val="000000"/>
                          </a:solidFill>
                          <a:latin typeface="Calibri"/>
                        </a:rPr>
                        <a:t>     107,87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4 567,94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4 902,00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107,31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5 963,53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5 260,15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88,21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116898">
                <a:tc>
                  <a:txBody>
                    <a:bodyPr/>
                    <a:lstStyle/>
                    <a:p>
                      <a:pPr algn="l" fontAlgn="b"/>
                      <a:r>
                        <a:rPr lang="ru-RU" sz="700" b="0" i="0" u="none" strike="noStrike">
                          <a:solidFill>
                            <a:srgbClr val="000000"/>
                          </a:solidFill>
                          <a:latin typeface="Calibri"/>
                        </a:rPr>
                        <a:t>с. Эдиссия</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5 644,60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7 180,17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127,20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7 232,99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8 372,11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115,75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6 852,02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7 667,21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dirty="0">
                          <a:solidFill>
                            <a:srgbClr val="000000"/>
                          </a:solidFill>
                          <a:latin typeface="Calibri"/>
                        </a:rPr>
                        <a:t>     111,90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dirty="0">
                          <a:solidFill>
                            <a:srgbClr val="000000"/>
                          </a:solidFill>
                          <a:latin typeface="Calibri"/>
                        </a:rPr>
                        <a:t>         7 570,93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8 132,72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107,42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8 275,76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8 532,93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103,11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233796">
                <a:tc>
                  <a:txBody>
                    <a:bodyPr/>
                    <a:lstStyle/>
                    <a:p>
                      <a:pPr algn="l" fontAlgn="b"/>
                      <a:r>
                        <a:rPr lang="ru-RU" sz="700" b="1" i="0" u="none" strike="noStrike">
                          <a:solidFill>
                            <a:srgbClr val="000000"/>
                          </a:solidFill>
                          <a:latin typeface="Calibri"/>
                        </a:rPr>
                        <a:t>Всего по поселениям</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79 396,89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85 498,63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107,69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1" i="0" u="none" strike="noStrike">
                          <a:solidFill>
                            <a:srgbClr val="000000"/>
                          </a:solidFill>
                          <a:latin typeface="Calibri"/>
                        </a:rPr>
                        <a:t>       90 393,65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99 301,21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109,85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1" i="0" u="none" strike="noStrike">
                          <a:solidFill>
                            <a:srgbClr val="000000"/>
                          </a:solidFill>
                          <a:latin typeface="Calibri"/>
                        </a:rPr>
                        <a:t>       83 252,49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97 447,26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117,05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1" i="0" u="none" strike="noStrike" dirty="0">
                          <a:solidFill>
                            <a:srgbClr val="000000"/>
                          </a:solidFill>
                          <a:latin typeface="Calibri"/>
                        </a:rPr>
                        <a:t>       95 095,67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dirty="0">
                          <a:solidFill>
                            <a:srgbClr val="000000"/>
                          </a:solidFill>
                          <a:latin typeface="Calibri"/>
                        </a:rPr>
                        <a:t>       101 361,32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dirty="0">
                          <a:solidFill>
                            <a:srgbClr val="000000"/>
                          </a:solidFill>
                          <a:latin typeface="Calibri"/>
                        </a:rPr>
                        <a:t>       106,59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1" i="0" u="none" strike="noStrike">
                          <a:solidFill>
                            <a:srgbClr val="000000"/>
                          </a:solidFill>
                          <a:latin typeface="Calibri"/>
                        </a:rPr>
                        <a:t>    105 784,91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114 317,77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108,07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233796">
                <a:tc>
                  <a:txBody>
                    <a:bodyPr/>
                    <a:lstStyle/>
                    <a:p>
                      <a:pPr algn="l" fontAlgn="b"/>
                      <a:r>
                        <a:rPr lang="ru-RU" sz="700" b="1" i="0" u="none" strike="noStrike">
                          <a:solidFill>
                            <a:srgbClr val="000000"/>
                          </a:solidFill>
                          <a:latin typeface="Calibri"/>
                        </a:rPr>
                        <a:t>СВОД</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244 172,24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257 535,94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105,47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1" i="0" u="none" strike="noStrike">
                          <a:solidFill>
                            <a:srgbClr val="000000"/>
                          </a:solidFill>
                          <a:latin typeface="Calibri"/>
                        </a:rPr>
                        <a:t>     255 696,78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287 198,92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112,32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1" i="0" u="none" strike="noStrike">
                          <a:solidFill>
                            <a:srgbClr val="000000"/>
                          </a:solidFill>
                          <a:latin typeface="Calibri"/>
                        </a:rPr>
                        <a:t>     260 743,25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292 390,76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112,14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1" i="0" u="none" strike="noStrike">
                          <a:solidFill>
                            <a:srgbClr val="000000"/>
                          </a:solidFill>
                          <a:latin typeface="Calibri"/>
                        </a:rPr>
                        <a:t>     283 403,11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312 367,56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110,22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1" i="0" u="none" strike="noStrike" dirty="0">
                          <a:solidFill>
                            <a:srgbClr val="000000"/>
                          </a:solidFill>
                          <a:latin typeface="Calibri"/>
                        </a:rPr>
                        <a:t>    327 641,64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dirty="0">
                          <a:solidFill>
                            <a:srgbClr val="000000"/>
                          </a:solidFill>
                          <a:latin typeface="Calibri"/>
                        </a:rPr>
                        <a:t>       342 670,55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dirty="0">
                          <a:solidFill>
                            <a:srgbClr val="000000"/>
                          </a:solidFill>
                          <a:latin typeface="Calibri"/>
                        </a:rPr>
                        <a:t>     104,59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0"/>
            <a:ext cx="3581400" cy="338554"/>
          </a:xfrm>
          <a:prstGeom prst="rect">
            <a:avLst/>
          </a:prstGeom>
          <a:noFill/>
        </p:spPr>
        <p:txBody>
          <a:bodyPr wrap="square" rtlCol="0">
            <a:spAutoFit/>
          </a:bodyPr>
          <a:lstStyle/>
          <a:p>
            <a:r>
              <a:rPr lang="ru-RU" sz="1600" b="1" dirty="0" smtClean="0"/>
              <a:t>Раздел 5. </a:t>
            </a:r>
            <a:r>
              <a:rPr lang="ru-RU" sz="1600" dirty="0" smtClean="0"/>
              <a:t>РАСХОДЫ</a:t>
            </a:r>
            <a:endParaRPr lang="ru-RU" sz="1600" dirty="0"/>
          </a:p>
        </p:txBody>
      </p:sp>
      <p:sp>
        <p:nvSpPr>
          <p:cNvPr id="13" name="TextBox 12"/>
          <p:cNvSpPr txBox="1"/>
          <p:nvPr/>
        </p:nvSpPr>
        <p:spPr>
          <a:xfrm>
            <a:off x="152400" y="609600"/>
            <a:ext cx="4572000" cy="2862322"/>
          </a:xfrm>
          <a:prstGeom prst="rect">
            <a:avLst/>
          </a:prstGeom>
          <a:noFill/>
        </p:spPr>
        <p:txBody>
          <a:bodyPr wrap="square" rtlCol="0">
            <a:spAutoFit/>
          </a:bodyPr>
          <a:lstStyle/>
          <a:p>
            <a:pPr algn="just"/>
            <a:r>
              <a:rPr lang="ru-RU" sz="1200" dirty="0" smtClean="0">
                <a:latin typeface="Calibri" pitchFamily="34" charset="0"/>
                <a:cs typeface="Calibri" pitchFamily="34" charset="0"/>
              </a:rPr>
              <a:t>     Решением о бюджете Курского муниципального района Ставропольского края на 2019 год плановые показатели по расходам бюджета района утверждены в объеме 1 304 636,57 тыс. рублей. В ходе исполнения бюджета в соответствии со статьей  217 Бюджетного кодекса Российской Федерации плановые ассигнования по расходам были увеличены на сумму 322 047,92 тыс. рублей и составили           1 626 684,49 тыс. рублей. </a:t>
            </a:r>
          </a:p>
          <a:p>
            <a:pPr algn="just"/>
            <a:r>
              <a:rPr lang="ru-RU" sz="1200" dirty="0" smtClean="0">
                <a:latin typeface="Calibri" pitchFamily="34" charset="0"/>
                <a:cs typeface="Calibri" pitchFamily="34" charset="0"/>
              </a:rPr>
              <a:t>     За отчетный период расходы бюджета Курского муниципального района Ставропольского края произведены в объеме 1 540 621,11 тыс. рублей или 94,71 процента к уточненным плановым назначениям.</a:t>
            </a:r>
          </a:p>
          <a:p>
            <a:pPr algn="just"/>
            <a:r>
              <a:rPr lang="ru-RU" sz="1200" dirty="0" smtClean="0">
                <a:latin typeface="Calibri" pitchFamily="34" charset="0"/>
                <a:cs typeface="Calibri" pitchFamily="34" charset="0"/>
              </a:rPr>
              <a:t>     Освоение средств бюджета Курского муниципального района Ставропольского края за 2019 год по сравнению с 2017 годом сложилось больше на 86 177,42 тыс. рублей (2018 год – 1 454 443,69 тыс. рублей).</a:t>
            </a:r>
            <a:endParaRPr lang="ru-RU" sz="1200" dirty="0">
              <a:latin typeface="Calibri" pitchFamily="34" charset="0"/>
              <a:cs typeface="Calibri" pitchFamily="34" charset="0"/>
            </a:endParaRPr>
          </a:p>
        </p:txBody>
      </p:sp>
      <p:graphicFrame>
        <p:nvGraphicFramePr>
          <p:cNvPr id="14" name="Диаграмма 13"/>
          <p:cNvGraphicFramePr/>
          <p:nvPr/>
        </p:nvGraphicFramePr>
        <p:xfrm>
          <a:off x="4800600" y="381000"/>
          <a:ext cx="4191000" cy="2819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Таблица 15"/>
          <p:cNvGraphicFramePr>
            <a:graphicFrameLocks noGrp="1"/>
          </p:cNvGraphicFramePr>
          <p:nvPr/>
        </p:nvGraphicFramePr>
        <p:xfrm>
          <a:off x="228601" y="4114800"/>
          <a:ext cx="8610599" cy="2605622"/>
        </p:xfrm>
        <a:graphic>
          <a:graphicData uri="http://schemas.openxmlformats.org/drawingml/2006/table">
            <a:tbl>
              <a:tblPr/>
              <a:tblGrid>
                <a:gridCol w="3362661"/>
                <a:gridCol w="954126"/>
                <a:gridCol w="1106111"/>
                <a:gridCol w="1106111"/>
                <a:gridCol w="928796"/>
                <a:gridCol w="775772"/>
                <a:gridCol w="377022"/>
              </a:tblGrid>
              <a:tr h="119311">
                <a:tc rowSpan="2">
                  <a:txBody>
                    <a:bodyPr/>
                    <a:lstStyle/>
                    <a:p>
                      <a:pPr algn="ctr" fontAlgn="ctr"/>
                      <a:r>
                        <a:rPr lang="ru-RU" sz="1100" b="0" i="0" u="none" strike="noStrike" dirty="0">
                          <a:solidFill>
                            <a:srgbClr val="000000"/>
                          </a:solidFill>
                          <a:latin typeface="Calibri" pitchFamily="34" charset="0"/>
                          <a:cs typeface="Calibri" pitchFamily="34" charset="0"/>
                        </a:rPr>
                        <a:t>Наименование</a:t>
                      </a:r>
                    </a:p>
                  </a:txBody>
                  <a:tcPr marL="4772" marR="4772" marT="47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ru-RU" sz="1100" b="0" i="0" u="none" strike="noStrike">
                          <a:solidFill>
                            <a:srgbClr val="000000"/>
                          </a:solidFill>
                          <a:latin typeface="Calibri" pitchFamily="34" charset="0"/>
                          <a:cs typeface="Calibri" pitchFamily="34" charset="0"/>
                        </a:rPr>
                        <a:t>Исполнение 2018 года</a:t>
                      </a:r>
                    </a:p>
                  </a:txBody>
                  <a:tcPr marL="4772" marR="4772" marT="47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100" b="0" i="0" u="none" strike="noStrike">
                          <a:solidFill>
                            <a:srgbClr val="000000"/>
                          </a:solidFill>
                          <a:latin typeface="Calibri" pitchFamily="34" charset="0"/>
                          <a:cs typeface="Calibri" pitchFamily="34" charset="0"/>
                        </a:rPr>
                        <a:t>2019 год</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rowSpan="2">
                  <a:txBody>
                    <a:bodyPr/>
                    <a:lstStyle/>
                    <a:p>
                      <a:pPr algn="ctr" fontAlgn="b"/>
                      <a:r>
                        <a:rPr lang="ru-RU" sz="1100" b="0" i="0" u="none" strike="noStrike">
                          <a:solidFill>
                            <a:srgbClr val="000000"/>
                          </a:solidFill>
                          <a:latin typeface="Calibri" pitchFamily="34" charset="0"/>
                          <a:cs typeface="Calibri" pitchFamily="34" charset="0"/>
                        </a:rPr>
                        <a:t>% исполнения</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ru-RU" sz="1100" b="0" i="0" u="none" strike="noStrike">
                          <a:solidFill>
                            <a:srgbClr val="000000"/>
                          </a:solidFill>
                          <a:latin typeface="Calibri" pitchFamily="34" charset="0"/>
                          <a:cs typeface="Calibri" pitchFamily="34" charset="0"/>
                        </a:rPr>
                        <a:t>Темп роста к 2018 году. %</a:t>
                      </a:r>
                    </a:p>
                  </a:txBody>
                  <a:tcPr marL="4772" marR="4772" marT="47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endParaRPr lang="ru-RU" sz="1100" b="0" i="0" u="none" strike="noStrike">
                        <a:solidFill>
                          <a:srgbClr val="000000"/>
                        </a:solidFill>
                        <a:latin typeface="Calibri" pitchFamily="34" charset="0"/>
                        <a:cs typeface="Calibri" pitchFamily="34" charset="0"/>
                      </a:endParaRPr>
                    </a:p>
                  </a:txBody>
                  <a:tcPr marL="4772" marR="4772" marT="47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6170">
                <a:tc vMerge="1">
                  <a:txBody>
                    <a:bodyPr/>
                    <a:lstStyle/>
                    <a:p>
                      <a:endParaRPr lang="ru-RU"/>
                    </a:p>
                  </a:txBody>
                  <a:tcPr/>
                </a:tc>
                <a:tc vMerge="1">
                  <a:txBody>
                    <a:bodyPr/>
                    <a:lstStyle/>
                    <a:p>
                      <a:endParaRPr lang="ru-RU"/>
                    </a:p>
                  </a:txBody>
                  <a:tcPr/>
                </a:tc>
                <a:tc>
                  <a:txBody>
                    <a:bodyPr/>
                    <a:lstStyle/>
                    <a:p>
                      <a:pPr algn="ctr" fontAlgn="t"/>
                      <a:r>
                        <a:rPr lang="ru-RU" sz="1100" b="0" i="0" u="none" strike="noStrike">
                          <a:solidFill>
                            <a:srgbClr val="000000"/>
                          </a:solidFill>
                          <a:latin typeface="Calibri" pitchFamily="34" charset="0"/>
                          <a:cs typeface="Calibri" pitchFamily="34" charset="0"/>
                        </a:rPr>
                        <a:t>Уточненный план</a:t>
                      </a:r>
                    </a:p>
                  </a:txBody>
                  <a:tcPr marL="4772" marR="4772" marT="47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100" b="0" i="0" u="none" strike="noStrike">
                          <a:solidFill>
                            <a:srgbClr val="000000"/>
                          </a:solidFill>
                          <a:latin typeface="Calibri" pitchFamily="34" charset="0"/>
                          <a:cs typeface="Calibri" pitchFamily="34" charset="0"/>
                        </a:rPr>
                        <a:t>Исполнение</a:t>
                      </a:r>
                    </a:p>
                  </a:txBody>
                  <a:tcPr marL="4772" marR="4772" marT="47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r>
              <a:tr h="119311">
                <a:tc>
                  <a:txBody>
                    <a:bodyPr/>
                    <a:lstStyle/>
                    <a:p>
                      <a:pPr algn="just" fontAlgn="b"/>
                      <a:r>
                        <a:rPr lang="ru-RU" sz="1100" b="1" i="0" u="none" strike="noStrike" dirty="0" smtClean="0">
                          <a:solidFill>
                            <a:srgbClr val="000000"/>
                          </a:solidFill>
                          <a:latin typeface="Calibri" pitchFamily="34" charset="0"/>
                          <a:cs typeface="Calibri" pitchFamily="34" charset="0"/>
                        </a:rPr>
                        <a:t>  Всего расходы</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dirty="0">
                          <a:solidFill>
                            <a:srgbClr val="000000"/>
                          </a:solidFill>
                          <a:latin typeface="Calibri" pitchFamily="34" charset="0"/>
                          <a:cs typeface="Calibri" pitchFamily="34" charset="0"/>
                        </a:rPr>
                        <a:t>      1 273 690,78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dirty="0">
                          <a:solidFill>
                            <a:srgbClr val="000000"/>
                          </a:solidFill>
                          <a:latin typeface="Calibri" pitchFamily="34" charset="0"/>
                          <a:cs typeface="Calibri" pitchFamily="34" charset="0"/>
                        </a:rPr>
                        <a:t>          1 368 968,38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dirty="0">
                          <a:solidFill>
                            <a:srgbClr val="000000"/>
                          </a:solidFill>
                          <a:latin typeface="Calibri" pitchFamily="34" charset="0"/>
                          <a:cs typeface="Calibri" pitchFamily="34" charset="0"/>
                        </a:rPr>
                        <a:t>           1 339 645,60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dirty="0">
                          <a:solidFill>
                            <a:srgbClr val="000000"/>
                          </a:solidFill>
                          <a:latin typeface="Calibri" pitchFamily="34" charset="0"/>
                          <a:cs typeface="Calibri" pitchFamily="34" charset="0"/>
                        </a:rPr>
                        <a:t>                  97,9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dirty="0">
                          <a:solidFill>
                            <a:srgbClr val="000000"/>
                          </a:solidFill>
                          <a:latin typeface="Calibri" pitchFamily="34" charset="0"/>
                          <a:cs typeface="Calibri" pitchFamily="34" charset="0"/>
                        </a:rPr>
                        <a:t>        105,2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ru-RU" sz="1100" b="1"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9311">
                <a:tc>
                  <a:txBody>
                    <a:bodyPr/>
                    <a:lstStyle/>
                    <a:p>
                      <a:pPr algn="just" fontAlgn="b"/>
                      <a:r>
                        <a:rPr lang="ru-RU" sz="1100" b="0" i="0" u="none" strike="noStrike" baseline="0" dirty="0" smtClean="0">
                          <a:solidFill>
                            <a:srgbClr val="000000"/>
                          </a:solidFill>
                          <a:latin typeface="Calibri" pitchFamily="34" charset="0"/>
                          <a:cs typeface="Calibri" pitchFamily="34" charset="0"/>
                        </a:rPr>
                        <a:t>  О</a:t>
                      </a:r>
                      <a:r>
                        <a:rPr lang="ru-RU" sz="1100" b="0" i="0" u="none" strike="noStrike" dirty="0" smtClean="0">
                          <a:solidFill>
                            <a:srgbClr val="000000"/>
                          </a:solidFill>
                          <a:latin typeface="Calibri" pitchFamily="34" charset="0"/>
                          <a:cs typeface="Calibri" pitchFamily="34" charset="0"/>
                        </a:rPr>
                        <a:t>бщегосударственные вопросы</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a:t>
                      </a:r>
                      <a:r>
                        <a:rPr lang="ru-RU" sz="1100" b="0" i="0" u="none" strike="noStrike" dirty="0" smtClean="0">
                          <a:solidFill>
                            <a:srgbClr val="000000"/>
                          </a:solidFill>
                          <a:latin typeface="Calibri" pitchFamily="34" charset="0"/>
                          <a:cs typeface="Calibri" pitchFamily="34" charset="0"/>
                        </a:rPr>
                        <a:t>91 020,21 </a:t>
                      </a:r>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105 576,51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105 186,55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99,6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115,6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622">
                <a:tc>
                  <a:txBody>
                    <a:bodyPr/>
                    <a:lstStyle/>
                    <a:p>
                      <a:pPr algn="just" fontAlgn="b"/>
                      <a:r>
                        <a:rPr lang="ru-RU" sz="1100" b="0" i="0" u="none" strike="noStrike" dirty="0" smtClean="0">
                          <a:solidFill>
                            <a:srgbClr val="000000"/>
                          </a:solidFill>
                          <a:latin typeface="Calibri" pitchFamily="34" charset="0"/>
                          <a:cs typeface="Calibri" pitchFamily="34" charset="0"/>
                        </a:rPr>
                        <a:t>  Национальная </a:t>
                      </a:r>
                      <a:r>
                        <a:rPr lang="ru-RU" sz="1100" b="0" i="0" u="none" strike="noStrike" dirty="0">
                          <a:solidFill>
                            <a:srgbClr val="000000"/>
                          </a:solidFill>
                          <a:latin typeface="Calibri" pitchFamily="34" charset="0"/>
                          <a:cs typeface="Calibri" pitchFamily="34" charset="0"/>
                        </a:rPr>
                        <a:t>безопасность и </a:t>
                      </a:r>
                      <a:r>
                        <a:rPr lang="ru-RU" sz="1100" b="0" i="0" u="none" strike="noStrike" dirty="0" smtClean="0">
                          <a:solidFill>
                            <a:srgbClr val="000000"/>
                          </a:solidFill>
                          <a:latin typeface="Calibri" pitchFamily="34" charset="0"/>
                          <a:cs typeface="Calibri" pitchFamily="34" charset="0"/>
                        </a:rPr>
                        <a:t>правоохранительная </a:t>
                      </a:r>
                      <a:r>
                        <a:rPr lang="ru-RU" sz="1100" b="0" i="0" u="none" strike="noStrike" dirty="0">
                          <a:solidFill>
                            <a:srgbClr val="000000"/>
                          </a:solidFill>
                          <a:latin typeface="Calibri" pitchFamily="34" charset="0"/>
                          <a:cs typeface="Calibri" pitchFamily="34" charset="0"/>
                        </a:rPr>
                        <a:t>деятельность</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a:t>
                      </a:r>
                      <a:r>
                        <a:rPr lang="ru-RU" sz="1100" b="0" i="0" u="none" strike="noStrike" dirty="0" smtClean="0">
                          <a:solidFill>
                            <a:srgbClr val="000000"/>
                          </a:solidFill>
                          <a:latin typeface="Calibri" pitchFamily="34" charset="0"/>
                          <a:cs typeface="Calibri" pitchFamily="34" charset="0"/>
                        </a:rPr>
                        <a:t>3 557,3 </a:t>
                      </a:r>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3 668,94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3 667,65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100,0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103,1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9311">
                <a:tc>
                  <a:txBody>
                    <a:bodyPr/>
                    <a:lstStyle/>
                    <a:p>
                      <a:pPr algn="just" fontAlgn="b"/>
                      <a:r>
                        <a:rPr lang="ru-RU" sz="1100" b="0" i="0" u="none" strike="noStrike" dirty="0" smtClean="0">
                          <a:solidFill>
                            <a:srgbClr val="000000"/>
                          </a:solidFill>
                          <a:latin typeface="Calibri" pitchFamily="34" charset="0"/>
                          <a:cs typeface="Calibri" pitchFamily="34" charset="0"/>
                        </a:rPr>
                        <a:t>  Национальная экономика</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a:t>
                      </a:r>
                      <a:r>
                        <a:rPr lang="ru-RU" sz="1100" b="0" i="0" u="none" strike="noStrike" dirty="0" smtClean="0">
                          <a:solidFill>
                            <a:srgbClr val="000000"/>
                          </a:solidFill>
                          <a:latin typeface="Calibri" pitchFamily="34" charset="0"/>
                          <a:cs typeface="Calibri" pitchFamily="34" charset="0"/>
                        </a:rPr>
                        <a:t>31 718,07 </a:t>
                      </a:r>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22 656,09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14 649,67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64,7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46,2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9311">
                <a:tc>
                  <a:txBody>
                    <a:bodyPr/>
                    <a:lstStyle/>
                    <a:p>
                      <a:pPr algn="just" fontAlgn="b"/>
                      <a:r>
                        <a:rPr lang="ru-RU" sz="1100" b="0" i="0" u="none" strike="noStrike" dirty="0" smtClean="0">
                          <a:solidFill>
                            <a:srgbClr val="000000"/>
                          </a:solidFill>
                          <a:latin typeface="Calibri" pitchFamily="34" charset="0"/>
                          <a:cs typeface="Calibri" pitchFamily="34" charset="0"/>
                        </a:rPr>
                        <a:t>  Жилищно-коммунальное хозяйство</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936,8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983,65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982,73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99,9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104,9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9311">
                <a:tc>
                  <a:txBody>
                    <a:bodyPr/>
                    <a:lstStyle/>
                    <a:p>
                      <a:pPr algn="just" fontAlgn="b"/>
                      <a:r>
                        <a:rPr lang="ru-RU" sz="1100" b="0" i="0" u="none" strike="noStrike" dirty="0" smtClean="0">
                          <a:solidFill>
                            <a:srgbClr val="000000"/>
                          </a:solidFill>
                          <a:latin typeface="Calibri" pitchFamily="34" charset="0"/>
                          <a:cs typeface="Calibri" pitchFamily="34" charset="0"/>
                        </a:rPr>
                        <a:t>  Образование</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a:t>
                      </a:r>
                      <a:r>
                        <a:rPr lang="ru-RU" sz="1100" b="0" i="0" u="none" strike="noStrike" dirty="0" smtClean="0">
                          <a:solidFill>
                            <a:srgbClr val="000000"/>
                          </a:solidFill>
                          <a:latin typeface="Calibri" pitchFamily="34" charset="0"/>
                          <a:cs typeface="Calibri" pitchFamily="34" charset="0"/>
                        </a:rPr>
                        <a:t>690 789,22 </a:t>
                      </a:r>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736 166,05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719 042,35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97,7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104,1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9311">
                <a:tc>
                  <a:txBody>
                    <a:bodyPr/>
                    <a:lstStyle/>
                    <a:p>
                      <a:pPr algn="just" fontAlgn="b"/>
                      <a:r>
                        <a:rPr lang="ru-RU" sz="1100" b="0" i="0" u="none" strike="noStrike" dirty="0" smtClean="0">
                          <a:solidFill>
                            <a:srgbClr val="000000"/>
                          </a:solidFill>
                          <a:latin typeface="Calibri" pitchFamily="34" charset="0"/>
                          <a:cs typeface="Calibri" pitchFamily="34" charset="0"/>
                        </a:rPr>
                        <a:t>  Культура </a:t>
                      </a:r>
                      <a:r>
                        <a:rPr lang="ru-RU" sz="1100" b="0" i="0" u="none" strike="noStrike" dirty="0">
                          <a:solidFill>
                            <a:srgbClr val="000000"/>
                          </a:solidFill>
                          <a:latin typeface="Calibri" pitchFamily="34" charset="0"/>
                          <a:cs typeface="Calibri" pitchFamily="34" charset="0"/>
                        </a:rPr>
                        <a:t>и </a:t>
                      </a:r>
                      <a:r>
                        <a:rPr lang="ru-RU" sz="1100" b="0" i="0" u="none" strike="noStrike" dirty="0" smtClean="0">
                          <a:solidFill>
                            <a:srgbClr val="000000"/>
                          </a:solidFill>
                          <a:latin typeface="Calibri" pitchFamily="34" charset="0"/>
                          <a:cs typeface="Calibri" pitchFamily="34" charset="0"/>
                        </a:rPr>
                        <a:t>кинематография</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a:t>
                      </a:r>
                      <a:r>
                        <a:rPr lang="ru-RU" sz="1100" b="0" i="0" u="none" strike="noStrike" dirty="0" smtClean="0">
                          <a:solidFill>
                            <a:srgbClr val="000000"/>
                          </a:solidFill>
                          <a:latin typeface="Calibri" pitchFamily="34" charset="0"/>
                          <a:cs typeface="Calibri" pitchFamily="34" charset="0"/>
                        </a:rPr>
                        <a:t>549 73,01 </a:t>
                      </a:r>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54 706,96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54 545,65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99,7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99,2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9311">
                <a:tc>
                  <a:txBody>
                    <a:bodyPr/>
                    <a:lstStyle/>
                    <a:p>
                      <a:pPr algn="just" fontAlgn="b"/>
                      <a:r>
                        <a:rPr lang="ru-RU" sz="1100" b="0" i="0" u="none" strike="noStrike" dirty="0" smtClean="0">
                          <a:solidFill>
                            <a:srgbClr val="000000"/>
                          </a:solidFill>
                          <a:latin typeface="Calibri" pitchFamily="34" charset="0"/>
                          <a:cs typeface="Calibri" pitchFamily="34" charset="0"/>
                        </a:rPr>
                        <a:t>  Социальная политика</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a:t>
                      </a:r>
                      <a:r>
                        <a:rPr lang="ru-RU" sz="1100" b="0" i="0" u="none" strike="noStrike" dirty="0" smtClean="0">
                          <a:solidFill>
                            <a:srgbClr val="000000"/>
                          </a:solidFill>
                          <a:latin typeface="Calibri" pitchFamily="34" charset="0"/>
                          <a:cs typeface="Calibri" pitchFamily="34" charset="0"/>
                        </a:rPr>
                        <a:t>330 161,1 </a:t>
                      </a:r>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342 292,69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342 286,75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100,0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103,7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9311">
                <a:tc>
                  <a:txBody>
                    <a:bodyPr/>
                    <a:lstStyle/>
                    <a:p>
                      <a:pPr algn="just" fontAlgn="b"/>
                      <a:r>
                        <a:rPr lang="ru-RU" sz="1100" b="0" i="0" u="none" strike="noStrike" dirty="0" smtClean="0">
                          <a:solidFill>
                            <a:srgbClr val="000000"/>
                          </a:solidFill>
                          <a:latin typeface="Calibri" pitchFamily="34" charset="0"/>
                          <a:cs typeface="Calibri" pitchFamily="34" charset="0"/>
                        </a:rPr>
                        <a:t>  Физическая </a:t>
                      </a:r>
                      <a:r>
                        <a:rPr lang="ru-RU" sz="1100" b="0" i="0" u="none" strike="noStrike" dirty="0">
                          <a:solidFill>
                            <a:srgbClr val="000000"/>
                          </a:solidFill>
                          <a:latin typeface="Calibri" pitchFamily="34" charset="0"/>
                          <a:cs typeface="Calibri" pitchFamily="34" charset="0"/>
                        </a:rPr>
                        <a:t>культура и </a:t>
                      </a:r>
                      <a:r>
                        <a:rPr lang="ru-RU" sz="1100" b="0" i="0" u="none" strike="noStrike" dirty="0" smtClean="0">
                          <a:solidFill>
                            <a:srgbClr val="000000"/>
                          </a:solidFill>
                          <a:latin typeface="Calibri" pitchFamily="34" charset="0"/>
                          <a:cs typeface="Calibri" pitchFamily="34" charset="0"/>
                        </a:rPr>
                        <a:t>спорт</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a:t>
                      </a:r>
                      <a:r>
                        <a:rPr lang="ru-RU" sz="1100" b="0" i="0" u="none" strike="noStrike" dirty="0" smtClean="0">
                          <a:solidFill>
                            <a:srgbClr val="000000"/>
                          </a:solidFill>
                          <a:latin typeface="Calibri" pitchFamily="34" charset="0"/>
                          <a:cs typeface="Calibri" pitchFamily="34" charset="0"/>
                        </a:rPr>
                        <a:t>5 434,07 </a:t>
                      </a:r>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10 270,52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6 863,49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66,8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126,3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7933">
                <a:tc>
                  <a:txBody>
                    <a:bodyPr/>
                    <a:lstStyle/>
                    <a:p>
                      <a:pPr algn="just" fontAlgn="b"/>
                      <a:r>
                        <a:rPr lang="ru-RU" sz="1100" b="0" i="0" u="none" strike="noStrike" dirty="0" smtClean="0">
                          <a:solidFill>
                            <a:srgbClr val="000000"/>
                          </a:solidFill>
                          <a:latin typeface="Calibri" pitchFamily="34" charset="0"/>
                          <a:cs typeface="Calibri" pitchFamily="34" charset="0"/>
                        </a:rPr>
                        <a:t>  Межбюджетные </a:t>
                      </a:r>
                      <a:r>
                        <a:rPr lang="ru-RU" sz="1100" b="0" i="0" u="none" strike="noStrike" dirty="0">
                          <a:solidFill>
                            <a:srgbClr val="000000"/>
                          </a:solidFill>
                          <a:latin typeface="Calibri" pitchFamily="34" charset="0"/>
                          <a:cs typeface="Calibri" pitchFamily="34" charset="0"/>
                        </a:rPr>
                        <a:t>трансферты общего характера бюджетам субъектов Российской Федерации и муниципальных образований</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a:t>
                      </a:r>
                      <a:r>
                        <a:rPr lang="ru-RU" sz="1100" b="0" i="0" u="none" strike="noStrike" dirty="0" smtClean="0">
                          <a:solidFill>
                            <a:srgbClr val="000000"/>
                          </a:solidFill>
                          <a:latin typeface="Calibri" pitchFamily="34" charset="0"/>
                          <a:cs typeface="Calibri" pitchFamily="34" charset="0"/>
                        </a:rPr>
                        <a:t>65 101,0 </a:t>
                      </a:r>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92 646,97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92 420,76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99,8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142,0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8" name="Стрелка вниз 17"/>
          <p:cNvSpPr/>
          <p:nvPr/>
        </p:nvSpPr>
        <p:spPr>
          <a:xfrm rot="10800000">
            <a:off x="8610600" y="4572000"/>
            <a:ext cx="76200" cy="762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0000"/>
              </a:solidFill>
            </a:endParaRPr>
          </a:p>
        </p:txBody>
      </p:sp>
      <p:sp>
        <p:nvSpPr>
          <p:cNvPr id="19" name="Стрелка вниз 18"/>
          <p:cNvSpPr/>
          <p:nvPr/>
        </p:nvSpPr>
        <p:spPr>
          <a:xfrm rot="10800000">
            <a:off x="8610600" y="4724400"/>
            <a:ext cx="76200" cy="762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0000"/>
              </a:solidFill>
            </a:endParaRPr>
          </a:p>
        </p:txBody>
      </p:sp>
      <p:sp>
        <p:nvSpPr>
          <p:cNvPr id="20" name="Стрелка вниз 19"/>
          <p:cNvSpPr/>
          <p:nvPr/>
        </p:nvSpPr>
        <p:spPr>
          <a:xfrm rot="10800000">
            <a:off x="8610600" y="4953000"/>
            <a:ext cx="76200" cy="762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0000"/>
              </a:solidFill>
            </a:endParaRPr>
          </a:p>
        </p:txBody>
      </p:sp>
      <p:sp>
        <p:nvSpPr>
          <p:cNvPr id="21" name="Стрелка вниз 20"/>
          <p:cNvSpPr/>
          <p:nvPr/>
        </p:nvSpPr>
        <p:spPr>
          <a:xfrm rot="10800000">
            <a:off x="8610600" y="5410200"/>
            <a:ext cx="76200" cy="762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0000"/>
              </a:solidFill>
            </a:endParaRPr>
          </a:p>
        </p:txBody>
      </p:sp>
      <p:sp>
        <p:nvSpPr>
          <p:cNvPr id="22" name="Стрелка вниз 21"/>
          <p:cNvSpPr/>
          <p:nvPr/>
        </p:nvSpPr>
        <p:spPr>
          <a:xfrm rot="10800000">
            <a:off x="8610600" y="5562600"/>
            <a:ext cx="76200" cy="762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0000"/>
              </a:solidFill>
            </a:endParaRPr>
          </a:p>
        </p:txBody>
      </p:sp>
      <p:sp>
        <p:nvSpPr>
          <p:cNvPr id="23" name="Стрелка вниз 22"/>
          <p:cNvSpPr/>
          <p:nvPr/>
        </p:nvSpPr>
        <p:spPr>
          <a:xfrm rot="10800000">
            <a:off x="8610600" y="5943600"/>
            <a:ext cx="76200" cy="762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0000"/>
              </a:solidFill>
            </a:endParaRPr>
          </a:p>
        </p:txBody>
      </p:sp>
      <p:sp>
        <p:nvSpPr>
          <p:cNvPr id="24" name="Стрелка вниз 23"/>
          <p:cNvSpPr/>
          <p:nvPr/>
        </p:nvSpPr>
        <p:spPr>
          <a:xfrm rot="10800000">
            <a:off x="8610600" y="6096000"/>
            <a:ext cx="76200" cy="762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0000"/>
              </a:solidFill>
            </a:endParaRPr>
          </a:p>
        </p:txBody>
      </p:sp>
      <p:sp>
        <p:nvSpPr>
          <p:cNvPr id="25" name="Стрелка вниз 24"/>
          <p:cNvSpPr/>
          <p:nvPr/>
        </p:nvSpPr>
        <p:spPr>
          <a:xfrm rot="10800000">
            <a:off x="8610600" y="6553200"/>
            <a:ext cx="76200" cy="762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0000"/>
              </a:solidFill>
            </a:endParaRPr>
          </a:p>
        </p:txBody>
      </p:sp>
      <p:sp>
        <p:nvSpPr>
          <p:cNvPr id="26" name="Стрелка вниз 25"/>
          <p:cNvSpPr/>
          <p:nvPr/>
        </p:nvSpPr>
        <p:spPr>
          <a:xfrm>
            <a:off x="8610600" y="5257800"/>
            <a:ext cx="76200" cy="762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0000"/>
              </a:solidFill>
            </a:endParaRPr>
          </a:p>
        </p:txBody>
      </p:sp>
      <p:sp>
        <p:nvSpPr>
          <p:cNvPr id="27" name="Стрелка вниз 26"/>
          <p:cNvSpPr/>
          <p:nvPr/>
        </p:nvSpPr>
        <p:spPr>
          <a:xfrm>
            <a:off x="8610600" y="5715000"/>
            <a:ext cx="76200" cy="762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0000"/>
              </a:solidFill>
            </a:endParaRPr>
          </a:p>
        </p:txBody>
      </p:sp>
      <p:sp>
        <p:nvSpPr>
          <p:cNvPr id="28" name="TextBox 27"/>
          <p:cNvSpPr txBox="1"/>
          <p:nvPr/>
        </p:nvSpPr>
        <p:spPr>
          <a:xfrm>
            <a:off x="228600" y="3505200"/>
            <a:ext cx="8686800" cy="738664"/>
          </a:xfrm>
          <a:prstGeom prst="rect">
            <a:avLst/>
          </a:prstGeom>
          <a:noFill/>
        </p:spPr>
        <p:txBody>
          <a:bodyPr wrap="square" rtlCol="0">
            <a:spAutoFit/>
          </a:bodyPr>
          <a:lstStyle/>
          <a:p>
            <a:pPr algn="ctr"/>
            <a:r>
              <a:rPr lang="ru-RU" sz="1400" dirty="0" smtClean="0">
                <a:latin typeface="Calibri" pitchFamily="34" charset="0"/>
                <a:cs typeface="Calibri" pitchFamily="34" charset="0"/>
              </a:rPr>
              <a:t>ФУНКЦИОНАЛЬНАЯ СТРУКТУРА РАСХОДОВ  БЮДЖЕТА КУРСКОГО МУНИЦИПАЛЬНОГО РАЙОНА СТАВРОПОЛЬСКОГО КРАЯ</a:t>
            </a:r>
          </a:p>
          <a:p>
            <a:pPr algn="ctr"/>
            <a:endParaRPr lang="ru-RU" sz="1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0" y="0"/>
            <a:ext cx="7315200" cy="338554"/>
          </a:xfrm>
          <a:prstGeom prst="rect">
            <a:avLst/>
          </a:prstGeom>
          <a:noFill/>
        </p:spPr>
        <p:txBody>
          <a:bodyPr wrap="square" rtlCol="0">
            <a:spAutoFit/>
          </a:bodyPr>
          <a:lstStyle/>
          <a:p>
            <a:r>
              <a:rPr lang="ru-RU" sz="1600" b="1" dirty="0" smtClean="0"/>
              <a:t>Раздел 6. </a:t>
            </a:r>
            <a:r>
              <a:rPr lang="ru-RU" sz="1600" dirty="0" smtClean="0"/>
              <a:t>РАСХОДЫ НА СОЦИАЛЬНО – КУЛЬТУРНУЮ СФЕРУ</a:t>
            </a:r>
            <a:endParaRPr lang="ru-RU" sz="1600" dirty="0"/>
          </a:p>
        </p:txBody>
      </p:sp>
      <p:sp>
        <p:nvSpPr>
          <p:cNvPr id="25" name="TextBox 24"/>
          <p:cNvSpPr txBox="1"/>
          <p:nvPr/>
        </p:nvSpPr>
        <p:spPr>
          <a:xfrm>
            <a:off x="152400" y="381000"/>
            <a:ext cx="8839200" cy="646331"/>
          </a:xfrm>
          <a:prstGeom prst="rect">
            <a:avLst/>
          </a:prstGeom>
          <a:noFill/>
        </p:spPr>
        <p:txBody>
          <a:bodyPr wrap="square" rtlCol="0">
            <a:spAutoFit/>
          </a:bodyPr>
          <a:lstStyle/>
          <a:p>
            <a:pPr algn="just"/>
            <a:r>
              <a:rPr lang="ru-RU" sz="1200" dirty="0" smtClean="0">
                <a:latin typeface="Calibri" pitchFamily="34" charset="0"/>
                <a:cs typeface="Calibri" pitchFamily="34" charset="0"/>
              </a:rPr>
              <a:t>     На финансирование обеспечения отраслей социально-культурной сферы: образование, культура, социальная политика, физическая культура и спорт в 2019 году было направлено 1 122 738,24 тыс. рублей, что выше уровня 2018 года на 41 380,84 тыс. рублей или 3,8 процента. Удельный вес расходов отраслей социального блока составил 82,0 процента в 2019 году.</a:t>
            </a:r>
            <a:endParaRPr lang="ru-RU" sz="1200" dirty="0">
              <a:latin typeface="Calibri" pitchFamily="34" charset="0"/>
              <a:cs typeface="Calibri" pitchFamily="34" charset="0"/>
            </a:endParaRPr>
          </a:p>
        </p:txBody>
      </p:sp>
      <p:graphicFrame>
        <p:nvGraphicFramePr>
          <p:cNvPr id="26" name="Диаграмма 25"/>
          <p:cNvGraphicFramePr/>
          <p:nvPr/>
        </p:nvGraphicFramePr>
        <p:xfrm>
          <a:off x="199964" y="914400"/>
          <a:ext cx="8944036" cy="2286000"/>
        </p:xfrm>
        <a:graphic>
          <a:graphicData uri="http://schemas.openxmlformats.org/drawingml/2006/chart">
            <c:chart xmlns:c="http://schemas.openxmlformats.org/drawingml/2006/chart" xmlns:r="http://schemas.openxmlformats.org/officeDocument/2006/relationships" r:id="rId2"/>
          </a:graphicData>
        </a:graphic>
      </p:graphicFrame>
      <p:sp>
        <p:nvSpPr>
          <p:cNvPr id="27" name="TextBox 26"/>
          <p:cNvSpPr txBox="1"/>
          <p:nvPr/>
        </p:nvSpPr>
        <p:spPr>
          <a:xfrm>
            <a:off x="5257800" y="1981200"/>
            <a:ext cx="533400" cy="230832"/>
          </a:xfrm>
          <a:prstGeom prst="rect">
            <a:avLst/>
          </a:prstGeom>
          <a:noFill/>
        </p:spPr>
        <p:txBody>
          <a:bodyPr wrap="square" rtlCol="0">
            <a:spAutoFit/>
          </a:bodyPr>
          <a:lstStyle/>
          <a:p>
            <a:r>
              <a:rPr lang="ru-RU" sz="900" dirty="0" smtClean="0">
                <a:latin typeface="Calibri" pitchFamily="34" charset="0"/>
                <a:cs typeface="Calibri" pitchFamily="34" charset="0"/>
              </a:rPr>
              <a:t>82,0%</a:t>
            </a:r>
            <a:endParaRPr lang="ru-RU" sz="900" dirty="0">
              <a:latin typeface="Calibri" pitchFamily="34" charset="0"/>
              <a:cs typeface="Calibri" pitchFamily="34" charset="0"/>
            </a:endParaRPr>
          </a:p>
        </p:txBody>
      </p:sp>
      <p:sp>
        <p:nvSpPr>
          <p:cNvPr id="28" name="TextBox 27"/>
          <p:cNvSpPr txBox="1"/>
          <p:nvPr/>
        </p:nvSpPr>
        <p:spPr>
          <a:xfrm>
            <a:off x="3657600" y="1981200"/>
            <a:ext cx="533400" cy="230832"/>
          </a:xfrm>
          <a:prstGeom prst="rect">
            <a:avLst/>
          </a:prstGeom>
          <a:noFill/>
        </p:spPr>
        <p:txBody>
          <a:bodyPr wrap="square" rtlCol="0">
            <a:spAutoFit/>
          </a:bodyPr>
          <a:lstStyle/>
          <a:p>
            <a:r>
              <a:rPr lang="ru-RU" sz="900" dirty="0" smtClean="0">
                <a:latin typeface="Calibri" pitchFamily="34" charset="0"/>
                <a:cs typeface="Calibri" pitchFamily="34" charset="0"/>
              </a:rPr>
              <a:t>84,9%</a:t>
            </a:r>
            <a:endParaRPr lang="ru-RU" sz="900" dirty="0">
              <a:latin typeface="Calibri" pitchFamily="34" charset="0"/>
              <a:cs typeface="Calibri" pitchFamily="34" charset="0"/>
            </a:endParaRPr>
          </a:p>
        </p:txBody>
      </p:sp>
      <p:sp>
        <p:nvSpPr>
          <p:cNvPr id="29" name="TextBox 28"/>
          <p:cNvSpPr txBox="1"/>
          <p:nvPr/>
        </p:nvSpPr>
        <p:spPr>
          <a:xfrm>
            <a:off x="2133600" y="1981201"/>
            <a:ext cx="533400" cy="230832"/>
          </a:xfrm>
          <a:prstGeom prst="rect">
            <a:avLst/>
          </a:prstGeom>
          <a:noFill/>
        </p:spPr>
        <p:txBody>
          <a:bodyPr wrap="square" rtlCol="0">
            <a:spAutoFit/>
          </a:bodyPr>
          <a:lstStyle/>
          <a:p>
            <a:r>
              <a:rPr lang="ru-RU" sz="900" dirty="0" smtClean="0">
                <a:latin typeface="Calibri" pitchFamily="34" charset="0"/>
                <a:cs typeface="Calibri" pitchFamily="34" charset="0"/>
              </a:rPr>
              <a:t>85,2%</a:t>
            </a:r>
            <a:endParaRPr lang="ru-RU" sz="900" dirty="0">
              <a:latin typeface="Calibri" pitchFamily="34" charset="0"/>
              <a:cs typeface="Calibri" pitchFamily="34" charset="0"/>
            </a:endParaRPr>
          </a:p>
        </p:txBody>
      </p:sp>
      <p:sp>
        <p:nvSpPr>
          <p:cNvPr id="32" name="TextBox 31"/>
          <p:cNvSpPr txBox="1"/>
          <p:nvPr/>
        </p:nvSpPr>
        <p:spPr>
          <a:xfrm>
            <a:off x="152400" y="3276600"/>
            <a:ext cx="8763000" cy="523220"/>
          </a:xfrm>
          <a:prstGeom prst="rect">
            <a:avLst/>
          </a:prstGeom>
          <a:noFill/>
        </p:spPr>
        <p:txBody>
          <a:bodyPr wrap="square" rtlCol="0">
            <a:spAutoFit/>
          </a:bodyPr>
          <a:lstStyle/>
          <a:p>
            <a:pPr algn="ctr"/>
            <a:r>
              <a:rPr lang="ru-RU" sz="1400" dirty="0" smtClean="0"/>
              <a:t>ДОЛЯ РАСХОДОВ СОЦИАЛЬНЫХ ОТРАСЛЕЙ В ОБЩЕЙ СУММЕ РАСХОДОВ НА ОТРАСЛИ СОЦИАЛЬНО-КУЛЬТУРНОЙ СФЕРЫ 2017-2019 ГОДАХ</a:t>
            </a:r>
            <a:endParaRPr lang="ru-RU" sz="1400" dirty="0"/>
          </a:p>
        </p:txBody>
      </p:sp>
      <p:graphicFrame>
        <p:nvGraphicFramePr>
          <p:cNvPr id="36" name="Диаграмма 35"/>
          <p:cNvGraphicFramePr/>
          <p:nvPr/>
        </p:nvGraphicFramePr>
        <p:xfrm>
          <a:off x="228600" y="3733800"/>
          <a:ext cx="8686800" cy="2921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05200" y="0"/>
            <a:ext cx="1961306" cy="369332"/>
          </a:xfrm>
          <a:prstGeom prst="rect">
            <a:avLst/>
          </a:prstGeom>
        </p:spPr>
        <p:txBody>
          <a:bodyPr wrap="none">
            <a:spAutoFit/>
          </a:bodyPr>
          <a:lstStyle/>
          <a:p>
            <a:pPr algn="ctr"/>
            <a:r>
              <a:rPr lang="ru-RU" b="1" dirty="0" smtClean="0"/>
              <a:t>ОБРАЗОВАНИЕ</a:t>
            </a:r>
            <a:endParaRPr lang="ru-RU" dirty="0"/>
          </a:p>
        </p:txBody>
      </p:sp>
      <p:graphicFrame>
        <p:nvGraphicFramePr>
          <p:cNvPr id="3" name="Диаграмма 2"/>
          <p:cNvGraphicFramePr/>
          <p:nvPr/>
        </p:nvGraphicFramePr>
        <p:xfrm>
          <a:off x="304800" y="2438400"/>
          <a:ext cx="8229600" cy="2413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52400" y="304800"/>
            <a:ext cx="8839200" cy="1938992"/>
          </a:xfrm>
          <a:prstGeom prst="rect">
            <a:avLst/>
          </a:prstGeom>
          <a:noFill/>
        </p:spPr>
        <p:txBody>
          <a:bodyPr wrap="square" rtlCol="0">
            <a:spAutoFit/>
          </a:bodyPr>
          <a:lstStyle/>
          <a:p>
            <a:pPr algn="just"/>
            <a:r>
              <a:rPr lang="ru-RU" sz="1200" dirty="0" smtClean="0">
                <a:latin typeface="Calibri" pitchFamily="34" charset="0"/>
                <a:cs typeface="Calibri" pitchFamily="34" charset="0"/>
              </a:rPr>
              <a:t>     Наибольшая доля расходов социально-культурной сферы, более 60 процентов, направляется на расходы </a:t>
            </a:r>
            <a:r>
              <a:rPr lang="ru-RU" sz="1200" dirty="0" smtClean="0">
                <a:solidFill>
                  <a:prstClr val="black"/>
                </a:solidFill>
                <a:latin typeface="Calibri" pitchFamily="34" charset="0"/>
                <a:cs typeface="Calibri" pitchFamily="34" charset="0"/>
              </a:rPr>
              <a:t>по образованию, которые обеспечивают деятельность муниципальных образовательных учреждений (в части полномочий по </a:t>
            </a:r>
            <a:r>
              <a:rPr lang="ru-RU" sz="1200" dirty="0" smtClean="0">
                <a:latin typeface="Calibri" pitchFamily="34" charset="0"/>
                <a:cs typeface="Calibri" pitchFamily="34" charset="0"/>
              </a:rPr>
              <a:t>обеспечению государственных гарантий реализации прав на получение общедоступного и бесплатного дошкольного образования в муниципальных дошкольных и общеобразовательных организациях и на финансовое обеспечение получения дошкольного образования в частных дошкольных и частных общеобразовательных организациях, на получение общедоступного и бесплатного начального общего, основного общего, среднего общего образования в муниципальных общеобразовательных организациях, а также обеспечение дополнительного образования детей в муниципальных общеобразовательных организациях и на финансовое обеспечение получения начального общего, основного общего, среднего общего образования в частных общеобразовательных организациях), в 2019 году направлено 719 042,35 тыс. рублей, что выше 2018 года на 28 253,13 тыс. рублей.</a:t>
            </a:r>
          </a:p>
          <a:p>
            <a:pPr algn="just"/>
            <a:r>
              <a:rPr lang="ru-RU" sz="1200" dirty="0" smtClean="0">
                <a:latin typeface="Calibri" pitchFamily="34" charset="0"/>
                <a:cs typeface="Calibri" pitchFamily="34" charset="0"/>
              </a:rPr>
              <a:t> </a:t>
            </a:r>
            <a:endParaRPr lang="ru-RU" sz="1200" dirty="0">
              <a:latin typeface="Calibri" pitchFamily="34" charset="0"/>
              <a:cs typeface="Calibri" pitchFamily="34" charset="0"/>
            </a:endParaRPr>
          </a:p>
        </p:txBody>
      </p:sp>
      <p:cxnSp>
        <p:nvCxnSpPr>
          <p:cNvPr id="5" name="Прямая соединительная линия 4"/>
          <p:cNvCxnSpPr/>
          <p:nvPr/>
        </p:nvCxnSpPr>
        <p:spPr>
          <a:xfrm flipV="1">
            <a:off x="2971800" y="3200400"/>
            <a:ext cx="1447800" cy="609600"/>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flipV="1">
            <a:off x="5257800" y="2819400"/>
            <a:ext cx="1447800" cy="304800"/>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10" name="TextBox 26"/>
          <p:cNvSpPr txBox="1"/>
          <p:nvPr/>
        </p:nvSpPr>
        <p:spPr>
          <a:xfrm>
            <a:off x="2819400" y="3276600"/>
            <a:ext cx="860186"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000" dirty="0" smtClean="0">
                <a:latin typeface="Calibri" pitchFamily="34" charset="0"/>
                <a:cs typeface="Calibri" pitchFamily="34" charset="0"/>
              </a:rPr>
              <a:t>+ 51 661,51</a:t>
            </a:r>
            <a:endParaRPr lang="ru-RU" sz="1000" dirty="0">
              <a:latin typeface="Calibri" pitchFamily="34" charset="0"/>
              <a:cs typeface="Calibri" pitchFamily="34" charset="0"/>
            </a:endParaRPr>
          </a:p>
        </p:txBody>
      </p:sp>
      <p:sp>
        <p:nvSpPr>
          <p:cNvPr id="11" name="TextBox 26"/>
          <p:cNvSpPr txBox="1"/>
          <p:nvPr/>
        </p:nvSpPr>
        <p:spPr>
          <a:xfrm>
            <a:off x="5105400" y="2819400"/>
            <a:ext cx="860186"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000" dirty="0" smtClean="0">
                <a:latin typeface="Calibri" pitchFamily="34" charset="0"/>
                <a:cs typeface="Calibri" pitchFamily="34" charset="0"/>
              </a:rPr>
              <a:t>+ 28 253,13</a:t>
            </a:r>
            <a:endParaRPr lang="ru-RU" sz="1000" dirty="0">
              <a:latin typeface="Calibri" pitchFamily="34" charset="0"/>
              <a:cs typeface="Calibri" pitchFamily="34" charset="0"/>
            </a:endParaRPr>
          </a:p>
        </p:txBody>
      </p:sp>
      <p:sp>
        <p:nvSpPr>
          <p:cNvPr id="12" name="TextBox 11"/>
          <p:cNvSpPr txBox="1"/>
          <p:nvPr/>
        </p:nvSpPr>
        <p:spPr>
          <a:xfrm>
            <a:off x="0" y="4800600"/>
            <a:ext cx="5334000" cy="646331"/>
          </a:xfrm>
          <a:prstGeom prst="rect">
            <a:avLst/>
          </a:prstGeom>
          <a:noFill/>
        </p:spPr>
        <p:txBody>
          <a:bodyPr wrap="square" rtlCol="0">
            <a:spAutoFit/>
          </a:bodyPr>
          <a:lstStyle/>
          <a:p>
            <a:pPr algn="ctr"/>
            <a:r>
              <a:rPr lang="ru-RU" sz="1200" dirty="0" smtClean="0"/>
              <a:t>РАСХОДЫ, НАПРАВЛЯЕМЫЕ НА ОБРАЗОВАНИЕ, В РАСЧЕТЕ НА 1 ЖИТЕЛЯ КУРСКОГО РАЙОНА  В  ГОД  </a:t>
            </a:r>
          </a:p>
          <a:p>
            <a:pPr algn="ctr"/>
            <a:r>
              <a:rPr lang="ru-RU" sz="1200" dirty="0" smtClean="0"/>
              <a:t>                                                                                                             </a:t>
            </a:r>
            <a:r>
              <a:rPr lang="ru-RU" sz="900" dirty="0" smtClean="0"/>
              <a:t>(рублей)</a:t>
            </a:r>
            <a:endParaRPr lang="ru-RU" sz="900" dirty="0"/>
          </a:p>
        </p:txBody>
      </p:sp>
      <p:sp>
        <p:nvSpPr>
          <p:cNvPr id="13" name="TextBox 12"/>
          <p:cNvSpPr txBox="1"/>
          <p:nvPr/>
        </p:nvSpPr>
        <p:spPr>
          <a:xfrm>
            <a:off x="0" y="2133600"/>
            <a:ext cx="8991600" cy="646331"/>
          </a:xfrm>
          <a:prstGeom prst="rect">
            <a:avLst/>
          </a:prstGeom>
          <a:noFill/>
        </p:spPr>
        <p:txBody>
          <a:bodyPr wrap="square" rtlCol="0">
            <a:spAutoFit/>
          </a:bodyPr>
          <a:lstStyle/>
          <a:p>
            <a:pPr algn="ctr"/>
            <a:r>
              <a:rPr lang="ru-RU" sz="1200" dirty="0" smtClean="0"/>
              <a:t>ДИНАМИКА РАСХОДОВ БЮДЖЕТА КУРСКОГО РАЙОНА СТАВРОПОЛЬСКОГО КРАЯ НА ОБРАЗОВАНИЕ</a:t>
            </a:r>
          </a:p>
          <a:p>
            <a:pPr algn="ctr"/>
            <a:r>
              <a:rPr lang="ru-RU" sz="1200" dirty="0" smtClean="0"/>
              <a:t> В  2017-2019 ГОДАХ                                                                                                        </a:t>
            </a:r>
          </a:p>
          <a:p>
            <a:pPr algn="ctr"/>
            <a:r>
              <a:rPr lang="ru-RU" sz="1200" dirty="0" smtClean="0"/>
              <a:t>                                                                                                                                                                                     </a:t>
            </a:r>
            <a:r>
              <a:rPr lang="ru-RU" sz="900" dirty="0" smtClean="0"/>
              <a:t>(тыс. рублей)</a:t>
            </a:r>
            <a:endParaRPr lang="ru-RU" sz="900" dirty="0"/>
          </a:p>
        </p:txBody>
      </p:sp>
      <p:graphicFrame>
        <p:nvGraphicFramePr>
          <p:cNvPr id="16" name="Диаграмма 15"/>
          <p:cNvGraphicFramePr/>
          <p:nvPr/>
        </p:nvGraphicFramePr>
        <p:xfrm>
          <a:off x="0" y="5334000"/>
          <a:ext cx="4876800" cy="1524000"/>
        </p:xfrm>
        <a:graphic>
          <a:graphicData uri="http://schemas.openxmlformats.org/drawingml/2006/chart">
            <c:chart xmlns:c="http://schemas.openxmlformats.org/drawingml/2006/chart" xmlns:r="http://schemas.openxmlformats.org/officeDocument/2006/relationships" r:id="rId3"/>
          </a:graphicData>
        </a:graphic>
      </p:graphicFrame>
      <p:pic>
        <p:nvPicPr>
          <p:cNvPr id="81922" name="Picture 2" descr="https://yt3.ggpht.com/a/AGF-l7--8Tblp28W48XMWpLaAt64IBWpWXgESFRWcQ=s900-c-k-c0xffffffff-no-rj-mo"/>
          <p:cNvPicPr>
            <a:picLocks noChangeAspect="1" noChangeArrowheads="1"/>
          </p:cNvPicPr>
          <p:nvPr/>
        </p:nvPicPr>
        <p:blipFill>
          <a:blip r:embed="rId4" cstate="print"/>
          <a:srcRect/>
          <a:stretch>
            <a:fillRect/>
          </a:stretch>
        </p:blipFill>
        <p:spPr bwMode="auto">
          <a:xfrm>
            <a:off x="6248400" y="4800600"/>
            <a:ext cx="1828800" cy="1828800"/>
          </a:xfrm>
          <a:prstGeom prst="rect">
            <a:avLst/>
          </a:prstGeom>
          <a:ln>
            <a:noFill/>
          </a:ln>
          <a:effectLst>
            <a:softEdge rad="112500"/>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152399" y="533401"/>
          <a:ext cx="8839201" cy="1715144"/>
        </p:xfrm>
        <a:graphic>
          <a:graphicData uri="http://schemas.openxmlformats.org/drawingml/2006/table">
            <a:tbl>
              <a:tblPr/>
              <a:tblGrid>
                <a:gridCol w="2716335"/>
                <a:gridCol w="1048163"/>
                <a:gridCol w="1057522"/>
                <a:gridCol w="1057522"/>
                <a:gridCol w="1059862"/>
                <a:gridCol w="1048163"/>
                <a:gridCol w="851634"/>
              </a:tblGrid>
              <a:tr h="113009">
                <a:tc rowSpan="2">
                  <a:txBody>
                    <a:bodyPr/>
                    <a:lstStyle/>
                    <a:p>
                      <a:pPr algn="ctr" fontAlgn="ctr"/>
                      <a:r>
                        <a:rPr lang="ru-RU" sz="1100" b="0" i="0" u="none" strike="noStrike" dirty="0">
                          <a:solidFill>
                            <a:srgbClr val="000000"/>
                          </a:solidFill>
                          <a:latin typeface="Calibri" pitchFamily="34" charset="0"/>
                          <a:cs typeface="Calibri" pitchFamily="34" charset="0"/>
                        </a:rPr>
                        <a:t>Наименование</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ru-RU" sz="1100" b="0" i="0" u="none" strike="noStrike">
                          <a:solidFill>
                            <a:srgbClr val="000000"/>
                          </a:solidFill>
                          <a:latin typeface="Calibri" pitchFamily="34" charset="0"/>
                          <a:cs typeface="Calibri" pitchFamily="34" charset="0"/>
                        </a:rPr>
                        <a:t>Исполнение 2017 года</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ru-RU" sz="1100" b="0" i="0" u="none" strike="noStrike">
                          <a:solidFill>
                            <a:srgbClr val="000000"/>
                          </a:solidFill>
                          <a:latin typeface="Calibri" pitchFamily="34" charset="0"/>
                          <a:cs typeface="Calibri" pitchFamily="34" charset="0"/>
                        </a:rPr>
                        <a:t>Исполнение 2018 года</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b"/>
                      <a:r>
                        <a:rPr lang="ru-RU" sz="1100" b="0" i="0" u="none" strike="noStrike">
                          <a:solidFill>
                            <a:srgbClr val="000000"/>
                          </a:solidFill>
                          <a:latin typeface="Calibri" pitchFamily="34" charset="0"/>
                          <a:cs typeface="Calibri" pitchFamily="34" charset="0"/>
                        </a:rPr>
                        <a:t>2019 год</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r>
              <a:tr h="27574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l" fontAlgn="t"/>
                      <a:r>
                        <a:rPr lang="ru-RU" sz="1100" b="0" i="0" u="none" strike="noStrike" dirty="0">
                          <a:solidFill>
                            <a:srgbClr val="000000"/>
                          </a:solidFill>
                          <a:latin typeface="Calibri" pitchFamily="34" charset="0"/>
                          <a:cs typeface="Calibri" pitchFamily="34" charset="0"/>
                        </a:rPr>
                        <a:t>Первоначально утвержденный</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ru-RU" sz="1100" b="0" i="0" u="none" strike="noStrike">
                          <a:solidFill>
                            <a:srgbClr val="000000"/>
                          </a:solidFill>
                          <a:latin typeface="Calibri" pitchFamily="34" charset="0"/>
                          <a:cs typeface="Calibri" pitchFamily="34" charset="0"/>
                        </a:rPr>
                        <a:t>Уточненный план</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100" b="0" i="0" u="none" strike="noStrike">
                          <a:solidFill>
                            <a:srgbClr val="000000"/>
                          </a:solidFill>
                          <a:latin typeface="Calibri" pitchFamily="34" charset="0"/>
                          <a:cs typeface="Calibri" pitchFamily="34" charset="0"/>
                        </a:rPr>
                        <a:t>Исполнение</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100" b="0" i="0" u="none" strike="noStrike" dirty="0">
                          <a:solidFill>
                            <a:srgbClr val="000000"/>
                          </a:solidFill>
                          <a:latin typeface="Calibri" pitchFamily="34" charset="0"/>
                          <a:cs typeface="Calibri" pitchFamily="34" charset="0"/>
                        </a:rPr>
                        <a:t>% исполнения</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3009">
                <a:tc>
                  <a:txBody>
                    <a:bodyPr/>
                    <a:lstStyle/>
                    <a:p>
                      <a:pPr algn="just" fontAlgn="b"/>
                      <a:r>
                        <a:rPr lang="ru-RU" sz="1100" b="1" i="0" u="none" strike="noStrike" dirty="0">
                          <a:solidFill>
                            <a:srgbClr val="000000"/>
                          </a:solidFill>
                          <a:latin typeface="Calibri" pitchFamily="34" charset="0"/>
                          <a:cs typeface="Calibri" pitchFamily="34" charset="0"/>
                        </a:rPr>
                        <a:t>Образование</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a:solidFill>
                            <a:srgbClr val="000000"/>
                          </a:solidFill>
                          <a:latin typeface="Calibri" pitchFamily="34" charset="0"/>
                          <a:cs typeface="Calibri" pitchFamily="34" charset="0"/>
                        </a:rPr>
                        <a:t>       639 127,72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a:solidFill>
                            <a:srgbClr val="000000"/>
                          </a:solidFill>
                          <a:latin typeface="Calibri" pitchFamily="34" charset="0"/>
                          <a:cs typeface="Calibri" pitchFamily="34" charset="0"/>
                        </a:rPr>
                        <a:t>       690 789,22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a:solidFill>
                            <a:srgbClr val="000000"/>
                          </a:solidFill>
                          <a:latin typeface="Calibri" pitchFamily="34" charset="0"/>
                          <a:cs typeface="Calibri" pitchFamily="34" charset="0"/>
                        </a:rPr>
                        <a:t>       704 988,78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a:solidFill>
                            <a:srgbClr val="000000"/>
                          </a:solidFill>
                          <a:latin typeface="Calibri" pitchFamily="34" charset="0"/>
                          <a:cs typeface="Calibri" pitchFamily="34" charset="0"/>
                        </a:rPr>
                        <a:t>       736 166,05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a:solidFill>
                            <a:srgbClr val="000000"/>
                          </a:solidFill>
                          <a:latin typeface="Calibri" pitchFamily="34" charset="0"/>
                          <a:cs typeface="Calibri" pitchFamily="34" charset="0"/>
                        </a:rPr>
                        <a:t>       719 042,35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a:solidFill>
                            <a:srgbClr val="000000"/>
                          </a:solidFill>
                          <a:latin typeface="Calibri" pitchFamily="34" charset="0"/>
                          <a:cs typeface="Calibri" pitchFamily="34" charset="0"/>
                        </a:rPr>
                        <a:t>            97,7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3009">
                <a:tc>
                  <a:txBody>
                    <a:bodyPr/>
                    <a:lstStyle/>
                    <a:p>
                      <a:pPr algn="just" fontAlgn="b"/>
                      <a:r>
                        <a:rPr lang="ru-RU" sz="1100" b="0" i="0" u="none" strike="noStrike">
                          <a:solidFill>
                            <a:srgbClr val="000000"/>
                          </a:solidFill>
                          <a:latin typeface="Calibri" pitchFamily="34" charset="0"/>
                          <a:cs typeface="Calibri" pitchFamily="34" charset="0"/>
                        </a:rPr>
                        <a:t>Дошкольное образование</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147284,41</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165818,46</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168469,96</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178 530,49</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173 512,52</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97,2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3009">
                <a:tc>
                  <a:txBody>
                    <a:bodyPr/>
                    <a:lstStyle/>
                    <a:p>
                      <a:pPr algn="just" fontAlgn="b"/>
                      <a:r>
                        <a:rPr lang="ru-RU" sz="1100" b="0" i="0" u="none" strike="noStrike">
                          <a:solidFill>
                            <a:srgbClr val="000000"/>
                          </a:solidFill>
                          <a:latin typeface="Calibri" pitchFamily="34" charset="0"/>
                          <a:cs typeface="Calibri" pitchFamily="34" charset="0"/>
                        </a:rPr>
                        <a:t>Общее образование</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384998,66</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404847,61</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419125,73</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436 321,91</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424 583,66</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97,3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3009">
                <a:tc>
                  <a:txBody>
                    <a:bodyPr/>
                    <a:lstStyle/>
                    <a:p>
                      <a:pPr algn="just" fontAlgn="b"/>
                      <a:r>
                        <a:rPr lang="ru-RU" sz="1100" b="0" i="0" u="none" strike="noStrike">
                          <a:solidFill>
                            <a:srgbClr val="000000"/>
                          </a:solidFill>
                          <a:latin typeface="Calibri" pitchFamily="34" charset="0"/>
                          <a:cs typeface="Calibri" pitchFamily="34" charset="0"/>
                        </a:rPr>
                        <a:t>Дополнительное образование детей</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34641,17</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42116,54</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42659,42</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41 733,74</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41 717,80</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100,0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3009">
                <a:tc>
                  <a:txBody>
                    <a:bodyPr/>
                    <a:lstStyle/>
                    <a:p>
                      <a:pPr algn="just" fontAlgn="b"/>
                      <a:r>
                        <a:rPr lang="ru-RU" sz="1100" b="0" i="0" u="none" strike="noStrike">
                          <a:solidFill>
                            <a:srgbClr val="000000"/>
                          </a:solidFill>
                          <a:latin typeface="Calibri" pitchFamily="34" charset="0"/>
                          <a:cs typeface="Calibri" pitchFamily="34" charset="0"/>
                        </a:rPr>
                        <a:t>Молодёжная политика и оздоровление детей</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13171,9</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15996,87</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12098</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15 868,51</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15 670,85</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98,8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3009">
                <a:tc>
                  <a:txBody>
                    <a:bodyPr/>
                    <a:lstStyle/>
                    <a:p>
                      <a:pPr algn="just" fontAlgn="b"/>
                      <a:r>
                        <a:rPr lang="ru-RU" sz="1100" b="0" i="0" u="none" strike="noStrike" dirty="0">
                          <a:solidFill>
                            <a:srgbClr val="000000"/>
                          </a:solidFill>
                          <a:latin typeface="Calibri" pitchFamily="34" charset="0"/>
                          <a:cs typeface="Calibri" pitchFamily="34" charset="0"/>
                        </a:rPr>
                        <a:t>Другие вопросы в области образования</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59031,58</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62009,74</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62635,67</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63 711,40</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63 557,52</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99,8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228600" y="0"/>
            <a:ext cx="8610600" cy="523220"/>
          </a:xfrm>
          <a:prstGeom prst="rect">
            <a:avLst/>
          </a:prstGeom>
          <a:noFill/>
        </p:spPr>
        <p:txBody>
          <a:bodyPr wrap="square" rtlCol="0">
            <a:spAutoFit/>
          </a:bodyPr>
          <a:lstStyle/>
          <a:p>
            <a:pPr algn="ctr"/>
            <a:r>
              <a:rPr lang="ru-RU" sz="1400" dirty="0" smtClean="0"/>
              <a:t>СТРУКТУРА РАСХОДОВ БЮДЖЕТА КУРСКОГО МУНИЦИПАЛЬНОГО РАЙОНА СТАВРОПОЛЬСКОГО КРАЯ НА ОБРАЗОВАНИЕ В 2017-2019 ГОДАХ</a:t>
            </a:r>
            <a:endParaRPr lang="ru-RU" sz="1400" dirty="0"/>
          </a:p>
        </p:txBody>
      </p:sp>
      <p:sp>
        <p:nvSpPr>
          <p:cNvPr id="5" name="TextBox 4"/>
          <p:cNvSpPr txBox="1"/>
          <p:nvPr/>
        </p:nvSpPr>
        <p:spPr>
          <a:xfrm>
            <a:off x="152400" y="2362200"/>
            <a:ext cx="8839200" cy="4662815"/>
          </a:xfrm>
          <a:prstGeom prst="rect">
            <a:avLst/>
          </a:prstGeom>
          <a:noFill/>
        </p:spPr>
        <p:txBody>
          <a:bodyPr wrap="square" rtlCol="0">
            <a:spAutoFit/>
          </a:bodyPr>
          <a:lstStyle/>
          <a:p>
            <a:pPr algn="just"/>
            <a:r>
              <a:rPr lang="ru-RU" sz="1100" dirty="0" smtClean="0">
                <a:latin typeface="Calibri" pitchFamily="34" charset="0"/>
                <a:cs typeface="Calibri" pitchFamily="34" charset="0"/>
              </a:rPr>
              <a:t> За счет дополнительных средств, выделенных в 2019 году  из федерального, краевого и местного бюджетов были проведены следующие мероприятия:</a:t>
            </a:r>
          </a:p>
          <a:p>
            <a:pPr algn="just"/>
            <a:r>
              <a:rPr lang="ru-RU" sz="1100" dirty="0" smtClean="0">
                <a:latin typeface="Calibri" pitchFamily="34" charset="0"/>
                <a:cs typeface="Calibri" pitchFamily="34" charset="0"/>
              </a:rPr>
              <a:t>    -выполнение работ по ремонту санитарно-гигиенических помещений групповой ячейки МДОУ № 11 , расположенного по адресу: Ставропольский край, Курский район, станица Курская, улица Калинина, 228;</a:t>
            </a:r>
          </a:p>
          <a:p>
            <a:pPr algn="just"/>
            <a:r>
              <a:rPr lang="ru-RU" sz="1100" dirty="0" smtClean="0">
                <a:latin typeface="Calibri" pitchFamily="34" charset="0"/>
                <a:cs typeface="Calibri" pitchFamily="34" charset="0"/>
              </a:rPr>
              <a:t>    -выполнение работ по замене оконных блоков мастерских МКОУ СОШ № 10 , расположенной по адресу: Ставропольский край, Курский район, станица </a:t>
            </a:r>
            <a:r>
              <a:rPr lang="ru-RU" sz="1100" dirty="0" err="1" smtClean="0">
                <a:latin typeface="Calibri" pitchFamily="34" charset="0"/>
                <a:cs typeface="Calibri" pitchFamily="34" charset="0"/>
              </a:rPr>
              <a:t>Стодеревская</a:t>
            </a:r>
            <a:r>
              <a:rPr lang="ru-RU" sz="1100" dirty="0" smtClean="0">
                <a:latin typeface="Calibri" pitchFamily="34" charset="0"/>
                <a:cs typeface="Calibri" pitchFamily="34" charset="0"/>
              </a:rPr>
              <a:t>, улица Щербакова, 53;</a:t>
            </a:r>
          </a:p>
          <a:p>
            <a:pPr algn="just"/>
            <a:r>
              <a:rPr lang="ru-RU" sz="1100" dirty="0" smtClean="0">
                <a:latin typeface="Calibri" pitchFamily="34" charset="0"/>
                <a:cs typeface="Calibri" pitchFamily="34" charset="0"/>
              </a:rPr>
              <a:t>    - увеличения количества отдыхающих детей в летний оздоровительный период в МУ ДО ДООЦ "Звездный" КМР СК, расположенного по адресу: Ставропольский край, Курский район, станица Курская, улица Моздокская, 98;</a:t>
            </a:r>
          </a:p>
          <a:p>
            <a:pPr algn="just"/>
            <a:r>
              <a:rPr lang="ru-RU" sz="1100" dirty="0" smtClean="0">
                <a:latin typeface="Calibri" pitchFamily="34" charset="0"/>
                <a:cs typeface="Calibri" pitchFamily="34" charset="0"/>
              </a:rPr>
              <a:t>     -на проведение реконструкции здания (пристройки гардероба) в МОУ СОШ № 13 Курского муниципального района Ставропольского края, расположенного по адресу: Ставропольский край, Курский район, поселок Мирный, улица Мира, 15;</a:t>
            </a:r>
          </a:p>
          <a:p>
            <a:pPr algn="just"/>
            <a:r>
              <a:rPr lang="ru-RU" sz="1100" dirty="0" smtClean="0">
                <a:latin typeface="Calibri" pitchFamily="34" charset="0"/>
                <a:cs typeface="Calibri" pitchFamily="34" charset="0"/>
              </a:rPr>
              <a:t>    -</a:t>
            </a:r>
            <a:r>
              <a:rPr lang="en-US" sz="1100" dirty="0" smtClean="0">
                <a:latin typeface="Calibri" pitchFamily="34" charset="0"/>
                <a:cs typeface="Calibri" pitchFamily="34" charset="0"/>
              </a:rPr>
              <a:t> </a:t>
            </a:r>
            <a:r>
              <a:rPr lang="ru-RU" sz="1100" dirty="0" smtClean="0">
                <a:latin typeface="Calibri" pitchFamily="34" charset="0"/>
                <a:cs typeface="Calibri" pitchFamily="34" charset="0"/>
              </a:rPr>
              <a:t>на оплату работ по ремонту системы освещения в МОУ СОШ № 17 Курского муниципального района Ставропольского края, расположенного по адресу: Ставропольский край, Курский район, село </a:t>
            </a:r>
            <a:r>
              <a:rPr lang="ru-RU" sz="1100" dirty="0" err="1" smtClean="0">
                <a:latin typeface="Calibri" pitchFamily="34" charset="0"/>
                <a:cs typeface="Calibri" pitchFamily="34" charset="0"/>
              </a:rPr>
              <a:t>Серноводское</a:t>
            </a:r>
            <a:r>
              <a:rPr lang="ru-RU" sz="1100" dirty="0" smtClean="0">
                <a:latin typeface="Calibri" pitchFamily="34" charset="0"/>
                <a:cs typeface="Calibri" pitchFamily="34" charset="0"/>
              </a:rPr>
              <a:t>, улица Октябрьская;</a:t>
            </a:r>
          </a:p>
          <a:p>
            <a:pPr algn="just"/>
            <a:r>
              <a:rPr lang="ru-RU" sz="1100" dirty="0" smtClean="0">
                <a:latin typeface="Calibri" pitchFamily="34" charset="0"/>
                <a:cs typeface="Calibri" pitchFamily="34" charset="0"/>
              </a:rPr>
              <a:t>    - на ремонт санитарно-гигиенических помещений групповых ячеек МДОУ № 11 Курского муниципального района Ставропольского края, расположенного по адресу: Ставропольский край, Курский район, станица Курская, улица Калинина, 228;</a:t>
            </a:r>
          </a:p>
          <a:p>
            <a:pPr algn="just"/>
            <a:r>
              <a:rPr lang="ru-RU" sz="1100" dirty="0" smtClean="0">
                <a:latin typeface="Calibri" pitchFamily="34" charset="0"/>
                <a:cs typeface="Calibri" pitchFamily="34" charset="0"/>
              </a:rPr>
              <a:t>    - для оплаты работ по промывке и гидравлического испытания системы отопления МДОУ № 1  «Светлячок» Курского муниципального района Ставропольского края, расположенного по адресу: Ставропольский край, Курский район, станица Курская, пер. Школьный, 5;</a:t>
            </a:r>
          </a:p>
          <a:p>
            <a:pPr algn="just"/>
            <a:r>
              <a:rPr lang="ru-RU" sz="1100" dirty="0" smtClean="0">
                <a:latin typeface="Calibri" pitchFamily="34" charset="0"/>
                <a:cs typeface="Calibri" pitchFamily="34" charset="0"/>
              </a:rPr>
              <a:t>    - для оплаты работ по промывке и гидравлического испытания системы отопления в МКОУ СОШ № 2 Курского муниципального района Ставропольского края, расположенного по адресу: Ставропольский край, Курский район, станица Курская, ул. Калинина, 226;</a:t>
            </a:r>
          </a:p>
          <a:p>
            <a:pPr algn="just"/>
            <a:r>
              <a:rPr lang="ru-RU" sz="1100" dirty="0" smtClean="0">
                <a:latin typeface="Calibri" pitchFamily="34" charset="0"/>
                <a:cs typeface="Calibri" pitchFamily="34" charset="0"/>
              </a:rPr>
              <a:t>    - на устройство металлической ограды МКОУ СОШ № 5 Курского муниципального района Ставропольского края, расположенного по адресу: Ставропольский край, Курский район, с. </a:t>
            </a:r>
            <a:r>
              <a:rPr lang="ru-RU" sz="1100" dirty="0" err="1" smtClean="0">
                <a:latin typeface="Calibri" pitchFamily="34" charset="0"/>
                <a:cs typeface="Calibri" pitchFamily="34" charset="0"/>
              </a:rPr>
              <a:t>Эдиссия</a:t>
            </a:r>
            <a:r>
              <a:rPr lang="ru-RU" sz="1100" dirty="0" smtClean="0">
                <a:latin typeface="Calibri" pitchFamily="34" charset="0"/>
                <a:cs typeface="Calibri" pitchFamily="34" charset="0"/>
              </a:rPr>
              <a:t>, ул. Свердлова, 18; </a:t>
            </a:r>
          </a:p>
          <a:p>
            <a:pPr algn="just"/>
            <a:r>
              <a:rPr lang="ru-RU" sz="1100" dirty="0" smtClean="0">
                <a:latin typeface="Calibri" pitchFamily="34" charset="0"/>
                <a:cs typeface="Calibri" pitchFamily="34" charset="0"/>
              </a:rPr>
              <a:t>    - на замену системы отопления в МКОУ СОШ № 12 Курского муниципального района Ставропольского края, расположенного по адресу: Ставропольский край, Курский район, х. Графский, ул. Школьная, 5;</a:t>
            </a:r>
          </a:p>
          <a:p>
            <a:pPr algn="just"/>
            <a:r>
              <a:rPr lang="ru-RU" sz="1100" dirty="0" smtClean="0">
                <a:latin typeface="Calibri" pitchFamily="34" charset="0"/>
                <a:cs typeface="Calibri" pitchFamily="34" charset="0"/>
              </a:rPr>
              <a:t>    - на замену наружной канализации и устройства выгребной ямы на территории МКОУ СОШ № 12 Курского муниципального района Ставропольского края, расположенного по адресу: Ставропольский край, Курский район, х. Графский, ул. Школьная, 5;</a:t>
            </a:r>
          </a:p>
          <a:p>
            <a:pPr algn="just"/>
            <a:r>
              <a:rPr lang="ru-RU" sz="1100" dirty="0" smtClean="0">
                <a:latin typeface="Calibri" pitchFamily="34" charset="0"/>
                <a:cs typeface="Calibri" pitchFamily="34" charset="0"/>
              </a:rPr>
              <a:t>     на устройство ограждения в МКОУ СОШ № 20 Курского муниципального района Ставропольского края, расположенного по адресу: Ставропольский край, Курский район, х. </a:t>
            </a:r>
            <a:r>
              <a:rPr lang="ru-RU" sz="1100" dirty="0" err="1" smtClean="0">
                <a:latin typeface="Calibri" pitchFamily="34" charset="0"/>
                <a:cs typeface="Calibri" pitchFamily="34" charset="0"/>
              </a:rPr>
              <a:t>Бугулов</a:t>
            </a:r>
            <a:r>
              <a:rPr lang="ru-RU" sz="1100" dirty="0" smtClean="0">
                <a:latin typeface="Calibri" pitchFamily="34" charset="0"/>
                <a:cs typeface="Calibri" pitchFamily="34" charset="0"/>
              </a:rPr>
              <a:t>, ул. Школьная, 25.</a:t>
            </a:r>
            <a:endParaRPr lang="ru-RU" sz="1100" dirty="0">
              <a:latin typeface="Calibri" pitchFamily="34" charset="0"/>
              <a:cs typeface="Calibri"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nvGraphicFramePr>
        <p:xfrm>
          <a:off x="152400" y="914400"/>
          <a:ext cx="5410200" cy="2413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228600" y="0"/>
            <a:ext cx="8610600" cy="646331"/>
          </a:xfrm>
          <a:prstGeom prst="rect">
            <a:avLst/>
          </a:prstGeom>
          <a:noFill/>
        </p:spPr>
        <p:txBody>
          <a:bodyPr wrap="square" rtlCol="0">
            <a:spAutoFit/>
          </a:bodyPr>
          <a:lstStyle/>
          <a:p>
            <a:pPr algn="ctr"/>
            <a:r>
              <a:rPr lang="ru-RU" sz="1200" dirty="0" smtClean="0"/>
              <a:t>ОБЪЕМ СУБВЕНЦИЙ НА ОБЕСПЕЧЕНИЕ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И ЧАСТНЫХ ОБРАЗОВАТЕЛЬНЫХ ОРГАНИЗАЦИЯХ</a:t>
            </a:r>
            <a:endParaRPr lang="ru-RU" sz="1200" dirty="0"/>
          </a:p>
        </p:txBody>
      </p:sp>
      <p:sp>
        <p:nvSpPr>
          <p:cNvPr id="4" name="Прямоугольник 3"/>
          <p:cNvSpPr/>
          <p:nvPr/>
        </p:nvSpPr>
        <p:spPr>
          <a:xfrm>
            <a:off x="0" y="3276600"/>
            <a:ext cx="9144000" cy="1754326"/>
          </a:xfrm>
          <a:prstGeom prst="rect">
            <a:avLst/>
          </a:prstGeom>
        </p:spPr>
        <p:txBody>
          <a:bodyPr wrap="square">
            <a:spAutoFit/>
          </a:bodyPr>
          <a:lstStyle/>
          <a:p>
            <a:pPr algn="just"/>
            <a:r>
              <a:rPr lang="ru-RU" sz="1200" dirty="0" smtClean="0">
                <a:latin typeface="Calibri" pitchFamily="34" charset="0"/>
                <a:cs typeface="Calibri" pitchFamily="34" charset="0"/>
              </a:rPr>
              <a:t>      В Курском районе Ставропольского края действует 22 дошкольных образовательных организаций, деятельность которых осуществляется за счет финансирование из краевого и муниципального  бюджетов, услугами дошкольного образования охвачено 2238 детей в возрасте от 3 до 7 лет. </a:t>
            </a:r>
          </a:p>
          <a:p>
            <a:pPr algn="just"/>
            <a:r>
              <a:rPr lang="ru-RU" sz="1200" dirty="0" smtClean="0">
                <a:latin typeface="Calibri" pitchFamily="34" charset="0"/>
                <a:cs typeface="Calibri" pitchFamily="34" charset="0"/>
              </a:rPr>
              <a:t>     На обеспечение государственных гарантий реализации прав на получение общедоступного и бесплатного дошкольного образования в муниципальных дошкольных и общеобразовательных организациях и на финансовое обеспечение получения дошкольного образования в частных дошкольных и частных общеобразовательных организациях в 2019 году из бюджета Ставропольского края выделено 69 728,50 тыс. рублей.</a:t>
            </a:r>
            <a:endParaRPr lang="ru-RU" sz="1200" dirty="0" smtClean="0"/>
          </a:p>
          <a:p>
            <a:pPr algn="just"/>
            <a:endParaRPr lang="ru-RU" sz="1200" dirty="0" smtClean="0">
              <a:latin typeface="Calibri" pitchFamily="34" charset="0"/>
              <a:cs typeface="Calibri" pitchFamily="34" charset="0"/>
            </a:endParaRPr>
          </a:p>
          <a:p>
            <a:pPr algn="just"/>
            <a:r>
              <a:rPr lang="ru-RU" sz="1200" dirty="0" smtClean="0">
                <a:latin typeface="Calibri" pitchFamily="34" charset="0"/>
                <a:cs typeface="Calibri" pitchFamily="34" charset="0"/>
              </a:rPr>
              <a:t>     </a:t>
            </a:r>
            <a:endParaRPr lang="ru-RU" sz="1200" dirty="0"/>
          </a:p>
        </p:txBody>
      </p:sp>
      <p:sp>
        <p:nvSpPr>
          <p:cNvPr id="6" name="TextBox 5"/>
          <p:cNvSpPr txBox="1"/>
          <p:nvPr/>
        </p:nvSpPr>
        <p:spPr>
          <a:xfrm>
            <a:off x="381000" y="4648200"/>
            <a:ext cx="8610600" cy="276999"/>
          </a:xfrm>
          <a:prstGeom prst="rect">
            <a:avLst/>
          </a:prstGeom>
          <a:noFill/>
        </p:spPr>
        <p:txBody>
          <a:bodyPr wrap="square" rtlCol="0">
            <a:spAutoFit/>
          </a:bodyPr>
          <a:lstStyle/>
          <a:p>
            <a:pPr algn="ctr"/>
            <a:r>
              <a:rPr lang="ru-RU" sz="1200" dirty="0" smtClean="0"/>
              <a:t>КОЛИЧЕСТВО ВОСПИТАННИКОВ УЧРЕЖДЕНИЙ ДОШКОЛЬНОГО ОБРАЗОВАНИЯ В КУРСКОМ РАЙОНЕ</a:t>
            </a:r>
            <a:endParaRPr lang="ru-RU" sz="1200" dirty="0"/>
          </a:p>
        </p:txBody>
      </p:sp>
      <p:graphicFrame>
        <p:nvGraphicFramePr>
          <p:cNvPr id="8" name="Диаграмма 7"/>
          <p:cNvGraphicFramePr/>
          <p:nvPr/>
        </p:nvGraphicFramePr>
        <p:xfrm>
          <a:off x="2667000" y="5029200"/>
          <a:ext cx="4114800" cy="1676400"/>
        </p:xfrm>
        <a:graphic>
          <a:graphicData uri="http://schemas.openxmlformats.org/drawingml/2006/chart">
            <c:chart xmlns:c="http://schemas.openxmlformats.org/drawingml/2006/chart" xmlns:r="http://schemas.openxmlformats.org/officeDocument/2006/relationships" r:id="rId3"/>
          </a:graphicData>
        </a:graphic>
      </p:graphicFrame>
      <p:pic>
        <p:nvPicPr>
          <p:cNvPr id="156674" name="Picture 2" descr="http://xn----8sbwecba3ainehy.xn--p1ai/tinybrowser/images/ogibdd/_full/_dsc09038-qpr.jpg"/>
          <p:cNvPicPr>
            <a:picLocks noChangeAspect="1" noChangeArrowheads="1"/>
          </p:cNvPicPr>
          <p:nvPr/>
        </p:nvPicPr>
        <p:blipFill>
          <a:blip r:embed="rId4" cstate="print"/>
          <a:srcRect/>
          <a:stretch>
            <a:fillRect/>
          </a:stretch>
        </p:blipFill>
        <p:spPr bwMode="auto">
          <a:xfrm>
            <a:off x="6019800" y="1066800"/>
            <a:ext cx="2587625" cy="1940719"/>
          </a:xfrm>
          <a:prstGeom prst="rect">
            <a:avLst/>
          </a:prstGeom>
          <a:noFill/>
        </p:spPr>
      </p:pic>
      <p:pic>
        <p:nvPicPr>
          <p:cNvPr id="156676" name="Picture 4" descr="http://stav-zakupki.ru/assets/images/news/02.09.2016/foto-1.JPG"/>
          <p:cNvPicPr>
            <a:picLocks noChangeAspect="1" noChangeArrowheads="1"/>
          </p:cNvPicPr>
          <p:nvPr/>
        </p:nvPicPr>
        <p:blipFill>
          <a:blip r:embed="rId5" cstate="print"/>
          <a:srcRect/>
          <a:stretch>
            <a:fillRect/>
          </a:stretch>
        </p:blipFill>
        <p:spPr bwMode="auto">
          <a:xfrm>
            <a:off x="228600" y="5105400"/>
            <a:ext cx="2057400" cy="1600200"/>
          </a:xfrm>
          <a:prstGeom prst="rect">
            <a:avLst/>
          </a:prstGeom>
          <a:noFill/>
        </p:spPr>
      </p:pic>
      <p:pic>
        <p:nvPicPr>
          <p:cNvPr id="156678" name="Picture 6" descr="https://static.mvd.ru/upload/site29/document_images/DSC04813-web-800x600.jpg"/>
          <p:cNvPicPr>
            <a:picLocks noChangeAspect="1" noChangeArrowheads="1"/>
          </p:cNvPicPr>
          <p:nvPr/>
        </p:nvPicPr>
        <p:blipFill>
          <a:blip r:embed="rId6" cstate="print"/>
          <a:srcRect/>
          <a:stretch>
            <a:fillRect/>
          </a:stretch>
        </p:blipFill>
        <p:spPr bwMode="auto">
          <a:xfrm>
            <a:off x="6781800" y="5181600"/>
            <a:ext cx="2160748" cy="153143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610600" cy="830997"/>
          </a:xfrm>
          <a:prstGeom prst="rect">
            <a:avLst/>
          </a:prstGeom>
          <a:noFill/>
        </p:spPr>
        <p:txBody>
          <a:bodyPr wrap="square" rtlCol="0">
            <a:spAutoFit/>
          </a:bodyPr>
          <a:lstStyle/>
          <a:p>
            <a:pPr algn="ctr"/>
            <a:r>
              <a:rPr lang="ru-RU" sz="1200" dirty="0" smtClean="0"/>
              <a:t>ОБЪЕМ СУБВЕНЦИЙ НА ОБЕСПЕЧЕНИЕ ГАРАНТИЙ РЕАЛИЗАЦИИ ПРАВ НА ПОЛУЧЕНИЕ ОБЩЕДОСТУПНОГО И БЕСПЛАТНОГО НАЧАЛЬНОГО, ОБЩЕГО, ОСНОВНОГО ОБЩЕГО, СРЕДНЕГО ОБЩЕГО  ОБРАЗОВАНИЯ В МУНИЦИПАЛЬНЫХ ОБРАЗОВАТЕЛЬНЫХ ОРГАНИЗАЦИЯХ, ОБЕСПЕЧЕНИЕ ДОПОЛНИТЕЛЬНОГО ОБРАЗОВАНИЯ ДЕТЕЙ В МУНИЦИПАЛЬНЫХ ОБЩЕОБРАЗОВАТЕЛЬНЫХ ОРГАНИЗАЦИЯХ</a:t>
            </a:r>
            <a:endParaRPr lang="ru-RU" sz="1200" dirty="0"/>
          </a:p>
        </p:txBody>
      </p:sp>
      <p:graphicFrame>
        <p:nvGraphicFramePr>
          <p:cNvPr id="3" name="Диаграмма 2"/>
          <p:cNvGraphicFramePr/>
          <p:nvPr/>
        </p:nvGraphicFramePr>
        <p:xfrm>
          <a:off x="0" y="914400"/>
          <a:ext cx="5486400" cy="2413000"/>
        </p:xfrm>
        <a:graphic>
          <a:graphicData uri="http://schemas.openxmlformats.org/drawingml/2006/chart">
            <c:chart xmlns:c="http://schemas.openxmlformats.org/drawingml/2006/chart" xmlns:r="http://schemas.openxmlformats.org/officeDocument/2006/relationships" r:id="rId2"/>
          </a:graphicData>
        </a:graphic>
      </p:graphicFrame>
      <p:sp>
        <p:nvSpPr>
          <p:cNvPr id="4" name="Прямоугольник 3"/>
          <p:cNvSpPr/>
          <p:nvPr/>
        </p:nvSpPr>
        <p:spPr>
          <a:xfrm>
            <a:off x="152400" y="3352800"/>
            <a:ext cx="8839200" cy="1754326"/>
          </a:xfrm>
          <a:prstGeom prst="rect">
            <a:avLst/>
          </a:prstGeom>
        </p:spPr>
        <p:txBody>
          <a:bodyPr wrap="square">
            <a:spAutoFit/>
          </a:bodyPr>
          <a:lstStyle/>
          <a:p>
            <a:pPr algn="just"/>
            <a:endParaRPr lang="ru-RU" sz="1200" dirty="0" smtClean="0">
              <a:latin typeface="Calibri" pitchFamily="34" charset="0"/>
              <a:cs typeface="Calibri" pitchFamily="34" charset="0"/>
            </a:endParaRPr>
          </a:p>
          <a:p>
            <a:pPr algn="just"/>
            <a:r>
              <a:rPr lang="ru-RU" sz="1200" dirty="0" smtClean="0">
                <a:latin typeface="Calibri" pitchFamily="34" charset="0"/>
                <a:cs typeface="Calibri" pitchFamily="34" charset="0"/>
              </a:rPr>
              <a:t>     На </a:t>
            </a:r>
            <a:r>
              <a:rPr lang="ru-RU" sz="1200" dirty="0" smtClean="0"/>
              <a:t>обеспечение государственных гарантий реализации прав на получение общедоступного и бесплатного начального общего, основного общего, среднего общего образования в муниципальных общеобразовательных организациях, а также обеспечение дополнительного образования детей в муниципальных общеобразовательных организациях и на финансовое обеспечение получения начального общего, основного общего, среднего общего образования в частных общеобразовательных организациях </a:t>
            </a:r>
            <a:r>
              <a:rPr lang="ru-RU" sz="1200" dirty="0" smtClean="0">
                <a:latin typeface="Calibri" pitchFamily="34" charset="0"/>
                <a:cs typeface="Calibri" pitchFamily="34" charset="0"/>
              </a:rPr>
              <a:t>в 2019 году из бюджета Ставропольского края выделено 262 444,08 тыс. рублей для обучения</a:t>
            </a:r>
            <a:r>
              <a:rPr lang="ru-RU" sz="1200" dirty="0" smtClean="0">
                <a:solidFill>
                  <a:srgbClr val="FF0000"/>
                </a:solidFill>
                <a:latin typeface="Calibri" pitchFamily="34" charset="0"/>
                <a:cs typeface="Calibri" pitchFamily="34" charset="0"/>
              </a:rPr>
              <a:t> </a:t>
            </a:r>
            <a:r>
              <a:rPr lang="ru-RU" sz="1200" dirty="0" smtClean="0">
                <a:latin typeface="Calibri" pitchFamily="34" charset="0"/>
                <a:cs typeface="Calibri" pitchFamily="34" charset="0"/>
              </a:rPr>
              <a:t>6349</a:t>
            </a:r>
            <a:r>
              <a:rPr lang="ru-RU" sz="1200" dirty="0" smtClean="0">
                <a:solidFill>
                  <a:srgbClr val="FF0000"/>
                </a:solidFill>
                <a:latin typeface="Calibri" pitchFamily="34" charset="0"/>
                <a:cs typeface="Calibri" pitchFamily="34" charset="0"/>
              </a:rPr>
              <a:t> </a:t>
            </a:r>
            <a:r>
              <a:rPr lang="ru-RU" sz="1200" dirty="0" smtClean="0">
                <a:latin typeface="Calibri" pitchFamily="34" charset="0"/>
                <a:cs typeface="Calibri" pitchFamily="34" charset="0"/>
              </a:rPr>
              <a:t>детей.</a:t>
            </a:r>
            <a:endParaRPr lang="ru-RU" sz="1200" dirty="0" smtClean="0"/>
          </a:p>
          <a:p>
            <a:pPr algn="just"/>
            <a:endParaRPr lang="ru-RU" sz="1200" dirty="0" smtClean="0">
              <a:latin typeface="Calibri" pitchFamily="34" charset="0"/>
              <a:cs typeface="Calibri" pitchFamily="34" charset="0"/>
            </a:endParaRPr>
          </a:p>
          <a:p>
            <a:pPr algn="just"/>
            <a:r>
              <a:rPr lang="ru-RU" sz="1200" dirty="0" smtClean="0">
                <a:latin typeface="Calibri" pitchFamily="34" charset="0"/>
                <a:cs typeface="Calibri" pitchFamily="34" charset="0"/>
              </a:rPr>
              <a:t>     </a:t>
            </a:r>
            <a:endParaRPr lang="ru-RU" sz="1200" dirty="0"/>
          </a:p>
        </p:txBody>
      </p:sp>
      <p:sp>
        <p:nvSpPr>
          <p:cNvPr id="5" name="TextBox 4"/>
          <p:cNvSpPr txBox="1"/>
          <p:nvPr/>
        </p:nvSpPr>
        <p:spPr>
          <a:xfrm>
            <a:off x="381000" y="4724400"/>
            <a:ext cx="8610600" cy="276999"/>
          </a:xfrm>
          <a:prstGeom prst="rect">
            <a:avLst/>
          </a:prstGeom>
          <a:noFill/>
        </p:spPr>
        <p:txBody>
          <a:bodyPr wrap="square" rtlCol="0">
            <a:spAutoFit/>
          </a:bodyPr>
          <a:lstStyle/>
          <a:p>
            <a:pPr algn="ctr"/>
            <a:r>
              <a:rPr lang="ru-RU" sz="1200" dirty="0" smtClean="0"/>
              <a:t>КОЛИЧЕСТВО УЧАЩИХСЯ ОБЩЕОБРАЗОВАТЕЛЬНЫХ ОРГАНИЗАЦИЙ В КУРСКОМ РАЙОНЕ</a:t>
            </a:r>
            <a:endParaRPr lang="ru-RU" sz="1200" dirty="0"/>
          </a:p>
        </p:txBody>
      </p:sp>
      <p:pic>
        <p:nvPicPr>
          <p:cNvPr id="155650" name="Picture 2" descr="http://skola126.ucoz.ru/_ph/24/502541374.jpg"/>
          <p:cNvPicPr>
            <a:picLocks noChangeAspect="1" noChangeArrowheads="1"/>
          </p:cNvPicPr>
          <p:nvPr/>
        </p:nvPicPr>
        <p:blipFill>
          <a:blip r:embed="rId3" cstate="print"/>
          <a:srcRect/>
          <a:stretch>
            <a:fillRect/>
          </a:stretch>
        </p:blipFill>
        <p:spPr bwMode="auto">
          <a:xfrm>
            <a:off x="7010400" y="2057400"/>
            <a:ext cx="1828800" cy="1371600"/>
          </a:xfrm>
          <a:prstGeom prst="rect">
            <a:avLst/>
          </a:prstGeom>
          <a:noFill/>
        </p:spPr>
      </p:pic>
      <p:graphicFrame>
        <p:nvGraphicFramePr>
          <p:cNvPr id="7" name="Диаграмма 6"/>
          <p:cNvGraphicFramePr/>
          <p:nvPr/>
        </p:nvGraphicFramePr>
        <p:xfrm>
          <a:off x="2667000" y="5029200"/>
          <a:ext cx="4114800" cy="16764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610600" cy="369332"/>
          </a:xfrm>
          <a:prstGeom prst="rect">
            <a:avLst/>
          </a:prstGeom>
          <a:noFill/>
        </p:spPr>
        <p:txBody>
          <a:bodyPr wrap="square" rtlCol="0">
            <a:spAutoFit/>
          </a:bodyPr>
          <a:lstStyle/>
          <a:p>
            <a:pPr algn="ctr"/>
            <a:r>
              <a:rPr lang="ru-RU" b="1" dirty="0" smtClean="0"/>
              <a:t>МОЛОДЕЖНАЯ ПОЛИТИКА И ОЗДОРОВЛЕНИЕ ДЕТЕЙ</a:t>
            </a:r>
            <a:endParaRPr lang="ru-RU" b="1" dirty="0"/>
          </a:p>
        </p:txBody>
      </p:sp>
      <p:graphicFrame>
        <p:nvGraphicFramePr>
          <p:cNvPr id="3" name="Диаграмма 2"/>
          <p:cNvGraphicFramePr/>
          <p:nvPr/>
        </p:nvGraphicFramePr>
        <p:xfrm>
          <a:off x="152400" y="457200"/>
          <a:ext cx="4953000" cy="2413000"/>
        </p:xfrm>
        <a:graphic>
          <a:graphicData uri="http://schemas.openxmlformats.org/drawingml/2006/chart">
            <c:chart xmlns:c="http://schemas.openxmlformats.org/drawingml/2006/chart" xmlns:r="http://schemas.openxmlformats.org/officeDocument/2006/relationships" r:id="rId2"/>
          </a:graphicData>
        </a:graphic>
      </p:graphicFrame>
      <p:sp>
        <p:nvSpPr>
          <p:cNvPr id="4" name="Прямоугольник 3"/>
          <p:cNvSpPr/>
          <p:nvPr/>
        </p:nvSpPr>
        <p:spPr>
          <a:xfrm>
            <a:off x="228600" y="2743200"/>
            <a:ext cx="8610600" cy="1615827"/>
          </a:xfrm>
          <a:prstGeom prst="rect">
            <a:avLst/>
          </a:prstGeom>
        </p:spPr>
        <p:txBody>
          <a:bodyPr wrap="square">
            <a:spAutoFit/>
          </a:bodyPr>
          <a:lstStyle/>
          <a:p>
            <a:pPr algn="just"/>
            <a:r>
              <a:rPr lang="ru-RU" sz="1100" dirty="0" smtClean="0">
                <a:latin typeface="Calibri" pitchFamily="34" charset="0"/>
                <a:cs typeface="Calibri" pitchFamily="34" charset="0"/>
              </a:rPr>
              <a:t>     На территории Курского района действует муниципальное учреждение дополнительного образования детского оздоровительно-образовательного центра «Звездный» Курского муниципального района Ставропольского края. Деятельность учреждения ориентирована на всестороннее развитие детей и подростков в рамках каникулярного времени, нравственно-этическое воспитание, создание условий для раскрытия личностного потенциала ребенка, его творческих способностей. ДООЦ «Звездный» представляет собой комплекс отдельно стоящих построек, включающих в себя: 22 жилых домика, пищеблок-столовая на 150 посадочных мест, административный корпус, душевые, умывальник, туалеты, зеленый театр, складские помещения, медицинский блок.  «Звездный» имеет самостоятельный участок, позволяющий создать благоприятные условия для отдыха и оздоровления детей. В 2019 году за время летних каникул  (3 смены) МУ ДО ДООЦ "Звездный" принял 368 человек. из них170 детей, оказавшихся в трудной жизненной ситуации, 168 детей Курского района отдохнули по льготной путевке. </a:t>
            </a:r>
            <a:endParaRPr lang="ru-RU" sz="1100" dirty="0"/>
          </a:p>
        </p:txBody>
      </p:sp>
      <p:sp>
        <p:nvSpPr>
          <p:cNvPr id="5" name="TextBox 4"/>
          <p:cNvSpPr txBox="1"/>
          <p:nvPr/>
        </p:nvSpPr>
        <p:spPr>
          <a:xfrm>
            <a:off x="304800" y="4419600"/>
            <a:ext cx="4876800" cy="276999"/>
          </a:xfrm>
          <a:prstGeom prst="rect">
            <a:avLst/>
          </a:prstGeom>
          <a:noFill/>
        </p:spPr>
        <p:txBody>
          <a:bodyPr wrap="square" rtlCol="0">
            <a:spAutoFit/>
          </a:bodyPr>
          <a:lstStyle/>
          <a:p>
            <a:pPr algn="ctr"/>
            <a:r>
              <a:rPr lang="ru-RU" sz="1200" dirty="0" smtClean="0"/>
              <a:t>КОЛИЧЕСТВО ДЕТЕЙ ОТДОХНУВШИХ В ДООЦ «ЗВЕЗДНЫЙ»</a:t>
            </a:r>
            <a:endParaRPr lang="ru-RU" sz="1200" dirty="0"/>
          </a:p>
        </p:txBody>
      </p:sp>
      <p:graphicFrame>
        <p:nvGraphicFramePr>
          <p:cNvPr id="6" name="Диаграмма 5"/>
          <p:cNvGraphicFramePr/>
          <p:nvPr/>
        </p:nvGraphicFramePr>
        <p:xfrm>
          <a:off x="152400" y="4800600"/>
          <a:ext cx="5638800" cy="1676400"/>
        </p:xfrm>
        <a:graphic>
          <a:graphicData uri="http://schemas.openxmlformats.org/drawingml/2006/chart">
            <c:chart xmlns:c="http://schemas.openxmlformats.org/drawingml/2006/chart" xmlns:r="http://schemas.openxmlformats.org/officeDocument/2006/relationships" r:id="rId3"/>
          </a:graphicData>
        </a:graphic>
      </p:graphicFrame>
      <p:pic>
        <p:nvPicPr>
          <p:cNvPr id="154626" name="Picture 2" descr="wp_20160619_20_41_01_pro"/>
          <p:cNvPicPr>
            <a:picLocks noChangeAspect="1" noChangeArrowheads="1"/>
          </p:cNvPicPr>
          <p:nvPr/>
        </p:nvPicPr>
        <p:blipFill>
          <a:blip r:embed="rId4"/>
          <a:srcRect/>
          <a:stretch>
            <a:fillRect/>
          </a:stretch>
        </p:blipFill>
        <p:spPr bwMode="auto">
          <a:xfrm>
            <a:off x="5791200" y="4800600"/>
            <a:ext cx="2857500" cy="1609726"/>
          </a:xfrm>
          <a:prstGeom prst="rect">
            <a:avLst/>
          </a:prstGeom>
          <a:noFill/>
        </p:spPr>
      </p:pic>
      <p:pic>
        <p:nvPicPr>
          <p:cNvPr id="154630" name="Picture 6" descr="http://trunovskiy.ru/assets/images_cache/d7d8b4dee85695be23126b88b6ec1c20.jpg"/>
          <p:cNvPicPr>
            <a:picLocks noChangeAspect="1" noChangeArrowheads="1"/>
          </p:cNvPicPr>
          <p:nvPr/>
        </p:nvPicPr>
        <p:blipFill>
          <a:blip r:embed="rId5" cstate="print"/>
          <a:srcRect/>
          <a:stretch>
            <a:fillRect/>
          </a:stretch>
        </p:blipFill>
        <p:spPr bwMode="auto">
          <a:xfrm>
            <a:off x="5257799" y="533400"/>
            <a:ext cx="1830019" cy="1219200"/>
          </a:xfrm>
          <a:prstGeom prst="rect">
            <a:avLst/>
          </a:prstGeom>
          <a:noFill/>
        </p:spPr>
      </p:pic>
      <p:pic>
        <p:nvPicPr>
          <p:cNvPr id="154632" name="Picture 8" descr="https://static.mvd.ru/upload/site29/document_images/dsc05271-qpr-800x600.jpg"/>
          <p:cNvPicPr>
            <a:picLocks noChangeAspect="1" noChangeArrowheads="1"/>
          </p:cNvPicPr>
          <p:nvPr/>
        </p:nvPicPr>
        <p:blipFill>
          <a:blip r:embed="rId6" cstate="print"/>
          <a:srcRect/>
          <a:stretch>
            <a:fillRect/>
          </a:stretch>
        </p:blipFill>
        <p:spPr bwMode="auto">
          <a:xfrm>
            <a:off x="6884450" y="1524000"/>
            <a:ext cx="1889255" cy="114300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95600" y="0"/>
            <a:ext cx="3207225" cy="369332"/>
          </a:xfrm>
          <a:prstGeom prst="rect">
            <a:avLst/>
          </a:prstGeom>
        </p:spPr>
        <p:txBody>
          <a:bodyPr wrap="none">
            <a:spAutoFit/>
          </a:bodyPr>
          <a:lstStyle/>
          <a:p>
            <a:r>
              <a:rPr lang="ru-RU" b="1" dirty="0" smtClean="0"/>
              <a:t>СОЦИАЛЬНАЯ ПОЛИТИКА</a:t>
            </a:r>
            <a:endParaRPr lang="ru-RU" dirty="0"/>
          </a:p>
        </p:txBody>
      </p:sp>
      <p:sp>
        <p:nvSpPr>
          <p:cNvPr id="3" name="TextBox 2"/>
          <p:cNvSpPr txBox="1"/>
          <p:nvPr/>
        </p:nvSpPr>
        <p:spPr>
          <a:xfrm>
            <a:off x="152400" y="304800"/>
            <a:ext cx="8839200" cy="1015663"/>
          </a:xfrm>
          <a:prstGeom prst="rect">
            <a:avLst/>
          </a:prstGeom>
          <a:noFill/>
        </p:spPr>
        <p:txBody>
          <a:bodyPr wrap="square" rtlCol="0">
            <a:spAutoFit/>
          </a:bodyPr>
          <a:lstStyle/>
          <a:p>
            <a:r>
              <a:rPr lang="ru-RU" sz="1200" dirty="0" smtClean="0">
                <a:latin typeface="Calibri" pitchFamily="34" charset="0"/>
                <a:cs typeface="Calibri" pitchFamily="34" charset="0"/>
              </a:rPr>
              <a:t>     Доля расходов социально-культурной сферы, более 30 процентов, направляется на расходы </a:t>
            </a:r>
            <a:r>
              <a:rPr lang="ru-RU" sz="1200" dirty="0" smtClean="0">
                <a:solidFill>
                  <a:prstClr val="black"/>
                </a:solidFill>
                <a:latin typeface="Calibri" pitchFamily="34" charset="0"/>
                <a:cs typeface="Calibri" pitchFamily="34" charset="0"/>
              </a:rPr>
              <a:t>по социальной политике, которые обеспечивают реализацию различных социальных программ </a:t>
            </a:r>
            <a:r>
              <a:rPr lang="ru-RU" sz="1200" dirty="0" smtClean="0">
                <a:latin typeface="Calibri" pitchFamily="34" charset="0"/>
                <a:cs typeface="Calibri" pitchFamily="34" charset="0"/>
              </a:rPr>
              <a:t>направленных  на осуществление поддержания доходов, уровня жизни населения, обеспечения занятости, поддержки отраслей социальной сферы, предотвращения социальных конфликтов.</a:t>
            </a:r>
          </a:p>
          <a:p>
            <a:pPr algn="just"/>
            <a:r>
              <a:rPr lang="ru-RU" sz="1200" dirty="0" smtClean="0">
                <a:latin typeface="Calibri" pitchFamily="34" charset="0"/>
                <a:cs typeface="Calibri" pitchFamily="34" charset="0"/>
              </a:rPr>
              <a:t> </a:t>
            </a:r>
            <a:endParaRPr lang="ru-RU" sz="1200" dirty="0">
              <a:latin typeface="Calibri" pitchFamily="34" charset="0"/>
              <a:cs typeface="Calibri" pitchFamily="34" charset="0"/>
            </a:endParaRPr>
          </a:p>
        </p:txBody>
      </p:sp>
      <p:sp>
        <p:nvSpPr>
          <p:cNvPr id="5" name="TextBox 4"/>
          <p:cNvSpPr txBox="1"/>
          <p:nvPr/>
        </p:nvSpPr>
        <p:spPr>
          <a:xfrm>
            <a:off x="152400" y="1143000"/>
            <a:ext cx="4648200" cy="646331"/>
          </a:xfrm>
          <a:prstGeom prst="rect">
            <a:avLst/>
          </a:prstGeom>
          <a:noFill/>
        </p:spPr>
        <p:txBody>
          <a:bodyPr wrap="square" rtlCol="0">
            <a:spAutoFit/>
          </a:bodyPr>
          <a:lstStyle/>
          <a:p>
            <a:pPr algn="ctr"/>
            <a:r>
              <a:rPr lang="ru-RU" sz="1200" dirty="0" smtClean="0"/>
              <a:t>ДИНАМИКА РАСХОДОВ БЮДЖЕТА КУРСКОГО РАЙОНА СТАВРОПОЛЬСКОГО КРАЯ НА СОЦИАЛЬНУЮ ПОЛИТИКУ В  2017-2019 ГОДАХ</a:t>
            </a:r>
            <a:endParaRPr lang="ru-RU" sz="1200" dirty="0"/>
          </a:p>
        </p:txBody>
      </p:sp>
      <p:graphicFrame>
        <p:nvGraphicFramePr>
          <p:cNvPr id="6" name="Диаграмма 5"/>
          <p:cNvGraphicFramePr/>
          <p:nvPr/>
        </p:nvGraphicFramePr>
        <p:xfrm>
          <a:off x="152400" y="1676400"/>
          <a:ext cx="4572000" cy="24130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26"/>
          <p:cNvSpPr txBox="1"/>
          <p:nvPr/>
        </p:nvSpPr>
        <p:spPr>
          <a:xfrm>
            <a:off x="838200" y="1828800"/>
            <a:ext cx="860186"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900" dirty="0" smtClean="0">
                <a:latin typeface="Calibri" pitchFamily="34" charset="0"/>
                <a:cs typeface="Calibri" pitchFamily="34" charset="0"/>
              </a:rPr>
              <a:t>тыс. рублей</a:t>
            </a:r>
            <a:endParaRPr lang="ru-RU" sz="900" dirty="0">
              <a:latin typeface="Calibri" pitchFamily="34" charset="0"/>
              <a:cs typeface="Calibri" pitchFamily="34" charset="0"/>
            </a:endParaRPr>
          </a:p>
        </p:txBody>
      </p:sp>
      <p:sp>
        <p:nvSpPr>
          <p:cNvPr id="8" name="TextBox 26"/>
          <p:cNvSpPr txBox="1"/>
          <p:nvPr/>
        </p:nvSpPr>
        <p:spPr>
          <a:xfrm>
            <a:off x="1295400" y="2590800"/>
            <a:ext cx="860186"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000" dirty="0" smtClean="0">
                <a:latin typeface="Calibri" pitchFamily="34" charset="0"/>
                <a:cs typeface="Calibri" pitchFamily="34" charset="0"/>
              </a:rPr>
              <a:t>+ 2 249,47</a:t>
            </a:r>
            <a:endParaRPr lang="ru-RU" sz="1000" dirty="0">
              <a:latin typeface="Calibri" pitchFamily="34" charset="0"/>
              <a:cs typeface="Calibri" pitchFamily="34" charset="0"/>
            </a:endParaRPr>
          </a:p>
        </p:txBody>
      </p:sp>
      <p:cxnSp>
        <p:nvCxnSpPr>
          <p:cNvPr id="10" name="Прямая соединительная линия 9"/>
          <p:cNvCxnSpPr/>
          <p:nvPr/>
        </p:nvCxnSpPr>
        <p:spPr>
          <a:xfrm flipV="1">
            <a:off x="1600200" y="2971800"/>
            <a:ext cx="762000" cy="152400"/>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rot="5400000" flipH="1" flipV="1">
            <a:off x="2857500" y="2095500"/>
            <a:ext cx="838200" cy="762000"/>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17" name="TextBox 26"/>
          <p:cNvSpPr txBox="1"/>
          <p:nvPr/>
        </p:nvSpPr>
        <p:spPr>
          <a:xfrm>
            <a:off x="2514600" y="2133600"/>
            <a:ext cx="860186"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000" dirty="0" smtClean="0">
                <a:latin typeface="Calibri" pitchFamily="34" charset="0"/>
                <a:cs typeface="Calibri" pitchFamily="34" charset="0"/>
              </a:rPr>
              <a:t>+ 12 125,65</a:t>
            </a:r>
            <a:endParaRPr lang="ru-RU" sz="1000" dirty="0">
              <a:latin typeface="Calibri" pitchFamily="34" charset="0"/>
              <a:cs typeface="Calibri" pitchFamily="34" charset="0"/>
            </a:endParaRPr>
          </a:p>
        </p:txBody>
      </p:sp>
      <p:sp>
        <p:nvSpPr>
          <p:cNvPr id="18" name="TextBox 17"/>
          <p:cNvSpPr txBox="1"/>
          <p:nvPr/>
        </p:nvSpPr>
        <p:spPr>
          <a:xfrm>
            <a:off x="5181600" y="1066800"/>
            <a:ext cx="3733800" cy="646331"/>
          </a:xfrm>
          <a:prstGeom prst="rect">
            <a:avLst/>
          </a:prstGeom>
          <a:noFill/>
        </p:spPr>
        <p:txBody>
          <a:bodyPr wrap="square" rtlCol="0">
            <a:spAutoFit/>
          </a:bodyPr>
          <a:lstStyle/>
          <a:p>
            <a:pPr algn="ctr"/>
            <a:r>
              <a:rPr lang="ru-RU" sz="1200" dirty="0" smtClean="0"/>
              <a:t>РАСХОДЫ, НАПРАВЛЯЕМЫЕ НА СОЦИАЛЬНУЮ ПОЛИТИКУ, В РАСЧЕТЕ НА 1 ЖИТЕЛЯ КУРСКОГО РАЙОНА  В  ГОД</a:t>
            </a:r>
            <a:endParaRPr lang="ru-RU" sz="1200" dirty="0"/>
          </a:p>
        </p:txBody>
      </p:sp>
      <p:sp>
        <p:nvSpPr>
          <p:cNvPr id="26" name="TextBox 25"/>
          <p:cNvSpPr txBox="1"/>
          <p:nvPr/>
        </p:nvSpPr>
        <p:spPr>
          <a:xfrm>
            <a:off x="304800" y="4343400"/>
            <a:ext cx="8610600" cy="523220"/>
          </a:xfrm>
          <a:prstGeom prst="rect">
            <a:avLst/>
          </a:prstGeom>
          <a:noFill/>
        </p:spPr>
        <p:txBody>
          <a:bodyPr wrap="square" rtlCol="0">
            <a:spAutoFit/>
          </a:bodyPr>
          <a:lstStyle/>
          <a:p>
            <a:pPr algn="ctr"/>
            <a:r>
              <a:rPr lang="ru-RU" sz="1400" dirty="0" smtClean="0"/>
              <a:t>СТРУКТУРА РАСХОДОВ БЮДЖЕТА КУРСКОГО МУНИЦИПАЛЬНОГО РАЙОНА СТАВРОПОЛЬСКОГО КРАЯ НА СОЦИАЛЬНУЮ ПОЛИТИКУ В 2017-2019 ГОДАХ</a:t>
            </a:r>
            <a:endParaRPr lang="ru-RU" sz="1400" dirty="0"/>
          </a:p>
        </p:txBody>
      </p:sp>
      <p:graphicFrame>
        <p:nvGraphicFramePr>
          <p:cNvPr id="27" name="Таблица 26"/>
          <p:cNvGraphicFramePr>
            <a:graphicFrameLocks noGrp="1"/>
          </p:cNvGraphicFramePr>
          <p:nvPr/>
        </p:nvGraphicFramePr>
        <p:xfrm>
          <a:off x="304800" y="4953000"/>
          <a:ext cx="8686800" cy="1467172"/>
        </p:xfrm>
        <a:graphic>
          <a:graphicData uri="http://schemas.openxmlformats.org/drawingml/2006/table">
            <a:tbl>
              <a:tblPr/>
              <a:tblGrid>
                <a:gridCol w="2669502"/>
                <a:gridCol w="1030092"/>
                <a:gridCol w="1039288"/>
                <a:gridCol w="1039288"/>
                <a:gridCol w="1041588"/>
                <a:gridCol w="1030092"/>
                <a:gridCol w="836950"/>
              </a:tblGrid>
              <a:tr h="142430">
                <a:tc rowSpan="2">
                  <a:txBody>
                    <a:bodyPr/>
                    <a:lstStyle/>
                    <a:p>
                      <a:pPr algn="ctr" fontAlgn="ctr"/>
                      <a:r>
                        <a:rPr lang="ru-RU" sz="1100" b="0" i="0" u="none" strike="noStrike" dirty="0">
                          <a:solidFill>
                            <a:srgbClr val="000000"/>
                          </a:solidFill>
                          <a:latin typeface="Calibri" pitchFamily="34" charset="0"/>
                          <a:cs typeface="Calibri" pitchFamily="34" charset="0"/>
                        </a:rPr>
                        <a:t>Наименование</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ru-RU" sz="1100" b="0" i="0" u="none" strike="noStrike">
                          <a:solidFill>
                            <a:srgbClr val="000000"/>
                          </a:solidFill>
                          <a:latin typeface="Calibri" pitchFamily="34" charset="0"/>
                          <a:cs typeface="Calibri" pitchFamily="34" charset="0"/>
                        </a:rPr>
                        <a:t>Исполнение 2017 года</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ru-RU" sz="1100" b="0" i="0" u="none" strike="noStrike">
                          <a:solidFill>
                            <a:srgbClr val="000000"/>
                          </a:solidFill>
                          <a:latin typeface="Calibri" pitchFamily="34" charset="0"/>
                          <a:cs typeface="Calibri" pitchFamily="34" charset="0"/>
                        </a:rPr>
                        <a:t>Исполнение 2018 года</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b"/>
                      <a:r>
                        <a:rPr lang="ru-RU" sz="1100" b="0" i="0" u="none" strike="noStrike">
                          <a:solidFill>
                            <a:srgbClr val="000000"/>
                          </a:solidFill>
                          <a:latin typeface="Calibri" pitchFamily="34" charset="0"/>
                          <a:cs typeface="Calibri" pitchFamily="34" charset="0"/>
                        </a:rPr>
                        <a:t>2019 год</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r>
              <a:tr h="43711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t"/>
                      <a:r>
                        <a:rPr lang="ru-RU" sz="1100" b="0" i="0" u="none" strike="noStrike" dirty="0">
                          <a:solidFill>
                            <a:srgbClr val="000000"/>
                          </a:solidFill>
                          <a:latin typeface="Calibri" pitchFamily="34" charset="0"/>
                          <a:cs typeface="Calibri" pitchFamily="34" charset="0"/>
                        </a:rPr>
                        <a:t>Первоначально утвержденный</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ru-RU" sz="1100" b="0" i="0" u="none" strike="noStrike" dirty="0">
                          <a:solidFill>
                            <a:srgbClr val="000000"/>
                          </a:solidFill>
                          <a:latin typeface="Calibri" pitchFamily="34" charset="0"/>
                          <a:cs typeface="Calibri" pitchFamily="34" charset="0"/>
                        </a:rPr>
                        <a:t>Уточненный план</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100" b="0" i="0" u="none" strike="noStrike" dirty="0">
                          <a:solidFill>
                            <a:srgbClr val="000000"/>
                          </a:solidFill>
                          <a:latin typeface="Calibri" pitchFamily="34" charset="0"/>
                          <a:cs typeface="Calibri" pitchFamily="34" charset="0"/>
                        </a:rPr>
                        <a:t>Исполнение</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solidFill>
                            <a:srgbClr val="000000"/>
                          </a:solidFill>
                          <a:latin typeface="Calibri" pitchFamily="34" charset="0"/>
                          <a:cs typeface="Calibri" pitchFamily="34" charset="0"/>
                        </a:rPr>
                        <a:t>% исполнения</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42430">
                <a:tc>
                  <a:txBody>
                    <a:bodyPr/>
                    <a:lstStyle/>
                    <a:p>
                      <a:pPr algn="just" fontAlgn="b"/>
                      <a:r>
                        <a:rPr lang="ru-RU" sz="1100" b="0" i="0" u="none" strike="noStrike">
                          <a:solidFill>
                            <a:srgbClr val="000000"/>
                          </a:solidFill>
                          <a:latin typeface="Calibri" pitchFamily="34" charset="0"/>
                          <a:cs typeface="Calibri" pitchFamily="34" charset="0"/>
                        </a:rPr>
                        <a:t>Социальная политика</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dirty="0">
                          <a:solidFill>
                            <a:srgbClr val="000000"/>
                          </a:solidFill>
                          <a:latin typeface="Calibri" pitchFamily="34" charset="0"/>
                          <a:cs typeface="Calibri" pitchFamily="34" charset="0"/>
                        </a:rPr>
                        <a:t>327911,63</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a:solidFill>
                            <a:srgbClr val="000000"/>
                          </a:solidFill>
                          <a:latin typeface="Calibri" pitchFamily="34" charset="0"/>
                          <a:cs typeface="Calibri" pitchFamily="34" charset="0"/>
                        </a:rPr>
                        <a:t>330161,1</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a:solidFill>
                            <a:srgbClr val="000000"/>
                          </a:solidFill>
                          <a:latin typeface="Calibri" pitchFamily="34" charset="0"/>
                          <a:cs typeface="Calibri" pitchFamily="34" charset="0"/>
                        </a:rPr>
                        <a:t>324899,32</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a:solidFill>
                            <a:srgbClr val="000000"/>
                          </a:solidFill>
                          <a:latin typeface="Calibri" pitchFamily="34" charset="0"/>
                          <a:cs typeface="Calibri" pitchFamily="34" charset="0"/>
                        </a:rPr>
                        <a:t>       342 292,69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a:solidFill>
                            <a:srgbClr val="000000"/>
                          </a:solidFill>
                          <a:latin typeface="Calibri" pitchFamily="34" charset="0"/>
                          <a:cs typeface="Calibri" pitchFamily="34" charset="0"/>
                        </a:rPr>
                        <a:t>       342 286,75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a:solidFill>
                            <a:srgbClr val="000000"/>
                          </a:solidFill>
                          <a:latin typeface="Calibri" pitchFamily="34" charset="0"/>
                          <a:cs typeface="Calibri" pitchFamily="34" charset="0"/>
                        </a:rPr>
                        <a:t>          100,0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42430">
                <a:tc>
                  <a:txBody>
                    <a:bodyPr/>
                    <a:lstStyle/>
                    <a:p>
                      <a:pPr algn="just" fontAlgn="b"/>
                      <a:r>
                        <a:rPr lang="ru-RU" sz="1100" b="0" i="0" u="none" strike="noStrike">
                          <a:solidFill>
                            <a:srgbClr val="000000"/>
                          </a:solidFill>
                          <a:latin typeface="Calibri" pitchFamily="34" charset="0"/>
                          <a:cs typeface="Calibri" pitchFamily="34" charset="0"/>
                        </a:rPr>
                        <a:t>Социальное обеспечение населения</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197502,79</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100" b="0" i="0" u="none" strike="noStrike" dirty="0">
                          <a:solidFill>
                            <a:srgbClr val="000000"/>
                          </a:solidFill>
                          <a:latin typeface="Calibri" pitchFamily="34" charset="0"/>
                          <a:cs typeface="Calibri" pitchFamily="34" charset="0"/>
                        </a:rPr>
                        <a:t>202 889,94</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100" b="0" i="0" u="none" strike="noStrike">
                          <a:solidFill>
                            <a:srgbClr val="000000"/>
                          </a:solidFill>
                          <a:latin typeface="Calibri" pitchFamily="34" charset="0"/>
                          <a:cs typeface="Calibri" pitchFamily="34" charset="0"/>
                        </a:rPr>
                        <a:t>105 398,93</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117 821,39</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117 820,54</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100,0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521">
                <a:tc>
                  <a:txBody>
                    <a:bodyPr/>
                    <a:lstStyle/>
                    <a:p>
                      <a:pPr algn="just" fontAlgn="b"/>
                      <a:r>
                        <a:rPr lang="ru-RU" sz="1100" b="0" i="0" u="none" strike="noStrike">
                          <a:solidFill>
                            <a:srgbClr val="000000"/>
                          </a:solidFill>
                          <a:latin typeface="Calibri" pitchFamily="34" charset="0"/>
                          <a:cs typeface="Calibri" pitchFamily="34" charset="0"/>
                        </a:rPr>
                        <a:t>Охрана семьи и детства</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116804,83</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100" b="0" i="0" u="none" strike="noStrike" dirty="0">
                          <a:solidFill>
                            <a:srgbClr val="000000"/>
                          </a:solidFill>
                          <a:latin typeface="Calibri" pitchFamily="34" charset="0"/>
                          <a:cs typeface="Calibri" pitchFamily="34" charset="0"/>
                        </a:rPr>
                        <a:t>112 598,06</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100" b="0" i="0" u="none" strike="noStrike" dirty="0">
                          <a:solidFill>
                            <a:srgbClr val="000000"/>
                          </a:solidFill>
                          <a:latin typeface="Calibri" pitchFamily="34" charset="0"/>
                          <a:cs typeface="Calibri" pitchFamily="34" charset="0"/>
                        </a:rPr>
                        <a:t>204 640,53</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208 959,53</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208 954,44</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100,0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4860">
                <a:tc>
                  <a:txBody>
                    <a:bodyPr/>
                    <a:lstStyle/>
                    <a:p>
                      <a:pPr algn="just" fontAlgn="b"/>
                      <a:r>
                        <a:rPr lang="ru-RU" sz="1100" b="0" i="0" u="none" strike="noStrike" dirty="0">
                          <a:solidFill>
                            <a:srgbClr val="000000"/>
                          </a:solidFill>
                          <a:latin typeface="Calibri" pitchFamily="34" charset="0"/>
                          <a:cs typeface="Calibri" pitchFamily="34" charset="0"/>
                        </a:rPr>
                        <a:t>Другие вопросы в области  социальной  политики</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13604,01</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100" b="0" i="0" u="none" strike="noStrike" dirty="0">
                          <a:solidFill>
                            <a:srgbClr val="000000"/>
                          </a:solidFill>
                          <a:latin typeface="Calibri" pitchFamily="34" charset="0"/>
                          <a:cs typeface="Calibri" pitchFamily="34" charset="0"/>
                        </a:rPr>
                        <a:t>14 673,10</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100" b="0" i="0" u="none" strike="noStrike" dirty="0">
                          <a:solidFill>
                            <a:srgbClr val="000000"/>
                          </a:solidFill>
                          <a:latin typeface="Calibri" pitchFamily="34" charset="0"/>
                          <a:cs typeface="Calibri" pitchFamily="34" charset="0"/>
                        </a:rPr>
                        <a:t>14 859,86</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15 511,77</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15 511,77</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100,0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28" name="Диаграмма 27"/>
          <p:cNvGraphicFramePr/>
          <p:nvPr/>
        </p:nvGraphicFramePr>
        <p:xfrm>
          <a:off x="4953000" y="1752600"/>
          <a:ext cx="3886200" cy="23622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0"/>
            <a:ext cx="8858312" cy="4662815"/>
          </a:xfrm>
          <a:prstGeom prst="rect">
            <a:avLst/>
          </a:prstGeom>
          <a:noFill/>
        </p:spPr>
        <p:txBody>
          <a:bodyPr wrap="square" rtlCol="0">
            <a:spAutoFit/>
          </a:bodyPr>
          <a:lstStyle/>
          <a:p>
            <a:pPr algn="just"/>
            <a:endParaRPr lang="ru-RU" sz="1100" dirty="0" smtClean="0">
              <a:latin typeface="Calibri" pitchFamily="34" charset="0"/>
              <a:cs typeface="Calibri" pitchFamily="34" charset="0"/>
            </a:endParaRPr>
          </a:p>
          <a:p>
            <a:pPr algn="just"/>
            <a:r>
              <a:rPr lang="ru-RU" sz="1100" dirty="0" smtClean="0">
                <a:latin typeface="Calibri" pitchFamily="34" charset="0"/>
                <a:cs typeface="Calibri" pitchFamily="34" charset="0"/>
              </a:rPr>
              <a:t>Исполнение налоговых и неналоговых доходов бюджетов муниципальных образований Курского района Ставропольского края за 2019 год…………………………………………………………………………………………………………………………………………………………………………………………………………………………………..50</a:t>
            </a:r>
          </a:p>
          <a:p>
            <a:pPr algn="just"/>
            <a:r>
              <a:rPr lang="ru-RU" sz="1100" dirty="0" smtClean="0">
                <a:latin typeface="Calibri" pitchFamily="34" charset="0"/>
                <a:cs typeface="Calibri" pitchFamily="34" charset="0"/>
              </a:rPr>
              <a:t>     Функциональная структура исполнения расходов бюджетов муниципальных образований Курского района Ставропольского края за 2018-2019 годы……………………………………………………………………………………………………………………………………………………………………………………………………………………….    Обеспечение жильем молодых семей………………………………………………………………………………………………………………………………………………………………..52-53</a:t>
            </a:r>
          </a:p>
          <a:p>
            <a:pPr algn="just"/>
            <a:r>
              <a:rPr lang="ru-RU" sz="1100" dirty="0" smtClean="0">
                <a:latin typeface="Calibri" pitchFamily="34" charset="0"/>
                <a:cs typeface="Calibri" pitchFamily="34" charset="0"/>
              </a:rPr>
              <a:t>     Поддержка местных инициатив…………………………………………………………………………………………………………………………………………………………………………..54-59</a:t>
            </a:r>
          </a:p>
          <a:p>
            <a:pPr algn="just"/>
            <a:r>
              <a:rPr lang="ru-RU" sz="1100" dirty="0" smtClean="0">
                <a:latin typeface="Calibri" pitchFamily="34" charset="0"/>
                <a:cs typeface="Calibri" pitchFamily="34" charset="0"/>
              </a:rPr>
              <a:t>     Сведения о реализации государственных программ на территории Курского района Ставропольского края, финансируемых за счет межбюджетных трансфертов в 2019 году………………………………………………………………………………………………………………………………………………………….…….60-62</a:t>
            </a:r>
          </a:p>
          <a:p>
            <a:pPr algn="just"/>
            <a:r>
              <a:rPr lang="ru-RU" sz="1100" dirty="0" smtClean="0">
                <a:latin typeface="Calibri" pitchFamily="34" charset="0"/>
                <a:cs typeface="Calibri" pitchFamily="34" charset="0"/>
              </a:rPr>
              <a:t>     Дорожный фонд (дорожное хозяйство) Курского района Ставропольского края………………………………………………………………………………….……………….63</a:t>
            </a:r>
          </a:p>
          <a:p>
            <a:pPr algn="just"/>
            <a:r>
              <a:rPr lang="ru-RU" sz="1100" b="1" dirty="0" smtClean="0">
                <a:latin typeface="Calibri" pitchFamily="34" charset="0"/>
                <a:cs typeface="Calibri" pitchFamily="34" charset="0"/>
              </a:rPr>
              <a:t>Раздел 9. </a:t>
            </a:r>
            <a:r>
              <a:rPr lang="ru-RU" sz="1100" dirty="0" smtClean="0">
                <a:latin typeface="Calibri" pitchFamily="34" charset="0"/>
                <a:cs typeface="Calibri" pitchFamily="34" charset="0"/>
              </a:rPr>
              <a:t>Бюджетная устойчивость……………………………………………………………………………………………………………………………………………………………….………………64</a:t>
            </a:r>
          </a:p>
          <a:p>
            <a:pPr algn="just"/>
            <a:r>
              <a:rPr lang="ru-RU" sz="1100" dirty="0" smtClean="0">
                <a:latin typeface="Calibri" pitchFamily="34" charset="0"/>
                <a:cs typeface="Calibri" pitchFamily="34" charset="0"/>
              </a:rPr>
              <a:t>    Иные межбюджетные трансферты из бюджета Курского муниципального района Ставропольского края бюджетам сельских поселений в 2019 году…………………………………………………………………………………………………………………………………………………………………………………………………………………….…………..65</a:t>
            </a:r>
          </a:p>
          <a:p>
            <a:pPr algn="just"/>
            <a:r>
              <a:rPr lang="ru-RU" sz="1100" dirty="0" smtClean="0">
                <a:latin typeface="Calibri" pitchFamily="34" charset="0"/>
                <a:cs typeface="Calibri" pitchFamily="34" charset="0"/>
              </a:rPr>
              <a:t>    Обеспечение устойчивости бюджета………………………………………………………………………………………………………………………………………………………….……………..66</a:t>
            </a:r>
          </a:p>
          <a:p>
            <a:pPr algn="just"/>
            <a:r>
              <a:rPr lang="ru-RU" sz="1100" dirty="0" smtClean="0">
                <a:latin typeface="Calibri" pitchFamily="34" charset="0"/>
                <a:cs typeface="Calibri" pitchFamily="34" charset="0"/>
              </a:rPr>
              <a:t>    Рейтинг Курского муниципального района Ставропольского края по качеству управления бюджетным процессом…………….…………………………….67</a:t>
            </a:r>
          </a:p>
          <a:p>
            <a:pPr algn="just"/>
            <a:r>
              <a:rPr lang="ru-RU" sz="1100" dirty="0" smtClean="0">
                <a:latin typeface="Calibri" pitchFamily="34" charset="0"/>
                <a:cs typeface="Calibri" pitchFamily="34" charset="0"/>
              </a:rPr>
              <a:t>    Рейтинг исполнения налоговых и неналоговых доходов муниципальных образований Ставропольского края за 2019 год (%)………………….………68</a:t>
            </a:r>
          </a:p>
          <a:p>
            <a:pPr algn="just"/>
            <a:r>
              <a:rPr lang="ru-RU" sz="1100" dirty="0" smtClean="0">
                <a:latin typeface="Calibri" pitchFamily="34" charset="0"/>
                <a:cs typeface="Calibri" pitchFamily="34" charset="0"/>
              </a:rPr>
              <a:t>    Подушные показатели доходов и расходов бюджета и показатели характеризующие результаты использования бюджетных ассигнований в Курском муниципальном районе Ставропольского края за 2019 год………………………………………………………………………………………………………………………….69</a:t>
            </a:r>
          </a:p>
          <a:p>
            <a:pPr algn="just"/>
            <a:r>
              <a:rPr lang="ru-RU" sz="1100" dirty="0" smtClean="0">
                <a:latin typeface="Calibri" pitchFamily="34" charset="0"/>
                <a:cs typeface="Calibri" pitchFamily="34" charset="0"/>
              </a:rPr>
              <a:t>    Достигнутые значения показателей для оценки эффективности деятельности органов местного самоуправления Курского муниципального района Ставропольского края……………………………………………………………………………………………………………………………………………………………………..…………………70</a:t>
            </a:r>
          </a:p>
          <a:p>
            <a:pPr lvl="0" algn="just"/>
            <a:r>
              <a:rPr lang="ru-RU" sz="1100" dirty="0" smtClean="0">
                <a:latin typeface="Calibri" pitchFamily="34" charset="0"/>
                <a:cs typeface="Calibri" pitchFamily="34" charset="0"/>
              </a:rPr>
              <a:t>    </a:t>
            </a:r>
            <a:r>
              <a:rPr lang="ru-RU" sz="1000" kern="0" dirty="0" smtClean="0">
                <a:latin typeface="Calibri" pitchFamily="34" charset="0"/>
                <a:cs typeface="Calibri" pitchFamily="34" charset="0"/>
              </a:rPr>
              <a:t>Сведения об исполнении  расходной части бюджета Курского муниципального района Ставропольского края в разрезе разделов и подразделов в 2019 году в сравнении с 2018 годом …</a:t>
            </a:r>
            <a:r>
              <a:rPr lang="ru-RU" sz="1100" dirty="0" smtClean="0">
                <a:latin typeface="Calibri" pitchFamily="34" charset="0"/>
                <a:cs typeface="Calibri" pitchFamily="34" charset="0"/>
              </a:rPr>
              <a:t>…………….………………………………………………………………………………………………………………………………………………………………………………..71</a:t>
            </a:r>
          </a:p>
          <a:p>
            <a:pPr algn="just"/>
            <a:endParaRPr lang="ru-RU" sz="1100" dirty="0" smtClean="0">
              <a:latin typeface="Calibri" pitchFamily="34" charset="0"/>
              <a:cs typeface="Calibri" pitchFamily="34" charset="0"/>
            </a:endParaRPr>
          </a:p>
          <a:p>
            <a:pPr algn="just"/>
            <a:r>
              <a:rPr lang="ru-RU" sz="1100" b="1" dirty="0" smtClean="0">
                <a:latin typeface="Calibri" pitchFamily="34" charset="0"/>
                <a:cs typeface="Calibri" pitchFamily="34" charset="0"/>
              </a:rPr>
              <a:t>ПОНЯТИЯ И ТЕРМИНЫ</a:t>
            </a:r>
            <a:r>
              <a:rPr lang="ru-RU" sz="1100" dirty="0" smtClean="0">
                <a:latin typeface="Calibri" pitchFamily="34" charset="0"/>
                <a:cs typeface="Calibri" pitchFamily="34" charset="0"/>
              </a:rPr>
              <a:t>……………………………………………………………………………………………………………………………………………………………………………………………..72-82</a:t>
            </a:r>
          </a:p>
          <a:p>
            <a:r>
              <a:rPr lang="ru-RU" sz="1100" b="1" dirty="0" smtClean="0">
                <a:latin typeface="Calibri" pitchFamily="34" charset="0"/>
                <a:cs typeface="Calibri" pitchFamily="34" charset="0"/>
              </a:rPr>
              <a:t>КОНТАКТНАЯ ИНФОРМАЦИЯ</a:t>
            </a:r>
            <a:r>
              <a:rPr lang="ru-RU" sz="1100" dirty="0" smtClean="0">
                <a:latin typeface="Calibri" pitchFamily="34" charset="0"/>
                <a:cs typeface="Calibri" pitchFamily="34" charset="0"/>
              </a:rPr>
              <a:t>…………………………………………………………………………………………………………………………………………………………………………………….…83</a:t>
            </a:r>
          </a:p>
          <a:p>
            <a:endParaRPr lang="ru-RU" sz="1100" dirty="0">
              <a:latin typeface="Calibri" pitchFamily="34" charset="0"/>
              <a:cs typeface="Calibri" pitchFamily="34" charset="0"/>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4600" y="0"/>
            <a:ext cx="4114800" cy="369332"/>
          </a:xfrm>
          <a:prstGeom prst="rect">
            <a:avLst/>
          </a:prstGeom>
        </p:spPr>
        <p:txBody>
          <a:bodyPr wrap="square">
            <a:spAutoFit/>
          </a:bodyPr>
          <a:lstStyle/>
          <a:p>
            <a:r>
              <a:rPr lang="ru-RU" b="1" dirty="0" smtClean="0"/>
              <a:t>КУЛЬТУРА  И  КИНЕМАТОГРАФИЯ </a:t>
            </a:r>
            <a:endParaRPr lang="ru-RU" dirty="0"/>
          </a:p>
        </p:txBody>
      </p:sp>
      <p:graphicFrame>
        <p:nvGraphicFramePr>
          <p:cNvPr id="5" name="Диаграмма 4"/>
          <p:cNvGraphicFramePr/>
          <p:nvPr/>
        </p:nvGraphicFramePr>
        <p:xfrm>
          <a:off x="228600" y="533400"/>
          <a:ext cx="4572000" cy="2413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Таблица 5"/>
          <p:cNvGraphicFramePr>
            <a:graphicFrameLocks noGrp="1"/>
          </p:cNvGraphicFramePr>
          <p:nvPr/>
        </p:nvGraphicFramePr>
        <p:xfrm>
          <a:off x="228600" y="3701628"/>
          <a:ext cx="8610601" cy="1327571"/>
        </p:xfrm>
        <a:graphic>
          <a:graphicData uri="http://schemas.openxmlformats.org/drawingml/2006/table">
            <a:tbl>
              <a:tblPr/>
              <a:tblGrid>
                <a:gridCol w="2646085"/>
                <a:gridCol w="1021056"/>
                <a:gridCol w="1030172"/>
                <a:gridCol w="1030172"/>
                <a:gridCol w="1032452"/>
                <a:gridCol w="1021056"/>
                <a:gridCol w="829608"/>
              </a:tblGrid>
              <a:tr h="236407">
                <a:tc rowSpan="2">
                  <a:txBody>
                    <a:bodyPr/>
                    <a:lstStyle/>
                    <a:p>
                      <a:pPr algn="ctr" fontAlgn="ctr"/>
                      <a:r>
                        <a:rPr lang="ru-RU" sz="1100" b="0" i="0" u="none" strike="noStrike" dirty="0">
                          <a:solidFill>
                            <a:srgbClr val="000000"/>
                          </a:solidFill>
                          <a:latin typeface="Calibri" pitchFamily="34" charset="0"/>
                          <a:cs typeface="Calibri" pitchFamily="34" charset="0"/>
                        </a:rPr>
                        <a:t>Наименование</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ru-RU" sz="1100" b="0" i="0" u="none" strike="noStrike" dirty="0">
                          <a:solidFill>
                            <a:srgbClr val="000000"/>
                          </a:solidFill>
                          <a:latin typeface="Calibri" pitchFamily="34" charset="0"/>
                          <a:cs typeface="Calibri" pitchFamily="34" charset="0"/>
                        </a:rPr>
                        <a:t>Исполнение 2017 года</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ru-RU" sz="1100" b="0" i="0" u="none" strike="noStrike" dirty="0">
                          <a:solidFill>
                            <a:srgbClr val="000000"/>
                          </a:solidFill>
                          <a:latin typeface="Calibri" pitchFamily="34" charset="0"/>
                          <a:cs typeface="Calibri" pitchFamily="34" charset="0"/>
                        </a:rPr>
                        <a:t>Исполнение 2018 года</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b"/>
                      <a:r>
                        <a:rPr lang="ru-RU" sz="1100" b="0" i="0" u="none" strike="noStrike">
                          <a:solidFill>
                            <a:srgbClr val="000000"/>
                          </a:solidFill>
                          <a:latin typeface="Calibri" pitchFamily="34" charset="0"/>
                          <a:cs typeface="Calibri" pitchFamily="34" charset="0"/>
                        </a:rPr>
                        <a:t>2019 год</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r>
              <a:tr h="401232">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t"/>
                      <a:r>
                        <a:rPr lang="ru-RU" sz="1100" b="0" i="0" u="none" strike="noStrike" dirty="0">
                          <a:solidFill>
                            <a:srgbClr val="000000"/>
                          </a:solidFill>
                          <a:latin typeface="Calibri" pitchFamily="34" charset="0"/>
                          <a:cs typeface="Calibri" pitchFamily="34" charset="0"/>
                        </a:rPr>
                        <a:t>Первоначально утвержденный</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ru-RU" sz="1100" b="0" i="0" u="none" strike="noStrike" dirty="0">
                          <a:solidFill>
                            <a:srgbClr val="000000"/>
                          </a:solidFill>
                          <a:latin typeface="Calibri" pitchFamily="34" charset="0"/>
                          <a:cs typeface="Calibri" pitchFamily="34" charset="0"/>
                        </a:rPr>
                        <a:t>Уточненный план</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100" b="0" i="0" u="none" strike="noStrike" dirty="0">
                          <a:solidFill>
                            <a:srgbClr val="000000"/>
                          </a:solidFill>
                          <a:latin typeface="Calibri" pitchFamily="34" charset="0"/>
                          <a:cs typeface="Calibri" pitchFamily="34" charset="0"/>
                        </a:rPr>
                        <a:t>Исполнение</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solidFill>
                            <a:srgbClr val="000000"/>
                          </a:solidFill>
                          <a:latin typeface="Calibri" pitchFamily="34" charset="0"/>
                          <a:cs typeface="Calibri" pitchFamily="34" charset="0"/>
                        </a:rPr>
                        <a:t>% исполнения</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4440">
                <a:tc>
                  <a:txBody>
                    <a:bodyPr/>
                    <a:lstStyle/>
                    <a:p>
                      <a:pPr algn="just" fontAlgn="b"/>
                      <a:r>
                        <a:rPr lang="ru-RU" sz="1100" b="1" i="0" u="none" strike="noStrike" dirty="0">
                          <a:solidFill>
                            <a:srgbClr val="000000"/>
                          </a:solidFill>
                          <a:latin typeface="Calibri" pitchFamily="34" charset="0"/>
                          <a:cs typeface="Calibri" pitchFamily="34" charset="0"/>
                        </a:rPr>
                        <a:t>Культура и кинематография</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dirty="0">
                          <a:solidFill>
                            <a:srgbClr val="000000"/>
                          </a:solidFill>
                          <a:latin typeface="Calibri" pitchFamily="34" charset="0"/>
                          <a:cs typeface="Calibri" pitchFamily="34" charset="0"/>
                        </a:rPr>
                        <a:t>          50 923,74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dirty="0">
                          <a:solidFill>
                            <a:srgbClr val="000000"/>
                          </a:solidFill>
                          <a:latin typeface="Calibri" pitchFamily="34" charset="0"/>
                          <a:cs typeface="Calibri" pitchFamily="34" charset="0"/>
                        </a:rPr>
                        <a:t> 54973,01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dirty="0">
                          <a:solidFill>
                            <a:srgbClr val="000000"/>
                          </a:solidFill>
                          <a:latin typeface="Calibri" pitchFamily="34" charset="0"/>
                          <a:cs typeface="Calibri" pitchFamily="34" charset="0"/>
                        </a:rPr>
                        <a:t>           53 286,52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a:solidFill>
                            <a:srgbClr val="000000"/>
                          </a:solidFill>
                          <a:latin typeface="Calibri" pitchFamily="34" charset="0"/>
                          <a:cs typeface="Calibri" pitchFamily="34" charset="0"/>
                        </a:rPr>
                        <a:t>           54 706,96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a:solidFill>
                            <a:srgbClr val="000000"/>
                          </a:solidFill>
                          <a:latin typeface="Calibri" pitchFamily="34" charset="0"/>
                          <a:cs typeface="Calibri" pitchFamily="34" charset="0"/>
                        </a:rPr>
                        <a:t>          54 545,65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dirty="0">
                          <a:solidFill>
                            <a:srgbClr val="000000"/>
                          </a:solidFill>
                          <a:latin typeface="Calibri" pitchFamily="34" charset="0"/>
                          <a:cs typeface="Calibri" pitchFamily="34" charset="0"/>
                        </a:rPr>
                        <a:t>             99,7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440">
                <a:tc>
                  <a:txBody>
                    <a:bodyPr/>
                    <a:lstStyle/>
                    <a:p>
                      <a:pPr algn="just" fontAlgn="b"/>
                      <a:r>
                        <a:rPr lang="ru-RU" sz="1100" b="0" i="0" u="none" strike="noStrike">
                          <a:solidFill>
                            <a:srgbClr val="000000"/>
                          </a:solidFill>
                          <a:latin typeface="Calibri" pitchFamily="34" charset="0"/>
                          <a:cs typeface="Calibri" pitchFamily="34" charset="0"/>
                        </a:rPr>
                        <a:t>Культура</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39766,63</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100" b="0" i="0" u="none" strike="noStrike" dirty="0">
                          <a:solidFill>
                            <a:srgbClr val="000000"/>
                          </a:solidFill>
                          <a:latin typeface="Calibri" pitchFamily="34" charset="0"/>
                          <a:cs typeface="Calibri" pitchFamily="34" charset="0"/>
                        </a:rPr>
                        <a:t>40 917,61</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39069,71</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41 126,92</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41 080,98</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99,9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440">
                <a:tc>
                  <a:txBody>
                    <a:bodyPr/>
                    <a:lstStyle/>
                    <a:p>
                      <a:pPr algn="just" fontAlgn="b"/>
                      <a:r>
                        <a:rPr lang="ru-RU" sz="1100" b="0" i="0" u="none" strike="noStrike">
                          <a:solidFill>
                            <a:srgbClr val="000000"/>
                          </a:solidFill>
                          <a:latin typeface="Calibri" pitchFamily="34" charset="0"/>
                          <a:cs typeface="Calibri" pitchFamily="34" charset="0"/>
                        </a:rPr>
                        <a:t>Кинематография</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3736,27</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100" b="0" i="0" u="none" strike="noStrike" dirty="0">
                          <a:solidFill>
                            <a:srgbClr val="000000"/>
                          </a:solidFill>
                          <a:latin typeface="Calibri" pitchFamily="34" charset="0"/>
                          <a:cs typeface="Calibri" pitchFamily="34" charset="0"/>
                        </a:rPr>
                        <a:t>3835,64</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4434,57</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4 434,57</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4 427,63</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99,8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440">
                <a:tc>
                  <a:txBody>
                    <a:bodyPr/>
                    <a:lstStyle/>
                    <a:p>
                      <a:pPr algn="just" fontAlgn="b"/>
                      <a:r>
                        <a:rPr lang="ru-RU" sz="1100" b="0" i="0" u="none" strike="noStrike" dirty="0">
                          <a:solidFill>
                            <a:srgbClr val="000000"/>
                          </a:solidFill>
                          <a:latin typeface="Calibri" pitchFamily="34" charset="0"/>
                          <a:cs typeface="Calibri" pitchFamily="34" charset="0"/>
                        </a:rPr>
                        <a:t>Другие вопросы в области культуры</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7420,84</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100" b="0" i="0" u="none" strike="noStrike">
                          <a:solidFill>
                            <a:srgbClr val="000000"/>
                          </a:solidFill>
                          <a:latin typeface="Calibri" pitchFamily="34" charset="0"/>
                          <a:cs typeface="Calibri" pitchFamily="34" charset="0"/>
                        </a:rPr>
                        <a:t>10 219,76</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9782,24</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9 145,47</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9 037,04</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98,8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 name="Прямоугольник 6"/>
          <p:cNvSpPr/>
          <p:nvPr/>
        </p:nvSpPr>
        <p:spPr>
          <a:xfrm>
            <a:off x="152400" y="2819400"/>
            <a:ext cx="8839200" cy="1477328"/>
          </a:xfrm>
          <a:prstGeom prst="rect">
            <a:avLst/>
          </a:prstGeom>
        </p:spPr>
        <p:txBody>
          <a:bodyPr wrap="square">
            <a:spAutoFit/>
          </a:bodyPr>
          <a:lstStyle/>
          <a:p>
            <a:r>
              <a:rPr lang="ru-RU" sz="1000" dirty="0" smtClean="0">
                <a:latin typeface="Calibri" pitchFamily="34" charset="0"/>
                <a:cs typeface="Calibri" pitchFamily="34" charset="0"/>
              </a:rPr>
              <a:t>    Сеть отрасли культуры и кинематографии Курского муниципального района составляют 12 учреждений </a:t>
            </a:r>
            <a:r>
              <a:rPr lang="ru-RU" sz="1000" dirty="0" err="1" smtClean="0">
                <a:latin typeface="Calibri" pitchFamily="34" charset="0"/>
                <a:cs typeface="Calibri" pitchFamily="34" charset="0"/>
              </a:rPr>
              <a:t>культурно-досугового</a:t>
            </a:r>
            <a:r>
              <a:rPr lang="ru-RU" sz="1000" dirty="0" smtClean="0">
                <a:latin typeface="Calibri" pitchFamily="34" charset="0"/>
                <a:cs typeface="Calibri" pitchFamily="34" charset="0"/>
              </a:rPr>
              <a:t> типа,   МУК «</a:t>
            </a:r>
            <a:r>
              <a:rPr lang="ru-RU" sz="1000" dirty="0" err="1" smtClean="0">
                <a:latin typeface="Calibri" pitchFamily="34" charset="0"/>
                <a:cs typeface="Calibri" pitchFamily="34" charset="0"/>
              </a:rPr>
              <a:t>Межпоселенческий</a:t>
            </a:r>
            <a:r>
              <a:rPr lang="ru-RU" sz="1000" dirty="0" smtClean="0">
                <a:latin typeface="Calibri" pitchFamily="34" charset="0"/>
                <a:cs typeface="Calibri" pitchFamily="34" charset="0"/>
              </a:rPr>
              <a:t>  районный Дом культуры», МУК «</a:t>
            </a:r>
            <a:r>
              <a:rPr lang="ru-RU" sz="1000" dirty="0" err="1" smtClean="0">
                <a:latin typeface="Calibri" pitchFamily="34" charset="0"/>
                <a:cs typeface="Calibri" pitchFamily="34" charset="0"/>
              </a:rPr>
              <a:t>Межпоселенческий</a:t>
            </a:r>
            <a:r>
              <a:rPr lang="ru-RU" sz="1000" dirty="0" smtClean="0">
                <a:latin typeface="Calibri" pitchFamily="34" charset="0"/>
                <a:cs typeface="Calibri" pitchFamily="34" charset="0"/>
              </a:rPr>
              <a:t> районный кинотеатр «Восток»,  МУ «</a:t>
            </a:r>
            <a:r>
              <a:rPr lang="ru-RU" sz="1000" dirty="0" err="1" smtClean="0">
                <a:latin typeface="Calibri" pitchFamily="34" charset="0"/>
                <a:cs typeface="Calibri" pitchFamily="34" charset="0"/>
              </a:rPr>
              <a:t>Межпоселенческая</a:t>
            </a:r>
            <a:r>
              <a:rPr lang="ru-RU" sz="1000" dirty="0" smtClean="0">
                <a:latin typeface="Calibri" pitchFamily="34" charset="0"/>
                <a:cs typeface="Calibri" pitchFamily="34" charset="0"/>
              </a:rPr>
              <a:t> центральная библиотека», 1 районная детская библиотека, 25 библиотек-филиалов, музей истории и краеведения Курского муниципального района Ставропольского края, МУ  ДО  Курская детская художественная школа с филиалом  в селе </a:t>
            </a:r>
            <a:r>
              <a:rPr lang="ru-RU" sz="1000" dirty="0" err="1" smtClean="0">
                <a:latin typeface="Calibri" pitchFamily="34" charset="0"/>
                <a:cs typeface="Calibri" pitchFamily="34" charset="0"/>
              </a:rPr>
              <a:t>Эдиссия</a:t>
            </a:r>
            <a:r>
              <a:rPr lang="ru-RU" sz="1000" dirty="0" smtClean="0">
                <a:latin typeface="Calibri" pitchFamily="34" charset="0"/>
                <a:cs typeface="Calibri" pitchFamily="34" charset="0"/>
              </a:rPr>
              <a:t>,  МУ  ДО  Курская детская музыкальная школа с тремя филиалами в </a:t>
            </a:r>
            <a:r>
              <a:rPr lang="ru-RU" sz="1000" dirty="0" err="1" smtClean="0">
                <a:latin typeface="Calibri" pitchFamily="34" charset="0"/>
                <a:cs typeface="Calibri" pitchFamily="34" charset="0"/>
              </a:rPr>
              <a:t>с.Эдиссия</a:t>
            </a:r>
            <a:r>
              <a:rPr lang="ru-RU" sz="1000" dirty="0" smtClean="0">
                <a:latin typeface="Calibri" pitchFamily="34" charset="0"/>
                <a:cs typeface="Calibri" pitchFamily="34" charset="0"/>
              </a:rPr>
              <a:t>, с.Русском, </a:t>
            </a:r>
            <a:r>
              <a:rPr lang="ru-RU" sz="1000" dirty="0" err="1" smtClean="0">
                <a:latin typeface="Calibri" pitchFamily="34" charset="0"/>
                <a:cs typeface="Calibri" pitchFamily="34" charset="0"/>
              </a:rPr>
              <a:t>ст.Галюгаевской</a:t>
            </a:r>
            <a:r>
              <a:rPr lang="ru-RU" sz="1000" dirty="0" smtClean="0">
                <a:latin typeface="Calibri" pitchFamily="34" charset="0"/>
                <a:cs typeface="Calibri" pitchFamily="34" charset="0"/>
              </a:rPr>
              <a:t>. </a:t>
            </a:r>
          </a:p>
          <a:p>
            <a:pPr algn="just"/>
            <a:endParaRPr lang="ru-RU" sz="1000" dirty="0" smtClean="0">
              <a:latin typeface="Calibri" pitchFamily="34" charset="0"/>
              <a:cs typeface="Calibri" pitchFamily="34" charset="0"/>
            </a:endParaRPr>
          </a:p>
          <a:p>
            <a:pPr algn="just"/>
            <a:endParaRPr lang="ru-RU" sz="1000" dirty="0" smtClean="0"/>
          </a:p>
          <a:p>
            <a:pPr algn="just"/>
            <a:endParaRPr lang="ru-RU" sz="1000" dirty="0" smtClean="0">
              <a:latin typeface="Calibri" pitchFamily="34" charset="0"/>
              <a:cs typeface="Calibri" pitchFamily="34" charset="0"/>
            </a:endParaRPr>
          </a:p>
          <a:p>
            <a:pPr algn="just"/>
            <a:r>
              <a:rPr lang="ru-RU" sz="1000" dirty="0" smtClean="0">
                <a:latin typeface="Calibri" pitchFamily="34" charset="0"/>
                <a:cs typeface="Calibri" pitchFamily="34" charset="0"/>
              </a:rPr>
              <a:t>     </a:t>
            </a:r>
            <a:endParaRPr lang="ru-RU" sz="1000" dirty="0"/>
          </a:p>
        </p:txBody>
      </p:sp>
      <p:sp>
        <p:nvSpPr>
          <p:cNvPr id="8" name="TextBox 7"/>
          <p:cNvSpPr txBox="1"/>
          <p:nvPr/>
        </p:nvSpPr>
        <p:spPr>
          <a:xfrm>
            <a:off x="5181600" y="381000"/>
            <a:ext cx="3733800" cy="646331"/>
          </a:xfrm>
          <a:prstGeom prst="rect">
            <a:avLst/>
          </a:prstGeom>
          <a:noFill/>
        </p:spPr>
        <p:txBody>
          <a:bodyPr wrap="square" rtlCol="0">
            <a:spAutoFit/>
          </a:bodyPr>
          <a:lstStyle/>
          <a:p>
            <a:pPr algn="ctr"/>
            <a:r>
              <a:rPr lang="ru-RU" sz="1200" dirty="0" smtClean="0"/>
              <a:t>РАСХОДЫ, НАПРАВЛЯЕМЫЕ НА КУЛЬТУРУ И КИНЕМАТОГРАФИЮ, В РАСЧЕТЕ НА 1 ЖИТЕЛЯ КУРСКОГО РАЙОНА  В  ГОД</a:t>
            </a:r>
            <a:endParaRPr lang="ru-RU" sz="1200" dirty="0"/>
          </a:p>
        </p:txBody>
      </p:sp>
      <p:graphicFrame>
        <p:nvGraphicFramePr>
          <p:cNvPr id="10" name="Диаграмма 9"/>
          <p:cNvGraphicFramePr/>
          <p:nvPr/>
        </p:nvGraphicFramePr>
        <p:xfrm>
          <a:off x="5257800" y="914400"/>
          <a:ext cx="3505200" cy="1981200"/>
        </p:xfrm>
        <a:graphic>
          <a:graphicData uri="http://schemas.openxmlformats.org/drawingml/2006/chart">
            <c:chart xmlns:c="http://schemas.openxmlformats.org/drawingml/2006/chart" xmlns:r="http://schemas.openxmlformats.org/officeDocument/2006/relationships" r:id="rId3"/>
          </a:graphicData>
        </a:graphic>
      </p:graphicFrame>
      <p:pic>
        <p:nvPicPr>
          <p:cNvPr id="79874" name="Picture 2" descr="https://kultura-kursk.stv.muzkult.ru/media/2018/09/08/1217690232/image_image_3394847.jpg"/>
          <p:cNvPicPr>
            <a:picLocks noChangeAspect="1" noChangeArrowheads="1"/>
          </p:cNvPicPr>
          <p:nvPr/>
        </p:nvPicPr>
        <p:blipFill>
          <a:blip r:embed="rId4" cstate="print"/>
          <a:srcRect/>
          <a:stretch>
            <a:fillRect/>
          </a:stretch>
        </p:blipFill>
        <p:spPr bwMode="auto">
          <a:xfrm>
            <a:off x="228600" y="5181600"/>
            <a:ext cx="2438400" cy="1495426"/>
          </a:xfrm>
          <a:prstGeom prst="rect">
            <a:avLst/>
          </a:prstGeom>
          <a:noFill/>
        </p:spPr>
      </p:pic>
      <p:pic>
        <p:nvPicPr>
          <p:cNvPr id="79876" name="Picture 4" descr="http://xn----8sbwecba3ainehy.xn--p1ai/tinybrowser/images/0kultura/_full/_photo_1573471401.jpg"/>
          <p:cNvPicPr>
            <a:picLocks noChangeAspect="1" noChangeArrowheads="1"/>
          </p:cNvPicPr>
          <p:nvPr/>
        </p:nvPicPr>
        <p:blipFill>
          <a:blip r:embed="rId5" cstate="print"/>
          <a:srcRect/>
          <a:stretch>
            <a:fillRect/>
          </a:stretch>
        </p:blipFill>
        <p:spPr bwMode="auto">
          <a:xfrm>
            <a:off x="6629400" y="5181600"/>
            <a:ext cx="2212259" cy="1524000"/>
          </a:xfrm>
          <a:prstGeom prst="rect">
            <a:avLst/>
          </a:prstGeom>
          <a:noFill/>
        </p:spPr>
      </p:pic>
      <p:pic>
        <p:nvPicPr>
          <p:cNvPr id="79878" name="Picture 6" descr="http://xn----8sbwecba3ainehy.xn--p1ai/tinybrowser/images/0kultura/_full/_16550055_thumb.jpg"/>
          <p:cNvPicPr>
            <a:picLocks noChangeAspect="1" noChangeArrowheads="1"/>
          </p:cNvPicPr>
          <p:nvPr/>
        </p:nvPicPr>
        <p:blipFill>
          <a:blip r:embed="rId6" cstate="print"/>
          <a:srcRect/>
          <a:stretch>
            <a:fillRect/>
          </a:stretch>
        </p:blipFill>
        <p:spPr bwMode="auto">
          <a:xfrm>
            <a:off x="3429000" y="5181600"/>
            <a:ext cx="2472266" cy="152400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4600" y="0"/>
            <a:ext cx="4572000" cy="369332"/>
          </a:xfrm>
          <a:prstGeom prst="rect">
            <a:avLst/>
          </a:prstGeom>
        </p:spPr>
        <p:txBody>
          <a:bodyPr wrap="square">
            <a:spAutoFit/>
          </a:bodyPr>
          <a:lstStyle/>
          <a:p>
            <a:r>
              <a:rPr lang="ru-RU" b="1" dirty="0" smtClean="0"/>
              <a:t>ФИЗИЧЕСКАЯ КУЛЬТУРА И СПОРТ</a:t>
            </a:r>
            <a:endParaRPr lang="ru-RU" dirty="0"/>
          </a:p>
        </p:txBody>
      </p:sp>
      <p:graphicFrame>
        <p:nvGraphicFramePr>
          <p:cNvPr id="3" name="Диаграмма 2"/>
          <p:cNvGraphicFramePr/>
          <p:nvPr/>
        </p:nvGraphicFramePr>
        <p:xfrm>
          <a:off x="228600" y="381000"/>
          <a:ext cx="4572000" cy="2413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Таблица 3"/>
          <p:cNvGraphicFramePr>
            <a:graphicFrameLocks noGrp="1"/>
          </p:cNvGraphicFramePr>
          <p:nvPr/>
        </p:nvGraphicFramePr>
        <p:xfrm>
          <a:off x="304801" y="4038600"/>
          <a:ext cx="8534398" cy="1226503"/>
        </p:xfrm>
        <a:graphic>
          <a:graphicData uri="http://schemas.openxmlformats.org/drawingml/2006/table">
            <a:tbl>
              <a:tblPr/>
              <a:tblGrid>
                <a:gridCol w="1904999"/>
                <a:gridCol w="1046610"/>
                <a:gridCol w="1073312"/>
                <a:gridCol w="1341640"/>
                <a:gridCol w="1073312"/>
                <a:gridCol w="983870"/>
                <a:gridCol w="1110655"/>
              </a:tblGrid>
              <a:tr h="164409">
                <a:tc rowSpan="2">
                  <a:txBody>
                    <a:bodyPr/>
                    <a:lstStyle/>
                    <a:p>
                      <a:pPr algn="ctr" fontAlgn="ctr"/>
                      <a:r>
                        <a:rPr lang="ru-RU" sz="1200" b="0" i="0" u="none" strike="noStrike" dirty="0">
                          <a:solidFill>
                            <a:srgbClr val="000000"/>
                          </a:solidFill>
                          <a:latin typeface="Calibri" pitchFamily="34" charset="0"/>
                          <a:cs typeface="Calibri" pitchFamily="34" charset="0"/>
                        </a:rPr>
                        <a:t>Наименование</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ru-RU" sz="1200" b="0" i="0" u="none" strike="noStrike" dirty="0">
                          <a:solidFill>
                            <a:srgbClr val="000000"/>
                          </a:solidFill>
                          <a:latin typeface="Calibri" pitchFamily="34" charset="0"/>
                          <a:cs typeface="Calibri" pitchFamily="34" charset="0"/>
                        </a:rPr>
                        <a:t>Исполнение 2017 года</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ru-RU" sz="1200" b="0" i="0" u="none" strike="noStrike" dirty="0">
                          <a:solidFill>
                            <a:srgbClr val="000000"/>
                          </a:solidFill>
                          <a:latin typeface="Calibri" pitchFamily="34" charset="0"/>
                          <a:cs typeface="Calibri" pitchFamily="34" charset="0"/>
                        </a:rPr>
                        <a:t>Исполнение 2018 года</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b"/>
                      <a:r>
                        <a:rPr lang="ru-RU" sz="1200" b="0" i="0" u="none" strike="noStrike">
                          <a:solidFill>
                            <a:srgbClr val="000000"/>
                          </a:solidFill>
                          <a:latin typeface="Calibri" pitchFamily="34" charset="0"/>
                          <a:cs typeface="Calibri" pitchFamily="34" charset="0"/>
                        </a:rPr>
                        <a:t>2019 год</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r>
              <a:tr h="40115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t"/>
                      <a:r>
                        <a:rPr lang="ru-RU" sz="1200" b="0" i="0" u="none" strike="noStrike" dirty="0">
                          <a:solidFill>
                            <a:srgbClr val="000000"/>
                          </a:solidFill>
                          <a:latin typeface="Calibri" pitchFamily="34" charset="0"/>
                          <a:cs typeface="Calibri" pitchFamily="34" charset="0"/>
                        </a:rPr>
                        <a:t>Первоначально утвержденный</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ru-RU" sz="1200" b="0" i="0" u="none" strike="noStrike" dirty="0">
                          <a:solidFill>
                            <a:srgbClr val="000000"/>
                          </a:solidFill>
                          <a:latin typeface="Calibri" pitchFamily="34" charset="0"/>
                          <a:cs typeface="Calibri" pitchFamily="34" charset="0"/>
                        </a:rPr>
                        <a:t>Уточненный план</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200" b="0" i="0" u="none" strike="noStrike" dirty="0">
                          <a:solidFill>
                            <a:srgbClr val="000000"/>
                          </a:solidFill>
                          <a:latin typeface="Calibri" pitchFamily="34" charset="0"/>
                          <a:cs typeface="Calibri" pitchFamily="34" charset="0"/>
                        </a:rPr>
                        <a:t>Исполнение</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solidFill>
                            <a:srgbClr val="000000"/>
                          </a:solidFill>
                          <a:latin typeface="Calibri" pitchFamily="34" charset="0"/>
                          <a:cs typeface="Calibri" pitchFamily="34" charset="0"/>
                        </a:rPr>
                        <a:t>% </a:t>
                      </a:r>
                      <a:endParaRPr lang="ru-RU" sz="1200" b="0" i="0" u="none" strike="noStrike" dirty="0" smtClean="0">
                        <a:solidFill>
                          <a:srgbClr val="000000"/>
                        </a:solidFill>
                        <a:latin typeface="Calibri" pitchFamily="34" charset="0"/>
                        <a:cs typeface="Calibri" pitchFamily="34" charset="0"/>
                      </a:endParaRPr>
                    </a:p>
                    <a:p>
                      <a:pPr algn="ctr" fontAlgn="b"/>
                      <a:r>
                        <a:rPr lang="ru-RU" sz="1200" b="0" i="0" u="none" strike="noStrike" dirty="0" smtClean="0">
                          <a:solidFill>
                            <a:srgbClr val="000000"/>
                          </a:solidFill>
                          <a:latin typeface="Calibri" pitchFamily="34" charset="0"/>
                          <a:cs typeface="Calibri" pitchFamily="34" charset="0"/>
                        </a:rPr>
                        <a:t>исполнения</a:t>
                      </a:r>
                      <a:endParaRPr lang="ru-RU" sz="1200" b="0" i="0" u="none" strike="noStrike" dirty="0">
                        <a:solidFill>
                          <a:srgbClr val="000000"/>
                        </a:solidFill>
                        <a:latin typeface="Calibri" pitchFamily="34" charset="0"/>
                        <a:cs typeface="Calibri" pitchFamily="34" charset="0"/>
                      </a:endParaRP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2177">
                <a:tc>
                  <a:txBody>
                    <a:bodyPr/>
                    <a:lstStyle/>
                    <a:p>
                      <a:pPr algn="just" fontAlgn="b"/>
                      <a:r>
                        <a:rPr lang="ru-RU" sz="1200" b="0" i="0" u="none" strike="noStrike">
                          <a:solidFill>
                            <a:srgbClr val="000000"/>
                          </a:solidFill>
                          <a:latin typeface="Calibri" pitchFamily="34" charset="0"/>
                          <a:cs typeface="Calibri" pitchFamily="34" charset="0"/>
                        </a:rPr>
                        <a:t>Физическая культура и спорт</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dirty="0">
                          <a:solidFill>
                            <a:srgbClr val="000000"/>
                          </a:solidFill>
                          <a:latin typeface="Calibri" pitchFamily="34" charset="0"/>
                          <a:cs typeface="Calibri" pitchFamily="34" charset="0"/>
                        </a:rPr>
                        <a:t>            4 836,47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dirty="0">
                          <a:solidFill>
                            <a:srgbClr val="000000"/>
                          </a:solidFill>
                          <a:latin typeface="Calibri" pitchFamily="34" charset="0"/>
                          <a:cs typeface="Calibri" pitchFamily="34" charset="0"/>
                        </a:rPr>
                        <a:t>        </a:t>
                      </a:r>
                      <a:r>
                        <a:rPr lang="ru-RU" sz="1200" b="0" i="0" u="none" strike="noStrike" dirty="0" smtClean="0">
                          <a:solidFill>
                            <a:srgbClr val="000000"/>
                          </a:solidFill>
                          <a:latin typeface="Calibri" pitchFamily="34" charset="0"/>
                          <a:cs typeface="Calibri" pitchFamily="34" charset="0"/>
                        </a:rPr>
                        <a:t>5 </a:t>
                      </a:r>
                      <a:r>
                        <a:rPr lang="ru-RU" sz="1200" b="0" i="0" u="none" strike="noStrike" dirty="0">
                          <a:solidFill>
                            <a:srgbClr val="000000"/>
                          </a:solidFill>
                          <a:latin typeface="Calibri" pitchFamily="34" charset="0"/>
                          <a:cs typeface="Calibri" pitchFamily="34" charset="0"/>
                        </a:rPr>
                        <a:t>434,07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dirty="0">
                          <a:solidFill>
                            <a:srgbClr val="000000"/>
                          </a:solidFill>
                          <a:latin typeface="Calibri" pitchFamily="34" charset="0"/>
                          <a:cs typeface="Calibri" pitchFamily="34" charset="0"/>
                        </a:rPr>
                        <a:t>            5 827,14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dirty="0">
                          <a:solidFill>
                            <a:srgbClr val="000000"/>
                          </a:solidFill>
                          <a:latin typeface="Calibri" pitchFamily="34" charset="0"/>
                          <a:cs typeface="Calibri" pitchFamily="34" charset="0"/>
                        </a:rPr>
                        <a:t>      </a:t>
                      </a:r>
                      <a:r>
                        <a:rPr lang="ru-RU" sz="1200" b="0" i="0" u="none" strike="noStrike" dirty="0" smtClean="0">
                          <a:solidFill>
                            <a:srgbClr val="000000"/>
                          </a:solidFill>
                          <a:latin typeface="Calibri" pitchFamily="34" charset="0"/>
                          <a:cs typeface="Calibri" pitchFamily="34" charset="0"/>
                        </a:rPr>
                        <a:t>10 </a:t>
                      </a:r>
                      <a:r>
                        <a:rPr lang="ru-RU" sz="1200" b="0" i="0" u="none" strike="noStrike" dirty="0">
                          <a:solidFill>
                            <a:srgbClr val="000000"/>
                          </a:solidFill>
                          <a:latin typeface="Calibri" pitchFamily="34" charset="0"/>
                          <a:cs typeface="Calibri" pitchFamily="34" charset="0"/>
                        </a:rPr>
                        <a:t>270,52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dirty="0">
                          <a:solidFill>
                            <a:srgbClr val="000000"/>
                          </a:solidFill>
                          <a:latin typeface="Calibri" pitchFamily="34" charset="0"/>
                          <a:cs typeface="Calibri" pitchFamily="34" charset="0"/>
                        </a:rPr>
                        <a:t>     </a:t>
                      </a:r>
                      <a:r>
                        <a:rPr lang="ru-RU" sz="1200" b="0" i="0" u="none" strike="noStrike" dirty="0" smtClean="0">
                          <a:solidFill>
                            <a:srgbClr val="000000"/>
                          </a:solidFill>
                          <a:latin typeface="Calibri" pitchFamily="34" charset="0"/>
                          <a:cs typeface="Calibri" pitchFamily="34" charset="0"/>
                        </a:rPr>
                        <a:t> </a:t>
                      </a:r>
                      <a:r>
                        <a:rPr lang="ru-RU" sz="1200" b="0" i="0" u="none" strike="noStrike" dirty="0">
                          <a:solidFill>
                            <a:srgbClr val="000000"/>
                          </a:solidFill>
                          <a:latin typeface="Calibri" pitchFamily="34" charset="0"/>
                          <a:cs typeface="Calibri" pitchFamily="34" charset="0"/>
                        </a:rPr>
                        <a:t>6 863,49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dirty="0">
                          <a:solidFill>
                            <a:srgbClr val="000000"/>
                          </a:solidFill>
                          <a:latin typeface="Calibri" pitchFamily="34" charset="0"/>
                          <a:cs typeface="Calibri" pitchFamily="34" charset="0"/>
                        </a:rPr>
                        <a:t>             66,8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409">
                <a:tc>
                  <a:txBody>
                    <a:bodyPr/>
                    <a:lstStyle/>
                    <a:p>
                      <a:pPr algn="just" fontAlgn="b"/>
                      <a:r>
                        <a:rPr lang="ru-RU" sz="1200" b="0" i="0" u="none" strike="noStrike">
                          <a:solidFill>
                            <a:srgbClr val="000000"/>
                          </a:solidFill>
                          <a:latin typeface="Calibri" pitchFamily="34" charset="0"/>
                          <a:cs typeface="Calibri" pitchFamily="34" charset="0"/>
                        </a:rPr>
                        <a:t>Физическая культура</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a:solidFill>
                            <a:srgbClr val="000000"/>
                          </a:solidFill>
                          <a:latin typeface="Calibri" pitchFamily="34" charset="0"/>
                          <a:cs typeface="Calibri" pitchFamily="34" charset="0"/>
                        </a:rPr>
                        <a:t>4836,47</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200" b="0" i="0" u="none" strike="noStrike">
                          <a:solidFill>
                            <a:srgbClr val="000000"/>
                          </a:solidFill>
                          <a:latin typeface="Calibri" pitchFamily="34" charset="0"/>
                          <a:cs typeface="Calibri" pitchFamily="34" charset="0"/>
                        </a:rPr>
                        <a:t>5 434,07</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dirty="0">
                          <a:solidFill>
                            <a:srgbClr val="000000"/>
                          </a:solidFill>
                          <a:latin typeface="Calibri" pitchFamily="34" charset="0"/>
                          <a:cs typeface="Calibri" pitchFamily="34" charset="0"/>
                        </a:rPr>
                        <a:t>5827,14</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dirty="0">
                          <a:solidFill>
                            <a:srgbClr val="000000"/>
                          </a:solidFill>
                          <a:latin typeface="Calibri" pitchFamily="34" charset="0"/>
                          <a:cs typeface="Calibri" pitchFamily="34" charset="0"/>
                        </a:rPr>
                        <a:t>6 320,54</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dirty="0">
                          <a:solidFill>
                            <a:srgbClr val="000000"/>
                          </a:solidFill>
                          <a:latin typeface="Calibri" pitchFamily="34" charset="0"/>
                          <a:cs typeface="Calibri" pitchFamily="34" charset="0"/>
                        </a:rPr>
                        <a:t>6 319,74</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ru-RU" sz="1200" b="0" i="0" u="none" strike="noStrike" dirty="0">
                          <a:solidFill>
                            <a:srgbClr val="000000"/>
                          </a:solidFill>
                          <a:latin typeface="Calibri" pitchFamily="34" charset="0"/>
                          <a:cs typeface="Calibri" pitchFamily="34" charset="0"/>
                        </a:rPr>
                        <a:t>           100,0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409">
                <a:tc>
                  <a:txBody>
                    <a:bodyPr/>
                    <a:lstStyle/>
                    <a:p>
                      <a:pPr algn="just" fontAlgn="b"/>
                      <a:r>
                        <a:rPr lang="ru-RU" sz="1200" b="0" i="0" u="none" strike="noStrike">
                          <a:solidFill>
                            <a:srgbClr val="000000"/>
                          </a:solidFill>
                          <a:latin typeface="Calibri" pitchFamily="34" charset="0"/>
                          <a:cs typeface="Calibri" pitchFamily="34" charset="0"/>
                        </a:rPr>
                        <a:t>Массовый спорт</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dirty="0">
                          <a:solidFill>
                            <a:srgbClr val="000000"/>
                          </a:solidFill>
                          <a:latin typeface="Calibri" pitchFamily="34" charset="0"/>
                          <a:cs typeface="Calibri" pitchFamily="34" charset="0"/>
                        </a:rPr>
                        <a:t>0</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a:solidFill>
                            <a:srgbClr val="000000"/>
                          </a:solidFill>
                          <a:latin typeface="Calibri" pitchFamily="34" charset="0"/>
                          <a:cs typeface="Calibri" pitchFamily="34" charset="0"/>
                        </a:rPr>
                        <a:t>0</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a:solidFill>
                            <a:srgbClr val="000000"/>
                          </a:solidFill>
                          <a:latin typeface="Calibri" pitchFamily="34" charset="0"/>
                          <a:cs typeface="Calibri" pitchFamily="34" charset="0"/>
                        </a:rPr>
                        <a:t>0</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dirty="0">
                          <a:solidFill>
                            <a:srgbClr val="000000"/>
                          </a:solidFill>
                          <a:latin typeface="Calibri" pitchFamily="34" charset="0"/>
                          <a:cs typeface="Calibri" pitchFamily="34" charset="0"/>
                        </a:rPr>
                        <a:t>3 949,98</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ru-RU" sz="1200" b="0" i="0" u="none" strike="noStrike" dirty="0">
                          <a:solidFill>
                            <a:srgbClr val="000000"/>
                          </a:solidFill>
                          <a:latin typeface="Calibri" pitchFamily="34" charset="0"/>
                          <a:cs typeface="Calibri" pitchFamily="34" charset="0"/>
                        </a:rPr>
                        <a:t>543,75</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ru-RU" sz="1200" b="0" i="0" u="none" strike="noStrike" dirty="0">
                          <a:solidFill>
                            <a:srgbClr val="000000"/>
                          </a:solidFill>
                          <a:latin typeface="Calibri" pitchFamily="34" charset="0"/>
                          <a:cs typeface="Calibri" pitchFamily="34" charset="0"/>
                        </a:rPr>
                        <a:t>             13,8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5" name="Прямоугольник 4"/>
          <p:cNvSpPr/>
          <p:nvPr/>
        </p:nvSpPr>
        <p:spPr>
          <a:xfrm>
            <a:off x="152400" y="2743200"/>
            <a:ext cx="8839200" cy="1323439"/>
          </a:xfrm>
          <a:prstGeom prst="rect">
            <a:avLst/>
          </a:prstGeom>
        </p:spPr>
        <p:txBody>
          <a:bodyPr wrap="square">
            <a:spAutoFit/>
          </a:bodyPr>
          <a:lstStyle/>
          <a:p>
            <a:pPr algn="just"/>
            <a:r>
              <a:rPr lang="ru-RU" sz="1000" dirty="0" smtClean="0">
                <a:latin typeface="Calibri" pitchFamily="34" charset="0"/>
                <a:cs typeface="Calibri" pitchFamily="34" charset="0"/>
              </a:rPr>
              <a:t>    В Курском районе за создание условий, обеспечивающих возможность населению Курского района систематически заниматься физической культурой и спортом и вести здоровый образ жизни отвечает МКУ «Комитет по физической культуре и спорту» (далее – Комитет ФКС), в ведомственном подчинении Комитета ФКС действуют 2 детско-юношеские  спортивные школы.</a:t>
            </a:r>
          </a:p>
          <a:p>
            <a:pPr algn="just"/>
            <a:r>
              <a:rPr lang="ru-RU" sz="1000" dirty="0" smtClean="0">
                <a:latin typeface="Calibri" pitchFamily="34" charset="0"/>
                <a:cs typeface="Calibri" pitchFamily="34" charset="0"/>
              </a:rPr>
              <a:t>     Из бюджета Ставропольского края в 2019 году было запланировано на выполнение инженерных изысканий, подготовка проектной документации, проведение государственной экспертизы проектной документации, результатов инженерных изысканий и достоверности определения сметной стоимости для строительства, реконструкции, модернизации и капитального ремонта объектов социальной и инженерной инфраструктуры собственности муниципальных образований Ставропольского края, расположенных в сельской местности («Реконструкция стадиона в станице Курской Курского района Ставропольского края») - 3 235,92 тыс. рублей, освоены средства будут в 2020 году.     </a:t>
            </a:r>
            <a:endParaRPr lang="ru-RU" sz="1000" dirty="0"/>
          </a:p>
        </p:txBody>
      </p:sp>
      <p:graphicFrame>
        <p:nvGraphicFramePr>
          <p:cNvPr id="6" name="Диаграмма 5"/>
          <p:cNvGraphicFramePr/>
          <p:nvPr/>
        </p:nvGraphicFramePr>
        <p:xfrm>
          <a:off x="5334000" y="914400"/>
          <a:ext cx="3505200" cy="18288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5181600" y="304800"/>
            <a:ext cx="3733800" cy="830997"/>
          </a:xfrm>
          <a:prstGeom prst="rect">
            <a:avLst/>
          </a:prstGeom>
          <a:noFill/>
        </p:spPr>
        <p:txBody>
          <a:bodyPr wrap="square" rtlCol="0">
            <a:spAutoFit/>
          </a:bodyPr>
          <a:lstStyle/>
          <a:p>
            <a:pPr algn="ctr"/>
            <a:r>
              <a:rPr lang="ru-RU" sz="1200" dirty="0" smtClean="0"/>
              <a:t>РАСХОДЫ, НАПРАВЛЯЕМЫЕ НА ФИЗИЧЕСКУЮ КУЛЬТУРУ И СПОРТ, В РАСЧЕТЕ НА 1 ЖИТЕЛЯ КУРСКОГО РАЙОНА  В  ГОД                                             </a:t>
            </a:r>
          </a:p>
          <a:p>
            <a:pPr algn="ctr"/>
            <a:r>
              <a:rPr lang="ru-RU" sz="1200" dirty="0" smtClean="0"/>
              <a:t>                                                                  </a:t>
            </a:r>
            <a:r>
              <a:rPr lang="ru-RU" sz="900" dirty="0" smtClean="0"/>
              <a:t>(рублей)</a:t>
            </a:r>
            <a:endParaRPr lang="ru-RU" sz="900" dirty="0"/>
          </a:p>
        </p:txBody>
      </p:sp>
      <p:pic>
        <p:nvPicPr>
          <p:cNvPr id="157698" name="Picture 2" descr="http://xn----8sbwecba3ainehy.xn--p1ai/tinybrowser/images/molodezh/_full/_stritbol.jpg"/>
          <p:cNvPicPr>
            <a:picLocks noChangeAspect="1" noChangeArrowheads="1"/>
          </p:cNvPicPr>
          <p:nvPr/>
        </p:nvPicPr>
        <p:blipFill>
          <a:blip r:embed="rId4" cstate="print"/>
          <a:srcRect/>
          <a:stretch>
            <a:fillRect/>
          </a:stretch>
        </p:blipFill>
        <p:spPr bwMode="auto">
          <a:xfrm>
            <a:off x="3810000" y="5562600"/>
            <a:ext cx="2133600" cy="1143000"/>
          </a:xfrm>
          <a:prstGeom prst="rect">
            <a:avLst/>
          </a:prstGeom>
          <a:noFill/>
        </p:spPr>
      </p:pic>
      <p:pic>
        <p:nvPicPr>
          <p:cNvPr id="157702" name="Picture 6" descr="http://xn----8sbwecba3ainehy.xn--p1ai/tinybrowser/images/_full/_img_2575.jpg"/>
          <p:cNvPicPr>
            <a:picLocks noChangeAspect="1" noChangeArrowheads="1"/>
          </p:cNvPicPr>
          <p:nvPr/>
        </p:nvPicPr>
        <p:blipFill>
          <a:blip r:embed="rId5" cstate="print"/>
          <a:srcRect/>
          <a:stretch>
            <a:fillRect/>
          </a:stretch>
        </p:blipFill>
        <p:spPr bwMode="auto">
          <a:xfrm>
            <a:off x="228600" y="5562601"/>
            <a:ext cx="3200400" cy="1143000"/>
          </a:xfrm>
          <a:prstGeom prst="rect">
            <a:avLst/>
          </a:prstGeom>
          <a:noFill/>
        </p:spPr>
      </p:pic>
      <p:pic>
        <p:nvPicPr>
          <p:cNvPr id="157704" name="Picture 8" descr="http://xn----8sbwecba3ainehy.xn--p1ai/tinybrowser/images/_full/_img_2445.jpg"/>
          <p:cNvPicPr>
            <a:picLocks noChangeAspect="1" noChangeArrowheads="1"/>
          </p:cNvPicPr>
          <p:nvPr/>
        </p:nvPicPr>
        <p:blipFill>
          <a:blip r:embed="rId6" cstate="print"/>
          <a:srcRect/>
          <a:stretch>
            <a:fillRect/>
          </a:stretch>
        </p:blipFill>
        <p:spPr bwMode="auto">
          <a:xfrm>
            <a:off x="6629400" y="5562600"/>
            <a:ext cx="2133664" cy="1143000"/>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Диаграмма 4"/>
          <p:cNvGraphicFramePr/>
          <p:nvPr/>
        </p:nvGraphicFramePr>
        <p:xfrm>
          <a:off x="0" y="990600"/>
          <a:ext cx="9144000" cy="29718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1"/>
          <p:cNvSpPr txBox="1"/>
          <p:nvPr/>
        </p:nvSpPr>
        <p:spPr>
          <a:xfrm>
            <a:off x="0" y="457200"/>
            <a:ext cx="9144000"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ru-RU" sz="1600" dirty="0" smtClean="0">
                <a:latin typeface="Calibri" pitchFamily="34" charset="0"/>
                <a:cs typeface="Calibri" pitchFamily="34" charset="0"/>
              </a:rPr>
              <a:t>В 2019 ГОДУ БЮДЖЕТ КУРСКОГО МУНИЦИПАЛЬНОГО РАЙОНА СТАВРОПОЛЬСКОГО КРАЯ</a:t>
            </a:r>
          </a:p>
          <a:p>
            <a:pPr algn="ctr"/>
            <a:r>
              <a:rPr lang="ru-RU" sz="1600" dirty="0" smtClean="0">
                <a:latin typeface="Calibri" pitchFamily="34" charset="0"/>
                <a:cs typeface="Calibri" pitchFamily="34" charset="0"/>
              </a:rPr>
              <a:t>ПО РАСХОДАМ СФОРМИРОВАН ПО 14 МУНИЦИПАЛЬНЫМ ПРОГРАММАМ </a:t>
            </a:r>
          </a:p>
        </p:txBody>
      </p:sp>
      <p:graphicFrame>
        <p:nvGraphicFramePr>
          <p:cNvPr id="7" name="Диаграмма 6"/>
          <p:cNvGraphicFramePr/>
          <p:nvPr/>
        </p:nvGraphicFramePr>
        <p:xfrm>
          <a:off x="2209800" y="3581400"/>
          <a:ext cx="4572000" cy="3276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1"/>
          <p:cNvSpPr txBox="1"/>
          <p:nvPr/>
        </p:nvSpPr>
        <p:spPr>
          <a:xfrm>
            <a:off x="0" y="4267200"/>
            <a:ext cx="2895600" cy="2133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100" dirty="0" smtClean="0">
                <a:latin typeface="+mn-lt"/>
                <a:cs typeface="Times New Roman" pitchFamily="18" charset="0"/>
              </a:rPr>
              <a:t>Развитие образования</a:t>
            </a:r>
          </a:p>
          <a:p>
            <a:r>
              <a:rPr lang="ru-RU" sz="1100" dirty="0" smtClean="0">
                <a:latin typeface="+mn-lt"/>
                <a:cs typeface="Times New Roman" pitchFamily="18" charset="0"/>
              </a:rPr>
              <a:t>Социальная поддержка граждан </a:t>
            </a:r>
          </a:p>
          <a:p>
            <a:r>
              <a:rPr lang="ru-RU" sz="1100" dirty="0" smtClean="0">
                <a:latin typeface="+mn-lt"/>
                <a:cs typeface="Times New Roman" pitchFamily="18" charset="0"/>
              </a:rPr>
              <a:t>Управление финансами </a:t>
            </a:r>
          </a:p>
          <a:p>
            <a:r>
              <a:rPr lang="ru-RU" sz="1100" dirty="0" smtClean="0">
                <a:latin typeface="+mn-lt"/>
                <a:cs typeface="Times New Roman" pitchFamily="18" charset="0"/>
              </a:rPr>
              <a:t>Сохранение и развитие культуры </a:t>
            </a:r>
          </a:p>
          <a:p>
            <a:r>
              <a:rPr lang="ru-RU" sz="1100" dirty="0" smtClean="0">
                <a:latin typeface="+mn-lt"/>
                <a:cs typeface="Times New Roman" pitchFamily="18" charset="0"/>
              </a:rPr>
              <a:t>Развитие физической культуры и спорта </a:t>
            </a:r>
          </a:p>
          <a:p>
            <a:r>
              <a:rPr lang="ru-RU" sz="1100" dirty="0" smtClean="0">
                <a:latin typeface="+mn-lt"/>
                <a:cs typeface="Times New Roman" pitchFamily="18" charset="0"/>
              </a:rPr>
              <a:t>Развитие малого и среднего  бизнеса, потребительского рынка, снижение административных барьеров </a:t>
            </a:r>
          </a:p>
          <a:p>
            <a:r>
              <a:rPr lang="ru-RU" sz="1100" dirty="0" smtClean="0">
                <a:latin typeface="+mn-lt"/>
                <a:cs typeface="Times New Roman" pitchFamily="18" charset="0"/>
              </a:rPr>
              <a:t>Развитие сельского хозяйства </a:t>
            </a:r>
          </a:p>
          <a:p>
            <a:r>
              <a:rPr lang="ru-RU" sz="1100" dirty="0" smtClean="0">
                <a:latin typeface="+mn-lt"/>
                <a:cs typeface="Times New Roman" pitchFamily="18" charset="0"/>
              </a:rPr>
              <a:t>Профилактика правонарушений в Курском районе </a:t>
            </a:r>
          </a:p>
          <a:p>
            <a:endParaRPr lang="ru-RU" sz="1100" dirty="0" smtClean="0">
              <a:latin typeface="+mn-lt"/>
              <a:cs typeface="Times New Roman" pitchFamily="18" charset="0"/>
            </a:endParaRPr>
          </a:p>
          <a:p>
            <a:endParaRPr lang="ru-RU" sz="1100" dirty="0" smtClean="0">
              <a:latin typeface="+mn-lt"/>
              <a:cs typeface="Times New Roman" pitchFamily="18" charset="0"/>
            </a:endParaRPr>
          </a:p>
          <a:p>
            <a:endParaRPr lang="ru-RU" sz="1100" dirty="0" smtClean="0">
              <a:latin typeface="+mn-lt"/>
              <a:cs typeface="Times New Roman" pitchFamily="18" charset="0"/>
            </a:endParaRPr>
          </a:p>
          <a:p>
            <a:endParaRPr lang="ru-RU" sz="1100" dirty="0" smtClean="0">
              <a:latin typeface="+mn-lt"/>
              <a:cs typeface="Times New Roman" pitchFamily="18" charset="0"/>
            </a:endParaRPr>
          </a:p>
          <a:p>
            <a:endParaRPr lang="ru-RU" sz="1100" dirty="0" smtClean="0">
              <a:latin typeface="+mn-lt"/>
              <a:cs typeface="Times New Roman" pitchFamily="18" charset="0"/>
            </a:endParaRPr>
          </a:p>
          <a:p>
            <a:endParaRPr lang="ru-RU" sz="1100" dirty="0" smtClean="0">
              <a:latin typeface="+mn-lt"/>
              <a:cs typeface="Times New Roman" pitchFamily="18" charset="0"/>
            </a:endParaRPr>
          </a:p>
          <a:p>
            <a:endParaRPr lang="ru-RU" sz="1100" dirty="0">
              <a:latin typeface="+mn-lt"/>
              <a:cs typeface="Times New Roman" pitchFamily="18" charset="0"/>
            </a:endParaRPr>
          </a:p>
        </p:txBody>
      </p:sp>
      <p:sp>
        <p:nvSpPr>
          <p:cNvPr id="9" name="TextBox 1"/>
          <p:cNvSpPr txBox="1"/>
          <p:nvPr/>
        </p:nvSpPr>
        <p:spPr>
          <a:xfrm>
            <a:off x="6400800" y="4267200"/>
            <a:ext cx="2743200" cy="24384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100" dirty="0" smtClean="0">
                <a:latin typeface="+mn-lt"/>
                <a:cs typeface="Times New Roman" pitchFamily="18" charset="0"/>
              </a:rPr>
              <a:t>Развитие коммунального хозяйства, транспортной системы и обеспечение безопасности дорожного движения </a:t>
            </a:r>
          </a:p>
          <a:p>
            <a:r>
              <a:rPr lang="ru-RU" sz="1100" dirty="0" smtClean="0">
                <a:latin typeface="+mn-lt"/>
                <a:cs typeface="Times New Roman" pitchFamily="18" charset="0"/>
              </a:rPr>
              <a:t>Защита населения и территорий Курского района  от чрезвычайных ситуаций </a:t>
            </a:r>
          </a:p>
          <a:p>
            <a:r>
              <a:rPr lang="ru-RU" sz="1100" dirty="0" smtClean="0">
                <a:latin typeface="+mn-lt"/>
                <a:cs typeface="Times New Roman" pitchFamily="18" charset="0"/>
              </a:rPr>
              <a:t>Молодежная политика </a:t>
            </a:r>
          </a:p>
          <a:p>
            <a:r>
              <a:rPr lang="ru-RU" sz="1100" dirty="0" smtClean="0">
                <a:latin typeface="+mn-lt"/>
                <a:cs typeface="Times New Roman" pitchFamily="18" charset="0"/>
              </a:rPr>
              <a:t>Управление имуществом </a:t>
            </a:r>
          </a:p>
          <a:p>
            <a:r>
              <a:rPr lang="ru-RU" sz="1100" dirty="0" smtClean="0">
                <a:latin typeface="+mn-lt"/>
                <a:cs typeface="Times New Roman" pitchFamily="18" charset="0"/>
              </a:rPr>
              <a:t>Межнациональные отношения и поддержка казачества</a:t>
            </a:r>
          </a:p>
          <a:p>
            <a:r>
              <a:rPr lang="ru-RU" sz="1100" dirty="0" smtClean="0">
                <a:latin typeface="+mn-lt"/>
                <a:cs typeface="Times New Roman" pitchFamily="18" charset="0"/>
              </a:rPr>
              <a:t>Энергосбережение и повышение энергетической эффективности</a:t>
            </a:r>
          </a:p>
          <a:p>
            <a:endParaRPr lang="ru-RU" sz="1100" dirty="0" smtClean="0">
              <a:latin typeface="+mn-lt"/>
              <a:cs typeface="Times New Roman" pitchFamily="18" charset="0"/>
            </a:endParaRPr>
          </a:p>
          <a:p>
            <a:endParaRPr lang="ru-RU" sz="1100" dirty="0" smtClean="0">
              <a:latin typeface="+mn-lt"/>
              <a:cs typeface="Times New Roman" pitchFamily="18" charset="0"/>
            </a:endParaRPr>
          </a:p>
          <a:p>
            <a:endParaRPr lang="ru-RU" sz="1100" dirty="0" smtClean="0">
              <a:latin typeface="+mn-lt"/>
              <a:cs typeface="Times New Roman" pitchFamily="18" charset="0"/>
            </a:endParaRPr>
          </a:p>
          <a:p>
            <a:endParaRPr lang="ru-RU" sz="1100" dirty="0" smtClean="0">
              <a:latin typeface="+mn-lt"/>
              <a:cs typeface="Times New Roman" pitchFamily="18" charset="0"/>
            </a:endParaRPr>
          </a:p>
          <a:p>
            <a:endParaRPr lang="ru-RU" sz="1100" dirty="0" smtClean="0">
              <a:latin typeface="+mn-lt"/>
              <a:cs typeface="Times New Roman" pitchFamily="18" charset="0"/>
            </a:endParaRPr>
          </a:p>
          <a:p>
            <a:endParaRPr lang="ru-RU" sz="1100" dirty="0">
              <a:latin typeface="+mn-lt"/>
              <a:cs typeface="Times New Roman" pitchFamily="18" charset="0"/>
            </a:endParaRPr>
          </a:p>
        </p:txBody>
      </p:sp>
      <p:sp>
        <p:nvSpPr>
          <p:cNvPr id="10" name="Прямоугольник 9"/>
          <p:cNvSpPr/>
          <p:nvPr/>
        </p:nvSpPr>
        <p:spPr>
          <a:xfrm>
            <a:off x="0" y="0"/>
            <a:ext cx="4506875" cy="338554"/>
          </a:xfrm>
          <a:prstGeom prst="rect">
            <a:avLst/>
          </a:prstGeom>
        </p:spPr>
        <p:txBody>
          <a:bodyPr wrap="none">
            <a:spAutoFit/>
          </a:bodyPr>
          <a:lstStyle/>
          <a:p>
            <a:r>
              <a:rPr lang="ru-RU" sz="1600" b="1" dirty="0" smtClean="0"/>
              <a:t>Раздел 7. </a:t>
            </a:r>
            <a:r>
              <a:rPr lang="ru-RU" sz="1600" dirty="0" smtClean="0"/>
              <a:t>МУНИЦИПАЛЬНЫЕ ПРОГРАММЫ</a:t>
            </a:r>
            <a:endParaRPr lang="ru-RU" sz="16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5"/>
          <p:cNvGraphicFramePr>
            <a:graphicFrameLocks noGrp="1"/>
          </p:cNvGraphicFramePr>
          <p:nvPr/>
        </p:nvGraphicFramePr>
        <p:xfrm>
          <a:off x="152400" y="759448"/>
          <a:ext cx="8839201" cy="5460785"/>
        </p:xfrm>
        <a:graphic>
          <a:graphicData uri="http://schemas.openxmlformats.org/drawingml/2006/table">
            <a:tbl>
              <a:tblPr/>
              <a:tblGrid>
                <a:gridCol w="304800"/>
                <a:gridCol w="4495800"/>
                <a:gridCol w="914400"/>
                <a:gridCol w="914400"/>
                <a:gridCol w="762000"/>
                <a:gridCol w="685800"/>
                <a:gridCol w="762001"/>
              </a:tblGrid>
              <a:tr h="213024">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dirty="0">
                          <a:solidFill>
                            <a:srgbClr val="000000"/>
                          </a:solidFill>
                          <a:latin typeface="Calibri" pitchFamily="34" charset="0"/>
                          <a:ea typeface="Times New Roman"/>
                          <a:cs typeface="Calibri" pitchFamily="34" charset="0"/>
                        </a:rPr>
                        <a:t>Наименование</a:t>
                      </a:r>
                      <a:endParaRPr lang="ru-RU" sz="1000"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000" dirty="0" smtClean="0">
                        <a:solidFill>
                          <a:srgbClr val="000000"/>
                        </a:solidFill>
                        <a:latin typeface="Calibri" pitchFamily="34" charset="0"/>
                        <a:ea typeface="Times New Roman"/>
                        <a:cs typeface="Calibri" pitchFamily="34" charset="0"/>
                      </a:endParaRPr>
                    </a:p>
                    <a:p>
                      <a:pPr algn="ctr">
                        <a:lnSpc>
                          <a:spcPct val="115000"/>
                        </a:lnSpc>
                        <a:spcAft>
                          <a:spcPts val="0"/>
                        </a:spcAft>
                      </a:pPr>
                      <a:r>
                        <a:rPr lang="ru-RU" sz="1000" dirty="0" smtClean="0">
                          <a:solidFill>
                            <a:srgbClr val="000000"/>
                          </a:solidFill>
                          <a:latin typeface="Calibri" pitchFamily="34" charset="0"/>
                          <a:ea typeface="Times New Roman"/>
                          <a:cs typeface="Calibri" pitchFamily="34" charset="0"/>
                        </a:rPr>
                        <a:t>КЦСР</a:t>
                      </a:r>
                      <a:endParaRPr lang="ru-RU" sz="1000" dirty="0">
                        <a:latin typeface="Calibri" pitchFamily="34" charset="0"/>
                        <a:ea typeface="Calibri"/>
                        <a:cs typeface="Calibri" pitchFamily="34" charset="0"/>
                      </a:endParaRPr>
                    </a:p>
                  </a:txBody>
                  <a:tcPr marL="24057" marR="240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dirty="0" smtClean="0">
                          <a:solidFill>
                            <a:srgbClr val="000000"/>
                          </a:solidFill>
                          <a:latin typeface="Calibri" pitchFamily="34" charset="0"/>
                          <a:ea typeface="Times New Roman"/>
                          <a:cs typeface="Calibri" pitchFamily="34" charset="0"/>
                        </a:rPr>
                        <a:t>Утверждено (с учетом изменений) на 2019 год</a:t>
                      </a:r>
                      <a:endParaRPr lang="ru-RU" sz="1000" dirty="0">
                        <a:latin typeface="Calibri" pitchFamily="34" charset="0"/>
                        <a:ea typeface="Calibri"/>
                        <a:cs typeface="Calibri" pitchFamily="34" charset="0"/>
                      </a:endParaRPr>
                    </a:p>
                  </a:txBody>
                  <a:tcPr marL="24057" marR="240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dirty="0" smtClean="0">
                          <a:solidFill>
                            <a:srgbClr val="000000"/>
                          </a:solidFill>
                          <a:latin typeface="Calibri" pitchFamily="34" charset="0"/>
                          <a:ea typeface="Times New Roman"/>
                          <a:cs typeface="Calibri" pitchFamily="34" charset="0"/>
                        </a:rPr>
                        <a:t>Исполнено за 2019 Год</a:t>
                      </a:r>
                      <a:endParaRPr lang="ru-RU" sz="1000" dirty="0">
                        <a:latin typeface="Calibri" pitchFamily="34" charset="0"/>
                        <a:ea typeface="Calibri"/>
                        <a:cs typeface="Calibri" pitchFamily="34" charset="0"/>
                      </a:endParaRPr>
                    </a:p>
                  </a:txBody>
                  <a:tcPr marL="24057" marR="240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dirty="0" smtClean="0">
                          <a:solidFill>
                            <a:srgbClr val="000000"/>
                          </a:solidFill>
                          <a:latin typeface="Calibri" pitchFamily="34" charset="0"/>
                          <a:ea typeface="Times New Roman"/>
                          <a:cs typeface="Calibri" pitchFamily="34" charset="0"/>
                        </a:rPr>
                        <a:t>Процент</a:t>
                      </a:r>
                      <a:r>
                        <a:rPr lang="ru-RU" sz="1000" baseline="0" dirty="0" smtClean="0">
                          <a:solidFill>
                            <a:srgbClr val="000000"/>
                          </a:solidFill>
                          <a:latin typeface="Calibri" pitchFamily="34" charset="0"/>
                          <a:ea typeface="Times New Roman"/>
                          <a:cs typeface="Calibri" pitchFamily="34" charset="0"/>
                        </a:rPr>
                        <a:t> </a:t>
                      </a:r>
                      <a:r>
                        <a:rPr lang="ru-RU" sz="1000" dirty="0" smtClean="0">
                          <a:solidFill>
                            <a:srgbClr val="000000"/>
                          </a:solidFill>
                          <a:latin typeface="Calibri" pitchFamily="34" charset="0"/>
                          <a:ea typeface="Times New Roman"/>
                          <a:cs typeface="Calibri" pitchFamily="34" charset="0"/>
                        </a:rPr>
                        <a:t>исполнения</a:t>
                      </a:r>
                      <a:endParaRPr lang="ru-RU" sz="1000" dirty="0">
                        <a:latin typeface="Calibri" pitchFamily="34" charset="0"/>
                        <a:ea typeface="Calibri"/>
                        <a:cs typeface="Calibri" pitchFamily="34" charset="0"/>
                      </a:endParaRPr>
                    </a:p>
                  </a:txBody>
                  <a:tcPr marL="24057" marR="240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dirty="0" smtClean="0">
                          <a:latin typeface="Calibri" pitchFamily="34" charset="0"/>
                          <a:ea typeface="Calibri"/>
                          <a:cs typeface="Calibri" pitchFamily="34" charset="0"/>
                        </a:rPr>
                        <a:t>Степень достижения </a:t>
                      </a:r>
                      <a:r>
                        <a:rPr lang="ru-RU" sz="1000" dirty="0" smtClean="0">
                          <a:latin typeface="Calibri" pitchFamily="34" charset="0"/>
                          <a:ea typeface="Calibri"/>
                          <a:cs typeface="Calibri" pitchFamily="34" charset="0"/>
                        </a:rPr>
                        <a:t>показателя (индикатора)</a:t>
                      </a:r>
                      <a:endParaRPr lang="ru-RU" sz="1000" dirty="0">
                        <a:latin typeface="Calibri" pitchFamily="34" charset="0"/>
                        <a:ea typeface="Calibri"/>
                        <a:cs typeface="Calibri" pitchFamily="34" charset="0"/>
                      </a:endParaRPr>
                    </a:p>
                  </a:txBody>
                  <a:tcPr marL="24057" marR="240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73">
                <a:tc>
                  <a:txBody>
                    <a:bodyPr/>
                    <a:lstStyle/>
                    <a:p>
                      <a:pPr algn="just">
                        <a:lnSpc>
                          <a:spcPct val="115000"/>
                        </a:lnSpc>
                        <a:spcAft>
                          <a:spcPts val="0"/>
                        </a:spcAft>
                      </a:pPr>
                      <a:endParaRPr lang="ru-RU" sz="1000"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1</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2</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3</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4</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5</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6</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73">
                <a:tc>
                  <a:txBody>
                    <a:bodyPr/>
                    <a:lstStyle/>
                    <a:p>
                      <a:pPr algn="l" fontAlgn="b"/>
                      <a:r>
                        <a:rPr lang="ru-RU" sz="1000" b="1"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Всего расходы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1 303 623,92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1 274 786,73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97,79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727">
                <a:tc>
                  <a:txBody>
                    <a:bodyPr/>
                    <a:lstStyle/>
                    <a:p>
                      <a:pPr algn="l" fontAlgn="b"/>
                      <a:r>
                        <a:rPr lang="ru-RU" sz="1000" b="1" i="0" u="none" strike="noStrike" dirty="0">
                          <a:solidFill>
                            <a:srgbClr val="000000"/>
                          </a:solidFill>
                          <a:latin typeface="Calibri" pitchFamily="34" charset="0"/>
                          <a:cs typeface="Calibri" pitchFamily="34" charset="0"/>
                        </a:rPr>
                        <a:t> </a:t>
                      </a:r>
                      <a:r>
                        <a:rPr lang="ru-RU" sz="1000" b="1" i="0" u="none" strike="noStrike" dirty="0" smtClean="0">
                          <a:solidFill>
                            <a:srgbClr val="000000"/>
                          </a:solidFill>
                          <a:latin typeface="Calibri" pitchFamily="34" charset="0"/>
                          <a:cs typeface="Calibri" pitchFamily="34" charset="0"/>
                        </a:rPr>
                        <a:t>1.</a:t>
                      </a:r>
                      <a:endParaRPr lang="ru-RU" sz="1000" b="1" i="0" u="none" strike="noStrike" dirty="0">
                        <a:solidFill>
                          <a:srgbClr val="000000"/>
                        </a:solidFill>
                        <a:latin typeface="Calibri" pitchFamily="34" charset="0"/>
                        <a:cs typeface="Calibri"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1" i="0" u="none" strike="noStrike" dirty="0">
                          <a:solidFill>
                            <a:srgbClr val="000000"/>
                          </a:solidFill>
                          <a:latin typeface="Calibri" pitchFamily="34" charset="0"/>
                          <a:cs typeface="Calibri" pitchFamily="34" charset="0"/>
                        </a:rPr>
                        <a:t>Муниципальная программа Курского муниципального района Ставропольского края «Развитие образования»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dirty="0">
                          <a:solidFill>
                            <a:srgbClr val="000000"/>
                          </a:solidFill>
                          <a:latin typeface="Calibri" pitchFamily="34" charset="0"/>
                          <a:cs typeface="Calibri" pitchFamily="34" charset="0"/>
                        </a:rPr>
                        <a:t>01 0 00 00000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720 358,66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703 438,09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a:solidFill>
                            <a:srgbClr val="000000"/>
                          </a:solidFill>
                          <a:latin typeface="Calibri" pitchFamily="34" charset="0"/>
                          <a:cs typeface="Calibri" pitchFamily="34" charset="0"/>
                        </a:rPr>
                        <a:t>97,65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latin typeface="Calibri" pitchFamily="34" charset="0"/>
                          <a:cs typeface="Calibri" pitchFamily="34" charset="0"/>
                        </a:rPr>
                        <a:t>91,5</a:t>
                      </a:r>
                      <a:r>
                        <a:rPr lang="ru-RU" sz="1000" b="1"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410">
                <a:tc>
                  <a:txBody>
                    <a:bodyPr/>
                    <a:lstStyle/>
                    <a:p>
                      <a:pPr algn="l" fontAlgn="b"/>
                      <a:r>
                        <a:rPr lang="ru-RU" sz="1000" b="0" i="0" u="none" strike="noStrike" dirty="0">
                          <a:solidFill>
                            <a:srgbClr val="000000"/>
                          </a:solidFill>
                          <a:latin typeface="Calibri" pitchFamily="34" charset="0"/>
                          <a:cs typeface="Calibri" pitchFamily="34" charset="0"/>
                        </a:rPr>
                        <a:t> </a:t>
                      </a:r>
                      <a:r>
                        <a:rPr lang="ru-RU" sz="1000" b="0" i="0" u="none" strike="noStrike" dirty="0" smtClean="0">
                          <a:solidFill>
                            <a:srgbClr val="000000"/>
                          </a:solidFill>
                          <a:latin typeface="Calibri" pitchFamily="34" charset="0"/>
                          <a:cs typeface="Calibri" pitchFamily="34" charset="0"/>
                        </a:rPr>
                        <a:t>1.1.</a:t>
                      </a:r>
                      <a:endParaRPr lang="ru-RU" sz="1000" b="0" i="0" u="none" strike="noStrike" dirty="0">
                        <a:solidFill>
                          <a:srgbClr val="000000"/>
                        </a:solidFill>
                        <a:latin typeface="Calibri" pitchFamily="34" charset="0"/>
                        <a:cs typeface="Calibri"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«Развитие начального общего, основного общего , среднего  общего образования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01 1 00 00000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433 610,26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421 872,01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97,29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100,0</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550">
                <a:tc>
                  <a:txBody>
                    <a:bodyPr/>
                    <a:lstStyle/>
                    <a:p>
                      <a:pPr algn="l"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«Обеспечение предоставления бесплатного общего образования детей»</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01 1 01 00000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422 595,12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417 777,61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98,86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024">
                <a:tc>
                  <a:txBody>
                    <a:bodyPr/>
                    <a:lstStyle/>
                    <a:p>
                      <a:pPr algn="l"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Основное  мероприятие "Обновление и создание инфраструктуры образовательных учреждений с целью создания современных условий обучения"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01 1 02 00000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8 414,75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1 494,01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17,75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466">
                <a:tc>
                  <a:txBody>
                    <a:bodyPr/>
                    <a:lstStyle/>
                    <a:p>
                      <a:pPr algn="l" fontAlgn="b"/>
                      <a:r>
                        <a:rPr lang="ru-RU" sz="1000" b="0" i="0" u="none" strike="noStrike" dirty="0">
                          <a:solidFill>
                            <a:srgbClr val="000000"/>
                          </a:solidFill>
                          <a:latin typeface="Calibri" pitchFamily="34" charset="0"/>
                          <a:cs typeface="Calibri" pitchFamily="34" charset="0"/>
                        </a:rPr>
                        <a:t> </a:t>
                      </a:r>
                      <a:r>
                        <a:rPr lang="ru-RU" sz="1000" b="0" i="0" u="none" strike="noStrike" dirty="0" smtClean="0">
                          <a:solidFill>
                            <a:srgbClr val="000000"/>
                          </a:solidFill>
                          <a:latin typeface="Calibri" pitchFamily="34" charset="0"/>
                          <a:cs typeface="Calibri" pitchFamily="34" charset="0"/>
                        </a:rPr>
                        <a:t>1.2.</a:t>
                      </a:r>
                      <a:endParaRPr lang="ru-RU" sz="1000" b="0" i="0" u="none" strike="noStrike" dirty="0">
                        <a:solidFill>
                          <a:srgbClr val="000000"/>
                        </a:solidFill>
                        <a:latin typeface="Calibri" pitchFamily="34" charset="0"/>
                        <a:cs typeface="Calibri"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«Развитие дошкольного образования»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01 2 00 00000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182 615,45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177 748,31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97,33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83,3</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200">
                <a:tc>
                  <a:txBody>
                    <a:bodyPr/>
                    <a:lstStyle/>
                    <a:p>
                      <a:pPr algn="l"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Основное мероприятие «Обеспечение предоставления бесплатного дошкольного образования»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01 2 01 00000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179 598,94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177 597,48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98,89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940">
                <a:tc>
                  <a:txBody>
                    <a:bodyPr/>
                    <a:lstStyle/>
                    <a:p>
                      <a:pPr algn="l"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«Создание дополнительных мест в дошкольных учреждениях за счет реконструкции и строительства дошкольных учреждений»</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01 2 02 00000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3 016,51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150,83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024">
                <a:tc>
                  <a:txBody>
                    <a:bodyPr/>
                    <a:lstStyle/>
                    <a:p>
                      <a:pPr algn="l" fontAlgn="b"/>
                      <a:r>
                        <a:rPr lang="ru-RU" sz="1000" b="0" i="0" u="none" strike="noStrike" dirty="0">
                          <a:solidFill>
                            <a:srgbClr val="000000"/>
                          </a:solidFill>
                          <a:latin typeface="Calibri" pitchFamily="34" charset="0"/>
                          <a:cs typeface="Calibri" pitchFamily="34" charset="0"/>
                        </a:rPr>
                        <a:t> </a:t>
                      </a:r>
                      <a:r>
                        <a:rPr lang="ru-RU" sz="1000" b="0" i="0" u="none" strike="noStrike" dirty="0" smtClean="0">
                          <a:solidFill>
                            <a:srgbClr val="000000"/>
                          </a:solidFill>
                          <a:latin typeface="Calibri" pitchFamily="34" charset="0"/>
                          <a:cs typeface="Calibri" pitchFamily="34" charset="0"/>
                        </a:rPr>
                        <a:t>1.3.</a:t>
                      </a:r>
                      <a:endParaRPr lang="ru-RU" sz="1000" b="0" i="0" u="none" strike="noStrike" dirty="0">
                        <a:solidFill>
                          <a:srgbClr val="000000"/>
                        </a:solidFill>
                        <a:latin typeface="Calibri" pitchFamily="34" charset="0"/>
                        <a:cs typeface="Calibri"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«Организация отдыха и оздоровления детей и подростков»</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01 3 00 00000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13 847,87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13 650,21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98,57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112,1</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046">
                <a:tc>
                  <a:txBody>
                    <a:bodyPr/>
                    <a:lstStyle/>
                    <a:p>
                      <a:pPr algn="l"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«Организация полноценного отдыха,оздоровления,занятости,школьников в летний период»</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01 3 01 00000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13 847,87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13 650,21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98,57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9437">
                <a:tc>
                  <a:txBody>
                    <a:bodyPr/>
                    <a:lstStyle/>
                    <a:p>
                      <a:pPr algn="l" fontAlgn="b"/>
                      <a:r>
                        <a:rPr lang="ru-RU" sz="1000" b="0" i="0" u="none" strike="noStrike" dirty="0">
                          <a:solidFill>
                            <a:srgbClr val="000000"/>
                          </a:solidFill>
                          <a:latin typeface="Calibri" pitchFamily="34" charset="0"/>
                          <a:cs typeface="Calibri" pitchFamily="34" charset="0"/>
                        </a:rPr>
                        <a:t> </a:t>
                      </a:r>
                      <a:r>
                        <a:rPr lang="ru-RU" sz="1000" b="0" i="0" u="none" strike="noStrike" dirty="0" smtClean="0">
                          <a:solidFill>
                            <a:srgbClr val="000000"/>
                          </a:solidFill>
                          <a:latin typeface="Calibri" pitchFamily="34" charset="0"/>
                          <a:cs typeface="Calibri" pitchFamily="34" charset="0"/>
                        </a:rPr>
                        <a:t>1.4.</a:t>
                      </a:r>
                      <a:endParaRPr lang="ru-RU" sz="1000" b="0" i="0" u="none" strike="noStrike" dirty="0">
                        <a:solidFill>
                          <a:srgbClr val="000000"/>
                        </a:solidFill>
                        <a:latin typeface="Calibri" pitchFamily="34" charset="0"/>
                        <a:cs typeface="Calibri"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«Развитие  дополнительного образования»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01 4 00 00000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17 963,26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17 949,62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99,92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100,0</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2327">
                <a:tc>
                  <a:txBody>
                    <a:bodyPr/>
                    <a:lstStyle/>
                    <a:p>
                      <a:pPr algn="l"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«Обеспечение предоставления бесплатного  дополнительного образования детей»</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01 4 01 00000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17 963,26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17 949,62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99,92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473">
                <a:tc>
                  <a:txBody>
                    <a:bodyPr/>
                    <a:lstStyle/>
                    <a:p>
                      <a:pPr algn="l" fontAlgn="b"/>
                      <a:r>
                        <a:rPr lang="ru-RU" sz="1000" b="0" i="0" u="none" strike="noStrike" dirty="0">
                          <a:solidFill>
                            <a:srgbClr val="000000"/>
                          </a:solidFill>
                          <a:latin typeface="Calibri" pitchFamily="34" charset="0"/>
                          <a:cs typeface="Calibri" pitchFamily="34" charset="0"/>
                        </a:rPr>
                        <a:t> </a:t>
                      </a:r>
                      <a:r>
                        <a:rPr lang="ru-RU" sz="1000" b="0" i="0" u="none" strike="noStrike" dirty="0" smtClean="0">
                          <a:solidFill>
                            <a:srgbClr val="000000"/>
                          </a:solidFill>
                          <a:latin typeface="Calibri" pitchFamily="34" charset="0"/>
                          <a:cs typeface="Calibri" pitchFamily="34" charset="0"/>
                        </a:rPr>
                        <a:t>1.5.</a:t>
                      </a:r>
                      <a:endParaRPr lang="ru-RU" sz="1000" b="0" i="0" u="none" strike="noStrike" dirty="0">
                        <a:solidFill>
                          <a:srgbClr val="000000"/>
                        </a:solidFill>
                        <a:latin typeface="Calibri" pitchFamily="34" charset="0"/>
                        <a:cs typeface="Calibri"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«Осуществление полномочий по организации и  осуществлению деятельности по опеке и попечительству несовершеннолетних граждан»</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01 5 00 00000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10 161,43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10 161,43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100,0</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708">
                <a:tc>
                  <a:txBody>
                    <a:bodyPr/>
                    <a:lstStyle/>
                    <a:p>
                      <a:pPr algn="l"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Основное мероприятие «Защита прав и законных интересов детей-сирот и детей, оставшихся без попечения родителей, лиц из числа детей-сирот и детей, оставшихся без попечения родителей»</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latin typeface="Calibri" pitchFamily="34" charset="0"/>
                          <a:cs typeface="Calibri" pitchFamily="34" charset="0"/>
                        </a:rPr>
                        <a:t>01 5 01 00000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10 161,43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10 161,43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endParaRPr lang="ru-RU" sz="1000" b="0" i="0" u="none" strike="noStrike" dirty="0" smtClean="0">
                        <a:solidFill>
                          <a:srgbClr val="000000"/>
                        </a:solidFill>
                        <a:latin typeface="Calibri" pitchFamily="34" charset="0"/>
                        <a:cs typeface="Calibri" pitchFamily="34" charset="0"/>
                      </a:endParaRPr>
                    </a:p>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TextBox 6"/>
          <p:cNvSpPr txBox="1"/>
          <p:nvPr/>
        </p:nvSpPr>
        <p:spPr>
          <a:xfrm>
            <a:off x="0" y="0"/>
            <a:ext cx="9144000" cy="584775"/>
          </a:xfrm>
          <a:prstGeom prst="rect">
            <a:avLst/>
          </a:prstGeom>
          <a:noFill/>
        </p:spPr>
        <p:txBody>
          <a:bodyPr wrap="square" rtlCol="0">
            <a:spAutoFit/>
          </a:bodyPr>
          <a:lstStyle/>
          <a:p>
            <a:pPr algn="ctr"/>
            <a:r>
              <a:rPr lang="ru-RU" sz="1600" b="1" dirty="0" smtClean="0">
                <a:latin typeface="Calibri" pitchFamily="34" charset="0"/>
                <a:cs typeface="Calibri" pitchFamily="34" charset="0"/>
              </a:rPr>
              <a:t>Исполнение бюджета Курского муниципального района Ставропольского края за 2019 год в разрезе муниципальных программ</a:t>
            </a:r>
            <a:endParaRPr lang="ru-RU" sz="1600" b="1" dirty="0">
              <a:latin typeface="Calibri" pitchFamily="34" charset="0"/>
              <a:cs typeface="Calibri" pitchFamily="34" charset="0"/>
            </a:endParaRPr>
          </a:p>
        </p:txBody>
      </p:sp>
      <p:sp>
        <p:nvSpPr>
          <p:cNvPr id="8" name="TextBox 7"/>
          <p:cNvSpPr txBox="1"/>
          <p:nvPr/>
        </p:nvSpPr>
        <p:spPr>
          <a:xfrm>
            <a:off x="7924800" y="457200"/>
            <a:ext cx="1219200" cy="276999"/>
          </a:xfrm>
          <a:prstGeom prst="rect">
            <a:avLst/>
          </a:prstGeom>
          <a:noFill/>
        </p:spPr>
        <p:txBody>
          <a:bodyPr wrap="square" rtlCol="0">
            <a:spAutoFit/>
          </a:bodyPr>
          <a:lstStyle/>
          <a:p>
            <a:pPr algn="ctr"/>
            <a:r>
              <a:rPr lang="ru-RU" sz="1200" dirty="0" smtClean="0">
                <a:latin typeface="Calibri" pitchFamily="34" charset="0"/>
                <a:cs typeface="Calibri" pitchFamily="34" charset="0"/>
              </a:rPr>
              <a:t>тыс. руб.</a:t>
            </a:r>
            <a:endParaRPr lang="ru-RU" sz="1200" dirty="0">
              <a:latin typeface="Calibri" pitchFamily="34" charset="0"/>
              <a:cs typeface="Calibri"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152400" y="304800"/>
          <a:ext cx="8763000" cy="6262012"/>
        </p:xfrm>
        <a:graphic>
          <a:graphicData uri="http://schemas.openxmlformats.org/drawingml/2006/table">
            <a:tbl>
              <a:tblPr/>
              <a:tblGrid>
                <a:gridCol w="304800"/>
                <a:gridCol w="4114800"/>
                <a:gridCol w="914400"/>
                <a:gridCol w="914400"/>
                <a:gridCol w="914400"/>
                <a:gridCol w="762000"/>
                <a:gridCol w="838200"/>
              </a:tblGrid>
              <a:tr h="236913">
                <a:tc>
                  <a:txBody>
                    <a:bodyPr/>
                    <a:lstStyle/>
                    <a:p>
                      <a:pPr algn="ctr">
                        <a:lnSpc>
                          <a:spcPct val="115000"/>
                        </a:lnSpc>
                        <a:spcAft>
                          <a:spcPts val="0"/>
                        </a:spcAft>
                      </a:pPr>
                      <a:endParaRPr lang="ru-RU" sz="1000" dirty="0">
                        <a:latin typeface="Calibri"/>
                        <a:ea typeface="Calibri"/>
                        <a:cs typeface="Times New Roman"/>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1</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2</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3</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4</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5</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6</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4855">
                <a:tc>
                  <a:txBody>
                    <a:bodyPr/>
                    <a:lstStyle/>
                    <a:p>
                      <a:pPr algn="ctr">
                        <a:lnSpc>
                          <a:spcPct val="115000"/>
                        </a:lnSpc>
                        <a:spcAft>
                          <a:spcPts val="0"/>
                        </a:spcAft>
                      </a:pPr>
                      <a:r>
                        <a:rPr lang="ru-RU" sz="1000" b="1" dirty="0" smtClean="0">
                          <a:latin typeface="Calibri" pitchFamily="34" charset="0"/>
                          <a:ea typeface="Calibri"/>
                          <a:cs typeface="Calibri" pitchFamily="34" charset="0"/>
                        </a:rPr>
                        <a:t>2.</a:t>
                      </a:r>
                      <a:endParaRPr lang="ru-RU" sz="1000" b="1"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1" i="0" u="none" strike="noStrike" dirty="0">
                          <a:solidFill>
                            <a:srgbClr val="000000"/>
                          </a:solidFill>
                          <a:latin typeface="Calibri" pitchFamily="34" charset="0"/>
                          <a:cs typeface="Calibri" pitchFamily="34" charset="0"/>
                        </a:rPr>
                        <a:t>Муниципальная программа Курского муниципального района Ставропольского края «Социальная поддержка граждан»</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dirty="0">
                          <a:solidFill>
                            <a:srgbClr val="000000"/>
                          </a:solidFill>
                          <a:latin typeface="Calibri" pitchFamily="34" charset="0"/>
                          <a:cs typeface="Calibri" pitchFamily="34" charset="0"/>
                        </a:rPr>
                        <a:t>02 0 00 00000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328 496,87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328 478,05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99,99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latin typeface="Calibri" pitchFamily="34" charset="0"/>
                          <a:cs typeface="Calibri" pitchFamily="34" charset="0"/>
                        </a:rPr>
                        <a:t>99,9</a:t>
                      </a:r>
                      <a:r>
                        <a:rPr lang="ru-RU" sz="1000" b="1"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942">
                <a:tc>
                  <a:txBody>
                    <a:bodyPr/>
                    <a:lstStyle/>
                    <a:p>
                      <a:pPr algn="ctr">
                        <a:lnSpc>
                          <a:spcPct val="115000"/>
                        </a:lnSpc>
                        <a:spcAft>
                          <a:spcPts val="0"/>
                        </a:spcAft>
                      </a:pPr>
                      <a:r>
                        <a:rPr lang="ru-RU" sz="1000" dirty="0" smtClean="0">
                          <a:latin typeface="Calibri" pitchFamily="34" charset="0"/>
                          <a:ea typeface="Calibri"/>
                          <a:cs typeface="Calibri" pitchFamily="34" charset="0"/>
                        </a:rPr>
                        <a:t>2.1.</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«Социальное обеспечение граждан»</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02 1 00 00000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312 985,10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312 966,28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99,99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99,9</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5972">
                <a:tc>
                  <a:txBody>
                    <a:bodyPr/>
                    <a:lstStyle/>
                    <a:p>
                      <a:pPr algn="ctr">
                        <a:lnSpc>
                          <a:spcPct val="115000"/>
                        </a:lnSpc>
                        <a:spcAft>
                          <a:spcPts val="0"/>
                        </a:spcAft>
                      </a:pPr>
                      <a:endParaRPr lang="ru-RU" sz="100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«Предоставление мер социальной поддержки отдельным категориям граждан»</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02 1 01 00000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117 721,39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117 720,54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884">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«Предоставление мер социальной поддержки семьям и детям»</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02 1 02 00000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138 363,62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138 345,65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99,99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3132">
                <a:tc>
                  <a:txBody>
                    <a:bodyPr/>
                    <a:lstStyle/>
                    <a:p>
                      <a:pPr algn="ctr">
                        <a:lnSpc>
                          <a:spcPct val="115000"/>
                        </a:lnSpc>
                        <a:spcAft>
                          <a:spcPts val="0"/>
                        </a:spcAft>
                      </a:pPr>
                      <a:r>
                        <a:rPr lang="ru-RU" sz="1000" dirty="0" smtClean="0">
                          <a:latin typeface="Calibri" pitchFamily="34" charset="0"/>
                          <a:ea typeface="Calibri"/>
                          <a:cs typeface="Calibri" pitchFamily="34" charset="0"/>
                        </a:rPr>
                        <a:t>2.2.</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Подпрограмма «Обеспечение реализации муниципальной программы Курского муниципального района Ставропольского края «Социальная поддержка граждан» и </a:t>
                      </a:r>
                      <a:r>
                        <a:rPr lang="ru-RU" sz="1000" b="0" i="0" u="none" strike="noStrike" dirty="0" err="1">
                          <a:solidFill>
                            <a:srgbClr val="000000"/>
                          </a:solidFill>
                          <a:latin typeface="Calibri" pitchFamily="34" charset="0"/>
                          <a:cs typeface="Calibri" pitchFamily="34" charset="0"/>
                        </a:rPr>
                        <a:t>общепрограммные</a:t>
                      </a:r>
                      <a:r>
                        <a:rPr lang="ru-RU" sz="1000" b="0" i="0" u="none" strike="noStrike" dirty="0">
                          <a:solidFill>
                            <a:srgbClr val="000000"/>
                          </a:solidFill>
                          <a:latin typeface="Calibri" pitchFamily="34" charset="0"/>
                          <a:cs typeface="Calibri" pitchFamily="34" charset="0"/>
                        </a:rPr>
                        <a:t> мероприятия»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02 2 00 00000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15 511,77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15 511,77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100,0</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957">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«Обеспечение реализации Программы»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02 2 01 00000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15 511,77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15 511,77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4855">
                <a:tc>
                  <a:txBody>
                    <a:bodyPr/>
                    <a:lstStyle/>
                    <a:p>
                      <a:pPr algn="ctr">
                        <a:lnSpc>
                          <a:spcPct val="115000"/>
                        </a:lnSpc>
                        <a:spcAft>
                          <a:spcPts val="0"/>
                        </a:spcAft>
                      </a:pPr>
                      <a:r>
                        <a:rPr lang="ru-RU" sz="1000" b="1" dirty="0" smtClean="0">
                          <a:latin typeface="Calibri" pitchFamily="34" charset="0"/>
                          <a:ea typeface="Calibri"/>
                          <a:cs typeface="Calibri" pitchFamily="34" charset="0"/>
                        </a:rPr>
                        <a:t>3.</a:t>
                      </a:r>
                      <a:endParaRPr lang="ru-RU" sz="1000" b="1"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1" i="0" u="none" strike="noStrike" dirty="0">
                          <a:solidFill>
                            <a:srgbClr val="000000"/>
                          </a:solidFill>
                          <a:latin typeface="Calibri" pitchFamily="34" charset="0"/>
                          <a:cs typeface="Calibri" pitchFamily="34" charset="0"/>
                        </a:rPr>
                        <a:t>Муниципальная программа Курского муниципального района Ставропольского края «Сохранение и развитие культуры»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dirty="0">
                          <a:solidFill>
                            <a:srgbClr val="000000"/>
                          </a:solidFill>
                          <a:latin typeface="Calibri" pitchFamily="34" charset="0"/>
                          <a:cs typeface="Calibri" pitchFamily="34" charset="0"/>
                        </a:rPr>
                        <a:t>03 0 00 00000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70 489,66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70 328,35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a:solidFill>
                            <a:srgbClr val="000000"/>
                          </a:solidFill>
                          <a:latin typeface="Calibri" pitchFamily="34" charset="0"/>
                          <a:cs typeface="Calibri" pitchFamily="34" charset="0"/>
                        </a:rPr>
                        <a:t>99,77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latin typeface="Calibri" pitchFamily="34" charset="0"/>
                          <a:cs typeface="Calibri" pitchFamily="34" charset="0"/>
                        </a:rPr>
                        <a:t>149,2</a:t>
                      </a:r>
                      <a:r>
                        <a:rPr lang="ru-RU" sz="1000" b="1"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884">
                <a:tc>
                  <a:txBody>
                    <a:bodyPr/>
                    <a:lstStyle/>
                    <a:p>
                      <a:pPr algn="ctr">
                        <a:lnSpc>
                          <a:spcPct val="115000"/>
                        </a:lnSpc>
                        <a:spcAft>
                          <a:spcPts val="0"/>
                        </a:spcAft>
                      </a:pPr>
                      <a:r>
                        <a:rPr lang="ru-RU" sz="1000" dirty="0" smtClean="0">
                          <a:latin typeface="Calibri" pitchFamily="34" charset="0"/>
                          <a:ea typeface="Calibri"/>
                          <a:cs typeface="Calibri" pitchFamily="34" charset="0"/>
                        </a:rPr>
                        <a:t>3.1.</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Подпрограмма «Сохранение и развитие дополнительного образования в сфере культуры и искусства»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03 1 00 00000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15 782,70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15 782,70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102,1</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884">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«Обеспечение предоставления бесплатного  дополнительного образования детей»</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03 1 01 00000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15 782,70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15 782,70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r>
                        <a:rPr lang="ru-RU" sz="1000" dirty="0" smtClean="0">
                          <a:latin typeface="Calibri" pitchFamily="34" charset="0"/>
                          <a:ea typeface="Calibri"/>
                          <a:cs typeface="Calibri" pitchFamily="34" charset="0"/>
                        </a:rPr>
                        <a:t>3.2.</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«Сохранение и развитие библиотечного обслуживания населения»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03 2 00 00000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21 909,85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21 863,91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99,79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93,1</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7467">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«Осуществление библиотечного, библиографического и информационного обслуживания населения»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03 2 01 00000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21 909,85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21 863,91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99,79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9827">
                <a:tc>
                  <a:txBody>
                    <a:bodyPr/>
                    <a:lstStyle/>
                    <a:p>
                      <a:pPr algn="ctr">
                        <a:lnSpc>
                          <a:spcPct val="115000"/>
                        </a:lnSpc>
                        <a:spcAft>
                          <a:spcPts val="0"/>
                        </a:spcAft>
                      </a:pPr>
                      <a:r>
                        <a:rPr lang="ru-RU" sz="1000" dirty="0" smtClean="0">
                          <a:latin typeface="Calibri" pitchFamily="34" charset="0"/>
                          <a:ea typeface="Calibri"/>
                          <a:cs typeface="Calibri" pitchFamily="34" charset="0"/>
                        </a:rPr>
                        <a:t>3.3.</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Подпрограмма «Организация </a:t>
                      </a:r>
                      <a:r>
                        <a:rPr lang="ru-RU" sz="1000" b="0" i="0" u="none" strike="noStrike" dirty="0" err="1">
                          <a:solidFill>
                            <a:srgbClr val="000000"/>
                          </a:solidFill>
                          <a:latin typeface="Calibri" pitchFamily="34" charset="0"/>
                          <a:cs typeface="Calibri" pitchFamily="34" charset="0"/>
                        </a:rPr>
                        <a:t>культурно-досуговой</a:t>
                      </a:r>
                      <a:r>
                        <a:rPr lang="ru-RU" sz="1000" b="0" i="0" u="none" strike="noStrike" dirty="0">
                          <a:solidFill>
                            <a:srgbClr val="000000"/>
                          </a:solidFill>
                          <a:latin typeface="Calibri" pitchFamily="34" charset="0"/>
                          <a:cs typeface="Calibri" pitchFamily="34" charset="0"/>
                        </a:rPr>
                        <a:t> деятельности»</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03 3 00 00000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19 217,07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19 217,07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104,9</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«Организация культурно-массовых мероприятий»</a:t>
                      </a:r>
                      <a:br>
                        <a:rPr lang="ru-RU" sz="1000" b="0" i="0" u="none" strike="noStrike">
                          <a:solidFill>
                            <a:srgbClr val="000000"/>
                          </a:solidFill>
                          <a:latin typeface="Calibri" pitchFamily="34" charset="0"/>
                          <a:cs typeface="Calibri" pitchFamily="34" charset="0"/>
                        </a:rPr>
                      </a:br>
                      <a:endParaRPr lang="ru-RU" sz="1000" b="0" i="0" u="none" strike="noStrike">
                        <a:solidFill>
                          <a:srgbClr val="000000"/>
                        </a:solidFill>
                        <a:latin typeface="Calibri" pitchFamily="34" charset="0"/>
                        <a:cs typeface="Calibri"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03 3 01 00000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14 207,64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14 207,64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«Проведение капитального и текущего ремонтов в учреждениях культуры Курского района Ставропольского края»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03 3 02 00000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endParaRPr lang="ru-RU" sz="1000" b="0" i="0" u="none" strike="noStrike" dirty="0">
                        <a:solidFill>
                          <a:srgbClr val="000000"/>
                        </a:solidFill>
                        <a:latin typeface="Calibri" pitchFamily="34" charset="0"/>
                        <a:cs typeface="Calibri"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9810">
                <a:tc>
                  <a:txBody>
                    <a:bodyPr/>
                    <a:lstStyle/>
                    <a:p>
                      <a:pPr algn="ctr">
                        <a:lnSpc>
                          <a:spcPct val="115000"/>
                        </a:lnSpc>
                        <a:spcAft>
                          <a:spcPts val="0"/>
                        </a:spcAft>
                      </a:pPr>
                      <a:r>
                        <a:rPr lang="ru-RU" sz="1000" dirty="0" smtClean="0">
                          <a:latin typeface="Calibri" pitchFamily="34" charset="0"/>
                          <a:ea typeface="Calibri"/>
                          <a:cs typeface="Calibri" pitchFamily="34" charset="0"/>
                        </a:rPr>
                        <a:t>3.4.</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«Кинообслуживание населения»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03 4 00 00000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4 434,57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4 427,63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99,84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53,8</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6950">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«Кинообслуживание населения»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03 4 01 00000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4 434,57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4 427,63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99,84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090">
                <a:tc>
                  <a:txBody>
                    <a:bodyPr/>
                    <a:lstStyle/>
                    <a:p>
                      <a:pPr algn="ctr">
                        <a:lnSpc>
                          <a:spcPct val="115000"/>
                        </a:lnSpc>
                        <a:spcAft>
                          <a:spcPts val="0"/>
                        </a:spcAft>
                      </a:pPr>
                      <a:r>
                        <a:rPr lang="ru-RU" sz="1000" dirty="0" smtClean="0">
                          <a:latin typeface="Calibri" pitchFamily="34" charset="0"/>
                          <a:ea typeface="Calibri"/>
                          <a:cs typeface="Calibri" pitchFamily="34" charset="0"/>
                        </a:rPr>
                        <a:t>3.5.</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Подпрограмма «Развитие музейного дела»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03 5 00 00000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endParaRPr lang="ru-RU" sz="1000" b="0" i="0" u="none" strike="noStrike" dirty="0">
                        <a:solidFill>
                          <a:srgbClr val="000000"/>
                        </a:solidFill>
                        <a:latin typeface="Calibri" pitchFamily="34" charset="0"/>
                        <a:cs typeface="Calibri"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«Осуществление хранения, изучения и публичного представления музейных предметов, музейных коллекций»</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03 5 01 00000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endParaRPr lang="ru-RU" sz="1000" b="0" i="0" u="none" strike="noStrike" dirty="0">
                        <a:solidFill>
                          <a:srgbClr val="000000"/>
                        </a:solidFill>
                        <a:latin typeface="Calibri" pitchFamily="34" charset="0"/>
                        <a:cs typeface="Calibri"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r>
                        <a:rPr lang="ru-RU" sz="1000" dirty="0" smtClean="0">
                          <a:latin typeface="Calibri" pitchFamily="34" charset="0"/>
                          <a:ea typeface="Calibri"/>
                          <a:cs typeface="Calibri" pitchFamily="34" charset="0"/>
                        </a:rPr>
                        <a:t>3.6.</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Подпрограмма «Обеспечение реализации муниципальной программы Курского муниципального района Ставропольского края «Сохранение и развитие культуры»и </a:t>
                      </a:r>
                      <a:r>
                        <a:rPr lang="ru-RU" sz="1000" b="0" i="0" u="none" strike="noStrike" dirty="0" err="1">
                          <a:solidFill>
                            <a:srgbClr val="000000"/>
                          </a:solidFill>
                          <a:latin typeface="Calibri" pitchFamily="34" charset="0"/>
                          <a:cs typeface="Calibri" pitchFamily="34" charset="0"/>
                        </a:rPr>
                        <a:t>общепрограммные</a:t>
                      </a:r>
                      <a:r>
                        <a:rPr lang="ru-RU" sz="1000" b="0" i="0" u="none" strike="noStrike" dirty="0">
                          <a:solidFill>
                            <a:srgbClr val="000000"/>
                          </a:solidFill>
                          <a:latin typeface="Calibri" pitchFamily="34" charset="0"/>
                          <a:cs typeface="Calibri" pitchFamily="34" charset="0"/>
                        </a:rPr>
                        <a:t> мероприятия»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03 6 00 00000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9 145,47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9 037,04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98,81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100,0</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«Обеспечение реализации Программы»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03 6 01 00000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9 145,47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9 037,04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98,81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228600" y="152400"/>
          <a:ext cx="8686800" cy="6640068"/>
        </p:xfrm>
        <a:graphic>
          <a:graphicData uri="http://schemas.openxmlformats.org/drawingml/2006/table">
            <a:tbl>
              <a:tblPr/>
              <a:tblGrid>
                <a:gridCol w="304800"/>
                <a:gridCol w="4114800"/>
                <a:gridCol w="914400"/>
                <a:gridCol w="990600"/>
                <a:gridCol w="838200"/>
                <a:gridCol w="762000"/>
                <a:gridCol w="762000"/>
              </a:tblGrid>
              <a:tr h="154329">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1</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2</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3</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4</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5</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6</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329">
                <a:tc>
                  <a:txBody>
                    <a:bodyPr/>
                    <a:lstStyle/>
                    <a:p>
                      <a:pPr algn="ctr">
                        <a:lnSpc>
                          <a:spcPct val="115000"/>
                        </a:lnSpc>
                        <a:spcAft>
                          <a:spcPts val="0"/>
                        </a:spcAft>
                      </a:pPr>
                      <a:r>
                        <a:rPr lang="ru-RU" sz="1000" b="1" dirty="0" smtClean="0">
                          <a:latin typeface="Calibri" pitchFamily="34" charset="0"/>
                          <a:ea typeface="Calibri"/>
                          <a:cs typeface="Calibri" pitchFamily="34" charset="0"/>
                        </a:rPr>
                        <a:t>4.</a:t>
                      </a:r>
                      <a:endParaRPr lang="ru-RU" sz="1000" b="1" dirty="0">
                        <a:latin typeface="Calibri" pitchFamily="34" charset="0"/>
                        <a:ea typeface="Calibri"/>
                        <a:cs typeface="Calibri" pitchFamily="34" charset="0"/>
                      </a:endParaRPr>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1" i="0" u="none" strike="noStrike" dirty="0">
                          <a:solidFill>
                            <a:srgbClr val="000000"/>
                          </a:solidFill>
                          <a:latin typeface="Calibri" pitchFamily="34" charset="0"/>
                          <a:cs typeface="Calibri" pitchFamily="34" charset="0"/>
                        </a:rPr>
                        <a:t>Муниципальная программа Курского муниципального района Ставропольского края «Развитие физической культуры и спорта»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dirty="0">
                          <a:solidFill>
                            <a:srgbClr val="000000"/>
                          </a:solidFill>
                          <a:latin typeface="Calibri" pitchFamily="34" charset="0"/>
                          <a:cs typeface="Calibri" pitchFamily="34" charset="0"/>
                        </a:rPr>
                        <a:t>04 0 00 00000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18 258,30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14 848,97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81,33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latin typeface="Calibri" pitchFamily="34" charset="0"/>
                          <a:cs typeface="Calibri" pitchFamily="34" charset="0"/>
                        </a:rPr>
                        <a:t>122,1</a:t>
                      </a:r>
                      <a:r>
                        <a:rPr lang="ru-RU" sz="1000" b="1"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215">
                <a:tc>
                  <a:txBody>
                    <a:bodyPr/>
                    <a:lstStyle/>
                    <a:p>
                      <a:pPr algn="ctr">
                        <a:lnSpc>
                          <a:spcPct val="115000"/>
                        </a:lnSpc>
                        <a:spcAft>
                          <a:spcPts val="0"/>
                        </a:spcAft>
                      </a:pPr>
                      <a:r>
                        <a:rPr lang="ru-RU" sz="1000" dirty="0" smtClean="0">
                          <a:latin typeface="Calibri" pitchFamily="34" charset="0"/>
                          <a:ea typeface="Calibri"/>
                          <a:cs typeface="Calibri" pitchFamily="34" charset="0"/>
                        </a:rPr>
                        <a:t>4.1.</a:t>
                      </a:r>
                      <a:endParaRPr lang="ru-RU" sz="1000" dirty="0">
                        <a:latin typeface="Calibri" pitchFamily="34" charset="0"/>
                        <a:ea typeface="Calibri"/>
                        <a:cs typeface="Calibri" pitchFamily="34" charset="0"/>
                      </a:endParaRPr>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Подпрограмма «Физическая культура и массовый спорт»</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04 1 00 00000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633,51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633,51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91,5</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7215">
                <a:tc>
                  <a:txBody>
                    <a:bodyPr/>
                    <a:lstStyle/>
                    <a:p>
                      <a:pPr algn="ctr">
                        <a:lnSpc>
                          <a:spcPct val="115000"/>
                        </a:lnSpc>
                        <a:spcAft>
                          <a:spcPts val="0"/>
                        </a:spcAft>
                      </a:pPr>
                      <a:endParaRPr lang="ru-RU" sz="1000" b="1" dirty="0">
                        <a:latin typeface="Calibri" pitchFamily="34" charset="0"/>
                        <a:ea typeface="Calibri"/>
                        <a:cs typeface="Calibri" pitchFamily="34" charset="0"/>
                      </a:endParaRPr>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«Обеспечение подготовки и участия спортивных сборных команд Курского  района Ставропольского края в районных, краевых  и других спортивных соревнованиях, обеспечение организации и проведения комплексных спортивных мероприятий»</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04 1 01 00000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633,51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633,51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2886">
                <a:tc>
                  <a:txBody>
                    <a:bodyPr/>
                    <a:lstStyle/>
                    <a:p>
                      <a:pPr algn="ctr">
                        <a:lnSpc>
                          <a:spcPct val="115000"/>
                        </a:lnSpc>
                        <a:spcAft>
                          <a:spcPts val="0"/>
                        </a:spcAft>
                      </a:pPr>
                      <a:r>
                        <a:rPr lang="ru-RU" sz="1000" dirty="0" smtClean="0">
                          <a:latin typeface="Calibri" pitchFamily="34" charset="0"/>
                          <a:ea typeface="Calibri"/>
                          <a:cs typeface="Calibri" pitchFamily="34" charset="0"/>
                        </a:rPr>
                        <a:t>4.2.</a:t>
                      </a:r>
                      <a:endParaRPr lang="ru-RU" sz="1000" dirty="0">
                        <a:latin typeface="Calibri" pitchFamily="34" charset="0"/>
                        <a:ea typeface="Calibri"/>
                        <a:cs typeface="Calibri" pitchFamily="34" charset="0"/>
                      </a:endParaRPr>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«Развитие дополнительного образования детей и подростков в области физической культуры и спорта и  система подготовки спортивного резерва»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latin typeface="Calibri" pitchFamily="34" charset="0"/>
                          <a:cs typeface="Calibri" pitchFamily="34" charset="0"/>
                        </a:rPr>
                        <a:t>04 2 00 00000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7 987,78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7 985,48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99,97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110,5</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1950">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ru-RU" sz="1000" dirty="0" smtClean="0">
                        <a:latin typeface="Calibri" pitchFamily="34" charset="0"/>
                        <a:ea typeface="Calibri"/>
                        <a:cs typeface="Calibri" pitchFamily="34" charset="0"/>
                      </a:endParaRPr>
                    </a:p>
                    <a:p>
                      <a:pPr algn="ctr">
                        <a:lnSpc>
                          <a:spcPct val="115000"/>
                        </a:lnSpc>
                        <a:spcAft>
                          <a:spcPts val="0"/>
                        </a:spcAft>
                      </a:pPr>
                      <a:endParaRPr lang="ru-RU" sz="1000" dirty="0">
                        <a:latin typeface="Calibri" pitchFamily="34" charset="0"/>
                        <a:ea typeface="Calibri"/>
                        <a:cs typeface="Calibri" pitchFamily="34" charset="0"/>
                      </a:endParaRPr>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«Обеспечение предоставления бесплатного дополнительного образования детей и подростков»</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04 2 01 00000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7 987,78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7 985,48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99,97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8658">
                <a:tc>
                  <a:txBody>
                    <a:bodyPr/>
                    <a:lstStyle/>
                    <a:p>
                      <a:pPr algn="ctr">
                        <a:lnSpc>
                          <a:spcPct val="115000"/>
                        </a:lnSpc>
                        <a:spcAft>
                          <a:spcPts val="0"/>
                        </a:spcAft>
                      </a:pPr>
                      <a:r>
                        <a:rPr lang="ru-RU" sz="1000" dirty="0" smtClean="0">
                          <a:latin typeface="Calibri" pitchFamily="34" charset="0"/>
                          <a:ea typeface="Calibri"/>
                          <a:cs typeface="Calibri" pitchFamily="34" charset="0"/>
                        </a:rPr>
                        <a:t>4.3.</a:t>
                      </a:r>
                      <a:endParaRPr lang="ru-RU" sz="1000" dirty="0">
                        <a:latin typeface="Calibri" pitchFamily="34" charset="0"/>
                        <a:ea typeface="Calibri"/>
                        <a:cs typeface="Calibri" pitchFamily="34" charset="0"/>
                      </a:endParaRPr>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«Обеспечение реализации муниципальной программы Курского муниципального района Ставропольского края «Развитие физической культуры и спорта» и общепрограммные мероприятия»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latin typeface="Calibri" pitchFamily="34" charset="0"/>
                          <a:cs typeface="Calibri" pitchFamily="34" charset="0"/>
                        </a:rPr>
                        <a:t>04 3 00 00000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5 687,03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5 686,23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99,99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100,0</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875">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ru-RU" sz="1000" dirty="0" smtClean="0">
                        <a:latin typeface="Calibri" pitchFamily="34" charset="0"/>
                        <a:ea typeface="Calibri"/>
                        <a:cs typeface="Calibri" pitchFamily="34" charset="0"/>
                      </a:endParaRPr>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«Обеспечение реализации Программы»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latin typeface="Calibri" pitchFamily="34" charset="0"/>
                          <a:cs typeface="Calibri" pitchFamily="34" charset="0"/>
                        </a:rPr>
                        <a:t>04 3 01 00000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5 687,03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5 686,23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99,99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2415">
                <a:tc>
                  <a:txBody>
                    <a:bodyPr/>
                    <a:lstStyle/>
                    <a:p>
                      <a:pPr algn="ctr">
                        <a:lnSpc>
                          <a:spcPct val="115000"/>
                        </a:lnSpc>
                        <a:spcAft>
                          <a:spcPts val="0"/>
                        </a:spcAft>
                      </a:pPr>
                      <a:r>
                        <a:rPr lang="ru-RU" sz="1000" dirty="0" smtClean="0">
                          <a:latin typeface="Calibri" pitchFamily="34" charset="0"/>
                          <a:ea typeface="Calibri"/>
                          <a:cs typeface="Calibri" pitchFamily="34" charset="0"/>
                        </a:rPr>
                        <a:t>4.4.</a:t>
                      </a:r>
                      <a:endParaRPr lang="ru-RU" sz="1000" dirty="0">
                        <a:latin typeface="Calibri" pitchFamily="34" charset="0"/>
                        <a:ea typeface="Calibri"/>
                        <a:cs typeface="Calibri" pitchFamily="34" charset="0"/>
                      </a:endParaRPr>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«Строительство,реконструкция и обустройство спортивных сооружений»</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latin typeface="Calibri" pitchFamily="34" charset="0"/>
                          <a:cs typeface="Calibri" pitchFamily="34" charset="0"/>
                        </a:rPr>
                        <a:t>04 4 00 00000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3 949,98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543,75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13,77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71,4</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329">
                <a:tc>
                  <a:txBody>
                    <a:bodyPr/>
                    <a:lstStyle/>
                    <a:p>
                      <a:pPr algn="ctr">
                        <a:lnSpc>
                          <a:spcPct val="115000"/>
                        </a:lnSpc>
                        <a:spcAft>
                          <a:spcPts val="0"/>
                        </a:spcAft>
                      </a:pPr>
                      <a:endParaRPr lang="ru-RU" sz="1000">
                        <a:latin typeface="Calibri" pitchFamily="34" charset="0"/>
                        <a:ea typeface="Calibri"/>
                        <a:cs typeface="Calibri" pitchFamily="34" charset="0"/>
                      </a:endParaRPr>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«Проведение работ по строительству, реконструкции и обустройству спортивных объектов»</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latin typeface="Calibri" pitchFamily="34" charset="0"/>
                          <a:cs typeface="Calibri" pitchFamily="34" charset="0"/>
                        </a:rPr>
                        <a:t>04 4 01 00000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3 949,98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543,75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13,77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329">
                <a:tc>
                  <a:txBody>
                    <a:bodyPr/>
                    <a:lstStyle/>
                    <a:p>
                      <a:pPr algn="ctr">
                        <a:lnSpc>
                          <a:spcPct val="115000"/>
                        </a:lnSpc>
                        <a:spcAft>
                          <a:spcPts val="0"/>
                        </a:spcAft>
                      </a:pPr>
                      <a:r>
                        <a:rPr lang="ru-RU" sz="1000" b="1" dirty="0" smtClean="0">
                          <a:latin typeface="Calibri" pitchFamily="34" charset="0"/>
                          <a:ea typeface="Calibri"/>
                          <a:cs typeface="Calibri" pitchFamily="34" charset="0"/>
                        </a:rPr>
                        <a:t>5.</a:t>
                      </a:r>
                      <a:endParaRPr lang="ru-RU" sz="1000" b="1" dirty="0">
                        <a:latin typeface="Calibri" pitchFamily="34" charset="0"/>
                        <a:ea typeface="Calibri"/>
                        <a:cs typeface="Calibri" pitchFamily="34" charset="0"/>
                      </a:endParaRPr>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1" i="0" u="none" strike="noStrike" dirty="0">
                          <a:solidFill>
                            <a:srgbClr val="000000"/>
                          </a:solidFill>
                          <a:latin typeface="Calibri" pitchFamily="34" charset="0"/>
                          <a:cs typeface="Calibri" pitchFamily="34" charset="0"/>
                        </a:rPr>
                        <a:t>Муниципальная программа Курского муниципального района Ставропольского края « Молодежная политика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dirty="0">
                          <a:solidFill>
                            <a:srgbClr val="000000"/>
                          </a:solidFill>
                          <a:latin typeface="Calibri" pitchFamily="34" charset="0"/>
                          <a:cs typeface="Calibri" pitchFamily="34" charset="0"/>
                        </a:rPr>
                        <a:t>05 0 00 00000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2 070,64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2 070,64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latin typeface="Calibri" pitchFamily="34" charset="0"/>
                          <a:cs typeface="Calibri" pitchFamily="34" charset="0"/>
                        </a:rPr>
                        <a:t>100,0</a:t>
                      </a:r>
                      <a:r>
                        <a:rPr lang="ru-RU" sz="1000" b="1"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5772">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Основное мероприятие </a:t>
                      </a:r>
                      <a:r>
                        <a:rPr lang="ru-RU" sz="1000" b="0" i="0" u="none" strike="noStrike" dirty="0" smtClean="0">
                          <a:solidFill>
                            <a:srgbClr val="000000"/>
                          </a:solidFill>
                          <a:latin typeface="Calibri" pitchFamily="34" charset="0"/>
                          <a:cs typeface="Calibri" pitchFamily="34" charset="0"/>
                        </a:rPr>
                        <a:t>«Организационно-воспитательная </a:t>
                      </a:r>
                      <a:r>
                        <a:rPr lang="ru-RU" sz="1000" b="0" i="0" u="none" strike="noStrike" dirty="0">
                          <a:solidFill>
                            <a:srgbClr val="000000"/>
                          </a:solidFill>
                          <a:latin typeface="Calibri" pitchFamily="34" charset="0"/>
                          <a:cs typeface="Calibri" pitchFamily="34" charset="0"/>
                        </a:rPr>
                        <a:t>работа с </a:t>
                      </a:r>
                      <a:r>
                        <a:rPr lang="ru-RU" sz="1000" b="0" i="0" u="none" strike="noStrike" dirty="0" smtClean="0">
                          <a:solidFill>
                            <a:srgbClr val="000000"/>
                          </a:solidFill>
                          <a:latin typeface="Calibri" pitchFamily="34" charset="0"/>
                          <a:cs typeface="Calibri" pitchFamily="34" charset="0"/>
                        </a:rPr>
                        <a:t>молодежью»</a:t>
                      </a:r>
                      <a:endParaRPr lang="ru-RU" sz="1000" b="0" i="0" u="none" strike="noStrike" dirty="0">
                        <a:solidFill>
                          <a:srgbClr val="000000"/>
                        </a:solidFill>
                        <a:latin typeface="Calibri" pitchFamily="34" charset="0"/>
                        <a:cs typeface="Calibri"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latin typeface="Calibri" pitchFamily="34" charset="0"/>
                          <a:cs typeface="Calibri" pitchFamily="34" charset="0"/>
                        </a:rPr>
                        <a:t>05 0 01 00000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501,52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501,52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5772">
                <a:tc>
                  <a:txBody>
                    <a:bodyPr/>
                    <a:lstStyle/>
                    <a:p>
                      <a:pPr algn="ctr">
                        <a:lnSpc>
                          <a:spcPct val="115000"/>
                        </a:lnSpc>
                        <a:spcAft>
                          <a:spcPts val="0"/>
                        </a:spcAft>
                      </a:pPr>
                      <a:r>
                        <a:rPr lang="ru-RU" sz="1000" dirty="0" smtClean="0">
                          <a:latin typeface="Calibri" pitchFamily="34" charset="0"/>
                          <a:ea typeface="Calibri"/>
                          <a:cs typeface="Calibri" pitchFamily="34" charset="0"/>
                        </a:rPr>
                        <a:t>5.1.</a:t>
                      </a:r>
                      <a:endParaRPr lang="ru-RU" sz="1000" dirty="0">
                        <a:latin typeface="Calibri" pitchFamily="34" charset="0"/>
                        <a:ea typeface="Calibri"/>
                        <a:cs typeface="Calibri" pitchFamily="34" charset="0"/>
                      </a:endParaRPr>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«Обеспечение реализации муниципальной программы Курского муниципального района Ставропольского края «Молодежная политика» и общепрограммные мероприятия»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05 1 00 00000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1 569,12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1 569,12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100,0</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016">
                <a:tc>
                  <a:txBody>
                    <a:bodyPr/>
                    <a:lstStyle/>
                    <a:p>
                      <a:endParaRPr lang="ru-RU" dirty="0"/>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Основное мероприятие «Обеспечение реализации Программы»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05 1 01 00000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1 569,12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1 569,12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016">
                <a:tc>
                  <a:txBody>
                    <a:bodyPr/>
                    <a:lstStyle/>
                    <a:p>
                      <a:r>
                        <a:rPr lang="ru-RU" sz="1000" b="1" dirty="0" smtClean="0">
                          <a:latin typeface="Calibri" pitchFamily="34" charset="0"/>
                          <a:cs typeface="Calibri" pitchFamily="34" charset="0"/>
                        </a:rPr>
                        <a:t>   6.</a:t>
                      </a:r>
                      <a:endParaRPr lang="ru-RU" sz="1000" b="1" dirty="0">
                        <a:latin typeface="Calibri" pitchFamily="34" charset="0"/>
                        <a:cs typeface="Calibri" pitchFamily="34" charset="0"/>
                      </a:endParaRPr>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1" i="0" u="none" strike="noStrike" dirty="0">
                          <a:solidFill>
                            <a:srgbClr val="000000"/>
                          </a:solidFill>
                          <a:latin typeface="Calibri" pitchFamily="34" charset="0"/>
                          <a:cs typeface="Calibri" pitchFamily="34" charset="0"/>
                        </a:rPr>
                        <a:t>Муниципальная программа Курского муниципального района Ставропольского края «Управление имуществом»</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dirty="0">
                          <a:solidFill>
                            <a:srgbClr val="000000"/>
                          </a:solidFill>
                          <a:latin typeface="Calibri" pitchFamily="34" charset="0"/>
                          <a:cs typeface="Calibri" pitchFamily="34" charset="0"/>
                        </a:rPr>
                        <a:t>06 0 00 00000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800,00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647,25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80,91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latin typeface="Calibri" pitchFamily="34" charset="0"/>
                          <a:cs typeface="Calibri" pitchFamily="34" charset="0"/>
                        </a:rPr>
                        <a:t>345,8</a:t>
                      </a:r>
                      <a:r>
                        <a:rPr lang="ru-RU" sz="1000" b="1"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016">
                <a:tc>
                  <a:txBody>
                    <a:bodyPr/>
                    <a:lstStyle/>
                    <a:p>
                      <a:endParaRPr lang="ru-RU" sz="1000" dirty="0">
                        <a:latin typeface="Calibri" pitchFamily="34" charset="0"/>
                        <a:cs typeface="Calibri" pitchFamily="34" charset="0"/>
                      </a:endParaRPr>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Основное мероприятие «Управление муниципальной собственностью в области имущественных и земельных отношений»</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06 0 01 00000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800,00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647,25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80,91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016">
                <a:tc>
                  <a:txBody>
                    <a:bodyPr/>
                    <a:lstStyle/>
                    <a:p>
                      <a:r>
                        <a:rPr lang="ru-RU" sz="1000" b="1" dirty="0" smtClean="0">
                          <a:latin typeface="Calibri" pitchFamily="34" charset="0"/>
                          <a:cs typeface="Calibri" pitchFamily="34" charset="0"/>
                        </a:rPr>
                        <a:t>  7.</a:t>
                      </a:r>
                      <a:endParaRPr lang="ru-RU" sz="1000" b="1" dirty="0">
                        <a:latin typeface="Calibri" pitchFamily="34" charset="0"/>
                        <a:cs typeface="Calibri" pitchFamily="34" charset="0"/>
                      </a:endParaRPr>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1" i="0" u="none" strike="noStrike" dirty="0">
                          <a:solidFill>
                            <a:srgbClr val="000000"/>
                          </a:solidFill>
                          <a:latin typeface="Calibri" pitchFamily="34" charset="0"/>
                          <a:cs typeface="Calibri" pitchFamily="34" charset="0"/>
                        </a:rPr>
                        <a:t>Муниципальная программа Курского муниципального района Ставропольского края «Управление финансами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latin typeface="Calibri" pitchFamily="34" charset="0"/>
                          <a:cs typeface="Calibri" pitchFamily="34" charset="0"/>
                        </a:rPr>
                        <a:t>07 0 00 00000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a:solidFill>
                            <a:srgbClr val="000000"/>
                          </a:solidFill>
                          <a:latin typeface="Calibri" pitchFamily="34" charset="0"/>
                          <a:cs typeface="Calibri" pitchFamily="34" charset="0"/>
                        </a:rPr>
                        <a:t>119 891,82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a:solidFill>
                            <a:srgbClr val="000000"/>
                          </a:solidFill>
                          <a:latin typeface="Calibri" pitchFamily="34" charset="0"/>
                          <a:cs typeface="Calibri" pitchFamily="34" charset="0"/>
                        </a:rPr>
                        <a:t>119 660,45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99,81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latin typeface="Calibri" pitchFamily="34" charset="0"/>
                          <a:cs typeface="Calibri" pitchFamily="34" charset="0"/>
                        </a:rPr>
                        <a:t>100,0</a:t>
                      </a:r>
                      <a:r>
                        <a:rPr lang="ru-RU" sz="1000" b="1"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016">
                <a:tc>
                  <a:txBody>
                    <a:bodyPr/>
                    <a:lstStyle/>
                    <a:p>
                      <a:endParaRPr lang="ru-RU" dirty="0"/>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Основное мероприятие «Повышение сбалансированности и устойчивости бюджетной системы Курского муниципального района Ставропольского края»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latin typeface="Calibri" pitchFamily="34" charset="0"/>
                          <a:cs typeface="Calibri" pitchFamily="34" charset="0"/>
                        </a:rPr>
                        <a:t>07 0 01 00000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396,42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396,42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016">
                <a:tc>
                  <a:txBody>
                    <a:bodyPr/>
                    <a:lstStyle/>
                    <a:p>
                      <a:endParaRPr lang="ru-RU" dirty="0"/>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«Обеспечение сбалансированной финансовой поддержки муниципальных образований  поселений Курского района Ставропольского края»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07 0 02 00000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81 192,00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80 965,79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99,72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152400" y="83128"/>
          <a:ext cx="8839199" cy="6774872"/>
        </p:xfrm>
        <a:graphic>
          <a:graphicData uri="http://schemas.openxmlformats.org/drawingml/2006/table">
            <a:tbl>
              <a:tblPr/>
              <a:tblGrid>
                <a:gridCol w="384313"/>
                <a:gridCol w="4458031"/>
                <a:gridCol w="922351"/>
                <a:gridCol w="845489"/>
                <a:gridCol w="845489"/>
                <a:gridCol w="691763"/>
                <a:gridCol w="691763"/>
              </a:tblGrid>
              <a:tr h="152400">
                <a:tc>
                  <a:txBody>
                    <a:bodyPr/>
                    <a:lstStyle/>
                    <a:p>
                      <a:pPr algn="ctr">
                        <a:lnSpc>
                          <a:spcPct val="115000"/>
                        </a:lnSpc>
                        <a:spcAft>
                          <a:spcPts val="0"/>
                        </a:spcAft>
                      </a:pPr>
                      <a:endParaRPr lang="ru-RU" sz="1000" dirty="0">
                        <a:latin typeface="Calibri"/>
                        <a:ea typeface="Calibri"/>
                        <a:cs typeface="Times New Roman"/>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1</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2</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3</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4</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5</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6</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4855">
                <a:tc>
                  <a:txBody>
                    <a:bodyPr/>
                    <a:lstStyle/>
                    <a:p>
                      <a:pPr algn="ctr">
                        <a:lnSpc>
                          <a:spcPct val="115000"/>
                        </a:lnSpc>
                        <a:spcAft>
                          <a:spcPts val="0"/>
                        </a:spcAft>
                      </a:pPr>
                      <a:endParaRPr lang="ru-RU" sz="1000" b="1"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Основное мероприятие «Централизованное ведение бюджетного (бухгалтерского) учета и формирование отчетности  деятельности </a:t>
                      </a:r>
                      <a:r>
                        <a:rPr lang="ru-RU" sz="1000" b="0" i="0" u="none" strike="noStrike" dirty="0" err="1">
                          <a:solidFill>
                            <a:srgbClr val="000000"/>
                          </a:solidFill>
                          <a:latin typeface="Calibri" pitchFamily="34" charset="0"/>
                          <a:cs typeface="Calibri" pitchFamily="34" charset="0"/>
                        </a:rPr>
                        <a:t>администрации,ее</a:t>
                      </a:r>
                      <a:r>
                        <a:rPr lang="ru-RU" sz="1000" b="0" i="0" u="none" strike="noStrike" dirty="0">
                          <a:solidFill>
                            <a:srgbClr val="000000"/>
                          </a:solidFill>
                          <a:latin typeface="Calibri" pitchFamily="34" charset="0"/>
                          <a:cs typeface="Calibri" pitchFamily="34" charset="0"/>
                        </a:rPr>
                        <a:t> структурных подразделений и подведомственных им  муниципальных учреждений»</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07 0 03 00000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15 088,17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15 083,01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99,97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942">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Основное мероприятие «Создание условий для эффективного выполнения полномочий органов местного самоуправления муниципального района и муниципальных образований поселений </a:t>
                      </a:r>
                      <a:r>
                        <a:rPr lang="ru-RU" sz="1000" b="0" i="0" u="none" strike="noStrike" dirty="0" smtClean="0">
                          <a:solidFill>
                            <a:srgbClr val="000000"/>
                          </a:solidFill>
                          <a:latin typeface="Calibri" pitchFamily="34" charset="0"/>
                          <a:cs typeface="Calibri" pitchFamily="34" charset="0"/>
                        </a:rPr>
                        <a:t>Курского </a:t>
                      </a:r>
                      <a:r>
                        <a:rPr lang="ru-RU" sz="1000" b="0" i="0" u="none" strike="noStrike" dirty="0">
                          <a:solidFill>
                            <a:srgbClr val="000000"/>
                          </a:solidFill>
                          <a:latin typeface="Calibri" pitchFamily="34" charset="0"/>
                          <a:cs typeface="Calibri" pitchFamily="34" charset="0"/>
                        </a:rPr>
                        <a:t>района Ставропольского края»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07 0 04 00000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11 454,97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11 454,97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5972">
                <a:tc>
                  <a:txBody>
                    <a:bodyPr/>
                    <a:lstStyle/>
                    <a:p>
                      <a:pPr algn="ctr">
                        <a:lnSpc>
                          <a:spcPct val="115000"/>
                        </a:lnSpc>
                        <a:spcAft>
                          <a:spcPts val="0"/>
                        </a:spcAft>
                      </a:pPr>
                      <a:r>
                        <a:rPr lang="ru-RU" sz="1000" dirty="0" smtClean="0">
                          <a:latin typeface="Calibri" pitchFamily="34" charset="0"/>
                          <a:ea typeface="Calibri"/>
                          <a:cs typeface="Calibri" pitchFamily="34" charset="0"/>
                        </a:rPr>
                        <a:t>7.1.</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Подпрограмма «Обеспечение реализации муниципальной программы Курского района Ставропольского края«Управление финансами» и </a:t>
                      </a:r>
                      <a:r>
                        <a:rPr lang="ru-RU" sz="1000" b="0" i="0" u="none" strike="noStrike" dirty="0" err="1">
                          <a:solidFill>
                            <a:srgbClr val="000000"/>
                          </a:solidFill>
                          <a:latin typeface="Calibri" pitchFamily="34" charset="0"/>
                          <a:cs typeface="Calibri" pitchFamily="34" charset="0"/>
                        </a:rPr>
                        <a:t>общепрограммные</a:t>
                      </a:r>
                      <a:r>
                        <a:rPr lang="ru-RU" sz="1000" b="0" i="0" u="none" strike="noStrike" dirty="0">
                          <a:solidFill>
                            <a:srgbClr val="000000"/>
                          </a:solidFill>
                          <a:latin typeface="Calibri" pitchFamily="34" charset="0"/>
                          <a:cs typeface="Calibri" pitchFamily="34" charset="0"/>
                        </a:rPr>
                        <a:t> мероприятия»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latin typeface="Calibri" pitchFamily="34" charset="0"/>
                          <a:cs typeface="Calibri" pitchFamily="34" charset="0"/>
                        </a:rPr>
                        <a:t>07 1 00 00000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11 760,26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11 760,26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100,0</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0965">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«Обеспечение реализации Программы»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07 1 01 00000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11 760,26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11 760,26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3132">
                <a:tc>
                  <a:txBody>
                    <a:bodyPr/>
                    <a:lstStyle/>
                    <a:p>
                      <a:pPr algn="ctr">
                        <a:lnSpc>
                          <a:spcPct val="115000"/>
                        </a:lnSpc>
                        <a:spcAft>
                          <a:spcPts val="0"/>
                        </a:spcAft>
                      </a:pPr>
                      <a:r>
                        <a:rPr lang="ru-RU" sz="1000" b="1" dirty="0" smtClean="0">
                          <a:latin typeface="Calibri" pitchFamily="34" charset="0"/>
                          <a:ea typeface="Calibri"/>
                          <a:cs typeface="Calibri" pitchFamily="34" charset="0"/>
                        </a:rPr>
                        <a:t>8.</a:t>
                      </a:r>
                      <a:endParaRPr lang="ru-RU" sz="1000" b="1"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1" i="0" u="none" strike="noStrike" dirty="0">
                          <a:solidFill>
                            <a:srgbClr val="000000"/>
                          </a:solidFill>
                          <a:latin typeface="Calibri" pitchFamily="34" charset="0"/>
                          <a:cs typeface="Calibri" pitchFamily="34" charset="0"/>
                        </a:rPr>
                        <a:t>Муниципальная программа Курского муниципального района Ставропольского края </a:t>
                      </a:r>
                      <a:r>
                        <a:rPr lang="ru-RU" sz="1000" b="1" i="0" u="none" strike="noStrike" dirty="0" smtClean="0">
                          <a:solidFill>
                            <a:srgbClr val="000000"/>
                          </a:solidFill>
                          <a:latin typeface="Calibri" pitchFamily="34" charset="0"/>
                          <a:cs typeface="Calibri" pitchFamily="34" charset="0"/>
                        </a:rPr>
                        <a:t>«Защита </a:t>
                      </a:r>
                      <a:r>
                        <a:rPr lang="ru-RU" sz="1000" b="1" i="0" u="none" strike="noStrike" dirty="0">
                          <a:solidFill>
                            <a:srgbClr val="000000"/>
                          </a:solidFill>
                          <a:latin typeface="Calibri" pitchFamily="34" charset="0"/>
                          <a:cs typeface="Calibri" pitchFamily="34" charset="0"/>
                        </a:rPr>
                        <a:t>населения и территории Курского района Ставропольского края от чрезвычайных ситуаций»</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dirty="0">
                          <a:solidFill>
                            <a:srgbClr val="000000"/>
                          </a:solidFill>
                          <a:latin typeface="Calibri" pitchFamily="34" charset="0"/>
                          <a:cs typeface="Calibri" pitchFamily="34" charset="0"/>
                        </a:rPr>
                        <a:t>08 0 00 00000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3 398,94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3 397,65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99,96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latin typeface="Calibri" pitchFamily="34" charset="0"/>
                          <a:cs typeface="Calibri" pitchFamily="34" charset="0"/>
                        </a:rPr>
                        <a:t>100,0</a:t>
                      </a:r>
                      <a:r>
                        <a:rPr lang="ru-RU" sz="1000" b="1"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957">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Основное мероприятие «Предупреждение и ликвидация последствий чрезвычайных ситуаций и стихийных бедствий природного и техногенного характера на территории Курского муниципального района Ставропольского края»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08 0 01 00000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#ДЕЛ/0!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4855">
                <a:tc>
                  <a:txBody>
                    <a:bodyPr/>
                    <a:lstStyle/>
                    <a:p>
                      <a:pPr algn="ctr">
                        <a:lnSpc>
                          <a:spcPct val="115000"/>
                        </a:lnSpc>
                        <a:spcAft>
                          <a:spcPts val="0"/>
                        </a:spcAft>
                      </a:pPr>
                      <a:r>
                        <a:rPr lang="ru-RU" sz="1000" b="1" dirty="0" smtClean="0">
                          <a:latin typeface="Calibri" pitchFamily="34" charset="0"/>
                          <a:ea typeface="Calibri"/>
                          <a:cs typeface="Calibri" pitchFamily="34" charset="0"/>
                        </a:rPr>
                        <a:t>8.1.</a:t>
                      </a:r>
                      <a:endParaRPr lang="ru-RU" sz="1000" b="1"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Подпрограмма «Обеспечение реализации муниципальной программы Курского муниципального района Ставропольского края «Защита населения и территории Курского района Ставропольского края от чрезвычайных </a:t>
                      </a:r>
                      <a:r>
                        <a:rPr lang="ru-RU" sz="1000" b="0" i="0" u="none" strike="noStrike" dirty="0" smtClean="0">
                          <a:solidFill>
                            <a:srgbClr val="000000"/>
                          </a:solidFill>
                          <a:latin typeface="Calibri" pitchFamily="34" charset="0"/>
                          <a:cs typeface="Calibri" pitchFamily="34" charset="0"/>
                        </a:rPr>
                        <a:t>ситуаций» и </a:t>
                      </a:r>
                      <a:r>
                        <a:rPr lang="ru-RU" sz="1000" b="0" i="0" u="none" strike="noStrike" dirty="0" err="1">
                          <a:solidFill>
                            <a:srgbClr val="000000"/>
                          </a:solidFill>
                          <a:latin typeface="Calibri" pitchFamily="34" charset="0"/>
                          <a:cs typeface="Calibri" pitchFamily="34" charset="0"/>
                        </a:rPr>
                        <a:t>общепрограммные</a:t>
                      </a:r>
                      <a:r>
                        <a:rPr lang="ru-RU" sz="1000" b="0" i="0" u="none" strike="noStrike" dirty="0">
                          <a:solidFill>
                            <a:srgbClr val="000000"/>
                          </a:solidFill>
                          <a:latin typeface="Calibri" pitchFamily="34" charset="0"/>
                          <a:cs typeface="Calibri" pitchFamily="34" charset="0"/>
                        </a:rPr>
                        <a:t> мероприятия»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08 1 00 00000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3 398,94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3 397,65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99,96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100,0</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9323">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«Обеспечение реализации Программы»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latin typeface="Calibri" pitchFamily="34" charset="0"/>
                          <a:cs typeface="Calibri" pitchFamily="34" charset="0"/>
                        </a:rPr>
                        <a:t>08 1 01 00000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3 398,94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3 397,65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99,96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9397">
                <a:tc>
                  <a:txBody>
                    <a:bodyPr/>
                    <a:lstStyle/>
                    <a:p>
                      <a:pPr algn="ctr">
                        <a:lnSpc>
                          <a:spcPct val="115000"/>
                        </a:lnSpc>
                        <a:spcAft>
                          <a:spcPts val="0"/>
                        </a:spcAft>
                      </a:pPr>
                      <a:r>
                        <a:rPr lang="ru-RU" sz="1000" b="1" dirty="0" smtClean="0">
                          <a:latin typeface="Calibri" pitchFamily="34" charset="0"/>
                          <a:ea typeface="Calibri"/>
                          <a:cs typeface="Calibri" pitchFamily="34" charset="0"/>
                        </a:rPr>
                        <a:t>9.</a:t>
                      </a:r>
                      <a:endParaRPr lang="ru-RU" sz="1000" b="1"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1" i="0" u="none" strike="noStrike" dirty="0">
                          <a:solidFill>
                            <a:srgbClr val="000000"/>
                          </a:solidFill>
                          <a:latin typeface="Calibri" pitchFamily="34" charset="0"/>
                          <a:cs typeface="Calibri" pitchFamily="34" charset="0"/>
                        </a:rPr>
                        <a:t>Муниципальная программа Курского муниципального района Ставропольского края </a:t>
                      </a:r>
                      <a:r>
                        <a:rPr lang="ru-RU" sz="1000" b="1" i="0" u="none" strike="noStrike" dirty="0" smtClean="0">
                          <a:solidFill>
                            <a:srgbClr val="000000"/>
                          </a:solidFill>
                          <a:latin typeface="Calibri" pitchFamily="34" charset="0"/>
                          <a:cs typeface="Calibri" pitchFamily="34" charset="0"/>
                        </a:rPr>
                        <a:t>«Развитие </a:t>
                      </a:r>
                      <a:r>
                        <a:rPr lang="ru-RU" sz="1000" b="1" i="0" u="none" strike="noStrike" dirty="0">
                          <a:solidFill>
                            <a:srgbClr val="000000"/>
                          </a:solidFill>
                          <a:latin typeface="Calibri" pitchFamily="34" charset="0"/>
                          <a:cs typeface="Calibri" pitchFamily="34" charset="0"/>
                        </a:rPr>
                        <a:t>малого и среднего бизнеса, потребительского рынка, снижение административных барьеров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dirty="0">
                          <a:solidFill>
                            <a:srgbClr val="000000"/>
                          </a:solidFill>
                          <a:latin typeface="Calibri" pitchFamily="34" charset="0"/>
                          <a:cs typeface="Calibri" pitchFamily="34" charset="0"/>
                        </a:rPr>
                        <a:t>09 0 00 00000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11 172,47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11 172,47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latin typeface="Calibri" pitchFamily="34" charset="0"/>
                          <a:cs typeface="Calibri" pitchFamily="34" charset="0"/>
                        </a:rPr>
                        <a:t>117,2</a:t>
                      </a:r>
                      <a:r>
                        <a:rPr lang="ru-RU" sz="1000" b="1"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r>
                        <a:rPr lang="ru-RU" sz="1000" b="0" dirty="0" smtClean="0">
                          <a:latin typeface="Calibri" pitchFamily="34" charset="0"/>
                          <a:ea typeface="Calibri"/>
                          <a:cs typeface="Calibri" pitchFamily="34" charset="0"/>
                        </a:rPr>
                        <a:t>9.1.</a:t>
                      </a:r>
                      <a:endParaRPr lang="ru-RU" sz="1000" b="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«Развитие и поддержка малого и среднего бизнеса, развития потребительского рынка»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09 1 00 00000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61,01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61,01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98,0</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7467">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Основное мероприятие «Совершенствование деятельности органов местного самоуправления Курского муниципального района Ставропольского края по поддержке малого и среднего бизнеса»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09 1 01 00000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61,01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61,01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6225">
                <a:tc>
                  <a:txBody>
                    <a:bodyPr/>
                    <a:lstStyle/>
                    <a:p>
                      <a:pPr algn="ctr">
                        <a:lnSpc>
                          <a:spcPct val="115000"/>
                        </a:lnSpc>
                        <a:spcAft>
                          <a:spcPts val="0"/>
                        </a:spcAft>
                      </a:pPr>
                      <a:r>
                        <a:rPr lang="ru-RU" sz="1000" dirty="0" smtClean="0">
                          <a:latin typeface="Calibri" pitchFamily="34" charset="0"/>
                          <a:ea typeface="Calibri"/>
                          <a:cs typeface="Calibri" pitchFamily="34" charset="0"/>
                        </a:rPr>
                        <a:t>9.2.</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«Снижение административных барьеров, оптимизация и повышение качества предоставления государственных и муниципальных услуг»</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09 2 00 00000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11 111,46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11 111,46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102,1</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«Повышение доступности государственных и муниципальных услуг, предоставляемых по принципу «одного окна»»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09 2 01 00000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11 111,46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11 111,46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r>
                        <a:rPr lang="ru-RU" sz="1000" b="1" dirty="0" smtClean="0">
                          <a:latin typeface="Calibri" pitchFamily="34" charset="0"/>
                          <a:ea typeface="Calibri"/>
                          <a:cs typeface="Calibri" pitchFamily="34" charset="0"/>
                        </a:rPr>
                        <a:t>10.</a:t>
                      </a:r>
                      <a:endParaRPr lang="ru-RU" sz="1000" b="1"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1" i="0" u="none" strike="noStrike" dirty="0">
                          <a:solidFill>
                            <a:srgbClr val="000000"/>
                          </a:solidFill>
                          <a:latin typeface="Calibri" pitchFamily="34" charset="0"/>
                          <a:cs typeface="Calibri" pitchFamily="34" charset="0"/>
                        </a:rPr>
                        <a:t>Муниципальная программа Курского муниципального района Ставропольского края «Развитие коммунального хозяйства, транспортной системы и обеспечение безопасности дорожного движения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dirty="0">
                          <a:solidFill>
                            <a:srgbClr val="000000"/>
                          </a:solidFill>
                          <a:latin typeface="Calibri" pitchFamily="34" charset="0"/>
                          <a:cs typeface="Calibri" pitchFamily="34" charset="0"/>
                        </a:rPr>
                        <a:t>10 0 00 00000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16 140,98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8 425,32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52,20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latin typeface="Calibri" pitchFamily="34" charset="0"/>
                          <a:cs typeface="Calibri" pitchFamily="34" charset="0"/>
                        </a:rPr>
                        <a:t>103,6</a:t>
                      </a:r>
                      <a:r>
                        <a:rPr lang="ru-RU" sz="1000" b="1"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1450">
                <a:tc>
                  <a:txBody>
                    <a:bodyPr/>
                    <a:lstStyle/>
                    <a:p>
                      <a:pPr algn="ctr">
                        <a:lnSpc>
                          <a:spcPct val="115000"/>
                        </a:lnSpc>
                        <a:spcAft>
                          <a:spcPts val="0"/>
                        </a:spcAft>
                      </a:pPr>
                      <a:r>
                        <a:rPr lang="ru-RU" sz="1000" b="1" dirty="0" smtClean="0">
                          <a:latin typeface="Calibri" pitchFamily="34" charset="0"/>
                          <a:ea typeface="Calibri"/>
                          <a:cs typeface="Calibri" pitchFamily="34" charset="0"/>
                        </a:rPr>
                        <a:t>10.1.</a:t>
                      </a:r>
                      <a:endParaRPr lang="ru-RU" sz="1000" b="1"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Подпрограмма «Развитие коммунального хозяйства»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10 1 00 00000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800,00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800,00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100,0</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1450">
                <a:tc>
                  <a:txBody>
                    <a:bodyPr/>
                    <a:lstStyle/>
                    <a:p>
                      <a:pPr algn="ctr">
                        <a:lnSpc>
                          <a:spcPct val="115000"/>
                        </a:lnSpc>
                        <a:spcAft>
                          <a:spcPts val="0"/>
                        </a:spcAft>
                      </a:pPr>
                      <a:endParaRPr lang="ru-RU" sz="1000" b="1"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Основное мероприятие «Организация и содержание мест захоронений бытовых отходов на территории Курского муниципального района Ставропольского края»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latin typeface="Calibri" pitchFamily="34" charset="0"/>
                          <a:cs typeface="Calibri" pitchFamily="34" charset="0"/>
                        </a:rPr>
                        <a:t>10 1 01 00000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800,00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800,00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152400" y="0"/>
          <a:ext cx="8839200" cy="6792849"/>
        </p:xfrm>
        <a:graphic>
          <a:graphicData uri="http://schemas.openxmlformats.org/drawingml/2006/table">
            <a:tbl>
              <a:tblPr/>
              <a:tblGrid>
                <a:gridCol w="308846"/>
                <a:gridCol w="4567954"/>
                <a:gridCol w="914400"/>
                <a:gridCol w="838200"/>
                <a:gridCol w="838200"/>
                <a:gridCol w="685800"/>
                <a:gridCol w="685800"/>
              </a:tblGrid>
              <a:tr h="159810">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1</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2</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3</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4</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5</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6</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5067">
                <a:tc>
                  <a:txBody>
                    <a:bodyPr/>
                    <a:lstStyle/>
                    <a:p>
                      <a:pPr algn="ctr">
                        <a:lnSpc>
                          <a:spcPct val="115000"/>
                        </a:lnSpc>
                        <a:spcAft>
                          <a:spcPts val="0"/>
                        </a:spcAft>
                      </a:pPr>
                      <a:r>
                        <a:rPr lang="ru-RU" sz="1000" dirty="0" smtClean="0">
                          <a:latin typeface="Calibri" pitchFamily="34" charset="0"/>
                          <a:ea typeface="Calibri"/>
                          <a:cs typeface="Calibri" pitchFamily="34" charset="0"/>
                        </a:rPr>
                        <a:t>10.2</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Подпрограмма «Развитие транспортной системы»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10 2 00 00000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1 102,39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1 099,71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99,76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100,0</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Основное мероприятие «Организация перевозок пассажиров и багажа пассажирским автомобильным транспортом по маршрутам внутрирайонного сообщения»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latin typeface="Calibri" pitchFamily="34" charset="0"/>
                          <a:cs typeface="Calibri" pitchFamily="34" charset="0"/>
                        </a:rPr>
                        <a:t>10 2 01 00000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1 102,39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1 099,71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99,76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027">
                <a:tc>
                  <a:txBody>
                    <a:bodyPr/>
                    <a:lstStyle/>
                    <a:p>
                      <a:pPr algn="ctr">
                        <a:lnSpc>
                          <a:spcPct val="115000"/>
                        </a:lnSpc>
                        <a:spcAft>
                          <a:spcPts val="0"/>
                        </a:spcAft>
                      </a:pPr>
                      <a:r>
                        <a:rPr lang="ru-RU" sz="1000" dirty="0" smtClean="0">
                          <a:latin typeface="Calibri" pitchFamily="34" charset="0"/>
                          <a:ea typeface="Calibri"/>
                          <a:cs typeface="Calibri" pitchFamily="34" charset="0"/>
                        </a:rPr>
                        <a:t>10.3</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Подпрограмма «Обеспечение безопасности дорожного движения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10 3 00 00000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14 238,59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6 525,61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45,83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100,0</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6061">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«Поддержка муниципального дорожного хозяйства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10 3 01 00000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14 238,59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6 525,61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45,83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r>
                        <a:rPr lang="ru-RU" sz="1000" b="1" dirty="0" smtClean="0">
                          <a:latin typeface="Calibri" pitchFamily="34" charset="0"/>
                          <a:ea typeface="Calibri"/>
                          <a:cs typeface="Calibri" pitchFamily="34" charset="0"/>
                        </a:rPr>
                        <a:t>11.</a:t>
                      </a:r>
                      <a:endParaRPr lang="ru-RU" sz="1000" b="1"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1" i="0" u="none" strike="noStrike" dirty="0">
                          <a:solidFill>
                            <a:srgbClr val="000000"/>
                          </a:solidFill>
                          <a:latin typeface="Calibri" pitchFamily="34" charset="0"/>
                          <a:cs typeface="Calibri" pitchFamily="34" charset="0"/>
                        </a:rPr>
                        <a:t>Муниципальная программа Курского муниципального района Ставропольского края «Развитие сельского хозяйства»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dirty="0">
                          <a:solidFill>
                            <a:srgbClr val="000000"/>
                          </a:solidFill>
                          <a:latin typeface="Calibri" pitchFamily="34" charset="0"/>
                          <a:cs typeface="Calibri" pitchFamily="34" charset="0"/>
                        </a:rPr>
                        <a:t>11 0 00 00000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6 476,33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6 307,62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97,39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latin typeface="Calibri" pitchFamily="34" charset="0"/>
                          <a:cs typeface="Calibri" pitchFamily="34" charset="0"/>
                        </a:rPr>
                        <a:t>119,6</a:t>
                      </a:r>
                      <a:r>
                        <a:rPr lang="ru-RU" sz="1000" b="1"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307">
                <a:tc>
                  <a:txBody>
                    <a:bodyPr/>
                    <a:lstStyle/>
                    <a:p>
                      <a:pPr algn="ctr">
                        <a:lnSpc>
                          <a:spcPct val="115000"/>
                        </a:lnSpc>
                        <a:spcAft>
                          <a:spcPts val="0"/>
                        </a:spcAft>
                      </a:pPr>
                      <a:r>
                        <a:rPr lang="ru-RU" sz="1000" dirty="0" smtClean="0">
                          <a:latin typeface="Calibri" pitchFamily="34" charset="0"/>
                          <a:ea typeface="Calibri"/>
                          <a:cs typeface="Calibri" pitchFamily="34" charset="0"/>
                        </a:rPr>
                        <a:t>11.1</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«Развитие растениеводства»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11 1 00 00000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228,16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228,16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109,3</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7447">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«Развитие зернопроизводства и овощеводства»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11 1 01 00000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228,16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228,16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4587">
                <a:tc>
                  <a:txBody>
                    <a:bodyPr/>
                    <a:lstStyle/>
                    <a:p>
                      <a:pPr algn="ctr">
                        <a:lnSpc>
                          <a:spcPct val="115000"/>
                        </a:lnSpc>
                        <a:spcAft>
                          <a:spcPts val="0"/>
                        </a:spcAft>
                      </a:pPr>
                      <a:r>
                        <a:rPr lang="ru-RU" sz="1000" dirty="0" smtClean="0">
                          <a:latin typeface="Calibri" pitchFamily="34" charset="0"/>
                          <a:ea typeface="Calibri"/>
                          <a:cs typeface="Calibri" pitchFamily="34" charset="0"/>
                        </a:rPr>
                        <a:t>11.2</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«Развитие животноводства»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11 2 00 00000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#ДЕЛ/0!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98,5</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927">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«Развитие овцеводства, свиноводства и птицеводства»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11 2 01 00000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#ДЕЛ/0!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r>
                        <a:rPr lang="ru-RU" sz="1000" dirty="0" smtClean="0">
                          <a:latin typeface="Calibri" pitchFamily="34" charset="0"/>
                          <a:ea typeface="Calibri"/>
                          <a:cs typeface="Calibri" pitchFamily="34" charset="0"/>
                        </a:rPr>
                        <a:t>11.3</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Подпрограмма «Развитие инновационной, инвестиционной и технологической деятельности в сельскохозяйственном производстве»</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11 3 00 00000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504,47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501,27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99,37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5,3</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«Оказание содействия достижению целевых показателей реализации региональных программ развития агропромышленного комплекса»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11 3 01 00000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504,47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501,27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99,37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r>
                        <a:rPr lang="ru-RU" sz="1000" dirty="0" smtClean="0">
                          <a:latin typeface="Calibri" pitchFamily="34" charset="0"/>
                          <a:ea typeface="Calibri"/>
                          <a:cs typeface="Calibri" pitchFamily="34" charset="0"/>
                        </a:rPr>
                        <a:t>11.4</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«Обеспечение реализации муниципальной программы Курского муниципального района Ставропольского края «Развитие сельского хозяйства» и общепрограммные мероприятия»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11 4 00 00000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5 743,70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5 578,19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97,12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1920">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«Обеспечение реализации Программы»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latin typeface="Calibri" pitchFamily="34" charset="0"/>
                          <a:cs typeface="Calibri" pitchFamily="34" charset="0"/>
                        </a:rPr>
                        <a:t>11 4 01 00000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5 743,70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5 578,19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97,12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r>
                        <a:rPr lang="ru-RU" sz="1000" b="1" dirty="0" smtClean="0">
                          <a:latin typeface="Calibri" pitchFamily="34" charset="0"/>
                          <a:ea typeface="Calibri"/>
                          <a:cs typeface="Calibri" pitchFamily="34" charset="0"/>
                        </a:rPr>
                        <a:t>12.</a:t>
                      </a:r>
                      <a:endParaRPr lang="ru-RU" sz="1000" b="1"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1" i="0" u="none" strike="noStrike" dirty="0">
                          <a:solidFill>
                            <a:srgbClr val="000000"/>
                          </a:solidFill>
                          <a:latin typeface="Calibri" pitchFamily="34" charset="0"/>
                          <a:cs typeface="Calibri" pitchFamily="34" charset="0"/>
                        </a:rPr>
                        <a:t>Муниципальная программа Курского муниципального района Ставропольского края « Межнациональные отношения и поддержка казачества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dirty="0">
                          <a:solidFill>
                            <a:srgbClr val="000000"/>
                          </a:solidFill>
                          <a:latin typeface="Calibri" pitchFamily="34" charset="0"/>
                          <a:cs typeface="Calibri" pitchFamily="34" charset="0"/>
                        </a:rPr>
                        <a:t>12 0 00 00000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450,42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396,12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a:solidFill>
                            <a:srgbClr val="000000"/>
                          </a:solidFill>
                          <a:latin typeface="Calibri" pitchFamily="34" charset="0"/>
                          <a:cs typeface="Calibri" pitchFamily="34" charset="0"/>
                        </a:rPr>
                        <a:t>87,94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latin typeface="Calibri" pitchFamily="34" charset="0"/>
                          <a:cs typeface="Calibri" pitchFamily="34" charset="0"/>
                        </a:rPr>
                        <a:t>104,1</a:t>
                      </a:r>
                      <a:r>
                        <a:rPr lang="ru-RU" sz="1000" b="1"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r>
                        <a:rPr lang="ru-RU" sz="1000" dirty="0" smtClean="0">
                          <a:latin typeface="Calibri" pitchFamily="34" charset="0"/>
                          <a:ea typeface="Calibri"/>
                          <a:cs typeface="Calibri" pitchFamily="34" charset="0"/>
                        </a:rPr>
                        <a:t>12.1</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Подпрограмма  «Профилактика терроризма, национального и религиозного экстремизма, минимизация и ликвидация последствий их проявлений на территории Курского района Ставропольского края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12 1 00 00000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220,00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220,00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100,</a:t>
                      </a:r>
                      <a:r>
                        <a:rPr lang="ru-RU" sz="1000" b="0" i="0" u="none" strike="noStrike" dirty="0">
                          <a:solidFill>
                            <a:srgbClr val="000000"/>
                          </a:solidFill>
                          <a:latin typeface="Calibri" pitchFamily="34" charset="0"/>
                          <a:cs typeface="Calibri" pitchFamily="34" charset="0"/>
                        </a:rPr>
                        <a:t>0</a:t>
                      </a:r>
                      <a:endParaRPr lang="ru-RU" sz="1000" b="0" i="0" u="none" strike="noStrike" dirty="0">
                        <a:solidFill>
                          <a:srgbClr val="000000"/>
                        </a:solidFill>
                        <a:latin typeface="Calibri" pitchFamily="34" charset="0"/>
                        <a:cs typeface="Calibri"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«Информирование населения по вопросам противодействия распространению  терроризма»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12 1 01 00000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220,00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220,00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r>
                        <a:rPr lang="ru-RU" sz="1000" dirty="0" smtClean="0">
                          <a:latin typeface="Calibri" pitchFamily="34" charset="0"/>
                          <a:ea typeface="Calibri"/>
                          <a:cs typeface="Calibri" pitchFamily="34" charset="0"/>
                        </a:rPr>
                        <a:t>12.2.</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Подпрограмма «Поддержка казачьих обществ Курского района Ставропольского края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12 2 00 00000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230,42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176,12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76,43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r>
                        <a:rPr lang="ru-RU" sz="1000" b="0" i="0" u="none" strike="noStrike" dirty="0" smtClean="0">
                          <a:solidFill>
                            <a:srgbClr val="000000"/>
                          </a:solidFill>
                          <a:latin typeface="Calibri" pitchFamily="34" charset="0"/>
                          <a:cs typeface="Calibri" pitchFamily="34" charset="0"/>
                        </a:rPr>
                        <a:t>115,4</a:t>
                      </a:r>
                      <a:endParaRPr lang="ru-RU" sz="1000" b="0" i="0" u="none" strike="noStrike" dirty="0">
                        <a:solidFill>
                          <a:srgbClr val="000000"/>
                        </a:solidFill>
                        <a:latin typeface="Calibri" pitchFamily="34" charset="0"/>
                        <a:cs typeface="Calibri"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«Поддержка казачьих обществ, осуществляющих свою деятельность на территории Курского района Ставропольского края»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12 2 01 00000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230,42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176,12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76,43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r>
                        <a:rPr lang="ru-RU" sz="1000" b="1" dirty="0" smtClean="0">
                          <a:latin typeface="Calibri" pitchFamily="34" charset="0"/>
                          <a:ea typeface="Calibri"/>
                          <a:cs typeface="Calibri" pitchFamily="34" charset="0"/>
                        </a:rPr>
                        <a:t>13.</a:t>
                      </a:r>
                      <a:endParaRPr lang="ru-RU" sz="1000" b="1"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1" i="0" u="none" strike="noStrike" dirty="0">
                          <a:solidFill>
                            <a:srgbClr val="000000"/>
                          </a:solidFill>
                          <a:latin typeface="Calibri" pitchFamily="34" charset="0"/>
                          <a:cs typeface="Calibri" pitchFamily="34" charset="0"/>
                        </a:rPr>
                        <a:t>Муниципальная программа Курского муниципального района Ставропольского края «Энергосбережение и повышение энергетической эффективности»</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dirty="0">
                          <a:solidFill>
                            <a:srgbClr val="000000"/>
                          </a:solidFill>
                          <a:latin typeface="Calibri" pitchFamily="34" charset="0"/>
                          <a:cs typeface="Calibri" pitchFamily="34" charset="0"/>
                        </a:rPr>
                        <a:t>13 0 00 00000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3 862,09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3 862,09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 </a:t>
                      </a:r>
                      <a:r>
                        <a:rPr lang="ru-RU" sz="1000" b="1" i="0" u="none" strike="noStrike" dirty="0" smtClean="0">
                          <a:solidFill>
                            <a:srgbClr val="000000"/>
                          </a:solidFill>
                          <a:latin typeface="Calibri" pitchFamily="34" charset="0"/>
                          <a:cs typeface="Calibri" pitchFamily="34" charset="0"/>
                        </a:rPr>
                        <a:t>100,0</a:t>
                      </a:r>
                      <a:endParaRPr lang="ru-RU" sz="1000" b="1" i="0" u="none" strike="noStrike" dirty="0">
                        <a:solidFill>
                          <a:srgbClr val="000000"/>
                        </a:solidFill>
                        <a:latin typeface="Calibri" pitchFamily="34" charset="0"/>
                        <a:cs typeface="Calibri"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«Энергосбережение и повышение энергетической эффективности в бюджетной сфере»</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13 0 01 00000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3 862,09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3 862,09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r>
                        <a:rPr lang="ru-RU" sz="1000" b="1" dirty="0" smtClean="0">
                          <a:latin typeface="Calibri" pitchFamily="34" charset="0"/>
                          <a:ea typeface="Calibri"/>
                          <a:cs typeface="Calibri" pitchFamily="34" charset="0"/>
                        </a:rPr>
                        <a:t>14.</a:t>
                      </a:r>
                      <a:endParaRPr lang="ru-RU" sz="1000" b="1"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1" i="0" u="none" strike="noStrike" dirty="0">
                          <a:solidFill>
                            <a:srgbClr val="000000"/>
                          </a:solidFill>
                          <a:latin typeface="Calibri" pitchFamily="34" charset="0"/>
                          <a:cs typeface="Calibri" pitchFamily="34" charset="0"/>
                        </a:rPr>
                        <a:t>Муниципальная программа Курского муниципального района Ставропольского края «Профилактика правонарушений в Курском районе Ставропольского края»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dirty="0">
                          <a:solidFill>
                            <a:srgbClr val="000000"/>
                          </a:solidFill>
                          <a:latin typeface="Calibri" pitchFamily="34" charset="0"/>
                          <a:cs typeface="Calibri" pitchFamily="34" charset="0"/>
                        </a:rPr>
                        <a:t>14 0 00 00000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1 756,74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1 753,66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99,82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 </a:t>
                      </a:r>
                      <a:r>
                        <a:rPr lang="ru-RU" sz="1000" b="1" i="0" u="none" strike="noStrike" dirty="0" smtClean="0">
                          <a:solidFill>
                            <a:srgbClr val="000000"/>
                          </a:solidFill>
                          <a:latin typeface="Calibri" pitchFamily="34" charset="0"/>
                          <a:cs typeface="Calibri" pitchFamily="34" charset="0"/>
                        </a:rPr>
                        <a:t>93,75</a:t>
                      </a:r>
                      <a:endParaRPr lang="ru-RU" sz="1000" b="1" i="0" u="none" strike="noStrike" dirty="0">
                        <a:solidFill>
                          <a:srgbClr val="000000"/>
                        </a:solidFill>
                        <a:latin typeface="Calibri" pitchFamily="34" charset="0"/>
                        <a:cs typeface="Calibri"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«Обеспечение безопасности в местах массового пребывания людей»</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14 0 01 00000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1 707,37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1 704,29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99,82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«Совершенствование информационно-пропагандистского обеспечения профилактики правонарушений»</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14 0 02 00000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49,37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49,37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J:\пРЕЗЕНТАЦИИ\исполнение за 2018\mapregion_med.gif"/>
          <p:cNvPicPr>
            <a:picLocks noChangeAspect="1" noChangeArrowheads="1"/>
          </p:cNvPicPr>
          <p:nvPr/>
        </p:nvPicPr>
        <p:blipFill>
          <a:blip r:embed="rId2" cstate="print"/>
          <a:srcRect/>
          <a:stretch>
            <a:fillRect/>
          </a:stretch>
        </p:blipFill>
        <p:spPr bwMode="auto">
          <a:xfrm>
            <a:off x="0" y="495300"/>
            <a:ext cx="9144000" cy="5867400"/>
          </a:xfrm>
          <a:prstGeom prst="rect">
            <a:avLst/>
          </a:prstGeom>
          <a:noFill/>
          <a:ln w="9525">
            <a:noFill/>
            <a:miter lim="800000"/>
            <a:headEnd/>
            <a:tailEnd/>
          </a:ln>
        </p:spPr>
      </p:pic>
      <p:sp>
        <p:nvSpPr>
          <p:cNvPr id="3" name="Прямоугольник 2"/>
          <p:cNvSpPr/>
          <p:nvPr/>
        </p:nvSpPr>
        <p:spPr>
          <a:xfrm>
            <a:off x="0" y="0"/>
            <a:ext cx="4865691" cy="338554"/>
          </a:xfrm>
          <a:prstGeom prst="rect">
            <a:avLst/>
          </a:prstGeom>
        </p:spPr>
        <p:txBody>
          <a:bodyPr wrap="none">
            <a:spAutoFit/>
          </a:bodyPr>
          <a:lstStyle/>
          <a:p>
            <a:r>
              <a:rPr lang="ru-RU" sz="1600" b="1" dirty="0" smtClean="0"/>
              <a:t>Раздел 8. </a:t>
            </a:r>
            <a:r>
              <a:rPr lang="ru-RU" sz="1600" dirty="0" smtClean="0"/>
              <a:t>МУНИЦИПАЛЬНЫЕ ОБРАЗОВАНИЯ </a:t>
            </a:r>
            <a:endParaRPr lang="ru-RU" sz="16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1"/>
            <a:ext cx="9144000" cy="609600"/>
          </a:xfrm>
        </p:spPr>
        <p:txBody>
          <a:bodyPr/>
          <a:lstStyle/>
          <a:p>
            <a:pPr>
              <a:defRPr/>
            </a:pPr>
            <a:r>
              <a:rPr lang="ru-RU" sz="1600" b="1" dirty="0" smtClean="0">
                <a:solidFill>
                  <a:schemeClr val="tx2"/>
                </a:solidFill>
                <a:effectLst>
                  <a:outerShdw blurRad="38100" dist="38100" dir="2700000" algn="tl">
                    <a:srgbClr val="FFFFFF"/>
                  </a:outerShdw>
                </a:effectLst>
                <a:latin typeface="Calibri" pitchFamily="34" charset="0"/>
                <a:cs typeface="Calibri" pitchFamily="34" charset="0"/>
              </a:rPr>
              <a:t> ОСНОВНЫЕ ПАРАМЕТРЫ ИСПОЛНЕНИЯ БЮДЖЕТОВ</a:t>
            </a:r>
            <a:r>
              <a:rPr lang="ru-RU" sz="1600" b="1" dirty="0">
                <a:solidFill>
                  <a:schemeClr val="tx2"/>
                </a:solidFill>
                <a:effectLst>
                  <a:outerShdw blurRad="38100" dist="38100" dir="2700000" algn="tl">
                    <a:srgbClr val="FFFFFF"/>
                  </a:outerShdw>
                </a:effectLst>
                <a:latin typeface="Calibri" pitchFamily="34" charset="0"/>
                <a:cs typeface="Calibri" pitchFamily="34" charset="0"/>
              </a:rPr>
              <a:t/>
            </a:r>
            <a:br>
              <a:rPr lang="ru-RU" sz="1600" b="1" dirty="0">
                <a:solidFill>
                  <a:schemeClr val="tx2"/>
                </a:solidFill>
                <a:effectLst>
                  <a:outerShdw blurRad="38100" dist="38100" dir="2700000" algn="tl">
                    <a:srgbClr val="FFFFFF"/>
                  </a:outerShdw>
                </a:effectLst>
                <a:latin typeface="Calibri" pitchFamily="34" charset="0"/>
                <a:cs typeface="Calibri" pitchFamily="34" charset="0"/>
              </a:rPr>
            </a:br>
            <a:r>
              <a:rPr lang="ru-RU" sz="1600" b="1" dirty="0" smtClean="0">
                <a:solidFill>
                  <a:schemeClr val="tx2"/>
                </a:solidFill>
                <a:effectLst>
                  <a:outerShdw blurRad="38100" dist="38100" dir="2700000" algn="tl">
                    <a:srgbClr val="FFFFFF"/>
                  </a:outerShdw>
                </a:effectLst>
                <a:latin typeface="Calibri" pitchFamily="34" charset="0"/>
                <a:cs typeface="Calibri" pitchFamily="34" charset="0"/>
              </a:rPr>
              <a:t>МУНИЦИПАЛЬНЫХ ОБРАЗОВАНИЙ КУРСКОГО РАЙОНА В 2019 ГОДУ В СРАВНЕНИИ С 2018 ГОДОМ</a:t>
            </a:r>
            <a:endParaRPr lang="ru-RU" sz="1600" dirty="0">
              <a:solidFill>
                <a:schemeClr val="tx2"/>
              </a:solidFill>
              <a:effectLst>
                <a:outerShdw blurRad="38100" dist="38100" dir="2700000" algn="tl">
                  <a:srgbClr val="FFFFFF"/>
                </a:outerShdw>
              </a:effectLst>
              <a:latin typeface="Calibri" pitchFamily="34" charset="0"/>
              <a:cs typeface="Calibri" pitchFamily="34" charset="0"/>
            </a:endParaRPr>
          </a:p>
        </p:txBody>
      </p:sp>
      <p:graphicFrame>
        <p:nvGraphicFramePr>
          <p:cNvPr id="6" name="Таблица 5"/>
          <p:cNvGraphicFramePr>
            <a:graphicFrameLocks noGrp="1"/>
          </p:cNvGraphicFramePr>
          <p:nvPr/>
        </p:nvGraphicFramePr>
        <p:xfrm>
          <a:off x="152400" y="762000"/>
          <a:ext cx="8839200" cy="2304841"/>
        </p:xfrm>
        <a:graphic>
          <a:graphicData uri="http://schemas.openxmlformats.org/drawingml/2006/table">
            <a:tbl>
              <a:tblPr/>
              <a:tblGrid>
                <a:gridCol w="2057400"/>
                <a:gridCol w="914400"/>
                <a:gridCol w="990600"/>
                <a:gridCol w="1371600"/>
                <a:gridCol w="685800"/>
                <a:gridCol w="609600"/>
                <a:gridCol w="914400"/>
                <a:gridCol w="757364"/>
                <a:gridCol w="538036"/>
              </a:tblGrid>
              <a:tr h="163696">
                <a:tc rowSpan="2">
                  <a:txBody>
                    <a:bodyPr/>
                    <a:lstStyle/>
                    <a:p>
                      <a:pPr algn="l" fontAlgn="t"/>
                      <a:r>
                        <a:rPr lang="ru-RU" sz="900" b="1" i="0" u="none" strike="noStrike" dirty="0">
                          <a:solidFill>
                            <a:srgbClr val="FFFFFF"/>
                          </a:solidFill>
                          <a:latin typeface="Calibri" pitchFamily="34" charset="0"/>
                          <a:cs typeface="Calibri" pitchFamily="34" charset="0"/>
                        </a:rPr>
                        <a:t>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BE0E3"/>
                    </a:solidFill>
                  </a:tcPr>
                </a:tc>
                <a:tc>
                  <a:txBody>
                    <a:bodyPr/>
                    <a:lstStyle/>
                    <a:p>
                      <a:pPr algn="ctr" rtl="0" fontAlgn="t"/>
                      <a:r>
                        <a:rPr lang="ru-RU" sz="900" b="1" i="0" u="none" strike="noStrike">
                          <a:solidFill>
                            <a:srgbClr val="000000"/>
                          </a:solidFill>
                          <a:latin typeface="Calibri" pitchFamily="34" charset="0"/>
                          <a:cs typeface="Calibri" pitchFamily="34" charset="0"/>
                        </a:rPr>
                        <a:t>2016 год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BBE0E3"/>
                    </a:solidFill>
                  </a:tcPr>
                </a:tc>
                <a:tc>
                  <a:txBody>
                    <a:bodyPr/>
                    <a:lstStyle/>
                    <a:p>
                      <a:pPr algn="ctr" rtl="0" fontAlgn="t"/>
                      <a:r>
                        <a:rPr lang="ru-RU" sz="900" b="1" i="0" u="none" strike="noStrike">
                          <a:solidFill>
                            <a:srgbClr val="000000"/>
                          </a:solidFill>
                          <a:latin typeface="Calibri" pitchFamily="34" charset="0"/>
                          <a:cs typeface="Calibri" pitchFamily="34" charset="0"/>
                        </a:rPr>
                        <a:t>2017 год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BBE0E3"/>
                    </a:solidFill>
                  </a:tcPr>
                </a:tc>
                <a:tc>
                  <a:txBody>
                    <a:bodyPr/>
                    <a:lstStyle/>
                    <a:p>
                      <a:pPr algn="ctr" rtl="0" fontAlgn="t"/>
                      <a:r>
                        <a:rPr lang="ru-RU" sz="900" b="1" i="0" u="none" strike="noStrike" dirty="0">
                          <a:solidFill>
                            <a:srgbClr val="000000"/>
                          </a:solidFill>
                          <a:latin typeface="Calibri" pitchFamily="34" charset="0"/>
                          <a:cs typeface="Calibri" pitchFamily="34" charset="0"/>
                        </a:rPr>
                        <a:t>2018 год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BBE0E3"/>
                    </a:solidFill>
                  </a:tcPr>
                </a:tc>
                <a:tc gridSpan="2">
                  <a:txBody>
                    <a:bodyPr/>
                    <a:lstStyle/>
                    <a:p>
                      <a:pPr algn="ctr" rtl="0" fontAlgn="t"/>
                      <a:r>
                        <a:rPr lang="ru-RU" sz="900" b="0" i="0" u="none" strike="noStrike" dirty="0">
                          <a:solidFill>
                            <a:srgbClr val="FF0000"/>
                          </a:solidFill>
                          <a:latin typeface="Calibri" pitchFamily="34" charset="0"/>
                          <a:cs typeface="Calibri" pitchFamily="34" charset="0"/>
                        </a:rPr>
                        <a:t>Отклонение 2018 от 2017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BE0E3"/>
                    </a:solidFill>
                  </a:tcPr>
                </a:tc>
                <a:tc hMerge="1">
                  <a:txBody>
                    <a:bodyPr/>
                    <a:lstStyle/>
                    <a:p>
                      <a:endParaRPr lang="ru-RU"/>
                    </a:p>
                  </a:txBody>
                  <a:tcPr/>
                </a:tc>
                <a:tc>
                  <a:txBody>
                    <a:bodyPr/>
                    <a:lstStyle/>
                    <a:p>
                      <a:pPr algn="ctr" rtl="0" fontAlgn="t"/>
                      <a:r>
                        <a:rPr lang="ru-RU" sz="900" b="1" i="0" u="none" strike="noStrike">
                          <a:solidFill>
                            <a:srgbClr val="000000"/>
                          </a:solidFill>
                          <a:latin typeface="Calibri" pitchFamily="34" charset="0"/>
                          <a:cs typeface="Calibri" pitchFamily="34" charset="0"/>
                        </a:rPr>
                        <a:t>2019 год</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BBE0E3"/>
                    </a:solidFill>
                  </a:tcPr>
                </a:tc>
                <a:tc gridSpan="2">
                  <a:txBody>
                    <a:bodyPr/>
                    <a:lstStyle/>
                    <a:p>
                      <a:pPr algn="ctr" rtl="0" fontAlgn="t"/>
                      <a:r>
                        <a:rPr lang="ru-RU" sz="900" b="0" i="0" u="none" strike="noStrike">
                          <a:solidFill>
                            <a:srgbClr val="FF0000"/>
                          </a:solidFill>
                          <a:latin typeface="Calibri" pitchFamily="34" charset="0"/>
                          <a:cs typeface="Calibri" pitchFamily="34" charset="0"/>
                        </a:rPr>
                        <a:t>Отклонение 2019 от 2018</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BE0E3"/>
                    </a:solidFill>
                  </a:tcPr>
                </a:tc>
                <a:tc hMerge="1">
                  <a:txBody>
                    <a:bodyPr/>
                    <a:lstStyle/>
                    <a:p>
                      <a:endParaRPr lang="ru-RU"/>
                    </a:p>
                  </a:txBody>
                  <a:tcPr/>
                </a:tc>
              </a:tr>
              <a:tr h="171491">
                <a:tc vMerge="1">
                  <a:txBody>
                    <a:bodyPr/>
                    <a:lstStyle/>
                    <a:p>
                      <a:endParaRPr lang="ru-RU"/>
                    </a:p>
                  </a:txBody>
                  <a:tcPr/>
                </a:tc>
                <a:tc>
                  <a:txBody>
                    <a:bodyPr/>
                    <a:lstStyle/>
                    <a:p>
                      <a:pPr algn="ctr" rtl="0" fontAlgn="t"/>
                      <a:r>
                        <a:rPr lang="ru-RU" sz="900" b="1" i="0" u="none" strike="noStrike">
                          <a:solidFill>
                            <a:srgbClr val="000000"/>
                          </a:solidFill>
                          <a:latin typeface="Calibri" pitchFamily="34" charset="0"/>
                          <a:cs typeface="Calibri" pitchFamily="34" charset="0"/>
                        </a:rPr>
                        <a:t>(отчет)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BBE0E3"/>
                    </a:solidFill>
                  </a:tcPr>
                </a:tc>
                <a:tc>
                  <a:txBody>
                    <a:bodyPr/>
                    <a:lstStyle/>
                    <a:p>
                      <a:pPr algn="ctr" rtl="0" fontAlgn="t"/>
                      <a:r>
                        <a:rPr lang="ru-RU" sz="900" b="1" i="0" u="none" strike="noStrike">
                          <a:solidFill>
                            <a:srgbClr val="000000"/>
                          </a:solidFill>
                          <a:latin typeface="Calibri" pitchFamily="34" charset="0"/>
                          <a:cs typeface="Calibri" pitchFamily="34" charset="0"/>
                        </a:rPr>
                        <a:t>(отчет)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BBE0E3"/>
                    </a:solidFill>
                  </a:tcPr>
                </a:tc>
                <a:tc>
                  <a:txBody>
                    <a:bodyPr/>
                    <a:lstStyle/>
                    <a:p>
                      <a:pPr algn="ctr" rtl="0" fontAlgn="t"/>
                      <a:r>
                        <a:rPr lang="ru-RU" sz="900" b="1" i="0" u="none" strike="noStrike" dirty="0">
                          <a:solidFill>
                            <a:srgbClr val="000000"/>
                          </a:solidFill>
                          <a:latin typeface="Calibri" pitchFamily="34" charset="0"/>
                          <a:cs typeface="Calibri" pitchFamily="34" charset="0"/>
                        </a:rPr>
                        <a:t>(отчет) </a:t>
                      </a:r>
                    </a:p>
                  </a:txBody>
                  <a:tcPr marL="6834" marR="6834" marT="6834" marB="0">
                    <a:lnL w="1270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BBE0E3"/>
                    </a:solidFill>
                  </a:tcPr>
                </a:tc>
                <a:tc>
                  <a:txBody>
                    <a:bodyPr/>
                    <a:lstStyle/>
                    <a:p>
                      <a:pPr algn="ctr" rtl="0" fontAlgn="t"/>
                      <a:r>
                        <a:rPr lang="ru-RU" sz="900" b="0" i="0" u="none" strike="noStrike" dirty="0">
                          <a:solidFill>
                            <a:srgbClr val="FF0000"/>
                          </a:solidFill>
                          <a:latin typeface="Calibri" pitchFamily="34" charset="0"/>
                          <a:cs typeface="Calibri" pitchFamily="34" charset="0"/>
                        </a:rPr>
                        <a:t>(+/-) </a:t>
                      </a:r>
                    </a:p>
                  </a:txBody>
                  <a:tcPr marL="6834" marR="6834" marT="6834" marB="0">
                    <a:lnL w="190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a:solidFill>
                            <a:srgbClr val="FF0000"/>
                          </a:solidFill>
                          <a:latin typeface="Calibri" pitchFamily="34" charset="0"/>
                          <a:cs typeface="Calibri" pitchFamily="34" charset="0"/>
                        </a:rPr>
                        <a:t>%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1" i="0" u="none" strike="noStrike">
                          <a:solidFill>
                            <a:srgbClr val="000000"/>
                          </a:solidFill>
                          <a:latin typeface="Calibri" pitchFamily="34" charset="0"/>
                          <a:cs typeface="Calibri" pitchFamily="34" charset="0"/>
                        </a:rPr>
                        <a:t>(отчет) </a:t>
                      </a:r>
                    </a:p>
                  </a:txBody>
                  <a:tcPr marL="6834" marR="6834" marT="6834" marB="0">
                    <a:lnL w="1270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BBE0E3"/>
                    </a:solidFill>
                  </a:tcPr>
                </a:tc>
                <a:tc>
                  <a:txBody>
                    <a:bodyPr/>
                    <a:lstStyle/>
                    <a:p>
                      <a:pPr algn="ctr" rtl="0" fontAlgn="t"/>
                      <a:r>
                        <a:rPr lang="ru-RU" sz="900" b="0" i="0" u="none" strike="noStrike">
                          <a:solidFill>
                            <a:srgbClr val="FF0000"/>
                          </a:solidFill>
                          <a:latin typeface="Calibri" pitchFamily="34" charset="0"/>
                          <a:cs typeface="Calibri" pitchFamily="34" charset="0"/>
                        </a:rPr>
                        <a:t>(+/-) </a:t>
                      </a:r>
                    </a:p>
                  </a:txBody>
                  <a:tcPr marL="6834" marR="6834" marT="6834" marB="0">
                    <a:lnL w="190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FF0000"/>
                          </a:solidFill>
                          <a:latin typeface="Calibri" pitchFamily="34" charset="0"/>
                          <a:cs typeface="Calibri" pitchFamily="34" charset="0"/>
                        </a:rPr>
                        <a:t>%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r>
              <a:tr h="163696">
                <a:tc>
                  <a:txBody>
                    <a:bodyPr/>
                    <a:lstStyle/>
                    <a:p>
                      <a:pPr algn="l" rtl="0" fontAlgn="t"/>
                      <a:r>
                        <a:rPr lang="ru-RU" sz="900" b="1" i="0" u="none" strike="noStrike" dirty="0">
                          <a:solidFill>
                            <a:srgbClr val="000000"/>
                          </a:solidFill>
                          <a:latin typeface="Calibri" pitchFamily="34" charset="0"/>
                          <a:cs typeface="Calibri" pitchFamily="34" charset="0"/>
                        </a:rPr>
                        <a:t>Доходы,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3F9FA"/>
                    </a:solidFill>
                  </a:tcPr>
                </a:tc>
                <a:tc>
                  <a:txBody>
                    <a:bodyPr/>
                    <a:lstStyle/>
                    <a:p>
                      <a:pPr algn="r" rtl="0" fontAlgn="t"/>
                      <a:r>
                        <a:rPr lang="ru-RU" sz="900" b="1" i="0" u="none" strike="noStrike" dirty="0">
                          <a:solidFill>
                            <a:srgbClr val="000000"/>
                          </a:solidFill>
                          <a:latin typeface="Calibri" pitchFamily="34" charset="0"/>
                          <a:cs typeface="Calibri" pitchFamily="34" charset="0"/>
                        </a:rPr>
                        <a:t>   </a:t>
                      </a:r>
                      <a:r>
                        <a:rPr lang="ru-RU" sz="900" b="1" i="0" u="none" strike="noStrike" dirty="0" smtClean="0">
                          <a:solidFill>
                            <a:srgbClr val="000000"/>
                          </a:solidFill>
                          <a:latin typeface="Calibri" pitchFamily="34" charset="0"/>
                          <a:cs typeface="Calibri" pitchFamily="34" charset="0"/>
                        </a:rPr>
                        <a:t> 169 </a:t>
                      </a:r>
                      <a:r>
                        <a:rPr lang="ru-RU" sz="900" b="1" i="0" u="none" strike="noStrike" dirty="0">
                          <a:solidFill>
                            <a:srgbClr val="000000"/>
                          </a:solidFill>
                          <a:latin typeface="Calibri" pitchFamily="34" charset="0"/>
                          <a:cs typeface="Calibri" pitchFamily="34" charset="0"/>
                        </a:rPr>
                        <a:t>427,03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3F9FA"/>
                    </a:solidFill>
                  </a:tcPr>
                </a:tc>
                <a:tc>
                  <a:txBody>
                    <a:bodyPr/>
                    <a:lstStyle/>
                    <a:p>
                      <a:pPr algn="r" rtl="0" fontAlgn="t"/>
                      <a:r>
                        <a:rPr lang="ru-RU" sz="900" b="1" i="0" u="none" strike="noStrike" dirty="0">
                          <a:solidFill>
                            <a:srgbClr val="000000"/>
                          </a:solidFill>
                          <a:latin typeface="Calibri" pitchFamily="34" charset="0"/>
                          <a:cs typeface="Calibri" pitchFamily="34" charset="0"/>
                        </a:rPr>
                        <a:t>    </a:t>
                      </a:r>
                      <a:r>
                        <a:rPr lang="ru-RU" sz="900" b="1" i="0" u="none" strike="noStrike" dirty="0" smtClean="0">
                          <a:solidFill>
                            <a:srgbClr val="000000"/>
                          </a:solidFill>
                          <a:latin typeface="Calibri" pitchFamily="34" charset="0"/>
                          <a:cs typeface="Calibri" pitchFamily="34" charset="0"/>
                        </a:rPr>
                        <a:t> </a:t>
                      </a:r>
                      <a:r>
                        <a:rPr lang="ru-RU" sz="900" b="1" i="0" u="none" strike="noStrike" dirty="0">
                          <a:solidFill>
                            <a:srgbClr val="000000"/>
                          </a:solidFill>
                          <a:latin typeface="Calibri" pitchFamily="34" charset="0"/>
                          <a:cs typeface="Calibri" pitchFamily="34" charset="0"/>
                        </a:rPr>
                        <a:t>209 703,72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3F9FA"/>
                    </a:solidFill>
                  </a:tcPr>
                </a:tc>
                <a:tc>
                  <a:txBody>
                    <a:bodyPr/>
                    <a:lstStyle/>
                    <a:p>
                      <a:pPr algn="l" rtl="0" fontAlgn="t"/>
                      <a:r>
                        <a:rPr lang="ru-RU" sz="900" b="1" i="0" u="none" strike="noStrike" dirty="0">
                          <a:solidFill>
                            <a:srgbClr val="000000"/>
                          </a:solidFill>
                          <a:latin typeface="Calibri" pitchFamily="34" charset="0"/>
                          <a:cs typeface="Calibri" pitchFamily="34" charset="0"/>
                        </a:rPr>
                        <a:t>        </a:t>
                      </a:r>
                      <a:r>
                        <a:rPr lang="ru-RU" sz="900" b="1" i="0" u="none" strike="noStrike" dirty="0" smtClean="0">
                          <a:solidFill>
                            <a:srgbClr val="000000"/>
                          </a:solidFill>
                          <a:latin typeface="Calibri" pitchFamily="34" charset="0"/>
                          <a:cs typeface="Calibri" pitchFamily="34" charset="0"/>
                        </a:rPr>
                        <a:t> 250 </a:t>
                      </a:r>
                      <a:r>
                        <a:rPr lang="ru-RU" sz="900" b="1" i="0" u="none" strike="noStrike" dirty="0">
                          <a:solidFill>
                            <a:srgbClr val="000000"/>
                          </a:solidFill>
                          <a:latin typeface="Calibri" pitchFamily="34" charset="0"/>
                          <a:cs typeface="Calibri" pitchFamily="34" charset="0"/>
                        </a:rPr>
                        <a:t>966,49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3F9FA"/>
                    </a:solidFill>
                  </a:tcPr>
                </a:tc>
                <a:tc>
                  <a:txBody>
                    <a:bodyPr/>
                    <a:lstStyle/>
                    <a:p>
                      <a:pPr algn="ctr" rtl="0" fontAlgn="t"/>
                      <a:r>
                        <a:rPr lang="ru-RU" sz="900" b="0" i="0" u="none" strike="noStrike" dirty="0">
                          <a:solidFill>
                            <a:srgbClr val="FF0000"/>
                          </a:solidFill>
                          <a:latin typeface="Calibri" pitchFamily="34" charset="0"/>
                          <a:cs typeface="Calibri" pitchFamily="34" charset="0"/>
                        </a:rPr>
                        <a:t>41 262,77</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3F9FA"/>
                    </a:solidFill>
                  </a:tcPr>
                </a:tc>
                <a:tc>
                  <a:txBody>
                    <a:bodyPr/>
                    <a:lstStyle/>
                    <a:p>
                      <a:pPr algn="ctr" rtl="0" fontAlgn="t"/>
                      <a:r>
                        <a:rPr lang="ru-RU" sz="900" b="0" i="0" u="none" strike="noStrike">
                          <a:solidFill>
                            <a:srgbClr val="FF0000"/>
                          </a:solidFill>
                          <a:latin typeface="Calibri" pitchFamily="34" charset="0"/>
                          <a:cs typeface="Calibri" pitchFamily="34" charset="0"/>
                        </a:rPr>
                        <a:t>119,7</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3F9FA"/>
                    </a:solidFill>
                  </a:tcPr>
                </a:tc>
                <a:tc rowSpan="2">
                  <a:txBody>
                    <a:bodyPr/>
                    <a:lstStyle/>
                    <a:p>
                      <a:pPr algn="ctr" rtl="0" fontAlgn="t"/>
                      <a:r>
                        <a:rPr lang="ru-RU" sz="900" b="1" i="0" u="none" strike="noStrike">
                          <a:solidFill>
                            <a:srgbClr val="000000"/>
                          </a:solidFill>
                          <a:latin typeface="Calibri" pitchFamily="34" charset="0"/>
                          <a:cs typeface="Calibri" pitchFamily="34" charset="0"/>
                        </a:rPr>
                        <a:t>318 107,31</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r" rtl="0" fontAlgn="t"/>
                      <a:r>
                        <a:rPr lang="ru-RU" sz="900" b="0" i="0" u="none" strike="noStrike">
                          <a:solidFill>
                            <a:srgbClr val="FF0000"/>
                          </a:solidFill>
                          <a:latin typeface="Calibri" pitchFamily="34" charset="0"/>
                          <a:cs typeface="Calibri" pitchFamily="34" charset="0"/>
                        </a:rPr>
                        <a:t>67 140,82</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3F9FA"/>
                    </a:solidFill>
                  </a:tcPr>
                </a:tc>
                <a:tc>
                  <a:txBody>
                    <a:bodyPr/>
                    <a:lstStyle/>
                    <a:p>
                      <a:pPr algn="r" rtl="0" fontAlgn="t"/>
                      <a:r>
                        <a:rPr lang="ru-RU" sz="900" b="0" i="0" u="none" strike="noStrike" dirty="0">
                          <a:solidFill>
                            <a:srgbClr val="FF0000"/>
                          </a:solidFill>
                          <a:latin typeface="Calibri" pitchFamily="34" charset="0"/>
                          <a:cs typeface="Calibri" pitchFamily="34" charset="0"/>
                        </a:rPr>
                        <a:t>126,8</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3F9FA"/>
                    </a:solidFill>
                  </a:tcPr>
                </a:tc>
              </a:tr>
              <a:tr h="163696">
                <a:tc>
                  <a:txBody>
                    <a:bodyPr/>
                    <a:lstStyle/>
                    <a:p>
                      <a:pPr algn="l" rtl="0" fontAlgn="t"/>
                      <a:r>
                        <a:rPr lang="ru-RU" sz="900" b="1" i="0" u="none" strike="noStrike">
                          <a:solidFill>
                            <a:srgbClr val="000000"/>
                          </a:solidFill>
                          <a:latin typeface="Calibri" pitchFamily="34" charset="0"/>
                          <a:cs typeface="Calibri" pitchFamily="34" charset="0"/>
                        </a:rPr>
                        <a:t>из них: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3F9FA"/>
                    </a:solidFill>
                  </a:tcPr>
                </a:tc>
                <a:tc>
                  <a:txBody>
                    <a:bodyPr/>
                    <a:lstStyle/>
                    <a:p>
                      <a:pPr algn="r" rtl="0" fontAlgn="t"/>
                      <a:r>
                        <a:rPr lang="ru-RU" sz="900" b="1" i="0" u="none" strike="noStrike">
                          <a:solidFill>
                            <a:srgbClr val="000000"/>
                          </a:solidFill>
                          <a:latin typeface="Calibri" pitchFamily="34" charset="0"/>
                          <a:cs typeface="Calibri" pitchFamily="34" charset="0"/>
                        </a:rPr>
                        <a:t>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3F9FA"/>
                    </a:solidFill>
                  </a:tcPr>
                </a:tc>
                <a:tc>
                  <a:txBody>
                    <a:bodyPr/>
                    <a:lstStyle/>
                    <a:p>
                      <a:pPr algn="r" rtl="0" fontAlgn="t"/>
                      <a:r>
                        <a:rPr lang="ru-RU" sz="900" b="1" i="0" u="none" strike="noStrike" dirty="0">
                          <a:solidFill>
                            <a:srgbClr val="000000"/>
                          </a:solidFill>
                          <a:latin typeface="Calibri" pitchFamily="34" charset="0"/>
                          <a:cs typeface="Calibri" pitchFamily="34" charset="0"/>
                        </a:rPr>
                        <a:t>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3F9FA"/>
                    </a:solidFill>
                  </a:tcPr>
                </a:tc>
                <a:tc>
                  <a:txBody>
                    <a:bodyPr/>
                    <a:lstStyle/>
                    <a:p>
                      <a:pPr algn="l" rtl="0" fontAlgn="t"/>
                      <a:r>
                        <a:rPr lang="ru-RU" sz="900" b="1" i="0" u="none" strike="noStrike" dirty="0">
                          <a:solidFill>
                            <a:srgbClr val="000000"/>
                          </a:solidFill>
                          <a:latin typeface="Calibri" pitchFamily="34" charset="0"/>
                          <a:cs typeface="Calibri" pitchFamily="34" charset="0"/>
                        </a:rPr>
                        <a:t>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a:solidFill>
                            <a:srgbClr val="FF0000"/>
                          </a:solidFill>
                          <a:latin typeface="Calibri" pitchFamily="34" charset="0"/>
                          <a:cs typeface="Calibri" pitchFamily="34" charset="0"/>
                        </a:rPr>
                        <a:t>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FF0000"/>
                          </a:solidFill>
                          <a:latin typeface="Calibri" pitchFamily="34" charset="0"/>
                          <a:cs typeface="Calibri" pitchFamily="34" charset="0"/>
                        </a:rPr>
                        <a:t>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F3F9FA"/>
                    </a:solidFill>
                  </a:tcPr>
                </a:tc>
                <a:tc vMerge="1">
                  <a:txBody>
                    <a:bodyPr/>
                    <a:lstStyle/>
                    <a:p>
                      <a:endParaRPr lang="ru-RU"/>
                    </a:p>
                  </a:txBody>
                  <a:tcPr/>
                </a:tc>
                <a:tc>
                  <a:txBody>
                    <a:bodyPr/>
                    <a:lstStyle/>
                    <a:p>
                      <a:pPr algn="l" rtl="0" fontAlgn="t"/>
                      <a:r>
                        <a:rPr lang="ru-RU" sz="900" b="0" i="0" u="none" strike="noStrike">
                          <a:solidFill>
                            <a:srgbClr val="FF0000"/>
                          </a:solidFill>
                          <a:latin typeface="Calibri" pitchFamily="34" charset="0"/>
                          <a:cs typeface="Calibri" pitchFamily="34" charset="0"/>
                        </a:rPr>
                        <a:t>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3F9FA"/>
                    </a:solidFill>
                  </a:tcPr>
                </a:tc>
                <a:tc>
                  <a:txBody>
                    <a:bodyPr/>
                    <a:lstStyle/>
                    <a:p>
                      <a:pPr algn="l" rtl="0" fontAlgn="t"/>
                      <a:r>
                        <a:rPr lang="ru-RU" sz="900" b="0" i="0" u="none" strike="noStrike" dirty="0">
                          <a:solidFill>
                            <a:srgbClr val="FF0000"/>
                          </a:solidFill>
                          <a:latin typeface="Calibri" pitchFamily="34" charset="0"/>
                          <a:cs typeface="Calibri" pitchFamily="34" charset="0"/>
                        </a:rPr>
                        <a:t>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3F9FA"/>
                    </a:solidFill>
                  </a:tcPr>
                </a:tc>
              </a:tr>
              <a:tr h="134363">
                <a:tc>
                  <a:txBody>
                    <a:bodyPr/>
                    <a:lstStyle/>
                    <a:p>
                      <a:pPr algn="l" rtl="0" fontAlgn="t"/>
                      <a:r>
                        <a:rPr lang="ru-RU" sz="900" b="0" i="0" u="none" strike="noStrike">
                          <a:solidFill>
                            <a:srgbClr val="000000"/>
                          </a:solidFill>
                          <a:latin typeface="Calibri" pitchFamily="34" charset="0"/>
                          <a:cs typeface="Calibri" pitchFamily="34" charset="0"/>
                        </a:rPr>
                        <a:t>налоговые и неналоговые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a:t>
                      </a:r>
                      <a:r>
                        <a:rPr lang="ru-RU" sz="900" b="0" i="0" u="none" strike="noStrike" dirty="0">
                          <a:solidFill>
                            <a:srgbClr val="000000"/>
                          </a:solidFill>
                          <a:latin typeface="Calibri" pitchFamily="34" charset="0"/>
                          <a:cs typeface="Calibri" pitchFamily="34" charset="0"/>
                        </a:rPr>
                        <a:t>99 301,22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a:t>
                      </a:r>
                      <a:r>
                        <a:rPr lang="ru-RU" sz="900" b="0" i="0" u="none" strike="noStrike" dirty="0">
                          <a:solidFill>
                            <a:srgbClr val="000000"/>
                          </a:solidFill>
                          <a:latin typeface="Calibri" pitchFamily="34" charset="0"/>
                          <a:cs typeface="Calibri" pitchFamily="34" charset="0"/>
                        </a:rPr>
                        <a:t>97 447,28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a:t>
                      </a:r>
                      <a:r>
                        <a:rPr lang="ru-RU" sz="900" b="0" i="0" u="none" strike="noStrike" dirty="0">
                          <a:solidFill>
                            <a:srgbClr val="000000"/>
                          </a:solidFill>
                          <a:latin typeface="Calibri" pitchFamily="34" charset="0"/>
                          <a:cs typeface="Calibri" pitchFamily="34" charset="0"/>
                        </a:rPr>
                        <a:t>101 362,31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FF0000"/>
                          </a:solidFill>
                          <a:latin typeface="Calibri" pitchFamily="34" charset="0"/>
                          <a:cs typeface="Calibri" pitchFamily="34" charset="0"/>
                        </a:rPr>
                        <a:t>3 915,03</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FF0000"/>
                          </a:solidFill>
                          <a:latin typeface="Calibri" pitchFamily="34" charset="0"/>
                          <a:cs typeface="Calibri" pitchFamily="34" charset="0"/>
                        </a:rPr>
                        <a:t>104,0</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000000"/>
                          </a:solidFill>
                          <a:latin typeface="Calibri" pitchFamily="34" charset="0"/>
                          <a:cs typeface="Calibri" pitchFamily="34" charset="0"/>
                        </a:rPr>
                        <a:t>114 314,45</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r" rtl="0" fontAlgn="t"/>
                      <a:r>
                        <a:rPr lang="ru-RU" sz="900" b="0" i="0" u="none" strike="noStrike">
                          <a:solidFill>
                            <a:srgbClr val="FF0000"/>
                          </a:solidFill>
                          <a:latin typeface="Calibri" pitchFamily="34" charset="0"/>
                          <a:cs typeface="Calibri" pitchFamily="34" charset="0"/>
                        </a:rPr>
                        <a:t>12 952,14</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r" rtl="0" fontAlgn="t"/>
                      <a:r>
                        <a:rPr lang="ru-RU" sz="900" b="0" i="0" u="none" strike="noStrike" dirty="0">
                          <a:solidFill>
                            <a:srgbClr val="FF0000"/>
                          </a:solidFill>
                          <a:latin typeface="Calibri" pitchFamily="34" charset="0"/>
                          <a:cs typeface="Calibri" pitchFamily="34" charset="0"/>
                        </a:rPr>
                        <a:t>112,8</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r>
              <a:tr h="171491">
                <a:tc>
                  <a:txBody>
                    <a:bodyPr/>
                    <a:lstStyle/>
                    <a:p>
                      <a:pPr algn="l" rtl="0" fontAlgn="t"/>
                      <a:r>
                        <a:rPr lang="ru-RU" sz="900" b="0" i="0" u="none" strike="noStrike">
                          <a:solidFill>
                            <a:srgbClr val="000000"/>
                          </a:solidFill>
                          <a:latin typeface="Calibri" pitchFamily="34" charset="0"/>
                          <a:cs typeface="Calibri" pitchFamily="34" charset="0"/>
                        </a:rPr>
                        <a:t>дотации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a:t>
                      </a:r>
                      <a:r>
                        <a:rPr lang="ru-RU" sz="900" b="0" i="0" u="none" strike="noStrike" dirty="0">
                          <a:solidFill>
                            <a:srgbClr val="000000"/>
                          </a:solidFill>
                          <a:latin typeface="Calibri" pitchFamily="34" charset="0"/>
                          <a:cs typeface="Calibri" pitchFamily="34" charset="0"/>
                        </a:rPr>
                        <a:t>58 732,29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a:t>
                      </a:r>
                      <a:r>
                        <a:rPr lang="ru-RU" sz="900" b="0" i="0" u="none" strike="noStrike" dirty="0">
                          <a:solidFill>
                            <a:srgbClr val="000000"/>
                          </a:solidFill>
                          <a:latin typeface="Calibri" pitchFamily="34" charset="0"/>
                          <a:cs typeface="Calibri" pitchFamily="34" charset="0"/>
                        </a:rPr>
                        <a:t>64 655,73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67 </a:t>
                      </a:r>
                      <a:r>
                        <a:rPr lang="ru-RU" sz="900" b="0" i="0" u="none" strike="noStrike" dirty="0">
                          <a:solidFill>
                            <a:srgbClr val="000000"/>
                          </a:solidFill>
                          <a:latin typeface="Calibri" pitchFamily="34" charset="0"/>
                          <a:cs typeface="Calibri" pitchFamily="34" charset="0"/>
                        </a:rPr>
                        <a:t>399,24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a:solidFill>
                            <a:srgbClr val="FF0000"/>
                          </a:solidFill>
                          <a:latin typeface="Calibri" pitchFamily="34" charset="0"/>
                          <a:cs typeface="Calibri" pitchFamily="34" charset="0"/>
                        </a:rPr>
                        <a:t>2 743,51</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FF0000"/>
                          </a:solidFill>
                          <a:latin typeface="Calibri" pitchFamily="34" charset="0"/>
                          <a:cs typeface="Calibri" pitchFamily="34" charset="0"/>
                        </a:rPr>
                        <a:t>104,2</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000000"/>
                          </a:solidFill>
                          <a:latin typeface="Calibri" pitchFamily="34" charset="0"/>
                          <a:cs typeface="Calibri" pitchFamily="34" charset="0"/>
                        </a:rPr>
                        <a:t>83 700,27</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r" rtl="0" fontAlgn="t"/>
                      <a:r>
                        <a:rPr lang="ru-RU" sz="900" b="0" i="0" u="none" strike="noStrike" dirty="0">
                          <a:solidFill>
                            <a:srgbClr val="FF0000"/>
                          </a:solidFill>
                          <a:latin typeface="Calibri" pitchFamily="34" charset="0"/>
                          <a:cs typeface="Calibri" pitchFamily="34" charset="0"/>
                        </a:rPr>
                        <a:t>16 301,03</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r" rtl="0" fontAlgn="t"/>
                      <a:r>
                        <a:rPr lang="ru-RU" sz="900" b="0" i="0" u="none" strike="noStrike" dirty="0">
                          <a:solidFill>
                            <a:srgbClr val="FF0000"/>
                          </a:solidFill>
                          <a:latin typeface="Calibri" pitchFamily="34" charset="0"/>
                          <a:cs typeface="Calibri" pitchFamily="34" charset="0"/>
                        </a:rPr>
                        <a:t>124,2</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r>
              <a:tr h="171491">
                <a:tc>
                  <a:txBody>
                    <a:bodyPr/>
                    <a:lstStyle/>
                    <a:p>
                      <a:pPr algn="l" rtl="0" fontAlgn="t"/>
                      <a:r>
                        <a:rPr lang="ru-RU" sz="900" b="0" i="0" u="none" strike="noStrike">
                          <a:solidFill>
                            <a:srgbClr val="000000"/>
                          </a:solidFill>
                          <a:latin typeface="Calibri" pitchFamily="34" charset="0"/>
                          <a:cs typeface="Calibri" pitchFamily="34" charset="0"/>
                        </a:rPr>
                        <a:t>субсидии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a:t>
                      </a:r>
                      <a:r>
                        <a:rPr lang="ru-RU" sz="900" b="0" i="0" u="none" strike="noStrike" dirty="0">
                          <a:solidFill>
                            <a:srgbClr val="000000"/>
                          </a:solidFill>
                          <a:latin typeface="Calibri" pitchFamily="34" charset="0"/>
                          <a:cs typeface="Calibri" pitchFamily="34" charset="0"/>
                        </a:rPr>
                        <a:t>19 442,61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a:t>
                      </a:r>
                      <a:r>
                        <a:rPr lang="ru-RU" sz="900" b="0" i="0" u="none" strike="noStrike" dirty="0">
                          <a:solidFill>
                            <a:srgbClr val="000000"/>
                          </a:solidFill>
                          <a:latin typeface="Calibri" pitchFamily="34" charset="0"/>
                          <a:cs typeface="Calibri" pitchFamily="34" charset="0"/>
                        </a:rPr>
                        <a:t>44 757,89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79 </a:t>
                      </a:r>
                      <a:r>
                        <a:rPr lang="ru-RU" sz="900" b="0" i="0" u="none" strike="noStrike" dirty="0">
                          <a:solidFill>
                            <a:srgbClr val="000000"/>
                          </a:solidFill>
                          <a:latin typeface="Calibri" pitchFamily="34" charset="0"/>
                          <a:cs typeface="Calibri" pitchFamily="34" charset="0"/>
                        </a:rPr>
                        <a:t>568,63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a:solidFill>
                            <a:srgbClr val="FF0000"/>
                          </a:solidFill>
                          <a:latin typeface="Calibri" pitchFamily="34" charset="0"/>
                          <a:cs typeface="Calibri" pitchFamily="34" charset="0"/>
                        </a:rPr>
                        <a:t>34 810,74</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a:solidFill>
                            <a:srgbClr val="FF0000"/>
                          </a:solidFill>
                          <a:latin typeface="Calibri" pitchFamily="34" charset="0"/>
                          <a:cs typeface="Calibri" pitchFamily="34" charset="0"/>
                        </a:rPr>
                        <a:t>177,8</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000000"/>
                          </a:solidFill>
                          <a:latin typeface="Calibri" pitchFamily="34" charset="0"/>
                          <a:cs typeface="Calibri" pitchFamily="34" charset="0"/>
                        </a:rPr>
                        <a:t>102 601,32</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r" rtl="0" fontAlgn="t"/>
                      <a:r>
                        <a:rPr lang="ru-RU" sz="900" b="0" i="0" u="none" strike="noStrike" dirty="0">
                          <a:solidFill>
                            <a:srgbClr val="FF0000"/>
                          </a:solidFill>
                          <a:latin typeface="Calibri" pitchFamily="34" charset="0"/>
                          <a:cs typeface="Calibri" pitchFamily="34" charset="0"/>
                        </a:rPr>
                        <a:t>23 032,69</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r" rtl="0" fontAlgn="t"/>
                      <a:r>
                        <a:rPr lang="ru-RU" sz="900" b="0" i="0" u="none" strike="noStrike">
                          <a:solidFill>
                            <a:srgbClr val="FF0000"/>
                          </a:solidFill>
                          <a:latin typeface="Calibri" pitchFamily="34" charset="0"/>
                          <a:cs typeface="Calibri" pitchFamily="34" charset="0"/>
                        </a:rPr>
                        <a:t>128,9</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r>
              <a:tr h="171491">
                <a:tc>
                  <a:txBody>
                    <a:bodyPr/>
                    <a:lstStyle/>
                    <a:p>
                      <a:pPr algn="l" rtl="0" fontAlgn="t"/>
                      <a:r>
                        <a:rPr lang="ru-RU" sz="900" b="0" i="0" u="none" strike="noStrike">
                          <a:solidFill>
                            <a:srgbClr val="000000"/>
                          </a:solidFill>
                          <a:latin typeface="Calibri" pitchFamily="34" charset="0"/>
                          <a:cs typeface="Calibri" pitchFamily="34" charset="0"/>
                        </a:rPr>
                        <a:t>субвенции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a:t>
                      </a:r>
                      <a:r>
                        <a:rPr lang="ru-RU" sz="900" b="0" i="0" u="none" strike="noStrike" dirty="0">
                          <a:solidFill>
                            <a:srgbClr val="000000"/>
                          </a:solidFill>
                          <a:latin typeface="Calibri" pitchFamily="34" charset="0"/>
                          <a:cs typeface="Calibri" pitchFamily="34" charset="0"/>
                        </a:rPr>
                        <a:t>1 859,89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a:t>
                      </a:r>
                      <a:r>
                        <a:rPr lang="ru-RU" sz="900" b="0" i="0" u="none" strike="noStrike" dirty="0">
                          <a:solidFill>
                            <a:srgbClr val="000000"/>
                          </a:solidFill>
                          <a:latin typeface="Calibri" pitchFamily="34" charset="0"/>
                          <a:cs typeface="Calibri" pitchFamily="34" charset="0"/>
                        </a:rPr>
                        <a:t>1 770,11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1 </a:t>
                      </a:r>
                      <a:r>
                        <a:rPr lang="ru-RU" sz="900" b="0" i="0" u="none" strike="noStrike" dirty="0">
                          <a:solidFill>
                            <a:srgbClr val="000000"/>
                          </a:solidFill>
                          <a:latin typeface="Calibri" pitchFamily="34" charset="0"/>
                          <a:cs typeface="Calibri" pitchFamily="34" charset="0"/>
                        </a:rPr>
                        <a:t>926,91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a:solidFill>
                            <a:srgbClr val="FF0000"/>
                          </a:solidFill>
                          <a:latin typeface="Calibri" pitchFamily="34" charset="0"/>
                          <a:cs typeface="Calibri" pitchFamily="34" charset="0"/>
                        </a:rPr>
                        <a:t>156,80</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a:solidFill>
                            <a:srgbClr val="FF0000"/>
                          </a:solidFill>
                          <a:latin typeface="Calibri" pitchFamily="34" charset="0"/>
                          <a:cs typeface="Calibri" pitchFamily="34" charset="0"/>
                        </a:rPr>
                        <a:t>108,9</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000000"/>
                          </a:solidFill>
                          <a:latin typeface="Calibri" pitchFamily="34" charset="0"/>
                          <a:cs typeface="Calibri" pitchFamily="34" charset="0"/>
                        </a:rPr>
                        <a:t>2 205,80</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r" rtl="0" fontAlgn="t"/>
                      <a:r>
                        <a:rPr lang="ru-RU" sz="900" b="0" i="0" u="none" strike="noStrike" dirty="0">
                          <a:solidFill>
                            <a:srgbClr val="FF0000"/>
                          </a:solidFill>
                          <a:latin typeface="Calibri" pitchFamily="34" charset="0"/>
                          <a:cs typeface="Calibri" pitchFamily="34" charset="0"/>
                        </a:rPr>
                        <a:t>278,89</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r" rtl="0" fontAlgn="t"/>
                      <a:r>
                        <a:rPr lang="ru-RU" sz="900" b="0" i="0" u="none" strike="noStrike">
                          <a:solidFill>
                            <a:srgbClr val="FF0000"/>
                          </a:solidFill>
                          <a:latin typeface="Calibri" pitchFamily="34" charset="0"/>
                          <a:cs typeface="Calibri" pitchFamily="34" charset="0"/>
                        </a:rPr>
                        <a:t>114,5</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r>
              <a:tr h="161696">
                <a:tc>
                  <a:txBody>
                    <a:bodyPr/>
                    <a:lstStyle/>
                    <a:p>
                      <a:pPr algn="l" rtl="0" fontAlgn="t"/>
                      <a:r>
                        <a:rPr lang="ru-RU" sz="900" b="0" i="0" u="none" strike="noStrike">
                          <a:solidFill>
                            <a:srgbClr val="000000"/>
                          </a:solidFill>
                          <a:latin typeface="Calibri" pitchFamily="34" charset="0"/>
                          <a:cs typeface="Calibri" pitchFamily="34" charset="0"/>
                        </a:rPr>
                        <a:t>иные межбюджетные трансферты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3 </a:t>
                      </a:r>
                      <a:r>
                        <a:rPr lang="ru-RU" sz="900" b="0" i="0" u="none" strike="noStrike" dirty="0">
                          <a:solidFill>
                            <a:srgbClr val="000000"/>
                          </a:solidFill>
                          <a:latin typeface="Calibri" pitchFamily="34" charset="0"/>
                          <a:cs typeface="Calibri" pitchFamily="34" charset="0"/>
                        </a:rPr>
                        <a:t>264,97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499,00   </a:t>
                      </a:r>
                      <a:endParaRPr lang="ru-RU" sz="900" b="0" i="0" u="none" strike="noStrike" dirty="0">
                        <a:solidFill>
                          <a:srgbClr val="000000"/>
                        </a:solidFill>
                        <a:latin typeface="Calibri" pitchFamily="34" charset="0"/>
                        <a:cs typeface="Calibri" pitchFamily="34" charset="0"/>
                      </a:endParaRP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846,00   </a:t>
                      </a:r>
                      <a:endParaRPr lang="ru-RU" sz="900" b="0" i="0" u="none" strike="noStrike" dirty="0">
                        <a:solidFill>
                          <a:srgbClr val="000000"/>
                        </a:solidFill>
                        <a:latin typeface="Calibri" pitchFamily="34" charset="0"/>
                        <a:cs typeface="Calibri" pitchFamily="34" charset="0"/>
                      </a:endParaRP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FF0000"/>
                          </a:solidFill>
                          <a:latin typeface="Calibri" pitchFamily="34" charset="0"/>
                          <a:cs typeface="Calibri" pitchFamily="34" charset="0"/>
                        </a:rPr>
                        <a:t>347,00</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a:solidFill>
                            <a:srgbClr val="FF0000"/>
                          </a:solidFill>
                          <a:latin typeface="Calibri" pitchFamily="34" charset="0"/>
                          <a:cs typeface="Calibri" pitchFamily="34" charset="0"/>
                        </a:rPr>
                        <a:t>169,5</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a:solidFill>
                            <a:srgbClr val="000000"/>
                          </a:solidFill>
                          <a:latin typeface="Calibri" pitchFamily="34" charset="0"/>
                          <a:cs typeface="Calibri" pitchFamily="34" charset="0"/>
                        </a:rPr>
                        <a:t>14 152,30</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r" rtl="0" fontAlgn="t"/>
                      <a:r>
                        <a:rPr lang="ru-RU" sz="900" b="0" i="0" u="none" strike="noStrike" dirty="0">
                          <a:solidFill>
                            <a:srgbClr val="FF0000"/>
                          </a:solidFill>
                          <a:latin typeface="Calibri" pitchFamily="34" charset="0"/>
                          <a:cs typeface="Calibri" pitchFamily="34" charset="0"/>
                        </a:rPr>
                        <a:t>13 306,30</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r" rtl="0" fontAlgn="t"/>
                      <a:r>
                        <a:rPr lang="ru-RU" sz="900" b="0" i="0" u="none" strike="noStrike" dirty="0">
                          <a:solidFill>
                            <a:srgbClr val="FF0000"/>
                          </a:solidFill>
                          <a:latin typeface="Calibri" pitchFamily="34" charset="0"/>
                          <a:cs typeface="Calibri" pitchFamily="34" charset="0"/>
                        </a:rPr>
                        <a:t>1672,8</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r>
              <a:tr h="187806">
                <a:tc>
                  <a:txBody>
                    <a:bodyPr/>
                    <a:lstStyle/>
                    <a:p>
                      <a:pPr algn="l" rtl="0" fontAlgn="t"/>
                      <a:r>
                        <a:rPr lang="ru-RU" sz="900" b="0" i="0" u="none" strike="noStrike">
                          <a:solidFill>
                            <a:srgbClr val="000000"/>
                          </a:solidFill>
                          <a:latin typeface="Calibri" pitchFamily="34" charset="0"/>
                          <a:cs typeface="Calibri" pitchFamily="34" charset="0"/>
                        </a:rPr>
                        <a:t>прочие безвозмездные поступления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45,91   </a:t>
                      </a:r>
                      <a:endParaRPr lang="ru-RU" sz="900" b="0" i="0" u="none" strike="noStrike" dirty="0">
                        <a:solidFill>
                          <a:srgbClr val="000000"/>
                        </a:solidFill>
                        <a:latin typeface="Calibri" pitchFamily="34" charset="0"/>
                        <a:cs typeface="Calibri" pitchFamily="34" charset="0"/>
                      </a:endParaRP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a:t>
                      </a:r>
                      <a:r>
                        <a:rPr lang="ru-RU" sz="900" b="0" i="0" u="none" strike="noStrike" dirty="0">
                          <a:solidFill>
                            <a:srgbClr val="000000"/>
                          </a:solidFill>
                          <a:latin typeface="Calibri" pitchFamily="34" charset="0"/>
                          <a:cs typeface="Calibri" pitchFamily="34" charset="0"/>
                        </a:rPr>
                        <a:t>1 229,71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536,41   </a:t>
                      </a:r>
                      <a:endParaRPr lang="ru-RU" sz="900" b="0" i="0" u="none" strike="noStrike" dirty="0">
                        <a:solidFill>
                          <a:srgbClr val="000000"/>
                        </a:solidFill>
                        <a:latin typeface="Calibri" pitchFamily="34" charset="0"/>
                        <a:cs typeface="Calibri" pitchFamily="34" charset="0"/>
                      </a:endParaRP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FF0000"/>
                          </a:solidFill>
                          <a:latin typeface="Calibri" pitchFamily="34" charset="0"/>
                          <a:cs typeface="Calibri" pitchFamily="34" charset="0"/>
                        </a:rPr>
                        <a:t>-693,30</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FF0000"/>
                          </a:solidFill>
                          <a:latin typeface="Calibri" pitchFamily="34" charset="0"/>
                          <a:cs typeface="Calibri" pitchFamily="34" charset="0"/>
                        </a:rPr>
                        <a:t>43,6</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a:solidFill>
                            <a:srgbClr val="000000"/>
                          </a:solidFill>
                          <a:latin typeface="Calibri" pitchFamily="34" charset="0"/>
                          <a:cs typeface="Calibri" pitchFamily="34" charset="0"/>
                        </a:rPr>
                        <a:t>1 175,00</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r" rtl="0" fontAlgn="t"/>
                      <a:r>
                        <a:rPr lang="ru-RU" sz="900" b="0" i="0" u="none" strike="noStrike">
                          <a:solidFill>
                            <a:srgbClr val="FF0000"/>
                          </a:solidFill>
                          <a:latin typeface="Calibri" pitchFamily="34" charset="0"/>
                          <a:cs typeface="Calibri" pitchFamily="34" charset="0"/>
                        </a:rPr>
                        <a:t>638,59</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r" rtl="0" fontAlgn="t"/>
                      <a:r>
                        <a:rPr lang="ru-RU" sz="900" b="0" i="0" u="none" strike="noStrike" dirty="0">
                          <a:solidFill>
                            <a:srgbClr val="FF0000"/>
                          </a:solidFill>
                          <a:latin typeface="Calibri" pitchFamily="34" charset="0"/>
                          <a:cs typeface="Calibri" pitchFamily="34" charset="0"/>
                        </a:rPr>
                        <a:t>219,0</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r>
              <a:tr h="181648">
                <a:tc>
                  <a:txBody>
                    <a:bodyPr/>
                    <a:lstStyle/>
                    <a:p>
                      <a:pPr algn="l" rtl="0" fontAlgn="t"/>
                      <a:r>
                        <a:rPr lang="ru-RU" sz="900" b="0" i="0" u="none" strike="noStrike">
                          <a:solidFill>
                            <a:srgbClr val="000000"/>
                          </a:solidFill>
                          <a:latin typeface="Calibri" pitchFamily="34" charset="0"/>
                          <a:cs typeface="Calibri" pitchFamily="34" charset="0"/>
                        </a:rPr>
                        <a:t>возврат остатков прошлых лет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13 </a:t>
                      </a:r>
                      <a:r>
                        <a:rPr lang="ru-RU" sz="900" b="0" i="0" u="none" strike="noStrike" dirty="0">
                          <a:solidFill>
                            <a:srgbClr val="000000"/>
                          </a:solidFill>
                          <a:latin typeface="Calibri" pitchFamily="34" charset="0"/>
                          <a:cs typeface="Calibri" pitchFamily="34" charset="0"/>
                        </a:rPr>
                        <a:t>219,87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a:t>
                      </a:r>
                      <a:r>
                        <a:rPr lang="ru-RU" sz="900" b="0" i="0" u="none" strike="noStrike" dirty="0">
                          <a:solidFill>
                            <a:srgbClr val="000000"/>
                          </a:solidFill>
                          <a:latin typeface="Calibri" pitchFamily="34" charset="0"/>
                          <a:cs typeface="Calibri" pitchFamily="34" charset="0"/>
                        </a:rPr>
                        <a:t>636,00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673,01   </a:t>
                      </a:r>
                      <a:endParaRPr lang="ru-RU" sz="900" b="0" i="0" u="none" strike="noStrike" dirty="0">
                        <a:solidFill>
                          <a:srgbClr val="000000"/>
                        </a:solidFill>
                        <a:latin typeface="Calibri" pitchFamily="34" charset="0"/>
                        <a:cs typeface="Calibri" pitchFamily="34" charset="0"/>
                      </a:endParaRP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a:solidFill>
                            <a:srgbClr val="FF0000"/>
                          </a:solidFill>
                          <a:latin typeface="Calibri" pitchFamily="34" charset="0"/>
                          <a:cs typeface="Calibri" pitchFamily="34" charset="0"/>
                        </a:rPr>
                        <a:t>-37,01</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FF0000"/>
                          </a:solidFill>
                          <a:latin typeface="Calibri" pitchFamily="34" charset="0"/>
                          <a:cs typeface="Calibri" pitchFamily="34" charset="0"/>
                        </a:rPr>
                        <a:t>105,8</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000000"/>
                          </a:solidFill>
                          <a:latin typeface="Calibri" pitchFamily="34" charset="0"/>
                          <a:cs typeface="Calibri" pitchFamily="34" charset="0"/>
                        </a:rPr>
                        <a:t>-41,82</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r" rtl="0" fontAlgn="t"/>
                      <a:r>
                        <a:rPr lang="ru-RU" sz="900" b="0" i="0" u="none" strike="noStrike">
                          <a:solidFill>
                            <a:srgbClr val="FF0000"/>
                          </a:solidFill>
                          <a:latin typeface="Calibri" pitchFamily="34" charset="0"/>
                          <a:cs typeface="Calibri" pitchFamily="34" charset="0"/>
                        </a:rPr>
                        <a:t>631,19</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r" rtl="0" fontAlgn="t"/>
                      <a:r>
                        <a:rPr lang="ru-RU" sz="900" b="0" i="0" u="none" strike="noStrike" dirty="0">
                          <a:solidFill>
                            <a:srgbClr val="FF0000"/>
                          </a:solidFill>
                          <a:latin typeface="Calibri" pitchFamily="34" charset="0"/>
                          <a:cs typeface="Calibri" pitchFamily="34" charset="0"/>
                        </a:rPr>
                        <a:t>6,2</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r>
              <a:tr h="171491">
                <a:tc>
                  <a:txBody>
                    <a:bodyPr/>
                    <a:lstStyle/>
                    <a:p>
                      <a:pPr algn="l" rtl="0" fontAlgn="t"/>
                      <a:r>
                        <a:rPr lang="ru-RU" sz="900" b="1" i="0" u="none" strike="noStrike">
                          <a:solidFill>
                            <a:srgbClr val="000000"/>
                          </a:solidFill>
                          <a:latin typeface="Calibri" pitchFamily="34" charset="0"/>
                          <a:cs typeface="Calibri" pitchFamily="34" charset="0"/>
                        </a:rPr>
                        <a:t>Расходы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1" i="0" u="none" strike="noStrike" dirty="0">
                          <a:solidFill>
                            <a:srgbClr val="000000"/>
                          </a:solidFill>
                          <a:latin typeface="Calibri" pitchFamily="34" charset="0"/>
                          <a:cs typeface="Calibri" pitchFamily="34" charset="0"/>
                        </a:rPr>
                        <a:t>     </a:t>
                      </a:r>
                      <a:r>
                        <a:rPr lang="ru-RU" sz="900" b="1" i="0" u="none" strike="noStrike" dirty="0" smtClean="0">
                          <a:solidFill>
                            <a:srgbClr val="000000"/>
                          </a:solidFill>
                          <a:latin typeface="Calibri" pitchFamily="34" charset="0"/>
                          <a:cs typeface="Calibri" pitchFamily="34" charset="0"/>
                        </a:rPr>
                        <a:t> </a:t>
                      </a:r>
                      <a:r>
                        <a:rPr lang="ru-RU" sz="900" b="1" i="0" u="none" strike="noStrike" dirty="0">
                          <a:solidFill>
                            <a:srgbClr val="000000"/>
                          </a:solidFill>
                          <a:latin typeface="Calibri" pitchFamily="34" charset="0"/>
                          <a:cs typeface="Calibri" pitchFamily="34" charset="0"/>
                        </a:rPr>
                        <a:t>197 834,93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1" i="0" u="none" strike="noStrike" dirty="0" smtClean="0">
                          <a:solidFill>
                            <a:srgbClr val="000000"/>
                          </a:solidFill>
                          <a:latin typeface="Calibri" pitchFamily="34" charset="0"/>
                          <a:cs typeface="Calibri" pitchFamily="34" charset="0"/>
                        </a:rPr>
                        <a:t>   </a:t>
                      </a:r>
                      <a:r>
                        <a:rPr lang="ru-RU" sz="900" b="1" i="0" u="none" strike="noStrike" dirty="0">
                          <a:solidFill>
                            <a:srgbClr val="000000"/>
                          </a:solidFill>
                          <a:latin typeface="Calibri" pitchFamily="34" charset="0"/>
                          <a:cs typeface="Calibri" pitchFamily="34" charset="0"/>
                        </a:rPr>
                        <a:t>202 731,40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1" i="0" u="none" strike="noStrike" dirty="0">
                          <a:solidFill>
                            <a:srgbClr val="000000"/>
                          </a:solidFill>
                          <a:latin typeface="Calibri" pitchFamily="34" charset="0"/>
                          <a:cs typeface="Calibri" pitchFamily="34" charset="0"/>
                        </a:rPr>
                        <a:t>       </a:t>
                      </a:r>
                      <a:r>
                        <a:rPr lang="ru-RU" sz="900" b="1" i="0" u="none" strike="noStrike" dirty="0" smtClean="0">
                          <a:solidFill>
                            <a:srgbClr val="000000"/>
                          </a:solidFill>
                          <a:latin typeface="Calibri" pitchFamily="34" charset="0"/>
                          <a:cs typeface="Calibri" pitchFamily="34" charset="0"/>
                        </a:rPr>
                        <a:t>  </a:t>
                      </a:r>
                      <a:r>
                        <a:rPr lang="ru-RU" sz="900" b="1" i="0" u="none" strike="noStrike" dirty="0">
                          <a:solidFill>
                            <a:srgbClr val="000000"/>
                          </a:solidFill>
                          <a:latin typeface="Calibri" pitchFamily="34" charset="0"/>
                          <a:cs typeface="Calibri" pitchFamily="34" charset="0"/>
                        </a:rPr>
                        <a:t>246 353,73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FF0000"/>
                          </a:solidFill>
                          <a:latin typeface="Calibri" pitchFamily="34" charset="0"/>
                          <a:cs typeface="Calibri" pitchFamily="34" charset="0"/>
                        </a:rPr>
                        <a:t>43 622,33</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a:solidFill>
                            <a:srgbClr val="FF0000"/>
                          </a:solidFill>
                          <a:latin typeface="Calibri" pitchFamily="34" charset="0"/>
                          <a:cs typeface="Calibri" pitchFamily="34" charset="0"/>
                        </a:rPr>
                        <a:t>121,5</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1" i="0" u="none" strike="noStrike" dirty="0">
                          <a:solidFill>
                            <a:srgbClr val="000000"/>
                          </a:solidFill>
                          <a:latin typeface="Calibri" pitchFamily="34" charset="0"/>
                          <a:cs typeface="Calibri" pitchFamily="34" charset="0"/>
                        </a:rPr>
                        <a:t>293 912,17</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r" rtl="0" fontAlgn="t"/>
                      <a:r>
                        <a:rPr lang="ru-RU" sz="900" b="0" i="0" u="none" strike="noStrike">
                          <a:solidFill>
                            <a:srgbClr val="FF0000"/>
                          </a:solidFill>
                          <a:latin typeface="Calibri" pitchFamily="34" charset="0"/>
                          <a:cs typeface="Calibri" pitchFamily="34" charset="0"/>
                        </a:rPr>
                        <a:t>47 558,44</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r" rtl="0" fontAlgn="t"/>
                      <a:r>
                        <a:rPr lang="ru-RU" sz="900" b="0" i="0" u="none" strike="noStrike" dirty="0">
                          <a:solidFill>
                            <a:srgbClr val="FF0000"/>
                          </a:solidFill>
                          <a:latin typeface="Calibri" pitchFamily="34" charset="0"/>
                          <a:cs typeface="Calibri" pitchFamily="34" charset="0"/>
                        </a:rPr>
                        <a:t>119,3</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r>
              <a:tr h="249442">
                <a:tc>
                  <a:txBody>
                    <a:bodyPr/>
                    <a:lstStyle/>
                    <a:p>
                      <a:pPr algn="l" rtl="0" fontAlgn="t"/>
                      <a:r>
                        <a:rPr lang="ru-RU" sz="900" b="0" i="0" u="none" strike="noStrike" dirty="0">
                          <a:solidFill>
                            <a:srgbClr val="000000"/>
                          </a:solidFill>
                          <a:latin typeface="Calibri" pitchFamily="34" charset="0"/>
                          <a:cs typeface="Calibri" pitchFamily="34" charset="0"/>
                        </a:rPr>
                        <a:t>Источники </a:t>
                      </a:r>
                      <a:endParaRPr lang="ru-RU" sz="900" b="0" i="0" u="none" strike="noStrike" dirty="0" smtClean="0">
                        <a:solidFill>
                          <a:srgbClr val="000000"/>
                        </a:solidFill>
                        <a:latin typeface="Calibri" pitchFamily="34" charset="0"/>
                        <a:cs typeface="Calibri" pitchFamily="34" charset="0"/>
                      </a:endParaRPr>
                    </a:p>
                    <a:p>
                      <a:pPr algn="l" rtl="0" fontAlgn="t"/>
                      <a:r>
                        <a:rPr lang="ru-RU" sz="900" b="0" i="0" u="none" strike="noStrike" dirty="0" smtClean="0">
                          <a:solidFill>
                            <a:srgbClr val="000000"/>
                          </a:solidFill>
                          <a:latin typeface="Calibri" pitchFamily="34" charset="0"/>
                          <a:cs typeface="Calibri" pitchFamily="34" charset="0"/>
                        </a:rPr>
                        <a:t>дефицит </a:t>
                      </a:r>
                      <a:r>
                        <a:rPr lang="ru-RU" sz="900" b="0" i="0" u="none" strike="noStrike" dirty="0">
                          <a:solidFill>
                            <a:srgbClr val="000000"/>
                          </a:solidFill>
                          <a:latin typeface="Calibri" pitchFamily="34" charset="0"/>
                          <a:cs typeface="Calibri" pitchFamily="34" charset="0"/>
                        </a:rPr>
                        <a:t>«-» /      профицит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a:t>
                      </a:r>
                      <a:r>
                        <a:rPr lang="ru-RU" sz="900" b="0" i="0" u="none" strike="noStrike" dirty="0">
                          <a:solidFill>
                            <a:srgbClr val="000000"/>
                          </a:solidFill>
                          <a:latin typeface="Calibri" pitchFamily="34" charset="0"/>
                          <a:cs typeface="Calibri" pitchFamily="34" charset="0"/>
                        </a:rPr>
                        <a:t>28 407,90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a:t>
                      </a:r>
                      <a:r>
                        <a:rPr lang="ru-RU" sz="900" b="0" i="0" u="none" strike="noStrike" dirty="0">
                          <a:solidFill>
                            <a:srgbClr val="000000"/>
                          </a:solidFill>
                          <a:latin typeface="Calibri" pitchFamily="34" charset="0"/>
                          <a:cs typeface="Calibri" pitchFamily="34" charset="0"/>
                        </a:rPr>
                        <a:t>6 972,32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a:t>
                      </a:r>
                      <a:r>
                        <a:rPr lang="ru-RU" sz="900" b="0" i="0" u="none" strike="noStrike" dirty="0">
                          <a:solidFill>
                            <a:srgbClr val="000000"/>
                          </a:solidFill>
                          <a:latin typeface="Calibri" pitchFamily="34" charset="0"/>
                          <a:cs typeface="Calibri" pitchFamily="34" charset="0"/>
                        </a:rPr>
                        <a:t>4 612,75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FF0000"/>
                          </a:solidFill>
                          <a:latin typeface="Calibri" pitchFamily="34" charset="0"/>
                          <a:cs typeface="Calibri" pitchFamily="34" charset="0"/>
                        </a:rPr>
                        <a:t>-2 359,57</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3F9FA"/>
                    </a:solidFill>
                  </a:tcPr>
                </a:tc>
                <a:tc>
                  <a:txBody>
                    <a:bodyPr/>
                    <a:lstStyle/>
                    <a:p>
                      <a:pPr algn="ctr" rtl="0" fontAlgn="t"/>
                      <a:r>
                        <a:rPr lang="ru-RU" sz="900" b="0" i="0" u="none" strike="noStrike" dirty="0">
                          <a:solidFill>
                            <a:srgbClr val="FF0000"/>
                          </a:solidFill>
                          <a:latin typeface="Calibri" pitchFamily="34" charset="0"/>
                          <a:cs typeface="Calibri" pitchFamily="34" charset="0"/>
                        </a:rPr>
                        <a:t>66,2</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3F9FA"/>
                    </a:solidFill>
                  </a:tcPr>
                </a:tc>
                <a:tc>
                  <a:txBody>
                    <a:bodyPr/>
                    <a:lstStyle/>
                    <a:p>
                      <a:pPr algn="ctr" rtl="0" fontAlgn="t"/>
                      <a:r>
                        <a:rPr lang="ru-RU" sz="900" b="0" i="0" u="none" strike="noStrike" dirty="0">
                          <a:solidFill>
                            <a:srgbClr val="000000"/>
                          </a:solidFill>
                          <a:latin typeface="Calibri" pitchFamily="34" charset="0"/>
                          <a:cs typeface="Calibri" pitchFamily="34" charset="0"/>
                        </a:rPr>
                        <a:t>24 195,14</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r" rtl="0" fontAlgn="t"/>
                      <a:r>
                        <a:rPr lang="ru-RU" sz="900" b="0" i="0" u="none" strike="noStrike" dirty="0">
                          <a:solidFill>
                            <a:srgbClr val="FF0000"/>
                          </a:solidFill>
                          <a:latin typeface="Calibri" pitchFamily="34" charset="0"/>
                          <a:cs typeface="Calibri" pitchFamily="34" charset="0"/>
                        </a:rPr>
                        <a:t>19 582,39</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3F9FA"/>
                    </a:solidFill>
                  </a:tcPr>
                </a:tc>
                <a:tc>
                  <a:txBody>
                    <a:bodyPr/>
                    <a:lstStyle/>
                    <a:p>
                      <a:pPr algn="r" rtl="0" fontAlgn="t"/>
                      <a:r>
                        <a:rPr lang="ru-RU" sz="900" b="0" i="0" u="none" strike="noStrike" dirty="0">
                          <a:solidFill>
                            <a:srgbClr val="FF0000"/>
                          </a:solidFill>
                          <a:latin typeface="Calibri" pitchFamily="34" charset="0"/>
                          <a:cs typeface="Calibri" pitchFamily="34" charset="0"/>
                        </a:rPr>
                        <a:t>524,5</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3F9FA"/>
                    </a:solidFill>
                  </a:tcPr>
                </a:tc>
              </a:tr>
            </a:tbl>
          </a:graphicData>
        </a:graphic>
      </p:graphicFrame>
      <p:graphicFrame>
        <p:nvGraphicFramePr>
          <p:cNvPr id="7" name="Диаграмма 6"/>
          <p:cNvGraphicFramePr/>
          <p:nvPr/>
        </p:nvGraphicFramePr>
        <p:xfrm>
          <a:off x="0" y="3352800"/>
          <a:ext cx="3886200" cy="3352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Диаграмма 8"/>
          <p:cNvGraphicFramePr/>
          <p:nvPr/>
        </p:nvGraphicFramePr>
        <p:xfrm>
          <a:off x="4038600" y="3352800"/>
          <a:ext cx="4976842" cy="3348062"/>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4267200" y="3143248"/>
            <a:ext cx="4876800" cy="261610"/>
          </a:xfrm>
          <a:prstGeom prst="rect">
            <a:avLst/>
          </a:prstGeom>
          <a:noFill/>
        </p:spPr>
        <p:txBody>
          <a:bodyPr wrap="square" rtlCol="0">
            <a:spAutoFit/>
          </a:bodyPr>
          <a:lstStyle/>
          <a:p>
            <a:pPr algn="ctr"/>
            <a:r>
              <a:rPr lang="ru-RU" sz="1100" dirty="0" smtClean="0">
                <a:latin typeface="Calibri" pitchFamily="34" charset="0"/>
                <a:cs typeface="Calibri" pitchFamily="34" charset="0"/>
              </a:rPr>
              <a:t>Структура доходов бюджетов муниципальных образований Курского района</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
          <p:cNvSpPr>
            <a:spLocks noChangeArrowheads="1"/>
          </p:cNvSpPr>
          <p:nvPr/>
        </p:nvSpPr>
        <p:spPr bwMode="auto">
          <a:xfrm>
            <a:off x="152400" y="158750"/>
            <a:ext cx="7162800" cy="6247864"/>
          </a:xfrm>
          <a:prstGeom prst="rect">
            <a:avLst/>
          </a:prstGeom>
          <a:noFill/>
          <a:ln w="9525">
            <a:noFill/>
            <a:miter lim="800000"/>
            <a:headEnd/>
            <a:tailEnd/>
          </a:ln>
        </p:spPr>
        <p:txBody>
          <a:bodyPr wrap="square" anchor="ctr">
            <a:spAutoFit/>
          </a:bodyPr>
          <a:lstStyle/>
          <a:p>
            <a:pPr indent="449263" algn="ctr">
              <a:tabLst>
                <a:tab pos="968375" algn="l"/>
              </a:tabLst>
            </a:pPr>
            <a:r>
              <a:rPr lang="ru-RU" sz="2000" b="1" dirty="0">
                <a:latin typeface="Calibri" pitchFamily="34" charset="0"/>
                <a:ea typeface="Calibri" pitchFamily="34" charset="0"/>
                <a:cs typeface="Calibri" pitchFamily="34" charset="0"/>
              </a:rPr>
              <a:t>Уважаемые жители Курского района!</a:t>
            </a:r>
          </a:p>
          <a:p>
            <a:pPr indent="449263" algn="just">
              <a:tabLst>
                <a:tab pos="968375" algn="l"/>
              </a:tabLst>
            </a:pPr>
            <a:endParaRPr lang="ru-RU" sz="2000" dirty="0">
              <a:latin typeface="Calibri" pitchFamily="34" charset="0"/>
              <a:ea typeface="Calibri" pitchFamily="34" charset="0"/>
              <a:cs typeface="Calibri" pitchFamily="34" charset="0"/>
            </a:endParaRPr>
          </a:p>
          <a:p>
            <a:pPr indent="449263" algn="just" eaLnBrk="0" hangingPunct="0">
              <a:tabLst>
                <a:tab pos="968375" algn="l"/>
              </a:tabLst>
            </a:pPr>
            <a:r>
              <a:rPr lang="ru-RU" sz="2000" dirty="0">
                <a:latin typeface="Calibri" pitchFamily="34" charset="0"/>
                <a:ea typeface="Calibri" pitchFamily="34" charset="0"/>
                <a:cs typeface="Calibri" pitchFamily="34" charset="0"/>
              </a:rPr>
              <a:t> Вашему вниманию представлен Бюджет для граждан составленный на </a:t>
            </a:r>
            <a:r>
              <a:rPr lang="ru-RU" sz="2000" dirty="0" smtClean="0">
                <a:latin typeface="Calibri" pitchFamily="34" charset="0"/>
                <a:ea typeface="Calibri" pitchFamily="34" charset="0"/>
                <a:cs typeface="Calibri" pitchFamily="34" charset="0"/>
              </a:rPr>
              <a:t>основании ПРОЕКТА РЕШЕНИЯ </a:t>
            </a:r>
            <a:r>
              <a:rPr lang="ru-RU" sz="2000" dirty="0">
                <a:latin typeface="Calibri" pitchFamily="34" charset="0"/>
                <a:ea typeface="Calibri" pitchFamily="34" charset="0"/>
                <a:cs typeface="Calibri" pitchFamily="34" charset="0"/>
              </a:rPr>
              <a:t>совета Курского муниципального района Ставропольского края  «Об исполнении бюджета Курского муниципального района Ставропольского края за </a:t>
            </a:r>
            <a:r>
              <a:rPr lang="ru-RU" sz="2000" dirty="0" smtClean="0">
                <a:latin typeface="Calibri" pitchFamily="34" charset="0"/>
                <a:ea typeface="Calibri" pitchFamily="34" charset="0"/>
                <a:cs typeface="Calibri" pitchFamily="34" charset="0"/>
              </a:rPr>
              <a:t>2019 </a:t>
            </a:r>
            <a:r>
              <a:rPr lang="ru-RU" sz="2000" dirty="0">
                <a:latin typeface="Calibri" pitchFamily="34" charset="0"/>
                <a:ea typeface="Calibri" pitchFamily="34" charset="0"/>
                <a:cs typeface="Calibri" pitchFamily="34" charset="0"/>
              </a:rPr>
              <a:t>год», данный проект носит ознакомительный и осведомительный характер и размещен с целью информирования населения в доступной форме.</a:t>
            </a:r>
            <a:endParaRPr lang="ru-RU" sz="2000" dirty="0">
              <a:latin typeface="Calibri" pitchFamily="34" charset="0"/>
              <a:cs typeface="Calibri" pitchFamily="34" charset="0"/>
            </a:endParaRPr>
          </a:p>
          <a:p>
            <a:pPr indent="449263" algn="just" eaLnBrk="0" hangingPunct="0">
              <a:tabLst>
                <a:tab pos="968375" algn="l"/>
              </a:tabLst>
            </a:pPr>
            <a:r>
              <a:rPr lang="ru-RU" sz="2000" dirty="0">
                <a:latin typeface="Calibri" pitchFamily="34" charset="0"/>
                <a:cs typeface="Calibri" pitchFamily="34" charset="0"/>
              </a:rPr>
              <a:t>Информация на </a:t>
            </a:r>
            <a:r>
              <a:rPr lang="ru-RU" sz="2000" dirty="0" smtClean="0">
                <a:latin typeface="Calibri" pitchFamily="34" charset="0"/>
                <a:cs typeface="Calibri" pitchFamily="34" charset="0"/>
              </a:rPr>
              <a:t>интернет–ресурсе </a:t>
            </a:r>
            <a:r>
              <a:rPr lang="en-US" sz="2000" dirty="0" smtClean="0">
                <a:latin typeface="Calibri" pitchFamily="34" charset="0"/>
                <a:cs typeface="Calibri" pitchFamily="34" charset="0"/>
                <a:hlinkClick r:id="rId2"/>
              </a:rPr>
              <a:t>http://</a:t>
            </a:r>
            <a:r>
              <a:rPr lang="ru-RU" sz="2000" dirty="0" err="1" smtClean="0">
                <a:latin typeface="Calibri" pitchFamily="34" charset="0"/>
                <a:cs typeface="Calibri" pitchFamily="34" charset="0"/>
                <a:hlinkClick r:id="rId2"/>
              </a:rPr>
              <a:t>курский-район.рф</a:t>
            </a:r>
            <a:r>
              <a:rPr lang="ru-RU" sz="2000" dirty="0" smtClean="0">
                <a:latin typeface="Calibri" pitchFamily="34" charset="0"/>
                <a:cs typeface="Calibri" pitchFamily="34" charset="0"/>
                <a:hlinkClick r:id="rId2"/>
              </a:rPr>
              <a:t>/</a:t>
            </a:r>
            <a:r>
              <a:rPr lang="en-US" sz="2000" dirty="0" smtClean="0">
                <a:latin typeface="Calibri" pitchFamily="34" charset="0"/>
                <a:cs typeface="Calibri" pitchFamily="34" charset="0"/>
                <a:hlinkClick r:id="rId2"/>
              </a:rPr>
              <a:t>otkrytyy-byudzhet-dlya-grazhdan.html</a:t>
            </a:r>
            <a:r>
              <a:rPr lang="ru-RU" sz="2000" dirty="0" smtClean="0">
                <a:latin typeface="Calibri" pitchFamily="34" charset="0"/>
                <a:cs typeface="Calibri" pitchFamily="34" charset="0"/>
              </a:rPr>
              <a:t> доходчиво </a:t>
            </a:r>
            <a:r>
              <a:rPr lang="ru-RU" sz="2000" dirty="0">
                <a:latin typeface="Calibri" pitchFamily="34" charset="0"/>
                <a:cs typeface="Calibri" pitchFamily="34" charset="0"/>
              </a:rPr>
              <a:t>раскрывает основные понятия законодательства о бюджетном процессе, содержит параметры доходной и расходной части бюджета Курского муниципального района.</a:t>
            </a:r>
          </a:p>
          <a:p>
            <a:pPr indent="449263" algn="just" eaLnBrk="0" hangingPunct="0">
              <a:tabLst>
                <a:tab pos="968375" algn="l"/>
              </a:tabLst>
            </a:pPr>
            <a:r>
              <a:rPr lang="ru-RU" sz="2000" dirty="0">
                <a:latin typeface="Calibri" pitchFamily="34" charset="0"/>
                <a:cs typeface="Calibri" pitchFamily="34" charset="0"/>
              </a:rPr>
              <a:t>«Бюджет для граждан» позволит каждому жителю района подробно изучить основные направления расходования бюджета района по отраслям экономики и социальной сферы, источники доходов. </a:t>
            </a:r>
            <a:endParaRPr lang="ru-RU" sz="2000" dirty="0" smtClean="0">
              <a:latin typeface="Calibri" pitchFamily="34" charset="0"/>
              <a:cs typeface="Calibri" pitchFamily="34" charset="0"/>
            </a:endParaRPr>
          </a:p>
          <a:p>
            <a:pPr indent="449263" algn="just" eaLnBrk="0" hangingPunct="0">
              <a:tabLst>
                <a:tab pos="968375" algn="l"/>
              </a:tabLst>
            </a:pPr>
            <a:r>
              <a:rPr lang="ru-RU" sz="2000" dirty="0" smtClean="0">
                <a:latin typeface="Calibri" pitchFamily="34" charset="0"/>
                <a:cs typeface="Calibri" pitchFamily="34" charset="0"/>
              </a:rPr>
              <a:t>Ваши </a:t>
            </a:r>
            <a:r>
              <a:rPr lang="ru-RU" sz="2000" dirty="0">
                <a:latin typeface="Calibri" pitchFamily="34" charset="0"/>
                <a:cs typeface="Calibri" pitchFamily="34" charset="0"/>
              </a:rPr>
              <a:t>замечания и предложения к проекту можете направлять по электронному адресу: </a:t>
            </a:r>
            <a:r>
              <a:rPr lang="ru-RU" sz="2000" dirty="0" err="1">
                <a:latin typeface="Calibri" pitchFamily="34" charset="0"/>
                <a:cs typeface="Calibri" pitchFamily="34" charset="0"/>
              </a:rPr>
              <a:t>fukursk@mail.ru</a:t>
            </a:r>
            <a:r>
              <a:rPr lang="ru-RU" sz="2000" dirty="0">
                <a:latin typeface="Calibri" pitchFamily="34" charset="0"/>
                <a:cs typeface="Calibri" pitchFamily="34" charset="0"/>
              </a:rPr>
              <a:t> </a:t>
            </a:r>
          </a:p>
        </p:txBody>
      </p:sp>
      <p:pic>
        <p:nvPicPr>
          <p:cNvPr id="31746" name="Picture 2" descr="http://www.minfin74.ru/upload/iblock/939/citizens_budget.gif"/>
          <p:cNvPicPr>
            <a:picLocks noChangeAspect="1" noChangeArrowheads="1"/>
          </p:cNvPicPr>
          <p:nvPr/>
        </p:nvPicPr>
        <p:blipFill>
          <a:blip r:embed="rId3" cstate="print"/>
          <a:srcRect/>
          <a:stretch>
            <a:fillRect/>
          </a:stretch>
        </p:blipFill>
        <p:spPr bwMode="auto">
          <a:xfrm>
            <a:off x="7315200" y="152400"/>
            <a:ext cx="1657350" cy="523875"/>
          </a:xfrm>
          <a:prstGeom prst="rect">
            <a:avLst/>
          </a:prstGeom>
          <a:noFill/>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1"/>
            <a:ext cx="9144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1600" b="1"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Calibri" pitchFamily="34" charset="0"/>
                <a:ea typeface="+mj-ea"/>
                <a:cs typeface="Calibri" pitchFamily="34" charset="0"/>
              </a:rPr>
              <a:t> ИСПОЛНЕНИЕ НАЛОГОВЫХ И НЕНАЛОГОВЫХ ДОХОДОВ БЮДЖЕТОВ </a:t>
            </a:r>
            <a:br>
              <a:rPr kumimoji="0" lang="ru-RU" sz="1600" b="1"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Calibri" pitchFamily="34" charset="0"/>
                <a:ea typeface="+mj-ea"/>
                <a:cs typeface="Calibri" pitchFamily="34" charset="0"/>
              </a:rPr>
            </a:br>
            <a:r>
              <a:rPr kumimoji="0" lang="ru-RU" sz="1600" b="1"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Calibri" pitchFamily="34" charset="0"/>
                <a:ea typeface="+mj-ea"/>
                <a:cs typeface="Calibri" pitchFamily="34" charset="0"/>
              </a:rPr>
              <a:t>МУНИЦИПАЛЬНЫХ ОБРАЗОВАНИЙ КУРСКОГО РАЙОНА СТАВРОПОЛЬСКОГО КРАЯ ЗА 2019 ГОД</a:t>
            </a:r>
            <a:endParaRPr kumimoji="0" lang="ru-RU" sz="1600" b="1" i="0" u="none" strike="noStrike" kern="1200" cap="none" spc="0" normalizeH="0" baseline="0" noProof="0" dirty="0">
              <a:ln>
                <a:noFill/>
              </a:ln>
              <a:solidFill>
                <a:schemeClr val="tx2"/>
              </a:solidFill>
              <a:effectLst>
                <a:outerShdw blurRad="38100" dist="38100" dir="2700000" algn="tl">
                  <a:srgbClr val="000000">
                    <a:alpha val="43137"/>
                  </a:srgbClr>
                </a:outerShdw>
              </a:effectLst>
              <a:uLnTx/>
              <a:uFillTx/>
              <a:latin typeface="Calibri" pitchFamily="34" charset="0"/>
              <a:ea typeface="+mj-ea"/>
              <a:cs typeface="Calibri" pitchFamily="34" charset="0"/>
            </a:endParaRPr>
          </a:p>
        </p:txBody>
      </p:sp>
      <p:graphicFrame>
        <p:nvGraphicFramePr>
          <p:cNvPr id="7" name="Содержимое 6"/>
          <p:cNvGraphicFramePr>
            <a:graphicFrameLocks noGrp="1"/>
          </p:cNvGraphicFramePr>
          <p:nvPr>
            <p:ph idx="1"/>
          </p:nvPr>
        </p:nvGraphicFramePr>
        <p:xfrm>
          <a:off x="152400" y="609600"/>
          <a:ext cx="8839200" cy="59436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1"/>
            <a:ext cx="9144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1600" b="1" i="0" u="none" strike="noStrike" kern="1200" cap="none" spc="0" normalizeH="0" baseline="0" noProof="0" dirty="0" smtClean="0">
                <a:ln>
                  <a:noFill/>
                </a:ln>
                <a:solidFill>
                  <a:schemeClr val="tx2"/>
                </a:solidFill>
                <a:effectLst>
                  <a:outerShdw blurRad="38100" dist="38100" dir="2700000" algn="tl">
                    <a:srgbClr val="FFFFFF"/>
                  </a:outerShdw>
                </a:effectLst>
                <a:uLnTx/>
                <a:uFillTx/>
                <a:latin typeface="Calibri" pitchFamily="34" charset="0"/>
                <a:ea typeface="+mj-ea"/>
                <a:cs typeface="Calibri" pitchFamily="34" charset="0"/>
              </a:rPr>
              <a:t> ФУНКЦИОНАЛЬНАЯ</a:t>
            </a:r>
            <a:r>
              <a:rPr kumimoji="0" lang="ru-RU" sz="1600" b="1" i="0" u="none" strike="noStrike" kern="1200" cap="none" spc="0" normalizeH="0" noProof="0" dirty="0" smtClean="0">
                <a:ln>
                  <a:noFill/>
                </a:ln>
                <a:solidFill>
                  <a:schemeClr val="tx2"/>
                </a:solidFill>
                <a:effectLst>
                  <a:outerShdw blurRad="38100" dist="38100" dir="2700000" algn="tl">
                    <a:srgbClr val="FFFFFF"/>
                  </a:outerShdw>
                </a:effectLst>
                <a:uLnTx/>
                <a:uFillTx/>
                <a:latin typeface="Calibri" pitchFamily="34" charset="0"/>
                <a:ea typeface="+mj-ea"/>
                <a:cs typeface="Calibri" pitchFamily="34" charset="0"/>
              </a:rPr>
              <a:t> СТРУКТУРА </a:t>
            </a:r>
            <a:r>
              <a:rPr kumimoji="0" lang="ru-RU" sz="1600" b="1" i="0" u="none" strike="noStrike" kern="1200" cap="none" spc="0" normalizeH="0" baseline="0" noProof="0" dirty="0" smtClean="0">
                <a:ln>
                  <a:noFill/>
                </a:ln>
                <a:solidFill>
                  <a:schemeClr val="tx2"/>
                </a:solidFill>
                <a:effectLst>
                  <a:outerShdw blurRad="38100" dist="38100" dir="2700000" algn="tl">
                    <a:srgbClr val="FFFFFF"/>
                  </a:outerShdw>
                </a:effectLst>
                <a:uLnTx/>
                <a:uFillTx/>
                <a:latin typeface="Calibri" pitchFamily="34" charset="0"/>
                <a:ea typeface="+mj-ea"/>
                <a:cs typeface="Calibri" pitchFamily="34" charset="0"/>
              </a:rPr>
              <a:t>ИСПОЛНЕНИЯ РАСХОДОВ БЮДЖЕТОВ</a:t>
            </a:r>
            <a:br>
              <a:rPr kumimoji="0" lang="ru-RU" sz="1600" b="1" i="0" u="none" strike="noStrike" kern="1200" cap="none" spc="0" normalizeH="0" baseline="0" noProof="0" dirty="0" smtClean="0">
                <a:ln>
                  <a:noFill/>
                </a:ln>
                <a:solidFill>
                  <a:schemeClr val="tx2"/>
                </a:solidFill>
                <a:effectLst>
                  <a:outerShdw blurRad="38100" dist="38100" dir="2700000" algn="tl">
                    <a:srgbClr val="FFFFFF"/>
                  </a:outerShdw>
                </a:effectLst>
                <a:uLnTx/>
                <a:uFillTx/>
                <a:latin typeface="Calibri" pitchFamily="34" charset="0"/>
                <a:ea typeface="+mj-ea"/>
                <a:cs typeface="Calibri" pitchFamily="34" charset="0"/>
              </a:rPr>
            </a:br>
            <a:r>
              <a:rPr kumimoji="0" lang="ru-RU" sz="1600" b="1" i="0" u="none" strike="noStrike" kern="1200" cap="none" spc="0" normalizeH="0" baseline="0" noProof="0" dirty="0" smtClean="0">
                <a:ln>
                  <a:noFill/>
                </a:ln>
                <a:solidFill>
                  <a:schemeClr val="tx2"/>
                </a:solidFill>
                <a:effectLst>
                  <a:outerShdw blurRad="38100" dist="38100" dir="2700000" algn="tl">
                    <a:srgbClr val="FFFFFF"/>
                  </a:outerShdw>
                </a:effectLst>
                <a:uLnTx/>
                <a:uFillTx/>
                <a:latin typeface="Calibri" pitchFamily="34" charset="0"/>
                <a:ea typeface="+mj-ea"/>
                <a:cs typeface="Calibri" pitchFamily="34" charset="0"/>
              </a:rPr>
              <a:t>МУНИЦИПАЛЬНЫХ ОБРАЗОВАНИЙ КУРСКОГО РАЙОНА СТАВРОПОЛЬСКОГО КРАЯ ЗА 2018-2019 ГОДЫ</a:t>
            </a:r>
            <a:endParaRPr kumimoji="0" lang="ru-RU" sz="1600" b="0" i="0" u="none" strike="noStrike" kern="1200" cap="none" spc="0" normalizeH="0" baseline="0" noProof="0" dirty="0">
              <a:ln>
                <a:noFill/>
              </a:ln>
              <a:solidFill>
                <a:schemeClr val="tx2"/>
              </a:solidFill>
              <a:effectLst>
                <a:outerShdw blurRad="38100" dist="38100" dir="2700000" algn="tl">
                  <a:srgbClr val="FFFFFF"/>
                </a:outerShdw>
              </a:effectLst>
              <a:uLnTx/>
              <a:uFillTx/>
              <a:latin typeface="Calibri" pitchFamily="34" charset="0"/>
              <a:ea typeface="+mj-ea"/>
              <a:cs typeface="Calibri" pitchFamily="34" charset="0"/>
            </a:endParaRPr>
          </a:p>
        </p:txBody>
      </p:sp>
      <p:graphicFrame>
        <p:nvGraphicFramePr>
          <p:cNvPr id="5" name="Диаграмма 4"/>
          <p:cNvGraphicFramePr/>
          <p:nvPr/>
        </p:nvGraphicFramePr>
        <p:xfrm>
          <a:off x="0" y="533400"/>
          <a:ext cx="4114800" cy="3352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Диаграмма 5"/>
          <p:cNvGraphicFramePr/>
          <p:nvPr/>
        </p:nvGraphicFramePr>
        <p:xfrm>
          <a:off x="0" y="3505200"/>
          <a:ext cx="4114800" cy="3352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Таблица 6"/>
          <p:cNvGraphicFramePr>
            <a:graphicFrameLocks noGrp="1"/>
          </p:cNvGraphicFramePr>
          <p:nvPr/>
        </p:nvGraphicFramePr>
        <p:xfrm>
          <a:off x="5562600" y="990600"/>
          <a:ext cx="3124200" cy="2438400"/>
        </p:xfrm>
        <a:graphic>
          <a:graphicData uri="http://schemas.openxmlformats.org/drawingml/2006/table">
            <a:tbl>
              <a:tblPr/>
              <a:tblGrid>
                <a:gridCol w="650875"/>
                <a:gridCol w="2473325"/>
              </a:tblGrid>
              <a:tr h="304800">
                <a:tc>
                  <a:txBody>
                    <a:bodyPr/>
                    <a:lstStyle/>
                    <a:p>
                      <a:pPr algn="l" fontAlgn="b"/>
                      <a:endParaRPr lang="ru-RU"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r>
                        <a:rPr lang="ru-RU" sz="1100" b="0" i="0" u="none" strike="noStrike">
                          <a:solidFill>
                            <a:srgbClr val="000000"/>
                          </a:solidFill>
                          <a:latin typeface="Calibri"/>
                        </a:rPr>
                        <a:t>общегосударственные вопросы </a:t>
                      </a:r>
                    </a:p>
                  </a:txBody>
                  <a:tcPr marL="9525" marR="9525" marT="9525" marB="0" anchor="b">
                    <a:lnL>
                      <a:noFill/>
                    </a:lnL>
                    <a:lnR>
                      <a:noFill/>
                    </a:lnR>
                    <a:lnT>
                      <a:noFill/>
                    </a:lnT>
                    <a:lnB>
                      <a:noFill/>
                    </a:lnB>
                  </a:tcPr>
                </a:tc>
              </a:tr>
              <a:tr h="304800">
                <a:tc>
                  <a:txBody>
                    <a:bodyPr/>
                    <a:lstStyle/>
                    <a:p>
                      <a:pPr algn="l" fontAlgn="b"/>
                      <a:endParaRPr lang="ru-RU"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r>
                        <a:rPr lang="ru-RU" sz="1100" b="0" i="0" u="none" strike="noStrike" dirty="0">
                          <a:solidFill>
                            <a:srgbClr val="000000"/>
                          </a:solidFill>
                          <a:latin typeface="Calibri"/>
                        </a:rPr>
                        <a:t>национальная оборона </a:t>
                      </a:r>
                    </a:p>
                  </a:txBody>
                  <a:tcPr marL="9525" marR="9525" marT="9525" marB="0" anchor="b">
                    <a:lnL>
                      <a:noFill/>
                    </a:lnL>
                    <a:lnR>
                      <a:noFill/>
                    </a:lnR>
                    <a:lnT>
                      <a:noFill/>
                    </a:lnT>
                    <a:lnB>
                      <a:noFill/>
                    </a:lnB>
                  </a:tcPr>
                </a:tc>
              </a:tr>
              <a:tr h="304800">
                <a:tc>
                  <a:txBody>
                    <a:bodyPr/>
                    <a:lstStyle/>
                    <a:p>
                      <a:pPr algn="l" fontAlgn="b"/>
                      <a:endParaRPr lang="ru-RU"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r>
                        <a:rPr lang="ru-RU" sz="1100" b="0" i="0" u="none" strike="noStrike" dirty="0">
                          <a:solidFill>
                            <a:srgbClr val="000000"/>
                          </a:solidFill>
                          <a:latin typeface="Calibri"/>
                        </a:rPr>
                        <a:t>национальная безопасность</a:t>
                      </a:r>
                    </a:p>
                  </a:txBody>
                  <a:tcPr marL="9525" marR="9525" marT="9525" marB="0" anchor="b">
                    <a:lnL>
                      <a:noFill/>
                    </a:lnL>
                    <a:lnR>
                      <a:noFill/>
                    </a:lnR>
                    <a:lnT>
                      <a:noFill/>
                    </a:lnT>
                    <a:lnB>
                      <a:noFill/>
                    </a:lnB>
                  </a:tcPr>
                </a:tc>
              </a:tr>
              <a:tr h="304800">
                <a:tc>
                  <a:txBody>
                    <a:bodyPr/>
                    <a:lstStyle/>
                    <a:p>
                      <a:pPr algn="l" fontAlgn="b"/>
                      <a:endParaRPr lang="ru-RU"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r>
                        <a:rPr lang="ru-RU" sz="1100" b="0" i="0" u="none" strike="noStrike" dirty="0">
                          <a:solidFill>
                            <a:srgbClr val="000000"/>
                          </a:solidFill>
                          <a:latin typeface="Calibri"/>
                        </a:rPr>
                        <a:t>национальная экономика</a:t>
                      </a:r>
                    </a:p>
                  </a:txBody>
                  <a:tcPr marL="9525" marR="9525" marT="9525" marB="0" anchor="b">
                    <a:lnL>
                      <a:noFill/>
                    </a:lnL>
                    <a:lnR>
                      <a:noFill/>
                    </a:lnR>
                    <a:lnT>
                      <a:noFill/>
                    </a:lnT>
                    <a:lnB>
                      <a:noFill/>
                    </a:lnB>
                  </a:tcPr>
                </a:tc>
              </a:tr>
              <a:tr h="304800">
                <a:tc>
                  <a:txBody>
                    <a:bodyPr/>
                    <a:lstStyle/>
                    <a:p>
                      <a:pPr algn="l" fontAlgn="b"/>
                      <a:endParaRPr lang="ru-RU"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r>
                        <a:rPr lang="ru-RU" sz="1100" b="0" i="0" u="none" strike="noStrike" dirty="0">
                          <a:solidFill>
                            <a:srgbClr val="000000"/>
                          </a:solidFill>
                          <a:latin typeface="Calibri"/>
                        </a:rPr>
                        <a:t>жилищно-коммунальное хозяйство </a:t>
                      </a:r>
                    </a:p>
                  </a:txBody>
                  <a:tcPr marL="9525" marR="9525" marT="9525" marB="0" anchor="b">
                    <a:lnL>
                      <a:noFill/>
                    </a:lnL>
                    <a:lnR>
                      <a:noFill/>
                    </a:lnR>
                    <a:lnT>
                      <a:noFill/>
                    </a:lnT>
                    <a:lnB>
                      <a:noFill/>
                    </a:lnB>
                  </a:tcPr>
                </a:tc>
              </a:tr>
              <a:tr h="304800">
                <a:tc>
                  <a:txBody>
                    <a:bodyPr/>
                    <a:lstStyle/>
                    <a:p>
                      <a:pPr algn="l" fontAlgn="b"/>
                      <a:endParaRPr lang="ru-RU"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r>
                        <a:rPr lang="ru-RU" sz="1100" b="0" i="0" u="none" strike="noStrike">
                          <a:solidFill>
                            <a:srgbClr val="000000"/>
                          </a:solidFill>
                          <a:latin typeface="Calibri"/>
                        </a:rPr>
                        <a:t>культура, кинематография </a:t>
                      </a:r>
                    </a:p>
                  </a:txBody>
                  <a:tcPr marL="9525" marR="9525" marT="9525" marB="0" anchor="b">
                    <a:lnL>
                      <a:noFill/>
                    </a:lnL>
                    <a:lnR>
                      <a:noFill/>
                    </a:lnR>
                    <a:lnT>
                      <a:noFill/>
                    </a:lnT>
                    <a:lnB>
                      <a:noFill/>
                    </a:lnB>
                  </a:tcPr>
                </a:tc>
              </a:tr>
              <a:tr h="304800">
                <a:tc>
                  <a:txBody>
                    <a:bodyPr/>
                    <a:lstStyle/>
                    <a:p>
                      <a:pPr algn="l" fontAlgn="b"/>
                      <a:endParaRPr lang="ru-RU"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r>
                        <a:rPr lang="ru-RU" sz="1100" b="0" i="0" u="none" strike="noStrike" dirty="0">
                          <a:solidFill>
                            <a:srgbClr val="000000"/>
                          </a:solidFill>
                          <a:latin typeface="Calibri"/>
                        </a:rPr>
                        <a:t>социальная политика </a:t>
                      </a:r>
                    </a:p>
                  </a:txBody>
                  <a:tcPr marL="9525" marR="9525" marT="9525" marB="0" anchor="b">
                    <a:lnL>
                      <a:noFill/>
                    </a:lnL>
                    <a:lnR>
                      <a:noFill/>
                    </a:lnR>
                    <a:lnT>
                      <a:noFill/>
                    </a:lnT>
                    <a:lnB>
                      <a:noFill/>
                    </a:lnB>
                  </a:tcPr>
                </a:tc>
              </a:tr>
              <a:tr h="304800">
                <a:tc>
                  <a:txBody>
                    <a:bodyPr/>
                    <a:lstStyle/>
                    <a:p>
                      <a:pPr algn="l" fontAlgn="b"/>
                      <a:endParaRPr lang="ru-RU"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r>
                        <a:rPr lang="ru-RU" sz="1100" b="0" i="0" u="none" strike="noStrike" dirty="0">
                          <a:solidFill>
                            <a:srgbClr val="000000"/>
                          </a:solidFill>
                          <a:latin typeface="Calibri"/>
                        </a:rPr>
                        <a:t>физическая культура и спорт </a:t>
                      </a:r>
                    </a:p>
                  </a:txBody>
                  <a:tcPr marL="9525" marR="9525" marT="9525" marB="0" anchor="b">
                    <a:lnL>
                      <a:noFill/>
                    </a:lnL>
                    <a:lnR>
                      <a:noFill/>
                    </a:lnR>
                    <a:lnT>
                      <a:noFill/>
                    </a:lnT>
                    <a:lnB>
                      <a:noFill/>
                    </a:lnB>
                  </a:tcPr>
                </a:tc>
              </a:tr>
            </a:tbl>
          </a:graphicData>
        </a:graphic>
      </p:graphicFrame>
      <p:sp>
        <p:nvSpPr>
          <p:cNvPr id="8" name="Овал 7"/>
          <p:cNvSpPr/>
          <p:nvPr/>
        </p:nvSpPr>
        <p:spPr>
          <a:xfrm>
            <a:off x="5791200" y="1143000"/>
            <a:ext cx="152400" cy="1524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p:cNvSpPr/>
          <p:nvPr/>
        </p:nvSpPr>
        <p:spPr>
          <a:xfrm>
            <a:off x="5791200" y="1752600"/>
            <a:ext cx="152400" cy="15240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p:cNvSpPr/>
          <p:nvPr/>
        </p:nvSpPr>
        <p:spPr>
          <a:xfrm>
            <a:off x="5791200" y="1447800"/>
            <a:ext cx="152400" cy="1524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5791200" y="2057400"/>
            <a:ext cx="152400" cy="1524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p:cNvSpPr/>
          <p:nvPr/>
        </p:nvSpPr>
        <p:spPr>
          <a:xfrm>
            <a:off x="5791200" y="2362200"/>
            <a:ext cx="152400" cy="1524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Овал 12"/>
          <p:cNvSpPr/>
          <p:nvPr/>
        </p:nvSpPr>
        <p:spPr>
          <a:xfrm>
            <a:off x="5791200" y="2667000"/>
            <a:ext cx="152400" cy="152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p:cNvSpPr/>
          <p:nvPr/>
        </p:nvSpPr>
        <p:spPr>
          <a:xfrm>
            <a:off x="5791200" y="2971800"/>
            <a:ext cx="152400" cy="152400"/>
          </a:xfrm>
          <a:prstGeom prst="ellipse">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p:cNvSpPr/>
          <p:nvPr/>
        </p:nvSpPr>
        <p:spPr>
          <a:xfrm>
            <a:off x="5791200" y="3276600"/>
            <a:ext cx="152400" cy="152400"/>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4114800" y="4495800"/>
            <a:ext cx="4800600" cy="1384995"/>
          </a:xfrm>
          <a:prstGeom prst="rect">
            <a:avLst/>
          </a:prstGeom>
        </p:spPr>
        <p:txBody>
          <a:bodyPr wrap="square">
            <a:spAutoFit/>
          </a:bodyPr>
          <a:lstStyle/>
          <a:p>
            <a:pPr algn="just"/>
            <a:r>
              <a:rPr lang="ru-RU" sz="1200" dirty="0" smtClean="0">
                <a:latin typeface="Calibri" pitchFamily="34" charset="0"/>
                <a:cs typeface="Calibri" pitchFamily="34" charset="0"/>
              </a:rPr>
              <a:t>     В 2019 году расходы муниципальных образований Курского района Ставропольского края составили 350 652,8 тыс. рублей с ростом на 42,3 процента к уровню 2018 года.</a:t>
            </a:r>
          </a:p>
          <a:p>
            <a:pPr algn="just"/>
            <a:r>
              <a:rPr lang="ru-RU" sz="1200" dirty="0" smtClean="0">
                <a:latin typeface="Calibri" pitchFamily="34" charset="0"/>
                <a:cs typeface="Calibri" pitchFamily="34" charset="0"/>
              </a:rPr>
              <a:t>     Наибольшая доля расходов в структуре местных бюджетов за 2019 год приходится на национальную экономику – 35,5 процента, культуру и кинематографию – 29,1 процент и на общегосударственные вопросы -18,4 процента.</a:t>
            </a:r>
            <a:endParaRPr lang="ru-RU" sz="1200" dirty="0">
              <a:latin typeface="Calibri" pitchFamily="34" charset="0"/>
              <a:cs typeface="Calibri" pitchFamily="34" charset="0"/>
            </a:endParaRPr>
          </a:p>
        </p:txBody>
      </p:sp>
      <p:sp>
        <p:nvSpPr>
          <p:cNvPr id="17" name="Прямоугольник 16"/>
          <p:cNvSpPr/>
          <p:nvPr/>
        </p:nvSpPr>
        <p:spPr>
          <a:xfrm>
            <a:off x="8229600" y="685800"/>
            <a:ext cx="723275" cy="246221"/>
          </a:xfrm>
          <a:prstGeom prst="rect">
            <a:avLst/>
          </a:prstGeom>
        </p:spPr>
        <p:txBody>
          <a:bodyPr wrap="none">
            <a:spAutoFit/>
          </a:bodyPr>
          <a:lstStyle/>
          <a:p>
            <a:r>
              <a:rPr lang="ru-RU" sz="1000" dirty="0" smtClean="0">
                <a:latin typeface="Calibri" pitchFamily="34" charset="0"/>
                <a:cs typeface="Calibri" pitchFamily="34" charset="0"/>
              </a:rPr>
              <a:t>проценты</a:t>
            </a:r>
            <a:endParaRPr lang="ru-RU" sz="10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338554"/>
          </a:xfrm>
          <a:prstGeom prst="rect">
            <a:avLst/>
          </a:prstGeom>
          <a:noFill/>
        </p:spPr>
        <p:txBody>
          <a:bodyPr wrap="square" rtlCol="0">
            <a:spAutoFit/>
          </a:bodyPr>
          <a:lstStyle/>
          <a:p>
            <a:r>
              <a:rPr lang="ru-RU" sz="1600" dirty="0" smtClean="0">
                <a:latin typeface="Calibri" pitchFamily="34" charset="0"/>
                <a:cs typeface="Calibri" pitchFamily="34" charset="0"/>
              </a:rPr>
              <a:t>ОБЕСПЕЧЕНИЕ  ЖИЛЬЕМ  МОЛОДЫХ  СЕМЕЙ</a:t>
            </a:r>
          </a:p>
        </p:txBody>
      </p:sp>
      <p:graphicFrame>
        <p:nvGraphicFramePr>
          <p:cNvPr id="3" name="Таблица 2"/>
          <p:cNvGraphicFramePr>
            <a:graphicFrameLocks noGrp="1"/>
          </p:cNvGraphicFramePr>
          <p:nvPr/>
        </p:nvGraphicFramePr>
        <p:xfrm>
          <a:off x="142844" y="714356"/>
          <a:ext cx="4200556" cy="1521314"/>
        </p:xfrm>
        <a:graphic>
          <a:graphicData uri="http://schemas.openxmlformats.org/drawingml/2006/table">
            <a:tbl>
              <a:tblPr/>
              <a:tblGrid>
                <a:gridCol w="1006086"/>
                <a:gridCol w="832270"/>
                <a:gridCol w="914400"/>
                <a:gridCol w="669920"/>
                <a:gridCol w="777880"/>
              </a:tblGrid>
              <a:tr h="226706">
                <a:tc rowSpan="3">
                  <a:txBody>
                    <a:bodyPr/>
                    <a:lstStyle/>
                    <a:p>
                      <a:pPr algn="ctr" fontAlgn="b"/>
                      <a:r>
                        <a:rPr lang="ru-RU" sz="1200" b="0" i="0" u="none" strike="noStrike" dirty="0" smtClean="0">
                          <a:solidFill>
                            <a:srgbClr val="000000"/>
                          </a:solidFill>
                          <a:latin typeface="Calibri" pitchFamily="34" charset="0"/>
                          <a:cs typeface="Calibri" pitchFamily="34" charset="0"/>
                        </a:rPr>
                        <a:t>Количество семей</a:t>
                      </a:r>
                      <a:endParaRPr lang="ru-RU" sz="1200" b="0"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t"/>
                      <a:r>
                        <a:rPr lang="ru-RU" sz="1200" b="1" i="0" u="none" strike="noStrike" dirty="0">
                          <a:solidFill>
                            <a:srgbClr val="000000"/>
                          </a:solidFill>
                          <a:latin typeface="Calibri" pitchFamily="34" charset="0"/>
                          <a:cs typeface="Calibri" pitchFamily="34" charset="0"/>
                        </a:rPr>
                        <a:t>2018 </a:t>
                      </a:r>
                      <a:r>
                        <a:rPr lang="ru-RU" sz="1200" b="1" i="0" u="none" strike="noStrike" dirty="0" smtClean="0">
                          <a:solidFill>
                            <a:srgbClr val="000000"/>
                          </a:solidFill>
                          <a:latin typeface="Calibri" pitchFamily="34" charset="0"/>
                          <a:cs typeface="Calibri" pitchFamily="34" charset="0"/>
                        </a:rPr>
                        <a:t>(</a:t>
                      </a:r>
                      <a:r>
                        <a:rPr lang="ru-RU" sz="1200" b="1" i="0" u="none" strike="noStrike" dirty="0">
                          <a:solidFill>
                            <a:srgbClr val="000000"/>
                          </a:solidFill>
                          <a:latin typeface="Calibri" pitchFamily="34" charset="0"/>
                          <a:cs typeface="Calibri" pitchFamily="34" charset="0"/>
                        </a:rPr>
                        <a:t>факт)</a:t>
                      </a: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000" b="1"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000" b="1"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000" b="1"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0093">
                <a:tc v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ru-RU" sz="1200" b="0" i="0" u="none" strike="noStrike" dirty="0" smtClean="0">
                          <a:solidFill>
                            <a:srgbClr val="000000"/>
                          </a:solidFill>
                          <a:latin typeface="Calibri" pitchFamily="34" charset="0"/>
                          <a:cs typeface="Calibri" pitchFamily="34" charset="0"/>
                        </a:rPr>
                        <a:t>ВСЕГО</a:t>
                      </a:r>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ru-RU" sz="1200" b="0" i="0" u="none" strike="noStrike" dirty="0" smtClean="0">
                          <a:solidFill>
                            <a:srgbClr val="000000"/>
                          </a:solidFill>
                          <a:latin typeface="Calibri" pitchFamily="34" charset="0"/>
                          <a:cs typeface="Calibri" pitchFamily="34" charset="0"/>
                        </a:rPr>
                        <a:t>в  том числе:</a:t>
                      </a:r>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0005">
                <a:tc v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smtClean="0">
                          <a:solidFill>
                            <a:srgbClr val="000000"/>
                          </a:solidFill>
                          <a:latin typeface="Calibri" pitchFamily="34" charset="0"/>
                          <a:cs typeface="Calibri" pitchFamily="34" charset="0"/>
                        </a:rPr>
                        <a:t>за счет федерального бюджета</a:t>
                      </a:r>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latin typeface="Calibri" pitchFamily="34" charset="0"/>
                          <a:cs typeface="Calibri" pitchFamily="34" charset="0"/>
                        </a:rPr>
                        <a:t>за счет краевого бюджета</a:t>
                      </a:r>
                    </a:p>
                    <a:p>
                      <a:pPr algn="ctr" fontAlgn="b"/>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latin typeface="Calibri" pitchFamily="34" charset="0"/>
                          <a:cs typeface="Calibri" pitchFamily="34" charset="0"/>
                        </a:rPr>
                        <a:t>за счет местного бюджета</a:t>
                      </a:r>
                    </a:p>
                    <a:p>
                      <a:pPr algn="ctr" fontAlgn="b"/>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0093">
                <a:tc>
                  <a:txBody>
                    <a:bodyPr/>
                    <a:lstStyle/>
                    <a:p>
                      <a:pPr algn="ctr" fontAlgn="b"/>
                      <a:r>
                        <a:rPr lang="ru-RU" sz="1200" b="0" i="0" u="none" strike="noStrike" dirty="0" smtClean="0">
                          <a:solidFill>
                            <a:srgbClr val="000000"/>
                          </a:solidFill>
                          <a:latin typeface="Calibri" pitchFamily="34" charset="0"/>
                          <a:cs typeface="Calibri" pitchFamily="34" charset="0"/>
                        </a:rPr>
                        <a:t>1</a:t>
                      </a:r>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smtClean="0">
                          <a:solidFill>
                            <a:srgbClr val="000000"/>
                          </a:solidFill>
                          <a:latin typeface="Calibri" pitchFamily="34" charset="0"/>
                          <a:cs typeface="Calibri" pitchFamily="34" charset="0"/>
                        </a:rPr>
                        <a:t>2</a:t>
                      </a:r>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smtClean="0">
                          <a:solidFill>
                            <a:srgbClr val="000000"/>
                          </a:solidFill>
                          <a:latin typeface="Calibri" pitchFamily="34" charset="0"/>
                          <a:cs typeface="Calibri" pitchFamily="34" charset="0"/>
                        </a:rPr>
                        <a:t>3</a:t>
                      </a:r>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smtClean="0">
                          <a:solidFill>
                            <a:srgbClr val="000000"/>
                          </a:solidFill>
                          <a:latin typeface="Calibri" pitchFamily="34" charset="0"/>
                          <a:cs typeface="Calibri" pitchFamily="34" charset="0"/>
                        </a:rPr>
                        <a:t>4</a:t>
                      </a:r>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smtClean="0">
                          <a:solidFill>
                            <a:srgbClr val="000000"/>
                          </a:solidFill>
                          <a:latin typeface="Calibri" pitchFamily="34" charset="0"/>
                          <a:cs typeface="Calibri" pitchFamily="34" charset="0"/>
                        </a:rPr>
                        <a:t>5</a:t>
                      </a:r>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673">
                <a:tc>
                  <a:txBody>
                    <a:bodyPr/>
                    <a:lstStyle/>
                    <a:p>
                      <a:pPr algn="ctr" fontAlgn="b"/>
                      <a:r>
                        <a:rPr lang="ru-RU" sz="1200" b="1" i="0" u="none" strike="noStrike" dirty="0" smtClean="0">
                          <a:solidFill>
                            <a:srgbClr val="000000"/>
                          </a:solidFill>
                          <a:latin typeface="Calibri" pitchFamily="34" charset="0"/>
                          <a:cs typeface="Calibri" pitchFamily="34" charset="0"/>
                        </a:rPr>
                        <a:t>41</a:t>
                      </a:r>
                      <a:endParaRPr lang="ru-RU" sz="1200" b="1"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200" b="1" dirty="0" smtClean="0">
                          <a:latin typeface="Calibri" pitchFamily="34" charset="0"/>
                          <a:cs typeface="Calibri" pitchFamily="34" charset="0"/>
                        </a:rPr>
                        <a:t>27</a:t>
                      </a:r>
                      <a:r>
                        <a:rPr lang="ru-RU" sz="1200" b="1" baseline="0" dirty="0" smtClean="0">
                          <a:latin typeface="Calibri" pitchFamily="34" charset="0"/>
                          <a:cs typeface="Calibri" pitchFamily="34" charset="0"/>
                        </a:rPr>
                        <a:t> 716,82</a:t>
                      </a:r>
                      <a:endParaRPr lang="ru-RU" sz="1200" b="1" dirty="0">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200" b="1" dirty="0" smtClean="0">
                          <a:latin typeface="Calibri" pitchFamily="34" charset="0"/>
                          <a:cs typeface="Calibri" pitchFamily="34" charset="0"/>
                        </a:rPr>
                        <a:t>498,82</a:t>
                      </a:r>
                      <a:endParaRPr lang="ru-RU" sz="1200" b="1" dirty="0">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200" b="1" dirty="0" smtClean="0">
                          <a:latin typeface="Calibri" pitchFamily="34" charset="0"/>
                          <a:cs typeface="Calibri" pitchFamily="34" charset="0"/>
                        </a:rPr>
                        <a:t>25 832,16</a:t>
                      </a:r>
                      <a:endParaRPr lang="ru-RU" sz="1200" b="1" dirty="0">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200" b="1" dirty="0" smtClean="0">
                          <a:latin typeface="Calibri" pitchFamily="34" charset="0"/>
                          <a:cs typeface="Calibri" pitchFamily="34" charset="0"/>
                        </a:rPr>
                        <a:t>1 385,84</a:t>
                      </a:r>
                      <a:endParaRPr lang="ru-RU" sz="1200" b="1" dirty="0">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4" name="Таблица 3"/>
          <p:cNvGraphicFramePr>
            <a:graphicFrameLocks noGrp="1"/>
          </p:cNvGraphicFramePr>
          <p:nvPr/>
        </p:nvGraphicFramePr>
        <p:xfrm>
          <a:off x="142844" y="2714620"/>
          <a:ext cx="4276756" cy="1901752"/>
        </p:xfrm>
        <a:graphic>
          <a:graphicData uri="http://schemas.openxmlformats.org/drawingml/2006/table">
            <a:tbl>
              <a:tblPr/>
              <a:tblGrid>
                <a:gridCol w="1024337"/>
                <a:gridCol w="814019"/>
                <a:gridCol w="914400"/>
                <a:gridCol w="728325"/>
                <a:gridCol w="795675"/>
              </a:tblGrid>
              <a:tr h="241384">
                <a:tc rowSpan="3">
                  <a:txBody>
                    <a:bodyPr/>
                    <a:lstStyle/>
                    <a:p>
                      <a:pPr algn="ctr" fontAlgn="b"/>
                      <a:r>
                        <a:rPr lang="ru-RU" sz="1200" b="0" i="0" u="none" strike="noStrike" dirty="0" smtClean="0">
                          <a:solidFill>
                            <a:srgbClr val="000000"/>
                          </a:solidFill>
                          <a:latin typeface="Calibri" pitchFamily="34" charset="0"/>
                          <a:cs typeface="Calibri" pitchFamily="34" charset="0"/>
                        </a:rPr>
                        <a:t>Количество семей</a:t>
                      </a:r>
                      <a:endParaRPr lang="ru-RU" sz="1200" b="0"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t"/>
                      <a:r>
                        <a:rPr lang="ru-RU" sz="1200" b="1" i="0" u="none" strike="noStrike" dirty="0" smtClean="0">
                          <a:solidFill>
                            <a:srgbClr val="000000"/>
                          </a:solidFill>
                          <a:latin typeface="Calibri" pitchFamily="34" charset="0"/>
                          <a:cs typeface="Calibri" pitchFamily="34" charset="0"/>
                        </a:rPr>
                        <a:t>2019 (факт)</a:t>
                      </a:r>
                      <a:endParaRPr lang="ru-RU" sz="1200" b="1"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000" b="1"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000" b="1"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000" b="1"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868">
                <a:tc v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ru-RU" sz="1200" b="0" i="0" u="none" strike="noStrike" dirty="0" smtClean="0">
                          <a:solidFill>
                            <a:srgbClr val="000000"/>
                          </a:solidFill>
                          <a:latin typeface="Calibri" pitchFamily="34" charset="0"/>
                          <a:cs typeface="Calibri" pitchFamily="34" charset="0"/>
                        </a:rPr>
                        <a:t>ВСЕГО</a:t>
                      </a:r>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ru-RU" sz="1200" b="0" i="0" u="none" strike="noStrike" dirty="0" smtClean="0">
                          <a:solidFill>
                            <a:srgbClr val="000000"/>
                          </a:solidFill>
                          <a:latin typeface="Calibri" pitchFamily="34" charset="0"/>
                          <a:cs typeface="Calibri" pitchFamily="34" charset="0"/>
                        </a:rPr>
                        <a:t>в  том числе:</a:t>
                      </a:r>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8004">
                <a:tc v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smtClean="0">
                          <a:solidFill>
                            <a:srgbClr val="000000"/>
                          </a:solidFill>
                          <a:latin typeface="Calibri" pitchFamily="34" charset="0"/>
                          <a:cs typeface="Calibri" pitchFamily="34" charset="0"/>
                        </a:rPr>
                        <a:t>за счет федерального бюджета</a:t>
                      </a:r>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latin typeface="Calibri" pitchFamily="34" charset="0"/>
                          <a:cs typeface="Calibri" pitchFamily="34" charset="0"/>
                        </a:rPr>
                        <a:t>за счет краевого бюджета</a:t>
                      </a:r>
                    </a:p>
                    <a:p>
                      <a:pPr algn="ctr" fontAlgn="b"/>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latin typeface="Calibri" pitchFamily="34" charset="0"/>
                          <a:cs typeface="Calibri" pitchFamily="34" charset="0"/>
                        </a:rPr>
                        <a:t>за счет местного бюджета</a:t>
                      </a:r>
                    </a:p>
                    <a:p>
                      <a:pPr algn="ctr" fontAlgn="b"/>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868">
                <a:tc>
                  <a:txBody>
                    <a:bodyPr/>
                    <a:lstStyle/>
                    <a:p>
                      <a:pPr algn="ctr" fontAlgn="b"/>
                      <a:r>
                        <a:rPr lang="ru-RU" sz="1200" b="0" i="0" u="none" strike="noStrike" dirty="0" smtClean="0">
                          <a:solidFill>
                            <a:srgbClr val="000000"/>
                          </a:solidFill>
                          <a:latin typeface="Calibri" pitchFamily="34" charset="0"/>
                          <a:cs typeface="Calibri" pitchFamily="34" charset="0"/>
                        </a:rPr>
                        <a:t>1</a:t>
                      </a:r>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smtClean="0">
                          <a:solidFill>
                            <a:srgbClr val="000000"/>
                          </a:solidFill>
                          <a:latin typeface="Calibri" pitchFamily="34" charset="0"/>
                          <a:cs typeface="Calibri" pitchFamily="34" charset="0"/>
                        </a:rPr>
                        <a:t>2</a:t>
                      </a:r>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smtClean="0">
                          <a:solidFill>
                            <a:srgbClr val="000000"/>
                          </a:solidFill>
                          <a:latin typeface="Calibri" pitchFamily="34" charset="0"/>
                          <a:cs typeface="Calibri" pitchFamily="34" charset="0"/>
                        </a:rPr>
                        <a:t>3</a:t>
                      </a:r>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smtClean="0">
                          <a:solidFill>
                            <a:srgbClr val="000000"/>
                          </a:solidFill>
                          <a:latin typeface="Calibri" pitchFamily="34" charset="0"/>
                          <a:cs typeface="Calibri" pitchFamily="34" charset="0"/>
                        </a:rPr>
                        <a:t>4</a:t>
                      </a:r>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smtClean="0">
                          <a:solidFill>
                            <a:srgbClr val="000000"/>
                          </a:solidFill>
                          <a:latin typeface="Calibri" pitchFamily="34" charset="0"/>
                          <a:cs typeface="Calibri" pitchFamily="34" charset="0"/>
                        </a:rPr>
                        <a:t>5</a:t>
                      </a:r>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3392">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200" b="1" i="0" u="none" strike="noStrike" dirty="0" smtClean="0">
                          <a:solidFill>
                            <a:srgbClr val="000000"/>
                          </a:solidFill>
                          <a:latin typeface="Calibri" pitchFamily="34" charset="0"/>
                          <a:cs typeface="Calibri" pitchFamily="34" charset="0"/>
                        </a:rPr>
                        <a:t>21                      (2 из них многодетные)</a:t>
                      </a:r>
                      <a:endParaRPr lang="ru-RU" sz="1200" b="1"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200" b="1" dirty="0" smtClean="0">
                          <a:latin typeface="Calibri" pitchFamily="34" charset="0"/>
                          <a:cs typeface="Calibri" pitchFamily="34" charset="0"/>
                        </a:rPr>
                        <a:t>18 617,83</a:t>
                      </a:r>
                      <a:endParaRPr lang="ru-RU" sz="1200" b="1" dirty="0">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200" b="1" dirty="0" smtClean="0">
                          <a:latin typeface="Calibri" pitchFamily="34" charset="0"/>
                          <a:cs typeface="Calibri" pitchFamily="34" charset="0"/>
                        </a:rPr>
                        <a:t>730,24</a:t>
                      </a:r>
                      <a:endParaRPr lang="ru-RU" sz="1200" b="1" dirty="0">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200" b="1" dirty="0" smtClean="0">
                          <a:latin typeface="Calibri" pitchFamily="34" charset="0"/>
                          <a:cs typeface="Calibri" pitchFamily="34" charset="0"/>
                        </a:rPr>
                        <a:t>16 956,69</a:t>
                      </a:r>
                      <a:endParaRPr lang="ru-RU" sz="1200" b="1" dirty="0">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200" b="1" dirty="0" smtClean="0">
                          <a:latin typeface="Calibri" pitchFamily="34" charset="0"/>
                          <a:cs typeface="Calibri" pitchFamily="34" charset="0"/>
                        </a:rPr>
                        <a:t>930,90</a:t>
                      </a:r>
                      <a:endParaRPr lang="ru-RU" sz="1200" b="1" dirty="0">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6" name="Диаграмма 5"/>
          <p:cNvGraphicFramePr/>
          <p:nvPr/>
        </p:nvGraphicFramePr>
        <p:xfrm>
          <a:off x="4786314" y="642918"/>
          <a:ext cx="4000528" cy="16430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Диаграмма 6"/>
          <p:cNvGraphicFramePr/>
          <p:nvPr/>
        </p:nvGraphicFramePr>
        <p:xfrm>
          <a:off x="4786314" y="2643182"/>
          <a:ext cx="4000528" cy="164307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vytegra.munrus.ru/media/cache/05/9b/30/f6/46/a4/059b30f646a4489d23eeb84311cff40f.jpg"/>
          <p:cNvPicPr>
            <a:picLocks noChangeAspect="1" noChangeArrowheads="1"/>
          </p:cNvPicPr>
          <p:nvPr/>
        </p:nvPicPr>
        <p:blipFill>
          <a:blip r:embed="rId2" cstate="print"/>
          <a:srcRect l="2470" t="4167" r="1235"/>
          <a:stretch>
            <a:fillRect/>
          </a:stretch>
        </p:blipFill>
        <p:spPr bwMode="auto">
          <a:xfrm>
            <a:off x="1785918" y="5334000"/>
            <a:ext cx="5572164" cy="1524000"/>
          </a:xfrm>
          <a:prstGeom prst="rect">
            <a:avLst/>
          </a:prstGeom>
          <a:ln>
            <a:noFill/>
          </a:ln>
          <a:effectLst>
            <a:softEdge rad="112500"/>
          </a:effectLst>
        </p:spPr>
      </p:pic>
      <p:graphicFrame>
        <p:nvGraphicFramePr>
          <p:cNvPr id="4" name="Таблица 3"/>
          <p:cNvGraphicFramePr>
            <a:graphicFrameLocks noGrp="1"/>
          </p:cNvGraphicFramePr>
          <p:nvPr/>
        </p:nvGraphicFramePr>
        <p:xfrm>
          <a:off x="228600" y="152400"/>
          <a:ext cx="8686800" cy="4871364"/>
        </p:xfrm>
        <a:graphic>
          <a:graphicData uri="http://schemas.openxmlformats.org/drawingml/2006/table">
            <a:tbl>
              <a:tblPr/>
              <a:tblGrid>
                <a:gridCol w="1725929"/>
                <a:gridCol w="1223009"/>
                <a:gridCol w="3070862"/>
                <a:gridCol w="1524000"/>
                <a:gridCol w="1143000"/>
              </a:tblGrid>
              <a:tr h="95136">
                <a:tc gridSpan="5">
                  <a:txBody>
                    <a:bodyPr/>
                    <a:lstStyle/>
                    <a:p>
                      <a:pPr algn="ctr" rtl="0" fontAlgn="t"/>
                      <a:r>
                        <a:rPr lang="ru-RU" sz="1200" b="1" i="0" u="none" strike="noStrike" dirty="0">
                          <a:solidFill>
                            <a:srgbClr val="000000"/>
                          </a:solidFill>
                          <a:latin typeface="Calibri" pitchFamily="34" charset="0"/>
                          <a:cs typeface="Calibri" pitchFamily="34" charset="0"/>
                        </a:rPr>
                        <a:t>СУБСИДИИ, </a:t>
                      </a:r>
                    </a:p>
                  </a:txBody>
                  <a:tcPr marL="4476" marR="4476" marT="4476" marB="0">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72909">
                <a:tc gridSpan="5">
                  <a:txBody>
                    <a:bodyPr/>
                    <a:lstStyle/>
                    <a:p>
                      <a:pPr algn="ctr" rtl="0" fontAlgn="t"/>
                      <a:r>
                        <a:rPr lang="ru-RU" sz="1200" b="1" i="0" u="none" strike="noStrike" dirty="0">
                          <a:solidFill>
                            <a:srgbClr val="000000"/>
                          </a:solidFill>
                          <a:latin typeface="Calibri" pitchFamily="34" charset="0"/>
                          <a:cs typeface="Calibri" pitchFamily="34" charset="0"/>
                        </a:rPr>
                        <a:t>выделяемые местным бюджетам на предоставление молодым семьям социальных выплат </a:t>
                      </a:r>
                      <a:endParaRPr lang="ru-RU" sz="1200" b="1" i="0" u="none" strike="noStrike" dirty="0" smtClean="0">
                        <a:solidFill>
                          <a:srgbClr val="000000"/>
                        </a:solidFill>
                        <a:latin typeface="Calibri" pitchFamily="34" charset="0"/>
                        <a:cs typeface="Calibri" pitchFamily="34" charset="0"/>
                      </a:endParaRPr>
                    </a:p>
                    <a:p>
                      <a:pPr algn="ctr" rtl="0" fontAlgn="t"/>
                      <a:r>
                        <a:rPr lang="ru-RU" sz="1200" b="1" i="0" u="none" strike="noStrike" dirty="0" smtClean="0">
                          <a:solidFill>
                            <a:srgbClr val="000000"/>
                          </a:solidFill>
                          <a:latin typeface="Calibri" pitchFamily="34" charset="0"/>
                          <a:cs typeface="Calibri" pitchFamily="34" charset="0"/>
                        </a:rPr>
                        <a:t>на </a:t>
                      </a:r>
                      <a:r>
                        <a:rPr lang="ru-RU" sz="1200" b="1" i="0" u="none" strike="noStrike" dirty="0">
                          <a:solidFill>
                            <a:srgbClr val="000000"/>
                          </a:solidFill>
                          <a:latin typeface="Calibri" pitchFamily="34" charset="0"/>
                          <a:cs typeface="Calibri" pitchFamily="34" charset="0"/>
                        </a:rPr>
                        <a:t>приобретение (строительство) жилья  в 2019 году  </a:t>
                      </a:r>
                    </a:p>
                  </a:txBody>
                  <a:tcPr marL="4476" marR="4476" marT="4476" marB="0">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95136">
                <a:tc gridSpan="5">
                  <a:txBody>
                    <a:bodyPr/>
                    <a:lstStyle/>
                    <a:p>
                      <a:pPr algn="r" rtl="0" fontAlgn="t"/>
                      <a:r>
                        <a:rPr lang="ru-RU" sz="1000" b="0" i="0" u="none" strike="noStrike">
                          <a:solidFill>
                            <a:srgbClr val="000000"/>
                          </a:solidFill>
                          <a:latin typeface="Calibri" pitchFamily="34" charset="0"/>
                          <a:cs typeface="Calibri" pitchFamily="34" charset="0"/>
                        </a:rPr>
                        <a:t>(тыс. рублей)</a:t>
                      </a:r>
                    </a:p>
                  </a:txBody>
                  <a:tcPr marL="4476" marR="4476" marT="4476"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95136">
                <a:tc rowSpan="3">
                  <a:txBody>
                    <a:bodyPr/>
                    <a:lstStyle/>
                    <a:p>
                      <a:pPr algn="ctr" rtl="0" fontAlgn="ctr"/>
                      <a:r>
                        <a:rPr lang="ru-RU" sz="1000" b="0" i="0" u="none" strike="noStrike">
                          <a:solidFill>
                            <a:srgbClr val="000000"/>
                          </a:solidFill>
                          <a:latin typeface="Calibri" pitchFamily="34" charset="0"/>
                          <a:cs typeface="Calibri" pitchFamily="34" charset="0"/>
                        </a:rPr>
                        <a:t>Наименование муниципального образования Ставропольского края</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rtl="0" fontAlgn="ctr"/>
                      <a:r>
                        <a:rPr lang="ru-RU" sz="1000" b="0" i="0" u="none" strike="noStrike">
                          <a:solidFill>
                            <a:srgbClr val="000000"/>
                          </a:solidFill>
                          <a:latin typeface="Calibri" pitchFamily="34" charset="0"/>
                          <a:cs typeface="Calibri" pitchFamily="34" charset="0"/>
                        </a:rPr>
                        <a:t>Размер субсидии</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r>
              <a:tr h="88787">
                <a:tc vMerge="1">
                  <a:txBody>
                    <a:bodyPr/>
                    <a:lstStyle/>
                    <a:p>
                      <a:endParaRPr lang="ru-RU"/>
                    </a:p>
                  </a:txBody>
                  <a:tcPr/>
                </a:tc>
                <a:tc rowSpan="2">
                  <a:txBody>
                    <a:bodyPr/>
                    <a:lstStyle/>
                    <a:p>
                      <a:pPr algn="ctr" rtl="0" fontAlgn="ctr"/>
                      <a:r>
                        <a:rPr lang="ru-RU" sz="1000" b="0" i="0" u="none" strike="noStrike">
                          <a:solidFill>
                            <a:srgbClr val="000000"/>
                          </a:solidFill>
                          <a:latin typeface="Calibri" pitchFamily="34" charset="0"/>
                          <a:cs typeface="Calibri" pitchFamily="34" charset="0"/>
                        </a:rPr>
                        <a:t>всего</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rtl="0" fontAlgn="ctr"/>
                      <a:r>
                        <a:rPr lang="ru-RU" sz="1000" b="0" i="0" u="none" strike="noStrike">
                          <a:solidFill>
                            <a:srgbClr val="000000"/>
                          </a:solidFill>
                          <a:latin typeface="Calibri" pitchFamily="34" charset="0"/>
                          <a:cs typeface="Calibri" pitchFamily="34" charset="0"/>
                        </a:rPr>
                        <a:t>в том числе</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1953333">
                <a:tc vMerge="1">
                  <a:txBody>
                    <a:bodyPr/>
                    <a:lstStyle/>
                    <a:p>
                      <a:endParaRPr lang="ru-RU"/>
                    </a:p>
                  </a:txBody>
                  <a:tcPr/>
                </a:tc>
                <a:tc vMerge="1">
                  <a:txBody>
                    <a:bodyPr/>
                    <a:lstStyle/>
                    <a:p>
                      <a:endParaRPr lang="ru-RU"/>
                    </a:p>
                  </a:txBody>
                  <a:tcPr/>
                </a:tc>
                <a:tc>
                  <a:txBody>
                    <a:bodyPr/>
                    <a:lstStyle/>
                    <a:p>
                      <a:pPr algn="ctr" rtl="0" fontAlgn="ctr"/>
                      <a:r>
                        <a:rPr lang="ru-RU" sz="1000" b="0" i="0" u="none" strike="noStrike">
                          <a:solidFill>
                            <a:srgbClr val="000000"/>
                          </a:solidFill>
                          <a:latin typeface="Calibri" pitchFamily="34" charset="0"/>
                          <a:cs typeface="Calibri" pitchFamily="34" charset="0"/>
                        </a:rPr>
                        <a:t>Субсидии на предоставление социальных выплат на приобретение (строительство) жилья семьям, исключенным из числа участников основного мероприятия "Обеспечение жильем молодых семей" государственной программы Российской Федерации "Обеспечение доступным и комфортным жильем и коммунальными услугами граждан Российской Федерации" в связи с превышением одним из супругов либо родителем в неполной семье возраста 35 лет и в которых возраст каждого из супругов либо родителя в неполной семье в 2018 году не превысил 39 лет</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dirty="0">
                          <a:solidFill>
                            <a:srgbClr val="000000"/>
                          </a:solidFill>
                          <a:latin typeface="Calibri" pitchFamily="34" charset="0"/>
                          <a:cs typeface="Calibri" pitchFamily="34" charset="0"/>
                        </a:rPr>
                        <a:t> на предоставление молодым семьям социальных выплат на приобретение (строительство) жилья за счет средств краевого бюджета</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latin typeface="Calibri" pitchFamily="34" charset="0"/>
                          <a:cs typeface="Calibri" pitchFamily="34" charset="0"/>
                        </a:rPr>
                        <a:t>на предоставление молодым семьям социальных выплат на приобретение (строительство) жилья</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787">
                <a:tc>
                  <a:txBody>
                    <a:bodyPr/>
                    <a:lstStyle/>
                    <a:p>
                      <a:pPr algn="ctr" rtl="0" fontAlgn="ctr"/>
                      <a:r>
                        <a:rPr lang="ru-RU" sz="1000" b="0" i="0" u="none" strike="noStrike">
                          <a:solidFill>
                            <a:srgbClr val="000000"/>
                          </a:solidFill>
                          <a:latin typeface="Calibri" pitchFamily="34" charset="0"/>
                          <a:cs typeface="Calibri" pitchFamily="34" charset="0"/>
                        </a:rPr>
                        <a:t>1</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latin typeface="Calibri" pitchFamily="34" charset="0"/>
                          <a:cs typeface="Calibri" pitchFamily="34" charset="0"/>
                        </a:rPr>
                        <a:t>2</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latin typeface="Calibri" pitchFamily="34" charset="0"/>
                          <a:cs typeface="Calibri" pitchFamily="34" charset="0"/>
                        </a:rPr>
                        <a:t>3</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latin typeface="Calibri" pitchFamily="34" charset="0"/>
                          <a:cs typeface="Calibri" pitchFamily="34" charset="0"/>
                        </a:rPr>
                        <a:t>4</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latin typeface="Calibri" pitchFamily="34" charset="0"/>
                          <a:cs typeface="Calibri" pitchFamily="34" charset="0"/>
                        </a:rPr>
                        <a:t>5</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502">
                <a:tc>
                  <a:txBody>
                    <a:bodyPr/>
                    <a:lstStyle/>
                    <a:p>
                      <a:pPr algn="just" rtl="0" fontAlgn="t"/>
                      <a:r>
                        <a:rPr lang="ru-RU" sz="1000" b="0" i="0" u="none" strike="noStrike" dirty="0">
                          <a:solidFill>
                            <a:srgbClr val="000000"/>
                          </a:solidFill>
                          <a:latin typeface="Calibri" pitchFamily="34" charset="0"/>
                          <a:cs typeface="Calibri" pitchFamily="34" charset="0"/>
                        </a:rPr>
                        <a:t>КУРСКИЙ </a:t>
                      </a:r>
                      <a:r>
                        <a:rPr lang="ru-RU" sz="1000" b="0" i="0" u="none" strike="noStrike" dirty="0" smtClean="0">
                          <a:solidFill>
                            <a:srgbClr val="000000"/>
                          </a:solidFill>
                          <a:latin typeface="Calibri" pitchFamily="34" charset="0"/>
                          <a:cs typeface="Calibri" pitchFamily="34" charset="0"/>
                        </a:rPr>
                        <a:t>РАЙОН</a:t>
                      </a:r>
                      <a:endParaRPr lang="ru-RU" sz="1000" b="0" i="0" u="none" strike="noStrike" dirty="0">
                        <a:solidFill>
                          <a:srgbClr val="000000"/>
                        </a:solidFill>
                        <a:latin typeface="Calibri" pitchFamily="34" charset="0"/>
                        <a:cs typeface="Calibri" pitchFamily="34" charset="0"/>
                      </a:endParaRP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000" b="0" i="0" u="none" strike="noStrike" dirty="0">
                          <a:solidFill>
                            <a:srgbClr val="000000"/>
                          </a:solidFill>
                          <a:latin typeface="Calibri" pitchFamily="34" charset="0"/>
                          <a:cs typeface="Calibri" pitchFamily="34" charset="0"/>
                        </a:rPr>
                        <a:t> </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000" b="0" i="0" u="none" strike="noStrike">
                          <a:solidFill>
                            <a:srgbClr val="000000"/>
                          </a:solidFill>
                          <a:latin typeface="Calibri" pitchFamily="34" charset="0"/>
                          <a:cs typeface="Calibri" pitchFamily="34" charset="0"/>
                        </a:rPr>
                        <a:t> </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000" b="0" i="0" u="none" strike="noStrike">
                          <a:solidFill>
                            <a:srgbClr val="000000"/>
                          </a:solidFill>
                          <a:latin typeface="Calibri" pitchFamily="34" charset="0"/>
                          <a:cs typeface="Calibri" pitchFamily="34" charset="0"/>
                        </a:rPr>
                        <a:t> </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000" b="0" i="0" u="none" strike="noStrike">
                          <a:solidFill>
                            <a:srgbClr val="000000"/>
                          </a:solidFill>
                          <a:latin typeface="Calibri" pitchFamily="34" charset="0"/>
                          <a:cs typeface="Calibri" pitchFamily="34" charset="0"/>
                        </a:rPr>
                        <a:t> </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787">
                <a:tc>
                  <a:txBody>
                    <a:bodyPr/>
                    <a:lstStyle/>
                    <a:p>
                      <a:pPr algn="just" rtl="0" fontAlgn="t"/>
                      <a:r>
                        <a:rPr lang="ru-RU" sz="1000" b="0" i="0" u="none" strike="noStrike">
                          <a:solidFill>
                            <a:srgbClr val="000000"/>
                          </a:solidFill>
                          <a:latin typeface="Calibri" pitchFamily="34" charset="0"/>
                          <a:cs typeface="Calibri" pitchFamily="34" charset="0"/>
                        </a:rPr>
                        <a:t>Балтийский сельсовет</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239,4</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239,4</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787">
                <a:tc>
                  <a:txBody>
                    <a:bodyPr/>
                    <a:lstStyle/>
                    <a:p>
                      <a:pPr algn="just" rtl="0" fontAlgn="t"/>
                      <a:r>
                        <a:rPr lang="ru-RU" sz="1000" b="0" i="0" u="none" strike="noStrike">
                          <a:solidFill>
                            <a:srgbClr val="000000"/>
                          </a:solidFill>
                          <a:latin typeface="Calibri" pitchFamily="34" charset="0"/>
                          <a:cs typeface="Calibri" pitchFamily="34" charset="0"/>
                        </a:rPr>
                        <a:t>Кановский сельсовет</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dirty="0">
                          <a:solidFill>
                            <a:srgbClr val="000000"/>
                          </a:solidFill>
                          <a:latin typeface="Calibri" pitchFamily="34" charset="0"/>
                          <a:cs typeface="Calibri" pitchFamily="34" charset="0"/>
                        </a:rPr>
                        <a:t>406,98</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406,98</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0,00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787">
                <a:tc>
                  <a:txBody>
                    <a:bodyPr/>
                    <a:lstStyle/>
                    <a:p>
                      <a:pPr algn="just" rtl="0" fontAlgn="t"/>
                      <a:r>
                        <a:rPr lang="ru-RU" sz="1000" b="0" i="0" u="none" strike="noStrike">
                          <a:solidFill>
                            <a:srgbClr val="000000"/>
                          </a:solidFill>
                          <a:latin typeface="Calibri" pitchFamily="34" charset="0"/>
                          <a:cs typeface="Calibri" pitchFamily="34" charset="0"/>
                        </a:rPr>
                        <a:t>Курский сельсовет</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dirty="0" smtClean="0">
                          <a:solidFill>
                            <a:srgbClr val="000000"/>
                          </a:solidFill>
                          <a:latin typeface="Calibri" pitchFamily="34" charset="0"/>
                          <a:cs typeface="Calibri" pitchFamily="34" charset="0"/>
                        </a:rPr>
                        <a:t>3 969,31</a:t>
                      </a:r>
                      <a:endParaRPr lang="ru-RU" sz="1000" b="0" i="0" u="none" strike="noStrike" dirty="0">
                        <a:solidFill>
                          <a:srgbClr val="000000"/>
                        </a:solidFill>
                        <a:latin typeface="Calibri" pitchFamily="34" charset="0"/>
                        <a:cs typeface="Calibri" pitchFamily="34" charset="0"/>
                      </a:endParaRP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dirty="0">
                          <a:solidFill>
                            <a:srgbClr val="000000"/>
                          </a:solidFill>
                          <a:latin typeface="Calibri" pitchFamily="34" charset="0"/>
                          <a:cs typeface="Calibri" pitchFamily="34" charset="0"/>
                        </a:rPr>
                        <a:t>1 675,80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dirty="0">
                          <a:solidFill>
                            <a:srgbClr val="000000"/>
                          </a:solidFill>
                          <a:latin typeface="Calibri" pitchFamily="34" charset="0"/>
                          <a:cs typeface="Calibri" pitchFamily="34" charset="0"/>
                        </a:rPr>
                        <a:t>1 340,64</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952,87</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787">
                <a:tc>
                  <a:txBody>
                    <a:bodyPr/>
                    <a:lstStyle/>
                    <a:p>
                      <a:pPr algn="just" rtl="0" fontAlgn="t"/>
                      <a:r>
                        <a:rPr lang="ru-RU" sz="1000" b="0" i="0" u="none" strike="noStrike">
                          <a:solidFill>
                            <a:srgbClr val="000000"/>
                          </a:solidFill>
                          <a:latin typeface="Calibri" pitchFamily="34" charset="0"/>
                          <a:cs typeface="Calibri" pitchFamily="34" charset="0"/>
                        </a:rPr>
                        <a:t>Ростовановский сельсовет</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430,92</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430,92</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0,00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787">
                <a:tc>
                  <a:txBody>
                    <a:bodyPr/>
                    <a:lstStyle/>
                    <a:p>
                      <a:pPr algn="just" rtl="0" fontAlgn="t"/>
                      <a:r>
                        <a:rPr lang="ru-RU" sz="1000" b="0" i="0" u="none" strike="noStrike">
                          <a:solidFill>
                            <a:srgbClr val="000000"/>
                          </a:solidFill>
                          <a:latin typeface="Calibri" pitchFamily="34" charset="0"/>
                          <a:cs typeface="Calibri" pitchFamily="34" charset="0"/>
                        </a:rPr>
                        <a:t>Рощинский сельсовет</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dirty="0" smtClean="0">
                          <a:solidFill>
                            <a:srgbClr val="000000"/>
                          </a:solidFill>
                          <a:latin typeface="Calibri" pitchFamily="34" charset="0"/>
                          <a:cs typeface="Calibri" pitchFamily="34" charset="0"/>
                        </a:rPr>
                        <a:t>1 149,12</a:t>
                      </a:r>
                      <a:endParaRPr lang="ru-RU" sz="1000" b="0" i="0" u="none" strike="noStrike" dirty="0">
                        <a:solidFill>
                          <a:srgbClr val="000000"/>
                        </a:solidFill>
                        <a:latin typeface="Calibri" pitchFamily="34" charset="0"/>
                        <a:cs typeface="Calibri" pitchFamily="34" charset="0"/>
                      </a:endParaRP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dirty="0" smtClean="0">
                          <a:solidFill>
                            <a:srgbClr val="000000"/>
                          </a:solidFill>
                          <a:latin typeface="Calibri" pitchFamily="34" charset="0"/>
                          <a:cs typeface="Calibri" pitchFamily="34" charset="0"/>
                        </a:rPr>
                        <a:t>1 149,12</a:t>
                      </a:r>
                      <a:endParaRPr lang="ru-RU" sz="1000" b="0" i="0" u="none" strike="noStrike" dirty="0">
                        <a:solidFill>
                          <a:srgbClr val="000000"/>
                        </a:solidFill>
                        <a:latin typeface="Calibri" pitchFamily="34" charset="0"/>
                        <a:cs typeface="Calibri" pitchFamily="34" charset="0"/>
                      </a:endParaRP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787">
                <a:tc>
                  <a:txBody>
                    <a:bodyPr/>
                    <a:lstStyle/>
                    <a:p>
                      <a:pPr algn="just" rtl="0" fontAlgn="t"/>
                      <a:r>
                        <a:rPr lang="ru-RU" sz="1000" b="0" i="0" u="none" strike="noStrike">
                          <a:solidFill>
                            <a:srgbClr val="000000"/>
                          </a:solidFill>
                          <a:latin typeface="Calibri" pitchFamily="34" charset="0"/>
                          <a:cs typeface="Calibri" pitchFamily="34" charset="0"/>
                        </a:rPr>
                        <a:t>Русский сельсовет</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343,48</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0,00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343,48</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787">
                <a:tc>
                  <a:txBody>
                    <a:bodyPr/>
                    <a:lstStyle/>
                    <a:p>
                      <a:pPr algn="just" rtl="0" fontAlgn="t"/>
                      <a:r>
                        <a:rPr lang="ru-RU" sz="1000" b="0" i="0" u="none" strike="noStrike">
                          <a:solidFill>
                            <a:srgbClr val="000000"/>
                          </a:solidFill>
                          <a:latin typeface="Calibri" pitchFamily="34" charset="0"/>
                          <a:cs typeface="Calibri" pitchFamily="34" charset="0"/>
                        </a:rPr>
                        <a:t>Серноводский сельсовет</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0,00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787">
                <a:tc>
                  <a:txBody>
                    <a:bodyPr/>
                    <a:lstStyle/>
                    <a:p>
                      <a:pPr algn="just" rtl="0" fontAlgn="t"/>
                      <a:r>
                        <a:rPr lang="ru-RU" sz="1000" b="0" i="0" u="none" strike="noStrike">
                          <a:solidFill>
                            <a:srgbClr val="000000"/>
                          </a:solidFill>
                          <a:latin typeface="Calibri" pitchFamily="34" charset="0"/>
                          <a:cs typeface="Calibri" pitchFamily="34" charset="0"/>
                        </a:rPr>
                        <a:t>станица Стодеревская </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787">
                <a:tc>
                  <a:txBody>
                    <a:bodyPr/>
                    <a:lstStyle/>
                    <a:p>
                      <a:pPr algn="l" rtl="0" fontAlgn="t"/>
                      <a:r>
                        <a:rPr lang="ru-RU" sz="1000" b="0" i="0" u="none" strike="noStrike">
                          <a:solidFill>
                            <a:srgbClr val="000000"/>
                          </a:solidFill>
                          <a:latin typeface="Calibri" pitchFamily="34" charset="0"/>
                          <a:cs typeface="Calibri" pitchFamily="34" charset="0"/>
                        </a:rPr>
                        <a:t>село Эдиссия </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dirty="0" smtClean="0">
                          <a:solidFill>
                            <a:srgbClr val="000000"/>
                          </a:solidFill>
                          <a:latin typeface="Calibri" pitchFamily="34" charset="0"/>
                          <a:cs typeface="Calibri" pitchFamily="34" charset="0"/>
                        </a:rPr>
                        <a:t>4 847,85</a:t>
                      </a:r>
                      <a:endParaRPr lang="ru-RU" sz="1000" b="0" i="0" u="none" strike="noStrike" dirty="0">
                        <a:solidFill>
                          <a:srgbClr val="000000"/>
                        </a:solidFill>
                        <a:latin typeface="Calibri" pitchFamily="34" charset="0"/>
                        <a:cs typeface="Calibri" pitchFamily="34" charset="0"/>
                      </a:endParaRP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dirty="0" smtClean="0">
                          <a:solidFill>
                            <a:srgbClr val="000000"/>
                          </a:solidFill>
                          <a:latin typeface="Calibri" pitchFamily="34" charset="0"/>
                          <a:cs typeface="Calibri" pitchFamily="34" charset="0"/>
                        </a:rPr>
                        <a:t>4 093,74</a:t>
                      </a:r>
                      <a:endParaRPr lang="ru-RU" sz="1000" b="0" i="0" u="none" strike="noStrike" dirty="0">
                        <a:solidFill>
                          <a:srgbClr val="000000"/>
                        </a:solidFill>
                        <a:latin typeface="Calibri" pitchFamily="34" charset="0"/>
                        <a:cs typeface="Calibri" pitchFamily="34" charset="0"/>
                      </a:endParaRP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754,11</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0,00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787">
                <a:tc>
                  <a:txBody>
                    <a:bodyPr/>
                    <a:lstStyle/>
                    <a:p>
                      <a:pPr algn="l" rtl="0" fontAlgn="t"/>
                      <a:r>
                        <a:rPr lang="ru-RU" sz="1000" b="0" i="0" u="none" strike="noStrike">
                          <a:solidFill>
                            <a:srgbClr val="000000"/>
                          </a:solidFill>
                          <a:latin typeface="Calibri" pitchFamily="34" charset="0"/>
                          <a:cs typeface="Calibri" pitchFamily="34" charset="0"/>
                        </a:rPr>
                        <a:t> </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dirty="0" smtClean="0">
                          <a:solidFill>
                            <a:srgbClr val="000000"/>
                          </a:solidFill>
                          <a:latin typeface="Calibri" pitchFamily="34" charset="0"/>
                          <a:cs typeface="Calibri" pitchFamily="34" charset="0"/>
                        </a:rPr>
                        <a:t>11 387,06</a:t>
                      </a:r>
                      <a:endParaRPr lang="ru-RU" sz="1000" b="1" i="0" u="none" strike="noStrike" dirty="0">
                        <a:solidFill>
                          <a:srgbClr val="000000"/>
                        </a:solidFill>
                        <a:latin typeface="Calibri" pitchFamily="34" charset="0"/>
                        <a:cs typeface="Calibri" pitchFamily="34" charset="0"/>
                      </a:endParaRP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pitchFamily="34" charset="0"/>
                          <a:cs typeface="Calibri" pitchFamily="34" charset="0"/>
                        </a:rPr>
                        <a:t>7 588,98</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pitchFamily="34" charset="0"/>
                          <a:cs typeface="Calibri" pitchFamily="34" charset="0"/>
                        </a:rPr>
                        <a:t>2 501,73</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dirty="0">
                          <a:solidFill>
                            <a:srgbClr val="000000"/>
                          </a:solidFill>
                          <a:latin typeface="Calibri" pitchFamily="34" charset="0"/>
                          <a:cs typeface="Calibri" pitchFamily="34" charset="0"/>
                        </a:rPr>
                        <a:t>1 296,35</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338554"/>
          </a:xfrm>
          <a:prstGeom prst="rect">
            <a:avLst/>
          </a:prstGeom>
          <a:noFill/>
        </p:spPr>
        <p:txBody>
          <a:bodyPr wrap="square" rtlCol="0">
            <a:spAutoFit/>
          </a:bodyPr>
          <a:lstStyle/>
          <a:p>
            <a:r>
              <a:rPr lang="ru-RU" sz="1600" dirty="0" smtClean="0">
                <a:latin typeface="Calibri" pitchFamily="34" charset="0"/>
                <a:cs typeface="Calibri" pitchFamily="34" charset="0"/>
              </a:rPr>
              <a:t>ПОДДЕРЖКА  МЕСТНЫХ  ИНИЦИАТИВ</a:t>
            </a:r>
          </a:p>
        </p:txBody>
      </p:sp>
      <p:pic>
        <p:nvPicPr>
          <p:cNvPr id="3" name="Рисунок 11"/>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50658"/>
          <a:stretch>
            <a:fillRect/>
          </a:stretch>
        </p:blipFill>
        <p:spPr bwMode="auto">
          <a:xfrm>
            <a:off x="8137303" y="0"/>
            <a:ext cx="1006697" cy="914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 name="Диаграмма 4"/>
          <p:cNvGraphicFramePr/>
          <p:nvPr/>
        </p:nvGraphicFramePr>
        <p:xfrm>
          <a:off x="0" y="1219200"/>
          <a:ext cx="5181600" cy="2852758"/>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nvSpPr>
        <p:spPr>
          <a:xfrm>
            <a:off x="142844" y="285728"/>
            <a:ext cx="7705756" cy="1015663"/>
          </a:xfrm>
          <a:prstGeom prst="rect">
            <a:avLst/>
          </a:prstGeom>
          <a:noFill/>
        </p:spPr>
        <p:txBody>
          <a:bodyPr wrap="square" rtlCol="0">
            <a:spAutoFit/>
          </a:bodyPr>
          <a:lstStyle/>
          <a:p>
            <a:pPr algn="just"/>
            <a:r>
              <a:rPr lang="ru-RU" sz="1000" dirty="0" smtClean="0"/>
              <a:t>   Старт проекту поддержки местных инициатив в Ставропольском крае был дан в 2007 году. В качестве </a:t>
            </a:r>
            <a:r>
              <a:rPr lang="ru-RU" sz="1000" dirty="0" err="1" smtClean="0"/>
              <a:t>пилотных</a:t>
            </a:r>
            <a:r>
              <a:rPr lang="ru-RU" sz="1000" dirty="0" smtClean="0"/>
              <a:t> регионов были выбраны восточные территории нашего края, т. е. и наш район тоже. </a:t>
            </a:r>
          </a:p>
          <a:p>
            <a:pPr algn="just"/>
            <a:r>
              <a:rPr lang="ru-RU" sz="1000" dirty="0" smtClean="0"/>
              <a:t>    Благодаря этому проекту люди получают возможность сами сказать, какая проблема на территории их населённого пункта является наиболее острой и наболевшей. Это достаточно небольшие вопросы, но очень важные, с ними люди сталкиваются каждый день. Это и благоустройства парковой зоны, и строительство спортивных площадок, и необходимость в освещении, отсутствие тротуаров и многое другое.</a:t>
            </a:r>
            <a:endParaRPr lang="ru-RU" sz="1000" dirty="0"/>
          </a:p>
        </p:txBody>
      </p:sp>
      <p:pic>
        <p:nvPicPr>
          <p:cNvPr id="7" name="Picture 2" descr="D:\Users\krdoas\Desktop\программы\Adobe Photoshop CS3 Lite\УФА photoshop\пазл копия.png"/>
          <p:cNvPicPr>
            <a:picLocks noChangeAspect="1" noChangeArrowheads="1"/>
          </p:cNvPicPr>
          <p:nvPr>
            <p:custDataLst>
              <p:tags r:id="rId1"/>
            </p:custDataLst>
          </p:nvPr>
        </p:nvPicPr>
        <p:blipFill>
          <a:blip r:embed="rId10" cstate="print"/>
          <a:srcRect/>
          <a:stretch>
            <a:fillRect/>
          </a:stretch>
        </p:blipFill>
        <p:spPr bwMode="auto">
          <a:xfrm flipH="1">
            <a:off x="4953000" y="2438400"/>
            <a:ext cx="929257" cy="838200"/>
          </a:xfrm>
          <a:prstGeom prst="rect">
            <a:avLst/>
          </a:prstGeom>
          <a:noFill/>
        </p:spPr>
      </p:pic>
      <p:sp>
        <p:nvSpPr>
          <p:cNvPr id="8" name="TextBox 7"/>
          <p:cNvSpPr txBox="1"/>
          <p:nvPr>
            <p:custDataLst>
              <p:tags r:id="rId2"/>
            </p:custDataLst>
          </p:nvPr>
        </p:nvSpPr>
        <p:spPr>
          <a:xfrm>
            <a:off x="3962400" y="2362200"/>
            <a:ext cx="1428760" cy="323165"/>
          </a:xfrm>
          <a:prstGeom prst="rect">
            <a:avLst/>
          </a:prstGeom>
          <a:noFill/>
          <a:effectLst/>
        </p:spPr>
        <p:txBody>
          <a:bodyPr wrap="square" rtlCol="0">
            <a:spAutoFit/>
          </a:bodyPr>
          <a:lstStyle/>
          <a:p>
            <a:pPr algn="ctr">
              <a:lnSpc>
                <a:spcPts val="1800"/>
              </a:lnSpc>
            </a:pPr>
            <a:r>
              <a:rPr lang="ru-RU" sz="1000" b="1" dirty="0" smtClean="0">
                <a:solidFill>
                  <a:schemeClr val="tx1"/>
                </a:solidFill>
                <a:latin typeface="Calibri" pitchFamily="34" charset="0"/>
                <a:cs typeface="Calibri" pitchFamily="34" charset="0"/>
              </a:rPr>
              <a:t>Бюджет края</a:t>
            </a:r>
            <a:endParaRPr lang="ru-RU" sz="1000" b="1" dirty="0">
              <a:solidFill>
                <a:schemeClr val="tx1"/>
              </a:solidFill>
              <a:latin typeface="Calibri" pitchFamily="34" charset="0"/>
              <a:cs typeface="Calibri" pitchFamily="34" charset="0"/>
            </a:endParaRPr>
          </a:p>
        </p:txBody>
      </p:sp>
      <p:sp>
        <p:nvSpPr>
          <p:cNvPr id="9" name="TextBox 8"/>
          <p:cNvSpPr txBox="1"/>
          <p:nvPr>
            <p:custDataLst>
              <p:tags r:id="rId3"/>
            </p:custDataLst>
          </p:nvPr>
        </p:nvSpPr>
        <p:spPr>
          <a:xfrm>
            <a:off x="3657600" y="3048000"/>
            <a:ext cx="1857388" cy="323165"/>
          </a:xfrm>
          <a:prstGeom prst="rect">
            <a:avLst/>
          </a:prstGeom>
          <a:noFill/>
        </p:spPr>
        <p:txBody>
          <a:bodyPr wrap="square" rtlCol="0">
            <a:spAutoFit/>
          </a:bodyPr>
          <a:lstStyle/>
          <a:p>
            <a:pPr algn="ctr">
              <a:lnSpc>
                <a:spcPts val="1800"/>
              </a:lnSpc>
            </a:pPr>
            <a:r>
              <a:rPr lang="ru-RU" sz="1000" b="1" dirty="0" smtClean="0">
                <a:solidFill>
                  <a:schemeClr val="tx1"/>
                </a:solidFill>
                <a:latin typeface="Calibri" pitchFamily="34" charset="0"/>
                <a:cs typeface="Calibri" pitchFamily="34" charset="0"/>
              </a:rPr>
              <a:t>Бюджет поселения</a:t>
            </a:r>
            <a:endParaRPr lang="ru-RU" sz="1000" b="1" dirty="0">
              <a:solidFill>
                <a:schemeClr val="tx1"/>
              </a:solidFill>
              <a:latin typeface="Calibri" pitchFamily="34" charset="0"/>
              <a:cs typeface="Calibri" pitchFamily="34" charset="0"/>
            </a:endParaRPr>
          </a:p>
        </p:txBody>
      </p:sp>
      <p:sp>
        <p:nvSpPr>
          <p:cNvPr id="10" name="TextBox 9"/>
          <p:cNvSpPr txBox="1"/>
          <p:nvPr>
            <p:custDataLst>
              <p:tags r:id="rId4"/>
            </p:custDataLst>
          </p:nvPr>
        </p:nvSpPr>
        <p:spPr>
          <a:xfrm>
            <a:off x="5410200" y="3048000"/>
            <a:ext cx="1285884" cy="323165"/>
          </a:xfrm>
          <a:prstGeom prst="rect">
            <a:avLst/>
          </a:prstGeom>
          <a:noFill/>
        </p:spPr>
        <p:txBody>
          <a:bodyPr wrap="square" rtlCol="0">
            <a:spAutoFit/>
          </a:bodyPr>
          <a:lstStyle/>
          <a:p>
            <a:pPr algn="ctr">
              <a:lnSpc>
                <a:spcPts val="1800"/>
              </a:lnSpc>
            </a:pPr>
            <a:r>
              <a:rPr lang="ru-RU" sz="1000" b="1" dirty="0" smtClean="0">
                <a:solidFill>
                  <a:schemeClr val="tx1"/>
                </a:solidFill>
                <a:latin typeface="Calibri" pitchFamily="34" charset="0"/>
                <a:cs typeface="Calibri" pitchFamily="34" charset="0"/>
              </a:rPr>
              <a:t>Население</a:t>
            </a:r>
            <a:endParaRPr lang="ru-RU" sz="1000" b="1" dirty="0">
              <a:solidFill>
                <a:schemeClr val="tx1"/>
              </a:solidFill>
              <a:latin typeface="Calibri" pitchFamily="34" charset="0"/>
              <a:cs typeface="Calibri" pitchFamily="34" charset="0"/>
            </a:endParaRPr>
          </a:p>
        </p:txBody>
      </p:sp>
      <p:sp>
        <p:nvSpPr>
          <p:cNvPr id="11" name="TextBox 10"/>
          <p:cNvSpPr txBox="1"/>
          <p:nvPr>
            <p:custDataLst>
              <p:tags r:id="rId5"/>
            </p:custDataLst>
          </p:nvPr>
        </p:nvSpPr>
        <p:spPr>
          <a:xfrm>
            <a:off x="5410200" y="2362200"/>
            <a:ext cx="1285884" cy="323165"/>
          </a:xfrm>
          <a:prstGeom prst="rect">
            <a:avLst/>
          </a:prstGeom>
          <a:noFill/>
        </p:spPr>
        <p:txBody>
          <a:bodyPr wrap="square" rtlCol="0">
            <a:spAutoFit/>
          </a:bodyPr>
          <a:lstStyle/>
          <a:p>
            <a:pPr algn="ctr">
              <a:lnSpc>
                <a:spcPts val="1800"/>
              </a:lnSpc>
            </a:pPr>
            <a:r>
              <a:rPr lang="ru-RU" sz="1000" b="1" dirty="0" smtClean="0">
                <a:solidFill>
                  <a:schemeClr val="tx1"/>
                </a:solidFill>
                <a:latin typeface="Calibri" pitchFamily="34" charset="0"/>
                <a:cs typeface="Calibri" pitchFamily="34" charset="0"/>
              </a:rPr>
              <a:t>Организации</a:t>
            </a:r>
            <a:endParaRPr lang="ru-RU" sz="1000" b="1" dirty="0">
              <a:solidFill>
                <a:schemeClr val="tx1"/>
              </a:solidFill>
              <a:latin typeface="Calibri" pitchFamily="34" charset="0"/>
              <a:cs typeface="Calibri" pitchFamily="34" charset="0"/>
            </a:endParaRPr>
          </a:p>
        </p:txBody>
      </p:sp>
      <p:sp>
        <p:nvSpPr>
          <p:cNvPr id="12" name="Прямоугольник 11"/>
          <p:cNvSpPr/>
          <p:nvPr/>
        </p:nvSpPr>
        <p:spPr>
          <a:xfrm>
            <a:off x="6019800" y="1143000"/>
            <a:ext cx="2895600" cy="600164"/>
          </a:xfrm>
          <a:prstGeom prst="rect">
            <a:avLst/>
          </a:prstGeom>
        </p:spPr>
        <p:txBody>
          <a:bodyPr wrap="square">
            <a:spAutoFit/>
          </a:bodyPr>
          <a:lstStyle/>
          <a:p>
            <a:r>
              <a:rPr lang="ru-RU" sz="1100" cap="all" dirty="0" smtClean="0"/>
              <a:t>ОСНОВНАЯ ИДЕОЛОГИЯ ПРОГРАММЫ ПОДДЕРЖКИ МЕСТНЫХ ИНИЦИАТИВ – ИНИЦИАТИВА САМИХ ГРАЖДАН</a:t>
            </a:r>
            <a:endParaRPr lang="ru-RU" sz="1100" dirty="0"/>
          </a:p>
        </p:txBody>
      </p:sp>
      <p:pic>
        <p:nvPicPr>
          <p:cNvPr id="14" name="Picture 4" descr="Картинки по запросу illustration png благоустройство"/>
          <p:cNvPicPr>
            <a:picLocks noChangeAspect="1" noChangeArrowheads="1"/>
          </p:cNvPicPr>
          <p:nvPr>
            <p:custDataLst>
              <p:tags r:id="rId6"/>
            </p:custDataLst>
          </p:nvPr>
        </p:nvPicPr>
        <p:blipFill>
          <a:blip r:embed="rId11" cstate="print"/>
          <a:srcRect/>
          <a:stretch>
            <a:fillRect/>
          </a:stretch>
        </p:blipFill>
        <p:spPr bwMode="auto">
          <a:xfrm>
            <a:off x="6705600" y="1752600"/>
            <a:ext cx="2214546" cy="1783226"/>
          </a:xfrm>
          <a:prstGeom prst="rect">
            <a:avLst/>
          </a:prstGeom>
          <a:noFill/>
        </p:spPr>
      </p:pic>
      <p:sp>
        <p:nvSpPr>
          <p:cNvPr id="13" name="Прямоугольник 12"/>
          <p:cNvSpPr/>
          <p:nvPr/>
        </p:nvSpPr>
        <p:spPr>
          <a:xfrm>
            <a:off x="3048000" y="3581400"/>
            <a:ext cx="4648200" cy="369332"/>
          </a:xfrm>
          <a:prstGeom prst="rect">
            <a:avLst/>
          </a:prstGeom>
        </p:spPr>
        <p:txBody>
          <a:bodyPr wrap="square">
            <a:spAutoFit/>
          </a:bodyPr>
          <a:lstStyle/>
          <a:p>
            <a:pPr algn="ctr"/>
            <a:r>
              <a:rPr lang="ru-RU" dirty="0" smtClean="0">
                <a:latin typeface="Calibri" pitchFamily="34" charset="0"/>
                <a:cs typeface="Calibri" pitchFamily="34" charset="0"/>
              </a:rPr>
              <a:t>РЕАЛИЗАЦИЯ ПРОЕКТОВ В 2019 ГОДУ</a:t>
            </a:r>
          </a:p>
        </p:txBody>
      </p:sp>
      <p:graphicFrame>
        <p:nvGraphicFramePr>
          <p:cNvPr id="15" name="Таблица 14"/>
          <p:cNvGraphicFramePr>
            <a:graphicFrameLocks noGrp="1"/>
          </p:cNvGraphicFramePr>
          <p:nvPr/>
        </p:nvGraphicFramePr>
        <p:xfrm>
          <a:off x="152400" y="3974883"/>
          <a:ext cx="8839200" cy="2883117"/>
        </p:xfrm>
        <a:graphic>
          <a:graphicData uri="http://schemas.openxmlformats.org/drawingml/2006/table">
            <a:tbl>
              <a:tblPr/>
              <a:tblGrid>
                <a:gridCol w="4493260"/>
                <a:gridCol w="662940"/>
                <a:gridCol w="662940"/>
                <a:gridCol w="883920"/>
                <a:gridCol w="1325880"/>
                <a:gridCol w="810260"/>
              </a:tblGrid>
              <a:tr h="108646">
                <a:tc>
                  <a:txBody>
                    <a:bodyPr/>
                    <a:lstStyle/>
                    <a:p>
                      <a:pPr algn="ctr" rtl="0" fontAlgn="ctr"/>
                      <a:r>
                        <a:rPr lang="ru-RU" sz="900" b="1" i="0" u="none" strike="noStrike" dirty="0">
                          <a:solidFill>
                            <a:srgbClr val="000000"/>
                          </a:solidFill>
                          <a:latin typeface="Calibri" pitchFamily="34" charset="0"/>
                          <a:cs typeface="Calibri" pitchFamily="34" charset="0"/>
                        </a:rPr>
                        <a:t>2019</a:t>
                      </a:r>
                    </a:p>
                  </a:txBody>
                  <a:tcPr marL="6531" marR="6531" marT="6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t"/>
                      <a:r>
                        <a:rPr lang="ru-RU" sz="900" b="0" i="0" u="none" strike="noStrike">
                          <a:solidFill>
                            <a:srgbClr val="000000"/>
                          </a:solidFill>
                          <a:latin typeface="Calibri" pitchFamily="34" charset="0"/>
                          <a:cs typeface="Calibri" pitchFamily="34" charset="0"/>
                        </a:rPr>
                        <a:t>всего</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t"/>
                      <a:r>
                        <a:rPr lang="ru-RU" sz="900" b="0" i="0" u="none" strike="noStrike">
                          <a:solidFill>
                            <a:srgbClr val="000000"/>
                          </a:solidFill>
                          <a:latin typeface="Calibri" pitchFamily="34" charset="0"/>
                          <a:cs typeface="Calibri" pitchFamily="34" charset="0"/>
                        </a:rPr>
                        <a:t>за счет краевого бюджета </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t"/>
                      <a:r>
                        <a:rPr lang="ru-RU" sz="900" b="0" i="0" u="none" strike="noStrike">
                          <a:solidFill>
                            <a:srgbClr val="000000"/>
                          </a:solidFill>
                          <a:latin typeface="Calibri" pitchFamily="34" charset="0"/>
                          <a:cs typeface="Calibri" pitchFamily="34" charset="0"/>
                        </a:rPr>
                        <a:t>за счет местного бюджета </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0" fontAlgn="t"/>
                      <a:r>
                        <a:rPr lang="ru-RU" sz="900" b="0" i="0" u="none" strike="noStrike">
                          <a:solidFill>
                            <a:srgbClr val="000000"/>
                          </a:solidFill>
                          <a:latin typeface="Calibri" pitchFamily="34" charset="0"/>
                          <a:cs typeface="Calibri" pitchFamily="34" charset="0"/>
                        </a:rPr>
                        <a:t>в том числе</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237547">
                <a:tc>
                  <a:txBody>
                    <a:bodyPr/>
                    <a:lstStyle/>
                    <a:p>
                      <a:pPr algn="ctr" rtl="0" fontAlgn="ctr"/>
                      <a:r>
                        <a:rPr lang="ru-RU" sz="900" b="1" i="0" u="none" strike="noStrike">
                          <a:solidFill>
                            <a:srgbClr val="000000"/>
                          </a:solidFill>
                          <a:latin typeface="Calibri" pitchFamily="34" charset="0"/>
                          <a:cs typeface="Calibri" pitchFamily="34" charset="0"/>
                        </a:rPr>
                        <a:t>(факт) </a:t>
                      </a:r>
                    </a:p>
                  </a:txBody>
                  <a:tcPr marL="6531" marR="6531" marT="6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t"/>
                      <a:r>
                        <a:rPr lang="ru-RU" sz="900" b="0" i="0" u="none" strike="noStrike">
                          <a:solidFill>
                            <a:srgbClr val="000000"/>
                          </a:solidFill>
                          <a:latin typeface="Calibri" pitchFamily="34" charset="0"/>
                          <a:cs typeface="Calibri" pitchFamily="34" charset="0"/>
                        </a:rPr>
                        <a:t>спонсорская помощь (населения, организации)</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ru-RU" sz="900" b="0" i="0" u="none" strike="noStrike">
                          <a:solidFill>
                            <a:srgbClr val="000000"/>
                          </a:solidFill>
                          <a:latin typeface="Calibri" pitchFamily="34" charset="0"/>
                          <a:cs typeface="Calibri" pitchFamily="34" charset="0"/>
                        </a:rPr>
                        <a:t> бюджет поселения</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547">
                <a:tc>
                  <a:txBody>
                    <a:bodyPr/>
                    <a:lstStyle/>
                    <a:p>
                      <a:pPr algn="l" rtl="0" fontAlgn="ctr"/>
                      <a:r>
                        <a:rPr lang="ru-RU" sz="900" b="0" i="0" u="sng" strike="noStrike">
                          <a:solidFill>
                            <a:srgbClr val="000000"/>
                          </a:solidFill>
                          <a:latin typeface="Calibri" pitchFamily="34" charset="0"/>
                          <a:cs typeface="Calibri" pitchFamily="34" charset="0"/>
                        </a:rPr>
                        <a:t>Устройство тротуарных дорожек </a:t>
                      </a:r>
                      <a:r>
                        <a:rPr lang="ru-RU" sz="900" b="0" i="0" u="none" strike="noStrike">
                          <a:solidFill>
                            <a:srgbClr val="000000"/>
                          </a:solidFill>
                          <a:latin typeface="Calibri" pitchFamily="34" charset="0"/>
                          <a:cs typeface="Calibri" pitchFamily="34" charset="0"/>
                        </a:rPr>
                        <a:t>в п. Балтийский Балтийского сельсовета Курского района Ставропольского края</a:t>
                      </a:r>
                      <a:endParaRPr lang="ru-RU" sz="900" b="0" i="0" u="sng" strike="noStrike">
                        <a:solidFill>
                          <a:srgbClr val="000000"/>
                        </a:solidFill>
                        <a:latin typeface="Calibri" pitchFamily="34" charset="0"/>
                        <a:cs typeface="Calibri" pitchFamily="34" charset="0"/>
                      </a:endParaRPr>
                    </a:p>
                  </a:txBody>
                  <a:tcPr marL="6531" marR="6531" marT="6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1 992,03</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1 407,03</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585</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225</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360</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4889">
                <a:tc>
                  <a:txBody>
                    <a:bodyPr/>
                    <a:lstStyle/>
                    <a:p>
                      <a:pPr algn="l" rtl="0" fontAlgn="ctr"/>
                      <a:r>
                        <a:rPr lang="ru-RU" sz="900" b="0" i="0" u="sng" strike="noStrike">
                          <a:solidFill>
                            <a:srgbClr val="000000"/>
                          </a:solidFill>
                          <a:latin typeface="Calibri" pitchFamily="34" charset="0"/>
                          <a:cs typeface="Calibri" pitchFamily="34" charset="0"/>
                        </a:rPr>
                        <a:t>Ремонт автодороги по  ул. Моздокской от у. Школьной до ул. Красноармейской ст. Галюгаевской </a:t>
                      </a:r>
                      <a:r>
                        <a:rPr lang="ru-RU" sz="900" b="0" i="0" u="none" strike="noStrike">
                          <a:solidFill>
                            <a:srgbClr val="000000"/>
                          </a:solidFill>
                          <a:latin typeface="Calibri" pitchFamily="34" charset="0"/>
                          <a:cs typeface="Calibri" pitchFamily="34" charset="0"/>
                        </a:rPr>
                        <a:t> Галюгаевского сельсовета Курского района Ставропольского края</a:t>
                      </a:r>
                      <a:endParaRPr lang="ru-RU" sz="900" b="0" i="0" u="sng" strike="noStrike">
                        <a:solidFill>
                          <a:srgbClr val="000000"/>
                        </a:solidFill>
                        <a:latin typeface="Calibri" pitchFamily="34" charset="0"/>
                        <a:cs typeface="Calibri" pitchFamily="34" charset="0"/>
                      </a:endParaRPr>
                    </a:p>
                  </a:txBody>
                  <a:tcPr marL="6531" marR="6531" marT="6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331,95</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180</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151,95</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55,3</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dirty="0">
                          <a:solidFill>
                            <a:srgbClr val="000000"/>
                          </a:solidFill>
                          <a:latin typeface="Calibri" pitchFamily="34" charset="0"/>
                          <a:cs typeface="Calibri" pitchFamily="34" charset="0"/>
                        </a:rPr>
                        <a:t>96,65</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547">
                <a:tc>
                  <a:txBody>
                    <a:bodyPr/>
                    <a:lstStyle/>
                    <a:p>
                      <a:pPr algn="l" rtl="0" fontAlgn="ctr"/>
                      <a:r>
                        <a:rPr lang="ru-RU" sz="900" b="0" i="0" u="sng" strike="noStrike">
                          <a:solidFill>
                            <a:srgbClr val="000000"/>
                          </a:solidFill>
                          <a:latin typeface="Calibri" pitchFamily="34" charset="0"/>
                          <a:cs typeface="Calibri" pitchFamily="34" charset="0"/>
                        </a:rPr>
                        <a:t>Обустройство территории у памятника "Родина-мать"</a:t>
                      </a:r>
                      <a:r>
                        <a:rPr lang="ru-RU" sz="900" b="0" i="0" u="none" strike="noStrike">
                          <a:solidFill>
                            <a:srgbClr val="000000"/>
                          </a:solidFill>
                          <a:latin typeface="Calibri" pitchFamily="34" charset="0"/>
                          <a:cs typeface="Calibri" pitchFamily="34" charset="0"/>
                        </a:rPr>
                        <a:t> в х. Пролетарский Ростовановского сельсовета Курского района Ставропольского края</a:t>
                      </a:r>
                      <a:endParaRPr lang="ru-RU" sz="900" b="0" i="0" u="sng" strike="noStrike">
                        <a:solidFill>
                          <a:srgbClr val="000000"/>
                        </a:solidFill>
                        <a:latin typeface="Calibri" pitchFamily="34" charset="0"/>
                        <a:cs typeface="Calibri" pitchFamily="34" charset="0"/>
                      </a:endParaRPr>
                    </a:p>
                  </a:txBody>
                  <a:tcPr marL="6531" marR="6531" marT="6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1 971,37</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1 569,17</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402,2</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125,2</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277</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547">
                <a:tc>
                  <a:txBody>
                    <a:bodyPr/>
                    <a:lstStyle/>
                    <a:p>
                      <a:pPr algn="l" rtl="0" fontAlgn="ctr"/>
                      <a:r>
                        <a:rPr lang="ru-RU" sz="900" b="0" i="0" u="sng" strike="noStrike">
                          <a:solidFill>
                            <a:srgbClr val="000000"/>
                          </a:solidFill>
                          <a:latin typeface="Calibri" pitchFamily="34" charset="0"/>
                          <a:cs typeface="Calibri" pitchFamily="34" charset="0"/>
                        </a:rPr>
                        <a:t>Строительство комплексной спортивной площадки </a:t>
                      </a:r>
                      <a:r>
                        <a:rPr lang="ru-RU" sz="900" b="0" i="0" u="none" strike="noStrike">
                          <a:solidFill>
                            <a:srgbClr val="000000"/>
                          </a:solidFill>
                          <a:latin typeface="Calibri" pitchFamily="34" charset="0"/>
                          <a:cs typeface="Calibri" pitchFamily="34" charset="0"/>
                        </a:rPr>
                        <a:t>в пос. Рощино Рощинского сельсовета Курского района Ставропольского края</a:t>
                      </a:r>
                      <a:endParaRPr lang="ru-RU" sz="900" b="0" i="0" u="sng" strike="noStrike">
                        <a:solidFill>
                          <a:srgbClr val="000000"/>
                        </a:solidFill>
                        <a:latin typeface="Calibri" pitchFamily="34" charset="0"/>
                        <a:cs typeface="Calibri" pitchFamily="34" charset="0"/>
                      </a:endParaRPr>
                    </a:p>
                  </a:txBody>
                  <a:tcPr marL="6531" marR="6531" marT="6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2 403,43</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dirty="0">
                          <a:solidFill>
                            <a:srgbClr val="000000"/>
                          </a:solidFill>
                          <a:latin typeface="Calibri" pitchFamily="34" charset="0"/>
                          <a:cs typeface="Calibri" pitchFamily="34" charset="0"/>
                        </a:rPr>
                        <a:t>1 797,88</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605,55</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245,5</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360,05</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4889">
                <a:tc>
                  <a:txBody>
                    <a:bodyPr/>
                    <a:lstStyle/>
                    <a:p>
                      <a:pPr algn="l" rtl="0" fontAlgn="ctr"/>
                      <a:r>
                        <a:rPr lang="ru-RU" sz="900" b="0" i="0" u="sng" strike="noStrike">
                          <a:solidFill>
                            <a:srgbClr val="000000"/>
                          </a:solidFill>
                          <a:latin typeface="Calibri" pitchFamily="34" charset="0"/>
                          <a:cs typeface="Calibri" pitchFamily="34" charset="0"/>
                        </a:rPr>
                        <a:t>Ремонт здания Уваровского СД</a:t>
                      </a:r>
                      <a:r>
                        <a:rPr lang="ru-RU" sz="900" b="0" i="0" u="none" strike="noStrike">
                          <a:solidFill>
                            <a:srgbClr val="000000"/>
                          </a:solidFill>
                          <a:latin typeface="Calibri" pitchFamily="34" charset="0"/>
                          <a:cs typeface="Calibri" pitchFamily="34" charset="0"/>
                        </a:rPr>
                        <a:t>К по ул. Колхозная, 8 (первый этап) в селе Уваровское муниципального образования Русского сельсовета Курского района Ставропольского края</a:t>
                      </a:r>
                      <a:endParaRPr lang="ru-RU" sz="900" b="0" i="0" u="sng" strike="noStrike">
                        <a:solidFill>
                          <a:srgbClr val="000000"/>
                        </a:solidFill>
                        <a:latin typeface="Calibri" pitchFamily="34" charset="0"/>
                        <a:cs typeface="Calibri" pitchFamily="34" charset="0"/>
                      </a:endParaRPr>
                    </a:p>
                  </a:txBody>
                  <a:tcPr marL="6531" marR="6531" marT="6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2 509,46</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1 949,59</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559,87</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65</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494,87</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547">
                <a:tc>
                  <a:txBody>
                    <a:bodyPr/>
                    <a:lstStyle/>
                    <a:p>
                      <a:pPr algn="l" rtl="0" fontAlgn="ctr"/>
                      <a:r>
                        <a:rPr lang="ru-RU" sz="900" b="0" i="0" u="sng" strike="noStrike">
                          <a:solidFill>
                            <a:srgbClr val="000000"/>
                          </a:solidFill>
                          <a:latin typeface="Calibri" pitchFamily="34" charset="0"/>
                          <a:cs typeface="Calibri" pitchFamily="34" charset="0"/>
                        </a:rPr>
                        <a:t>Благоустройство территории прилегающей к зданию Русского СДК </a:t>
                      </a:r>
                      <a:r>
                        <a:rPr lang="ru-RU" sz="900" b="0" i="0" u="none" strike="noStrike">
                          <a:solidFill>
                            <a:srgbClr val="000000"/>
                          </a:solidFill>
                          <a:latin typeface="Calibri" pitchFamily="34" charset="0"/>
                          <a:cs typeface="Calibri" pitchFamily="34" charset="0"/>
                        </a:rPr>
                        <a:t>в селе Русском Русского сельсовета Курского района Ставропольского края</a:t>
                      </a:r>
                      <a:endParaRPr lang="ru-RU" sz="900" b="0" i="0" u="sng" strike="noStrike">
                        <a:solidFill>
                          <a:srgbClr val="000000"/>
                        </a:solidFill>
                        <a:latin typeface="Calibri" pitchFamily="34" charset="0"/>
                        <a:cs typeface="Calibri" pitchFamily="34" charset="0"/>
                      </a:endParaRPr>
                    </a:p>
                  </a:txBody>
                  <a:tcPr marL="6531" marR="6531" marT="6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2 705,73</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1 949,16</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756,57</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100</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656,57</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547">
                <a:tc>
                  <a:txBody>
                    <a:bodyPr/>
                    <a:lstStyle/>
                    <a:p>
                      <a:pPr algn="l" rtl="0" fontAlgn="ctr"/>
                      <a:r>
                        <a:rPr lang="ru-RU" sz="900" b="0" i="0" u="sng" strike="noStrike">
                          <a:solidFill>
                            <a:srgbClr val="000000"/>
                          </a:solidFill>
                          <a:latin typeface="Calibri" pitchFamily="34" charset="0"/>
                          <a:cs typeface="Calibri" pitchFamily="34" charset="0"/>
                        </a:rPr>
                        <a:t>Ремонт зрительного зала х. Графский </a:t>
                      </a:r>
                      <a:r>
                        <a:rPr lang="ru-RU" sz="900" b="0" i="0" u="none" strike="noStrike">
                          <a:solidFill>
                            <a:srgbClr val="000000"/>
                          </a:solidFill>
                          <a:latin typeface="Calibri" pitchFamily="34" charset="0"/>
                          <a:cs typeface="Calibri" pitchFamily="34" charset="0"/>
                        </a:rPr>
                        <a:t>муниципального образования Серноводского сельсовета Курского района Ставропольского края</a:t>
                      </a:r>
                      <a:endParaRPr lang="ru-RU" sz="900" b="0" i="0" u="sng" strike="noStrike">
                        <a:solidFill>
                          <a:srgbClr val="000000"/>
                        </a:solidFill>
                        <a:latin typeface="Calibri" pitchFamily="34" charset="0"/>
                        <a:cs typeface="Calibri" pitchFamily="34" charset="0"/>
                      </a:endParaRPr>
                    </a:p>
                  </a:txBody>
                  <a:tcPr marL="6531" marR="6531" marT="6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1 822,01</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1 205,24</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616,77</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181,4</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435,37</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547">
                <a:tc>
                  <a:txBody>
                    <a:bodyPr/>
                    <a:lstStyle/>
                    <a:p>
                      <a:pPr algn="l" rtl="0" fontAlgn="ctr"/>
                      <a:r>
                        <a:rPr lang="ru-RU" sz="900" b="0" i="0" u="none" strike="noStrike" dirty="0">
                          <a:solidFill>
                            <a:srgbClr val="000000"/>
                          </a:solidFill>
                          <a:latin typeface="Calibri" pitchFamily="34" charset="0"/>
                          <a:cs typeface="Calibri" pitchFamily="34" charset="0"/>
                        </a:rPr>
                        <a:t>Р</a:t>
                      </a:r>
                      <a:r>
                        <a:rPr lang="ru-RU" sz="900" b="0" i="0" u="sng" strike="noStrike" dirty="0">
                          <a:solidFill>
                            <a:srgbClr val="000000"/>
                          </a:solidFill>
                          <a:latin typeface="Calibri" pitchFamily="34" charset="0"/>
                          <a:cs typeface="Calibri" pitchFamily="34" charset="0"/>
                        </a:rPr>
                        <a:t>емонт тротуаров</a:t>
                      </a:r>
                      <a:r>
                        <a:rPr lang="ru-RU" sz="900" b="0" i="0" u="none" strike="noStrike" dirty="0">
                          <a:solidFill>
                            <a:srgbClr val="000000"/>
                          </a:solidFill>
                          <a:latin typeface="Calibri" pitchFamily="34" charset="0"/>
                          <a:cs typeface="Calibri" pitchFamily="34" charset="0"/>
                        </a:rPr>
                        <a:t> по ул. Моздокская, ул. </a:t>
                      </a:r>
                      <a:r>
                        <a:rPr lang="ru-RU" sz="900" b="0" i="0" u="none" strike="noStrike" dirty="0" err="1">
                          <a:solidFill>
                            <a:srgbClr val="000000"/>
                          </a:solidFill>
                          <a:latin typeface="Calibri" pitchFamily="34" charset="0"/>
                          <a:cs typeface="Calibri" pitchFamily="34" charset="0"/>
                        </a:rPr>
                        <a:t>Исаакяна</a:t>
                      </a:r>
                      <a:r>
                        <a:rPr lang="ru-RU" sz="900" b="0" i="0" u="none" strike="noStrike" dirty="0">
                          <a:solidFill>
                            <a:srgbClr val="000000"/>
                          </a:solidFill>
                          <a:latin typeface="Calibri" pitchFamily="34" charset="0"/>
                          <a:cs typeface="Calibri" pitchFamily="34" charset="0"/>
                        </a:rPr>
                        <a:t>, ул. Советская и ул. Шаумяна в селе </a:t>
                      </a:r>
                      <a:r>
                        <a:rPr lang="ru-RU" sz="900" b="0" i="0" u="none" strike="noStrike" dirty="0" err="1">
                          <a:solidFill>
                            <a:srgbClr val="000000"/>
                          </a:solidFill>
                          <a:latin typeface="Calibri" pitchFamily="34" charset="0"/>
                          <a:cs typeface="Calibri" pitchFamily="34" charset="0"/>
                        </a:rPr>
                        <a:t>Эдиссии</a:t>
                      </a:r>
                      <a:r>
                        <a:rPr lang="ru-RU" sz="900" b="0" i="0" u="none" strike="noStrike" dirty="0">
                          <a:solidFill>
                            <a:srgbClr val="000000"/>
                          </a:solidFill>
                          <a:latin typeface="Calibri" pitchFamily="34" charset="0"/>
                          <a:cs typeface="Calibri" pitchFamily="34" charset="0"/>
                        </a:rPr>
                        <a:t>  Курского района Ставропольского края</a:t>
                      </a:r>
                    </a:p>
                  </a:txBody>
                  <a:tcPr marL="6531" marR="6531" marT="6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2 345,33</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1 652,62</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692,71</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60</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632,71</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865">
                <a:tc>
                  <a:txBody>
                    <a:bodyPr/>
                    <a:lstStyle/>
                    <a:p>
                      <a:pPr algn="ctr" rtl="0" fontAlgn="ctr"/>
                      <a:r>
                        <a:rPr lang="ru-RU" sz="900" b="0" i="0" u="none" strike="noStrike">
                          <a:solidFill>
                            <a:srgbClr val="000000"/>
                          </a:solidFill>
                          <a:latin typeface="Calibri" pitchFamily="34" charset="0"/>
                          <a:cs typeface="Calibri" pitchFamily="34" charset="0"/>
                        </a:rPr>
                        <a:t> </a:t>
                      </a:r>
                    </a:p>
                  </a:txBody>
                  <a:tcPr marL="6531" marR="6531" marT="6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16 081,31</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11 710,69</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4370,62</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dirty="0">
                          <a:solidFill>
                            <a:srgbClr val="000000"/>
                          </a:solidFill>
                          <a:latin typeface="Calibri" pitchFamily="34" charset="0"/>
                          <a:cs typeface="Calibri" pitchFamily="34" charset="0"/>
                        </a:rPr>
                        <a:t>1057,4</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dirty="0">
                          <a:solidFill>
                            <a:srgbClr val="000000"/>
                          </a:solidFill>
                          <a:latin typeface="Calibri" pitchFamily="34" charset="0"/>
                          <a:cs typeface="Calibri" pitchFamily="34" charset="0"/>
                        </a:rPr>
                        <a:t>3313,22</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avatars.mds.yandex.net/get-pdb/1626167/27b86de6-5491-4c52-b6e1-456716c76d47/s1200"/>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
        <p:nvSpPr>
          <p:cNvPr id="13" name="Rectangle 1"/>
          <p:cNvSpPr>
            <a:spLocks noChangeArrowheads="1"/>
          </p:cNvSpPr>
          <p:nvPr/>
        </p:nvSpPr>
        <p:spPr bwMode="auto">
          <a:xfrm>
            <a:off x="0" y="0"/>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2000" dirty="0" smtClean="0">
                <a:solidFill>
                  <a:srgbClr val="000000"/>
                </a:solidFill>
                <a:latin typeface="Calibri" pitchFamily="34" charset="0"/>
                <a:ea typeface="Times New Roman" pitchFamily="18" charset="0"/>
                <a:cs typeface="Calibri" pitchFamily="34" charset="0"/>
              </a:rPr>
              <a:t>Устройство тротуарных дорожек а п. Балтийский  Курского района Ставропольского края</a:t>
            </a:r>
            <a:endParaRPr lang="ru-RU" sz="2000" dirty="0" smtClean="0">
              <a:latin typeface="Calibri" pitchFamily="34" charset="0"/>
              <a:cs typeface="Calibri" pitchFamily="34" charset="0"/>
            </a:endParaRPr>
          </a:p>
        </p:txBody>
      </p:sp>
      <p:sp>
        <p:nvSpPr>
          <p:cNvPr id="12" name="Rectangle 2"/>
          <p:cNvSpPr>
            <a:spLocks noChangeArrowheads="1"/>
          </p:cNvSpPr>
          <p:nvPr/>
        </p:nvSpPr>
        <p:spPr bwMode="auto">
          <a:xfrm>
            <a:off x="4724400" y="1447800"/>
            <a:ext cx="4143372"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accent5">
                    <a:lumMod val="75000"/>
                  </a:schemeClr>
                </a:solidFill>
                <a:effectLst/>
                <a:latin typeface="Calibri" pitchFamily="34" charset="0"/>
                <a:ea typeface="Times New Roman" pitchFamily="18" charset="0"/>
                <a:cs typeface="Calibri" pitchFamily="34" charset="0"/>
              </a:rPr>
              <a:t>ИСТОЧНИКИ ФИНАНСИРОВАНИЯ</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600" b="0" i="0" u="none" strike="noStrike" cap="none" normalizeH="0" baseline="0" dirty="0" smtClean="0">
              <a:ln>
                <a:noFill/>
              </a:ln>
              <a:solidFill>
                <a:schemeClr val="tx1"/>
              </a:solidFill>
              <a:effectLst/>
              <a:latin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Краевой бюджет: 1 407,03</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Бюджет поселения: 360,00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fontAlgn="base" hangingPunct="0">
              <a:spcBef>
                <a:spcPct val="0"/>
              </a:spcBef>
              <a:spcAft>
                <a:spcPct val="0"/>
              </a:spcAft>
              <a:buFontTx/>
              <a:buChar char="•"/>
            </a:pPr>
            <a:r>
              <a:rPr lang="ru-RU" sz="1600" dirty="0" smtClean="0">
                <a:solidFill>
                  <a:srgbClr val="000000"/>
                </a:solidFill>
                <a:latin typeface="Calibri" pitchFamily="34" charset="0"/>
                <a:ea typeface="Times New Roman" pitchFamily="18" charset="0"/>
                <a:cs typeface="Calibri" pitchFamily="34" charset="0"/>
              </a:rPr>
              <a:t>Спонсорская помощь: 225,00 тыс. руб.</a:t>
            </a:r>
            <a:endParaRPr lang="ru-RU" sz="800" dirty="0" smtClean="0">
              <a:latin typeface="Calibri" pitchFamily="34" charset="0"/>
              <a:cs typeface="Calibri" pitchFamily="34" charset="0"/>
            </a:endParaRPr>
          </a:p>
          <a:p>
            <a:pPr lvl="0" eaLnBrk="0" fontAlgn="base" hangingPunct="0">
              <a:spcBef>
                <a:spcPct val="0"/>
              </a:spcBef>
              <a:spcAft>
                <a:spcPct val="0"/>
              </a:spcAft>
              <a:buFontTx/>
              <a:buChar char="•"/>
            </a:pPr>
            <a:endParaRPr lang="ru-RU" sz="800" dirty="0" smtClean="0">
              <a:latin typeface="Calibri" pitchFamily="34" charset="0"/>
              <a:cs typeface="Calibri" pitchFamily="34" charset="0"/>
            </a:endParaRPr>
          </a:p>
          <a:p>
            <a:pPr eaLnBrk="0" fontAlgn="base" hangingPunct="0">
              <a:spcBef>
                <a:spcPct val="0"/>
              </a:spcBef>
              <a:spcAft>
                <a:spcPct val="0"/>
              </a:spcAft>
            </a:pPr>
            <a:endParaRPr lang="ru-RU" sz="1600" dirty="0" smtClean="0">
              <a:solidFill>
                <a:srgbClr val="000000"/>
              </a:solidFill>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Calibri" pitchFamily="34" charset="0"/>
              <a:cs typeface="Calibri" pitchFamily="34" charset="0"/>
            </a:endParaRPr>
          </a:p>
        </p:txBody>
      </p:sp>
      <p:sp>
        <p:nvSpPr>
          <p:cNvPr id="10" name="Rectangle 3"/>
          <p:cNvSpPr>
            <a:spLocks noChangeArrowheads="1"/>
          </p:cNvSpPr>
          <p:nvPr/>
        </p:nvSpPr>
        <p:spPr bwMode="auto">
          <a:xfrm>
            <a:off x="2209800" y="762000"/>
            <a:ext cx="45720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FF0000"/>
                </a:solidFill>
                <a:effectLst/>
                <a:latin typeface="Semibold" charset="0"/>
                <a:ea typeface="Times New Roman" pitchFamily="18" charset="0"/>
                <a:cs typeface="Times New Roman" pitchFamily="18" charset="0"/>
              </a:rPr>
              <a:t>ИСХОДНОЕ СОСТОЯНИЕ ОБЪЕКТА</a:t>
            </a:r>
            <a:endParaRPr kumimoji="0" lang="ru-RU" sz="1600" b="0" i="0" u="none" strike="noStrike" cap="none" normalizeH="0" baseline="0" dirty="0" smtClean="0">
              <a:ln>
                <a:noFill/>
              </a:ln>
              <a:solidFill>
                <a:srgbClr val="FF0000"/>
              </a:solidFill>
              <a:effectLst/>
              <a:latin typeface="Arial" pitchFamily="34" charset="0"/>
              <a:cs typeface="Arial" pitchFamily="34" charset="0"/>
            </a:endParaRPr>
          </a:p>
        </p:txBody>
      </p:sp>
      <p:sp>
        <p:nvSpPr>
          <p:cNvPr id="11" name="Rectangle 4"/>
          <p:cNvSpPr>
            <a:spLocks noChangeArrowheads="1"/>
          </p:cNvSpPr>
          <p:nvPr/>
        </p:nvSpPr>
        <p:spPr bwMode="auto">
          <a:xfrm>
            <a:off x="1571604" y="3643314"/>
            <a:ext cx="421481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B050"/>
                </a:solidFill>
                <a:effectLst/>
                <a:latin typeface="Calibri" pitchFamily="34" charset="0"/>
                <a:ea typeface="Times New Roman" pitchFamily="18" charset="0"/>
                <a:cs typeface="Calibri" pitchFamily="34" charset="0"/>
              </a:rPr>
              <a:t>РЕЗУЛЬТАТЫ РЕАЛИЗАЦИИ</a:t>
            </a:r>
            <a:endParaRPr kumimoji="0" lang="ru-RU" b="0" i="0" u="none" strike="noStrike" cap="none" normalizeH="0" baseline="0" dirty="0" smtClean="0">
              <a:ln>
                <a:noFill/>
              </a:ln>
              <a:solidFill>
                <a:srgbClr val="00B050"/>
              </a:solidFill>
              <a:effectLst/>
              <a:latin typeface="Calibri" pitchFamily="34" charset="0"/>
              <a:cs typeface="Calibri" pitchFamily="34" charset="0"/>
            </a:endParaRPr>
          </a:p>
        </p:txBody>
      </p:sp>
      <p:pic>
        <p:nvPicPr>
          <p:cNvPr id="3074" name="Picture 2" descr="C:\Users\Кострицкая\Desktop\презентация\Балтийский\20190723_112738.jpg"/>
          <p:cNvPicPr>
            <a:picLocks noChangeAspect="1" noChangeArrowheads="1"/>
          </p:cNvPicPr>
          <p:nvPr/>
        </p:nvPicPr>
        <p:blipFill>
          <a:blip r:embed="rId3" cstate="print"/>
          <a:srcRect/>
          <a:stretch>
            <a:fillRect/>
          </a:stretch>
        </p:blipFill>
        <p:spPr bwMode="auto">
          <a:xfrm rot="5400000">
            <a:off x="1295399" y="457201"/>
            <a:ext cx="2286001" cy="3810000"/>
          </a:xfrm>
          <a:prstGeom prst="rect">
            <a:avLst/>
          </a:prstGeom>
          <a:ln>
            <a:noFill/>
          </a:ln>
          <a:effectLst>
            <a:softEdge rad="112500"/>
          </a:effectLst>
        </p:spPr>
      </p:pic>
      <p:pic>
        <p:nvPicPr>
          <p:cNvPr id="3075" name="Picture 3" descr="C:\Users\Кострицкая\Desktop\презентация\Балтийский\20190723_112419.jpg"/>
          <p:cNvPicPr>
            <a:picLocks noChangeAspect="1" noChangeArrowheads="1"/>
          </p:cNvPicPr>
          <p:nvPr/>
        </p:nvPicPr>
        <p:blipFill>
          <a:blip r:embed="rId4" cstate="print"/>
          <a:srcRect/>
          <a:stretch>
            <a:fillRect/>
          </a:stretch>
        </p:blipFill>
        <p:spPr bwMode="auto">
          <a:xfrm rot="5400000">
            <a:off x="1209394" y="3743606"/>
            <a:ext cx="2381811" cy="3428999"/>
          </a:xfrm>
          <a:prstGeom prst="rect">
            <a:avLst/>
          </a:prstGeom>
          <a:ln>
            <a:noFill/>
          </a:ln>
          <a:effectLst>
            <a:softEdge rad="112500"/>
          </a:effectLst>
        </p:spPr>
      </p:pic>
      <p:pic>
        <p:nvPicPr>
          <p:cNvPr id="3076" name="Picture 4" descr="C:\Users\Кострицкая\Desktop\презентация\Балтийский\20190723_112516.jpg"/>
          <p:cNvPicPr>
            <a:picLocks noChangeAspect="1" noChangeArrowheads="1"/>
          </p:cNvPicPr>
          <p:nvPr/>
        </p:nvPicPr>
        <p:blipFill>
          <a:blip r:embed="rId5" cstate="print"/>
          <a:srcRect/>
          <a:stretch>
            <a:fillRect/>
          </a:stretch>
        </p:blipFill>
        <p:spPr bwMode="auto">
          <a:xfrm rot="5400000">
            <a:off x="5524500" y="3695700"/>
            <a:ext cx="2362200" cy="35052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p:cNvSpPr>
            <a:spLocks noChangeArrowheads="1"/>
          </p:cNvSpPr>
          <p:nvPr/>
        </p:nvSpPr>
        <p:spPr bwMode="auto">
          <a:xfrm>
            <a:off x="0" y="0"/>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ru-RU" sz="2000" dirty="0" smtClean="0">
                <a:solidFill>
                  <a:srgbClr val="000000"/>
                </a:solidFill>
                <a:latin typeface="Calibri" pitchFamily="34" charset="0"/>
                <a:ea typeface="Times New Roman" pitchFamily="18" charset="0"/>
                <a:cs typeface="Calibri" pitchFamily="34" charset="0"/>
              </a:rPr>
              <a:t>Строительство комплексной спортивной площадки в пос. Рощино </a:t>
            </a:r>
          </a:p>
          <a:p>
            <a:pPr lvl="0" algn="ctr" fontAlgn="base">
              <a:spcBef>
                <a:spcPct val="0"/>
              </a:spcBef>
              <a:spcAft>
                <a:spcPct val="0"/>
              </a:spcAft>
            </a:pPr>
            <a:r>
              <a:rPr lang="ru-RU" sz="2000" dirty="0" smtClean="0">
                <a:solidFill>
                  <a:srgbClr val="000000"/>
                </a:solidFill>
                <a:latin typeface="Calibri" pitchFamily="34" charset="0"/>
                <a:ea typeface="Times New Roman" pitchFamily="18" charset="0"/>
                <a:cs typeface="Calibri" pitchFamily="34" charset="0"/>
              </a:rPr>
              <a:t>Курского района Ставропольского края</a:t>
            </a:r>
            <a:endParaRPr lang="ru-RU" sz="2000" dirty="0" smtClean="0">
              <a:latin typeface="Calibri" pitchFamily="34" charset="0"/>
              <a:cs typeface="Calibri" pitchFamily="34" charset="0"/>
            </a:endParaRPr>
          </a:p>
        </p:txBody>
      </p:sp>
      <p:sp>
        <p:nvSpPr>
          <p:cNvPr id="14" name="Rectangle 2"/>
          <p:cNvSpPr>
            <a:spLocks noChangeArrowheads="1"/>
          </p:cNvSpPr>
          <p:nvPr/>
        </p:nvSpPr>
        <p:spPr bwMode="auto">
          <a:xfrm>
            <a:off x="4724400" y="1447800"/>
            <a:ext cx="4143372"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accent5">
                    <a:lumMod val="75000"/>
                  </a:schemeClr>
                </a:solidFill>
                <a:effectLst/>
                <a:latin typeface="Calibri" pitchFamily="34" charset="0"/>
                <a:ea typeface="Times New Roman" pitchFamily="18" charset="0"/>
                <a:cs typeface="Calibri" pitchFamily="34" charset="0"/>
              </a:rPr>
              <a:t>ИСТОЧНИКИ ФИНАНСИРОВАНИЯ</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600" b="0" i="0" u="none" strike="noStrike" cap="none" normalizeH="0" baseline="0" dirty="0" smtClean="0">
              <a:ln>
                <a:noFill/>
              </a:ln>
              <a:solidFill>
                <a:schemeClr val="tx1"/>
              </a:solidFill>
              <a:effectLst/>
              <a:latin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Краевой бюджет: 1 797,88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Бюджет поселения: 360,05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fontAlgn="base" hangingPunct="0">
              <a:spcBef>
                <a:spcPct val="0"/>
              </a:spcBef>
              <a:spcAft>
                <a:spcPct val="0"/>
              </a:spcAft>
              <a:buFontTx/>
              <a:buChar char="•"/>
            </a:pPr>
            <a:r>
              <a:rPr lang="ru-RU" sz="1600" dirty="0" smtClean="0">
                <a:solidFill>
                  <a:srgbClr val="000000"/>
                </a:solidFill>
                <a:latin typeface="Calibri" pitchFamily="34" charset="0"/>
                <a:ea typeface="Times New Roman" pitchFamily="18" charset="0"/>
                <a:cs typeface="Calibri" pitchFamily="34" charset="0"/>
              </a:rPr>
              <a:t>Спонсорская помощь: 245,50 тыс. руб.</a:t>
            </a:r>
            <a:endParaRPr lang="ru-RU" sz="800" dirty="0" smtClean="0">
              <a:latin typeface="Calibri" pitchFamily="34" charset="0"/>
              <a:cs typeface="Calibri" pitchFamily="34" charset="0"/>
            </a:endParaRPr>
          </a:p>
          <a:p>
            <a:pPr lvl="0" eaLnBrk="0" fontAlgn="base" hangingPunct="0">
              <a:spcBef>
                <a:spcPct val="0"/>
              </a:spcBef>
              <a:spcAft>
                <a:spcPct val="0"/>
              </a:spcAft>
              <a:buFontTx/>
              <a:buChar char="•"/>
            </a:pPr>
            <a:endParaRPr lang="ru-RU" sz="800" dirty="0" smtClean="0">
              <a:latin typeface="Calibri" pitchFamily="34" charset="0"/>
              <a:cs typeface="Calibri" pitchFamily="34" charset="0"/>
            </a:endParaRPr>
          </a:p>
          <a:p>
            <a:pPr eaLnBrk="0" fontAlgn="base" hangingPunct="0">
              <a:spcBef>
                <a:spcPct val="0"/>
              </a:spcBef>
              <a:spcAft>
                <a:spcPct val="0"/>
              </a:spcAft>
            </a:pPr>
            <a:endParaRPr lang="ru-RU" sz="1600" dirty="0" smtClean="0">
              <a:solidFill>
                <a:srgbClr val="000000"/>
              </a:solidFill>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Calibri" pitchFamily="34" charset="0"/>
              <a:cs typeface="Calibri" pitchFamily="34" charset="0"/>
            </a:endParaRPr>
          </a:p>
        </p:txBody>
      </p:sp>
      <p:sp>
        <p:nvSpPr>
          <p:cNvPr id="10" name="Rectangle 3"/>
          <p:cNvSpPr>
            <a:spLocks noChangeArrowheads="1"/>
          </p:cNvSpPr>
          <p:nvPr/>
        </p:nvSpPr>
        <p:spPr bwMode="auto">
          <a:xfrm>
            <a:off x="2209800" y="762000"/>
            <a:ext cx="45720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FF0000"/>
                </a:solidFill>
                <a:effectLst/>
                <a:latin typeface="Semibold" charset="0"/>
                <a:ea typeface="Times New Roman" pitchFamily="18" charset="0"/>
                <a:cs typeface="Times New Roman" pitchFamily="18" charset="0"/>
              </a:rPr>
              <a:t>ИСХОДНОЕ СОСТОЯНИЕ ОБЪЕКТА</a:t>
            </a:r>
            <a:endParaRPr kumimoji="0" lang="ru-RU" sz="1600" b="0" i="0" u="none" strike="noStrike" cap="none" normalizeH="0" baseline="0" dirty="0" smtClean="0">
              <a:ln>
                <a:noFill/>
              </a:ln>
              <a:solidFill>
                <a:srgbClr val="FF0000"/>
              </a:solidFill>
              <a:effectLst/>
              <a:latin typeface="Arial" pitchFamily="34" charset="0"/>
              <a:cs typeface="Arial" pitchFamily="34" charset="0"/>
            </a:endParaRPr>
          </a:p>
        </p:txBody>
      </p:sp>
      <p:sp>
        <p:nvSpPr>
          <p:cNvPr id="12" name="Rectangle 4"/>
          <p:cNvSpPr>
            <a:spLocks noChangeArrowheads="1"/>
          </p:cNvSpPr>
          <p:nvPr/>
        </p:nvSpPr>
        <p:spPr bwMode="auto">
          <a:xfrm>
            <a:off x="1571604" y="3643314"/>
            <a:ext cx="421481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B050"/>
                </a:solidFill>
                <a:effectLst/>
                <a:latin typeface="Calibri" pitchFamily="34" charset="0"/>
                <a:ea typeface="Times New Roman" pitchFamily="18" charset="0"/>
                <a:cs typeface="Calibri" pitchFamily="34" charset="0"/>
              </a:rPr>
              <a:t>РЕЗУЛЬТАТЫ РЕАЛИЗАЦИИ</a:t>
            </a:r>
            <a:endParaRPr kumimoji="0" lang="ru-RU" b="0" i="0" u="none" strike="noStrike" cap="none" normalizeH="0" baseline="0" dirty="0" smtClean="0">
              <a:ln>
                <a:noFill/>
              </a:ln>
              <a:solidFill>
                <a:srgbClr val="00B050"/>
              </a:solidFill>
              <a:effectLst/>
              <a:latin typeface="Calibri" pitchFamily="34" charset="0"/>
              <a:cs typeface="Calibri" pitchFamily="34" charset="0"/>
            </a:endParaRPr>
          </a:p>
        </p:txBody>
      </p:sp>
      <p:pic>
        <p:nvPicPr>
          <p:cNvPr id="2050" name="Picture 2" descr="C:\Users\Кострицкая\Desktop\презентация\Рощинский\IMG_3556-23-05-19-02-05.JPG"/>
          <p:cNvPicPr>
            <a:picLocks noChangeAspect="1" noChangeArrowheads="1"/>
          </p:cNvPicPr>
          <p:nvPr/>
        </p:nvPicPr>
        <p:blipFill>
          <a:blip r:embed="rId2" cstate="print"/>
          <a:srcRect/>
          <a:stretch>
            <a:fillRect/>
          </a:stretch>
        </p:blipFill>
        <p:spPr bwMode="auto">
          <a:xfrm>
            <a:off x="685800" y="1295400"/>
            <a:ext cx="3214255" cy="2209800"/>
          </a:xfrm>
          <a:prstGeom prst="rect">
            <a:avLst/>
          </a:prstGeom>
          <a:ln>
            <a:noFill/>
          </a:ln>
          <a:effectLst>
            <a:softEdge rad="112500"/>
          </a:effectLst>
        </p:spPr>
      </p:pic>
      <p:pic>
        <p:nvPicPr>
          <p:cNvPr id="2051" name="Picture 3" descr="C:\Users\Кострицкая\Desktop\презентация\Рощинский\image1(1).jpeg"/>
          <p:cNvPicPr>
            <a:picLocks noChangeAspect="1" noChangeArrowheads="1"/>
          </p:cNvPicPr>
          <p:nvPr/>
        </p:nvPicPr>
        <p:blipFill>
          <a:blip r:embed="rId3"/>
          <a:srcRect/>
          <a:stretch>
            <a:fillRect/>
          </a:stretch>
        </p:blipFill>
        <p:spPr bwMode="auto">
          <a:xfrm>
            <a:off x="609600" y="4038600"/>
            <a:ext cx="3352800" cy="2514600"/>
          </a:xfrm>
          <a:prstGeom prst="rect">
            <a:avLst/>
          </a:prstGeom>
          <a:ln>
            <a:noFill/>
          </a:ln>
          <a:effectLst>
            <a:softEdge rad="112500"/>
          </a:effectLst>
        </p:spPr>
      </p:pic>
      <p:pic>
        <p:nvPicPr>
          <p:cNvPr id="2052" name="Picture 4" descr="C:\Users\Кострицкая\Desktop\презентация\Рощинский\image3.jpeg"/>
          <p:cNvPicPr>
            <a:picLocks noChangeAspect="1" noChangeArrowheads="1"/>
          </p:cNvPicPr>
          <p:nvPr/>
        </p:nvPicPr>
        <p:blipFill>
          <a:blip r:embed="rId4"/>
          <a:srcRect/>
          <a:stretch>
            <a:fillRect/>
          </a:stretch>
        </p:blipFill>
        <p:spPr bwMode="auto">
          <a:xfrm>
            <a:off x="5029200" y="4038600"/>
            <a:ext cx="3505200" cy="2514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avatars.mds.yandex.net/get-pdb/1626167/27b86de6-5491-4c52-b6e1-456716c76d47/s1200"/>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
        <p:nvSpPr>
          <p:cNvPr id="16" name="Rectangle 1"/>
          <p:cNvSpPr>
            <a:spLocks noChangeArrowheads="1"/>
          </p:cNvSpPr>
          <p:nvPr/>
        </p:nvSpPr>
        <p:spPr bwMode="auto">
          <a:xfrm>
            <a:off x="0" y="0"/>
            <a:ext cx="9144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ru-RU" dirty="0" smtClean="0">
                <a:solidFill>
                  <a:srgbClr val="000000"/>
                </a:solidFill>
                <a:latin typeface="Medium"/>
                <a:ea typeface="Times New Roman" pitchFamily="18" charset="0"/>
                <a:cs typeface="Times New Roman" pitchFamily="18" charset="0"/>
              </a:rPr>
              <a:t>Ремонт здания </a:t>
            </a:r>
            <a:r>
              <a:rPr lang="ru-RU" dirty="0" err="1" smtClean="0">
                <a:solidFill>
                  <a:srgbClr val="000000"/>
                </a:solidFill>
                <a:latin typeface="Medium"/>
                <a:ea typeface="Times New Roman" pitchFamily="18" charset="0"/>
                <a:cs typeface="Times New Roman" pitchFamily="18" charset="0"/>
              </a:rPr>
              <a:t>Уваровского</a:t>
            </a:r>
            <a:r>
              <a:rPr lang="ru-RU" dirty="0" smtClean="0">
                <a:solidFill>
                  <a:srgbClr val="000000"/>
                </a:solidFill>
                <a:latin typeface="Medium"/>
                <a:ea typeface="Times New Roman" pitchFamily="18" charset="0"/>
                <a:cs typeface="Times New Roman" pitchFamily="18" charset="0"/>
              </a:rPr>
              <a:t> СДК по ул. Колхозная, 8 (первый этап) в с. </a:t>
            </a:r>
            <a:r>
              <a:rPr lang="ru-RU" dirty="0" err="1" smtClean="0">
                <a:solidFill>
                  <a:srgbClr val="000000"/>
                </a:solidFill>
                <a:latin typeface="Medium"/>
                <a:ea typeface="Times New Roman" pitchFamily="18" charset="0"/>
                <a:cs typeface="Times New Roman" pitchFamily="18" charset="0"/>
              </a:rPr>
              <a:t>Уваровское</a:t>
            </a:r>
            <a:r>
              <a:rPr lang="ru-RU" dirty="0" smtClean="0">
                <a:solidFill>
                  <a:srgbClr val="000000"/>
                </a:solidFill>
                <a:latin typeface="Medium"/>
                <a:ea typeface="Times New Roman" pitchFamily="18" charset="0"/>
                <a:cs typeface="Times New Roman" pitchFamily="18" charset="0"/>
              </a:rPr>
              <a:t> муниципального образования Русского сельсовета Курского района Ставропольского края</a:t>
            </a:r>
            <a:endParaRPr lang="ru-RU" sz="1400" dirty="0" smtClean="0">
              <a:latin typeface="Arial" pitchFamily="34" charset="0"/>
              <a:cs typeface="Arial" pitchFamily="34" charset="0"/>
            </a:endParaRPr>
          </a:p>
        </p:txBody>
      </p:sp>
      <p:sp>
        <p:nvSpPr>
          <p:cNvPr id="14" name="Rectangle 2"/>
          <p:cNvSpPr>
            <a:spLocks noChangeArrowheads="1"/>
          </p:cNvSpPr>
          <p:nvPr/>
        </p:nvSpPr>
        <p:spPr bwMode="auto">
          <a:xfrm>
            <a:off x="4724400" y="1447800"/>
            <a:ext cx="4143372"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accent5">
                    <a:lumMod val="75000"/>
                  </a:schemeClr>
                </a:solidFill>
                <a:effectLst/>
                <a:latin typeface="Calibri" pitchFamily="34" charset="0"/>
                <a:ea typeface="Times New Roman" pitchFamily="18" charset="0"/>
                <a:cs typeface="Calibri" pitchFamily="34" charset="0"/>
              </a:rPr>
              <a:t>ИСТОЧНИКИ ФИНАНСИРОВАНИЯ</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600" b="0" i="0" u="none" strike="noStrike" cap="none" normalizeH="0" baseline="0" dirty="0" smtClean="0">
              <a:ln>
                <a:noFill/>
              </a:ln>
              <a:solidFill>
                <a:schemeClr val="tx1"/>
              </a:solidFill>
              <a:effectLst/>
              <a:latin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Краевой бюджет: 1 949,59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Бюджет поселения: 494,87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fontAlgn="base" hangingPunct="0">
              <a:spcBef>
                <a:spcPct val="0"/>
              </a:spcBef>
              <a:spcAft>
                <a:spcPct val="0"/>
              </a:spcAft>
              <a:buFontTx/>
              <a:buChar char="•"/>
            </a:pPr>
            <a:r>
              <a:rPr lang="ru-RU" sz="1600" dirty="0" smtClean="0">
                <a:solidFill>
                  <a:srgbClr val="000000"/>
                </a:solidFill>
                <a:latin typeface="Calibri" pitchFamily="34" charset="0"/>
                <a:ea typeface="Times New Roman" pitchFamily="18" charset="0"/>
                <a:cs typeface="Calibri" pitchFamily="34" charset="0"/>
              </a:rPr>
              <a:t>Спонсорская помощь: 65,00 тыс. руб.</a:t>
            </a:r>
            <a:endParaRPr lang="ru-RU" sz="800" dirty="0" smtClean="0">
              <a:latin typeface="Calibri" pitchFamily="34" charset="0"/>
              <a:cs typeface="Calibri" pitchFamily="34" charset="0"/>
            </a:endParaRPr>
          </a:p>
          <a:p>
            <a:pPr lvl="0" eaLnBrk="0" fontAlgn="base" hangingPunct="0">
              <a:spcBef>
                <a:spcPct val="0"/>
              </a:spcBef>
              <a:spcAft>
                <a:spcPct val="0"/>
              </a:spcAft>
              <a:buFontTx/>
              <a:buChar char="•"/>
            </a:pPr>
            <a:endParaRPr lang="ru-RU" sz="800" dirty="0" smtClean="0">
              <a:latin typeface="Calibri" pitchFamily="34" charset="0"/>
              <a:cs typeface="Calibri" pitchFamily="34" charset="0"/>
            </a:endParaRPr>
          </a:p>
          <a:p>
            <a:pPr eaLnBrk="0" fontAlgn="base" hangingPunct="0">
              <a:spcBef>
                <a:spcPct val="0"/>
              </a:spcBef>
              <a:spcAft>
                <a:spcPct val="0"/>
              </a:spcAft>
            </a:pPr>
            <a:endParaRPr lang="ru-RU" sz="1600" dirty="0" smtClean="0">
              <a:solidFill>
                <a:srgbClr val="000000"/>
              </a:solidFill>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Calibri" pitchFamily="34" charset="0"/>
              <a:cs typeface="Calibri" pitchFamily="34" charset="0"/>
            </a:endParaRPr>
          </a:p>
        </p:txBody>
      </p:sp>
      <p:sp>
        <p:nvSpPr>
          <p:cNvPr id="10" name="Rectangle 3"/>
          <p:cNvSpPr>
            <a:spLocks noChangeArrowheads="1"/>
          </p:cNvSpPr>
          <p:nvPr/>
        </p:nvSpPr>
        <p:spPr bwMode="auto">
          <a:xfrm>
            <a:off x="2209800" y="762000"/>
            <a:ext cx="45720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FF0000"/>
                </a:solidFill>
                <a:effectLst/>
                <a:latin typeface="Semibold" charset="0"/>
                <a:ea typeface="Times New Roman" pitchFamily="18" charset="0"/>
                <a:cs typeface="Times New Roman" pitchFamily="18" charset="0"/>
              </a:rPr>
              <a:t>ИСХОДНОЕ СОСТОЯНИЕ ОБЪЕКТА</a:t>
            </a:r>
            <a:endParaRPr kumimoji="0" lang="ru-RU" sz="1600" b="0" i="0" u="none" strike="noStrike" cap="none" normalizeH="0" baseline="0" dirty="0" smtClean="0">
              <a:ln>
                <a:noFill/>
              </a:ln>
              <a:solidFill>
                <a:srgbClr val="FF0000"/>
              </a:solidFill>
              <a:effectLst/>
              <a:latin typeface="Arial" pitchFamily="34" charset="0"/>
              <a:cs typeface="Arial" pitchFamily="34" charset="0"/>
            </a:endParaRPr>
          </a:p>
        </p:txBody>
      </p:sp>
      <p:sp>
        <p:nvSpPr>
          <p:cNvPr id="11" name="Rectangle 4"/>
          <p:cNvSpPr>
            <a:spLocks noChangeArrowheads="1"/>
          </p:cNvSpPr>
          <p:nvPr/>
        </p:nvSpPr>
        <p:spPr bwMode="auto">
          <a:xfrm>
            <a:off x="1571604" y="3643314"/>
            <a:ext cx="421481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B050"/>
                </a:solidFill>
                <a:effectLst/>
                <a:latin typeface="Calibri" pitchFamily="34" charset="0"/>
                <a:ea typeface="Times New Roman" pitchFamily="18" charset="0"/>
                <a:cs typeface="Calibri" pitchFamily="34" charset="0"/>
              </a:rPr>
              <a:t>РЕЗУЛЬТАТЫ РЕАЛИЗАЦИИ</a:t>
            </a:r>
            <a:endParaRPr kumimoji="0" lang="ru-RU" b="0" i="0" u="none" strike="noStrike" cap="none" normalizeH="0" baseline="0" dirty="0" smtClean="0">
              <a:ln>
                <a:noFill/>
              </a:ln>
              <a:solidFill>
                <a:srgbClr val="00B050"/>
              </a:solidFill>
              <a:effectLst/>
              <a:latin typeface="Calibri" pitchFamily="34" charset="0"/>
              <a:cs typeface="Calibri" pitchFamily="34" charset="0"/>
            </a:endParaRPr>
          </a:p>
        </p:txBody>
      </p:sp>
      <p:pic>
        <p:nvPicPr>
          <p:cNvPr id="3075" name="Picture 3" descr="C:\Users\Кострицкая\Desktop\презентация\Русский (уваровский СДК)\IMG-20190604-WA0011.jpg"/>
          <p:cNvPicPr>
            <a:picLocks noChangeAspect="1" noChangeArrowheads="1"/>
          </p:cNvPicPr>
          <p:nvPr/>
        </p:nvPicPr>
        <p:blipFill>
          <a:blip r:embed="rId3"/>
          <a:srcRect/>
          <a:stretch>
            <a:fillRect/>
          </a:stretch>
        </p:blipFill>
        <p:spPr bwMode="auto">
          <a:xfrm>
            <a:off x="457200" y="4114800"/>
            <a:ext cx="3657600" cy="2543175"/>
          </a:xfrm>
          <a:prstGeom prst="rect">
            <a:avLst/>
          </a:prstGeom>
          <a:ln>
            <a:noFill/>
          </a:ln>
          <a:effectLst>
            <a:softEdge rad="112500"/>
          </a:effectLst>
        </p:spPr>
      </p:pic>
      <p:pic>
        <p:nvPicPr>
          <p:cNvPr id="3076" name="Picture 4" descr="C:\Users\Кострицкая\Desktop\презентация\Русский (уваровский СДК)\S1030084.JPG"/>
          <p:cNvPicPr>
            <a:picLocks noChangeAspect="1" noChangeArrowheads="1"/>
          </p:cNvPicPr>
          <p:nvPr/>
        </p:nvPicPr>
        <p:blipFill>
          <a:blip r:embed="rId4" cstate="print"/>
          <a:srcRect/>
          <a:stretch>
            <a:fillRect/>
          </a:stretch>
        </p:blipFill>
        <p:spPr bwMode="auto">
          <a:xfrm>
            <a:off x="533400" y="1143000"/>
            <a:ext cx="3581400" cy="2311400"/>
          </a:xfrm>
          <a:prstGeom prst="rect">
            <a:avLst/>
          </a:prstGeom>
          <a:ln>
            <a:noFill/>
          </a:ln>
          <a:effectLst>
            <a:softEdge rad="112500"/>
          </a:effectLst>
        </p:spPr>
      </p:pic>
      <p:pic>
        <p:nvPicPr>
          <p:cNvPr id="3077" name="Picture 5" descr="C:\Users\Кострицкая\Desktop\презентация\Русский (уваровский СДК)\S2910001.JPG"/>
          <p:cNvPicPr preferRelativeResize="0">
            <a:picLocks noChangeArrowheads="1"/>
          </p:cNvPicPr>
          <p:nvPr/>
        </p:nvPicPr>
        <p:blipFill>
          <a:blip r:embed="rId5" cstate="print"/>
          <a:srcRect/>
          <a:stretch>
            <a:fillRect/>
          </a:stretch>
        </p:blipFill>
        <p:spPr bwMode="auto">
          <a:xfrm>
            <a:off x="5410200" y="4114800"/>
            <a:ext cx="3429000" cy="255032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avatars.mds.yandex.net/get-pdb/1626167/27b86de6-5491-4c52-b6e1-456716c76d47/s1200"/>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
        <p:nvSpPr>
          <p:cNvPr id="4" name="Rectangle 3"/>
          <p:cNvSpPr>
            <a:spLocks noChangeArrowheads="1"/>
          </p:cNvSpPr>
          <p:nvPr/>
        </p:nvSpPr>
        <p:spPr bwMode="auto">
          <a:xfrm>
            <a:off x="2209800" y="762000"/>
            <a:ext cx="45720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FF0000"/>
                </a:solidFill>
                <a:effectLst/>
                <a:latin typeface="Semibold" charset="0"/>
                <a:ea typeface="Times New Roman" pitchFamily="18" charset="0"/>
                <a:cs typeface="Times New Roman" pitchFamily="18" charset="0"/>
              </a:rPr>
              <a:t>ИСХОДНОЕ СОСТОЯНИЕ ОБЪЕКТА</a:t>
            </a:r>
            <a:endParaRPr kumimoji="0" lang="ru-RU" sz="1600" b="0" i="0" u="none" strike="noStrike" cap="none" normalizeH="0" baseline="0" dirty="0" smtClean="0">
              <a:ln>
                <a:noFill/>
              </a:ln>
              <a:solidFill>
                <a:srgbClr val="FF0000"/>
              </a:solidFill>
              <a:effectLst/>
              <a:latin typeface="Arial" pitchFamily="34" charset="0"/>
              <a:cs typeface="Arial" pitchFamily="34" charset="0"/>
            </a:endParaRPr>
          </a:p>
        </p:txBody>
      </p:sp>
      <p:sp>
        <p:nvSpPr>
          <p:cNvPr id="5" name="Rectangle 4"/>
          <p:cNvSpPr>
            <a:spLocks noChangeArrowheads="1"/>
          </p:cNvSpPr>
          <p:nvPr/>
        </p:nvSpPr>
        <p:spPr bwMode="auto">
          <a:xfrm>
            <a:off x="1571604" y="3643314"/>
            <a:ext cx="421481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B050"/>
                </a:solidFill>
                <a:effectLst/>
                <a:latin typeface="Calibri" pitchFamily="34" charset="0"/>
                <a:ea typeface="Times New Roman" pitchFamily="18" charset="0"/>
                <a:cs typeface="Calibri" pitchFamily="34" charset="0"/>
              </a:rPr>
              <a:t>РЕЗУЛЬТАТЫ РЕАЛИЗАЦИИ</a:t>
            </a:r>
            <a:endParaRPr kumimoji="0" lang="ru-RU" b="0" i="0" u="none" strike="noStrike" cap="none" normalizeH="0" baseline="0" dirty="0" smtClean="0">
              <a:ln>
                <a:noFill/>
              </a:ln>
              <a:solidFill>
                <a:srgbClr val="00B050"/>
              </a:solidFill>
              <a:effectLst/>
              <a:latin typeface="Calibri" pitchFamily="34" charset="0"/>
              <a:cs typeface="Calibri" pitchFamily="34" charset="0"/>
            </a:endParaRPr>
          </a:p>
        </p:txBody>
      </p:sp>
      <p:sp>
        <p:nvSpPr>
          <p:cNvPr id="9" name="Rectangle 1"/>
          <p:cNvSpPr>
            <a:spLocks noChangeArrowheads="1"/>
          </p:cNvSpPr>
          <p:nvPr/>
        </p:nvSpPr>
        <p:spPr bwMode="auto">
          <a:xfrm>
            <a:off x="0" y="0"/>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ru-RU" sz="2000" dirty="0" smtClean="0">
                <a:solidFill>
                  <a:srgbClr val="000000"/>
                </a:solidFill>
                <a:latin typeface="Calibri" pitchFamily="34" charset="0"/>
                <a:ea typeface="Times New Roman" pitchFamily="18" charset="0"/>
                <a:cs typeface="Calibri" pitchFamily="34" charset="0"/>
              </a:rPr>
              <a:t>Благоустройство территории прилегающей к зданию Русского СДК в с. Русском Русского сельсовета Курского района Ставропольского края</a:t>
            </a:r>
            <a:endParaRPr lang="ru-RU" sz="2000" dirty="0" smtClean="0">
              <a:latin typeface="Calibri" pitchFamily="34" charset="0"/>
              <a:cs typeface="Calibri" pitchFamily="34" charset="0"/>
            </a:endParaRPr>
          </a:p>
        </p:txBody>
      </p:sp>
      <p:sp>
        <p:nvSpPr>
          <p:cNvPr id="11" name="Rectangle 2"/>
          <p:cNvSpPr>
            <a:spLocks noChangeArrowheads="1"/>
          </p:cNvSpPr>
          <p:nvPr/>
        </p:nvSpPr>
        <p:spPr bwMode="auto">
          <a:xfrm>
            <a:off x="4724400" y="1600200"/>
            <a:ext cx="4143372"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accent5">
                    <a:lumMod val="75000"/>
                  </a:schemeClr>
                </a:solidFill>
                <a:effectLst/>
                <a:latin typeface="Calibri" pitchFamily="34" charset="0"/>
                <a:ea typeface="Times New Roman" pitchFamily="18" charset="0"/>
                <a:cs typeface="Calibri" pitchFamily="34" charset="0"/>
              </a:rPr>
              <a:t>ИСТОЧНИКИ ФИНАНСИРОВАНИЯ</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600" b="0" i="0" u="none" strike="noStrike" cap="none" normalizeH="0" baseline="0" dirty="0" smtClean="0">
              <a:ln>
                <a:noFill/>
              </a:ln>
              <a:solidFill>
                <a:schemeClr val="tx1"/>
              </a:solidFill>
              <a:effectLst/>
              <a:latin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Краевой бюджет: 1949,16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Бюджет поселения: 656,57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fontAlgn="base" hangingPunct="0">
              <a:spcBef>
                <a:spcPct val="0"/>
              </a:spcBef>
              <a:spcAft>
                <a:spcPct val="0"/>
              </a:spcAft>
              <a:buFontTx/>
              <a:buChar char="•"/>
            </a:pPr>
            <a:r>
              <a:rPr lang="ru-RU" sz="1600" dirty="0" smtClean="0">
                <a:solidFill>
                  <a:srgbClr val="000000"/>
                </a:solidFill>
                <a:latin typeface="Calibri" pitchFamily="34" charset="0"/>
                <a:ea typeface="Times New Roman" pitchFamily="18" charset="0"/>
                <a:cs typeface="Calibri" pitchFamily="34" charset="0"/>
              </a:rPr>
              <a:t>Спонсорская помощь: 100,00 тыс. руб.</a:t>
            </a:r>
            <a:endParaRPr lang="ru-RU" sz="800" dirty="0" smtClean="0">
              <a:latin typeface="Calibri" pitchFamily="34" charset="0"/>
              <a:cs typeface="Calibri" pitchFamily="34" charset="0"/>
            </a:endParaRPr>
          </a:p>
          <a:p>
            <a:pPr lvl="0" eaLnBrk="0" fontAlgn="base" hangingPunct="0">
              <a:spcBef>
                <a:spcPct val="0"/>
              </a:spcBef>
              <a:spcAft>
                <a:spcPct val="0"/>
              </a:spcAft>
              <a:buFontTx/>
              <a:buChar char="•"/>
            </a:pPr>
            <a:endParaRPr lang="ru-RU" sz="800" dirty="0" smtClean="0">
              <a:latin typeface="Calibri" pitchFamily="34" charset="0"/>
              <a:cs typeface="Calibri" pitchFamily="34" charset="0"/>
            </a:endParaRPr>
          </a:p>
          <a:p>
            <a:pPr eaLnBrk="0" fontAlgn="base" hangingPunct="0">
              <a:spcBef>
                <a:spcPct val="0"/>
              </a:spcBef>
              <a:spcAft>
                <a:spcPct val="0"/>
              </a:spcAft>
            </a:pPr>
            <a:endParaRPr lang="ru-RU" sz="1600" dirty="0" smtClean="0">
              <a:solidFill>
                <a:srgbClr val="000000"/>
              </a:solidFill>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Calibri" pitchFamily="34" charset="0"/>
              <a:cs typeface="Calibri" pitchFamily="34" charset="0"/>
            </a:endParaRPr>
          </a:p>
        </p:txBody>
      </p:sp>
      <p:pic>
        <p:nvPicPr>
          <p:cNvPr id="1026" name="Picture 2" descr="C:\Users\Кострицкая\Desktop\презентация\Русский ДК\IMG_20190422_172145.jpg"/>
          <p:cNvPicPr>
            <a:picLocks noChangeAspect="1" noChangeArrowheads="1"/>
          </p:cNvPicPr>
          <p:nvPr/>
        </p:nvPicPr>
        <p:blipFill>
          <a:blip r:embed="rId3" cstate="print"/>
          <a:srcRect/>
          <a:stretch>
            <a:fillRect/>
          </a:stretch>
        </p:blipFill>
        <p:spPr bwMode="auto">
          <a:xfrm>
            <a:off x="609600" y="1219200"/>
            <a:ext cx="3429000" cy="2338718"/>
          </a:xfrm>
          <a:prstGeom prst="rect">
            <a:avLst/>
          </a:prstGeom>
          <a:ln>
            <a:noFill/>
          </a:ln>
          <a:effectLst>
            <a:softEdge rad="112500"/>
          </a:effectLst>
        </p:spPr>
      </p:pic>
      <p:pic>
        <p:nvPicPr>
          <p:cNvPr id="1027" name="Picture 3" descr="C:\Users\Кострицкая\Desktop\презентация\Русский ДК\IMG_20190912_143515.jpg"/>
          <p:cNvPicPr>
            <a:picLocks noChangeAspect="1" noChangeArrowheads="1"/>
          </p:cNvPicPr>
          <p:nvPr/>
        </p:nvPicPr>
        <p:blipFill>
          <a:blip r:embed="rId4" cstate="print"/>
          <a:srcRect/>
          <a:stretch>
            <a:fillRect/>
          </a:stretch>
        </p:blipFill>
        <p:spPr bwMode="auto">
          <a:xfrm>
            <a:off x="762000" y="4191000"/>
            <a:ext cx="3362832" cy="2344787"/>
          </a:xfrm>
          <a:prstGeom prst="rect">
            <a:avLst/>
          </a:prstGeom>
          <a:ln>
            <a:noFill/>
          </a:ln>
          <a:effectLst>
            <a:softEdge rad="112500"/>
          </a:effectLst>
        </p:spPr>
      </p:pic>
      <p:pic>
        <p:nvPicPr>
          <p:cNvPr id="1028" name="Picture 4" descr="C:\Users\Кострицкая\Desktop\презентация\Русский ДК\IMG_20191112_093303.jpg"/>
          <p:cNvPicPr>
            <a:picLocks noChangeAspect="1" noChangeArrowheads="1"/>
          </p:cNvPicPr>
          <p:nvPr/>
        </p:nvPicPr>
        <p:blipFill>
          <a:blip r:embed="rId5" cstate="print"/>
          <a:srcRect/>
          <a:stretch>
            <a:fillRect/>
          </a:stretch>
        </p:blipFill>
        <p:spPr bwMode="auto">
          <a:xfrm>
            <a:off x="4876800" y="4267200"/>
            <a:ext cx="3581400" cy="228208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avatars.mds.yandex.net/get-pdb/1626167/27b86de6-5491-4c52-b6e1-456716c76d47/s1200"/>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
        <p:nvSpPr>
          <p:cNvPr id="9" name="Rectangle 1"/>
          <p:cNvSpPr>
            <a:spLocks noChangeArrowheads="1"/>
          </p:cNvSpPr>
          <p:nvPr/>
        </p:nvSpPr>
        <p:spPr bwMode="auto">
          <a:xfrm>
            <a:off x="0" y="0"/>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ru-RU" sz="2000" dirty="0" smtClean="0">
                <a:solidFill>
                  <a:srgbClr val="000000"/>
                </a:solidFill>
                <a:latin typeface="Calibri" pitchFamily="34" charset="0"/>
                <a:ea typeface="Times New Roman" pitchFamily="18" charset="0"/>
                <a:cs typeface="Calibri" pitchFamily="34" charset="0"/>
              </a:rPr>
              <a:t>Ремонт зрительного зала х. Графский </a:t>
            </a:r>
            <a:r>
              <a:rPr lang="ru-RU" sz="2000" dirty="0" err="1" smtClean="0">
                <a:solidFill>
                  <a:srgbClr val="000000"/>
                </a:solidFill>
                <a:latin typeface="Calibri" pitchFamily="34" charset="0"/>
                <a:ea typeface="Times New Roman" pitchFamily="18" charset="0"/>
                <a:cs typeface="Calibri" pitchFamily="34" charset="0"/>
              </a:rPr>
              <a:t>Серноводского</a:t>
            </a:r>
            <a:r>
              <a:rPr lang="ru-RU" sz="2000" dirty="0" smtClean="0">
                <a:solidFill>
                  <a:srgbClr val="000000"/>
                </a:solidFill>
                <a:latin typeface="Calibri" pitchFamily="34" charset="0"/>
                <a:ea typeface="Times New Roman" pitchFamily="18" charset="0"/>
                <a:cs typeface="Calibri" pitchFamily="34" charset="0"/>
              </a:rPr>
              <a:t> сельсовета  Курского района Ставропольского края</a:t>
            </a:r>
            <a:endParaRPr lang="ru-RU" sz="2000" dirty="0" smtClean="0">
              <a:latin typeface="Calibri" pitchFamily="34" charset="0"/>
              <a:cs typeface="Calibri" pitchFamily="34" charset="0"/>
            </a:endParaRPr>
          </a:p>
        </p:txBody>
      </p:sp>
      <p:sp>
        <p:nvSpPr>
          <p:cNvPr id="11" name="Rectangle 2"/>
          <p:cNvSpPr>
            <a:spLocks noChangeArrowheads="1"/>
          </p:cNvSpPr>
          <p:nvPr/>
        </p:nvSpPr>
        <p:spPr bwMode="auto">
          <a:xfrm>
            <a:off x="4724400" y="1447800"/>
            <a:ext cx="4143372"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accent5">
                    <a:lumMod val="75000"/>
                  </a:schemeClr>
                </a:solidFill>
                <a:effectLst/>
                <a:latin typeface="Calibri" pitchFamily="34" charset="0"/>
                <a:ea typeface="Times New Roman" pitchFamily="18" charset="0"/>
                <a:cs typeface="Calibri" pitchFamily="34" charset="0"/>
              </a:rPr>
              <a:t>ИСТОЧНИКИ ФИНАНСИРОВАНИЯ</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600" b="0" i="0" u="none" strike="noStrike" cap="none" normalizeH="0" baseline="0" dirty="0" smtClean="0">
              <a:ln>
                <a:noFill/>
              </a:ln>
              <a:solidFill>
                <a:schemeClr val="tx1"/>
              </a:solidFill>
              <a:effectLst/>
              <a:latin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Краевой бюджет: 1 205,24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Бюджет поселения: 435,37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fontAlgn="base" hangingPunct="0">
              <a:spcBef>
                <a:spcPct val="0"/>
              </a:spcBef>
              <a:spcAft>
                <a:spcPct val="0"/>
              </a:spcAft>
              <a:buFontTx/>
              <a:buChar char="•"/>
            </a:pPr>
            <a:r>
              <a:rPr lang="ru-RU" sz="1600" dirty="0" smtClean="0">
                <a:solidFill>
                  <a:srgbClr val="000000"/>
                </a:solidFill>
                <a:latin typeface="Calibri" pitchFamily="34" charset="0"/>
                <a:ea typeface="Times New Roman" pitchFamily="18" charset="0"/>
                <a:cs typeface="Calibri" pitchFamily="34" charset="0"/>
              </a:rPr>
              <a:t>Спонсорская помощь: 181,4 тыс. руб.</a:t>
            </a:r>
            <a:endParaRPr lang="ru-RU" sz="800" dirty="0" smtClean="0">
              <a:latin typeface="Calibri" pitchFamily="34" charset="0"/>
              <a:cs typeface="Calibri" pitchFamily="34" charset="0"/>
            </a:endParaRPr>
          </a:p>
          <a:p>
            <a:pPr lvl="0" eaLnBrk="0" fontAlgn="base" hangingPunct="0">
              <a:spcBef>
                <a:spcPct val="0"/>
              </a:spcBef>
              <a:spcAft>
                <a:spcPct val="0"/>
              </a:spcAft>
              <a:buFontTx/>
              <a:buChar char="•"/>
            </a:pPr>
            <a:endParaRPr lang="ru-RU" sz="800" dirty="0" smtClean="0">
              <a:latin typeface="Calibri" pitchFamily="34" charset="0"/>
              <a:cs typeface="Calibri" pitchFamily="34" charset="0"/>
            </a:endParaRPr>
          </a:p>
          <a:p>
            <a:pPr eaLnBrk="0" fontAlgn="base" hangingPunct="0">
              <a:spcBef>
                <a:spcPct val="0"/>
              </a:spcBef>
              <a:spcAft>
                <a:spcPct val="0"/>
              </a:spcAft>
            </a:pPr>
            <a:endParaRPr lang="ru-RU" sz="1600" dirty="0" smtClean="0">
              <a:solidFill>
                <a:srgbClr val="000000"/>
              </a:solidFill>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Calibri" pitchFamily="34" charset="0"/>
              <a:cs typeface="Calibri" pitchFamily="34" charset="0"/>
            </a:endParaRPr>
          </a:p>
        </p:txBody>
      </p:sp>
      <p:sp>
        <p:nvSpPr>
          <p:cNvPr id="10" name="Rectangle 3"/>
          <p:cNvSpPr>
            <a:spLocks noChangeArrowheads="1"/>
          </p:cNvSpPr>
          <p:nvPr/>
        </p:nvSpPr>
        <p:spPr bwMode="auto">
          <a:xfrm>
            <a:off x="2209800" y="762000"/>
            <a:ext cx="45720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FF0000"/>
                </a:solidFill>
                <a:effectLst/>
                <a:latin typeface="Semibold" charset="0"/>
                <a:ea typeface="Times New Roman" pitchFamily="18" charset="0"/>
                <a:cs typeface="Times New Roman" pitchFamily="18" charset="0"/>
              </a:rPr>
              <a:t>ИСХОДНОЕ СОСТОЯНИЕ ОБЪЕКТА</a:t>
            </a:r>
            <a:endParaRPr kumimoji="0" lang="ru-RU" sz="1600" b="0" i="0" u="none" strike="noStrike" cap="none" normalizeH="0" baseline="0" dirty="0" smtClean="0">
              <a:ln>
                <a:noFill/>
              </a:ln>
              <a:solidFill>
                <a:srgbClr val="FF0000"/>
              </a:solidFill>
              <a:effectLst/>
              <a:latin typeface="Arial" pitchFamily="34" charset="0"/>
              <a:cs typeface="Arial" pitchFamily="34" charset="0"/>
            </a:endParaRPr>
          </a:p>
        </p:txBody>
      </p:sp>
      <p:sp>
        <p:nvSpPr>
          <p:cNvPr id="13" name="Rectangle 4"/>
          <p:cNvSpPr>
            <a:spLocks noChangeArrowheads="1"/>
          </p:cNvSpPr>
          <p:nvPr/>
        </p:nvSpPr>
        <p:spPr bwMode="auto">
          <a:xfrm>
            <a:off x="1571604" y="3643314"/>
            <a:ext cx="421481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B050"/>
                </a:solidFill>
                <a:effectLst/>
                <a:latin typeface="Calibri" pitchFamily="34" charset="0"/>
                <a:ea typeface="Times New Roman" pitchFamily="18" charset="0"/>
                <a:cs typeface="Calibri" pitchFamily="34" charset="0"/>
              </a:rPr>
              <a:t>РЕЗУЛЬТАТЫ РЕАЛИЗАЦИИ</a:t>
            </a:r>
            <a:endParaRPr kumimoji="0" lang="ru-RU" b="0" i="0" u="none" strike="noStrike" cap="none" normalizeH="0" baseline="0" dirty="0" smtClean="0">
              <a:ln>
                <a:noFill/>
              </a:ln>
              <a:solidFill>
                <a:srgbClr val="00B050"/>
              </a:solidFill>
              <a:effectLst/>
              <a:latin typeface="Calibri" pitchFamily="34" charset="0"/>
              <a:cs typeface="Calibri" pitchFamily="34" charset="0"/>
            </a:endParaRPr>
          </a:p>
        </p:txBody>
      </p:sp>
      <p:pic>
        <p:nvPicPr>
          <p:cNvPr id="2050" name="Picture 2" descr="C:\Users\Кострицкая\Desktop\презентация\Серноводский\20190218_112149.jpg"/>
          <p:cNvPicPr>
            <a:picLocks noChangeAspect="1" noChangeArrowheads="1"/>
          </p:cNvPicPr>
          <p:nvPr/>
        </p:nvPicPr>
        <p:blipFill>
          <a:blip r:embed="rId3" cstate="print"/>
          <a:srcRect/>
          <a:stretch>
            <a:fillRect/>
          </a:stretch>
        </p:blipFill>
        <p:spPr bwMode="auto">
          <a:xfrm>
            <a:off x="457200" y="1295400"/>
            <a:ext cx="3956923" cy="2133600"/>
          </a:xfrm>
          <a:prstGeom prst="rect">
            <a:avLst/>
          </a:prstGeom>
          <a:ln>
            <a:noFill/>
          </a:ln>
          <a:effectLst>
            <a:softEdge rad="112500"/>
          </a:effectLst>
        </p:spPr>
      </p:pic>
      <p:pic>
        <p:nvPicPr>
          <p:cNvPr id="2051" name="Picture 3" descr="C:\Users\Кострицкая\Desktop\презентация\Серноводский\20190807_122627.jpg"/>
          <p:cNvPicPr>
            <a:picLocks noChangeAspect="1" noChangeArrowheads="1"/>
          </p:cNvPicPr>
          <p:nvPr/>
        </p:nvPicPr>
        <p:blipFill>
          <a:blip r:embed="rId4" cstate="print"/>
          <a:srcRect/>
          <a:stretch>
            <a:fillRect/>
          </a:stretch>
        </p:blipFill>
        <p:spPr bwMode="auto">
          <a:xfrm>
            <a:off x="609600" y="4144736"/>
            <a:ext cx="3863790" cy="2345871"/>
          </a:xfrm>
          <a:prstGeom prst="rect">
            <a:avLst/>
          </a:prstGeom>
          <a:ln>
            <a:noFill/>
          </a:ln>
          <a:effectLst>
            <a:softEdge rad="112500"/>
          </a:effectLst>
        </p:spPr>
      </p:pic>
      <p:pic>
        <p:nvPicPr>
          <p:cNvPr id="2052" name="Picture 4" descr="C:\Users\Кострицкая\Desktop\презентация\Серноводский\image-29-05-20-04-04.png"/>
          <p:cNvPicPr>
            <a:picLocks noChangeAspect="1" noChangeArrowheads="1"/>
          </p:cNvPicPr>
          <p:nvPr/>
        </p:nvPicPr>
        <p:blipFill>
          <a:blip r:embed="rId5" cstate="print"/>
          <a:srcRect/>
          <a:stretch>
            <a:fillRect/>
          </a:stretch>
        </p:blipFill>
        <p:spPr bwMode="auto">
          <a:xfrm>
            <a:off x="5638800" y="3276600"/>
            <a:ext cx="2743200" cy="330259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Прямоугольник 1"/>
          <p:cNvSpPr>
            <a:spLocks noChangeArrowheads="1"/>
          </p:cNvSpPr>
          <p:nvPr/>
        </p:nvSpPr>
        <p:spPr bwMode="auto">
          <a:xfrm>
            <a:off x="152400" y="152400"/>
            <a:ext cx="8839200" cy="7278916"/>
          </a:xfrm>
          <a:prstGeom prst="rect">
            <a:avLst/>
          </a:prstGeom>
          <a:noFill/>
          <a:ln w="9525">
            <a:noFill/>
            <a:miter lim="800000"/>
            <a:headEnd/>
            <a:tailEnd/>
          </a:ln>
        </p:spPr>
        <p:txBody>
          <a:bodyPr wrap="square">
            <a:spAutoFit/>
          </a:bodyPr>
          <a:lstStyle/>
          <a:p>
            <a:pPr algn="just"/>
            <a:r>
              <a:rPr lang="ru-RU" sz="1300" b="1" dirty="0">
                <a:latin typeface="Calibri" pitchFamily="34" charset="0"/>
                <a:cs typeface="Calibri" pitchFamily="34" charset="0"/>
              </a:rPr>
              <a:t>    </a:t>
            </a:r>
            <a:r>
              <a:rPr lang="ru-RU" sz="1300" b="1" dirty="0" smtClean="0">
                <a:latin typeface="Calibri" pitchFamily="34" charset="0"/>
                <a:cs typeface="Calibri" pitchFamily="34" charset="0"/>
              </a:rPr>
              <a:t>  </a:t>
            </a:r>
            <a:r>
              <a:rPr lang="ru-RU" sz="1400" b="1" dirty="0" err="1">
                <a:latin typeface="Calibri" pitchFamily="34" charset="0"/>
                <a:cs typeface="Calibri" pitchFamily="34" charset="0"/>
              </a:rPr>
              <a:t>Ку́рский</a:t>
            </a:r>
            <a:r>
              <a:rPr lang="ru-RU" sz="1400" b="1" dirty="0">
                <a:latin typeface="Calibri" pitchFamily="34" charset="0"/>
                <a:cs typeface="Calibri" pitchFamily="34" charset="0"/>
              </a:rPr>
              <a:t> район</a:t>
            </a:r>
            <a:r>
              <a:rPr lang="ru-RU" sz="1300" dirty="0">
                <a:latin typeface="Calibri" pitchFamily="34" charset="0"/>
                <a:cs typeface="Calibri" pitchFamily="34" charset="0"/>
              </a:rPr>
              <a:t> — территориальная единица (район) и муниципальное образование (муниципальный район) в составе Ставропольского края России</a:t>
            </a:r>
            <a:r>
              <a:rPr lang="ru-RU" sz="1300" dirty="0" smtClean="0">
                <a:latin typeface="Calibri" pitchFamily="34" charset="0"/>
                <a:cs typeface="Calibri" pitchFamily="34" charset="0"/>
              </a:rPr>
              <a:t>. </a:t>
            </a:r>
            <a:endParaRPr lang="ru-RU" sz="1300" dirty="0">
              <a:latin typeface="Calibri" pitchFamily="34" charset="0"/>
              <a:cs typeface="Calibri" pitchFamily="34" charset="0"/>
            </a:endParaRPr>
          </a:p>
          <a:p>
            <a:r>
              <a:rPr lang="ru-RU" sz="1200" dirty="0">
                <a:latin typeface="Calibri" pitchFamily="34" charset="0"/>
                <a:cs typeface="Calibri" pitchFamily="34" charset="0"/>
              </a:rPr>
              <a:t> </a:t>
            </a:r>
            <a:r>
              <a:rPr lang="ru-RU" sz="1200" dirty="0" smtClean="0">
                <a:latin typeface="Calibri" pitchFamily="34" charset="0"/>
                <a:cs typeface="Calibri" pitchFamily="34" charset="0"/>
              </a:rPr>
              <a:t>     </a:t>
            </a:r>
            <a:r>
              <a:rPr lang="ru-RU" sz="1200" b="1" dirty="0" smtClean="0"/>
              <a:t>Курский район расположен в юго-восточной части Ставропольского края. </a:t>
            </a:r>
            <a:r>
              <a:rPr lang="ru-RU" sz="1200" dirty="0" smtClean="0"/>
              <a:t>Районный центр - станица Курская. Территория района занимает площадь 369,4 тысячи гектара, площадь районного центра - 678 гектаров. Расстояние от районного центра до ближайшей железнодорожной станции - 45 км, до краевого центра по железной дороге - 556 км, по автомобильной - 307 км.</a:t>
            </a:r>
          </a:p>
          <a:p>
            <a:r>
              <a:rPr lang="ru-RU" sz="1200" b="1" dirty="0" smtClean="0"/>
              <a:t>     Общая протяженность границы района - 455,6 км.</a:t>
            </a:r>
            <a:r>
              <a:rPr lang="ru-RU" sz="1200" dirty="0" smtClean="0"/>
              <a:t> На юго-западе район граничит с  Кабардино-Балкарией  - 67,5 км, на северо-востоке с республикой Дагестан - 60,2 км, на востоке и юго-востоке с Чеченской республикой - 114 км, на юге с республикой Северная Осетия - Алания - 68,5 км, на западе с Кировским районом Ставропольского края - 33,2 км, на севере со </a:t>
            </a:r>
            <a:r>
              <a:rPr lang="ru-RU" sz="1200" dirty="0" err="1" smtClean="0"/>
              <a:t>Степновским</a:t>
            </a:r>
            <a:r>
              <a:rPr lang="ru-RU" sz="1200" dirty="0" smtClean="0"/>
              <a:t> и </a:t>
            </a:r>
            <a:r>
              <a:rPr lang="ru-RU" sz="1200" dirty="0" err="1" smtClean="0"/>
              <a:t>Нефтекумским</a:t>
            </a:r>
            <a:r>
              <a:rPr lang="ru-RU" sz="1200" dirty="0" smtClean="0"/>
              <a:t> районами Ставропольскою края, протяженность границ соответственно 93,5 и 18, 7 км.</a:t>
            </a:r>
          </a:p>
          <a:p>
            <a:r>
              <a:rPr lang="ru-RU" sz="1200" b="1" dirty="0" smtClean="0"/>
              <a:t>     В административном отношении район делится на 12 муниципальных образований.</a:t>
            </a:r>
            <a:r>
              <a:rPr lang="ru-RU" sz="1200" dirty="0" smtClean="0"/>
              <a:t> На его территории расположено 47 населенных пунктов. В районе проживают люди 62 национальностей. </a:t>
            </a:r>
          </a:p>
          <a:p>
            <a:r>
              <a:rPr lang="ru-RU" sz="1200" b="1" dirty="0" smtClean="0"/>
              <a:t>     Курский район относится к зоне рискованного земледелия. </a:t>
            </a:r>
            <a:r>
              <a:rPr lang="ru-RU" sz="1200" dirty="0" smtClean="0"/>
              <a:t>На его территории в среднем выпадает 330 мм осадков в год. Засуха бывает в среднем 1 раз в 3-5 лет.</a:t>
            </a:r>
          </a:p>
          <a:p>
            <a:r>
              <a:rPr lang="ru-RU" sz="1200" b="1" dirty="0" smtClean="0"/>
              <a:t>     С запада на  восток  район  пересекает  река  Кура, каналы  имени </a:t>
            </a:r>
            <a:r>
              <a:rPr lang="ru-RU" sz="1200" dirty="0" smtClean="0"/>
              <a:t> Ленина, Большой  и  Малый Левобережные. С юга на  север пролегает </a:t>
            </a:r>
            <a:r>
              <a:rPr lang="ru-RU" sz="1200" dirty="0" err="1" smtClean="0"/>
              <a:t>Терско-Кумский</a:t>
            </a:r>
            <a:r>
              <a:rPr lang="ru-RU" sz="1200" dirty="0" smtClean="0"/>
              <a:t> канал, часть  южной  границы  района смыкается с рекой Терек. На территории района образованы 3 водохранилища - </a:t>
            </a:r>
            <a:r>
              <a:rPr lang="ru-RU" sz="1200" dirty="0" err="1" smtClean="0"/>
              <a:t>Ростовановское</a:t>
            </a:r>
            <a:r>
              <a:rPr lang="ru-RU" sz="1200" dirty="0" smtClean="0"/>
              <a:t>, Курское и Полтавское.</a:t>
            </a:r>
          </a:p>
          <a:p>
            <a:r>
              <a:rPr lang="ru-RU" sz="1200" b="1" dirty="0" smtClean="0"/>
              <a:t>     Район располагает сырьевыми ресурсами для производства строительных материалов, запасами целебной минеральной воды.</a:t>
            </a:r>
            <a:endParaRPr lang="ru-RU" sz="1200" dirty="0" smtClean="0"/>
          </a:p>
          <a:p>
            <a:pPr algn="just"/>
            <a:endParaRPr lang="ru-RU" sz="1300" dirty="0" smtClean="0">
              <a:latin typeface="Calibri" pitchFamily="34" charset="0"/>
              <a:cs typeface="Calibri" pitchFamily="34" charset="0"/>
            </a:endParaRPr>
          </a:p>
          <a:p>
            <a:pPr algn="just"/>
            <a:endParaRPr lang="ru-RU" sz="1300" dirty="0" smtClean="0">
              <a:latin typeface="Calibri" pitchFamily="34" charset="0"/>
              <a:cs typeface="Calibri" pitchFamily="34" charset="0"/>
            </a:endParaRPr>
          </a:p>
          <a:p>
            <a:pPr algn="just"/>
            <a:endParaRPr lang="ru-RU" sz="1300" dirty="0" smtClean="0">
              <a:latin typeface="Calibri" pitchFamily="34" charset="0"/>
              <a:cs typeface="Calibri" pitchFamily="34" charset="0"/>
            </a:endParaRPr>
          </a:p>
          <a:p>
            <a:pPr algn="just"/>
            <a:endParaRPr lang="ru-RU" sz="1300" dirty="0" smtClean="0">
              <a:latin typeface="Calibri" pitchFamily="34" charset="0"/>
              <a:cs typeface="Calibri" pitchFamily="34" charset="0"/>
            </a:endParaRPr>
          </a:p>
          <a:p>
            <a:pPr algn="just"/>
            <a:endParaRPr lang="ru-RU" sz="1300" dirty="0" smtClean="0">
              <a:latin typeface="Calibri" pitchFamily="34" charset="0"/>
              <a:cs typeface="Calibri" pitchFamily="34" charset="0"/>
            </a:endParaRPr>
          </a:p>
          <a:p>
            <a:pPr algn="just"/>
            <a:endParaRPr lang="ru-RU" sz="1300" dirty="0" smtClean="0">
              <a:latin typeface="Calibri" pitchFamily="34" charset="0"/>
              <a:cs typeface="Calibri" pitchFamily="34" charset="0"/>
            </a:endParaRPr>
          </a:p>
          <a:p>
            <a:pPr algn="just"/>
            <a:endParaRPr lang="ru-RU" sz="1300" dirty="0" smtClean="0">
              <a:latin typeface="Calibri" pitchFamily="34" charset="0"/>
              <a:cs typeface="Calibri" pitchFamily="34" charset="0"/>
            </a:endParaRPr>
          </a:p>
          <a:p>
            <a:pPr algn="just"/>
            <a:endParaRPr lang="ru-RU" sz="1300" dirty="0" smtClean="0">
              <a:latin typeface="Calibri" pitchFamily="34" charset="0"/>
              <a:cs typeface="Calibri" pitchFamily="34" charset="0"/>
            </a:endParaRPr>
          </a:p>
          <a:p>
            <a:pPr algn="just"/>
            <a:endParaRPr lang="ru-RU" sz="1400" dirty="0" smtClean="0"/>
          </a:p>
          <a:p>
            <a:pPr algn="just"/>
            <a:r>
              <a:rPr lang="ru-RU" sz="1400" dirty="0" smtClean="0"/>
              <a:t>          Герб                             Герб -флаг</a:t>
            </a:r>
            <a:endParaRPr lang="ru-RU" sz="1300" dirty="0" smtClean="0">
              <a:latin typeface="Calibri" pitchFamily="34" charset="0"/>
              <a:cs typeface="Calibri" pitchFamily="34" charset="0"/>
            </a:endParaRPr>
          </a:p>
          <a:p>
            <a:pPr algn="just"/>
            <a:endParaRPr lang="ru-RU" sz="1300" dirty="0" smtClean="0">
              <a:latin typeface="Calibri" pitchFamily="34" charset="0"/>
              <a:cs typeface="Calibri" pitchFamily="34" charset="0"/>
            </a:endParaRPr>
          </a:p>
          <a:p>
            <a:pPr algn="just"/>
            <a:endParaRPr lang="ru-RU" sz="1300" dirty="0" smtClean="0">
              <a:latin typeface="Calibri" pitchFamily="34" charset="0"/>
              <a:cs typeface="Calibri" pitchFamily="34" charset="0"/>
            </a:endParaRPr>
          </a:p>
          <a:p>
            <a:pPr algn="just"/>
            <a:r>
              <a:rPr lang="ru-RU" sz="1300" dirty="0" smtClean="0">
                <a:latin typeface="Calibri" pitchFamily="34" charset="0"/>
                <a:cs typeface="Calibri" pitchFamily="34" charset="0"/>
              </a:rPr>
              <a:t>ИСТОРИЧЕСКАЯ СПРАВКА </a:t>
            </a:r>
          </a:p>
          <a:p>
            <a:pPr algn="just"/>
            <a:r>
              <a:rPr lang="en-US" sz="1400" dirty="0" smtClean="0">
                <a:hlinkClick r:id="rId2"/>
              </a:rPr>
              <a:t>http://xn----8sbwecba3ainehy.xn--p1ai/istoricheskaya-spravka.html</a:t>
            </a:r>
            <a:endParaRPr lang="ru-RU" sz="1300" dirty="0">
              <a:latin typeface="Calibri" pitchFamily="34" charset="0"/>
              <a:cs typeface="Calibri" pitchFamily="34" charset="0"/>
            </a:endParaRPr>
          </a:p>
          <a:p>
            <a:pPr algn="just"/>
            <a:endParaRPr lang="ru-RU" sz="1300" dirty="0">
              <a:latin typeface="Calibri" pitchFamily="34" charset="0"/>
              <a:cs typeface="Calibri" pitchFamily="34" charset="0"/>
            </a:endParaRPr>
          </a:p>
          <a:p>
            <a:r>
              <a:rPr lang="ru-RU" sz="1300" dirty="0">
                <a:latin typeface="Calibri" pitchFamily="34" charset="0"/>
                <a:cs typeface="Calibri" pitchFamily="34" charset="0"/>
              </a:rPr>
              <a:t/>
            </a:r>
            <a:br>
              <a:rPr lang="ru-RU" sz="1300" dirty="0">
                <a:latin typeface="Calibri" pitchFamily="34" charset="0"/>
                <a:cs typeface="Calibri" pitchFamily="34" charset="0"/>
              </a:rPr>
            </a:br>
            <a:endParaRPr lang="ru-RU" sz="1300" dirty="0">
              <a:latin typeface="Calibri" pitchFamily="34" charset="0"/>
              <a:cs typeface="Calibri" pitchFamily="34" charset="0"/>
            </a:endParaRPr>
          </a:p>
        </p:txBody>
      </p:sp>
      <p:sp>
        <p:nvSpPr>
          <p:cNvPr id="11267" name="AutoShape 2" descr="https://cdn.pixabay.com/photo/2017/09/01/23/01/field-2705799_1280.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11268" name="AutoShape 4" descr="https://im0-tub-ru.yandex.net/i?id=2c6cc8e782a01b5a9d468ae5119cd078-l&amp;n=13"/>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11269" name="AutoShape 7" descr="C:\Users\%D0%9A%D0%BE%D1%81%D1%82%D1%80%D0%B8%D1%86%D0%BA%D0%B0%D1%8F%D0%95%D0%92\Desktop\i.webp"/>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pic>
        <p:nvPicPr>
          <p:cNvPr id="7" name="Рисунок 6" descr="kursky_01"/>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181600" y="3810000"/>
            <a:ext cx="3810000" cy="2743200"/>
          </a:xfrm>
          <a:prstGeom prst="rect">
            <a:avLst/>
          </a:prstGeom>
          <a:noFill/>
        </p:spPr>
      </p:pic>
      <p:pic>
        <p:nvPicPr>
          <p:cNvPr id="8" name="Рисунок 7" descr="Герб обрезанный по границам2"/>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381000" y="4114800"/>
            <a:ext cx="1143000" cy="1447800"/>
          </a:xfrm>
          <a:prstGeom prst="rect">
            <a:avLst/>
          </a:prstGeom>
          <a:noFill/>
          <a:ln>
            <a:noFill/>
          </a:ln>
        </p:spPr>
      </p:pic>
      <p:pic>
        <p:nvPicPr>
          <p:cNvPr id="9" name="Рисунок 8" descr="Герб-флаг"/>
          <p:cNvPicPr/>
          <p:nvPr/>
        </p:nvPicPr>
        <p:blipFill>
          <a:blip r:embed="rId5"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1600200" y="3962400"/>
            <a:ext cx="2667000" cy="1590675"/>
          </a:xfrm>
          <a:prstGeom prst="rect">
            <a:avLst/>
          </a:prstGeom>
          <a:noFill/>
          <a:ln>
            <a:noFill/>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15553"/>
          </a:xfrm>
          <a:prstGeom prst="rect">
            <a:avLst/>
          </a:prstGeom>
        </p:spPr>
        <p:txBody>
          <a:bodyPr wrap="square">
            <a:spAutoFit/>
          </a:bodyPr>
          <a:lstStyle/>
          <a:p>
            <a:pPr algn="ctr"/>
            <a:r>
              <a:rPr lang="ru-RU" sz="1700" b="1" dirty="0" smtClean="0">
                <a:latin typeface="Calibri" pitchFamily="34" charset="0"/>
                <a:cs typeface="Calibri" pitchFamily="34" charset="0"/>
              </a:rPr>
              <a:t>Сведения о</a:t>
            </a:r>
            <a:r>
              <a:rPr lang="en-US" sz="1700" b="1" dirty="0" smtClean="0">
                <a:latin typeface="Calibri" pitchFamily="34" charset="0"/>
                <a:cs typeface="Calibri" pitchFamily="34" charset="0"/>
              </a:rPr>
              <a:t> </a:t>
            </a:r>
            <a:r>
              <a:rPr lang="ru-RU" sz="1700" b="1" dirty="0" smtClean="0">
                <a:latin typeface="Calibri" pitchFamily="34" charset="0"/>
                <a:cs typeface="Calibri" pitchFamily="34" charset="0"/>
              </a:rPr>
              <a:t>реализации государственных программах на территории Курского района Ставропольского края, финансируемых за счет межбюджетных трансфертов в 2019 году</a:t>
            </a:r>
            <a:endParaRPr lang="ru-RU" sz="1700" b="1" dirty="0">
              <a:latin typeface="Calibri" pitchFamily="34" charset="0"/>
              <a:cs typeface="Calibri" pitchFamily="34" charset="0"/>
            </a:endParaRPr>
          </a:p>
        </p:txBody>
      </p:sp>
      <p:graphicFrame>
        <p:nvGraphicFramePr>
          <p:cNvPr id="6" name="Таблица 5"/>
          <p:cNvGraphicFramePr>
            <a:graphicFrameLocks noGrp="1"/>
          </p:cNvGraphicFramePr>
          <p:nvPr/>
        </p:nvGraphicFramePr>
        <p:xfrm>
          <a:off x="228600" y="685800"/>
          <a:ext cx="8610601" cy="6128513"/>
        </p:xfrm>
        <a:graphic>
          <a:graphicData uri="http://schemas.openxmlformats.org/drawingml/2006/table">
            <a:tbl>
              <a:tblPr/>
              <a:tblGrid>
                <a:gridCol w="5312662"/>
                <a:gridCol w="1088138"/>
                <a:gridCol w="1216872"/>
                <a:gridCol w="992929"/>
              </a:tblGrid>
              <a:tr h="152400">
                <a:tc rowSpan="2">
                  <a:txBody>
                    <a:bodyPr/>
                    <a:lstStyle/>
                    <a:p>
                      <a:pPr algn="ctr" fontAlgn="ctr"/>
                      <a:r>
                        <a:rPr lang="ru-RU" sz="1000" b="0" i="0" u="none" strike="noStrike" dirty="0" smtClean="0">
                          <a:solidFill>
                            <a:srgbClr val="000000"/>
                          </a:solidFill>
                          <a:latin typeface="Calibri" pitchFamily="34" charset="0"/>
                          <a:cs typeface="Calibri" pitchFamily="34" charset="0"/>
                        </a:rPr>
                        <a:t>Наименование программы</a:t>
                      </a:r>
                      <a:endParaRPr lang="ru-RU" sz="1000" b="0" i="0" u="none" strike="noStrike" dirty="0">
                        <a:solidFill>
                          <a:srgbClr val="000000"/>
                        </a:solidFill>
                        <a:latin typeface="Calibri" pitchFamily="34" charset="0"/>
                        <a:cs typeface="Calibri" pitchFamily="34" charset="0"/>
                      </a:endParaRPr>
                    </a:p>
                  </a:txBody>
                  <a:tcPr marL="4465" marR="4465" marT="446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ru-RU" sz="1000" b="0" i="0" u="none" strike="noStrike" dirty="0" smtClean="0">
                          <a:solidFill>
                            <a:srgbClr val="000000"/>
                          </a:solidFill>
                          <a:latin typeface="Calibri" pitchFamily="34" charset="0"/>
                          <a:cs typeface="Calibri" pitchFamily="34" charset="0"/>
                        </a:rPr>
                        <a:t>Всего</a:t>
                      </a:r>
                      <a:endParaRPr lang="ru-RU" sz="1000" b="0" i="0" u="none" strike="noStrike" dirty="0">
                        <a:solidFill>
                          <a:srgbClr val="000000"/>
                        </a:solidFill>
                        <a:latin typeface="Calibri" pitchFamily="34" charset="0"/>
                        <a:cs typeface="Calibri" pitchFamily="34" charset="0"/>
                      </a:endParaRPr>
                    </a:p>
                  </a:txBody>
                  <a:tcPr marL="4465" marR="4465" marT="44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0" i="0" u="none" strike="noStrike" dirty="0">
                          <a:solidFill>
                            <a:srgbClr val="000000"/>
                          </a:solidFill>
                          <a:latin typeface="Calibri" pitchFamily="34" charset="0"/>
                          <a:cs typeface="Calibri" pitchFamily="34" charset="0"/>
                        </a:rPr>
                        <a:t>в том </a:t>
                      </a:r>
                      <a:r>
                        <a:rPr lang="ru-RU" sz="1000" b="0" i="0" u="none" strike="noStrike" dirty="0" smtClean="0">
                          <a:solidFill>
                            <a:srgbClr val="000000"/>
                          </a:solidFill>
                          <a:latin typeface="Calibri" pitchFamily="34" charset="0"/>
                          <a:cs typeface="Calibri" pitchFamily="34" charset="0"/>
                        </a:rPr>
                        <a:t>числе </a:t>
                      </a:r>
                    </a:p>
                    <a:p>
                      <a:pPr algn="ctr" fontAlgn="ctr"/>
                      <a:r>
                        <a:rPr lang="ru-RU" sz="1000" b="0" i="0" u="none" strike="noStrike" dirty="0" smtClean="0">
                          <a:solidFill>
                            <a:srgbClr val="000000"/>
                          </a:solidFill>
                          <a:latin typeface="Calibri" pitchFamily="34" charset="0"/>
                          <a:cs typeface="Calibri" pitchFamily="34" charset="0"/>
                        </a:rPr>
                        <a:t>за счет средств:</a:t>
                      </a:r>
                      <a:endParaRPr lang="ru-RU" sz="1000" b="0" i="0" u="none" strike="noStrike" dirty="0">
                        <a:solidFill>
                          <a:srgbClr val="000000"/>
                        </a:solidFill>
                        <a:latin typeface="Calibri" pitchFamily="34" charset="0"/>
                        <a:cs typeface="Calibri" pitchFamily="34" charset="0"/>
                      </a:endParaRPr>
                    </a:p>
                  </a:txBody>
                  <a:tcPr marL="4465" marR="4465" marT="446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228600">
                <a:tc vMerge="1">
                  <a:txBody>
                    <a:bodyPr/>
                    <a:lstStyle/>
                    <a:p>
                      <a:endParaRPr lang="ru-RU"/>
                    </a:p>
                  </a:txBody>
                  <a:tcPr/>
                </a:tc>
                <a:tc vMerge="1">
                  <a:txBody>
                    <a:bodyPr/>
                    <a:lstStyle/>
                    <a:p>
                      <a:endParaRPr lang="ru-RU"/>
                    </a:p>
                  </a:txBody>
                  <a:tcPr/>
                </a:tc>
                <a:tc>
                  <a:txBody>
                    <a:bodyPr/>
                    <a:lstStyle/>
                    <a:p>
                      <a:pPr algn="ctr" fontAlgn="t"/>
                      <a:r>
                        <a:rPr lang="ru-RU" sz="1000" b="0" i="0" u="none" strike="noStrike" dirty="0" smtClean="0">
                          <a:solidFill>
                            <a:srgbClr val="000000"/>
                          </a:solidFill>
                          <a:latin typeface="Calibri" pitchFamily="34" charset="0"/>
                          <a:cs typeface="Calibri" pitchFamily="34" charset="0"/>
                        </a:rPr>
                        <a:t>федерального</a:t>
                      </a:r>
                      <a:r>
                        <a:rPr lang="ru-RU" sz="1000" b="0" i="0" u="none" strike="noStrike" baseline="0" dirty="0" smtClean="0">
                          <a:solidFill>
                            <a:srgbClr val="000000"/>
                          </a:solidFill>
                          <a:latin typeface="Calibri" pitchFamily="34" charset="0"/>
                          <a:cs typeface="Calibri" pitchFamily="34" charset="0"/>
                        </a:rPr>
                        <a:t> бюджета</a:t>
                      </a:r>
                      <a:endParaRPr lang="ru-RU" sz="1000" b="0" i="0" u="none" strike="noStrike" dirty="0">
                        <a:solidFill>
                          <a:srgbClr val="000000"/>
                        </a:solidFill>
                        <a:latin typeface="Calibri" pitchFamily="34" charset="0"/>
                        <a:cs typeface="Calibri" pitchFamily="34" charset="0"/>
                      </a:endParaRPr>
                    </a:p>
                  </a:txBody>
                  <a:tcPr marL="4465" marR="4465" marT="44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rgbClr val="000000"/>
                          </a:solidFill>
                          <a:latin typeface="Calibri" pitchFamily="34" charset="0"/>
                          <a:cs typeface="Calibri" pitchFamily="34" charset="0"/>
                        </a:rPr>
                        <a:t>краевого бюджета</a:t>
                      </a:r>
                      <a:endParaRPr lang="ru-RU" sz="1000" b="0" i="0" u="none" strike="noStrike" dirty="0">
                        <a:solidFill>
                          <a:srgbClr val="000000"/>
                        </a:solidFill>
                        <a:latin typeface="Calibri" pitchFamily="34" charset="0"/>
                        <a:cs typeface="Calibri" pitchFamily="34" charset="0"/>
                      </a:endParaRPr>
                    </a:p>
                  </a:txBody>
                  <a:tcPr marL="4465" marR="4465" marT="44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135">
                <a:tc gridSpan="4">
                  <a:txBody>
                    <a:bodyPr/>
                    <a:lstStyle/>
                    <a:p>
                      <a:pPr algn="ctr" rtl="0" fontAlgn="ctr"/>
                      <a:r>
                        <a:rPr lang="ru-RU" sz="1000" b="1" i="0" u="none" strike="noStrike" dirty="0">
                          <a:solidFill>
                            <a:srgbClr val="000000"/>
                          </a:solidFill>
                          <a:latin typeface="Calibri"/>
                        </a:rPr>
                        <a:t>подпрограмма «Государственная поддержка отрасли культуры» государственной программы Ставропольского края «Сохранение и развитие культуры» (государственную поддержку муниципальных учреждений культуры, находящихся на территориях сельских поселений Ставропольского края, и их лучших работников)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453">
                <a:tc>
                  <a:txBody>
                    <a:bodyPr/>
                    <a:lstStyle/>
                    <a:p>
                      <a:pPr algn="just" rtl="0" fontAlgn="ctr"/>
                      <a:r>
                        <a:rPr lang="ru-RU" sz="1000" b="1" i="0" u="none" strike="noStrike" dirty="0">
                          <a:solidFill>
                            <a:srgbClr val="000000"/>
                          </a:solidFill>
                          <a:latin typeface="Calibri"/>
                        </a:rPr>
                        <a:t>Курский муниципальный район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50,00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dirty="0">
                          <a:solidFill>
                            <a:srgbClr val="000000"/>
                          </a:solidFill>
                          <a:latin typeface="Calibri"/>
                        </a:rPr>
                        <a:t>50,00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1000" b="1"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8268">
                <a:tc>
                  <a:txBody>
                    <a:bodyPr/>
                    <a:lstStyle/>
                    <a:p>
                      <a:pPr algn="just" rtl="0" fontAlgn="ctr"/>
                      <a:r>
                        <a:rPr lang="ru-RU" sz="1000" b="0" i="0" u="none" strike="noStrike" dirty="0">
                          <a:solidFill>
                            <a:srgbClr val="000000"/>
                          </a:solidFill>
                          <a:latin typeface="Calibri"/>
                        </a:rPr>
                        <a:t>на поощрение заведующего отделом комплектования и обработки литературы муниципального учреждения «</a:t>
                      </a:r>
                      <a:r>
                        <a:rPr lang="ru-RU" sz="1000" b="0" i="0" u="none" strike="noStrike" dirty="0" err="1">
                          <a:solidFill>
                            <a:srgbClr val="000000"/>
                          </a:solidFill>
                          <a:latin typeface="Calibri"/>
                        </a:rPr>
                        <a:t>Межпоселенческая</a:t>
                      </a:r>
                      <a:r>
                        <a:rPr lang="ru-RU" sz="1000" b="0" i="0" u="none" strike="noStrike" dirty="0">
                          <a:solidFill>
                            <a:srgbClr val="000000"/>
                          </a:solidFill>
                          <a:latin typeface="Calibri"/>
                        </a:rPr>
                        <a:t> центральная библиотека» Курского муниципального района Ставропольского края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10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1000" b="0" i="0" u="none" strike="noStrike" dirty="0">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1000" b="1"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4283">
                <a:tc>
                  <a:txBody>
                    <a:bodyPr/>
                    <a:lstStyle/>
                    <a:p>
                      <a:pPr algn="l" rtl="0" fontAlgn="ctr"/>
                      <a:r>
                        <a:rPr lang="ru-RU" sz="1000" b="1" i="0" u="none" strike="noStrike" dirty="0" err="1">
                          <a:solidFill>
                            <a:srgbClr val="000000"/>
                          </a:solidFill>
                          <a:latin typeface="Calibri"/>
                        </a:rPr>
                        <a:t>Кановский</a:t>
                      </a:r>
                      <a:r>
                        <a:rPr lang="ru-RU" sz="1000" b="1" i="0" u="none" strike="noStrike" dirty="0">
                          <a:solidFill>
                            <a:srgbClr val="000000"/>
                          </a:solidFill>
                          <a:latin typeface="Calibri"/>
                        </a:rPr>
                        <a:t> сельсовет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50,00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dirty="0">
                          <a:solidFill>
                            <a:srgbClr val="000000"/>
                          </a:solidFill>
                          <a:latin typeface="Calibri"/>
                        </a:rPr>
                        <a:t>50,00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1000" b="1" i="0" u="none" strike="noStrike" dirty="0">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098">
                <a:tc>
                  <a:txBody>
                    <a:bodyPr/>
                    <a:lstStyle/>
                    <a:p>
                      <a:pPr algn="l" rtl="0" fontAlgn="ctr"/>
                      <a:r>
                        <a:rPr lang="ru-RU" sz="1000" b="0" i="0" u="none" strike="noStrike" dirty="0">
                          <a:solidFill>
                            <a:srgbClr val="000000"/>
                          </a:solidFill>
                          <a:latin typeface="Calibri"/>
                        </a:rPr>
                        <a:t>на поощрение  руководителя клубного формирования структурного подразделения муниципального учреждения культуры «</a:t>
                      </a:r>
                      <a:r>
                        <a:rPr lang="ru-RU" sz="1000" b="0" i="0" u="none" strike="noStrike" dirty="0" err="1">
                          <a:solidFill>
                            <a:srgbClr val="000000"/>
                          </a:solidFill>
                          <a:latin typeface="Calibri"/>
                        </a:rPr>
                        <a:t>Кановский</a:t>
                      </a:r>
                      <a:r>
                        <a:rPr lang="ru-RU" sz="1000" b="0" i="0" u="none" strike="noStrike" dirty="0">
                          <a:solidFill>
                            <a:srgbClr val="000000"/>
                          </a:solidFill>
                          <a:latin typeface="Calibri"/>
                        </a:rPr>
                        <a:t> </a:t>
                      </a:r>
                      <a:r>
                        <a:rPr lang="ru-RU" sz="1000" b="0" i="0" u="none" strike="noStrike" dirty="0" err="1">
                          <a:solidFill>
                            <a:srgbClr val="000000"/>
                          </a:solidFill>
                          <a:latin typeface="Calibri"/>
                        </a:rPr>
                        <a:t>культурно-досуговый</a:t>
                      </a:r>
                      <a:r>
                        <a:rPr lang="ru-RU" sz="1000" b="0" i="0" u="none" strike="noStrike" dirty="0">
                          <a:solidFill>
                            <a:srgbClr val="000000"/>
                          </a:solidFill>
                          <a:latin typeface="Calibri"/>
                        </a:rPr>
                        <a:t> центр» сельского Дома культуры хутора Зайцев</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10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10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1000" b="1" i="0" u="none" strike="noStrike" dirty="0">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452">
                <a:tc>
                  <a:txBody>
                    <a:bodyPr/>
                    <a:lstStyle/>
                    <a:p>
                      <a:pPr algn="l" rtl="0" fontAlgn="ctr"/>
                      <a:r>
                        <a:rPr lang="ru-RU" sz="1000" b="1" i="0" u="none" strike="noStrike" dirty="0">
                          <a:solidFill>
                            <a:srgbClr val="000000"/>
                          </a:solidFill>
                          <a:latin typeface="Calibri"/>
                        </a:rPr>
                        <a:t>Полтавский сельсовет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100,00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100,00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1000" b="1" i="0" u="none" strike="noStrike" dirty="0">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3953">
                <a:tc>
                  <a:txBody>
                    <a:bodyPr/>
                    <a:lstStyle/>
                    <a:p>
                      <a:pPr algn="l" rtl="0" fontAlgn="ctr"/>
                      <a:r>
                        <a:rPr lang="ru-RU" sz="1000" b="0" i="0" u="none" strike="noStrike" dirty="0">
                          <a:solidFill>
                            <a:srgbClr val="000000"/>
                          </a:solidFill>
                          <a:latin typeface="Calibri"/>
                        </a:rPr>
                        <a:t>на поощрение муниципального учреждения культуры – филиал № 3 Полтавской библиотеки муниципального учреждения «</a:t>
                      </a:r>
                      <a:r>
                        <a:rPr lang="ru-RU" sz="1000" b="0" i="0" u="none" strike="noStrike" dirty="0" err="1">
                          <a:solidFill>
                            <a:srgbClr val="000000"/>
                          </a:solidFill>
                          <a:latin typeface="Calibri"/>
                        </a:rPr>
                        <a:t>Межпоселенческая</a:t>
                      </a:r>
                      <a:r>
                        <a:rPr lang="ru-RU" sz="1000" b="0" i="0" u="none" strike="noStrike" dirty="0">
                          <a:solidFill>
                            <a:srgbClr val="000000"/>
                          </a:solidFill>
                          <a:latin typeface="Calibri"/>
                        </a:rPr>
                        <a:t> центральная библиотека» Курского муниципального района Ставропольского края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10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10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1000" b="1" i="0" u="none" strike="noStrike" dirty="0">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1552">
                <a:tc gridSpan="4">
                  <a:txBody>
                    <a:bodyPr/>
                    <a:lstStyle/>
                    <a:p>
                      <a:pPr algn="ctr" rtl="0" fontAlgn="ctr"/>
                      <a:r>
                        <a:rPr lang="ru-RU" sz="1000" b="1" i="0" u="none" strike="noStrike" dirty="0">
                          <a:solidFill>
                            <a:srgbClr val="000000"/>
                          </a:solidFill>
                          <a:latin typeface="Calibri"/>
                        </a:rPr>
                        <a:t>подпрограмма «Устойчивое развитие сельских территорий» государственной программы Ставропольского края «Развитие сельского хозяйства» (выполнение инженерных изысканий, подготовка проектной документации, проведение государственной экспертизы проектной документации, результатов инженерных изысканий и достоверности определения сметной стоимости для строительства, реконструкции, модернизации и капитального ремонта объектов социальной и инженерной инфраструктуры собственности муниципальных образований Ставропольского края, расположенных в сельской местности)</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3688">
                <a:tc>
                  <a:txBody>
                    <a:bodyPr/>
                    <a:lstStyle/>
                    <a:p>
                      <a:pPr algn="just" rtl="0" fontAlgn="ctr"/>
                      <a:r>
                        <a:rPr lang="ru-RU" sz="1000" b="1" i="0" u="none" strike="noStrike" dirty="0">
                          <a:solidFill>
                            <a:srgbClr val="000000"/>
                          </a:solidFill>
                          <a:latin typeface="Calibri"/>
                        </a:rPr>
                        <a:t>Курский муниципальный район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1" i="0" u="none" strike="noStrike" dirty="0">
                          <a:solidFill>
                            <a:srgbClr val="000000"/>
                          </a:solidFill>
                          <a:latin typeface="Calibri"/>
                        </a:rPr>
                        <a:t>12676,3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1"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1" i="0" u="none" strike="noStrike">
                          <a:solidFill>
                            <a:srgbClr val="000000"/>
                          </a:solidFill>
                          <a:latin typeface="Calibri"/>
                        </a:rPr>
                        <a:t>12676,3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996">
                <a:tc>
                  <a:txBody>
                    <a:bodyPr/>
                    <a:lstStyle/>
                    <a:p>
                      <a:pPr algn="just" rtl="0" fontAlgn="ctr"/>
                      <a:r>
                        <a:rPr lang="ru-RU" sz="1000" b="0" i="0" u="none" strike="noStrike">
                          <a:solidFill>
                            <a:srgbClr val="000000"/>
                          </a:solidFill>
                          <a:latin typeface="Calibri"/>
                        </a:rPr>
                        <a:t>«Строительство учебного корпуса МКОУ СОШ № 1 в станице Курской Курского района Ставропольского края»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1" i="0" u="none" strike="noStrike" dirty="0">
                          <a:solidFill>
                            <a:srgbClr val="000000"/>
                          </a:solidFill>
                          <a:latin typeface="Calibri"/>
                        </a:rPr>
                        <a:t>6574,7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0"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0" i="0" u="none" strike="noStrike">
                          <a:solidFill>
                            <a:srgbClr val="000000"/>
                          </a:solidFill>
                          <a:latin typeface="Calibri"/>
                        </a:rPr>
                        <a:t>6574,7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6251">
                <a:tc>
                  <a:txBody>
                    <a:bodyPr/>
                    <a:lstStyle/>
                    <a:p>
                      <a:pPr algn="just" rtl="0" fontAlgn="ctr"/>
                      <a:r>
                        <a:rPr lang="ru-RU" sz="1000" b="0" i="0" u="none" strike="noStrike">
                          <a:solidFill>
                            <a:srgbClr val="000000"/>
                          </a:solidFill>
                          <a:latin typeface="Calibri"/>
                        </a:rPr>
                        <a:t>Реконструкция стадиона в станице Курской Курского района Ставропольского края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1" i="0" u="none" strike="noStrike" dirty="0">
                          <a:solidFill>
                            <a:srgbClr val="000000"/>
                          </a:solidFill>
                          <a:latin typeface="Calibri"/>
                        </a:rPr>
                        <a:t>3235,92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0"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0" i="0" u="none" strike="noStrike">
                          <a:solidFill>
                            <a:srgbClr val="000000"/>
                          </a:solidFill>
                          <a:latin typeface="Calibri"/>
                        </a:rPr>
                        <a:t>3235,92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3731">
                <a:tc>
                  <a:txBody>
                    <a:bodyPr/>
                    <a:lstStyle/>
                    <a:p>
                      <a:pPr algn="just" rtl="0" fontAlgn="ctr"/>
                      <a:r>
                        <a:rPr lang="ru-RU" sz="1000" b="0" i="0" u="none" strike="noStrike">
                          <a:solidFill>
                            <a:srgbClr val="000000"/>
                          </a:solidFill>
                          <a:latin typeface="Calibri"/>
                        </a:rPr>
                        <a:t>Реконструкция здания под детский сад в хуторе Привольном Курского района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1" i="0" u="none" strike="noStrike">
                          <a:solidFill>
                            <a:srgbClr val="000000"/>
                          </a:solidFill>
                          <a:latin typeface="Calibri"/>
                        </a:rPr>
                        <a:t>2865,68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0"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0" i="0" u="none" strike="noStrike">
                          <a:solidFill>
                            <a:srgbClr val="000000"/>
                          </a:solidFill>
                          <a:latin typeface="Calibri"/>
                        </a:rPr>
                        <a:t>2865,68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600">
                <a:tc gridSpan="4">
                  <a:txBody>
                    <a:bodyPr/>
                    <a:lstStyle/>
                    <a:p>
                      <a:pPr algn="ctr" rtl="0" fontAlgn="ctr"/>
                      <a:r>
                        <a:rPr lang="ru-RU" sz="1000" b="1" i="0" u="none" strike="noStrike" dirty="0">
                          <a:solidFill>
                            <a:srgbClr val="000000"/>
                          </a:solidFill>
                          <a:latin typeface="Calibri"/>
                        </a:rPr>
                        <a:t>реализация подпрограммы «Культура» государственной программы Ставропольского края «Культура и туристско-рекреационный комплекс» на обеспечение развития материально-технической базы домов культуры в населенных пунктах с числом жителей до 50000 человек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7421">
                <a:tc>
                  <a:txBody>
                    <a:bodyPr/>
                    <a:lstStyle/>
                    <a:p>
                      <a:pPr algn="l" rtl="0" fontAlgn="ctr"/>
                      <a:r>
                        <a:rPr lang="ru-RU" sz="1000" b="1" i="0" u="none" strike="noStrike">
                          <a:solidFill>
                            <a:srgbClr val="000000"/>
                          </a:solidFill>
                          <a:latin typeface="Calibri"/>
                        </a:rPr>
                        <a:t>Русский сельсовет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1" i="0" u="none" strike="noStrike">
                          <a:solidFill>
                            <a:srgbClr val="000000"/>
                          </a:solidFill>
                          <a:latin typeface="Calibri"/>
                        </a:rPr>
                        <a:t>1200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1" i="0" u="none" strike="noStrike" dirty="0">
                          <a:solidFill>
                            <a:srgbClr val="000000"/>
                          </a:solidFill>
                          <a:latin typeface="Calibri"/>
                        </a:rPr>
                        <a:t>1128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1" i="0" u="none" strike="noStrike">
                          <a:solidFill>
                            <a:srgbClr val="000000"/>
                          </a:solidFill>
                          <a:latin typeface="Calibri"/>
                        </a:rPr>
                        <a:t>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600">
                <a:tc>
                  <a:txBody>
                    <a:bodyPr/>
                    <a:lstStyle/>
                    <a:p>
                      <a:pPr algn="l" fontAlgn="b"/>
                      <a:r>
                        <a:rPr lang="ru-RU" sz="1000" b="0" i="0" u="none" strike="noStrike" dirty="0">
                          <a:solidFill>
                            <a:srgbClr val="000000"/>
                          </a:solidFill>
                          <a:latin typeface="Calibri"/>
                        </a:rPr>
                        <a:t>приобретение кресел в количестве 200 штук в Русский СДК в с. Русское</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0"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0"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0"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600">
                <a:tc gridSpan="4">
                  <a:txBody>
                    <a:bodyPr/>
                    <a:lstStyle/>
                    <a:p>
                      <a:pPr algn="ctr" rtl="0" fontAlgn="b"/>
                      <a:r>
                        <a:rPr lang="ru-RU" sz="1000" b="1" i="0" u="none" strike="noStrike" dirty="0">
                          <a:solidFill>
                            <a:srgbClr val="000000"/>
                          </a:solidFill>
                          <a:latin typeface="Calibri"/>
                        </a:rPr>
                        <a:t>в рамках государственной программы Российской Федерации «Развитие культуры и туризма на 2013-2020 годы»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600">
                <a:tc>
                  <a:txBody>
                    <a:bodyPr/>
                    <a:lstStyle/>
                    <a:p>
                      <a:pPr algn="just" rtl="0" fontAlgn="ctr"/>
                      <a:r>
                        <a:rPr lang="ru-RU" sz="1000" b="1" i="0" u="none" strike="noStrike">
                          <a:solidFill>
                            <a:srgbClr val="000000"/>
                          </a:solidFill>
                          <a:latin typeface="Calibri"/>
                        </a:rPr>
                        <a:t>Курский муниципальный район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96,73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16,16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dirty="0">
                          <a:solidFill>
                            <a:srgbClr val="000000"/>
                          </a:solidFill>
                          <a:latin typeface="Calibri"/>
                        </a:rPr>
                        <a:t>80,57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600">
                <a:tc>
                  <a:txBody>
                    <a:bodyPr/>
                    <a:lstStyle/>
                    <a:p>
                      <a:pPr algn="just" rtl="0" fontAlgn="ctr"/>
                      <a:r>
                        <a:rPr lang="ru-RU" sz="1000" b="0" i="0" u="none" strike="noStrike">
                          <a:solidFill>
                            <a:srgbClr val="000000"/>
                          </a:solidFill>
                          <a:latin typeface="Calibri"/>
                        </a:rPr>
                        <a:t>на развитие системы библиотечного дела с учетом задачи расширения на комплектование книжных фондов библиотек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dirty="0">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228600" y="152400"/>
          <a:ext cx="8610601" cy="6389124"/>
        </p:xfrm>
        <a:graphic>
          <a:graphicData uri="http://schemas.openxmlformats.org/drawingml/2006/table">
            <a:tbl>
              <a:tblPr/>
              <a:tblGrid>
                <a:gridCol w="5312662"/>
                <a:gridCol w="1088138"/>
                <a:gridCol w="1216872"/>
                <a:gridCol w="992929"/>
              </a:tblGrid>
              <a:tr h="152400">
                <a:tc rowSpan="2">
                  <a:txBody>
                    <a:bodyPr/>
                    <a:lstStyle/>
                    <a:p>
                      <a:pPr algn="ctr" fontAlgn="ctr"/>
                      <a:r>
                        <a:rPr lang="ru-RU" sz="1000" b="0" i="0" u="none" strike="noStrike" dirty="0" smtClean="0">
                          <a:solidFill>
                            <a:srgbClr val="000000"/>
                          </a:solidFill>
                          <a:latin typeface="Calibri" pitchFamily="34" charset="0"/>
                          <a:cs typeface="Calibri" pitchFamily="34" charset="0"/>
                        </a:rPr>
                        <a:t>Наименование объектов</a:t>
                      </a:r>
                      <a:endParaRPr lang="ru-RU" sz="1000" b="0" i="0" u="none" strike="noStrike" dirty="0">
                        <a:solidFill>
                          <a:srgbClr val="000000"/>
                        </a:solidFill>
                        <a:latin typeface="Calibri" pitchFamily="34" charset="0"/>
                        <a:cs typeface="Calibri" pitchFamily="34" charset="0"/>
                      </a:endParaRPr>
                    </a:p>
                  </a:txBody>
                  <a:tcPr marL="4465" marR="4465" marT="446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ru-RU" sz="1000" b="0" i="0" u="none" strike="noStrike" dirty="0" smtClean="0">
                          <a:solidFill>
                            <a:srgbClr val="000000"/>
                          </a:solidFill>
                          <a:latin typeface="Calibri" pitchFamily="34" charset="0"/>
                          <a:cs typeface="Calibri" pitchFamily="34" charset="0"/>
                        </a:rPr>
                        <a:t>Всего</a:t>
                      </a:r>
                      <a:endParaRPr lang="ru-RU" sz="1000" b="0" i="0" u="none" strike="noStrike" dirty="0">
                        <a:solidFill>
                          <a:srgbClr val="000000"/>
                        </a:solidFill>
                        <a:latin typeface="Calibri" pitchFamily="34" charset="0"/>
                        <a:cs typeface="Calibri" pitchFamily="34" charset="0"/>
                      </a:endParaRPr>
                    </a:p>
                  </a:txBody>
                  <a:tcPr marL="4465" marR="4465" marT="44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0" i="0" u="none" strike="noStrike" dirty="0">
                          <a:solidFill>
                            <a:srgbClr val="000000"/>
                          </a:solidFill>
                          <a:latin typeface="Calibri" pitchFamily="34" charset="0"/>
                          <a:cs typeface="Calibri" pitchFamily="34" charset="0"/>
                        </a:rPr>
                        <a:t>в том </a:t>
                      </a:r>
                      <a:r>
                        <a:rPr lang="ru-RU" sz="1000" b="0" i="0" u="none" strike="noStrike" dirty="0" smtClean="0">
                          <a:solidFill>
                            <a:srgbClr val="000000"/>
                          </a:solidFill>
                          <a:latin typeface="Calibri" pitchFamily="34" charset="0"/>
                          <a:cs typeface="Calibri" pitchFamily="34" charset="0"/>
                        </a:rPr>
                        <a:t>числе </a:t>
                      </a:r>
                    </a:p>
                    <a:p>
                      <a:pPr algn="ctr" fontAlgn="ctr"/>
                      <a:r>
                        <a:rPr lang="ru-RU" sz="1000" b="0" i="0" u="none" strike="noStrike" dirty="0" smtClean="0">
                          <a:solidFill>
                            <a:srgbClr val="000000"/>
                          </a:solidFill>
                          <a:latin typeface="Calibri" pitchFamily="34" charset="0"/>
                          <a:cs typeface="Calibri" pitchFamily="34" charset="0"/>
                        </a:rPr>
                        <a:t>за счет средств:</a:t>
                      </a:r>
                      <a:endParaRPr lang="ru-RU" sz="1000" b="0" i="0" u="none" strike="noStrike" dirty="0">
                        <a:solidFill>
                          <a:srgbClr val="000000"/>
                        </a:solidFill>
                        <a:latin typeface="Calibri" pitchFamily="34" charset="0"/>
                        <a:cs typeface="Calibri" pitchFamily="34" charset="0"/>
                      </a:endParaRPr>
                    </a:p>
                  </a:txBody>
                  <a:tcPr marL="4465" marR="4465" marT="446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314183">
                <a:tc vMerge="1">
                  <a:txBody>
                    <a:bodyPr/>
                    <a:lstStyle/>
                    <a:p>
                      <a:endParaRPr lang="ru-RU"/>
                    </a:p>
                  </a:txBody>
                  <a:tcPr/>
                </a:tc>
                <a:tc vMerge="1">
                  <a:txBody>
                    <a:bodyPr/>
                    <a:lstStyle/>
                    <a:p>
                      <a:endParaRPr lang="ru-RU"/>
                    </a:p>
                  </a:txBody>
                  <a:tcPr/>
                </a:tc>
                <a:tc>
                  <a:txBody>
                    <a:bodyPr/>
                    <a:lstStyle/>
                    <a:p>
                      <a:pPr algn="ctr" fontAlgn="t"/>
                      <a:r>
                        <a:rPr lang="ru-RU" sz="1000" b="0" i="0" u="none" strike="noStrike" dirty="0" smtClean="0">
                          <a:solidFill>
                            <a:srgbClr val="000000"/>
                          </a:solidFill>
                          <a:latin typeface="Calibri" pitchFamily="34" charset="0"/>
                          <a:cs typeface="Calibri" pitchFamily="34" charset="0"/>
                        </a:rPr>
                        <a:t>федерального</a:t>
                      </a:r>
                      <a:r>
                        <a:rPr lang="ru-RU" sz="1000" b="0" i="0" u="none" strike="noStrike" baseline="0" dirty="0" smtClean="0">
                          <a:solidFill>
                            <a:srgbClr val="000000"/>
                          </a:solidFill>
                          <a:latin typeface="Calibri" pitchFamily="34" charset="0"/>
                          <a:cs typeface="Calibri" pitchFamily="34" charset="0"/>
                        </a:rPr>
                        <a:t> бюджета</a:t>
                      </a:r>
                      <a:endParaRPr lang="ru-RU" sz="1000" b="0" i="0" u="none" strike="noStrike" dirty="0">
                        <a:solidFill>
                          <a:srgbClr val="000000"/>
                        </a:solidFill>
                        <a:latin typeface="Calibri" pitchFamily="34" charset="0"/>
                        <a:cs typeface="Calibri" pitchFamily="34" charset="0"/>
                      </a:endParaRPr>
                    </a:p>
                  </a:txBody>
                  <a:tcPr marL="4465" marR="4465" marT="44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rgbClr val="000000"/>
                          </a:solidFill>
                          <a:latin typeface="Calibri" pitchFamily="34" charset="0"/>
                          <a:cs typeface="Calibri" pitchFamily="34" charset="0"/>
                        </a:rPr>
                        <a:t>краевого бюджета</a:t>
                      </a:r>
                      <a:endParaRPr lang="ru-RU" sz="1000" b="0" i="0" u="none" strike="noStrike" dirty="0">
                        <a:solidFill>
                          <a:srgbClr val="000000"/>
                        </a:solidFill>
                        <a:latin typeface="Calibri" pitchFamily="34" charset="0"/>
                        <a:cs typeface="Calibri" pitchFamily="34" charset="0"/>
                      </a:endParaRPr>
                    </a:p>
                  </a:txBody>
                  <a:tcPr marL="4465" marR="4465" marT="44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452">
                <a:tc gridSpan="4">
                  <a:txBody>
                    <a:bodyPr/>
                    <a:lstStyle/>
                    <a:p>
                      <a:pPr algn="ctr" rtl="0" fontAlgn="ctr"/>
                      <a:r>
                        <a:rPr lang="ru-RU" sz="1000" b="1" i="0" u="none" strike="noStrike" dirty="0">
                          <a:solidFill>
                            <a:srgbClr val="000000"/>
                          </a:solidFill>
                          <a:latin typeface="Calibri"/>
                        </a:rPr>
                        <a:t>реализация программы «Создание условий для обеспечения доступным и комфортным жильем граждан Ставропольского края» государственной программы Ставропольского края «Развитие градостроительства, строительства и архитектуры», в том числе на предоставление молодым семьям Ставропольского края, имеющим трех и более детей, в том числе один из супругов или оба супруга, или родитель в неполной семье в 2018 году достиг возраста 36 лет и на предоставление молодым семьям Ставропольского края, не имеющим детей или имеющим одного или двух детей, а также неполным молодым семьям Ставропольского края, состоящим из одного молодого родителя и одного или двух детей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452">
                <a:tc>
                  <a:txBody>
                    <a:bodyPr/>
                    <a:lstStyle/>
                    <a:p>
                      <a:pPr algn="l" rtl="0" fontAlgn="ctr"/>
                      <a:r>
                        <a:rPr lang="ru-RU" sz="1000" b="1" i="0" u="none" strike="noStrike" dirty="0" err="1">
                          <a:solidFill>
                            <a:srgbClr val="000000"/>
                          </a:solidFill>
                          <a:latin typeface="Calibri"/>
                        </a:rPr>
                        <a:t>Кановский</a:t>
                      </a:r>
                      <a:r>
                        <a:rPr lang="ru-RU" sz="1000" b="1" i="0" u="none" strike="noStrike" dirty="0">
                          <a:solidFill>
                            <a:srgbClr val="000000"/>
                          </a:solidFill>
                          <a:latin typeface="Calibri"/>
                        </a:rPr>
                        <a:t> сельсовет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406,68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1000" b="1"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dirty="0">
                          <a:solidFill>
                            <a:srgbClr val="000000"/>
                          </a:solidFill>
                          <a:latin typeface="Calibri"/>
                        </a:rPr>
                        <a:t>406,68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452">
                <a:tc>
                  <a:txBody>
                    <a:bodyPr/>
                    <a:lstStyle/>
                    <a:p>
                      <a:pPr algn="l" rtl="0" fontAlgn="ctr"/>
                      <a:r>
                        <a:rPr lang="ru-RU" sz="1000" b="1" i="0" u="none" strike="noStrike" dirty="0">
                          <a:solidFill>
                            <a:srgbClr val="000000"/>
                          </a:solidFill>
                          <a:latin typeface="Calibri"/>
                        </a:rPr>
                        <a:t>Курский сельсовет (</a:t>
                      </a:r>
                      <a:r>
                        <a:rPr lang="ru-RU" sz="1000" b="0" i="0" u="none" strike="noStrike" dirty="0">
                          <a:solidFill>
                            <a:srgbClr val="000000"/>
                          </a:solidFill>
                          <a:latin typeface="Calibri"/>
                        </a:rPr>
                        <a:t>приобретено жилье 3 семьям)</a:t>
                      </a:r>
                      <a:endParaRPr lang="ru-RU" sz="10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3 016,44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10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a:rPr>
                        <a:t>3 016,44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452">
                <a:tc>
                  <a:txBody>
                    <a:bodyPr/>
                    <a:lstStyle/>
                    <a:p>
                      <a:pPr algn="l" rtl="0" fontAlgn="ctr"/>
                      <a:r>
                        <a:rPr lang="ru-RU" sz="1000" b="1" i="0" u="none" strike="noStrike" dirty="0" err="1">
                          <a:solidFill>
                            <a:srgbClr val="000000"/>
                          </a:solidFill>
                          <a:latin typeface="Calibri"/>
                        </a:rPr>
                        <a:t>Рощинский</a:t>
                      </a:r>
                      <a:r>
                        <a:rPr lang="ru-RU" sz="1000" b="1" i="0" u="none" strike="noStrike" dirty="0">
                          <a:solidFill>
                            <a:srgbClr val="000000"/>
                          </a:solidFill>
                          <a:latin typeface="Calibri"/>
                        </a:rPr>
                        <a:t> сельсовет </a:t>
                      </a:r>
                      <a:r>
                        <a:rPr lang="ru-RU" sz="1000" b="0" i="0" u="none" strike="noStrike" dirty="0">
                          <a:solidFill>
                            <a:srgbClr val="000000"/>
                          </a:solidFill>
                          <a:latin typeface="Calibri"/>
                        </a:rPr>
                        <a:t>(в т.ч. 2 106,72 тыс. рублей остаток 2018 г.) (приобретено жилье 6 семьям, из них 2 многодетные)</a:t>
                      </a:r>
                      <a:endParaRPr lang="ru-RU" sz="10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3 255,84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10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a:rPr>
                        <a:t>3 255,84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452">
                <a:tc>
                  <a:txBody>
                    <a:bodyPr/>
                    <a:lstStyle/>
                    <a:p>
                      <a:pPr algn="l" rtl="0" fontAlgn="ctr"/>
                      <a:r>
                        <a:rPr lang="ru-RU" sz="1000" b="1" i="0" u="none" strike="noStrike" dirty="0">
                          <a:solidFill>
                            <a:srgbClr val="000000"/>
                          </a:solidFill>
                          <a:latin typeface="Calibri"/>
                        </a:rPr>
                        <a:t>с. </a:t>
                      </a:r>
                      <a:r>
                        <a:rPr lang="ru-RU" sz="1000" b="1" i="0" u="none" strike="noStrike" dirty="0" err="1">
                          <a:solidFill>
                            <a:srgbClr val="000000"/>
                          </a:solidFill>
                          <a:latin typeface="Calibri"/>
                        </a:rPr>
                        <a:t>Эдиссия</a:t>
                      </a:r>
                      <a:r>
                        <a:rPr lang="ru-RU" sz="1000" b="1" i="0" u="none" strike="noStrike" dirty="0">
                          <a:solidFill>
                            <a:srgbClr val="000000"/>
                          </a:solidFill>
                          <a:latin typeface="Calibri"/>
                        </a:rPr>
                        <a:t> </a:t>
                      </a:r>
                      <a:r>
                        <a:rPr lang="ru-RU" sz="1000" b="0" i="0" u="none" strike="noStrike" dirty="0">
                          <a:solidFill>
                            <a:srgbClr val="000000"/>
                          </a:solidFill>
                          <a:latin typeface="Calibri"/>
                        </a:rPr>
                        <a:t>(в т.ч. 3 710,70 тыс. рублей остаток 2018 г.) (приобретено жилье 8 семьям)</a:t>
                      </a:r>
                      <a:endParaRPr lang="ru-RU" sz="10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6 852,83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10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a:rPr>
                        <a:t>6 852,83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452">
                <a:tc gridSpan="4">
                  <a:txBody>
                    <a:bodyPr/>
                    <a:lstStyle/>
                    <a:p>
                      <a:pPr algn="ctr" rtl="0" fontAlgn="ctr"/>
                      <a:r>
                        <a:rPr lang="ru-RU" sz="1000" b="1" i="0" u="none" strike="noStrike" dirty="0">
                          <a:solidFill>
                            <a:srgbClr val="000000"/>
                          </a:solidFill>
                          <a:latin typeface="Calibri"/>
                        </a:rPr>
                        <a:t>реализация государственной программы Российской Федерации «Обеспечение доступным и комфортным жильем и коммунальными услугами граждан Российской Федерации» в связи с превышением одним из супругов либо родителем в неполной семье возраста 35 лет и в которых возраст каждого из супругов либо родителя в неполной семье в 2018 году не превысил 39 лет, в рамках реализации подпрограммы «Создание условий для обеспечения доступным и комфортным жильем граждан в Ставропольском крае» государственной программы Ставропольского края «Развитие градостроительства, строительства и архитектуры» на предоставление социальных выплат на приобретение (строительство) жилья семьям, исключенным из числа участников основного мероприятия «Обеспечение жильем молодых семей»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452">
                <a:tc>
                  <a:txBody>
                    <a:bodyPr/>
                    <a:lstStyle/>
                    <a:p>
                      <a:pPr algn="l" rtl="0" fontAlgn="ctr"/>
                      <a:r>
                        <a:rPr lang="ru-RU" sz="1000" b="1" i="0" u="none" strike="noStrike">
                          <a:solidFill>
                            <a:srgbClr val="000000"/>
                          </a:solidFill>
                          <a:latin typeface="Calibri"/>
                        </a:rPr>
                        <a:t>Балтийский сельсовет </a:t>
                      </a:r>
                      <a:r>
                        <a:rPr lang="ru-RU" sz="1000" b="0" i="0" u="none" strike="noStrike">
                          <a:solidFill>
                            <a:srgbClr val="000000"/>
                          </a:solidFill>
                          <a:latin typeface="Calibri"/>
                        </a:rPr>
                        <a:t> (приобретено жилье 1 семье)</a:t>
                      </a:r>
                      <a:endParaRPr lang="ru-RU" sz="1000" b="1" i="0" u="none" strike="noStrike">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dirty="0">
                          <a:solidFill>
                            <a:srgbClr val="000000"/>
                          </a:solidFill>
                          <a:latin typeface="Calibri"/>
                        </a:rPr>
                        <a:t>239,40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dirty="0">
                          <a:solidFill>
                            <a:srgbClr val="000000"/>
                          </a:solidFill>
                          <a:latin typeface="Calibri"/>
                        </a:rPr>
                        <a:t>239,4</a:t>
                      </a:r>
                      <a:r>
                        <a:rPr lang="ru-RU" sz="1000" b="1" i="0" u="none" strike="noStrike" dirty="0">
                          <a:solidFill>
                            <a:srgbClr val="000000"/>
                          </a:solidFill>
                          <a:latin typeface="Calibri"/>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452">
                <a:tc>
                  <a:txBody>
                    <a:bodyPr/>
                    <a:lstStyle/>
                    <a:p>
                      <a:pPr algn="l" rtl="0" fontAlgn="ctr"/>
                      <a:r>
                        <a:rPr lang="ru-RU" sz="1000" b="1" i="0" u="none" strike="noStrike">
                          <a:solidFill>
                            <a:srgbClr val="000000"/>
                          </a:solidFill>
                          <a:latin typeface="Calibri"/>
                        </a:rPr>
                        <a:t>Ростовановский сельсовет </a:t>
                      </a:r>
                      <a:r>
                        <a:rPr lang="ru-RU" sz="1000" b="0" i="0" u="none" strike="noStrike">
                          <a:solidFill>
                            <a:srgbClr val="000000"/>
                          </a:solidFill>
                          <a:latin typeface="Calibri"/>
                        </a:rPr>
                        <a:t>(приобретено жилье 1 семье)</a:t>
                      </a:r>
                      <a:endParaRPr lang="ru-RU" sz="1000" b="1" i="0" u="none" strike="noStrike">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430,92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dirty="0">
                          <a:solidFill>
                            <a:srgbClr val="000000"/>
                          </a:solidFill>
                          <a:latin typeface="Calibri"/>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a:rPr>
                        <a:t>430,92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452">
                <a:tc gridSpan="4">
                  <a:txBody>
                    <a:bodyPr/>
                    <a:lstStyle/>
                    <a:p>
                      <a:pPr algn="ctr" rtl="0" fontAlgn="b"/>
                      <a:r>
                        <a:rPr lang="ru-RU" sz="1000" b="1" i="0" u="none" strike="noStrike" dirty="0">
                          <a:solidFill>
                            <a:srgbClr val="000000"/>
                          </a:solidFill>
                          <a:latin typeface="Calibri"/>
                        </a:rPr>
                        <a:t>реализация подпрограммы «Создание условий для обеспечения доступным и комфортным жильем граждан Ставропольского края» государственной программы Ставропольского края «Развитие градостроительства, строительства и архитектуры»</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452">
                <a:tc>
                  <a:txBody>
                    <a:bodyPr/>
                    <a:lstStyle/>
                    <a:p>
                      <a:pPr algn="l" rtl="0" fontAlgn="ctr"/>
                      <a:r>
                        <a:rPr lang="ru-RU" sz="1000" b="1" i="0" u="none" strike="noStrike">
                          <a:solidFill>
                            <a:srgbClr val="000000"/>
                          </a:solidFill>
                          <a:latin typeface="Calibri"/>
                        </a:rPr>
                        <a:t>Курский сельсовет</a:t>
                      </a:r>
                      <a:r>
                        <a:rPr lang="ru-RU" sz="1000" b="0" i="0" u="none" strike="noStrike">
                          <a:solidFill>
                            <a:srgbClr val="000000"/>
                          </a:solidFill>
                          <a:latin typeface="Calibri"/>
                        </a:rPr>
                        <a:t> (приобретено жилье 2 семьям)</a:t>
                      </a:r>
                      <a:endParaRPr lang="ru-RU" sz="1000" b="1" i="0" u="none" strike="noStrike">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952,87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dirty="0">
                          <a:solidFill>
                            <a:srgbClr val="000000"/>
                          </a:solidFill>
                          <a:latin typeface="Calibri"/>
                        </a:rPr>
                        <a:t>730,24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dirty="0">
                          <a:solidFill>
                            <a:srgbClr val="000000"/>
                          </a:solidFill>
                          <a:latin typeface="Calibri"/>
                        </a:rPr>
                        <a:t>222,63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452">
                <a:tc>
                  <a:txBody>
                    <a:bodyPr/>
                    <a:lstStyle/>
                    <a:p>
                      <a:pPr algn="l" rtl="0" fontAlgn="ctr"/>
                      <a:r>
                        <a:rPr lang="ru-RU" sz="1000" b="1" i="0" u="none" strike="noStrike">
                          <a:solidFill>
                            <a:srgbClr val="000000"/>
                          </a:solidFill>
                          <a:latin typeface="Calibri"/>
                        </a:rPr>
                        <a:t>Русский сельсовет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343,48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dirty="0">
                          <a:solidFill>
                            <a:srgbClr val="000000"/>
                          </a:solidFill>
                          <a:latin typeface="Calibri"/>
                        </a:rPr>
                        <a:t>263,23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a:rPr>
                        <a:t>80,25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452">
                <a:tc gridSpan="4">
                  <a:txBody>
                    <a:bodyPr/>
                    <a:lstStyle/>
                    <a:p>
                      <a:pPr algn="ctr" rtl="0" fontAlgn="b"/>
                      <a:r>
                        <a:rPr lang="ru-RU" sz="1000" b="1" i="0" u="none" strike="noStrike" dirty="0">
                          <a:solidFill>
                            <a:srgbClr val="000000"/>
                          </a:solidFill>
                          <a:latin typeface="Calibri"/>
                        </a:rPr>
                        <a:t>в рамках государственной программы Российской Федерации «Развитие образования» на 2013-2020 годы создание в общеобразовательных организациях, расположенных в сельской местности, условий для занятия физической культурой и спортом</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452">
                <a:tc>
                  <a:txBody>
                    <a:bodyPr/>
                    <a:lstStyle/>
                    <a:p>
                      <a:pPr algn="just" rtl="0" fontAlgn="ctr"/>
                      <a:r>
                        <a:rPr lang="ru-RU" sz="1000" b="1" i="0" u="none" strike="noStrike">
                          <a:solidFill>
                            <a:srgbClr val="000000"/>
                          </a:solidFill>
                          <a:latin typeface="Calibri"/>
                        </a:rPr>
                        <a:t>Курский муниципальный район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2 103,41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1977,21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dirty="0">
                          <a:solidFill>
                            <a:srgbClr val="000000"/>
                          </a:solidFill>
                          <a:latin typeface="Calibri"/>
                        </a:rPr>
                        <a:t>126,20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3953">
                <a:tc>
                  <a:txBody>
                    <a:bodyPr/>
                    <a:lstStyle/>
                    <a:p>
                      <a:pPr algn="just" rtl="0" fontAlgn="ctr"/>
                      <a:r>
                        <a:rPr lang="ru-RU" sz="1000" b="0" i="0" u="none" strike="noStrike">
                          <a:solidFill>
                            <a:srgbClr val="000000"/>
                          </a:solidFill>
                          <a:latin typeface="Calibri"/>
                        </a:rPr>
                        <a:t>на выполнение работ по ремонту спортивного зала МОУ СОШ № 12 и приобретение спортивного инвентаря для школы-интернат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dirty="0">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3688">
                <a:tc gridSpan="4">
                  <a:txBody>
                    <a:bodyPr/>
                    <a:lstStyle/>
                    <a:p>
                      <a:pPr algn="ctr" fontAlgn="b"/>
                      <a:r>
                        <a:rPr lang="ru-RU" sz="1000" b="1" i="0" u="none" strike="noStrike" dirty="0">
                          <a:solidFill>
                            <a:srgbClr val="000000"/>
                          </a:solidFill>
                          <a:latin typeface="Calibri"/>
                        </a:rPr>
                        <a:t>в рамках реализации подпрограммы «Государственная поддержка отрасли культуры» государственной программы Ставропольского края «Сохранение и развитие культуры» (обеспечение муниципальных учреждений культуры в сельской местности специализированным автотранспортом)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996">
                <a:tc>
                  <a:txBody>
                    <a:bodyPr/>
                    <a:lstStyle/>
                    <a:p>
                      <a:pPr algn="just" rtl="0" fontAlgn="ctr"/>
                      <a:r>
                        <a:rPr lang="ru-RU" sz="1000" b="1" i="0" u="none" strike="noStrike">
                          <a:solidFill>
                            <a:srgbClr val="000000"/>
                          </a:solidFill>
                          <a:latin typeface="Calibri"/>
                        </a:rPr>
                        <a:t>Курский муниципальный район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dirty="0">
                          <a:solidFill>
                            <a:srgbClr val="000000"/>
                          </a:solidFill>
                          <a:latin typeface="Calibri"/>
                        </a:rPr>
                        <a:t>4 758,96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4711,37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dirty="0">
                          <a:solidFill>
                            <a:srgbClr val="000000"/>
                          </a:solidFill>
                          <a:latin typeface="Calibri"/>
                        </a:rPr>
                        <a:t>47,59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996">
                <a:tc gridSpan="4">
                  <a:txBody>
                    <a:bodyPr/>
                    <a:lstStyle/>
                    <a:p>
                      <a:pPr algn="ctr" rtl="0" fontAlgn="ctr"/>
                      <a:r>
                        <a:rPr lang="ru-RU" sz="900" b="1" i="0" u="none" strike="noStrike">
                          <a:solidFill>
                            <a:srgbClr val="000000"/>
                          </a:solidFill>
                          <a:latin typeface="Calibri"/>
                        </a:rPr>
                        <a:t>В рамках реализации подпрограммы «Развитие дошкольного, общего и дополнительного образования» государственной программы Ставропольского края «Развитие образования» на обеспечение деятельности центров образования цифрового и гуманитарного профилей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996">
                <a:tc>
                  <a:txBody>
                    <a:bodyPr/>
                    <a:lstStyle/>
                    <a:p>
                      <a:pPr algn="just" rtl="0" fontAlgn="ctr"/>
                      <a:r>
                        <a:rPr lang="ru-RU" sz="900" b="1" i="0" u="none" strike="noStrike">
                          <a:solidFill>
                            <a:srgbClr val="000000"/>
                          </a:solidFill>
                          <a:latin typeface="Calibri"/>
                        </a:rPr>
                        <a:t>Курский муниципальный район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a:rPr>
                        <a:t>352,23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a:rPr>
                        <a:t>352,23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996">
                <a:tc>
                  <a:txBody>
                    <a:bodyPr/>
                    <a:lstStyle/>
                    <a:p>
                      <a:pPr algn="l" rtl="0" fontAlgn="ctr"/>
                      <a:r>
                        <a:rPr lang="ru-RU" sz="900" b="0" i="0" u="none" strike="noStrike">
                          <a:solidFill>
                            <a:srgbClr val="000000"/>
                          </a:solidFill>
                          <a:latin typeface="Calibri"/>
                        </a:rPr>
                        <a:t>создание на базе МКОУ СОШ № 2 Центра образования цифрового и гуманитарного профилей «Точка роста» по направлениям «Технология», «Информатика» «ОБЖ» «Шахматы».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996">
                <a:tc gridSpan="4">
                  <a:txBody>
                    <a:bodyPr/>
                    <a:lstStyle/>
                    <a:p>
                      <a:pPr algn="ctr" rtl="0" fontAlgn="ctr"/>
                      <a:endParaRPr lang="ru-RU" sz="9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dirty="0"/>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304800" y="228600"/>
          <a:ext cx="8610601" cy="3053715"/>
        </p:xfrm>
        <a:graphic>
          <a:graphicData uri="http://schemas.openxmlformats.org/drawingml/2006/table">
            <a:tbl>
              <a:tblPr/>
              <a:tblGrid>
                <a:gridCol w="5312662"/>
                <a:gridCol w="1088138"/>
                <a:gridCol w="1216872"/>
                <a:gridCol w="992929"/>
              </a:tblGrid>
              <a:tr h="152400">
                <a:tc rowSpan="2">
                  <a:txBody>
                    <a:bodyPr/>
                    <a:lstStyle/>
                    <a:p>
                      <a:pPr algn="ctr" fontAlgn="ctr"/>
                      <a:r>
                        <a:rPr lang="ru-RU" sz="1000" b="0" i="0" u="none" strike="noStrike" dirty="0" smtClean="0">
                          <a:solidFill>
                            <a:srgbClr val="000000"/>
                          </a:solidFill>
                          <a:latin typeface="Calibri" pitchFamily="34" charset="0"/>
                          <a:cs typeface="Calibri" pitchFamily="34" charset="0"/>
                        </a:rPr>
                        <a:t>Наименование программы</a:t>
                      </a:r>
                      <a:endParaRPr lang="ru-RU" sz="1000" b="0" i="0" u="none" strike="noStrike" dirty="0">
                        <a:solidFill>
                          <a:srgbClr val="000000"/>
                        </a:solidFill>
                        <a:latin typeface="Calibri" pitchFamily="34" charset="0"/>
                        <a:cs typeface="Calibri" pitchFamily="34" charset="0"/>
                      </a:endParaRPr>
                    </a:p>
                  </a:txBody>
                  <a:tcPr marL="4465" marR="4465" marT="446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ru-RU" sz="1000" b="0" i="0" u="none" strike="noStrike" dirty="0" smtClean="0">
                          <a:solidFill>
                            <a:srgbClr val="000000"/>
                          </a:solidFill>
                          <a:latin typeface="Calibri" pitchFamily="34" charset="0"/>
                          <a:cs typeface="Calibri" pitchFamily="34" charset="0"/>
                        </a:rPr>
                        <a:t>Всего</a:t>
                      </a:r>
                      <a:endParaRPr lang="ru-RU" sz="1000" b="0" i="0" u="none" strike="noStrike" dirty="0">
                        <a:solidFill>
                          <a:srgbClr val="000000"/>
                        </a:solidFill>
                        <a:latin typeface="Calibri" pitchFamily="34" charset="0"/>
                        <a:cs typeface="Calibri" pitchFamily="34" charset="0"/>
                      </a:endParaRPr>
                    </a:p>
                  </a:txBody>
                  <a:tcPr marL="4465" marR="4465" marT="44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0" i="0" u="none" strike="noStrike" dirty="0">
                          <a:solidFill>
                            <a:srgbClr val="000000"/>
                          </a:solidFill>
                          <a:latin typeface="Calibri" pitchFamily="34" charset="0"/>
                          <a:cs typeface="Calibri" pitchFamily="34" charset="0"/>
                        </a:rPr>
                        <a:t>в том </a:t>
                      </a:r>
                      <a:r>
                        <a:rPr lang="ru-RU" sz="1000" b="0" i="0" u="none" strike="noStrike" dirty="0" smtClean="0">
                          <a:solidFill>
                            <a:srgbClr val="000000"/>
                          </a:solidFill>
                          <a:latin typeface="Calibri" pitchFamily="34" charset="0"/>
                          <a:cs typeface="Calibri" pitchFamily="34" charset="0"/>
                        </a:rPr>
                        <a:t>числе </a:t>
                      </a:r>
                    </a:p>
                    <a:p>
                      <a:pPr algn="ctr" fontAlgn="ctr"/>
                      <a:r>
                        <a:rPr lang="ru-RU" sz="1000" b="0" i="0" u="none" strike="noStrike" dirty="0" smtClean="0">
                          <a:solidFill>
                            <a:srgbClr val="000000"/>
                          </a:solidFill>
                          <a:latin typeface="Calibri" pitchFamily="34" charset="0"/>
                          <a:cs typeface="Calibri" pitchFamily="34" charset="0"/>
                        </a:rPr>
                        <a:t>за счет средств:</a:t>
                      </a:r>
                      <a:endParaRPr lang="ru-RU" sz="1000" b="0" i="0" u="none" strike="noStrike" dirty="0">
                        <a:solidFill>
                          <a:srgbClr val="000000"/>
                        </a:solidFill>
                        <a:latin typeface="Calibri" pitchFamily="34" charset="0"/>
                        <a:cs typeface="Calibri" pitchFamily="34" charset="0"/>
                      </a:endParaRPr>
                    </a:p>
                  </a:txBody>
                  <a:tcPr marL="4465" marR="4465" marT="446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228600">
                <a:tc vMerge="1">
                  <a:txBody>
                    <a:bodyPr/>
                    <a:lstStyle/>
                    <a:p>
                      <a:endParaRPr lang="ru-RU"/>
                    </a:p>
                  </a:txBody>
                  <a:tcPr/>
                </a:tc>
                <a:tc vMerge="1">
                  <a:txBody>
                    <a:bodyPr/>
                    <a:lstStyle/>
                    <a:p>
                      <a:endParaRPr lang="ru-RU"/>
                    </a:p>
                  </a:txBody>
                  <a:tcPr/>
                </a:tc>
                <a:tc>
                  <a:txBody>
                    <a:bodyPr/>
                    <a:lstStyle/>
                    <a:p>
                      <a:pPr algn="ctr" fontAlgn="t"/>
                      <a:r>
                        <a:rPr lang="ru-RU" sz="1000" b="0" i="0" u="none" strike="noStrike" dirty="0" smtClean="0">
                          <a:solidFill>
                            <a:srgbClr val="000000"/>
                          </a:solidFill>
                          <a:latin typeface="Calibri" pitchFamily="34" charset="0"/>
                          <a:cs typeface="Calibri" pitchFamily="34" charset="0"/>
                        </a:rPr>
                        <a:t>федерального</a:t>
                      </a:r>
                      <a:r>
                        <a:rPr lang="ru-RU" sz="1000" b="0" i="0" u="none" strike="noStrike" baseline="0" dirty="0" smtClean="0">
                          <a:solidFill>
                            <a:srgbClr val="000000"/>
                          </a:solidFill>
                          <a:latin typeface="Calibri" pitchFamily="34" charset="0"/>
                          <a:cs typeface="Calibri" pitchFamily="34" charset="0"/>
                        </a:rPr>
                        <a:t> бюджета</a:t>
                      </a:r>
                      <a:endParaRPr lang="ru-RU" sz="1000" b="0" i="0" u="none" strike="noStrike" dirty="0">
                        <a:solidFill>
                          <a:srgbClr val="000000"/>
                        </a:solidFill>
                        <a:latin typeface="Calibri" pitchFamily="34" charset="0"/>
                        <a:cs typeface="Calibri" pitchFamily="34" charset="0"/>
                      </a:endParaRPr>
                    </a:p>
                  </a:txBody>
                  <a:tcPr marL="4465" marR="4465" marT="44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rgbClr val="000000"/>
                          </a:solidFill>
                          <a:latin typeface="Calibri" pitchFamily="34" charset="0"/>
                          <a:cs typeface="Calibri" pitchFamily="34" charset="0"/>
                        </a:rPr>
                        <a:t>краевого бюджета</a:t>
                      </a:r>
                      <a:endParaRPr lang="ru-RU" sz="1000" b="0" i="0" u="none" strike="noStrike" dirty="0">
                        <a:solidFill>
                          <a:srgbClr val="000000"/>
                        </a:solidFill>
                        <a:latin typeface="Calibri" pitchFamily="34" charset="0"/>
                        <a:cs typeface="Calibri" pitchFamily="34" charset="0"/>
                      </a:endParaRPr>
                    </a:p>
                  </a:txBody>
                  <a:tcPr marL="4465" marR="4465" marT="44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135">
                <a:tc gridSpan="4">
                  <a:txBody>
                    <a:bodyPr/>
                    <a:lstStyle/>
                    <a:p>
                      <a:pPr algn="ctr" rtl="0" fontAlgn="ctr"/>
                      <a:r>
                        <a:rPr lang="ru-RU" sz="900" b="1" i="0" u="none" strike="noStrike">
                          <a:solidFill>
                            <a:srgbClr val="000000"/>
                          </a:solidFill>
                          <a:latin typeface="Calibri"/>
                        </a:rPr>
                        <a:t>реализация подпрограммы «Государственная поддержка отрасли культуры» государственной программы Ставропольского края «Сохранение и развитие культуры» (создание и модернизация муниципальных учреждений культурно-досугового типа в сельской местности, включая обеспечение инфраструктуры (в части капитального ремонта зданий данных учреждений)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453">
                <a:tc>
                  <a:txBody>
                    <a:bodyPr/>
                    <a:lstStyle/>
                    <a:p>
                      <a:pPr algn="l" rtl="0" fontAlgn="ctr"/>
                      <a:r>
                        <a:rPr lang="ru-RU" sz="900" b="1" i="0" u="none" strike="noStrike">
                          <a:solidFill>
                            <a:srgbClr val="000000"/>
                          </a:solidFill>
                          <a:latin typeface="Calibri"/>
                        </a:rPr>
                        <a:t>Галюгаевский сельсовет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a:rPr>
                        <a:t>10 788,62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a:rPr>
                        <a:t>10141,3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a:rPr>
                        <a:t>647,32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8268">
                <a:tc gridSpan="4">
                  <a:txBody>
                    <a:bodyPr/>
                    <a:lstStyle/>
                    <a:p>
                      <a:pPr algn="ctr" rtl="0" fontAlgn="ctr"/>
                      <a:r>
                        <a:rPr lang="ru-RU" sz="900" b="1" i="0" u="none" strike="noStrike">
                          <a:solidFill>
                            <a:srgbClr val="000000"/>
                          </a:solidFill>
                          <a:latin typeface="Calibri"/>
                        </a:rPr>
                        <a:t>реализации подпрограммы «Государственная поддержка отрасли культуры» государственной программы Ставропольского края «Сохранение и развитие культуры» на проведение капитального ремонта зданий и сооружений муниципальных учреждений культуры муниципальных образований Ставропольского края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4283">
                <a:tc>
                  <a:txBody>
                    <a:bodyPr/>
                    <a:lstStyle/>
                    <a:p>
                      <a:pPr algn="l" rtl="0" fontAlgn="ctr"/>
                      <a:r>
                        <a:rPr lang="ru-RU" sz="900" b="1" i="0" u="none" strike="noStrike">
                          <a:solidFill>
                            <a:srgbClr val="000000"/>
                          </a:solidFill>
                          <a:latin typeface="Calibri"/>
                        </a:rPr>
                        <a:t>Ростовановский сельсовет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a:rPr>
                        <a:t>2 615,72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a:rPr>
                        <a:t>2615,72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098">
                <a:tc>
                  <a:txBody>
                    <a:bodyPr/>
                    <a:lstStyle/>
                    <a:p>
                      <a:pPr algn="l" rtl="0" fontAlgn="ctr"/>
                      <a:r>
                        <a:rPr lang="ru-RU" sz="900" b="0" i="0" u="none" strike="noStrike">
                          <a:solidFill>
                            <a:srgbClr val="000000"/>
                          </a:solidFill>
                          <a:latin typeface="Calibri"/>
                        </a:rPr>
                        <a:t>произведен ремонт кровли МКУК «Ростовановский центр культуры, досуга и спорта» в с. Ростовановском</a:t>
                      </a:r>
                      <a:br>
                        <a:rPr lang="ru-RU" sz="900" b="0" i="0" u="none" strike="noStrike">
                          <a:solidFill>
                            <a:srgbClr val="000000"/>
                          </a:solidFill>
                          <a:latin typeface="Calibri"/>
                        </a:rPr>
                      </a:br>
                      <a:r>
                        <a:rPr lang="ru-RU" sz="900" b="0" i="0" u="none" strike="noStrike">
                          <a:solidFill>
                            <a:srgbClr val="000000"/>
                          </a:solidFill>
                          <a:latin typeface="Calibri"/>
                        </a:rPr>
                        <a:t>     </a:t>
                      </a:r>
                      <a:br>
                        <a:rPr lang="ru-RU" sz="900" b="0" i="0" u="none" strike="noStrike">
                          <a:solidFill>
                            <a:srgbClr val="000000"/>
                          </a:solidFill>
                          <a:latin typeface="Calibri"/>
                        </a:rPr>
                      </a:br>
                      <a:endParaRPr lang="ru-RU" sz="900" b="0" i="0" u="none" strike="noStrike">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452">
                <a:tc gridSpan="4">
                  <a:txBody>
                    <a:bodyPr/>
                    <a:lstStyle/>
                    <a:p>
                      <a:pPr algn="ctr" fontAlgn="b"/>
                      <a:r>
                        <a:rPr lang="ru-RU" sz="1100" b="1" i="0" u="none" strike="noStrike" dirty="0">
                          <a:solidFill>
                            <a:srgbClr val="000000"/>
                          </a:solidFill>
                          <a:latin typeface="Calibri"/>
                        </a:rPr>
                        <a:t>реализация регионального проекта «Финансовая поддержка семей при рождении детей</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dirty="0"/>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452">
                <a:tc>
                  <a:txBody>
                    <a:bodyPr/>
                    <a:lstStyle/>
                    <a:p>
                      <a:pPr algn="just" rtl="0" fontAlgn="ctr"/>
                      <a:r>
                        <a:rPr lang="ru-RU" sz="900" b="1" i="0" u="none" strike="noStrike">
                          <a:solidFill>
                            <a:srgbClr val="000000"/>
                          </a:solidFill>
                          <a:latin typeface="Calibri"/>
                        </a:rPr>
                        <a:t>Курский муниципальный район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a:rPr>
                        <a:t>58 401,09</a:t>
                      </a:r>
                    </a:p>
                  </a:txBody>
                  <a:tcPr marL="9525" marR="9525" marT="9525" marB="0">
                    <a:lnL w="6350" cap="flat" cmpd="sng" algn="ctr">
                      <a:solidFill>
                        <a:srgbClr val="000000"/>
                      </a:solidFill>
                      <a:prstDash val="solid"/>
                      <a:round/>
                      <a:headEnd type="none" w="med" len="med"/>
                      <a:tailEnd type="none" w="med" len="med"/>
                    </a:lnL>
                  </a:tcPr>
                </a:tc>
                <a:tc>
                  <a:txBody>
                    <a:bodyPr/>
                    <a:lstStyle/>
                    <a:p>
                      <a:pPr algn="r" rtl="0" fontAlgn="t"/>
                      <a:r>
                        <a:rPr lang="ru-RU" sz="900" b="1" i="0" u="none" strike="noStrike">
                          <a:solidFill>
                            <a:srgbClr val="000000"/>
                          </a:solidFill>
                          <a:latin typeface="Calibri"/>
                        </a:rPr>
                        <a:t>53 392,08</a:t>
                      </a:r>
                    </a:p>
                  </a:txBody>
                  <a:tcPr marL="9525" marR="9525" marT="9525" marB="0"/>
                </a:tc>
                <a:tc>
                  <a:txBody>
                    <a:bodyPr/>
                    <a:lstStyle/>
                    <a:p>
                      <a:pPr algn="r" rtl="0" fontAlgn="t"/>
                      <a:r>
                        <a:rPr lang="ru-RU" sz="900" b="1" i="0" u="none" strike="noStrike">
                          <a:solidFill>
                            <a:srgbClr val="000000"/>
                          </a:solidFill>
                          <a:latin typeface="Calibri"/>
                        </a:rPr>
                        <a:t>5 009,01</a:t>
                      </a:r>
                    </a:p>
                  </a:txBody>
                  <a:tcPr marL="9525" marR="9525" marT="9525" marB="0"/>
                </a:tc>
              </a:tr>
              <a:tr h="184452">
                <a:tc>
                  <a:txBody>
                    <a:bodyPr/>
                    <a:lstStyle/>
                    <a:p>
                      <a:pPr algn="just" rtl="0" fontAlgn="ctr"/>
                      <a:r>
                        <a:rPr lang="ru-RU" sz="900" b="0" i="0" u="none" strike="noStrike">
                          <a:solidFill>
                            <a:srgbClr val="000000"/>
                          </a:solidFill>
                          <a:latin typeface="Calibri"/>
                        </a:rPr>
                        <a:t>на предоставление государственной социальной помощи малоимущим семьям, малоимущим одиноко проживающим гражданам (кол-во получателей 638 чел.)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900" b="1" i="0" u="none" strike="noStrike">
                          <a:solidFill>
                            <a:srgbClr val="000000"/>
                          </a:solidFill>
                          <a:latin typeface="Calibri"/>
                        </a:rPr>
                        <a:t>1 599,40</a:t>
                      </a:r>
                    </a:p>
                  </a:txBody>
                  <a:tcPr marL="9525" marR="9525" marT="9525" marB="0" anchor="b">
                    <a:lnL w="6350" cap="flat" cmpd="sng" algn="ctr">
                      <a:solidFill>
                        <a:srgbClr val="000000"/>
                      </a:solidFill>
                      <a:prstDash val="solid"/>
                      <a:round/>
                      <a:headEnd type="none" w="med" len="med"/>
                      <a:tailEnd type="none" w="med" len="med"/>
                    </a:lnL>
                  </a:tcPr>
                </a:tc>
                <a:tc>
                  <a:txBody>
                    <a:bodyPr/>
                    <a:lstStyle/>
                    <a:p>
                      <a:pPr algn="l" fontAlgn="b"/>
                      <a:r>
                        <a:rPr lang="ru-RU" sz="900" b="0" i="0" u="none" strike="noStrike">
                          <a:solidFill>
                            <a:srgbClr val="000000"/>
                          </a:solidFill>
                          <a:latin typeface="Calibri"/>
                        </a:rPr>
                        <a:t> </a:t>
                      </a:r>
                    </a:p>
                  </a:txBody>
                  <a:tcPr marL="9525" marR="9525" marT="9525" marB="0" anchor="b"/>
                </a:tc>
                <a:tc>
                  <a:txBody>
                    <a:bodyPr/>
                    <a:lstStyle/>
                    <a:p>
                      <a:pPr algn="r" fontAlgn="b"/>
                      <a:r>
                        <a:rPr lang="ru-RU" sz="900" b="0" i="0" u="none" strike="noStrike">
                          <a:solidFill>
                            <a:srgbClr val="000000"/>
                          </a:solidFill>
                          <a:latin typeface="Calibri"/>
                        </a:rPr>
                        <a:t>1599,4</a:t>
                      </a:r>
                    </a:p>
                  </a:txBody>
                  <a:tcPr marL="9525" marR="9525" marT="9525" marB="0" anchor="b"/>
                </a:tc>
              </a:tr>
              <a:tr h="184452">
                <a:tc>
                  <a:txBody>
                    <a:bodyPr/>
                    <a:lstStyle/>
                    <a:p>
                      <a:pPr algn="just" rtl="0" fontAlgn="ctr"/>
                      <a:r>
                        <a:rPr lang="ru-RU" sz="900" b="0" i="0" u="none" strike="noStrike" dirty="0">
                          <a:solidFill>
                            <a:srgbClr val="000000"/>
                          </a:solidFill>
                          <a:latin typeface="Calibri"/>
                        </a:rPr>
                        <a:t>на осуществление ежемесячной денежной выплаты, назначаемой в случае рождения третьего ребенка или последующих детей до достижения ребенком возраста трех лет (кол-во получателей 5631 чел.)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900" b="1" i="0" u="none" strike="noStrike">
                          <a:solidFill>
                            <a:srgbClr val="000000"/>
                          </a:solidFill>
                          <a:latin typeface="Calibri"/>
                        </a:rPr>
                        <a:t>56 801,69</a:t>
                      </a:r>
                    </a:p>
                  </a:txBody>
                  <a:tcPr marL="9525" marR="9525" marT="9525" marB="0" anchor="b">
                    <a:lnL w="6350" cap="flat" cmpd="sng" algn="ctr">
                      <a:solidFill>
                        <a:srgbClr val="000000"/>
                      </a:solidFill>
                      <a:prstDash val="solid"/>
                      <a:round/>
                      <a:headEnd type="none" w="med" len="med"/>
                      <a:tailEnd type="none" w="med" len="med"/>
                    </a:lnL>
                  </a:tcPr>
                </a:tc>
                <a:tc>
                  <a:txBody>
                    <a:bodyPr/>
                    <a:lstStyle/>
                    <a:p>
                      <a:pPr algn="r" fontAlgn="b"/>
                      <a:r>
                        <a:rPr lang="ru-RU" sz="900" b="0" i="0" u="none" strike="noStrike">
                          <a:solidFill>
                            <a:srgbClr val="000000"/>
                          </a:solidFill>
                          <a:latin typeface="Calibri"/>
                        </a:rPr>
                        <a:t>53392,08</a:t>
                      </a:r>
                    </a:p>
                  </a:txBody>
                  <a:tcPr marL="9525" marR="9525" marT="9525" marB="0" anchor="b"/>
                </a:tc>
                <a:tc>
                  <a:txBody>
                    <a:bodyPr/>
                    <a:lstStyle/>
                    <a:p>
                      <a:pPr algn="r" fontAlgn="b"/>
                      <a:r>
                        <a:rPr lang="ru-RU" sz="900" b="0" i="0" u="none" strike="noStrike" dirty="0">
                          <a:solidFill>
                            <a:srgbClr val="000000"/>
                          </a:solidFill>
                          <a:latin typeface="Calibri"/>
                        </a:rPr>
                        <a:t>3409,61</a:t>
                      </a:r>
                    </a:p>
                  </a:txBody>
                  <a:tcPr marL="9525" marR="9525" marT="9525" marB="0" anchor="b"/>
                </a:tc>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338554"/>
          </a:xfrm>
          <a:prstGeom prst="rect">
            <a:avLst/>
          </a:prstGeom>
          <a:noFill/>
        </p:spPr>
        <p:txBody>
          <a:bodyPr wrap="square" rtlCol="0">
            <a:spAutoFit/>
          </a:bodyPr>
          <a:lstStyle/>
          <a:p>
            <a:r>
              <a:rPr lang="ru-RU" sz="1600" dirty="0" smtClean="0">
                <a:latin typeface="Calibri" pitchFamily="34" charset="0"/>
                <a:cs typeface="Calibri" pitchFamily="34" charset="0"/>
              </a:rPr>
              <a:t>ДОРОЖНЫЙ ФОНД (дорожное хозяйство) Курского района Ставропольского края</a:t>
            </a:r>
          </a:p>
        </p:txBody>
      </p:sp>
      <p:sp>
        <p:nvSpPr>
          <p:cNvPr id="4" name="Прямоугольник 3"/>
          <p:cNvSpPr/>
          <p:nvPr/>
        </p:nvSpPr>
        <p:spPr>
          <a:xfrm>
            <a:off x="228600" y="3810000"/>
            <a:ext cx="8763000" cy="2862322"/>
          </a:xfrm>
          <a:prstGeom prst="rect">
            <a:avLst/>
          </a:prstGeom>
        </p:spPr>
        <p:txBody>
          <a:bodyPr wrap="square">
            <a:spAutoFit/>
          </a:bodyPr>
          <a:lstStyle/>
          <a:p>
            <a:pPr algn="just"/>
            <a:r>
              <a:rPr lang="ru-RU" sz="1200" dirty="0" smtClean="0">
                <a:latin typeface="Calibri" pitchFamily="34" charset="0"/>
                <a:cs typeface="Calibri" pitchFamily="34" charset="0"/>
              </a:rPr>
              <a:t>     По отрасли «Дорожное хозяйство (дорожные фонды)» в консолидированном бюджете Курского района предусматривались расходы на осуществление дорожной деятельности в рамках муниципальных дорожных фондов в размере не менее прогнозируемого объема доходов от акцизов на автомобильный бензин, прямогонный бензин, дизельное топливо, моторные масла для дизельных и (или) карбюраторных (</a:t>
            </a:r>
            <a:r>
              <a:rPr lang="ru-RU" sz="1200" dirty="0" err="1" smtClean="0">
                <a:latin typeface="Calibri" pitchFamily="34" charset="0"/>
                <a:cs typeface="Calibri" pitchFamily="34" charset="0"/>
              </a:rPr>
              <a:t>инжекторных</a:t>
            </a:r>
            <a:r>
              <a:rPr lang="ru-RU" sz="1200" dirty="0" smtClean="0">
                <a:latin typeface="Calibri" pitchFamily="34" charset="0"/>
                <a:cs typeface="Calibri" pitchFamily="34" charset="0"/>
              </a:rPr>
              <a:t>) двигателей, производимые на территории Российской Федерации, подлежащих зачислению в бюджеты муниципальных образований, а также иных доходов, определенных нормативными правовыми актами муниципальных образований о создании муниципальных дорожных фондов. </a:t>
            </a:r>
          </a:p>
          <a:p>
            <a:pPr algn="just"/>
            <a:r>
              <a:rPr lang="ru-RU" sz="1200" dirty="0" smtClean="0">
                <a:latin typeface="Calibri" pitchFamily="34" charset="0"/>
                <a:cs typeface="Calibri" pitchFamily="34" charset="0"/>
              </a:rPr>
              <a:t>     В 2019 году исполнение  по разделу «Дорожное хозяйство (дорожные фонды)» составило – 93 943,82 тыс. рублей, в том числе за счет  краевого бюджета – 35 243,95 тыс. рублей.</a:t>
            </a:r>
          </a:p>
          <a:p>
            <a:pPr algn="just"/>
            <a:r>
              <a:rPr lang="ru-RU" sz="1200" dirty="0" smtClean="0"/>
              <a:t>    </a:t>
            </a:r>
            <a:r>
              <a:rPr lang="ru-RU" sz="1200" dirty="0" smtClean="0">
                <a:latin typeface="Calibri" pitchFamily="34" charset="0"/>
                <a:cs typeface="Calibri" pitchFamily="34" charset="0"/>
              </a:rPr>
              <a:t>Общая протяженность автодорог составляет 420,1 км, дорог краевого значения 365,4 км.</a:t>
            </a:r>
          </a:p>
          <a:p>
            <a:pPr algn="just"/>
            <a:r>
              <a:rPr lang="ru-RU" sz="1200" dirty="0" smtClean="0">
                <a:latin typeface="Calibri" pitchFamily="34" charset="0"/>
                <a:cs typeface="Calibri" pitchFamily="34" charset="0"/>
              </a:rPr>
              <a:t>     Транспортные услуги в сфере пассажирских перевозок в Курском  районе предоставляются транспортным предприятием ОАО «Меркурий» и индивидуальными предпринимателями. В качестве  поддержки субъектов малого и среднего предпринимательства и  с целью  организации перевозок пассажиров и багажа пассажирским автомобильным транспортом по маршрутам внутрирайонного сообщения из средств местного   бюджета  в 2019 году индивидуальному предпринимателю </a:t>
            </a:r>
            <a:r>
              <a:rPr lang="ru-RU" sz="1200" dirty="0" err="1" smtClean="0">
                <a:latin typeface="Calibri" pitchFamily="34" charset="0"/>
                <a:cs typeface="Calibri" pitchFamily="34" charset="0"/>
              </a:rPr>
              <a:t>Свистухину</a:t>
            </a:r>
            <a:r>
              <a:rPr lang="ru-RU" sz="1200" dirty="0" smtClean="0">
                <a:latin typeface="Calibri" pitchFamily="34" charset="0"/>
                <a:cs typeface="Calibri" pitchFamily="34" charset="0"/>
              </a:rPr>
              <a:t> А.Н. и транспортному предприятию ОАО «Меркурий» выделено 1,09 млн. рублей.</a:t>
            </a:r>
          </a:p>
          <a:p>
            <a:pPr algn="just"/>
            <a:endParaRPr lang="ru-RU" sz="1200" dirty="0">
              <a:latin typeface="Calibri" pitchFamily="34" charset="0"/>
              <a:cs typeface="Calibri" pitchFamily="34" charset="0"/>
            </a:endParaRPr>
          </a:p>
        </p:txBody>
      </p:sp>
      <p:graphicFrame>
        <p:nvGraphicFramePr>
          <p:cNvPr id="6" name="Диаграмма 5"/>
          <p:cNvGraphicFramePr/>
          <p:nvPr/>
        </p:nvGraphicFramePr>
        <p:xfrm>
          <a:off x="0" y="304800"/>
          <a:ext cx="4495800" cy="304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Диаграмма 6"/>
          <p:cNvGraphicFramePr/>
          <p:nvPr/>
        </p:nvGraphicFramePr>
        <p:xfrm>
          <a:off x="4419600" y="304800"/>
          <a:ext cx="4495800" cy="3048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9144000" cy="338554"/>
          </a:xfrm>
          <a:prstGeom prst="rect">
            <a:avLst/>
          </a:prstGeom>
          <a:noFill/>
        </p:spPr>
        <p:txBody>
          <a:bodyPr wrap="square" rtlCol="0">
            <a:spAutoFit/>
          </a:bodyPr>
          <a:lstStyle/>
          <a:p>
            <a:r>
              <a:rPr lang="ru-RU" sz="1600" b="1" dirty="0" smtClean="0">
                <a:latin typeface="Calibri" pitchFamily="34" charset="0"/>
                <a:cs typeface="Calibri" pitchFamily="34" charset="0"/>
              </a:rPr>
              <a:t>                                                                       </a:t>
            </a:r>
            <a:r>
              <a:rPr lang="ru-RU" sz="1600" dirty="0" smtClean="0">
                <a:latin typeface="Calibri" pitchFamily="34" charset="0"/>
                <a:cs typeface="Calibri" pitchFamily="34" charset="0"/>
              </a:rPr>
              <a:t>БЮДЖЕТНАЯ  УСТОЙЧИВОСТЬ</a:t>
            </a:r>
          </a:p>
        </p:txBody>
      </p:sp>
      <p:sp>
        <p:nvSpPr>
          <p:cNvPr id="3" name="TextBox 2"/>
          <p:cNvSpPr txBox="1"/>
          <p:nvPr/>
        </p:nvSpPr>
        <p:spPr>
          <a:xfrm>
            <a:off x="0" y="838200"/>
            <a:ext cx="8786874" cy="938719"/>
          </a:xfrm>
          <a:prstGeom prst="rect">
            <a:avLst/>
          </a:prstGeom>
          <a:noFill/>
        </p:spPr>
        <p:txBody>
          <a:bodyPr wrap="square" rtlCol="0">
            <a:spAutoFit/>
          </a:bodyPr>
          <a:lstStyle/>
          <a:p>
            <a:pPr algn="just"/>
            <a:r>
              <a:rPr lang="ru-RU" sz="1100" dirty="0" smtClean="0"/>
              <a:t>   Одним из основных направлений совершенствования межбюджетных отношений и межбюджетного регулирования в Ставропольском крае является обеспечение сбалансированности местных бюджетов и финансовой самостоятельности муниципальных образований края.</a:t>
            </a:r>
          </a:p>
          <a:p>
            <a:pPr algn="just"/>
            <a:r>
              <a:rPr lang="ru-RU" sz="1100" dirty="0" smtClean="0"/>
              <a:t>     В 2019 году объем межбюджетных трансфертов из бюджета Ставропольского края консолидированному бюджету Курского района Ставропольского края составил  1 229 423,94 тыс. рублей, что на  84 453,62 тыс. рублей больше чем в 2018 году.</a:t>
            </a:r>
            <a:endParaRPr lang="ru-RU" sz="1100" dirty="0"/>
          </a:p>
        </p:txBody>
      </p:sp>
      <p:graphicFrame>
        <p:nvGraphicFramePr>
          <p:cNvPr id="4" name="Диаграмма 3"/>
          <p:cNvGraphicFramePr/>
          <p:nvPr/>
        </p:nvGraphicFramePr>
        <p:xfrm>
          <a:off x="457200" y="1752600"/>
          <a:ext cx="8286808" cy="30988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81000" y="4953000"/>
            <a:ext cx="8572592" cy="769441"/>
          </a:xfrm>
          <a:prstGeom prst="rect">
            <a:avLst/>
          </a:prstGeom>
          <a:noFill/>
        </p:spPr>
        <p:txBody>
          <a:bodyPr wrap="square" rtlCol="0">
            <a:spAutoFit/>
          </a:bodyPr>
          <a:lstStyle/>
          <a:p>
            <a:pPr algn="just"/>
            <a:r>
              <a:rPr lang="ru-RU" sz="1100" dirty="0" smtClean="0"/>
              <a:t>   Основную часть в структуре межбюджетных трансфертов консолидированного бюджета Курского района Ставропольского края в 2019 году составляли субвенции -   56,8%, дотации – 18,2%, субсидии – 24,3%, иные МБТ – 0,7%. Объем дотаций в 2019 году по сравнению с 2018 годом  увеличится на  25 919,24 тыс. рублей или на 13,1%.</a:t>
            </a:r>
          </a:p>
          <a:p>
            <a:pPr algn="just"/>
            <a:r>
              <a:rPr lang="ru-RU" sz="1100" dirty="0" smtClean="0"/>
              <a:t>    </a:t>
            </a:r>
            <a:endParaRPr lang="ru-RU" sz="1100" dirty="0"/>
          </a:p>
        </p:txBody>
      </p:sp>
      <p:sp>
        <p:nvSpPr>
          <p:cNvPr id="6" name="Прямоугольник 5"/>
          <p:cNvSpPr/>
          <p:nvPr/>
        </p:nvSpPr>
        <p:spPr>
          <a:xfrm>
            <a:off x="0" y="0"/>
            <a:ext cx="4352282" cy="338554"/>
          </a:xfrm>
          <a:prstGeom prst="rect">
            <a:avLst/>
          </a:prstGeom>
        </p:spPr>
        <p:txBody>
          <a:bodyPr wrap="none">
            <a:spAutoFit/>
          </a:bodyPr>
          <a:lstStyle/>
          <a:p>
            <a:r>
              <a:rPr lang="ru-RU" sz="1600" b="1" dirty="0" smtClean="0"/>
              <a:t>Раздел 9. </a:t>
            </a:r>
            <a:r>
              <a:rPr lang="ru-RU" sz="1600" dirty="0" smtClean="0"/>
              <a:t>БЮДЖЕТНАЯ УСТОЙЧИВОСТЬ</a:t>
            </a:r>
            <a:endParaRPr lang="ru-RU" sz="1600" dirty="0"/>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 y="533400"/>
            <a:ext cx="8763000" cy="938719"/>
          </a:xfrm>
          <a:prstGeom prst="rect">
            <a:avLst/>
          </a:prstGeom>
        </p:spPr>
        <p:txBody>
          <a:bodyPr wrap="square">
            <a:spAutoFit/>
          </a:bodyPr>
          <a:lstStyle/>
          <a:p>
            <a:pPr algn="just"/>
            <a:r>
              <a:rPr lang="ru-RU" sz="1100" dirty="0" smtClean="0"/>
              <a:t>В связи с тем, что муниципальные образования края значительно различаются по уровню экономического развития, наличию промышленной инфраструктуры и, соответственно, налогового потенциала на своей территории, многие не обладают достаточным объемом бюджетных средств, необходимых для решения вопросов местного значения. в 2019 году из бюджета Курского муниципального района бюджетам сельских поселений передавались межбюджетные трансферты на осуществление части полномочий по вопросам местного значения в соответствии с заключенными соглашениями.</a:t>
            </a:r>
          </a:p>
        </p:txBody>
      </p:sp>
      <p:sp>
        <p:nvSpPr>
          <p:cNvPr id="3" name="TextBox 2"/>
          <p:cNvSpPr txBox="1"/>
          <p:nvPr/>
        </p:nvSpPr>
        <p:spPr>
          <a:xfrm>
            <a:off x="0" y="0"/>
            <a:ext cx="9144000" cy="584775"/>
          </a:xfrm>
          <a:prstGeom prst="rect">
            <a:avLst/>
          </a:prstGeom>
          <a:noFill/>
        </p:spPr>
        <p:txBody>
          <a:bodyPr wrap="square" rtlCol="0">
            <a:spAutoFit/>
          </a:bodyPr>
          <a:lstStyle/>
          <a:p>
            <a:pPr algn="ctr"/>
            <a:r>
              <a:rPr lang="ru-RU" sz="1600" dirty="0" smtClean="0">
                <a:latin typeface="Calibri" pitchFamily="34" charset="0"/>
                <a:cs typeface="Calibri" pitchFamily="34" charset="0"/>
              </a:rPr>
              <a:t>ИНЫЕ МЕЖБЮДЖЕТНЫЕ ТРАНСФЕРТЫ ИЗ БЮДЖЕТА КУРСКОГО МУНИЦИПАЛЬНОГО РАЙОНА СТАВРОПОЛЬСКОГО КРАЯ БЮДЖЕТАМ СЕЛЬСКИХ ПОСЕЛЕНИЙ В 2019 ГОДУ</a:t>
            </a:r>
          </a:p>
        </p:txBody>
      </p:sp>
      <p:graphicFrame>
        <p:nvGraphicFramePr>
          <p:cNvPr id="4" name="Таблица 3"/>
          <p:cNvGraphicFramePr>
            <a:graphicFrameLocks noGrp="1"/>
          </p:cNvGraphicFramePr>
          <p:nvPr/>
        </p:nvGraphicFramePr>
        <p:xfrm>
          <a:off x="228600" y="1447800"/>
          <a:ext cx="8686800" cy="4784741"/>
        </p:xfrm>
        <a:graphic>
          <a:graphicData uri="http://schemas.openxmlformats.org/drawingml/2006/table">
            <a:tbl>
              <a:tblPr/>
              <a:tblGrid>
                <a:gridCol w="7461055"/>
                <a:gridCol w="1225745"/>
              </a:tblGrid>
              <a:tr h="381000">
                <a:tc>
                  <a:txBody>
                    <a:bodyPr/>
                    <a:lstStyle/>
                    <a:p>
                      <a:pPr algn="ctr" fontAlgn="b"/>
                      <a:r>
                        <a:rPr lang="ru-RU" sz="1200" b="1" i="0" u="none" strike="noStrike" dirty="0" smtClean="0">
                          <a:solidFill>
                            <a:srgbClr val="000000"/>
                          </a:solidFill>
                          <a:latin typeface="Calibri"/>
                        </a:rPr>
                        <a:t>Наименование объекта</a:t>
                      </a:r>
                      <a:endParaRPr lang="ru-RU" sz="1200" b="1" i="0" u="none" strike="noStrike" dirty="0">
                        <a:solidFill>
                          <a:srgbClr val="000000"/>
                        </a:solidFill>
                        <a:latin typeface="Calibri"/>
                      </a:endParaRP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1" i="0" u="none" strike="noStrike" dirty="0" smtClean="0">
                          <a:solidFill>
                            <a:srgbClr val="000000"/>
                          </a:solidFill>
                          <a:latin typeface="Calibri"/>
                        </a:rPr>
                        <a:t>выделено средств</a:t>
                      </a:r>
                    </a:p>
                    <a:p>
                      <a:pPr algn="ctr" fontAlgn="b"/>
                      <a:r>
                        <a:rPr lang="ru-RU" sz="1200" b="1" i="0" u="none" strike="noStrike" dirty="0" smtClean="0">
                          <a:solidFill>
                            <a:srgbClr val="000000"/>
                          </a:solidFill>
                          <a:latin typeface="Calibri"/>
                        </a:rPr>
                        <a:t> в 201 году </a:t>
                      </a:r>
                      <a:endParaRPr lang="ru-RU" sz="1200" b="1" i="0" u="none" strike="noStrike" dirty="0">
                        <a:solidFill>
                          <a:srgbClr val="000000"/>
                        </a:solidFill>
                        <a:latin typeface="Calibri"/>
                      </a:endParaRP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475">
                <a:tc>
                  <a:txBody>
                    <a:bodyPr/>
                    <a:lstStyle/>
                    <a:p>
                      <a:pPr algn="l" fontAlgn="b"/>
                      <a:r>
                        <a:rPr lang="ru-RU" sz="1200" b="1" i="0" u="none" strike="noStrike">
                          <a:solidFill>
                            <a:srgbClr val="000000"/>
                          </a:solidFill>
                          <a:latin typeface="Calibri"/>
                        </a:rPr>
                        <a:t>Всего иные межбюджетные трансферты общего характера, в том числе</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1" i="0" u="none" strike="noStrike">
                          <a:solidFill>
                            <a:srgbClr val="000000"/>
                          </a:solidFill>
                          <a:latin typeface="Calibri"/>
                        </a:rPr>
                        <a:t>11 454,97</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759">
                <a:tc>
                  <a:txBody>
                    <a:bodyPr/>
                    <a:lstStyle/>
                    <a:p>
                      <a:pPr algn="l" fontAlgn="b"/>
                      <a:r>
                        <a:rPr lang="ru-RU" sz="1200" b="1" i="0" u="none" strike="noStrike">
                          <a:solidFill>
                            <a:srgbClr val="000000"/>
                          </a:solidFill>
                          <a:latin typeface="Calibri"/>
                        </a:rPr>
                        <a:t>администрации муниципального образования Курского сельсовета Курского района Ставропольского края</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1" i="0" u="none" strike="noStrike">
                          <a:solidFill>
                            <a:srgbClr val="000000"/>
                          </a:solidFill>
                          <a:latin typeface="Calibri"/>
                        </a:rPr>
                        <a:t>8 810,61</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475">
                <a:tc>
                  <a:txBody>
                    <a:bodyPr/>
                    <a:lstStyle/>
                    <a:p>
                      <a:pPr algn="l" fontAlgn="b"/>
                      <a:r>
                        <a:rPr lang="ru-RU" sz="1200" b="0" i="0" u="none" strike="noStrike">
                          <a:solidFill>
                            <a:srgbClr val="000000"/>
                          </a:solidFill>
                          <a:latin typeface="Calibri"/>
                        </a:rPr>
                        <a:t>ПСД на капитальный ремонт участка автомобильной дороги по ул. Балтийской в ст. Курской</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a:solidFill>
                            <a:srgbClr val="000000"/>
                          </a:solidFill>
                          <a:latin typeface="Calibri"/>
                        </a:rPr>
                        <a:t>2 520,00</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0951">
                <a:tc>
                  <a:txBody>
                    <a:bodyPr/>
                    <a:lstStyle/>
                    <a:p>
                      <a:pPr algn="l" fontAlgn="b"/>
                      <a:r>
                        <a:rPr lang="ru-RU" sz="1200" b="0" i="0" u="none" strike="noStrike" dirty="0">
                          <a:solidFill>
                            <a:srgbClr val="000000"/>
                          </a:solidFill>
                          <a:latin typeface="Calibri"/>
                        </a:rPr>
                        <a:t>Ремонт укрепленных обочин с устройством парковочных мест по ул. Калинина от пер. Пролетарского до примыкания к ул. Заводской ст. Курская</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a:solidFill>
                            <a:srgbClr val="000000"/>
                          </a:solidFill>
                          <a:latin typeface="Calibri"/>
                        </a:rPr>
                        <a:t>2 695,06</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475">
                <a:tc>
                  <a:txBody>
                    <a:bodyPr/>
                    <a:lstStyle/>
                    <a:p>
                      <a:pPr algn="l" fontAlgn="b"/>
                      <a:r>
                        <a:rPr lang="ru-RU" sz="1200" b="0" i="0" u="none" strike="noStrike">
                          <a:solidFill>
                            <a:srgbClr val="000000"/>
                          </a:solidFill>
                          <a:latin typeface="Calibri"/>
                        </a:rPr>
                        <a:t>Ремонт автомобильной дороги по ул. Тихая п. Ровный</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a:solidFill>
                            <a:srgbClr val="000000"/>
                          </a:solidFill>
                          <a:latin typeface="Calibri"/>
                        </a:rPr>
                        <a:t>562,96</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0951">
                <a:tc>
                  <a:txBody>
                    <a:bodyPr/>
                    <a:lstStyle/>
                    <a:p>
                      <a:pPr algn="l" fontAlgn="b"/>
                      <a:r>
                        <a:rPr lang="ru-RU" sz="1200" b="0" i="0" u="none" strike="noStrike">
                          <a:solidFill>
                            <a:srgbClr val="000000"/>
                          </a:solidFill>
                          <a:latin typeface="Calibri"/>
                        </a:rPr>
                        <a:t>Ремонт автомобильных дорог по ул. Волкова, Л.Толстого, Лесной, пер. Безымянный, пер. Пионерский в ст. Курская</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a:solidFill>
                            <a:srgbClr val="000000"/>
                          </a:solidFill>
                          <a:latin typeface="Calibri"/>
                        </a:rPr>
                        <a:t>2 539,62</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0951">
                <a:tc>
                  <a:txBody>
                    <a:bodyPr/>
                    <a:lstStyle/>
                    <a:p>
                      <a:pPr algn="l" fontAlgn="b"/>
                      <a:r>
                        <a:rPr lang="ru-RU" sz="1200" b="0" i="0" u="none" strike="noStrike">
                          <a:solidFill>
                            <a:srgbClr val="000000"/>
                          </a:solidFill>
                          <a:latin typeface="Calibri"/>
                        </a:rPr>
                        <a:t>Дополнительные работы по ремонту автомобильной дороги по пер. Школьному ст. Курской от ул. Советской до ул. Балтийской</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a:solidFill>
                            <a:srgbClr val="000000"/>
                          </a:solidFill>
                          <a:latin typeface="Calibri"/>
                        </a:rPr>
                        <a:t>269,91</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0951">
                <a:tc>
                  <a:txBody>
                    <a:bodyPr/>
                    <a:lstStyle/>
                    <a:p>
                      <a:pPr algn="l" fontAlgn="b"/>
                      <a:r>
                        <a:rPr lang="ru-RU" sz="1200" b="0" i="0" u="none" strike="noStrike" dirty="0">
                          <a:solidFill>
                            <a:srgbClr val="000000"/>
                          </a:solidFill>
                          <a:latin typeface="Calibri"/>
                        </a:rPr>
                        <a:t>Выполнение работ по установке бортового камня по переулку Школьному от ул. Советской до примыкания к районной поликлинике в станице Курской</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a:solidFill>
                            <a:srgbClr val="000000"/>
                          </a:solidFill>
                          <a:latin typeface="Calibri"/>
                        </a:rPr>
                        <a:t>223,06</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0951">
                <a:tc>
                  <a:txBody>
                    <a:bodyPr/>
                    <a:lstStyle/>
                    <a:p>
                      <a:pPr algn="l" fontAlgn="b"/>
                      <a:r>
                        <a:rPr lang="ru-RU" sz="1200" b="1" i="0" u="none" strike="noStrike">
                          <a:solidFill>
                            <a:srgbClr val="000000"/>
                          </a:solidFill>
                          <a:latin typeface="Calibri"/>
                        </a:rPr>
                        <a:t>администрации муниципального образования станицы Стодеревской Курского района Ставропольского края</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1" i="0" u="none" strike="noStrike">
                          <a:solidFill>
                            <a:srgbClr val="000000"/>
                          </a:solidFill>
                          <a:latin typeface="Calibri"/>
                        </a:rPr>
                        <a:t>2 018,75</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0951">
                <a:tc>
                  <a:txBody>
                    <a:bodyPr/>
                    <a:lstStyle/>
                    <a:p>
                      <a:pPr algn="l" fontAlgn="b"/>
                      <a:r>
                        <a:rPr lang="ru-RU" sz="1200" b="0" i="0" u="none" strike="noStrike">
                          <a:solidFill>
                            <a:srgbClr val="000000"/>
                          </a:solidFill>
                          <a:latin typeface="Calibri"/>
                        </a:rPr>
                        <a:t>Ремонт участка автомобильной дороги общего пользования местного значения по ул. Новая (от ул. Щербакова) в станице Стодеревской</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a:solidFill>
                            <a:srgbClr val="000000"/>
                          </a:solidFill>
                          <a:latin typeface="Calibri"/>
                        </a:rPr>
                        <a:t>1 966,79</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475">
                <a:tc>
                  <a:txBody>
                    <a:bodyPr/>
                    <a:lstStyle/>
                    <a:p>
                      <a:pPr algn="l" fontAlgn="b"/>
                      <a:r>
                        <a:rPr lang="ru-RU" sz="1200" b="0" i="0" u="none" strike="noStrike" dirty="0">
                          <a:solidFill>
                            <a:srgbClr val="000000"/>
                          </a:solidFill>
                          <a:latin typeface="Calibri"/>
                        </a:rPr>
                        <a:t>Строительный контроль</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a:solidFill>
                            <a:srgbClr val="000000"/>
                          </a:solidFill>
                          <a:latin typeface="Calibri"/>
                        </a:rPr>
                        <a:t>51,96</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0951">
                <a:tc>
                  <a:txBody>
                    <a:bodyPr/>
                    <a:lstStyle/>
                    <a:p>
                      <a:pPr algn="l" fontAlgn="b"/>
                      <a:r>
                        <a:rPr lang="ru-RU" sz="1200" b="1" i="0" u="none" strike="noStrike" dirty="0">
                          <a:solidFill>
                            <a:srgbClr val="000000"/>
                          </a:solidFill>
                          <a:latin typeface="Calibri"/>
                        </a:rPr>
                        <a:t>администрации муниципального образования </a:t>
                      </a:r>
                      <a:r>
                        <a:rPr lang="ru-RU" sz="1200" b="1" i="0" u="none" strike="noStrike" dirty="0" err="1">
                          <a:solidFill>
                            <a:srgbClr val="000000"/>
                          </a:solidFill>
                          <a:latin typeface="Calibri"/>
                        </a:rPr>
                        <a:t>Серноводского</a:t>
                      </a:r>
                      <a:r>
                        <a:rPr lang="ru-RU" sz="1200" b="1" i="0" u="none" strike="noStrike" dirty="0">
                          <a:solidFill>
                            <a:srgbClr val="000000"/>
                          </a:solidFill>
                          <a:latin typeface="Calibri"/>
                        </a:rPr>
                        <a:t> сельсовета Курского района Ставропольского края</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1" i="0" u="none" strike="noStrike">
                          <a:solidFill>
                            <a:srgbClr val="000000"/>
                          </a:solidFill>
                          <a:latin typeface="Calibri"/>
                        </a:rPr>
                        <a:t>625,61</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475">
                <a:tc>
                  <a:txBody>
                    <a:bodyPr/>
                    <a:lstStyle/>
                    <a:p>
                      <a:pPr algn="l" fontAlgn="b"/>
                      <a:r>
                        <a:rPr lang="ru-RU" sz="1200" b="1" i="0" u="none" strike="noStrike">
                          <a:solidFill>
                            <a:srgbClr val="000000"/>
                          </a:solidFill>
                          <a:latin typeface="Calibri"/>
                        </a:rPr>
                        <a:t>Ремонт дома культуры хутора Графский, в том числе</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1" i="0" u="none" strike="noStrike">
                          <a:solidFill>
                            <a:srgbClr val="000000"/>
                          </a:solidFill>
                          <a:latin typeface="Calibri"/>
                        </a:rPr>
                        <a:t>625,61</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475">
                <a:tc>
                  <a:txBody>
                    <a:bodyPr/>
                    <a:lstStyle/>
                    <a:p>
                      <a:pPr algn="l" fontAlgn="b"/>
                      <a:r>
                        <a:rPr lang="ru-RU" sz="1200" b="0" i="0" u="none" strike="noStrike">
                          <a:solidFill>
                            <a:srgbClr val="000000"/>
                          </a:solidFill>
                          <a:latin typeface="Calibri"/>
                        </a:rPr>
                        <a:t>ремонт библиотеки</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a:solidFill>
                            <a:srgbClr val="000000"/>
                          </a:solidFill>
                          <a:latin typeface="Calibri"/>
                        </a:rPr>
                        <a:t>326,48</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475">
                <a:tc>
                  <a:txBody>
                    <a:bodyPr/>
                    <a:lstStyle/>
                    <a:p>
                      <a:pPr algn="l" fontAlgn="b"/>
                      <a:r>
                        <a:rPr lang="ru-RU" sz="1200" b="0" i="0" u="none" strike="noStrike">
                          <a:solidFill>
                            <a:srgbClr val="000000"/>
                          </a:solidFill>
                          <a:latin typeface="Calibri"/>
                        </a:rPr>
                        <a:t>ремонт коридора и кабинетов</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dirty="0">
                          <a:solidFill>
                            <a:srgbClr val="000000"/>
                          </a:solidFill>
                          <a:latin typeface="Calibri"/>
                        </a:rPr>
                        <a:t>299,13</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txBox="1">
            <a:spLocks noChangeArrowheads="1"/>
          </p:cNvSpPr>
          <p:nvPr/>
        </p:nvSpPr>
        <p:spPr>
          <a:xfrm>
            <a:off x="0" y="142852"/>
            <a:ext cx="9144000" cy="50004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2400" dirty="0" smtClean="0">
                <a:ea typeface="+mj-ea"/>
                <a:cs typeface="Times New Roman" pitchFamily="18" charset="0"/>
              </a:rPr>
              <a:t>ОБЕСПЕЧЕНИЕ    </a:t>
            </a:r>
          </a:p>
          <a:p>
            <a:pPr marL="0" marR="0" lvl="0" indent="0" algn="ctr" defTabSz="914400" rtl="0" eaLnBrk="1" fontAlgn="auto" latinLnBrk="0" hangingPunct="1">
              <a:lnSpc>
                <a:spcPct val="100000"/>
              </a:lnSpc>
              <a:spcBef>
                <a:spcPct val="0"/>
              </a:spcBef>
              <a:spcAft>
                <a:spcPts val="0"/>
              </a:spcAft>
              <a:buClrTx/>
              <a:buSzTx/>
              <a:buFontTx/>
              <a:buNone/>
              <a:tabLst/>
              <a:defRPr/>
            </a:pPr>
            <a:r>
              <a:rPr lang="ru-RU" sz="2400" dirty="0" smtClean="0">
                <a:ea typeface="+mj-ea"/>
                <a:cs typeface="Times New Roman" pitchFamily="18" charset="0"/>
              </a:rPr>
              <a:t>УСТОЙЧИВОСТИ    </a:t>
            </a:r>
          </a:p>
          <a:p>
            <a:pPr marL="0" marR="0" lvl="0" indent="0" algn="ctr" defTabSz="914400" rtl="0" eaLnBrk="1" fontAlgn="auto" latinLnBrk="0" hangingPunct="1">
              <a:lnSpc>
                <a:spcPct val="100000"/>
              </a:lnSpc>
              <a:spcBef>
                <a:spcPct val="0"/>
              </a:spcBef>
              <a:spcAft>
                <a:spcPts val="0"/>
              </a:spcAft>
              <a:buClrTx/>
              <a:buSzTx/>
              <a:buFontTx/>
              <a:buNone/>
              <a:tabLst/>
              <a:defRPr/>
            </a:pPr>
            <a:r>
              <a:rPr lang="ru-RU" sz="2400" dirty="0" smtClean="0">
                <a:ea typeface="+mj-ea"/>
                <a:cs typeface="Times New Roman" pitchFamily="18" charset="0"/>
              </a:rPr>
              <a:t>БЮДЖЕТА </a:t>
            </a:r>
            <a:r>
              <a:rPr kumimoji="0" lang="ru-RU" sz="2400" b="1" i="0" u="none" strike="noStrike" kern="1200" cap="none" spc="0" normalizeH="0" baseline="0" noProof="0" dirty="0" smtClean="0">
                <a:ln>
                  <a:noFill/>
                </a:ln>
                <a:solidFill>
                  <a:schemeClr val="tx1"/>
                </a:solidFill>
                <a:effectLst/>
                <a:uLnTx/>
                <a:uFillTx/>
                <a:ea typeface="+mj-ea"/>
                <a:cs typeface="Times New Roman" pitchFamily="18" charset="0"/>
              </a:rPr>
              <a:t/>
            </a:r>
            <a:br>
              <a:rPr kumimoji="0" lang="ru-RU" sz="2400" b="1" i="0" u="none" strike="noStrike" kern="1200" cap="none" spc="0" normalizeH="0" baseline="0" noProof="0" dirty="0" smtClean="0">
                <a:ln>
                  <a:noFill/>
                </a:ln>
                <a:solidFill>
                  <a:schemeClr val="tx1"/>
                </a:solidFill>
                <a:effectLst/>
                <a:uLnTx/>
                <a:uFillTx/>
                <a:ea typeface="+mj-ea"/>
                <a:cs typeface="Times New Roman" pitchFamily="18" charset="0"/>
              </a:rPr>
            </a:br>
            <a:r>
              <a:rPr kumimoji="0" lang="ru-RU" sz="2400" b="1" i="0" u="none" strike="noStrike" kern="1200" cap="none" spc="0" normalizeH="0" baseline="0" noProof="0" dirty="0" smtClean="0">
                <a:ln>
                  <a:noFill/>
                </a:ln>
                <a:solidFill>
                  <a:schemeClr val="tx1"/>
                </a:solidFill>
                <a:effectLst/>
                <a:uLnTx/>
                <a:uFillTx/>
                <a:ea typeface="+mj-ea"/>
                <a:cs typeface="Times New Roman" pitchFamily="18" charset="0"/>
              </a:rPr>
              <a:t/>
            </a:r>
            <a:br>
              <a:rPr kumimoji="0" lang="ru-RU" sz="2400" b="1" i="0" u="none" strike="noStrike" kern="1200" cap="none" spc="0" normalizeH="0" baseline="0" noProof="0" dirty="0" smtClean="0">
                <a:ln>
                  <a:noFill/>
                </a:ln>
                <a:solidFill>
                  <a:schemeClr val="tx1"/>
                </a:solidFill>
                <a:effectLst/>
                <a:uLnTx/>
                <a:uFillTx/>
                <a:ea typeface="+mj-ea"/>
                <a:cs typeface="Times New Roman" pitchFamily="18" charset="0"/>
              </a:rPr>
            </a:br>
            <a:endParaRPr kumimoji="0" lang="ru-RU" sz="2400" b="1" i="0" u="none" strike="noStrike" kern="1200" cap="none" spc="0" normalizeH="0" baseline="0" noProof="0" dirty="0" smtClean="0">
              <a:ln>
                <a:noFill/>
              </a:ln>
              <a:solidFill>
                <a:schemeClr val="tx1"/>
              </a:solidFill>
              <a:effectLst/>
              <a:uLnTx/>
              <a:uFillTx/>
              <a:ea typeface="+mj-ea"/>
              <a:cs typeface="Times New Roman" pitchFamily="18" charset="0"/>
            </a:endParaRPr>
          </a:p>
        </p:txBody>
      </p:sp>
      <p:sp>
        <p:nvSpPr>
          <p:cNvPr id="28" name="Скругленный прямоугольник 27"/>
          <p:cNvSpPr/>
          <p:nvPr/>
        </p:nvSpPr>
        <p:spPr>
          <a:xfrm>
            <a:off x="642910" y="3929066"/>
            <a:ext cx="1857388" cy="250033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cs typeface="Times New Roman" pitchFamily="18" charset="0"/>
              </a:rPr>
              <a:t>выделение приоритетных расходов</a:t>
            </a:r>
            <a:endParaRPr lang="ru-RU" sz="1600" dirty="0" smtClean="0">
              <a:solidFill>
                <a:schemeClr val="tx1"/>
              </a:solidFill>
            </a:endParaRPr>
          </a:p>
        </p:txBody>
      </p:sp>
      <p:sp>
        <p:nvSpPr>
          <p:cNvPr id="29" name="Скругленный прямоугольник 28"/>
          <p:cNvSpPr/>
          <p:nvPr/>
        </p:nvSpPr>
        <p:spPr>
          <a:xfrm>
            <a:off x="2714612" y="3929066"/>
            <a:ext cx="1857388" cy="250033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cs typeface="Times New Roman" pitchFamily="18" charset="0"/>
              </a:rPr>
              <a:t>ужесточением </a:t>
            </a:r>
          </a:p>
          <a:p>
            <a:pPr algn="ctr"/>
            <a:r>
              <a:rPr lang="ru-RU" sz="1600" dirty="0" smtClean="0">
                <a:solidFill>
                  <a:schemeClr val="tx1"/>
                </a:solidFill>
                <a:cs typeface="Times New Roman" pitchFamily="18" charset="0"/>
              </a:rPr>
              <a:t>бюджетной дисциплины </a:t>
            </a:r>
          </a:p>
        </p:txBody>
      </p:sp>
      <p:sp>
        <p:nvSpPr>
          <p:cNvPr id="31" name="Скругленный прямоугольник 30"/>
          <p:cNvSpPr/>
          <p:nvPr/>
        </p:nvSpPr>
        <p:spPr>
          <a:xfrm>
            <a:off x="4786314" y="3929066"/>
            <a:ext cx="1857388" cy="250033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cs typeface="Times New Roman" pitchFamily="18" charset="0"/>
              </a:rPr>
              <a:t>контроль за использованием  субсидий, </a:t>
            </a:r>
          </a:p>
          <a:p>
            <a:pPr algn="ctr"/>
            <a:r>
              <a:rPr lang="ru-RU" sz="1600" dirty="0" smtClean="0">
                <a:solidFill>
                  <a:schemeClr val="tx1"/>
                </a:solidFill>
                <a:cs typeface="Times New Roman" pitchFamily="18" charset="0"/>
              </a:rPr>
              <a:t>субвенций и иных МБТ</a:t>
            </a:r>
          </a:p>
        </p:txBody>
      </p:sp>
      <p:sp>
        <p:nvSpPr>
          <p:cNvPr id="32" name="Скругленный прямоугольник 31"/>
          <p:cNvSpPr/>
          <p:nvPr/>
        </p:nvSpPr>
        <p:spPr>
          <a:xfrm>
            <a:off x="6786578" y="3929066"/>
            <a:ext cx="1857388" cy="250033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smtClean="0">
              <a:solidFill>
                <a:schemeClr val="tx1"/>
              </a:solidFill>
              <a:cs typeface="Times New Roman" pitchFamily="18" charset="0"/>
            </a:endParaRPr>
          </a:p>
          <a:p>
            <a:pPr algn="ctr"/>
            <a:endParaRPr lang="ru-RU" dirty="0" smtClean="0">
              <a:solidFill>
                <a:schemeClr val="tx1"/>
              </a:solidFill>
              <a:cs typeface="Times New Roman" pitchFamily="18" charset="0"/>
            </a:endParaRPr>
          </a:p>
          <a:p>
            <a:pPr algn="ctr"/>
            <a:r>
              <a:rPr lang="ru-RU" sz="1600" dirty="0" smtClean="0">
                <a:solidFill>
                  <a:schemeClr val="tx1"/>
                </a:solidFill>
                <a:cs typeface="Times New Roman" pitchFamily="18" charset="0"/>
              </a:rPr>
              <a:t>другие </a:t>
            </a:r>
          </a:p>
          <a:p>
            <a:pPr algn="ctr"/>
            <a:r>
              <a:rPr lang="ru-RU" sz="1600" dirty="0" smtClean="0">
                <a:solidFill>
                  <a:schemeClr val="tx1"/>
                </a:solidFill>
                <a:cs typeface="Times New Roman" pitchFamily="18" charset="0"/>
              </a:rPr>
              <a:t>меры по </a:t>
            </a:r>
            <a:r>
              <a:rPr lang="ru-RU" sz="1600" dirty="0" err="1" smtClean="0">
                <a:solidFill>
                  <a:schemeClr val="tx1"/>
                </a:solidFill>
                <a:cs typeface="Times New Roman" pitchFamily="18" charset="0"/>
              </a:rPr>
              <a:t>рацио-нальному</a:t>
            </a:r>
            <a:r>
              <a:rPr lang="ru-RU" sz="1600" dirty="0" smtClean="0">
                <a:solidFill>
                  <a:schemeClr val="tx1"/>
                </a:solidFill>
                <a:cs typeface="Times New Roman" pitchFamily="18" charset="0"/>
              </a:rPr>
              <a:t> распоряжению имеющимися </a:t>
            </a:r>
          </a:p>
          <a:p>
            <a:pPr algn="ctr"/>
            <a:r>
              <a:rPr lang="ru-RU" sz="1600" dirty="0" smtClean="0">
                <a:solidFill>
                  <a:schemeClr val="tx1"/>
                </a:solidFill>
                <a:cs typeface="Times New Roman" pitchFamily="18" charset="0"/>
              </a:rPr>
              <a:t>средствами бюджета</a:t>
            </a:r>
          </a:p>
          <a:p>
            <a:pPr algn="ctr">
              <a:lnSpc>
                <a:spcPts val="1700"/>
              </a:lnSpc>
            </a:pPr>
            <a:endParaRPr lang="ru-RU" sz="1400" b="1" dirty="0" smtClean="0">
              <a:solidFill>
                <a:schemeClr val="tx1"/>
              </a:solidFill>
              <a:cs typeface="Times New Roman" pitchFamily="18" charset="0"/>
            </a:endParaRPr>
          </a:p>
          <a:p>
            <a:pPr algn="ctr"/>
            <a:endParaRPr lang="ru-RU" sz="1400" b="1" dirty="0" smtClean="0"/>
          </a:p>
        </p:txBody>
      </p:sp>
      <p:sp>
        <p:nvSpPr>
          <p:cNvPr id="34" name="Равнобедренный треугольник 33"/>
          <p:cNvSpPr/>
          <p:nvPr/>
        </p:nvSpPr>
        <p:spPr>
          <a:xfrm>
            <a:off x="2143108" y="2714620"/>
            <a:ext cx="5000660" cy="1143008"/>
          </a:xfrm>
          <a:prstGeom prst="triangle">
            <a:avLst>
              <a:gd name="adj" fmla="val 4951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76" name="Picture 4" descr="https://yt3.ggpht.com/a/AGF-l7_OXliFbSCKKzbgDBu5sE-AuyQBkd4czmFAJw=s900-c-k-c0xffffffff-no-rj-mo"/>
          <p:cNvPicPr>
            <a:picLocks noChangeAspect="1" noChangeArrowheads="1"/>
          </p:cNvPicPr>
          <p:nvPr/>
        </p:nvPicPr>
        <p:blipFill>
          <a:blip r:embed="rId2" cstate="print"/>
          <a:srcRect/>
          <a:stretch>
            <a:fillRect/>
          </a:stretch>
        </p:blipFill>
        <p:spPr bwMode="auto">
          <a:xfrm>
            <a:off x="1000100" y="1214422"/>
            <a:ext cx="1440000" cy="1440000"/>
          </a:xfrm>
          <a:prstGeom prst="ellipse">
            <a:avLst/>
          </a:prstGeom>
          <a:ln>
            <a:noFill/>
          </a:ln>
          <a:effectLst>
            <a:softEdge rad="112500"/>
          </a:effectLst>
        </p:spPr>
      </p:pic>
      <p:sp>
        <p:nvSpPr>
          <p:cNvPr id="37" name="Прямоугольник 36"/>
          <p:cNvSpPr/>
          <p:nvPr/>
        </p:nvSpPr>
        <p:spPr>
          <a:xfrm>
            <a:off x="3357554" y="2928934"/>
            <a:ext cx="2643206" cy="923330"/>
          </a:xfrm>
          <a:prstGeom prst="rect">
            <a:avLst/>
          </a:prstGeom>
        </p:spPr>
        <p:txBody>
          <a:bodyPr wrap="square">
            <a:spAutoFit/>
          </a:bodyPr>
          <a:lstStyle/>
          <a:p>
            <a:pPr algn="ctr"/>
            <a:r>
              <a:rPr lang="ru-RU" b="1" dirty="0" smtClean="0">
                <a:latin typeface="Times New Roman" pitchFamily="18" charset="0"/>
                <a:cs typeface="Times New Roman" pitchFamily="18" charset="0"/>
              </a:rPr>
              <a:t>инструменты обеспечения устойчивости бюджета</a:t>
            </a:r>
          </a:p>
        </p:txBody>
      </p:sp>
      <p:sp>
        <p:nvSpPr>
          <p:cNvPr id="40" name="Прямоугольник 39"/>
          <p:cNvSpPr/>
          <p:nvPr/>
        </p:nvSpPr>
        <p:spPr>
          <a:xfrm>
            <a:off x="1071538" y="2643182"/>
            <a:ext cx="71438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82" name="Picture 10" descr="https://www.psdgraphics.com/file/red-glossy-ball.jpg"/>
          <p:cNvPicPr>
            <a:picLocks noChangeAspect="1" noChangeArrowheads="1"/>
          </p:cNvPicPr>
          <p:nvPr/>
        </p:nvPicPr>
        <p:blipFill>
          <a:blip r:embed="rId3" cstate="print"/>
          <a:srcRect l="12632" r="11579" b="5263"/>
          <a:stretch>
            <a:fillRect/>
          </a:stretch>
        </p:blipFill>
        <p:spPr bwMode="auto">
          <a:xfrm>
            <a:off x="6858016" y="1214422"/>
            <a:ext cx="1440000" cy="1440000"/>
          </a:xfrm>
          <a:prstGeom prst="ellipse">
            <a:avLst/>
          </a:prstGeom>
          <a:ln>
            <a:noFill/>
          </a:ln>
          <a:effectLst>
            <a:softEdge rad="112500"/>
          </a:effectLst>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avatars.mds.yandex.net/get-pdb/1626167/27b86de6-5491-4c52-b6e1-456716c76d47/s1200"/>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
        <p:nvSpPr>
          <p:cNvPr id="2" name="TextBox 1"/>
          <p:cNvSpPr txBox="1"/>
          <p:nvPr/>
        </p:nvSpPr>
        <p:spPr>
          <a:xfrm>
            <a:off x="0" y="0"/>
            <a:ext cx="9144000" cy="707886"/>
          </a:xfrm>
          <a:prstGeom prst="rect">
            <a:avLst/>
          </a:prstGeom>
          <a:noFill/>
        </p:spPr>
        <p:txBody>
          <a:bodyPr wrap="square" rtlCol="0">
            <a:spAutoFit/>
          </a:bodyPr>
          <a:lstStyle/>
          <a:p>
            <a:pPr algn="ctr"/>
            <a:r>
              <a:rPr lang="ru-RU" sz="2000" b="1" dirty="0" smtClean="0">
                <a:latin typeface="Calibri" pitchFamily="34" charset="0"/>
                <a:cs typeface="Calibri" pitchFamily="34" charset="0"/>
              </a:rPr>
              <a:t>Рейтинг Курского муниципального района Ставропольского края по качеству управления бюджетным процессом  </a:t>
            </a:r>
          </a:p>
        </p:txBody>
      </p:sp>
      <p:sp>
        <p:nvSpPr>
          <p:cNvPr id="96257" name="Rectangle 1"/>
          <p:cNvSpPr>
            <a:spLocks noChangeArrowheads="1"/>
          </p:cNvSpPr>
          <p:nvPr/>
        </p:nvSpPr>
        <p:spPr bwMode="auto">
          <a:xfrm>
            <a:off x="381000" y="685800"/>
            <a:ext cx="8458200"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На основании приказов министерства финансов Ставропольского края «О результатах оценки качества управления бюджетным процессом и стратегического планирования в муниципальных районах и городских округах Ставропольского края»:</a:t>
            </a:r>
          </a:p>
          <a:p>
            <a:pPr marL="0" marR="0" lvl="0" indent="450850" algn="just" defTabSz="914400" rtl="0" eaLnBrk="1" fontAlgn="base" latinLnBrk="0" hangingPunct="1">
              <a:lnSpc>
                <a:spcPct val="100000"/>
              </a:lnSpc>
              <a:spcBef>
                <a:spcPct val="0"/>
              </a:spcBef>
              <a:spcAft>
                <a:spcPct val="0"/>
              </a:spcAft>
              <a:buClrTx/>
              <a:buSzTx/>
              <a:buFontTx/>
              <a:buNone/>
              <a:tabLst/>
            </a:pPr>
            <a:endParaRPr kumimoji="0" lang="ru-RU" sz="2000" b="0" i="0" u="none" strike="noStrike" cap="none" normalizeH="0" baseline="0" dirty="0" smtClean="0">
              <a:ln>
                <a:noFill/>
              </a:ln>
              <a:solidFill>
                <a:schemeClr val="tx1"/>
              </a:solidFill>
              <a:effectLst/>
              <a:latin typeface="Calibri" pitchFamily="34" charset="0"/>
              <a:cs typeface="Calibri" pitchFamily="34" charset="0"/>
            </a:endParaRPr>
          </a:p>
          <a:p>
            <a:pPr marL="0" marR="0" lvl="0" indent="45085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ru-RU" sz="20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от 19.04.2016 №72 по итогам 2015 года Курскому муниципальному району присвоена 1 степень качества управления бюджетным процессом, с результатом 78,34 баллов;</a:t>
            </a:r>
          </a:p>
          <a:p>
            <a:pPr marL="0" marR="0" lvl="0" indent="450850" algn="just" defTabSz="914400" rtl="0" eaLnBrk="0" fontAlgn="base" latinLnBrk="0" hangingPunct="0">
              <a:lnSpc>
                <a:spcPct val="100000"/>
              </a:lnSpc>
              <a:spcBef>
                <a:spcPct val="0"/>
              </a:spcBef>
              <a:spcAft>
                <a:spcPct val="0"/>
              </a:spcAft>
              <a:buClrTx/>
              <a:buSzTx/>
              <a:buFont typeface="Wingdings" pitchFamily="2" charset="2"/>
              <a:buChar char="Ø"/>
              <a:tabLst/>
            </a:pPr>
            <a:endParaRPr kumimoji="0" lang="ru-RU" sz="2000" b="0" i="0" u="none" strike="noStrike" cap="none" normalizeH="0" baseline="0" dirty="0" smtClean="0">
              <a:ln>
                <a:noFill/>
              </a:ln>
              <a:solidFill>
                <a:schemeClr val="tx1"/>
              </a:solidFill>
              <a:effectLst/>
              <a:latin typeface="Calibri" pitchFamily="34" charset="0"/>
              <a:cs typeface="Calibri" pitchFamily="34" charset="0"/>
            </a:endParaRPr>
          </a:p>
          <a:p>
            <a:pPr marL="0" marR="0" lvl="0" indent="45085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ru-RU" sz="20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от 28.04.2017 №129 по итогам 2016 года Курскому муниципальному району присвоена 2 степень качества управления бюджетным процессом, с результатом 72,37 баллов;</a:t>
            </a:r>
          </a:p>
          <a:p>
            <a:pPr marL="0" marR="0" lvl="0" indent="450850" algn="just" defTabSz="914400" rtl="0" eaLnBrk="0" fontAlgn="base" latinLnBrk="0" hangingPunct="0">
              <a:lnSpc>
                <a:spcPct val="100000"/>
              </a:lnSpc>
              <a:spcBef>
                <a:spcPct val="0"/>
              </a:spcBef>
              <a:spcAft>
                <a:spcPct val="0"/>
              </a:spcAft>
              <a:buClrTx/>
              <a:buSzTx/>
              <a:buFont typeface="Wingdings" pitchFamily="2" charset="2"/>
              <a:buChar char="Ø"/>
              <a:tabLst/>
            </a:pPr>
            <a:endParaRPr kumimoji="0" lang="ru-RU" sz="2000" b="0" i="0" u="none" strike="noStrike" cap="none" normalizeH="0" baseline="0" dirty="0" smtClean="0">
              <a:ln>
                <a:noFill/>
              </a:ln>
              <a:solidFill>
                <a:schemeClr val="tx1"/>
              </a:solidFill>
              <a:effectLst/>
              <a:latin typeface="Calibri" pitchFamily="34" charset="0"/>
              <a:cs typeface="Calibri" pitchFamily="34" charset="0"/>
            </a:endParaRPr>
          </a:p>
          <a:p>
            <a:pPr marL="0" marR="0" lvl="0" indent="45085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ru-RU" sz="20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от 10.10.2018 №257 по итогам 2017 года Курский муниципальный район на 19 месте с результатом 62,61 балла</a:t>
            </a:r>
            <a:r>
              <a:rPr lang="ru-RU" sz="2000" dirty="0" smtClean="0">
                <a:latin typeface="Calibri" pitchFamily="34" charset="0"/>
                <a:ea typeface="Times New Roman" pitchFamily="18" charset="0"/>
                <a:cs typeface="Calibri" pitchFamily="34" charset="0"/>
              </a:rPr>
              <a:t>;</a:t>
            </a:r>
          </a:p>
          <a:p>
            <a:pPr marL="0" marR="0" lvl="0" indent="450850" algn="just" defTabSz="914400" rtl="0" eaLnBrk="0" fontAlgn="base" latinLnBrk="0" hangingPunct="0">
              <a:lnSpc>
                <a:spcPct val="100000"/>
              </a:lnSpc>
              <a:spcBef>
                <a:spcPct val="0"/>
              </a:spcBef>
              <a:spcAft>
                <a:spcPct val="0"/>
              </a:spcAft>
              <a:buClrTx/>
              <a:buSzTx/>
              <a:buFont typeface="Wingdings" pitchFamily="2" charset="2"/>
              <a:buChar char="Ø"/>
              <a:tabLst/>
            </a:pPr>
            <a:endParaRPr lang="ru-RU" sz="2000" dirty="0" smtClean="0">
              <a:latin typeface="Calibri" pitchFamily="34" charset="0"/>
              <a:ea typeface="Times New Roman" pitchFamily="18" charset="0"/>
              <a:cs typeface="Calibri" pitchFamily="34" charset="0"/>
            </a:endParaRPr>
          </a:p>
          <a:p>
            <a:pPr indent="450850" algn="just" eaLnBrk="0" hangingPunct="0">
              <a:buFont typeface="Wingdings" pitchFamily="2" charset="2"/>
              <a:buChar char="Ø"/>
            </a:pPr>
            <a:r>
              <a:rPr lang="ru-RU" sz="2000" dirty="0" smtClean="0">
                <a:latin typeface="Calibri" pitchFamily="34" charset="0"/>
                <a:ea typeface="Times New Roman" pitchFamily="18" charset="0"/>
                <a:cs typeface="Calibri" pitchFamily="34" charset="0"/>
              </a:rPr>
              <a:t>от 31.05.2019 №142 по итогам 2018 года Курский муниципальный район получил 56,67 балла.</a:t>
            </a:r>
          </a:p>
          <a:p>
            <a:pPr marL="0" marR="0" lvl="0" indent="450850" algn="just" defTabSz="914400" rtl="0" eaLnBrk="0" fontAlgn="base" latinLnBrk="0" hangingPunct="0">
              <a:lnSpc>
                <a:spcPct val="100000"/>
              </a:lnSpc>
              <a:spcBef>
                <a:spcPct val="0"/>
              </a:spcBef>
              <a:spcAft>
                <a:spcPct val="0"/>
              </a:spcAft>
              <a:buClrTx/>
              <a:buSzTx/>
              <a:buFont typeface="Wingdings" pitchFamily="2" charset="2"/>
              <a:buChar char="Ø"/>
              <a:tabLst/>
            </a:pPr>
            <a:endParaRPr lang="ru-RU" sz="2000" dirty="0" smtClean="0">
              <a:latin typeface="Calibri" pitchFamily="34" charset="0"/>
              <a:ea typeface="Times New Roman" pitchFamily="18" charset="0"/>
              <a:cs typeface="Calibri" pitchFamily="34" charset="0"/>
            </a:endParaRPr>
          </a:p>
          <a:p>
            <a:pPr marL="0" marR="0" lvl="0" indent="450850" algn="just" defTabSz="914400" rtl="0" eaLnBrk="0" fontAlgn="base" latinLnBrk="0" hangingPunct="0">
              <a:lnSpc>
                <a:spcPct val="100000"/>
              </a:lnSpc>
              <a:spcBef>
                <a:spcPct val="0"/>
              </a:spcBef>
              <a:spcAft>
                <a:spcPct val="0"/>
              </a:spcAft>
              <a:buClrTx/>
              <a:buSzTx/>
              <a:buFont typeface="Wingdings" pitchFamily="2" charset="2"/>
              <a:buChar char="Ø"/>
              <a:tabLst/>
            </a:pPr>
            <a:endParaRPr kumimoji="0" lang="ru-RU" sz="2000" b="0" i="0" u="none" strike="noStrike" cap="none" normalizeH="0" baseline="0" dirty="0" smtClean="0">
              <a:ln>
                <a:noFill/>
              </a:ln>
              <a:solidFill>
                <a:schemeClr val="tx1"/>
              </a:solidFill>
              <a:effectLst/>
              <a:latin typeface="Calibri" pitchFamily="34" charset="0"/>
              <a:cs typeface="Calibri"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nvGraphicFramePr>
        <p:xfrm>
          <a:off x="0" y="457200"/>
          <a:ext cx="9144000" cy="64008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0" y="0"/>
            <a:ext cx="9144000" cy="707886"/>
          </a:xfrm>
          <a:prstGeom prst="rect">
            <a:avLst/>
          </a:prstGeom>
          <a:noFill/>
        </p:spPr>
        <p:txBody>
          <a:bodyPr wrap="square" rtlCol="0">
            <a:spAutoFit/>
          </a:bodyPr>
          <a:lstStyle/>
          <a:p>
            <a:pPr algn="ctr"/>
            <a:r>
              <a:rPr lang="ru-RU" sz="2000" b="1" dirty="0" smtClean="0">
                <a:latin typeface="Calibri" pitchFamily="34" charset="0"/>
                <a:cs typeface="Calibri" pitchFamily="34" charset="0"/>
              </a:rPr>
              <a:t>Рейтинг исполнения налоговых и неналоговых доходов муниципальных образований Ставропольского края  за 2019 год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84775"/>
          </a:xfrm>
          <a:prstGeom prst="rect">
            <a:avLst/>
          </a:prstGeom>
          <a:noFill/>
        </p:spPr>
        <p:txBody>
          <a:bodyPr wrap="square" rtlCol="0">
            <a:spAutoFit/>
          </a:bodyPr>
          <a:lstStyle/>
          <a:p>
            <a:pPr algn="ctr"/>
            <a:r>
              <a:rPr lang="ru-RU" sz="1600" b="1" dirty="0" smtClean="0">
                <a:latin typeface="Calibri" pitchFamily="34" charset="0"/>
                <a:cs typeface="Calibri" pitchFamily="34" charset="0"/>
              </a:rPr>
              <a:t>Подушевые показатели доходов и расходов бюджета и показатели характеризующих результаты использования бюджетных ассигнований в  Курском муниципальном районе за 2019 год</a:t>
            </a:r>
          </a:p>
        </p:txBody>
      </p:sp>
      <p:graphicFrame>
        <p:nvGraphicFramePr>
          <p:cNvPr id="3" name="Таблица 2"/>
          <p:cNvGraphicFramePr>
            <a:graphicFrameLocks noGrp="1"/>
          </p:cNvGraphicFramePr>
          <p:nvPr/>
        </p:nvGraphicFramePr>
        <p:xfrm>
          <a:off x="152399" y="714067"/>
          <a:ext cx="8839201" cy="6035040"/>
        </p:xfrm>
        <a:graphic>
          <a:graphicData uri="http://schemas.openxmlformats.org/drawingml/2006/table">
            <a:tbl>
              <a:tblPr firstRow="1" bandRow="1">
                <a:tableStyleId>{5C22544A-7EE6-4342-B048-85BDC9FD1C3A}</a:tableStyleId>
              </a:tblPr>
              <a:tblGrid>
                <a:gridCol w="407964"/>
                <a:gridCol w="3875651"/>
                <a:gridCol w="1431386"/>
                <a:gridCol w="1524000"/>
                <a:gridCol w="1600200"/>
              </a:tblGrid>
              <a:tr h="678263">
                <a:tc>
                  <a:txBody>
                    <a:bodyPr/>
                    <a:lstStyle/>
                    <a:p>
                      <a:pPr algn="ctr"/>
                      <a:r>
                        <a:rPr lang="ru-RU" sz="1400" dirty="0" smtClean="0">
                          <a:latin typeface="Calibri" pitchFamily="34" charset="0"/>
                          <a:cs typeface="Calibri" pitchFamily="34" charset="0"/>
                        </a:rPr>
                        <a:t>№ </a:t>
                      </a:r>
                      <a:r>
                        <a:rPr lang="ru-RU" sz="1400" dirty="0" err="1" smtClean="0">
                          <a:latin typeface="Calibri" pitchFamily="34" charset="0"/>
                          <a:cs typeface="Calibri" pitchFamily="34" charset="0"/>
                        </a:rPr>
                        <a:t>п</a:t>
                      </a:r>
                      <a:r>
                        <a:rPr lang="ru-RU" sz="1400" dirty="0" smtClean="0">
                          <a:latin typeface="Calibri" pitchFamily="34" charset="0"/>
                          <a:cs typeface="Calibri" pitchFamily="34" charset="0"/>
                        </a:rPr>
                        <a:t>/</a:t>
                      </a:r>
                      <a:r>
                        <a:rPr lang="ru-RU" sz="1400" dirty="0" err="1" smtClean="0">
                          <a:latin typeface="Calibri" pitchFamily="34" charset="0"/>
                          <a:cs typeface="Calibri" pitchFamily="34" charset="0"/>
                        </a:rPr>
                        <a:t>п</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Наименование показателя</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Единица измерения</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Показатель за 2018 год</a:t>
                      </a:r>
                      <a:endParaRPr lang="ru-RU" sz="1400" dirty="0">
                        <a:latin typeface="Calibri" pitchFamily="34" charset="0"/>
                        <a:cs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dirty="0" smtClean="0">
                          <a:latin typeface="Calibri" pitchFamily="34" charset="0"/>
                          <a:cs typeface="Calibri" pitchFamily="34" charset="0"/>
                        </a:rPr>
                        <a:t>Показатель за 2019 год</a:t>
                      </a:r>
                    </a:p>
                    <a:p>
                      <a:pPr algn="ctr"/>
                      <a:endParaRPr lang="ru-RU" sz="1400" dirty="0">
                        <a:latin typeface="Calibri" pitchFamily="34" charset="0"/>
                        <a:cs typeface="Calibri" pitchFamily="34" charset="0"/>
                      </a:endParaRPr>
                    </a:p>
                  </a:txBody>
                  <a:tcPr/>
                </a:tc>
              </a:tr>
              <a:tr h="392962">
                <a:tc>
                  <a:txBody>
                    <a:bodyPr/>
                    <a:lstStyle/>
                    <a:p>
                      <a:pPr algn="ctr"/>
                      <a:r>
                        <a:rPr lang="ru-RU" sz="1400" dirty="0" smtClean="0">
                          <a:latin typeface="Calibri" pitchFamily="34" charset="0"/>
                          <a:cs typeface="Calibri" pitchFamily="34" charset="0"/>
                        </a:rPr>
                        <a:t>1</a:t>
                      </a:r>
                      <a:endParaRPr lang="ru-RU" sz="1400" dirty="0">
                        <a:latin typeface="Calibri" pitchFamily="34" charset="0"/>
                        <a:cs typeface="Calibri" pitchFamily="34" charset="0"/>
                      </a:endParaRPr>
                    </a:p>
                  </a:txBody>
                  <a:tcPr/>
                </a:tc>
                <a:tc>
                  <a:txBody>
                    <a:bodyPr/>
                    <a:lstStyle/>
                    <a:p>
                      <a:r>
                        <a:rPr lang="ru-RU" sz="1400" dirty="0" smtClean="0">
                          <a:latin typeface="Calibri" pitchFamily="34" charset="0"/>
                          <a:cs typeface="Calibri" pitchFamily="34" charset="0"/>
                        </a:rPr>
                        <a:t>Объем доходов местного бюджета всего в расчете на 1 жителя</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тыс. руб.</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23,34</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24,84</a:t>
                      </a:r>
                      <a:endParaRPr lang="ru-RU" sz="1400" dirty="0">
                        <a:latin typeface="Calibri" pitchFamily="34" charset="0"/>
                        <a:cs typeface="Calibri" pitchFamily="34" charset="0"/>
                      </a:endParaRPr>
                    </a:p>
                  </a:txBody>
                  <a:tcPr/>
                </a:tc>
              </a:tr>
              <a:tr h="392962">
                <a:tc>
                  <a:txBody>
                    <a:bodyPr/>
                    <a:lstStyle/>
                    <a:p>
                      <a:pPr algn="ctr"/>
                      <a:r>
                        <a:rPr lang="ru-RU" sz="1400" dirty="0" smtClean="0">
                          <a:latin typeface="Calibri" pitchFamily="34" charset="0"/>
                          <a:cs typeface="Calibri" pitchFamily="34" charset="0"/>
                        </a:rPr>
                        <a:t>2</a:t>
                      </a:r>
                      <a:endParaRPr lang="ru-RU" sz="1400" dirty="0">
                        <a:latin typeface="Calibri" pitchFamily="34" charset="0"/>
                        <a:cs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Calibri" pitchFamily="34" charset="0"/>
                          <a:cs typeface="Calibri" pitchFamily="34" charset="0"/>
                        </a:rPr>
                        <a:t>Объем налоговых и неналоговых доходов местного бюджета в расчете на 1 жителя</a:t>
                      </a:r>
                    </a:p>
                  </a:txBody>
                  <a:tcPr/>
                </a:tc>
                <a:tc>
                  <a:txBody>
                    <a:bodyPr/>
                    <a:lstStyle/>
                    <a:p>
                      <a:pPr algn="ctr"/>
                      <a:r>
                        <a:rPr lang="ru-RU" sz="1400" dirty="0" smtClean="0">
                          <a:latin typeface="Calibri" pitchFamily="34" charset="0"/>
                          <a:cs typeface="Calibri" pitchFamily="34" charset="0"/>
                        </a:rPr>
                        <a:t>тыс. руб.</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3,89</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4,21</a:t>
                      </a:r>
                      <a:endParaRPr lang="ru-RU" sz="1400" dirty="0">
                        <a:latin typeface="Calibri" pitchFamily="34" charset="0"/>
                        <a:cs typeface="Calibri" pitchFamily="34" charset="0"/>
                      </a:endParaRPr>
                    </a:p>
                  </a:txBody>
                  <a:tcPr/>
                </a:tc>
              </a:tr>
              <a:tr h="392962">
                <a:tc>
                  <a:txBody>
                    <a:bodyPr/>
                    <a:lstStyle/>
                    <a:p>
                      <a:pPr algn="ctr"/>
                      <a:r>
                        <a:rPr lang="ru-RU" sz="1400" dirty="0" smtClean="0">
                          <a:latin typeface="Calibri" pitchFamily="34" charset="0"/>
                          <a:cs typeface="Calibri" pitchFamily="34" charset="0"/>
                        </a:rPr>
                        <a:t>3</a:t>
                      </a:r>
                      <a:endParaRPr lang="ru-RU" sz="1400" dirty="0">
                        <a:latin typeface="Calibri" pitchFamily="34" charset="0"/>
                        <a:cs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Calibri" pitchFamily="34" charset="0"/>
                          <a:cs typeface="Calibri" pitchFamily="34" charset="0"/>
                        </a:rPr>
                        <a:t>Объем безвозмездных поступлений  в местный бюджет в расчете на 1 жителя</a:t>
                      </a:r>
                    </a:p>
                    <a:p>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тыс. руб.</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19,44</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20,63</a:t>
                      </a:r>
                      <a:endParaRPr lang="ru-RU" sz="1400" dirty="0">
                        <a:latin typeface="Calibri" pitchFamily="34" charset="0"/>
                        <a:cs typeface="Calibri" pitchFamily="34" charset="0"/>
                      </a:endParaRPr>
                    </a:p>
                  </a:txBody>
                  <a:tcPr/>
                </a:tc>
              </a:tr>
              <a:tr h="392962">
                <a:tc>
                  <a:txBody>
                    <a:bodyPr/>
                    <a:lstStyle/>
                    <a:p>
                      <a:pPr algn="ctr"/>
                      <a:r>
                        <a:rPr lang="ru-RU" sz="1400" dirty="0" smtClean="0">
                          <a:latin typeface="Calibri" pitchFamily="34" charset="0"/>
                          <a:cs typeface="Calibri" pitchFamily="34" charset="0"/>
                        </a:rPr>
                        <a:t>4</a:t>
                      </a:r>
                      <a:endParaRPr lang="ru-RU" sz="1400" dirty="0">
                        <a:latin typeface="Calibri" pitchFamily="34" charset="0"/>
                        <a:cs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Calibri" pitchFamily="34" charset="0"/>
                          <a:cs typeface="Calibri" pitchFamily="34" charset="0"/>
                        </a:rPr>
                        <a:t>Объем расходов местного бюджета в расчете на 1 жителя</a:t>
                      </a:r>
                    </a:p>
                  </a:txBody>
                  <a:tcPr/>
                </a:tc>
                <a:tc>
                  <a:txBody>
                    <a:bodyPr/>
                    <a:lstStyle/>
                    <a:p>
                      <a:pPr algn="ctr"/>
                      <a:r>
                        <a:rPr lang="ru-RU" sz="1400" dirty="0" smtClean="0">
                          <a:latin typeface="Calibri" pitchFamily="34" charset="0"/>
                          <a:cs typeface="Calibri" pitchFamily="34" charset="0"/>
                        </a:rPr>
                        <a:t>тыс. руб.</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22,48</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24,71</a:t>
                      </a:r>
                      <a:endParaRPr lang="ru-RU" sz="1400" dirty="0">
                        <a:latin typeface="Calibri" pitchFamily="34" charset="0"/>
                        <a:cs typeface="Calibri" pitchFamily="34" charset="0"/>
                      </a:endParaRPr>
                    </a:p>
                  </a:txBody>
                  <a:tcPr/>
                </a:tc>
              </a:tr>
              <a:tr h="392962">
                <a:tc>
                  <a:txBody>
                    <a:bodyPr/>
                    <a:lstStyle/>
                    <a:p>
                      <a:pPr algn="ctr"/>
                      <a:r>
                        <a:rPr lang="ru-RU" sz="1400" dirty="0" smtClean="0">
                          <a:latin typeface="Calibri" pitchFamily="34" charset="0"/>
                          <a:cs typeface="Calibri" pitchFamily="34" charset="0"/>
                        </a:rPr>
                        <a:t>5</a:t>
                      </a:r>
                      <a:endParaRPr lang="ru-RU" sz="1400" dirty="0">
                        <a:latin typeface="Calibri" pitchFamily="34" charset="0"/>
                        <a:cs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Calibri" pitchFamily="34" charset="0"/>
                          <a:cs typeface="Calibri" pitchFamily="34" charset="0"/>
                        </a:rPr>
                        <a:t>Объем расходов местного бюджета на образование в расчете на 1 жителя</a:t>
                      </a:r>
                    </a:p>
                  </a:txBody>
                  <a:tcPr/>
                </a:tc>
                <a:tc>
                  <a:txBody>
                    <a:bodyPr/>
                    <a:lstStyle/>
                    <a:p>
                      <a:pPr algn="ctr"/>
                      <a:r>
                        <a:rPr lang="ru-RU" sz="1400" dirty="0" smtClean="0">
                          <a:latin typeface="Calibri" pitchFamily="34" charset="0"/>
                          <a:cs typeface="Calibri" pitchFamily="34" charset="0"/>
                        </a:rPr>
                        <a:t>тыс. руб.</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12,74</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13,26</a:t>
                      </a:r>
                      <a:endParaRPr lang="ru-RU" sz="1400" dirty="0">
                        <a:latin typeface="Calibri" pitchFamily="34" charset="0"/>
                        <a:cs typeface="Calibri" pitchFamily="34" charset="0"/>
                      </a:endParaRPr>
                    </a:p>
                  </a:txBody>
                  <a:tcPr/>
                </a:tc>
              </a:tr>
              <a:tr h="392962">
                <a:tc>
                  <a:txBody>
                    <a:bodyPr/>
                    <a:lstStyle/>
                    <a:p>
                      <a:pPr algn="ctr"/>
                      <a:r>
                        <a:rPr lang="ru-RU" sz="1400" dirty="0" smtClean="0">
                          <a:latin typeface="Calibri" pitchFamily="34" charset="0"/>
                          <a:cs typeface="Calibri" pitchFamily="34" charset="0"/>
                        </a:rPr>
                        <a:t>6</a:t>
                      </a:r>
                      <a:endParaRPr lang="ru-RU" sz="1400" dirty="0">
                        <a:latin typeface="Calibri" pitchFamily="34" charset="0"/>
                        <a:cs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Calibri" pitchFamily="34" charset="0"/>
                          <a:cs typeface="Calibri" pitchFamily="34" charset="0"/>
                        </a:rPr>
                        <a:t>Объем расходов местного бюджета на жилищно-коммунальное хозяйство в расчете на 1 жителя</a:t>
                      </a:r>
                    </a:p>
                  </a:txBody>
                  <a:tcPr/>
                </a:tc>
                <a:tc>
                  <a:txBody>
                    <a:bodyPr/>
                    <a:lstStyle/>
                    <a:p>
                      <a:pPr algn="ctr"/>
                      <a:r>
                        <a:rPr lang="ru-RU" sz="1400" dirty="0" smtClean="0">
                          <a:latin typeface="Calibri" pitchFamily="34" charset="0"/>
                          <a:cs typeface="Calibri" pitchFamily="34" charset="0"/>
                        </a:rPr>
                        <a:t>тыс. руб.</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0,02</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0,02</a:t>
                      </a:r>
                      <a:endParaRPr lang="ru-RU" sz="1400" dirty="0">
                        <a:latin typeface="Calibri" pitchFamily="34" charset="0"/>
                        <a:cs typeface="Calibri" pitchFamily="34" charset="0"/>
                      </a:endParaRPr>
                    </a:p>
                  </a:txBody>
                  <a:tcPr/>
                </a:tc>
              </a:tr>
              <a:tr h="392962">
                <a:tc>
                  <a:txBody>
                    <a:bodyPr/>
                    <a:lstStyle/>
                    <a:p>
                      <a:pPr algn="ctr"/>
                      <a:r>
                        <a:rPr lang="ru-RU" sz="1400" dirty="0" smtClean="0">
                          <a:latin typeface="Calibri" pitchFamily="34" charset="0"/>
                          <a:cs typeface="Calibri" pitchFamily="34" charset="0"/>
                        </a:rPr>
                        <a:t>7</a:t>
                      </a:r>
                      <a:endParaRPr lang="ru-RU" sz="1400" dirty="0">
                        <a:latin typeface="Calibri" pitchFamily="34" charset="0"/>
                        <a:cs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Calibri" pitchFamily="34" charset="0"/>
                          <a:cs typeface="Calibri" pitchFamily="34" charset="0"/>
                        </a:rPr>
                        <a:t>Объем расходов местного бюджета на культуру и кинематографию в расчете на 1 жителя</a:t>
                      </a:r>
                    </a:p>
                  </a:txBody>
                  <a:tcPr/>
                </a:tc>
                <a:tc>
                  <a:txBody>
                    <a:bodyPr/>
                    <a:lstStyle/>
                    <a:p>
                      <a:pPr algn="ctr"/>
                      <a:r>
                        <a:rPr lang="ru-RU" sz="1400" dirty="0" smtClean="0">
                          <a:latin typeface="Calibri" pitchFamily="34" charset="0"/>
                          <a:cs typeface="Calibri" pitchFamily="34" charset="0"/>
                        </a:rPr>
                        <a:t>тыс. руб.</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1,01</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1,01</a:t>
                      </a:r>
                      <a:endParaRPr lang="ru-RU" sz="1400" dirty="0">
                        <a:latin typeface="Calibri" pitchFamily="34" charset="0"/>
                        <a:cs typeface="Calibri" pitchFamily="34" charset="0"/>
                      </a:endParaRPr>
                    </a:p>
                  </a:txBody>
                  <a:tcPr/>
                </a:tc>
              </a:tr>
              <a:tr h="392962">
                <a:tc>
                  <a:txBody>
                    <a:bodyPr/>
                    <a:lstStyle/>
                    <a:p>
                      <a:pPr algn="ctr"/>
                      <a:r>
                        <a:rPr lang="ru-RU" sz="1400" dirty="0" smtClean="0">
                          <a:latin typeface="Calibri" pitchFamily="34" charset="0"/>
                          <a:cs typeface="Calibri" pitchFamily="34" charset="0"/>
                        </a:rPr>
                        <a:t>8</a:t>
                      </a:r>
                      <a:endParaRPr lang="ru-RU" sz="1400" dirty="0">
                        <a:latin typeface="Calibri" pitchFamily="34" charset="0"/>
                        <a:cs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Calibri" pitchFamily="34" charset="0"/>
                          <a:cs typeface="Calibri" pitchFamily="34" charset="0"/>
                        </a:rPr>
                        <a:t>Объем расходов местного бюджета на социальную</a:t>
                      </a:r>
                      <a:r>
                        <a:rPr lang="ru-RU" sz="1400" baseline="0" dirty="0" smtClean="0">
                          <a:latin typeface="Calibri" pitchFamily="34" charset="0"/>
                          <a:cs typeface="Calibri" pitchFamily="34" charset="0"/>
                        </a:rPr>
                        <a:t> политику</a:t>
                      </a:r>
                      <a:r>
                        <a:rPr lang="ru-RU" sz="1400" dirty="0" smtClean="0">
                          <a:latin typeface="Calibri" pitchFamily="34" charset="0"/>
                          <a:cs typeface="Calibri" pitchFamily="34" charset="0"/>
                        </a:rPr>
                        <a:t> в расчете на 1 жителя</a:t>
                      </a:r>
                    </a:p>
                  </a:txBody>
                  <a:tcPr/>
                </a:tc>
                <a:tc>
                  <a:txBody>
                    <a:bodyPr/>
                    <a:lstStyle/>
                    <a:p>
                      <a:pPr algn="ctr"/>
                      <a:r>
                        <a:rPr lang="ru-RU" sz="1400" dirty="0" smtClean="0">
                          <a:latin typeface="Calibri" pitchFamily="34" charset="0"/>
                          <a:cs typeface="Calibri" pitchFamily="34" charset="0"/>
                        </a:rPr>
                        <a:t>тыс. руб.</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6,09</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6,31</a:t>
                      </a:r>
                      <a:endParaRPr lang="ru-RU" sz="1400" dirty="0">
                        <a:latin typeface="Calibri" pitchFamily="34" charset="0"/>
                        <a:cs typeface="Calibri" pitchFamily="34" charset="0"/>
                      </a:endParaRPr>
                    </a:p>
                  </a:txBody>
                  <a:tcPr/>
                </a:tc>
              </a:tr>
              <a:tr h="392962">
                <a:tc>
                  <a:txBody>
                    <a:bodyPr/>
                    <a:lstStyle/>
                    <a:p>
                      <a:pPr algn="ctr"/>
                      <a:r>
                        <a:rPr lang="ru-RU" sz="1400" dirty="0" smtClean="0">
                          <a:latin typeface="Calibri" pitchFamily="34" charset="0"/>
                          <a:cs typeface="Calibri" pitchFamily="34" charset="0"/>
                        </a:rPr>
                        <a:t>9</a:t>
                      </a:r>
                      <a:endParaRPr lang="ru-RU" sz="1400" dirty="0">
                        <a:latin typeface="Calibri" pitchFamily="34" charset="0"/>
                        <a:cs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Calibri" pitchFamily="34" charset="0"/>
                          <a:cs typeface="Calibri" pitchFamily="34" charset="0"/>
                        </a:rPr>
                        <a:t>Объем расходов местного бюджета на физическую культуру и спорт в расчете на 1 жителя</a:t>
                      </a:r>
                    </a:p>
                  </a:txBody>
                  <a:tcPr/>
                </a:tc>
                <a:tc>
                  <a:txBody>
                    <a:bodyPr/>
                    <a:lstStyle/>
                    <a:p>
                      <a:pPr algn="ctr"/>
                      <a:r>
                        <a:rPr lang="ru-RU" sz="1400" dirty="0" smtClean="0">
                          <a:latin typeface="Calibri" pitchFamily="34" charset="0"/>
                          <a:cs typeface="Calibri" pitchFamily="34" charset="0"/>
                        </a:rPr>
                        <a:t>тыс. руб.</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0,25</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0,13</a:t>
                      </a:r>
                      <a:endParaRPr lang="ru-RU" sz="1400" dirty="0">
                        <a:latin typeface="Calibri" pitchFamily="34" charset="0"/>
                        <a:cs typeface="Calibri" pitchFamily="34" charset="0"/>
                      </a:endParaRPr>
                    </a:p>
                  </a:txBody>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itd0.mycdn.me/image?id=856306068765&amp;t=20&amp;plc=WEB&amp;tkn=*voSScq4LfN6WkR5HsMuhkanY0zw"/>
          <p:cNvPicPr>
            <a:picLocks noChangeAspect="1" noChangeArrowheads="1"/>
          </p:cNvPicPr>
          <p:nvPr/>
        </p:nvPicPr>
        <p:blipFill>
          <a:blip r:embed="rId2" cstate="print"/>
          <a:srcRect l="17969" t="38542" r="10156" b="4166"/>
          <a:stretch>
            <a:fillRect/>
          </a:stretch>
        </p:blipFill>
        <p:spPr bwMode="auto">
          <a:xfrm>
            <a:off x="0" y="3786186"/>
            <a:ext cx="6248400" cy="3071813"/>
          </a:xfrm>
          <a:prstGeom prst="rect">
            <a:avLst/>
          </a:prstGeom>
          <a:noFill/>
          <a:ln w="9525">
            <a:noFill/>
            <a:miter lim="800000"/>
            <a:headEnd/>
            <a:tailEnd/>
          </a:ln>
        </p:spPr>
      </p:pic>
      <p:graphicFrame>
        <p:nvGraphicFramePr>
          <p:cNvPr id="3" name="Таблица 2"/>
          <p:cNvGraphicFramePr>
            <a:graphicFrameLocks noGrp="1"/>
          </p:cNvGraphicFramePr>
          <p:nvPr/>
        </p:nvGraphicFramePr>
        <p:xfrm>
          <a:off x="71438" y="357188"/>
          <a:ext cx="6000750" cy="3416618"/>
        </p:xfrm>
        <a:graphic>
          <a:graphicData uri="http://schemas.openxmlformats.org/drawingml/2006/table">
            <a:tbl>
              <a:tblPr/>
              <a:tblGrid>
                <a:gridCol w="490537"/>
                <a:gridCol w="3251200"/>
                <a:gridCol w="2259013"/>
              </a:tblGrid>
              <a:tr h="6429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Наименование муниципального образования</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Численность </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населения по состоянию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 на 01.01.2020</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6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Calibri" pitchFamily="34" charset="0"/>
                        </a:rPr>
                        <a:t>1.</a:t>
                      </a:r>
                      <a:endParaRPr kumimoji="0" lang="ru-RU" sz="1000" b="0" i="0" u="none" strike="noStrike" cap="none" normalizeH="0" baseline="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Calibri" pitchFamily="34" charset="0"/>
                        </a:rPr>
                        <a:t>Балтийский сельсовет</a:t>
                      </a:r>
                      <a:endParaRPr kumimoji="0" lang="ru-RU" sz="1000" b="0" i="0" u="none" strike="noStrike" cap="none" normalizeH="0" baseline="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1889</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6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Calibri" pitchFamily="34" charset="0"/>
                        </a:rPr>
                        <a:t>2.</a:t>
                      </a:r>
                      <a:endParaRPr kumimoji="0" lang="ru-RU" sz="1000" b="0" i="0" u="none" strike="noStrike" cap="none" normalizeH="0" baseline="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Галюгаевский  сельсовет</a:t>
                      </a: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2 679</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6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Calibri" pitchFamily="34" charset="0"/>
                        </a:rPr>
                        <a:t>3.</a:t>
                      </a:r>
                      <a:endParaRPr kumimoji="0" lang="ru-RU" sz="1000" b="0" i="0" u="none" strike="noStrike" cap="none" normalizeH="0" baseline="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Кановский сельсовет</a:t>
                      </a: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2 520</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6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Calibri" pitchFamily="34" charset="0"/>
                        </a:rPr>
                        <a:t>4.</a:t>
                      </a:r>
                      <a:endParaRPr kumimoji="0" lang="ru-RU" sz="1000" b="0" i="0" u="none" strike="noStrike" cap="none" normalizeH="0" baseline="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Курский сельсовет</a:t>
                      </a: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13 072</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6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Calibri" pitchFamily="34" charset="0"/>
                        </a:rPr>
                        <a:t>5.</a:t>
                      </a:r>
                      <a:endParaRPr kumimoji="0" lang="ru-RU" sz="1000" b="0" i="0" u="none" strike="noStrike" cap="none" normalizeH="0" baseline="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err="1" smtClean="0">
                          <a:ln>
                            <a:noFill/>
                          </a:ln>
                          <a:solidFill>
                            <a:schemeClr val="tx1"/>
                          </a:solidFill>
                          <a:effectLst/>
                          <a:latin typeface="Calibri" pitchFamily="34" charset="0"/>
                          <a:cs typeface="Calibri" pitchFamily="34" charset="0"/>
                        </a:rPr>
                        <a:t>Мирненский</a:t>
                      </a:r>
                      <a:r>
                        <a:rPr kumimoji="0" lang="ru-RU" sz="1400" b="0" i="0" u="none" strike="noStrike" cap="none" normalizeH="0" baseline="0" dirty="0" smtClean="0">
                          <a:ln>
                            <a:noFill/>
                          </a:ln>
                          <a:solidFill>
                            <a:schemeClr val="tx1"/>
                          </a:solidFill>
                          <a:effectLst/>
                          <a:latin typeface="Calibri" pitchFamily="34" charset="0"/>
                          <a:cs typeface="Calibri" pitchFamily="34" charset="0"/>
                        </a:rPr>
                        <a:t> сельсовет</a:t>
                      </a: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2 854</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6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Calibri" pitchFamily="34" charset="0"/>
                        </a:rPr>
                        <a:t>6.</a:t>
                      </a:r>
                      <a:endParaRPr kumimoji="0" lang="ru-RU" sz="1000" b="0" i="0" u="none" strike="noStrike" cap="none" normalizeH="0" baseline="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Calibri" pitchFamily="34" charset="0"/>
                        </a:rPr>
                        <a:t>Полтавский сельсовет</a:t>
                      </a: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7 389</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6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Calibri" pitchFamily="34" charset="0"/>
                        </a:rPr>
                        <a:t>7.</a:t>
                      </a:r>
                      <a:endParaRPr kumimoji="0" lang="ru-RU" sz="1000" b="0" i="0" u="none" strike="noStrike" cap="none" normalizeH="0" baseline="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Ростовановский сельсовет</a:t>
                      </a: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4 971</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6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Calibri" pitchFamily="34" charset="0"/>
                        </a:rPr>
                        <a:t>8.</a:t>
                      </a:r>
                      <a:endParaRPr kumimoji="0" lang="ru-RU" sz="1000" b="0" i="0" u="none" strike="noStrike" cap="none" normalizeH="0" baseline="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Рощинский сельсовет</a:t>
                      </a: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1 773</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6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Calibri" pitchFamily="34" charset="0"/>
                        </a:rPr>
                        <a:t>9.</a:t>
                      </a:r>
                      <a:endParaRPr kumimoji="0" lang="ru-RU" sz="1000" b="0" i="0" u="none" strike="noStrike" cap="none" normalizeH="0" baseline="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Calibri" pitchFamily="34" charset="0"/>
                        </a:rPr>
                        <a:t>Русский сельсовет</a:t>
                      </a: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5 884</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6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Calibri" pitchFamily="34" charset="0"/>
                        </a:rPr>
                        <a:t>10.</a:t>
                      </a:r>
                      <a:endParaRPr kumimoji="0" lang="ru-RU" sz="1000" b="0" i="0" u="none" strike="noStrike" cap="none" normalizeH="0" baseline="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Calibri" pitchFamily="34" charset="0"/>
                        </a:rPr>
                        <a:t>Серноводский сельсовет</a:t>
                      </a:r>
                      <a:endParaRPr kumimoji="0" lang="ru-RU" sz="1000" b="0" i="0" u="none" strike="noStrike" cap="none" normalizeH="0" baseline="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3 791</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6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Calibri" pitchFamily="34" charset="0"/>
                        </a:rPr>
                        <a:t>11.</a:t>
                      </a:r>
                      <a:endParaRPr kumimoji="0" lang="ru-RU" sz="1000" b="0" i="0" u="none" strike="noStrike" cap="none" normalizeH="0" baseline="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станица Стодеревская</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1 633</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6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Calibri" pitchFamily="34" charset="0"/>
                        </a:rPr>
                        <a:t>12.</a:t>
                      </a:r>
                      <a:endParaRPr kumimoji="0" lang="ru-RU" sz="1000" b="0" i="0" u="none" strike="noStrike" cap="none" normalizeH="0" baseline="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село Эдиссия</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5 756</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6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Calibri" pitchFamily="34" charset="0"/>
                          <a:cs typeface="Calibri" pitchFamily="34" charset="0"/>
                        </a:rPr>
                        <a:t>Всего:</a:t>
                      </a:r>
                      <a:endParaRPr kumimoji="0" lang="ru-RU" sz="1000" b="1" i="0" u="none" strike="noStrike" cap="none" normalizeH="0" baseline="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Calibri" pitchFamily="34" charset="0"/>
                          <a:cs typeface="Calibri" pitchFamily="34" charset="0"/>
                        </a:rPr>
                        <a:t>54 211</a:t>
                      </a:r>
                      <a:endParaRPr kumimoji="0" lang="ru-RU" sz="1000" b="1"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12353" name="Picture 2" descr="https://im0-tub-ru.yandex.net/i?id=6d95777c974ad8f1465611df3b61ea3c-srl&amp;n=13"/>
          <p:cNvPicPr>
            <a:picLocks noChangeAspect="1" noChangeArrowheads="1"/>
          </p:cNvPicPr>
          <p:nvPr/>
        </p:nvPicPr>
        <p:blipFill>
          <a:blip r:embed="rId3" cstate="print"/>
          <a:srcRect/>
          <a:stretch>
            <a:fillRect/>
          </a:stretch>
        </p:blipFill>
        <p:spPr bwMode="auto">
          <a:xfrm>
            <a:off x="6215063" y="3000375"/>
            <a:ext cx="2840037" cy="3714750"/>
          </a:xfrm>
          <a:prstGeom prst="rect">
            <a:avLst/>
          </a:prstGeom>
          <a:noFill/>
          <a:ln w="9525">
            <a:noFill/>
            <a:miter lim="800000"/>
            <a:headEnd/>
            <a:tailEnd/>
          </a:ln>
        </p:spPr>
      </p:pic>
      <p:sp>
        <p:nvSpPr>
          <p:cNvPr id="8" name="Скругленный прямоугольник 7"/>
          <p:cNvSpPr/>
          <p:nvPr/>
        </p:nvSpPr>
        <p:spPr>
          <a:xfrm>
            <a:off x="6215063" y="642938"/>
            <a:ext cx="2786062" cy="2143125"/>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solidFill>
                  <a:schemeClr val="tx1"/>
                </a:solidFill>
                <a:latin typeface="Calibri" pitchFamily="34" charset="0"/>
                <a:cs typeface="Calibri" pitchFamily="34" charset="0"/>
              </a:rPr>
              <a:t>В Курский муниципальный район входят 12 муниципальных образований </a:t>
            </a:r>
          </a:p>
          <a:p>
            <a:pPr algn="ctr">
              <a:defRPr/>
            </a:pPr>
            <a:r>
              <a:rPr lang="ru-RU" b="1" dirty="0">
                <a:solidFill>
                  <a:schemeClr val="tx1"/>
                </a:solidFill>
                <a:latin typeface="Calibri" pitchFamily="34" charset="0"/>
                <a:cs typeface="Calibri" pitchFamily="34" charset="0"/>
              </a:rPr>
              <a:t>со статусом сельских поселений</a:t>
            </a:r>
          </a:p>
        </p:txBody>
      </p:sp>
      <p:sp>
        <p:nvSpPr>
          <p:cNvPr id="6" name="Rectangle 2"/>
          <p:cNvSpPr>
            <a:spLocks noChangeArrowheads="1"/>
          </p:cNvSpPr>
          <p:nvPr/>
        </p:nvSpPr>
        <p:spPr bwMode="auto">
          <a:xfrm>
            <a:off x="0" y="0"/>
            <a:ext cx="9144000" cy="285750"/>
          </a:xfrm>
          <a:prstGeom prst="rect">
            <a:avLst/>
          </a:prstGeom>
          <a:noFill/>
          <a:ln w="9525">
            <a:noFill/>
            <a:miter lim="800000"/>
            <a:headEnd/>
            <a:tailEnd/>
          </a:ln>
        </p:spPr>
        <p:txBody>
          <a:bodyPr anchor="ctr"/>
          <a:lstStyle/>
          <a:p>
            <a:pPr algn="ctr">
              <a:defRPr/>
            </a:pPr>
            <a:r>
              <a:rPr lang="ru-RU" sz="2300" b="1" dirty="0" smtClean="0">
                <a:solidFill>
                  <a:schemeClr val="accent1">
                    <a:lumMod val="25000"/>
                  </a:schemeClr>
                </a:solidFill>
                <a:effectLst>
                  <a:outerShdw blurRad="38100" dist="38100" dir="2700000" algn="tl">
                    <a:srgbClr val="000000">
                      <a:alpha val="43137"/>
                    </a:srgbClr>
                  </a:outerShdw>
                </a:effectLst>
                <a:latin typeface="Calibri" pitchFamily="34" charset="0"/>
                <a:cs typeface="Calibri" pitchFamily="34" charset="0"/>
              </a:rPr>
              <a:t>АДМИНИСТРАТИВНО-ТЕРРИТОРИАЛЬНОЕ </a:t>
            </a:r>
            <a:r>
              <a:rPr lang="ru-RU" sz="2300" b="1" dirty="0">
                <a:solidFill>
                  <a:schemeClr val="accent1">
                    <a:lumMod val="25000"/>
                  </a:schemeClr>
                </a:solidFill>
                <a:effectLst>
                  <a:outerShdw blurRad="38100" dist="38100" dir="2700000" algn="tl">
                    <a:srgbClr val="000000">
                      <a:alpha val="43137"/>
                    </a:srgbClr>
                  </a:outerShdw>
                </a:effectLst>
                <a:latin typeface="Calibri" pitchFamily="34" charset="0"/>
                <a:cs typeface="Calibri" pitchFamily="34" charset="0"/>
              </a:rPr>
              <a:t>ДЕЛЕНИЕ </a:t>
            </a:r>
            <a:endParaRPr lang="ru-RU" sz="2100" dirty="0">
              <a:solidFill>
                <a:schemeClr val="accent1">
                  <a:lumMod val="25000"/>
                </a:schemeClr>
              </a:solidFill>
              <a:effectLst>
                <a:outerShdw blurRad="38100" dist="38100" dir="2700000" algn="tl">
                  <a:srgbClr val="000000">
                    <a:alpha val="43137"/>
                  </a:srgbClr>
                </a:outerShdw>
              </a:effectLst>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228600" y="838200"/>
          <a:ext cx="8610599" cy="4861560"/>
        </p:xfrm>
        <a:graphic>
          <a:graphicData uri="http://schemas.openxmlformats.org/drawingml/2006/table">
            <a:tbl>
              <a:tblPr firstRow="1" bandRow="1">
                <a:tableStyleId>{5C22544A-7EE6-4342-B048-85BDC9FD1C3A}</a:tableStyleId>
              </a:tblPr>
              <a:tblGrid>
                <a:gridCol w="3505199"/>
                <a:gridCol w="990600"/>
                <a:gridCol w="685800"/>
                <a:gridCol w="685800"/>
                <a:gridCol w="685800"/>
                <a:gridCol w="685800"/>
                <a:gridCol w="685800"/>
                <a:gridCol w="685800"/>
              </a:tblGrid>
              <a:tr h="533400">
                <a:tc>
                  <a:txBody>
                    <a:bodyPr/>
                    <a:lstStyle/>
                    <a:p>
                      <a:pPr algn="ctr"/>
                      <a:r>
                        <a:rPr lang="ru-RU" sz="1400" dirty="0" smtClean="0">
                          <a:latin typeface="Calibri" pitchFamily="34" charset="0"/>
                          <a:cs typeface="Calibri" pitchFamily="34" charset="0"/>
                        </a:rPr>
                        <a:t>Наименование показателя</a:t>
                      </a:r>
                      <a:endParaRPr lang="ru-RU" sz="1400" dirty="0">
                        <a:latin typeface="Calibri" pitchFamily="34" charset="0"/>
                        <a:cs typeface="Calibri" pitchFamily="34" charset="0"/>
                      </a:endParaRPr>
                    </a:p>
                  </a:txBody>
                  <a:tcPr/>
                </a:tc>
                <a:tc>
                  <a:txBody>
                    <a:bodyPr/>
                    <a:lstStyle/>
                    <a:p>
                      <a:r>
                        <a:rPr lang="ru-RU" sz="1200" dirty="0" smtClean="0">
                          <a:latin typeface="Calibri" pitchFamily="34" charset="0"/>
                          <a:cs typeface="Calibri" pitchFamily="34" charset="0"/>
                        </a:rPr>
                        <a:t>Единица измерения</a:t>
                      </a:r>
                      <a:endParaRPr lang="ru-RU" sz="12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2017</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2018</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2019</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2020</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2021</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2022</a:t>
                      </a:r>
                      <a:endParaRPr lang="ru-RU" sz="1400" dirty="0">
                        <a:latin typeface="Calibri" pitchFamily="34" charset="0"/>
                        <a:cs typeface="Calibri" pitchFamily="34" charset="0"/>
                      </a:endParaRPr>
                    </a:p>
                  </a:txBody>
                  <a:tcPr/>
                </a:tc>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400" b="0" i="0" u="none" strike="noStrike" dirty="0" smtClean="0">
                          <a:latin typeface="Calibri" pitchFamily="34" charset="0"/>
                          <a:cs typeface="Calibri" pitchFamily="34" charset="0"/>
                        </a:rPr>
                        <a:t>Доля налоговых и неналоговых доходов местного бюджета (за исключением поступлений налоговых доходов по дополнительным нормативам отчислений) в общем объеме собственных доходов бюджета муниципального образования (без учета субвенций)</a:t>
                      </a:r>
                    </a:p>
                  </a:txBody>
                  <a:tcPr/>
                </a:tc>
                <a:tc>
                  <a:txBody>
                    <a:bodyPr/>
                    <a:lstStyle/>
                    <a:p>
                      <a:pPr algn="ctr"/>
                      <a:r>
                        <a:rPr lang="ru-RU" sz="1200" dirty="0" smtClean="0">
                          <a:latin typeface="Calibri" pitchFamily="34" charset="0"/>
                          <a:cs typeface="Calibri" pitchFamily="34" charset="0"/>
                        </a:rPr>
                        <a:t>процентов</a:t>
                      </a:r>
                      <a:endParaRPr lang="ru-RU" sz="12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37,67</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37,58</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35,11</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31,82</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28,71</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35,28</a:t>
                      </a:r>
                      <a:endParaRPr lang="ru-RU" sz="1400" dirty="0">
                        <a:latin typeface="Calibri" pitchFamily="34" charset="0"/>
                        <a:cs typeface="Calibri" pitchFamily="34" charset="0"/>
                      </a:endParaRPr>
                    </a:p>
                  </a:txBody>
                  <a:tcPr/>
                </a:tc>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400" b="0" i="0" u="none" strike="noStrike" dirty="0" smtClean="0">
                          <a:latin typeface="Calibri" pitchFamily="34" charset="0"/>
                          <a:cs typeface="Calibri" pitchFamily="34" charset="0"/>
                        </a:rPr>
                        <a:t>Доля просроченной кредиторской задолженности по оплате труда (включая начисления на оплату труда) муниципальных учреждений в общем объеме расходов муниципального образования на оплату труда (включая начисления на оплату труда)</a:t>
                      </a:r>
                    </a:p>
                  </a:txBody>
                  <a:tcPr/>
                </a:tc>
                <a:tc>
                  <a:txBody>
                    <a:bodyPr/>
                    <a:lstStyle/>
                    <a:p>
                      <a:pPr algn="ctr"/>
                      <a:r>
                        <a:rPr lang="ru-RU" sz="1200" dirty="0" smtClean="0">
                          <a:latin typeface="Calibri" pitchFamily="34" charset="0"/>
                          <a:cs typeface="Calibri" pitchFamily="34" charset="0"/>
                        </a:rPr>
                        <a:t>процентов</a:t>
                      </a:r>
                      <a:endParaRPr lang="ru-RU" sz="12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0,00</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0,00</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0,00</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0,00</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0,00</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0,00</a:t>
                      </a:r>
                      <a:endParaRPr lang="ru-RU" sz="1400" dirty="0">
                        <a:latin typeface="Calibri" pitchFamily="34" charset="0"/>
                        <a:cs typeface="Calibri" pitchFamily="34" charset="0"/>
                      </a:endParaRPr>
                    </a:p>
                  </a:txBody>
                  <a:tcPr/>
                </a:tc>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400" b="0" i="0" u="none" strike="noStrike" dirty="0" smtClean="0">
                          <a:latin typeface="Calibri" pitchFamily="34" charset="0"/>
                          <a:cs typeface="Calibri" pitchFamily="34" charset="0"/>
                        </a:rPr>
                        <a:t>Расходы бюджета муниципального образования на содержание работников органов местного самоуправления в расчете на одного жителя муниципального образования</a:t>
                      </a:r>
                    </a:p>
                  </a:txBody>
                  <a:tcPr/>
                </a:tc>
                <a:tc>
                  <a:txBody>
                    <a:bodyPr/>
                    <a:lstStyle/>
                    <a:p>
                      <a:pPr algn="ctr"/>
                      <a:r>
                        <a:rPr lang="ru-RU" sz="1200" dirty="0" smtClean="0">
                          <a:latin typeface="Calibri" pitchFamily="34" charset="0"/>
                          <a:cs typeface="Calibri" pitchFamily="34" charset="0"/>
                        </a:rPr>
                        <a:t>рублей</a:t>
                      </a:r>
                      <a:endParaRPr lang="ru-RU" sz="12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668,78</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692,87</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743,87</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842,74</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873,37</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904,88</a:t>
                      </a:r>
                      <a:endParaRPr lang="ru-RU" sz="1400" dirty="0">
                        <a:latin typeface="Calibri" pitchFamily="34" charset="0"/>
                        <a:cs typeface="Calibri" pitchFamily="34" charset="0"/>
                      </a:endParaRPr>
                    </a:p>
                  </a:txBody>
                  <a:tcPr/>
                </a:tc>
              </a:tr>
            </a:tbl>
          </a:graphicData>
        </a:graphic>
      </p:graphicFrame>
      <p:sp>
        <p:nvSpPr>
          <p:cNvPr id="4" name="TextBox 3"/>
          <p:cNvSpPr txBox="1"/>
          <p:nvPr/>
        </p:nvSpPr>
        <p:spPr>
          <a:xfrm>
            <a:off x="0" y="0"/>
            <a:ext cx="9144000" cy="584775"/>
          </a:xfrm>
          <a:prstGeom prst="rect">
            <a:avLst/>
          </a:prstGeom>
          <a:noFill/>
        </p:spPr>
        <p:txBody>
          <a:bodyPr wrap="square" rtlCol="0">
            <a:spAutoFit/>
          </a:bodyPr>
          <a:lstStyle/>
          <a:p>
            <a:pPr algn="ctr"/>
            <a:r>
              <a:rPr lang="ru-RU" sz="1600" b="1" dirty="0" smtClean="0">
                <a:latin typeface="Calibri" pitchFamily="34" charset="0"/>
                <a:cs typeface="Calibri" pitchFamily="34" charset="0"/>
              </a:rPr>
              <a:t>Достигнутые значения показателей для оценки эффективности деятельности органов местного самоуправления  Курского муниципального района Ставропольского края</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bwMode="auto">
          <a:xfrm>
            <a:off x="0" y="1"/>
            <a:ext cx="9144000" cy="5333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200" b="0" i="0" u="none" strike="noStrike" kern="0" cap="none" spc="0" normalizeH="0" baseline="0" noProof="0" dirty="0" smtClean="0">
                <a:ln>
                  <a:noFill/>
                </a:ln>
                <a:uLnTx/>
                <a:uFillTx/>
                <a:ea typeface="+mj-ea"/>
                <a:cs typeface="+mj-cs"/>
              </a:rPr>
              <a:t>Сведения об исполнении  расходной части бюджета Курского муниципального района Ставропольского края </a:t>
            </a:r>
            <a:r>
              <a:rPr kumimoji="0" lang="ru-RU" sz="1200" b="0" i="0" u="none" strike="noStrike" kern="0" cap="none" spc="0" normalizeH="0" noProof="0" dirty="0" smtClean="0">
                <a:ln>
                  <a:noFill/>
                </a:ln>
                <a:uLnTx/>
                <a:uFillTx/>
                <a:ea typeface="+mj-ea"/>
                <a:cs typeface="+mj-cs"/>
              </a:rPr>
              <a:t>в разрезе разделов и подразделов</a:t>
            </a:r>
            <a:r>
              <a:rPr kumimoji="0" lang="ru-RU" sz="1200" b="0" i="0" u="none" strike="noStrike" kern="0" cap="none" spc="0" normalizeH="0" baseline="0" noProof="0" dirty="0" smtClean="0">
                <a:ln>
                  <a:noFill/>
                </a:ln>
                <a:uLnTx/>
                <a:uFillTx/>
                <a:ea typeface="+mj-ea"/>
                <a:cs typeface="+mj-cs"/>
              </a:rPr>
              <a:t> </a:t>
            </a:r>
            <a:r>
              <a:rPr lang="ru-RU" sz="1200" kern="0" dirty="0" smtClean="0">
                <a:ea typeface="+mj-ea"/>
                <a:cs typeface="+mj-cs"/>
              </a:rPr>
              <a:t>в 2019 году в сравнении с 2018 годом</a:t>
            </a:r>
            <a:endParaRPr kumimoji="0" lang="ru-RU" sz="1200" b="0" i="0" u="none" strike="noStrike" kern="0" cap="none" spc="0" normalizeH="0" baseline="0" noProof="0" dirty="0" smtClean="0">
              <a:ln>
                <a:noFill/>
              </a:ln>
              <a:uLnTx/>
              <a:uFillTx/>
              <a:ea typeface="+mj-ea"/>
              <a:cs typeface="+mj-cs"/>
            </a:endParaRPr>
          </a:p>
        </p:txBody>
      </p:sp>
      <p:graphicFrame>
        <p:nvGraphicFramePr>
          <p:cNvPr id="4" name="Таблица 3"/>
          <p:cNvGraphicFramePr>
            <a:graphicFrameLocks noGrp="1"/>
          </p:cNvGraphicFramePr>
          <p:nvPr/>
        </p:nvGraphicFramePr>
        <p:xfrm>
          <a:off x="228600" y="609600"/>
          <a:ext cx="8762999" cy="6070078"/>
        </p:xfrm>
        <a:graphic>
          <a:graphicData uri="http://schemas.openxmlformats.org/drawingml/2006/table">
            <a:tbl>
              <a:tblPr/>
              <a:tblGrid>
                <a:gridCol w="5791200"/>
                <a:gridCol w="381000"/>
                <a:gridCol w="304800"/>
                <a:gridCol w="685800"/>
                <a:gridCol w="685800"/>
                <a:gridCol w="533400"/>
                <a:gridCol w="380999"/>
              </a:tblGrid>
              <a:tr h="119777">
                <a:tc rowSpan="3">
                  <a:txBody>
                    <a:bodyPr/>
                    <a:lstStyle/>
                    <a:p>
                      <a:pPr algn="ctr" rtl="0" fontAlgn="t"/>
                      <a:r>
                        <a:rPr lang="ru-RU" sz="800" b="1" i="0" u="none" strike="noStrike" dirty="0">
                          <a:solidFill>
                            <a:srgbClr val="000000"/>
                          </a:solidFill>
                          <a:latin typeface="Calibri" pitchFamily="34" charset="0"/>
                          <a:cs typeface="Calibri" pitchFamily="34" charset="0"/>
                        </a:rPr>
                        <a:t>Наименование</a:t>
                      </a:r>
                    </a:p>
                  </a:txBody>
                  <a:tcPr marL="4203" marR="4203" marT="420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rtl="0" fontAlgn="t"/>
                      <a:r>
                        <a:rPr lang="ru-RU" sz="800" b="1" i="0" u="none" strike="noStrike">
                          <a:solidFill>
                            <a:srgbClr val="000000"/>
                          </a:solidFill>
                          <a:latin typeface="Calibri" pitchFamily="34" charset="0"/>
                          <a:cs typeface="Calibri" pitchFamily="34" charset="0"/>
                        </a:rPr>
                        <a:t>Рз </a:t>
                      </a:r>
                    </a:p>
                  </a:txBody>
                  <a:tcPr marL="4203" marR="4203" marT="420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rtl="0" fontAlgn="t"/>
                      <a:r>
                        <a:rPr lang="ru-RU" sz="800" b="1" i="0" u="none" strike="noStrike">
                          <a:solidFill>
                            <a:srgbClr val="000000"/>
                          </a:solidFill>
                          <a:latin typeface="Calibri" pitchFamily="34" charset="0"/>
                          <a:cs typeface="Calibri" pitchFamily="34" charset="0"/>
                        </a:rPr>
                        <a:t>ПР</a:t>
                      </a:r>
                    </a:p>
                  </a:txBody>
                  <a:tcPr marL="4203" marR="4203" marT="420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ru-RU" sz="800" b="1" i="0" u="none" strike="noStrike">
                          <a:solidFill>
                            <a:srgbClr val="000000"/>
                          </a:solidFill>
                          <a:latin typeface="Calibri" pitchFamily="34" charset="0"/>
                          <a:cs typeface="Calibri" pitchFamily="34" charset="0"/>
                        </a:rPr>
                        <a:t>2018</a:t>
                      </a:r>
                    </a:p>
                  </a:txBody>
                  <a:tcPr marL="4203" marR="4203" marT="420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rtl="0" fontAlgn="t"/>
                      <a:r>
                        <a:rPr lang="ru-RU" sz="800" b="1" i="0" u="none" strike="noStrike">
                          <a:solidFill>
                            <a:srgbClr val="000000"/>
                          </a:solidFill>
                          <a:latin typeface="Calibri" pitchFamily="34" charset="0"/>
                          <a:cs typeface="Calibri" pitchFamily="34" charset="0"/>
                        </a:rPr>
                        <a:t>2019</a:t>
                      </a:r>
                    </a:p>
                  </a:txBody>
                  <a:tcPr marL="4203" marR="4203" marT="420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2" gridSpan="2">
                  <a:txBody>
                    <a:bodyPr/>
                    <a:lstStyle/>
                    <a:p>
                      <a:pPr algn="ctr" rtl="0" fontAlgn="t"/>
                      <a:r>
                        <a:rPr lang="ru-RU" sz="800" b="1" i="0" u="none" strike="noStrike" dirty="0">
                          <a:solidFill>
                            <a:srgbClr val="000000"/>
                          </a:solidFill>
                          <a:latin typeface="Calibri" pitchFamily="34" charset="0"/>
                          <a:cs typeface="Calibri" pitchFamily="34" charset="0"/>
                        </a:rPr>
                        <a:t>Отклонение 2019 год к 2018 году</a:t>
                      </a:r>
                    </a:p>
                  </a:txBody>
                  <a:tcPr marL="4203" marR="4203" marT="420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rowSpan="2" hMerge="1">
                  <a:txBody>
                    <a:bodyPr/>
                    <a:lstStyle/>
                    <a:p>
                      <a:endParaRPr lang="ru-RU"/>
                    </a:p>
                  </a:txBody>
                  <a:tcPr/>
                </a:tc>
              </a:tr>
              <a:tr h="11977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t"/>
                      <a:r>
                        <a:rPr lang="ru-RU" sz="800" b="1" i="0" u="none" strike="noStrike">
                          <a:solidFill>
                            <a:srgbClr val="000000"/>
                          </a:solidFill>
                          <a:latin typeface="Calibri" pitchFamily="34" charset="0"/>
                          <a:cs typeface="Calibri" pitchFamily="34" charset="0"/>
                        </a:rPr>
                        <a:t> (отчет)</a:t>
                      </a:r>
                    </a:p>
                  </a:txBody>
                  <a:tcPr marL="4203" marR="4203" marT="420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t"/>
                      <a:r>
                        <a:rPr lang="ru-RU" sz="800" b="1" i="0" u="none" strike="noStrike">
                          <a:solidFill>
                            <a:srgbClr val="000000"/>
                          </a:solidFill>
                          <a:latin typeface="Calibri" pitchFamily="34" charset="0"/>
                          <a:cs typeface="Calibri" pitchFamily="34" charset="0"/>
                        </a:rPr>
                        <a:t>(отчет)</a:t>
                      </a:r>
                    </a:p>
                  </a:txBody>
                  <a:tcPr marL="4203" marR="4203" marT="420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lang="ru-RU"/>
                    </a:p>
                  </a:txBody>
                  <a:tcPr/>
                </a:tc>
                <a:tc hMerge="1" vMerge="1">
                  <a:txBody>
                    <a:bodyPr/>
                    <a:lstStyle/>
                    <a:p>
                      <a:endParaRPr lang="ru-RU"/>
                    </a:p>
                  </a:txBody>
                  <a:tcPr/>
                </a:tc>
              </a:tr>
              <a:tr h="11977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b"/>
                      <a:r>
                        <a:rPr lang="ru-RU" sz="800" b="1" i="0" u="none" strike="noStrike" dirty="0">
                          <a:solidFill>
                            <a:srgbClr val="000000"/>
                          </a:solidFill>
                          <a:latin typeface="Calibri" pitchFamily="34" charset="0"/>
                          <a:cs typeface="Calibri" pitchFamily="34" charset="0"/>
                        </a:rPr>
                        <a:t>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pitchFamily="34" charset="0"/>
                          <a:cs typeface="Calibri" pitchFamily="34" charset="0"/>
                        </a:rPr>
                        <a:t>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pitchFamily="34" charset="0"/>
                          <a:cs typeface="Calibri" pitchFamily="34" charset="0"/>
                        </a:rPr>
                        <a:t>(+/-)</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b"/>
                      <a:r>
                        <a:rPr lang="ru-RU" sz="800" b="1" i="0" u="none" strike="noStrike">
                          <a:solidFill>
                            <a:srgbClr val="000000"/>
                          </a:solidFill>
                          <a:latin typeface="Calibri" pitchFamily="34" charset="0"/>
                          <a:cs typeface="Calibri" pitchFamily="34" charset="0"/>
                        </a:rPr>
                        <a:t>%</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1" i="0" u="none" strike="noStrike">
                          <a:solidFill>
                            <a:srgbClr val="000000"/>
                          </a:solidFill>
                          <a:latin typeface="Calibri" pitchFamily="34" charset="0"/>
                          <a:cs typeface="Calibri" pitchFamily="34" charset="0"/>
                        </a:rPr>
                        <a:t>Всего расходы</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pitchFamily="34" charset="0"/>
                          <a:cs typeface="Calibri" pitchFamily="34" charset="0"/>
                        </a:rPr>
                        <a:t>-</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pitchFamily="34" charset="0"/>
                          <a:cs typeface="Calibri" pitchFamily="34" charset="0"/>
                        </a:rPr>
                        <a:t>-</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  1 273 690,78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1 328 190,63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54 499,85</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1" i="0" u="none" strike="noStrike">
                          <a:solidFill>
                            <a:srgbClr val="000000"/>
                          </a:solidFill>
                          <a:latin typeface="Calibri" pitchFamily="34" charset="0"/>
                          <a:cs typeface="Calibri" pitchFamily="34" charset="0"/>
                        </a:rPr>
                        <a:t>104,3</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Условно утвержденные расходы</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0</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1" i="0" u="none" strike="noStrike">
                          <a:solidFill>
                            <a:srgbClr val="000000"/>
                          </a:solidFill>
                          <a:latin typeface="Calibri" pitchFamily="34" charset="0"/>
                          <a:cs typeface="Calibri" pitchFamily="34" charset="0"/>
                        </a:rPr>
                        <a:t>Общегосударственные вопросы</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dirty="0" smtClean="0">
                          <a:solidFill>
                            <a:srgbClr val="000000"/>
                          </a:solidFill>
                          <a:latin typeface="Calibri" pitchFamily="34" charset="0"/>
                          <a:cs typeface="Calibri" pitchFamily="34" charset="0"/>
                        </a:rPr>
                        <a:t>01</a:t>
                      </a:r>
                      <a:endParaRPr lang="ru-RU" sz="800" b="1"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pitchFamily="34" charset="0"/>
                          <a:cs typeface="Calibri" pitchFamily="34" charset="0"/>
                        </a:rPr>
                        <a:t>-</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       91 020,21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105 186,55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14 166,34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1" i="0" u="none" strike="noStrike">
                          <a:solidFill>
                            <a:srgbClr val="000000"/>
                          </a:solidFill>
                          <a:latin typeface="Calibri" pitchFamily="34" charset="0"/>
                          <a:cs typeface="Calibri" pitchFamily="34" charset="0"/>
                        </a:rPr>
                        <a:t>115,6</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97631">
                <a:tc>
                  <a:txBody>
                    <a:bodyPr/>
                    <a:lstStyle/>
                    <a:p>
                      <a:pPr algn="l" rtl="0" fontAlgn="b"/>
                      <a:r>
                        <a:rPr lang="ru-RU" sz="800" b="0" i="0" u="none" strike="noStrike">
                          <a:solidFill>
                            <a:srgbClr val="000000"/>
                          </a:solidFill>
                          <a:latin typeface="Calibri" pitchFamily="34" charset="0"/>
                          <a:cs typeface="Calibri" pitchFamily="34" charset="0"/>
                        </a:rPr>
                        <a:t>Функционирование законодательных (представительных) органов государственной (муниципальной)власти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01</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03</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2 157,39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2 273,01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115,62</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1" i="0" u="none" strike="noStrike">
                          <a:solidFill>
                            <a:srgbClr val="000000"/>
                          </a:solidFill>
                          <a:latin typeface="Calibri" pitchFamily="34" charset="0"/>
                          <a:cs typeface="Calibri" pitchFamily="34" charset="0"/>
                        </a:rPr>
                        <a:t>105,4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93452">
                <a:tc>
                  <a:txBody>
                    <a:bodyPr/>
                    <a:lstStyle/>
                    <a:p>
                      <a:pPr algn="l" rtl="0" fontAlgn="b"/>
                      <a:r>
                        <a:rPr lang="ru-RU" sz="800" b="0" i="0" u="none" strike="noStrike">
                          <a:solidFill>
                            <a:srgbClr val="000000"/>
                          </a:solidFill>
                          <a:latin typeface="Calibri" pitchFamily="34" charset="0"/>
                          <a:cs typeface="Calibri" pitchFamily="34" charset="0"/>
                        </a:rPr>
                        <a:t>Функционирование Правительства Российской Федерации, высших исполнительных органов государственной власти субъектов Российской Федерации, местных администраций</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01</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31 484,82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33 260,53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1 775,71</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105,6</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Судебная система</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01</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05</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218,59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20,48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-198,11</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9,4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97631">
                <a:tc>
                  <a:txBody>
                    <a:bodyPr/>
                    <a:lstStyle/>
                    <a:p>
                      <a:pPr algn="l" rtl="0" fontAlgn="b"/>
                      <a:r>
                        <a:rPr lang="ru-RU" sz="800" b="0" i="0" u="none" strike="noStrike">
                          <a:solidFill>
                            <a:srgbClr val="000000"/>
                          </a:solidFill>
                          <a:latin typeface="Calibri" pitchFamily="34" charset="0"/>
                          <a:cs typeface="Calibri" pitchFamily="34" charset="0"/>
                        </a:rPr>
                        <a:t>Обеспечение деятельности финансовых, налоговых и таможенных органов и органов финансового (финансово-бюджетного) надзора</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01</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06</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13 299,59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13 991,02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691,43</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105,2</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Другие общегосударственные вопросы</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01</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13</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43 859,82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55 641,51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11 781,69</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126,9</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1" i="0" u="none" strike="noStrike">
                          <a:solidFill>
                            <a:srgbClr val="000000"/>
                          </a:solidFill>
                          <a:latin typeface="Calibri" pitchFamily="34" charset="0"/>
                          <a:cs typeface="Calibri" pitchFamily="34" charset="0"/>
                        </a:rPr>
                        <a:t>Национальная безопасность и правоохранительная деятельность</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dirty="0" smtClean="0">
                          <a:solidFill>
                            <a:srgbClr val="000000"/>
                          </a:solidFill>
                          <a:latin typeface="Calibri" pitchFamily="34" charset="0"/>
                          <a:cs typeface="Calibri" pitchFamily="34" charset="0"/>
                        </a:rPr>
                        <a:t>03</a:t>
                      </a:r>
                      <a:endParaRPr lang="ru-RU" sz="800" b="1"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pitchFamily="34" charset="0"/>
                          <a:cs typeface="Calibri" pitchFamily="34" charset="0"/>
                        </a:rPr>
                        <a:t>-</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         3 557,30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3 667,65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110,35</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1" i="0" u="none" strike="noStrike">
                          <a:solidFill>
                            <a:srgbClr val="000000"/>
                          </a:solidFill>
                          <a:latin typeface="Calibri" pitchFamily="34" charset="0"/>
                          <a:cs typeface="Calibri" pitchFamily="34" charset="0"/>
                        </a:rPr>
                        <a:t>103,1</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97631">
                <a:tc>
                  <a:txBody>
                    <a:bodyPr/>
                    <a:lstStyle/>
                    <a:p>
                      <a:pPr algn="l" rtl="0" fontAlgn="b"/>
                      <a:r>
                        <a:rPr lang="ru-RU" sz="800" b="0" i="0" u="none" strike="noStrike">
                          <a:solidFill>
                            <a:srgbClr val="000000"/>
                          </a:solidFill>
                          <a:latin typeface="Calibri" pitchFamily="34" charset="0"/>
                          <a:cs typeface="Calibri" pitchFamily="34" charset="0"/>
                        </a:rPr>
                        <a:t>Защита населения и территории от чрезвычайных ситуаций природного и техногенного характера, гражданская оборона</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03</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09</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3 312,30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3 397,65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85,35</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102,6</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97631">
                <a:tc>
                  <a:txBody>
                    <a:bodyPr/>
                    <a:lstStyle/>
                    <a:p>
                      <a:pPr algn="l" rtl="0" fontAlgn="b"/>
                      <a:r>
                        <a:rPr lang="ru-RU" sz="800" b="0" i="0" u="none" strike="noStrike">
                          <a:solidFill>
                            <a:srgbClr val="000000"/>
                          </a:solidFill>
                          <a:latin typeface="Calibri" pitchFamily="34" charset="0"/>
                          <a:cs typeface="Calibri" pitchFamily="34" charset="0"/>
                        </a:rPr>
                        <a:t>Друние вопросы в области  национальойя безопасности и правоохранительной деятельности</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03</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14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245,00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270,00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25,00</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110,2</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1" i="0" u="none" strike="noStrike">
                          <a:solidFill>
                            <a:srgbClr val="000000"/>
                          </a:solidFill>
                          <a:latin typeface="Calibri" pitchFamily="34" charset="0"/>
                          <a:cs typeface="Calibri" pitchFamily="34" charset="0"/>
                        </a:rPr>
                        <a:t>Национальная экономика</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dirty="0" smtClean="0">
                          <a:solidFill>
                            <a:srgbClr val="000000"/>
                          </a:solidFill>
                          <a:latin typeface="Calibri" pitchFamily="34" charset="0"/>
                          <a:cs typeface="Calibri" pitchFamily="34" charset="0"/>
                        </a:rPr>
                        <a:t>04</a:t>
                      </a:r>
                      <a:endParaRPr lang="ru-RU" sz="800" b="1"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pitchFamily="34" charset="0"/>
                          <a:cs typeface="Calibri" pitchFamily="34" charset="0"/>
                        </a:rPr>
                        <a:t>-</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       31 718,07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14 649,67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-17 068,40</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1" i="0" u="none" strike="noStrike">
                          <a:solidFill>
                            <a:srgbClr val="000000"/>
                          </a:solidFill>
                          <a:latin typeface="Calibri" pitchFamily="34" charset="0"/>
                          <a:cs typeface="Calibri" pitchFamily="34" charset="0"/>
                        </a:rPr>
                        <a:t>46,2</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Сельское хозяйство</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04</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05</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24 239,93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6 307,62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-17 932,31</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26,0</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Транспорт</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04</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08</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1 288,38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1 099,71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-188,67</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85,4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Дорожное хозяйство (дорожные фонды)</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04</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09</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5 414,08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6 525,61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1 111,53</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120,5</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Другие вопросы в области национальной экономики</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04</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12</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775,68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716,73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-58,95</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92,4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1" i="0" u="none" strike="noStrike">
                          <a:solidFill>
                            <a:srgbClr val="000000"/>
                          </a:solidFill>
                          <a:latin typeface="Calibri" pitchFamily="34" charset="0"/>
                          <a:cs typeface="Calibri" pitchFamily="34" charset="0"/>
                        </a:rPr>
                        <a:t>Жилищно-коммунальное хозяйство</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dirty="0" smtClean="0">
                          <a:solidFill>
                            <a:srgbClr val="000000"/>
                          </a:solidFill>
                          <a:latin typeface="Calibri" pitchFamily="34" charset="0"/>
                          <a:cs typeface="Calibri" pitchFamily="34" charset="0"/>
                        </a:rPr>
                        <a:t>05</a:t>
                      </a:r>
                      <a:endParaRPr lang="ru-RU" sz="800" b="1"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pitchFamily="34" charset="0"/>
                          <a:cs typeface="Calibri" pitchFamily="34" charset="0"/>
                        </a:rPr>
                        <a:t>-</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            936,80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982,73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45,93</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104,9</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Благоустройство</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05</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03</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800,00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800,00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0,00</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100,0</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Другие вопросы в области жилищно-коммунального хозяйства</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05</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05</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136,80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182,73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45,93</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133,6</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1" i="0" u="none" strike="noStrike">
                          <a:solidFill>
                            <a:srgbClr val="000000"/>
                          </a:solidFill>
                          <a:latin typeface="Calibri" pitchFamily="34" charset="0"/>
                          <a:cs typeface="Calibri" pitchFamily="34" charset="0"/>
                        </a:rPr>
                        <a:t>Образование</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dirty="0" smtClean="0">
                          <a:solidFill>
                            <a:srgbClr val="000000"/>
                          </a:solidFill>
                          <a:latin typeface="Calibri" pitchFamily="34" charset="0"/>
                          <a:cs typeface="Calibri" pitchFamily="34" charset="0"/>
                        </a:rPr>
                        <a:t>07</a:t>
                      </a:r>
                      <a:endParaRPr lang="ru-RU" sz="800" b="1"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pitchFamily="34" charset="0"/>
                          <a:cs typeface="Calibri" pitchFamily="34" charset="0"/>
                        </a:rPr>
                        <a:t>-</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     690 789,22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719 042,35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28 253,13</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1" i="0" u="none" strike="noStrike">
                          <a:solidFill>
                            <a:srgbClr val="000000"/>
                          </a:solidFill>
                          <a:latin typeface="Calibri" pitchFamily="34" charset="0"/>
                          <a:cs typeface="Calibri" pitchFamily="34" charset="0"/>
                        </a:rPr>
                        <a:t>104,1</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Дошкольное образование</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07</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01</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165 818,46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173 512,52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7 694,06</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104,6</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Общее образование</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07</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02</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404 847,61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424 583,66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19 736,05</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104,9</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Дополнительное образование детей</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07</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03</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42 116,54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41 717,80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-398,74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99,1</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Молодёжная политика и оздоровление детей</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07</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07</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15 996,87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15 670,85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-326,02</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98,0</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Другие вопросы в области образования</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07</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09</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62 009,74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63 557,52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1 547,78</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102,5</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1" i="0" u="none" strike="noStrike">
                          <a:solidFill>
                            <a:srgbClr val="000000"/>
                          </a:solidFill>
                          <a:latin typeface="Calibri" pitchFamily="34" charset="0"/>
                          <a:cs typeface="Calibri" pitchFamily="34" charset="0"/>
                        </a:rPr>
                        <a:t>Культура и кинематография</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dirty="0" smtClean="0">
                          <a:solidFill>
                            <a:srgbClr val="000000"/>
                          </a:solidFill>
                          <a:latin typeface="Calibri" pitchFamily="34" charset="0"/>
                          <a:cs typeface="Calibri" pitchFamily="34" charset="0"/>
                        </a:rPr>
                        <a:t>08</a:t>
                      </a:r>
                      <a:endParaRPr lang="ru-RU" sz="800" b="1"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pitchFamily="34" charset="0"/>
                          <a:cs typeface="Calibri" pitchFamily="34" charset="0"/>
                        </a:rPr>
                        <a:t>-</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       54 973,01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54 545,65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-427,36</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1" i="0" u="none" strike="noStrike">
                          <a:solidFill>
                            <a:srgbClr val="000000"/>
                          </a:solidFill>
                          <a:latin typeface="Calibri" pitchFamily="34" charset="0"/>
                          <a:cs typeface="Calibri" pitchFamily="34" charset="0"/>
                        </a:rPr>
                        <a:t>99,2</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Культура</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08</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01</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40 917,61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41 080,98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163,37</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100,4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Кинематография</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08</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02</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3 865,64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4 427,63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561,99</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114,5</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Другие вопросы в области культуры</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08</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10 219,76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9 037,04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-1 182,72</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88,4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1" i="0" u="none" strike="noStrike">
                          <a:solidFill>
                            <a:srgbClr val="000000"/>
                          </a:solidFill>
                          <a:latin typeface="Calibri" pitchFamily="34" charset="0"/>
                          <a:cs typeface="Calibri" pitchFamily="34" charset="0"/>
                        </a:rPr>
                        <a:t>Социальная политика</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pitchFamily="34" charset="0"/>
                          <a:cs typeface="Calibri" pitchFamily="34" charset="0"/>
                        </a:rPr>
                        <a:t>10</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pitchFamily="34" charset="0"/>
                          <a:cs typeface="Calibri" pitchFamily="34" charset="0"/>
                        </a:rPr>
                        <a:t>-</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     330 161,10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342 286,75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12 125,65</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1" i="0" u="none" strike="noStrike">
                          <a:solidFill>
                            <a:srgbClr val="000000"/>
                          </a:solidFill>
                          <a:latin typeface="Calibri" pitchFamily="34" charset="0"/>
                          <a:cs typeface="Calibri" pitchFamily="34" charset="0"/>
                        </a:rPr>
                        <a:t>103,7</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Социальное обеспечение населения</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10</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03</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202 889,94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117 820,54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-85 069,40</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58,1</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Охрана семьи и детства</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10</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112 598,06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208 954,44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96 356,38</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185,6</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Другие вопросы в области  социальной  политики</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10</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06</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14 673,10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15 511,77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838,67</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105,7</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1" i="0" u="none" strike="noStrike">
                          <a:solidFill>
                            <a:srgbClr val="000000"/>
                          </a:solidFill>
                          <a:latin typeface="Calibri" pitchFamily="34" charset="0"/>
                          <a:cs typeface="Calibri" pitchFamily="34" charset="0"/>
                        </a:rPr>
                        <a:t>Физическая культура и спорт</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pitchFamily="34" charset="0"/>
                          <a:cs typeface="Calibri" pitchFamily="34" charset="0"/>
                        </a:rPr>
                        <a:t>11</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pitchFamily="34" charset="0"/>
                          <a:cs typeface="Calibri" pitchFamily="34" charset="0"/>
                        </a:rPr>
                        <a:t>-</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         5 434,07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6 863,49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1 429,42</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1" i="0" u="none" strike="noStrike">
                          <a:solidFill>
                            <a:srgbClr val="000000"/>
                          </a:solidFill>
                          <a:latin typeface="Calibri" pitchFamily="34" charset="0"/>
                          <a:cs typeface="Calibri" pitchFamily="34" charset="0"/>
                        </a:rPr>
                        <a:t>126,3</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Физическая культура</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11</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01</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5 434,07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6 319,74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885,67</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116,3</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массовый спорт</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543,75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543,75</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1" i="0" u="none" strike="noStrike">
                          <a:solidFill>
                            <a:srgbClr val="000000"/>
                          </a:solidFill>
                          <a:latin typeface="Calibri" pitchFamily="34" charset="0"/>
                          <a:cs typeface="Calibri" pitchFamily="34" charset="0"/>
                        </a:rPr>
                        <a:t>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97631">
                <a:tc>
                  <a:txBody>
                    <a:bodyPr/>
                    <a:lstStyle/>
                    <a:p>
                      <a:pPr algn="l" rtl="0" fontAlgn="b"/>
                      <a:r>
                        <a:rPr lang="ru-RU" sz="800" b="1" i="0" u="none" strike="noStrike" dirty="0">
                          <a:solidFill>
                            <a:srgbClr val="000000"/>
                          </a:solidFill>
                          <a:latin typeface="Calibri" pitchFamily="34" charset="0"/>
                          <a:cs typeface="Calibri" pitchFamily="34" charset="0"/>
                        </a:rPr>
                        <a:t>Межбюджетные трансферты общего характера бюджетам субъектов Российской Федерации и муниципальных образований</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pitchFamily="34" charset="0"/>
                          <a:cs typeface="Calibri" pitchFamily="34" charset="0"/>
                        </a:rPr>
                        <a:t>14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pitchFamily="34" charset="0"/>
                          <a:cs typeface="Calibri" pitchFamily="34" charset="0"/>
                        </a:rPr>
                        <a:t>-</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       65 101,00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80 965,79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15 864,79</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1" i="0" u="none" strike="noStrike">
                          <a:solidFill>
                            <a:srgbClr val="000000"/>
                          </a:solidFill>
                          <a:latin typeface="Calibri" pitchFamily="34" charset="0"/>
                          <a:cs typeface="Calibri" pitchFamily="34" charset="0"/>
                        </a:rPr>
                        <a:t>124,4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97631">
                <a:tc>
                  <a:txBody>
                    <a:bodyPr/>
                    <a:lstStyle/>
                    <a:p>
                      <a:pPr algn="l" rtl="0" fontAlgn="b"/>
                      <a:r>
                        <a:rPr lang="ru-RU" sz="800" b="0" i="0" u="none" strike="noStrike">
                          <a:solidFill>
                            <a:srgbClr val="000000"/>
                          </a:solidFill>
                          <a:latin typeface="Calibri" pitchFamily="34" charset="0"/>
                          <a:cs typeface="Calibri" pitchFamily="34" charset="0"/>
                        </a:rPr>
                        <a:t>Дотации на выравнивание бюджетной обеспеченности субъектов Российской Федерации и муниципальных образований</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14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01</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16 275,25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20 071,79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3 796,54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123,3</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Иные дотации</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14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02</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48 825,75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60 894,00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12 068,25</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124,7</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fontAlgn="b"/>
                      <a:r>
                        <a:rPr lang="ru-RU" sz="800" b="0" i="0" u="none" strike="noStrike" dirty="0">
                          <a:solidFill>
                            <a:srgbClr val="000000"/>
                          </a:solidFill>
                          <a:latin typeface="Calibri" pitchFamily="34" charset="0"/>
                          <a:cs typeface="Calibri" pitchFamily="34" charset="0"/>
                        </a:rPr>
                        <a:t>Прочие межбюджетные трансферты общего характера</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latin typeface="Calibri" pitchFamily="34" charset="0"/>
                          <a:cs typeface="Calibri" pitchFamily="34" charset="0"/>
                        </a:rPr>
                        <a:t>14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latin typeface="Calibri" pitchFamily="34" charset="0"/>
                          <a:cs typeface="Calibri" pitchFamily="34" charset="0"/>
                        </a:rPr>
                        <a:t>03</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dirty="0">
                          <a:solidFill>
                            <a:srgbClr val="000000"/>
                          </a:solidFill>
                          <a:latin typeface="Calibri" pitchFamily="34" charset="0"/>
                          <a:cs typeface="Calibri" pitchFamily="34" charset="0"/>
                        </a:rPr>
                        <a:t>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Calibri" pitchFamily="34" charset="0"/>
                          <a:cs typeface="Calibri" pitchFamily="34" charset="0"/>
                        </a:rPr>
                        <a:t>11454,97</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11 454,97</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CC"/>
                    </a:solidFill>
                  </a:tcPr>
                </a:tc>
                <a:tc>
                  <a:txBody>
                    <a:bodyPr/>
                    <a:lstStyle/>
                    <a:p>
                      <a:pPr algn="r" rtl="0" fontAlgn="b"/>
                      <a:r>
                        <a:rPr lang="ru-RU" sz="800" b="0" i="0" u="none" strike="noStrike" dirty="0">
                          <a:solidFill>
                            <a:srgbClr val="000000"/>
                          </a:solidFill>
                          <a:latin typeface="Calibri" pitchFamily="34" charset="0"/>
                          <a:cs typeface="Calibri" pitchFamily="34" charset="0"/>
                        </a:rPr>
                        <a:t>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CC"/>
                    </a:solidFill>
                  </a:tcPr>
                </a:tc>
              </a:tr>
            </a:tbl>
          </a:graphicData>
        </a:graphic>
      </p:graphicFrame>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0"/>
            <a:ext cx="9144000" cy="571500"/>
          </a:xfrm>
          <a:prstGeom prst="rect">
            <a:avLst/>
          </a:prstGeom>
          <a:noFill/>
          <a:ln w="9525">
            <a:noFill/>
            <a:miter lim="800000"/>
            <a:headEnd/>
            <a:tailEnd/>
          </a:ln>
        </p:spPr>
        <p:txBody>
          <a:bodyPr>
            <a:normAutofit/>
          </a:bodyPr>
          <a:lstStyle/>
          <a:p>
            <a:pPr marL="342900" indent="-342900" algn="ctr">
              <a:spcBef>
                <a:spcPct val="20000"/>
              </a:spcBef>
              <a:defRPr/>
            </a:pPr>
            <a:r>
              <a:rPr lang="ru-RU" sz="2300" b="1" kern="0" dirty="0">
                <a:effectLst>
                  <a:outerShdw blurRad="38100" dist="38100" dir="2700000" algn="tl">
                    <a:srgbClr val="FFFFFF"/>
                  </a:outerShdw>
                </a:effectLst>
                <a:latin typeface="Times New Roman" pitchFamily="18" charset="0"/>
                <a:cs typeface="Times New Roman" pitchFamily="18" charset="0"/>
              </a:rPr>
              <a:t>ПОНЯТИЯ И ТЕРМИНЫ</a:t>
            </a:r>
            <a:endParaRPr lang="ru-RU" sz="2100" kern="0" dirty="0">
              <a:effectLst>
                <a:outerShdw blurRad="38100" dist="38100" dir="2700000" algn="tl">
                  <a:srgbClr val="FFFFFF"/>
                </a:outerShdw>
              </a:effectLst>
              <a:latin typeface="Times New Roman" pitchFamily="18" charset="0"/>
              <a:cs typeface="Times New Roman" pitchFamily="18" charset="0"/>
            </a:endParaRPr>
          </a:p>
        </p:txBody>
      </p:sp>
      <p:sp>
        <p:nvSpPr>
          <p:cNvPr id="7171" name="Прямоугольник 6"/>
          <p:cNvSpPr>
            <a:spLocks noChangeArrowheads="1"/>
          </p:cNvSpPr>
          <p:nvPr/>
        </p:nvSpPr>
        <p:spPr bwMode="auto">
          <a:xfrm>
            <a:off x="214313" y="425450"/>
            <a:ext cx="8715375" cy="6070893"/>
          </a:xfrm>
          <a:prstGeom prst="rect">
            <a:avLst/>
          </a:prstGeom>
          <a:noFill/>
          <a:ln w="9525">
            <a:noFill/>
            <a:miter lim="800000"/>
            <a:headEnd/>
            <a:tailEnd/>
          </a:ln>
        </p:spPr>
        <p:txBody>
          <a:bodyPr>
            <a:spAutoFit/>
          </a:bodyPr>
          <a:lstStyle/>
          <a:p>
            <a:pPr algn="just"/>
            <a:r>
              <a:rPr lang="ru-RU" sz="1050" b="1" i="1" dirty="0">
                <a:latin typeface="Calibri" pitchFamily="34" charset="0"/>
                <a:cs typeface="Calibri" pitchFamily="34" charset="0"/>
              </a:rPr>
              <a:t>    </a:t>
            </a:r>
          </a:p>
          <a:p>
            <a:pPr algn="just"/>
            <a:r>
              <a:rPr lang="ru-RU" sz="1050" b="1" i="1" dirty="0">
                <a:latin typeface="Calibri" pitchFamily="34" charset="0"/>
                <a:cs typeface="Calibri" pitchFamily="34" charset="0"/>
              </a:rPr>
              <a:t> </a:t>
            </a:r>
            <a:r>
              <a:rPr lang="ru-RU" sz="1050" b="1" i="1" dirty="0">
                <a:solidFill>
                  <a:srgbClr val="FF0000"/>
                </a:solidFill>
                <a:latin typeface="Calibri" pitchFamily="34" charset="0"/>
                <a:cs typeface="Calibri" pitchFamily="34" charset="0"/>
              </a:rPr>
              <a:t>Администраторы доходов бюджета</a:t>
            </a:r>
            <a:r>
              <a:rPr lang="ru-RU" sz="1050" i="1" dirty="0">
                <a:solidFill>
                  <a:srgbClr val="FF0000"/>
                </a:solidFill>
                <a:latin typeface="Calibri" pitchFamily="34" charset="0"/>
                <a:cs typeface="Calibri" pitchFamily="34" charset="0"/>
              </a:rPr>
              <a:t> </a:t>
            </a:r>
            <a:r>
              <a:rPr lang="ru-RU" sz="1050" dirty="0">
                <a:latin typeface="Calibri" pitchFamily="34" charset="0"/>
                <a:cs typeface="Calibri" pitchFamily="34" charset="0"/>
              </a:rPr>
              <a:t>— органы государственной власти и местного самоуправления, осуществляющие в соответствии с законодательством РФ контроль за правильностью исчисления, полнотой и своевременностью уплаты, начисление, учет, взыскание платежей в бюджет, а также имеющие в своем ведении бюджетные учреждения, которым предоставлено право получать доходы от предпринимательской деятельности. </a:t>
            </a:r>
          </a:p>
          <a:p>
            <a:pPr algn="just"/>
            <a:r>
              <a:rPr lang="ru-RU" sz="1050" b="1" i="1" dirty="0">
                <a:latin typeface="Calibri" pitchFamily="34" charset="0"/>
                <a:cs typeface="Calibri" pitchFamily="34" charset="0"/>
              </a:rPr>
              <a:t>     </a:t>
            </a:r>
            <a:r>
              <a:rPr lang="ru-RU" sz="1050" b="1" i="1" dirty="0">
                <a:solidFill>
                  <a:srgbClr val="FF0000"/>
                </a:solidFill>
                <a:latin typeface="Calibri" pitchFamily="34" charset="0"/>
                <a:cs typeface="Calibri" pitchFamily="34" charset="0"/>
              </a:rPr>
              <a:t>Бюджет</a:t>
            </a:r>
            <a:r>
              <a:rPr lang="ru-RU" sz="1050" b="1" dirty="0">
                <a:solidFill>
                  <a:srgbClr val="FF0000"/>
                </a:solidFill>
                <a:latin typeface="Calibri" pitchFamily="34" charset="0"/>
                <a:cs typeface="Calibri" pitchFamily="34" charset="0"/>
              </a:rPr>
              <a:t> </a:t>
            </a:r>
            <a:r>
              <a:rPr lang="ru-RU" sz="1050" b="1" dirty="0">
                <a:latin typeface="Calibri" pitchFamily="34" charset="0"/>
                <a:cs typeface="Calibri" pitchFamily="34" charset="0"/>
              </a:rPr>
              <a:t>- </a:t>
            </a:r>
            <a:r>
              <a:rPr lang="ru-RU" sz="1050" dirty="0">
                <a:latin typeface="Calibri" pitchFamily="34" charset="0"/>
                <a:cs typeface="Calibri" pitchFamily="34" charset="0"/>
              </a:rPr>
              <a:t>форма образования и расходования денежных средств, предназначенных для финансового обеспечения задач и функций государства и местного самоуправления; </a:t>
            </a:r>
          </a:p>
          <a:p>
            <a:pPr algn="just"/>
            <a:r>
              <a:rPr lang="ru-RU" sz="1050" b="1" i="1" dirty="0">
                <a:latin typeface="Calibri" pitchFamily="34" charset="0"/>
                <a:cs typeface="Calibri" pitchFamily="34" charset="0"/>
              </a:rPr>
              <a:t>     </a:t>
            </a:r>
            <a:r>
              <a:rPr lang="ru-RU" sz="1050" b="1" i="1" dirty="0">
                <a:solidFill>
                  <a:srgbClr val="FF0000"/>
                </a:solidFill>
                <a:latin typeface="Calibri" pitchFamily="34" charset="0"/>
                <a:cs typeface="Calibri" pitchFamily="34" charset="0"/>
              </a:rPr>
              <a:t>Бюджетная система </a:t>
            </a:r>
            <a:r>
              <a:rPr lang="ru-RU" sz="1050" b="1" dirty="0">
                <a:latin typeface="Calibri" pitchFamily="34" charset="0"/>
                <a:cs typeface="Calibri" pitchFamily="34" charset="0"/>
              </a:rPr>
              <a:t>- </a:t>
            </a:r>
            <a:r>
              <a:rPr lang="ru-RU" sz="1050" dirty="0">
                <a:latin typeface="Calibri" pitchFamily="34" charset="0"/>
                <a:cs typeface="Calibri" pitchFamily="34" charset="0"/>
              </a:rPr>
              <a:t>основанная на экономических отношениях и юридических нормах совокупность всех видов бюджетов в стране, имеющих между собой установленные законом взаимоотношения. Единство бюджетной системы основано на взаимодействии бюджетов всех уровней, осуществляемом через использование регулирующих доходных источников, создание целевых и региональных бюджетных фондов, их частичное перераспределение. Это единство реализуется через единую социально-экономическую, включая налоговую, политику.</a:t>
            </a:r>
          </a:p>
          <a:p>
            <a:pPr algn="just"/>
            <a:r>
              <a:rPr lang="ru-RU" sz="1050" b="1" i="1" dirty="0">
                <a:solidFill>
                  <a:srgbClr val="FF0000"/>
                </a:solidFill>
                <a:latin typeface="Calibri" pitchFamily="34" charset="0"/>
                <a:cs typeface="Calibri" pitchFamily="34" charset="0"/>
              </a:rPr>
              <a:t>     Бюджетная система Российской Федерации </a:t>
            </a:r>
            <a:r>
              <a:rPr lang="ru-RU" sz="1050" b="1" dirty="0">
                <a:latin typeface="Calibri" pitchFamily="34" charset="0"/>
                <a:cs typeface="Calibri" pitchFamily="34" charset="0"/>
              </a:rPr>
              <a:t>- </a:t>
            </a:r>
            <a:r>
              <a:rPr lang="ru-RU" sz="1050" dirty="0">
                <a:latin typeface="Calibri" pitchFamily="34" charset="0"/>
                <a:cs typeface="Calibri" pitchFamily="34" charset="0"/>
              </a:rPr>
              <a:t>основанная на экономических отношениях и государственном устройстве Российской Федерации, регулируемая нормами права совокупность федерального бюджета, бюджетов субъектов Российской Федерации, местных бюджетов и бюджетов государственных внебюджетных фондов.</a:t>
            </a:r>
          </a:p>
          <a:p>
            <a:r>
              <a:rPr lang="ru-RU" sz="1050" b="1" i="1" dirty="0">
                <a:latin typeface="Calibri" pitchFamily="34" charset="0"/>
                <a:cs typeface="Calibri" pitchFamily="34" charset="0"/>
              </a:rPr>
              <a:t>     </a:t>
            </a:r>
            <a:r>
              <a:rPr lang="ru-RU" sz="1050" b="1" i="1" dirty="0">
                <a:solidFill>
                  <a:srgbClr val="FF0000"/>
                </a:solidFill>
                <a:latin typeface="Calibri" pitchFamily="34" charset="0"/>
                <a:cs typeface="Calibri" pitchFamily="34" charset="0"/>
              </a:rPr>
              <a:t>Бюджетные ассигнования </a:t>
            </a:r>
            <a:r>
              <a:rPr lang="ru-RU" sz="1050" b="1" dirty="0">
                <a:latin typeface="Calibri" pitchFamily="34" charset="0"/>
                <a:cs typeface="Calibri" pitchFamily="34" charset="0"/>
              </a:rPr>
              <a:t>- </a:t>
            </a:r>
            <a:r>
              <a:rPr lang="ru-RU" sz="1050" dirty="0">
                <a:latin typeface="Calibri" pitchFamily="34" charset="0"/>
                <a:cs typeface="Calibri" pitchFamily="34" charset="0"/>
              </a:rPr>
              <a:t>бюджетные средства, предусмотренные бюджетной росписью получателю или распорядителю бюджетных средств.</a:t>
            </a:r>
          </a:p>
          <a:p>
            <a:r>
              <a:rPr lang="ru-RU" sz="1050" b="1" i="1" dirty="0">
                <a:solidFill>
                  <a:srgbClr val="FF0000"/>
                </a:solidFill>
                <a:latin typeface="Calibri" pitchFamily="34" charset="0"/>
                <a:cs typeface="Calibri" pitchFamily="34" charset="0"/>
              </a:rPr>
              <a:t>     Бюджетная</a:t>
            </a:r>
            <a:r>
              <a:rPr lang="ru-RU" sz="1050" b="1" dirty="0">
                <a:latin typeface="Calibri" pitchFamily="34" charset="0"/>
                <a:cs typeface="Calibri" pitchFamily="34" charset="0"/>
              </a:rPr>
              <a:t> </a:t>
            </a:r>
            <a:r>
              <a:rPr lang="ru-RU" sz="1050" b="1" i="1" dirty="0">
                <a:solidFill>
                  <a:srgbClr val="FF0000"/>
                </a:solidFill>
                <a:latin typeface="Calibri" pitchFamily="34" charset="0"/>
                <a:cs typeface="Calibri" pitchFamily="34" charset="0"/>
              </a:rPr>
              <a:t>роспись</a:t>
            </a:r>
            <a:r>
              <a:rPr lang="ru-RU" sz="1050" dirty="0">
                <a:latin typeface="Calibri" pitchFamily="34" charset="0"/>
                <a:cs typeface="Calibri" pitchFamily="34" charset="0"/>
              </a:rPr>
              <a:t>—  документ, который составляется и ведется главным распорядителем бюджетных средств (главным администратором источников финансирования дефицита бюджета) в соответствии с настоящим Кодексом в целях исполнения бюджета по расходам (источникам финансирования дефицита бюджета</a:t>
            </a:r>
            <a:r>
              <a:rPr lang="ru-RU" sz="1050" dirty="0" smtClean="0">
                <a:latin typeface="Calibri" pitchFamily="34" charset="0"/>
                <a:cs typeface="Calibri" pitchFamily="34" charset="0"/>
              </a:rPr>
              <a:t>).</a:t>
            </a:r>
          </a:p>
          <a:p>
            <a:pPr algn="just"/>
            <a:r>
              <a:rPr lang="ru-RU" sz="1050" b="1" i="1" dirty="0" smtClean="0">
                <a:solidFill>
                  <a:srgbClr val="FF0000"/>
                </a:solidFill>
                <a:latin typeface="Times New Roman" pitchFamily="18" charset="0"/>
                <a:cs typeface="Times New Roman" pitchFamily="18" charset="0"/>
              </a:rPr>
              <a:t>Бюджетный процесс </a:t>
            </a:r>
            <a:r>
              <a:rPr lang="ru-RU" sz="1050" dirty="0" smtClean="0">
                <a:latin typeface="Times New Roman" pitchFamily="18" charset="0"/>
                <a:cs typeface="Times New Roman" pitchFamily="18" charset="0"/>
              </a:rPr>
              <a:t>- регламентируемая нормами права деятельность органов государст­венной власти, органов местного самоуправления и участников бюджетного процесса по составлению и рассмотрению проектов бюджетов, проектов бюджетов государственных внебюджетных фондов, утверждению и исполнению бюджетов и бюджетов государственных внебюджетных фондов, а также по контролю за их исполнением.</a:t>
            </a:r>
          </a:p>
          <a:p>
            <a:pPr algn="just"/>
            <a:r>
              <a:rPr lang="ru-RU" sz="1050" b="1" dirty="0" smtClean="0">
                <a:solidFill>
                  <a:schemeClr val="tx2"/>
                </a:solidFill>
                <a:latin typeface="Times New Roman" pitchFamily="18" charset="0"/>
                <a:cs typeface="Times New Roman" pitchFamily="18" charset="0"/>
              </a:rPr>
              <a:t>     </a:t>
            </a:r>
            <a:r>
              <a:rPr lang="ru-RU" sz="1050" b="1" i="1" dirty="0" smtClean="0">
                <a:solidFill>
                  <a:srgbClr val="FF0000"/>
                </a:solidFill>
                <a:latin typeface="Times New Roman" pitchFamily="18" charset="0"/>
                <a:cs typeface="Times New Roman" pitchFamily="18" charset="0"/>
              </a:rPr>
              <a:t>Деньги</a:t>
            </a:r>
            <a:r>
              <a:rPr lang="ru-RU" sz="1050" i="1" dirty="0" smtClean="0">
                <a:solidFill>
                  <a:srgbClr val="FF0000"/>
                </a:solidFill>
                <a:latin typeface="Times New Roman" pitchFamily="18" charset="0"/>
                <a:cs typeface="Times New Roman" pitchFamily="18" charset="0"/>
              </a:rPr>
              <a:t> </a:t>
            </a:r>
            <a:r>
              <a:rPr lang="ru-RU" sz="1050" dirty="0" smtClean="0">
                <a:latin typeface="Times New Roman" pitchFamily="18" charset="0"/>
                <a:cs typeface="Times New Roman" pitchFamily="18" charset="0"/>
              </a:rPr>
              <a:t>— особый товар, стихийно выделившийся из товарного мира и выполняющий роль всеобщего эквивалента. Их сущность выражается в функциях меры стоимости, средства обращения, средства накопления и сбережения, средства платежа, мировых денег. </a:t>
            </a:r>
            <a:r>
              <a:rPr lang="ru-RU" sz="1050" dirty="0" smtClean="0">
                <a:solidFill>
                  <a:schemeClr val="tx2"/>
                </a:solidFill>
                <a:latin typeface="Times New Roman" pitchFamily="18" charset="0"/>
                <a:cs typeface="Times New Roman" pitchFamily="18" charset="0"/>
              </a:rPr>
              <a:t/>
            </a:r>
            <a:br>
              <a:rPr lang="ru-RU" sz="1050" dirty="0" smtClean="0">
                <a:solidFill>
                  <a:schemeClr val="tx2"/>
                </a:solidFill>
                <a:latin typeface="Times New Roman" pitchFamily="18" charset="0"/>
                <a:cs typeface="Times New Roman" pitchFamily="18" charset="0"/>
              </a:rPr>
            </a:br>
            <a:r>
              <a:rPr lang="ru-RU" sz="1050" i="1" dirty="0" smtClean="0">
                <a:solidFill>
                  <a:srgbClr val="FF0000"/>
                </a:solidFill>
                <a:latin typeface="Times New Roman" pitchFamily="18" charset="0"/>
                <a:cs typeface="Times New Roman" pitchFamily="18" charset="0"/>
              </a:rPr>
              <a:t>     </a:t>
            </a:r>
            <a:r>
              <a:rPr lang="ru-RU" sz="1050" b="1" i="1" dirty="0" smtClean="0">
                <a:solidFill>
                  <a:srgbClr val="FF0000"/>
                </a:solidFill>
                <a:latin typeface="Times New Roman" pitchFamily="18" charset="0"/>
                <a:cs typeface="Times New Roman" pitchFamily="18" charset="0"/>
              </a:rPr>
              <a:t>Дефицит бюджет</a:t>
            </a:r>
            <a:r>
              <a:rPr lang="ru-RU" sz="1050" i="1" dirty="0" smtClean="0">
                <a:solidFill>
                  <a:srgbClr val="FF0000"/>
                </a:solidFill>
                <a:latin typeface="Times New Roman" pitchFamily="18" charset="0"/>
                <a:cs typeface="Times New Roman" pitchFamily="18" charset="0"/>
              </a:rPr>
              <a:t> </a:t>
            </a:r>
            <a:r>
              <a:rPr lang="ru-RU" sz="1050" dirty="0" smtClean="0">
                <a:latin typeface="Times New Roman" pitchFamily="18" charset="0"/>
                <a:cs typeface="Times New Roman" pitchFamily="18" charset="0"/>
              </a:rPr>
              <a:t>— превышение расходов бюджета над его доходами. </a:t>
            </a:r>
          </a:p>
          <a:p>
            <a:pPr algn="just"/>
            <a:r>
              <a:rPr lang="ru-RU" sz="1050" b="1" dirty="0" smtClean="0">
                <a:solidFill>
                  <a:schemeClr val="tx2"/>
                </a:solidFill>
                <a:latin typeface="Times New Roman" pitchFamily="18" charset="0"/>
                <a:cs typeface="Times New Roman" pitchFamily="18" charset="0"/>
              </a:rPr>
              <a:t>    </a:t>
            </a:r>
            <a:r>
              <a:rPr lang="ru-RU" sz="1050" b="1" i="1" dirty="0" smtClean="0">
                <a:solidFill>
                  <a:srgbClr val="FF0000"/>
                </a:solidFill>
                <a:latin typeface="Times New Roman" pitchFamily="18" charset="0"/>
                <a:cs typeface="Times New Roman" pitchFamily="18" charset="0"/>
              </a:rPr>
              <a:t>Дотации</a:t>
            </a:r>
            <a:r>
              <a:rPr lang="ru-RU" sz="1050" dirty="0" smtClean="0">
                <a:solidFill>
                  <a:schemeClr val="tx2"/>
                </a:solidFill>
                <a:latin typeface="Times New Roman" pitchFamily="18" charset="0"/>
                <a:cs typeface="Times New Roman" pitchFamily="18" charset="0"/>
              </a:rPr>
              <a:t> </a:t>
            </a:r>
            <a:r>
              <a:rPr lang="ru-RU" sz="1050" dirty="0" smtClean="0">
                <a:latin typeface="Times New Roman" pitchFamily="18" charset="0"/>
                <a:cs typeface="Times New Roman" pitchFamily="18" charset="0"/>
              </a:rPr>
              <a:t>— бюджетные средства, предоставляемые бюджету другого уровня бюджетной системы РФ или юридическому лицу на безвозмездной и безвозвратной основе для покрытия текущих расходов.</a:t>
            </a:r>
          </a:p>
          <a:p>
            <a:pPr algn="just"/>
            <a:r>
              <a:rPr lang="ru-RU" sz="1050" b="1" dirty="0" smtClean="0">
                <a:solidFill>
                  <a:schemeClr val="tx2"/>
                </a:solidFill>
                <a:latin typeface="Times New Roman" pitchFamily="18" charset="0"/>
                <a:cs typeface="Times New Roman" pitchFamily="18" charset="0"/>
              </a:rPr>
              <a:t>     </a:t>
            </a:r>
            <a:r>
              <a:rPr lang="ru-RU" sz="1050" b="1" i="1" dirty="0" smtClean="0">
                <a:solidFill>
                  <a:srgbClr val="FF0000"/>
                </a:solidFill>
                <a:latin typeface="Times New Roman" pitchFamily="18" charset="0"/>
                <a:cs typeface="Times New Roman" pitchFamily="18" charset="0"/>
              </a:rPr>
              <a:t>Исполнение бюджета </a:t>
            </a:r>
            <a:r>
              <a:rPr lang="ru-RU" sz="1050" dirty="0" smtClean="0">
                <a:latin typeface="Times New Roman" pitchFamily="18" charset="0"/>
                <a:cs typeface="Times New Roman" pitchFamily="18" charset="0"/>
              </a:rPr>
              <a:t>— стадия бюджетного процесса, на которой осуществляется формирование и использование бюджетных средств.</a:t>
            </a:r>
          </a:p>
          <a:p>
            <a:pPr algn="just"/>
            <a:r>
              <a:rPr lang="ru-RU" sz="1050" dirty="0" smtClean="0">
                <a:solidFill>
                  <a:schemeClr val="tx2"/>
                </a:solidFill>
                <a:latin typeface="Times New Roman" pitchFamily="18" charset="0"/>
                <a:cs typeface="Times New Roman" pitchFamily="18" charset="0"/>
              </a:rPr>
              <a:t>      </a:t>
            </a:r>
            <a:r>
              <a:rPr lang="ru-RU" sz="1050" b="1" i="1" dirty="0" smtClean="0">
                <a:solidFill>
                  <a:srgbClr val="FF0000"/>
                </a:solidFill>
                <a:latin typeface="Times New Roman" pitchFamily="18" charset="0"/>
                <a:cs typeface="Times New Roman" pitchFamily="18" charset="0"/>
              </a:rPr>
              <a:t>Исполнение сметы доходов и расходов </a:t>
            </a:r>
            <a:r>
              <a:rPr lang="ru-RU" sz="1050" dirty="0" smtClean="0">
                <a:latin typeface="Times New Roman" pitchFamily="18" charset="0"/>
                <a:cs typeface="Times New Roman" pitchFamily="18" charset="0"/>
              </a:rPr>
              <a:t>— комплекс мер, обеспечивающих выполнение плана поступления и расходования денежных средств.</a:t>
            </a:r>
          </a:p>
          <a:p>
            <a:pPr algn="just"/>
            <a:r>
              <a:rPr lang="ru-RU" sz="1050" b="1" dirty="0" smtClean="0">
                <a:solidFill>
                  <a:schemeClr val="tx2"/>
                </a:solidFill>
                <a:latin typeface="Times New Roman" pitchFamily="18" charset="0"/>
                <a:cs typeface="Times New Roman" pitchFamily="18" charset="0"/>
              </a:rPr>
              <a:t>     </a:t>
            </a:r>
            <a:r>
              <a:rPr lang="ru-RU" sz="1050" b="1" i="1" dirty="0" smtClean="0">
                <a:solidFill>
                  <a:srgbClr val="FF0000"/>
                </a:solidFill>
                <a:latin typeface="Times New Roman" pitchFamily="18" charset="0"/>
                <a:cs typeface="Times New Roman" pitchFamily="18" charset="0"/>
              </a:rPr>
              <a:t>Консолидированный бюджет </a:t>
            </a:r>
            <a:r>
              <a:rPr lang="ru-RU" sz="1050" dirty="0" smtClean="0">
                <a:latin typeface="Times New Roman" pitchFamily="18" charset="0"/>
                <a:cs typeface="Times New Roman" pitchFamily="18" charset="0"/>
              </a:rPr>
              <a:t>— свод бюджетов всех уровней бюджетной системы Российской Федерации на соответствующей территории.</a:t>
            </a:r>
          </a:p>
          <a:p>
            <a:pPr algn="just"/>
            <a:r>
              <a:rPr lang="ru-RU" sz="1050" b="1" dirty="0" smtClean="0">
                <a:solidFill>
                  <a:schemeClr val="tx2"/>
                </a:solidFill>
                <a:latin typeface="Times New Roman" pitchFamily="18" charset="0"/>
                <a:cs typeface="Times New Roman" pitchFamily="18" charset="0"/>
              </a:rPr>
              <a:t>     </a:t>
            </a:r>
            <a:r>
              <a:rPr lang="ru-RU" sz="1050" b="1" i="1" dirty="0" smtClean="0">
                <a:solidFill>
                  <a:srgbClr val="FF0000"/>
                </a:solidFill>
                <a:latin typeface="Times New Roman" pitchFamily="18" charset="0"/>
                <a:cs typeface="Times New Roman" pitchFamily="18" charset="0"/>
              </a:rPr>
              <a:t>Местный</a:t>
            </a:r>
            <a:r>
              <a:rPr lang="ru-RU" sz="1050" b="1" dirty="0" smtClean="0">
                <a:solidFill>
                  <a:schemeClr val="tx2"/>
                </a:solidFill>
                <a:latin typeface="Times New Roman" pitchFamily="18" charset="0"/>
                <a:cs typeface="Times New Roman" pitchFamily="18" charset="0"/>
              </a:rPr>
              <a:t> </a:t>
            </a:r>
            <a:r>
              <a:rPr lang="ru-RU" sz="1050" dirty="0" smtClean="0">
                <a:latin typeface="Times New Roman" pitchFamily="18" charset="0"/>
                <a:cs typeface="Times New Roman" pitchFamily="18" charset="0"/>
              </a:rPr>
              <a:t>бюджет — </a:t>
            </a:r>
            <a:r>
              <a:rPr lang="ru-RU" sz="1050" dirty="0" err="1" smtClean="0">
                <a:latin typeface="Times New Roman" pitchFamily="18" charset="0"/>
                <a:cs typeface="Times New Roman" pitchFamily="18" charset="0"/>
              </a:rPr>
              <a:t>бюджет</a:t>
            </a:r>
            <a:r>
              <a:rPr lang="ru-RU" sz="1050" dirty="0" smtClean="0">
                <a:latin typeface="Times New Roman" pitchFamily="18" charset="0"/>
                <a:cs typeface="Times New Roman" pitchFamily="18" charset="0"/>
              </a:rPr>
              <a:t> муниципального образования, формирование, утверждение и исполнение которого осуществляют органы местного управления.</a:t>
            </a:r>
          </a:p>
          <a:p>
            <a:pPr algn="just"/>
            <a:r>
              <a:rPr lang="ru-RU" sz="1050" b="1" dirty="0" smtClean="0">
                <a:latin typeface="Times New Roman" pitchFamily="18" charset="0"/>
                <a:cs typeface="Times New Roman" pitchFamily="18" charset="0"/>
              </a:rPr>
              <a:t>     </a:t>
            </a:r>
            <a:r>
              <a:rPr lang="ru-RU" sz="1050" b="1" i="1" dirty="0" smtClean="0">
                <a:solidFill>
                  <a:srgbClr val="FF0000"/>
                </a:solidFill>
                <a:latin typeface="Times New Roman" pitchFamily="18" charset="0"/>
                <a:cs typeface="Times New Roman" pitchFamily="18" charset="0"/>
              </a:rPr>
              <a:t>Налог</a:t>
            </a:r>
            <a:r>
              <a:rPr lang="ru-RU" sz="1050" b="1" dirty="0" smtClean="0">
                <a:latin typeface="Times New Roman" pitchFamily="18" charset="0"/>
                <a:cs typeface="Times New Roman" pitchFamily="18" charset="0"/>
              </a:rPr>
              <a:t> - </a:t>
            </a:r>
            <a:r>
              <a:rPr lang="ru-RU" sz="1050" dirty="0" smtClean="0">
                <a:latin typeface="Times New Roman" pitchFamily="18" charset="0"/>
                <a:cs typeface="Times New Roman" pitchFamily="18" charset="0"/>
              </a:rPr>
              <a:t>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 Признаки налога: принудительный характер; безвозмездность.</a:t>
            </a:r>
            <a:endParaRPr lang="ru-RU" sz="1050" dirty="0" smtClean="0">
              <a:solidFill>
                <a:schemeClr val="tx2"/>
              </a:solidFill>
              <a:latin typeface="Times New Roman" pitchFamily="18" charset="0"/>
              <a:cs typeface="Times New Roman" pitchFamily="18" charset="0"/>
            </a:endParaRPr>
          </a:p>
          <a:p>
            <a:endParaRPr lang="ru-RU" sz="1050" dirty="0">
              <a:latin typeface="Calibri" pitchFamily="34" charset="0"/>
              <a:cs typeface="Calibri" pitchFamily="34" charset="0"/>
            </a:endParaRPr>
          </a:p>
          <a:p>
            <a:endParaRPr lang="ru-RU" sz="1050" dirty="0">
              <a:latin typeface="Calibri" pitchFamily="34" charset="0"/>
              <a:cs typeface="Calibri" pitchFamily="34" charset="0"/>
            </a:endParaRPr>
          </a:p>
          <a:p>
            <a:pPr algn="just"/>
            <a:endParaRPr lang="ru-RU" sz="105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2"/>
          <p:cNvSpPr txBox="1">
            <a:spLocks noChangeArrowheads="1"/>
          </p:cNvSpPr>
          <p:nvPr/>
        </p:nvSpPr>
        <p:spPr bwMode="auto">
          <a:xfrm>
            <a:off x="214312" y="457200"/>
            <a:ext cx="8715375" cy="3000821"/>
          </a:xfrm>
          <a:prstGeom prst="rect">
            <a:avLst/>
          </a:prstGeom>
          <a:noFill/>
          <a:ln w="9525">
            <a:noFill/>
            <a:miter lim="800000"/>
            <a:headEnd/>
            <a:tailEnd/>
          </a:ln>
        </p:spPr>
        <p:txBody>
          <a:bodyPr>
            <a:spAutoFit/>
          </a:bodyPr>
          <a:lstStyle/>
          <a:p>
            <a:pPr algn="just"/>
            <a:r>
              <a:rPr lang="ru-RU" sz="1050" b="1" i="1" dirty="0">
                <a:solidFill>
                  <a:srgbClr val="FF0000"/>
                </a:solidFill>
                <a:latin typeface="Calibri" pitchFamily="34" charset="0"/>
                <a:cs typeface="Calibri" pitchFamily="34" charset="0"/>
              </a:rPr>
              <a:t>     </a:t>
            </a:r>
            <a:r>
              <a:rPr lang="ru-RU" sz="1050" b="1" i="1" dirty="0" err="1">
                <a:solidFill>
                  <a:srgbClr val="FF0000"/>
                </a:solidFill>
                <a:latin typeface="Calibri" pitchFamily="34" charset="0"/>
                <a:cs typeface="Calibri" pitchFamily="34" charset="0"/>
              </a:rPr>
              <a:t>Профицит</a:t>
            </a:r>
            <a:r>
              <a:rPr lang="ru-RU" sz="1050" b="1" dirty="0">
                <a:latin typeface="Calibri" pitchFamily="34" charset="0"/>
                <a:cs typeface="Calibri" pitchFamily="34" charset="0"/>
              </a:rPr>
              <a:t> </a:t>
            </a:r>
            <a:r>
              <a:rPr lang="ru-RU" sz="1050" dirty="0">
                <a:latin typeface="Calibri" pitchFamily="34" charset="0"/>
                <a:cs typeface="Calibri" pitchFamily="34" charset="0"/>
              </a:rPr>
              <a:t>бюджета — превышение доходов бюджета над его расходами.</a:t>
            </a:r>
          </a:p>
          <a:p>
            <a:pPr algn="just"/>
            <a:r>
              <a:rPr lang="ru-RU" sz="1050" b="1" dirty="0">
                <a:latin typeface="Calibri" pitchFamily="34" charset="0"/>
                <a:cs typeface="Calibri" pitchFamily="34" charset="0"/>
              </a:rPr>
              <a:t>     </a:t>
            </a:r>
            <a:r>
              <a:rPr lang="ru-RU" sz="1050" b="1" i="1" dirty="0">
                <a:solidFill>
                  <a:srgbClr val="FF0000"/>
                </a:solidFill>
                <a:latin typeface="Calibri" pitchFamily="34" charset="0"/>
                <a:cs typeface="Calibri" pitchFamily="34" charset="0"/>
              </a:rPr>
              <a:t>Расходные обязательства </a:t>
            </a:r>
            <a:r>
              <a:rPr lang="ru-RU" sz="1050" dirty="0">
                <a:latin typeface="Calibri" pitchFamily="34" charset="0"/>
                <a:cs typeface="Calibri" pitchFamily="34" charset="0"/>
              </a:rPr>
              <a:t>— обусловленные законом, иным нормативно-правовым актом, договором или соглашением обязанности Российской Федерации, субъекта Российской Федерации, муниципального образования предоставить физическим и юридическим лицам, органам государственной власти (органам местного самоуправления) средства соответствующего бюджета (государственного внебюджетного фонда, территориального государственного внебюджетного фонда).</a:t>
            </a:r>
          </a:p>
          <a:p>
            <a:pPr algn="just"/>
            <a:r>
              <a:rPr lang="ru-RU" sz="1050" dirty="0">
                <a:latin typeface="Calibri" pitchFamily="34" charset="0"/>
                <a:cs typeface="Calibri" pitchFamily="34" charset="0"/>
              </a:rPr>
              <a:t>    </a:t>
            </a:r>
            <a:r>
              <a:rPr lang="ru-RU" sz="1050" b="1" i="1" dirty="0">
                <a:solidFill>
                  <a:srgbClr val="FF0000"/>
                </a:solidFill>
                <a:latin typeface="Calibri" pitchFamily="34" charset="0"/>
                <a:cs typeface="Calibri" pitchFamily="34" charset="0"/>
              </a:rPr>
              <a:t>Расходы бюджета</a:t>
            </a:r>
            <a:r>
              <a:rPr lang="ru-RU" sz="1050" i="1" dirty="0">
                <a:solidFill>
                  <a:srgbClr val="FF0000"/>
                </a:solidFill>
                <a:latin typeface="Calibri" pitchFamily="34" charset="0"/>
                <a:cs typeface="Calibri" pitchFamily="34" charset="0"/>
              </a:rPr>
              <a:t> </a:t>
            </a:r>
            <a:r>
              <a:rPr lang="ru-RU" sz="1050" dirty="0">
                <a:latin typeface="Calibri" pitchFamily="34" charset="0"/>
                <a:cs typeface="Calibri" pitchFamily="34" charset="0"/>
              </a:rPr>
              <a:t>— это затраты, формирующиеся в связи с выполнением государством и органами местного самоуправления своих конституционных и уставных функций.</a:t>
            </a:r>
          </a:p>
          <a:p>
            <a:pPr algn="just"/>
            <a:r>
              <a:rPr lang="ru-RU" sz="1050" b="1" dirty="0">
                <a:latin typeface="Calibri" pitchFamily="34" charset="0"/>
                <a:cs typeface="Calibri" pitchFamily="34" charset="0"/>
              </a:rPr>
              <a:t>     </a:t>
            </a:r>
            <a:r>
              <a:rPr lang="ru-RU" sz="1050" b="1" i="1" dirty="0">
                <a:solidFill>
                  <a:srgbClr val="FF0000"/>
                </a:solidFill>
                <a:latin typeface="Calibri" pitchFamily="34" charset="0"/>
                <a:cs typeface="Calibri" pitchFamily="34" charset="0"/>
              </a:rPr>
              <a:t>Реестр расходных обязательств</a:t>
            </a:r>
            <a:r>
              <a:rPr lang="ru-RU" sz="1050" i="1" dirty="0">
                <a:solidFill>
                  <a:srgbClr val="FF0000"/>
                </a:solidFill>
                <a:latin typeface="Calibri" pitchFamily="34" charset="0"/>
                <a:cs typeface="Calibri" pitchFamily="34" charset="0"/>
              </a:rPr>
              <a:t> </a:t>
            </a:r>
            <a:r>
              <a:rPr lang="ru-RU" sz="1050" dirty="0">
                <a:latin typeface="Calibri" pitchFamily="34" charset="0"/>
                <a:cs typeface="Calibri" pitchFamily="34" charset="0"/>
              </a:rPr>
              <a:t>— свод указанных законов, нормативных правовых актов и договоров, соглашений и/или их отдельных положений, которые должны вести органы исполнительной власти.</a:t>
            </a:r>
          </a:p>
          <a:p>
            <a:pPr algn="just"/>
            <a:r>
              <a:rPr lang="ru-RU" sz="1050" b="1" i="1" dirty="0">
                <a:solidFill>
                  <a:srgbClr val="FF0000"/>
                </a:solidFill>
                <a:latin typeface="Calibri" pitchFamily="34" charset="0"/>
                <a:cs typeface="Calibri" pitchFamily="34" charset="0"/>
              </a:rPr>
              <a:t>     Сбалансированность бюджета</a:t>
            </a:r>
            <a:r>
              <a:rPr lang="ru-RU" sz="1050" i="1" dirty="0">
                <a:solidFill>
                  <a:srgbClr val="FF0000"/>
                </a:solidFill>
                <a:latin typeface="Calibri" pitchFamily="34" charset="0"/>
                <a:cs typeface="Calibri" pitchFamily="34" charset="0"/>
              </a:rPr>
              <a:t> </a:t>
            </a:r>
            <a:r>
              <a:rPr lang="ru-RU" sz="1050" dirty="0">
                <a:latin typeface="Calibri" pitchFamily="34" charset="0"/>
                <a:cs typeface="Calibri" pitchFamily="34" charset="0"/>
              </a:rPr>
              <a:t>— принцип формирования и исполнения бюджета, состоящий в количественном соответствии бюджетных доходов источникам их финансирования.</a:t>
            </a:r>
          </a:p>
          <a:p>
            <a:pPr algn="just"/>
            <a:r>
              <a:rPr lang="ru-RU" sz="1050" b="1" i="1" dirty="0">
                <a:solidFill>
                  <a:srgbClr val="FF0000"/>
                </a:solidFill>
                <a:latin typeface="Calibri" pitchFamily="34" charset="0"/>
                <a:cs typeface="Calibri" pitchFamily="34" charset="0"/>
              </a:rPr>
              <a:t>     Смета</a:t>
            </a:r>
            <a:r>
              <a:rPr lang="ru-RU" sz="1050" dirty="0">
                <a:latin typeface="Calibri" pitchFamily="34" charset="0"/>
                <a:cs typeface="Calibri" pitchFamily="34" charset="0"/>
              </a:rPr>
              <a:t> — финансовый документ, содержащий информацию об образовании и расходовании денежных средств в соответствии с </a:t>
            </a:r>
            <a:r>
              <a:rPr lang="ru-RU" sz="1050" i="1" dirty="0">
                <a:latin typeface="Calibri" pitchFamily="34" charset="0"/>
                <a:cs typeface="Calibri" pitchFamily="34" charset="0"/>
              </a:rPr>
              <a:t>их </a:t>
            </a:r>
            <a:r>
              <a:rPr lang="ru-RU" sz="1050" dirty="0">
                <a:latin typeface="Calibri" pitchFamily="34" charset="0"/>
                <a:cs typeface="Calibri" pitchFamily="34" charset="0"/>
              </a:rPr>
              <a:t>целевым назначением. </a:t>
            </a:r>
          </a:p>
          <a:p>
            <a:pPr algn="just"/>
            <a:r>
              <a:rPr lang="ru-RU" sz="1050" b="1" dirty="0">
                <a:latin typeface="Calibri" pitchFamily="34" charset="0"/>
                <a:cs typeface="Calibri" pitchFamily="34" charset="0"/>
              </a:rPr>
              <a:t>     </a:t>
            </a:r>
            <a:r>
              <a:rPr lang="ru-RU" sz="1050" b="1" i="1" dirty="0">
                <a:solidFill>
                  <a:srgbClr val="FF0000"/>
                </a:solidFill>
                <a:latin typeface="Calibri" pitchFamily="34" charset="0"/>
                <a:cs typeface="Calibri" pitchFamily="34" charset="0"/>
              </a:rPr>
              <a:t>Смета расходов и доходов</a:t>
            </a:r>
            <a:r>
              <a:rPr lang="ru-RU" sz="1050" i="1" dirty="0">
                <a:solidFill>
                  <a:srgbClr val="FF0000"/>
                </a:solidFill>
                <a:latin typeface="Calibri" pitchFamily="34" charset="0"/>
                <a:cs typeface="Calibri" pitchFamily="34" charset="0"/>
              </a:rPr>
              <a:t> </a:t>
            </a:r>
            <a:r>
              <a:rPr lang="ru-RU" sz="1050" dirty="0">
                <a:latin typeface="Calibri" pitchFamily="34" charset="0"/>
                <a:cs typeface="Calibri" pitchFamily="34" charset="0"/>
              </a:rPr>
              <a:t>— финансовый план учреждения (организации), осуществляющего некоммерческую деятельность.</a:t>
            </a:r>
          </a:p>
          <a:p>
            <a:pPr algn="just"/>
            <a:endParaRPr lang="ru-RU" sz="1050" dirty="0">
              <a:latin typeface="Calibri" pitchFamily="34" charset="0"/>
              <a:cs typeface="Calibri" pitchFamily="34" charset="0"/>
            </a:endParaRPr>
          </a:p>
          <a:p>
            <a:pPr algn="just"/>
            <a:endParaRPr lang="ru-RU" sz="1050" dirty="0">
              <a:latin typeface="Calibri" pitchFamily="34" charset="0"/>
              <a:cs typeface="Calibri" pitchFamily="34" charset="0"/>
            </a:endParaRPr>
          </a:p>
          <a:p>
            <a:pPr algn="just"/>
            <a:endParaRPr lang="ru-RU" sz="1050" b="1" i="1" dirty="0">
              <a:solidFill>
                <a:srgbClr val="FF0000"/>
              </a:solidFill>
              <a:latin typeface="Calibri" pitchFamily="34" charset="0"/>
              <a:cs typeface="Calibri" pitchFamily="34" charset="0"/>
            </a:endParaRPr>
          </a:p>
          <a:p>
            <a:pPr algn="just"/>
            <a:endParaRPr lang="ru-RU" sz="1050" dirty="0">
              <a:latin typeface="Calibri" pitchFamily="34" charset="0"/>
              <a:cs typeface="Calibri" pitchFamily="34" charset="0"/>
            </a:endParaRPr>
          </a:p>
        </p:txBody>
      </p:sp>
      <p:sp>
        <p:nvSpPr>
          <p:cNvPr id="5" name="Rectangle 2"/>
          <p:cNvSpPr txBox="1">
            <a:spLocks noChangeArrowheads="1"/>
          </p:cNvSpPr>
          <p:nvPr/>
        </p:nvSpPr>
        <p:spPr bwMode="auto">
          <a:xfrm>
            <a:off x="0" y="0"/>
            <a:ext cx="9144000" cy="571500"/>
          </a:xfrm>
          <a:prstGeom prst="rect">
            <a:avLst/>
          </a:prstGeom>
          <a:noFill/>
          <a:ln w="9525">
            <a:noFill/>
            <a:miter lim="800000"/>
            <a:headEnd/>
            <a:tailEnd/>
          </a:ln>
        </p:spPr>
        <p:txBody>
          <a:bodyPr>
            <a:normAutofit/>
          </a:bodyPr>
          <a:lstStyle/>
          <a:p>
            <a:pPr marL="342900" indent="-342900" algn="ctr">
              <a:spcBef>
                <a:spcPct val="20000"/>
              </a:spcBef>
              <a:defRPr/>
            </a:pPr>
            <a:r>
              <a:rPr lang="ru-RU" sz="2300" b="1" kern="0" dirty="0">
                <a:effectLst>
                  <a:outerShdw blurRad="38100" dist="38100" dir="2700000" algn="tl">
                    <a:srgbClr val="FFFFFF"/>
                  </a:outerShdw>
                </a:effectLst>
                <a:latin typeface="Times New Roman" pitchFamily="18" charset="0"/>
                <a:cs typeface="Times New Roman" pitchFamily="18" charset="0"/>
              </a:rPr>
              <a:t>ПОНЯТИЯ И ТЕРМИНЫ</a:t>
            </a:r>
            <a:endParaRPr lang="ru-RU" sz="2100" kern="0" dirty="0">
              <a:effectLst>
                <a:outerShdw blurRad="38100" dist="38100" dir="2700000" algn="tl">
                  <a:srgbClr val="FFFFFF"/>
                </a:outerShdw>
              </a:effectLst>
              <a:latin typeface="Times New Roman" pitchFamily="18" charset="0"/>
              <a:cs typeface="Times New Roman" pitchFamily="18" charset="0"/>
            </a:endParaRPr>
          </a:p>
        </p:txBody>
      </p:sp>
      <p:pic>
        <p:nvPicPr>
          <p:cNvPr id="9220" name="Picture 2" descr="https://avatars.mds.yandex.net/get-pdb/750514/6a779865-dc4a-46a1-8610-57a252f7612c/s1200"/>
          <p:cNvPicPr>
            <a:picLocks noChangeAspect="1" noChangeArrowheads="1"/>
          </p:cNvPicPr>
          <p:nvPr/>
        </p:nvPicPr>
        <p:blipFill>
          <a:blip r:embed="rId2" cstate="print"/>
          <a:srcRect/>
          <a:stretch>
            <a:fillRect/>
          </a:stretch>
        </p:blipFill>
        <p:spPr bwMode="auto">
          <a:xfrm>
            <a:off x="304800" y="3124200"/>
            <a:ext cx="5143500" cy="2643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4282" y="1500174"/>
            <a:ext cx="8715436" cy="1200329"/>
          </a:xfrm>
          <a:prstGeom prst="rect">
            <a:avLst/>
          </a:prstGeom>
        </p:spPr>
        <p:txBody>
          <a:bodyPr wrap="square">
            <a:spAutoFit/>
          </a:bodyPr>
          <a:lstStyle/>
          <a:p>
            <a:pPr algn="just"/>
            <a:r>
              <a:rPr lang="ru-RU" b="1" dirty="0" smtClean="0">
                <a:latin typeface="Times New Roman" pitchFamily="18" charset="0"/>
                <a:cs typeface="Times New Roman" pitchFamily="18" charset="0"/>
              </a:rPr>
              <a:t>Бюджет</a:t>
            </a:r>
            <a:r>
              <a:rPr lang="ru-RU"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для</a:t>
            </a:r>
            <a:r>
              <a:rPr lang="ru-RU"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граждан</a:t>
            </a:r>
            <a:r>
              <a:rPr lang="ru-RU" dirty="0" smtClean="0">
                <a:latin typeface="Times New Roman" pitchFamily="18" charset="0"/>
                <a:cs typeface="Times New Roman" pitchFamily="18" charset="0"/>
              </a:rPr>
              <a:t> – это упрощенная версия бюджетного документа, которая использует неформальный язык и доступные форматы, чтобы облегчить для граждан понимание бюджета. Он содержит информационно-аналитический материал, доступный для широкого круга неподготовленных пользователей.</a:t>
            </a:r>
            <a:endParaRPr lang="ru-RU" dirty="0">
              <a:latin typeface="Times New Roman" pitchFamily="18" charset="0"/>
              <a:cs typeface="Times New Roman" pitchFamily="18" charset="0"/>
            </a:endParaRPr>
          </a:p>
        </p:txBody>
      </p:sp>
      <p:sp>
        <p:nvSpPr>
          <p:cNvPr id="63489" name="Rectangle 1"/>
          <p:cNvSpPr>
            <a:spLocks noChangeArrowheads="1"/>
          </p:cNvSpPr>
          <p:nvPr/>
        </p:nvSpPr>
        <p:spPr bwMode="auto">
          <a:xfrm>
            <a:off x="0" y="0"/>
            <a:ext cx="91440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ЧТО ТАКОЕ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«БЮДЖЕТ ДЛЯ ГРАЖДАН»?</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0418" name="Picture 2" descr="https://pimg.mycdn.me/getImage?url=http%3A%2F%2Fi.mycdn.me%2Fimage%3Fid%3D869921562962%26ts%3D0003000000000003200190%26plc%3DUNKNOWN%26tkn%3D*ynGyQ5hFGntg-tGjzbsiQ8lLd4s%26fn%3Dtopic_link_1080&amp;type=TOPIC_LINK_WIDE_548&amp;signatureToken=EylM5f1P9_IvHRxr6nWgOg"/>
          <p:cNvPicPr>
            <a:picLocks noChangeAspect="1" noChangeArrowheads="1"/>
          </p:cNvPicPr>
          <p:nvPr/>
        </p:nvPicPr>
        <p:blipFill>
          <a:blip r:embed="rId2" cstate="print"/>
          <a:srcRect/>
          <a:stretch>
            <a:fillRect/>
          </a:stretch>
        </p:blipFill>
        <p:spPr bwMode="auto">
          <a:xfrm>
            <a:off x="571472" y="3000372"/>
            <a:ext cx="7786742" cy="3679058"/>
          </a:xfrm>
          <a:prstGeom prst="rect">
            <a:avLst/>
          </a:prstGeom>
          <a:noFill/>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1785918" y="428604"/>
            <a:ext cx="5643602" cy="928694"/>
          </a:xfrm>
          <a:prstGeom prst="roundRect">
            <a:avLst/>
          </a:prstGeom>
          <a:solidFill>
            <a:srgbClr val="FF9999"/>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БЮДЖЕТНАЯ  СИСТЕМА </a:t>
            </a:r>
          </a:p>
          <a:p>
            <a:pPr algn="ctr"/>
            <a:r>
              <a:rPr lang="ru-RU" b="1" dirty="0" smtClean="0">
                <a:solidFill>
                  <a:schemeClr val="tx1"/>
                </a:solidFill>
              </a:rPr>
              <a:t>РОССИЙСКОЙ ФЕДЕРАЦИИ </a:t>
            </a:r>
            <a:endParaRPr lang="ru-RU" b="1" dirty="0">
              <a:solidFill>
                <a:schemeClr val="tx1"/>
              </a:solidFill>
            </a:endParaRPr>
          </a:p>
        </p:txBody>
      </p:sp>
      <p:sp>
        <p:nvSpPr>
          <p:cNvPr id="3" name="Скругленный прямоугольник 2"/>
          <p:cNvSpPr/>
          <p:nvPr/>
        </p:nvSpPr>
        <p:spPr>
          <a:xfrm>
            <a:off x="142844" y="2071678"/>
            <a:ext cx="1500198" cy="1500198"/>
          </a:xfrm>
          <a:prstGeom prst="roundRect">
            <a:avLst/>
          </a:prstGeom>
          <a:solidFill>
            <a:srgbClr val="FFCCFF"/>
          </a:solid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err="1" smtClean="0">
                <a:solidFill>
                  <a:schemeClr val="tx1"/>
                </a:solidFill>
              </a:rPr>
              <a:t>федераль</a:t>
            </a:r>
            <a:r>
              <a:rPr lang="ru-RU" sz="1600" dirty="0" smtClean="0">
                <a:solidFill>
                  <a:schemeClr val="tx1"/>
                </a:solidFill>
              </a:rPr>
              <a:t>-</a:t>
            </a:r>
          </a:p>
          <a:p>
            <a:pPr algn="ctr"/>
            <a:r>
              <a:rPr lang="ru-RU" sz="1600" dirty="0" err="1" smtClean="0">
                <a:solidFill>
                  <a:schemeClr val="tx1"/>
                </a:solidFill>
              </a:rPr>
              <a:t>ный</a:t>
            </a:r>
            <a:r>
              <a:rPr lang="ru-RU" sz="1600" dirty="0" smtClean="0">
                <a:solidFill>
                  <a:schemeClr val="tx1"/>
                </a:solidFill>
              </a:rPr>
              <a:t> бюджет</a:t>
            </a:r>
            <a:endParaRPr lang="ru-RU" sz="1600" dirty="0"/>
          </a:p>
        </p:txBody>
      </p:sp>
      <p:sp>
        <p:nvSpPr>
          <p:cNvPr id="4" name="Скругленный прямоугольник 3"/>
          <p:cNvSpPr/>
          <p:nvPr/>
        </p:nvSpPr>
        <p:spPr>
          <a:xfrm>
            <a:off x="1714480" y="2071678"/>
            <a:ext cx="2000264" cy="1500198"/>
          </a:xfrm>
          <a:prstGeom prst="roundRect">
            <a:avLst/>
          </a:prstGeom>
          <a:solidFill>
            <a:srgbClr val="FFCCFF"/>
          </a:solid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rPr>
              <a:t>бюджеты государственных внебюджетных фондов</a:t>
            </a:r>
            <a:endParaRPr lang="ru-RU" sz="1600" dirty="0"/>
          </a:p>
        </p:txBody>
      </p:sp>
      <p:sp>
        <p:nvSpPr>
          <p:cNvPr id="5" name="Скругленный прямоугольник 4"/>
          <p:cNvSpPr/>
          <p:nvPr/>
        </p:nvSpPr>
        <p:spPr>
          <a:xfrm>
            <a:off x="3786182" y="2071678"/>
            <a:ext cx="1428760" cy="1500198"/>
          </a:xfrm>
          <a:prstGeom prst="roundRect">
            <a:avLst/>
          </a:prstGeom>
          <a:solidFill>
            <a:srgbClr val="FFCCFF"/>
          </a:solid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rPr>
              <a:t>бюджеты субъектов</a:t>
            </a:r>
            <a:endParaRPr lang="ru-RU" sz="1600" dirty="0"/>
          </a:p>
        </p:txBody>
      </p:sp>
      <p:sp>
        <p:nvSpPr>
          <p:cNvPr id="7" name="Скругленный прямоугольник 6"/>
          <p:cNvSpPr/>
          <p:nvPr/>
        </p:nvSpPr>
        <p:spPr>
          <a:xfrm>
            <a:off x="5286380" y="2071678"/>
            <a:ext cx="2143140" cy="1500198"/>
          </a:xfrm>
          <a:prstGeom prst="roundRect">
            <a:avLst/>
          </a:prstGeom>
          <a:solidFill>
            <a:srgbClr val="FFCCFF"/>
          </a:solid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rPr>
              <a:t>бюджеты территориальных государственных внебюджетных фондов</a:t>
            </a:r>
            <a:endParaRPr lang="ru-RU" sz="1600" dirty="0"/>
          </a:p>
        </p:txBody>
      </p:sp>
      <p:sp>
        <p:nvSpPr>
          <p:cNvPr id="8" name="Скругленный прямоугольник 7"/>
          <p:cNvSpPr/>
          <p:nvPr/>
        </p:nvSpPr>
        <p:spPr>
          <a:xfrm>
            <a:off x="7500958" y="2071678"/>
            <a:ext cx="1500198" cy="1500198"/>
          </a:xfrm>
          <a:prstGeom prst="roundRect">
            <a:avLst/>
          </a:prstGeom>
          <a:solidFill>
            <a:srgbClr val="FFCCFF"/>
          </a:solid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rPr>
              <a:t>местные бюджеты</a:t>
            </a:r>
            <a:endParaRPr lang="ru-RU" sz="1600" dirty="0"/>
          </a:p>
        </p:txBody>
      </p:sp>
      <p:cxnSp>
        <p:nvCxnSpPr>
          <p:cNvPr id="10" name="Прямая со стрелкой 9"/>
          <p:cNvCxnSpPr/>
          <p:nvPr/>
        </p:nvCxnSpPr>
        <p:spPr>
          <a:xfrm rot="16200000" flipH="1">
            <a:off x="5125644" y="875092"/>
            <a:ext cx="642942" cy="160735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a:stCxn id="2" idx="2"/>
          </p:cNvCxnSpPr>
          <p:nvPr/>
        </p:nvCxnSpPr>
        <p:spPr>
          <a:xfrm rot="5400000">
            <a:off x="4304107" y="1625192"/>
            <a:ext cx="571506" cy="3571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a:stCxn id="2" idx="2"/>
          </p:cNvCxnSpPr>
          <p:nvPr/>
        </p:nvCxnSpPr>
        <p:spPr>
          <a:xfrm rot="5400000">
            <a:off x="2553876" y="-125039"/>
            <a:ext cx="571506" cy="35361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a:stCxn id="2" idx="2"/>
          </p:cNvCxnSpPr>
          <p:nvPr/>
        </p:nvCxnSpPr>
        <p:spPr>
          <a:xfrm rot="5400000">
            <a:off x="3446851" y="839374"/>
            <a:ext cx="642944" cy="167879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a:stCxn id="2" idx="2"/>
          </p:cNvCxnSpPr>
          <p:nvPr/>
        </p:nvCxnSpPr>
        <p:spPr>
          <a:xfrm rot="16200000" flipH="1">
            <a:off x="5982900" y="-17884"/>
            <a:ext cx="571504" cy="332186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Скругленный прямоугольник 31"/>
          <p:cNvSpPr/>
          <p:nvPr/>
        </p:nvSpPr>
        <p:spPr>
          <a:xfrm>
            <a:off x="2571736" y="4572008"/>
            <a:ext cx="3071834" cy="928694"/>
          </a:xfrm>
          <a:prstGeom prst="roundRect">
            <a:avLst/>
          </a:prstGeom>
          <a:solidFill>
            <a:srgbClr val="66FF99"/>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бюджет </a:t>
            </a:r>
          </a:p>
          <a:p>
            <a:pPr algn="ctr"/>
            <a:r>
              <a:rPr lang="ru-RU" dirty="0" smtClean="0">
                <a:solidFill>
                  <a:schemeClr val="tx1"/>
                </a:solidFill>
              </a:rPr>
              <a:t>муниципального района</a:t>
            </a:r>
            <a:endParaRPr lang="ru-RU" dirty="0">
              <a:solidFill>
                <a:schemeClr val="tx1"/>
              </a:solidFill>
            </a:endParaRPr>
          </a:p>
        </p:txBody>
      </p:sp>
      <p:sp>
        <p:nvSpPr>
          <p:cNvPr id="36" name="Скругленный прямоугольник 35"/>
          <p:cNvSpPr/>
          <p:nvPr/>
        </p:nvSpPr>
        <p:spPr>
          <a:xfrm>
            <a:off x="5857884" y="4572008"/>
            <a:ext cx="3071834" cy="928694"/>
          </a:xfrm>
          <a:prstGeom prst="roundRect">
            <a:avLst/>
          </a:prstGeom>
          <a:solidFill>
            <a:srgbClr val="66FF99"/>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бюджеты </a:t>
            </a:r>
          </a:p>
          <a:p>
            <a:pPr algn="ctr"/>
            <a:r>
              <a:rPr lang="ru-RU" dirty="0" smtClean="0">
                <a:solidFill>
                  <a:schemeClr val="tx1"/>
                </a:solidFill>
              </a:rPr>
              <a:t>сельских поселений</a:t>
            </a:r>
            <a:endParaRPr lang="ru-RU" dirty="0">
              <a:solidFill>
                <a:schemeClr val="tx1"/>
              </a:solidFill>
            </a:endParaRPr>
          </a:p>
        </p:txBody>
      </p:sp>
      <p:cxnSp>
        <p:nvCxnSpPr>
          <p:cNvPr id="37" name="Прямая со стрелкой 36"/>
          <p:cNvCxnSpPr/>
          <p:nvPr/>
        </p:nvCxnSpPr>
        <p:spPr>
          <a:xfrm rot="10800000" flipV="1">
            <a:off x="4500562" y="3643314"/>
            <a:ext cx="3643338" cy="78581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Прямая со стрелкой 39"/>
          <p:cNvCxnSpPr/>
          <p:nvPr/>
        </p:nvCxnSpPr>
        <p:spPr>
          <a:xfrm rot="5400000">
            <a:off x="7536680" y="3893350"/>
            <a:ext cx="857255" cy="3571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0" y="5780782"/>
            <a:ext cx="9144000" cy="1077218"/>
          </a:xfrm>
          <a:prstGeom prst="rect">
            <a:avLst/>
          </a:prstGeom>
          <a:noFill/>
        </p:spPr>
        <p:txBody>
          <a:bodyPr wrap="square" rtlCol="0">
            <a:spAutoFit/>
          </a:bodyPr>
          <a:lstStyle/>
          <a:p>
            <a:pPr algn="just"/>
            <a:r>
              <a:rPr lang="ru-RU" sz="1600" b="1" dirty="0" smtClean="0">
                <a:latin typeface="Times New Roman" pitchFamily="18" charset="0"/>
                <a:cs typeface="Times New Roman" pitchFamily="18" charset="0"/>
              </a:rPr>
              <a:t>     Местный бюджет </a:t>
            </a:r>
            <a:r>
              <a:rPr lang="ru-RU" sz="1600" dirty="0" smtClean="0">
                <a:latin typeface="Times New Roman" pitchFamily="18" charset="0"/>
                <a:cs typeface="Times New Roman" pitchFamily="18" charset="0"/>
              </a:rPr>
              <a:t>– одна из составных частей бюджетной системы РФ. Он является  финансовой основой деятельности  органов местного самоуправления. В бюджете органа местного самоуправления показываются  полученные доходы и расходы, осуществляемые  им для реализации функций.</a:t>
            </a:r>
            <a:endParaRPr lang="ru-RU" sz="16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https://avatars.mds.yandex.net/get-pdb/1626167/27b86de6-5491-4c52-b6e1-456716c76d47/s120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5602" name="Rectangle 2"/>
          <p:cNvSpPr>
            <a:spLocks noChangeArrowheads="1"/>
          </p:cNvSpPr>
          <p:nvPr/>
        </p:nvSpPr>
        <p:spPr bwMode="auto">
          <a:xfrm>
            <a:off x="1143000" y="0"/>
            <a:ext cx="7531100" cy="549275"/>
          </a:xfrm>
          <a:prstGeom prst="rect">
            <a:avLst/>
          </a:prstGeom>
          <a:noFill/>
          <a:ln w="9525">
            <a:noFill/>
            <a:miter lim="800000"/>
            <a:headEnd/>
            <a:tailEnd/>
          </a:ln>
        </p:spPr>
        <p:txBody>
          <a:bodyPr tIns="0" bIns="0"/>
          <a:lstStyle/>
          <a:p>
            <a:pPr algn="just" eaLnBrk="0" hangingPunct="0"/>
            <a:endParaRPr lang="en-GB" sz="3600">
              <a:solidFill>
                <a:schemeClr val="tx2"/>
              </a:solidFill>
              <a:latin typeface="Times New Roman" pitchFamily="18" charset="0"/>
            </a:endParaRPr>
          </a:p>
        </p:txBody>
      </p:sp>
      <p:sp>
        <p:nvSpPr>
          <p:cNvPr id="25603" name="Rectangle 3"/>
          <p:cNvSpPr>
            <a:spLocks noChangeArrowheads="1"/>
          </p:cNvSpPr>
          <p:nvPr/>
        </p:nvSpPr>
        <p:spPr bwMode="auto">
          <a:xfrm>
            <a:off x="538163" y="4835525"/>
            <a:ext cx="1797050" cy="828675"/>
          </a:xfrm>
          <a:prstGeom prst="rect">
            <a:avLst/>
          </a:prstGeom>
          <a:noFill/>
          <a:ln w="28575">
            <a:solidFill>
              <a:srgbClr val="FF6600"/>
            </a:solidFill>
            <a:miter lim="800000"/>
            <a:headEnd/>
            <a:tailEnd/>
          </a:ln>
        </p:spPr>
        <p:txBody>
          <a:bodyPr wrap="none" lIns="0" tIns="0" rIns="0" bIns="0" anchor="ctr"/>
          <a:lstStyle/>
          <a:p>
            <a:pPr algn="ctr" eaLnBrk="0" hangingPunct="0">
              <a:lnSpc>
                <a:spcPts val="2000"/>
              </a:lnSpc>
              <a:spcBef>
                <a:spcPct val="50000"/>
              </a:spcBef>
            </a:pPr>
            <a:r>
              <a:rPr lang="ru-RU" sz="2000">
                <a:solidFill>
                  <a:srgbClr val="FF9900"/>
                </a:solidFill>
                <a:latin typeface="Arial Black" pitchFamily="34" charset="0"/>
              </a:rPr>
              <a:t>Очередной</a:t>
            </a:r>
          </a:p>
          <a:p>
            <a:pPr algn="ctr" eaLnBrk="0" hangingPunct="0">
              <a:lnSpc>
                <a:spcPts val="2000"/>
              </a:lnSpc>
              <a:spcBef>
                <a:spcPct val="50000"/>
              </a:spcBef>
            </a:pPr>
            <a:r>
              <a:rPr lang="ru-RU" sz="2000">
                <a:solidFill>
                  <a:srgbClr val="FF9900"/>
                </a:solidFill>
                <a:latin typeface="Arial Black" pitchFamily="34" charset="0"/>
              </a:rPr>
              <a:t>год</a:t>
            </a:r>
            <a:endParaRPr lang="en-GB" sz="2000">
              <a:solidFill>
                <a:srgbClr val="FF9900"/>
              </a:solidFill>
              <a:latin typeface="Arial Black" pitchFamily="34" charset="0"/>
            </a:endParaRPr>
          </a:p>
        </p:txBody>
      </p:sp>
      <p:sp>
        <p:nvSpPr>
          <p:cNvPr id="25604" name="Text Box 10"/>
          <p:cNvSpPr txBox="1">
            <a:spLocks noChangeArrowheads="1"/>
          </p:cNvSpPr>
          <p:nvPr/>
        </p:nvSpPr>
        <p:spPr bwMode="hidden">
          <a:xfrm>
            <a:off x="3062288" y="4335463"/>
            <a:ext cx="1619250" cy="346075"/>
          </a:xfrm>
          <a:prstGeom prst="rect">
            <a:avLst/>
          </a:prstGeom>
          <a:noFill/>
          <a:ln w="9525">
            <a:noFill/>
            <a:miter lim="800000"/>
            <a:headEnd/>
            <a:tailEnd/>
          </a:ln>
        </p:spPr>
        <p:txBody>
          <a:bodyPr>
            <a:spAutoFit/>
          </a:bodyPr>
          <a:lstStyle/>
          <a:p>
            <a:pPr algn="ctr" eaLnBrk="0" hangingPunct="0">
              <a:lnSpc>
                <a:spcPts val="2000"/>
              </a:lnSpc>
              <a:spcBef>
                <a:spcPct val="50000"/>
              </a:spcBef>
            </a:pPr>
            <a:r>
              <a:rPr lang="ru-RU" sz="1600" b="1" i="1">
                <a:solidFill>
                  <a:srgbClr val="000000"/>
                </a:solidFill>
                <a:latin typeface="Times New Roman" pitchFamily="18" charset="0"/>
              </a:rPr>
              <a:t>корректировка</a:t>
            </a:r>
          </a:p>
        </p:txBody>
      </p:sp>
      <p:sp>
        <p:nvSpPr>
          <p:cNvPr id="25605" name="Text Box 11"/>
          <p:cNvSpPr txBox="1">
            <a:spLocks noChangeArrowheads="1"/>
          </p:cNvSpPr>
          <p:nvPr/>
        </p:nvSpPr>
        <p:spPr bwMode="hidden">
          <a:xfrm>
            <a:off x="7235825" y="3328988"/>
            <a:ext cx="1512888" cy="346075"/>
          </a:xfrm>
          <a:prstGeom prst="rect">
            <a:avLst/>
          </a:prstGeom>
          <a:noFill/>
          <a:ln w="9525">
            <a:noFill/>
            <a:miter lim="800000"/>
            <a:headEnd/>
            <a:tailEnd/>
          </a:ln>
        </p:spPr>
        <p:txBody>
          <a:bodyPr>
            <a:spAutoFit/>
          </a:bodyPr>
          <a:lstStyle/>
          <a:p>
            <a:pPr algn="ctr" eaLnBrk="0" hangingPunct="0">
              <a:lnSpc>
                <a:spcPts val="2000"/>
              </a:lnSpc>
              <a:spcBef>
                <a:spcPct val="50000"/>
              </a:spcBef>
            </a:pPr>
            <a:r>
              <a:rPr lang="ru-RU" sz="1600" b="1" i="1">
                <a:solidFill>
                  <a:srgbClr val="000000"/>
                </a:solidFill>
                <a:latin typeface="Times New Roman" pitchFamily="18" charset="0"/>
              </a:rPr>
              <a:t>Разработка</a:t>
            </a:r>
          </a:p>
        </p:txBody>
      </p:sp>
      <p:sp>
        <p:nvSpPr>
          <p:cNvPr id="25606" name="AutoShape 13"/>
          <p:cNvSpPr>
            <a:spLocks noChangeArrowheads="1"/>
          </p:cNvSpPr>
          <p:nvPr/>
        </p:nvSpPr>
        <p:spPr bwMode="auto">
          <a:xfrm rot="-5400000">
            <a:off x="4448969" y="4175919"/>
            <a:ext cx="617538" cy="5016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429 h 21600"/>
              <a:gd name="T14" fmla="*/ 16490 w 21600"/>
              <a:gd name="T15" fmla="*/ 17171 h 21600"/>
            </a:gdLst>
            <a:ahLst/>
            <a:cxnLst>
              <a:cxn ang="T8">
                <a:pos x="T0" y="T1"/>
              </a:cxn>
              <a:cxn ang="T9">
                <a:pos x="T2" y="T3"/>
              </a:cxn>
              <a:cxn ang="T10">
                <a:pos x="T4" y="T5"/>
              </a:cxn>
              <a:cxn ang="T11">
                <a:pos x="T6" y="T7"/>
              </a:cxn>
            </a:cxnLst>
            <a:rect l="T12" t="T13" r="T14" b="T15"/>
            <a:pathLst>
              <a:path w="21600" h="21600">
                <a:moveTo>
                  <a:pt x="12937" y="0"/>
                </a:moveTo>
                <a:lnTo>
                  <a:pt x="12937" y="4429"/>
                </a:lnTo>
                <a:lnTo>
                  <a:pt x="3375" y="4429"/>
                </a:lnTo>
                <a:lnTo>
                  <a:pt x="3375" y="17171"/>
                </a:lnTo>
                <a:lnTo>
                  <a:pt x="12937" y="17171"/>
                </a:lnTo>
                <a:lnTo>
                  <a:pt x="12937" y="21600"/>
                </a:lnTo>
                <a:lnTo>
                  <a:pt x="21600" y="10800"/>
                </a:lnTo>
                <a:close/>
              </a:path>
              <a:path w="21600" h="21600">
                <a:moveTo>
                  <a:pt x="1350" y="4429"/>
                </a:moveTo>
                <a:lnTo>
                  <a:pt x="1350" y="17171"/>
                </a:lnTo>
                <a:lnTo>
                  <a:pt x="2700" y="17171"/>
                </a:lnTo>
                <a:lnTo>
                  <a:pt x="2700" y="4429"/>
                </a:lnTo>
                <a:close/>
              </a:path>
              <a:path w="21600" h="21600">
                <a:moveTo>
                  <a:pt x="0" y="4429"/>
                </a:moveTo>
                <a:lnTo>
                  <a:pt x="0" y="17171"/>
                </a:lnTo>
                <a:lnTo>
                  <a:pt x="675" y="17171"/>
                </a:lnTo>
                <a:lnTo>
                  <a:pt x="675" y="4429"/>
                </a:lnTo>
                <a:close/>
              </a:path>
            </a:pathLst>
          </a:custGeom>
          <a:solidFill>
            <a:srgbClr val="FF6600"/>
          </a:solidFill>
          <a:ln w="9525">
            <a:solidFill>
              <a:srgbClr val="002850"/>
            </a:solidFill>
            <a:miter lim="800000"/>
            <a:headEnd/>
            <a:tailEnd/>
          </a:ln>
        </p:spPr>
        <p:txBody>
          <a:bodyPr wrap="none" anchor="ctr"/>
          <a:lstStyle/>
          <a:p>
            <a:endParaRPr lang="ru-RU">
              <a:latin typeface="Times New Roman" pitchFamily="18" charset="0"/>
            </a:endParaRPr>
          </a:p>
        </p:txBody>
      </p:sp>
      <p:sp>
        <p:nvSpPr>
          <p:cNvPr id="25607" name="AutoShape 14"/>
          <p:cNvSpPr>
            <a:spLocks noChangeArrowheads="1"/>
          </p:cNvSpPr>
          <p:nvPr/>
        </p:nvSpPr>
        <p:spPr bwMode="auto">
          <a:xfrm rot="-5400000">
            <a:off x="2671763" y="4175125"/>
            <a:ext cx="617538" cy="5032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429 h 21600"/>
              <a:gd name="T14" fmla="*/ 16490 w 21600"/>
              <a:gd name="T15" fmla="*/ 17171 h 21600"/>
            </a:gdLst>
            <a:ahLst/>
            <a:cxnLst>
              <a:cxn ang="T8">
                <a:pos x="T0" y="T1"/>
              </a:cxn>
              <a:cxn ang="T9">
                <a:pos x="T2" y="T3"/>
              </a:cxn>
              <a:cxn ang="T10">
                <a:pos x="T4" y="T5"/>
              </a:cxn>
              <a:cxn ang="T11">
                <a:pos x="T6" y="T7"/>
              </a:cxn>
            </a:cxnLst>
            <a:rect l="T12" t="T13" r="T14" b="T15"/>
            <a:pathLst>
              <a:path w="21600" h="21600">
                <a:moveTo>
                  <a:pt x="12937" y="0"/>
                </a:moveTo>
                <a:lnTo>
                  <a:pt x="12937" y="4429"/>
                </a:lnTo>
                <a:lnTo>
                  <a:pt x="3375" y="4429"/>
                </a:lnTo>
                <a:lnTo>
                  <a:pt x="3375" y="17171"/>
                </a:lnTo>
                <a:lnTo>
                  <a:pt x="12937" y="17171"/>
                </a:lnTo>
                <a:lnTo>
                  <a:pt x="12937" y="21600"/>
                </a:lnTo>
                <a:lnTo>
                  <a:pt x="21600" y="10800"/>
                </a:lnTo>
                <a:close/>
              </a:path>
              <a:path w="21600" h="21600">
                <a:moveTo>
                  <a:pt x="1350" y="4429"/>
                </a:moveTo>
                <a:lnTo>
                  <a:pt x="1350" y="17171"/>
                </a:lnTo>
                <a:lnTo>
                  <a:pt x="2700" y="17171"/>
                </a:lnTo>
                <a:lnTo>
                  <a:pt x="2700" y="4429"/>
                </a:lnTo>
                <a:close/>
              </a:path>
              <a:path w="21600" h="21600">
                <a:moveTo>
                  <a:pt x="0" y="4429"/>
                </a:moveTo>
                <a:lnTo>
                  <a:pt x="0" y="17171"/>
                </a:lnTo>
                <a:lnTo>
                  <a:pt x="675" y="17171"/>
                </a:lnTo>
                <a:lnTo>
                  <a:pt x="675" y="4429"/>
                </a:lnTo>
                <a:close/>
              </a:path>
            </a:pathLst>
          </a:custGeom>
          <a:solidFill>
            <a:srgbClr val="FF6600"/>
          </a:solidFill>
          <a:ln w="9525">
            <a:solidFill>
              <a:srgbClr val="002850"/>
            </a:solidFill>
            <a:miter lim="800000"/>
            <a:headEnd/>
            <a:tailEnd/>
          </a:ln>
        </p:spPr>
        <p:txBody>
          <a:bodyPr wrap="none" anchor="ctr"/>
          <a:lstStyle/>
          <a:p>
            <a:endParaRPr lang="ru-RU">
              <a:latin typeface="Times New Roman" pitchFamily="18" charset="0"/>
            </a:endParaRPr>
          </a:p>
        </p:txBody>
      </p:sp>
      <p:sp>
        <p:nvSpPr>
          <p:cNvPr id="25608" name="Rectangle 15"/>
          <p:cNvSpPr>
            <a:spLocks noChangeArrowheads="1"/>
          </p:cNvSpPr>
          <p:nvPr/>
        </p:nvSpPr>
        <p:spPr bwMode="auto">
          <a:xfrm>
            <a:off x="2125663" y="3194050"/>
            <a:ext cx="1797050" cy="828675"/>
          </a:xfrm>
          <a:prstGeom prst="rect">
            <a:avLst/>
          </a:prstGeom>
          <a:noFill/>
          <a:ln w="28575">
            <a:solidFill>
              <a:srgbClr val="FF6600"/>
            </a:solidFill>
            <a:miter lim="800000"/>
            <a:headEnd/>
            <a:tailEnd/>
          </a:ln>
        </p:spPr>
        <p:txBody>
          <a:bodyPr wrap="none" lIns="0" tIns="0" rIns="0" bIns="0" anchor="ctr"/>
          <a:lstStyle/>
          <a:p>
            <a:pPr algn="ctr" eaLnBrk="0" hangingPunct="0">
              <a:lnSpc>
                <a:spcPts val="2000"/>
              </a:lnSpc>
              <a:spcBef>
                <a:spcPct val="50000"/>
              </a:spcBef>
            </a:pPr>
            <a:r>
              <a:rPr lang="ru-RU" sz="2000">
                <a:solidFill>
                  <a:srgbClr val="FF9900"/>
                </a:solidFill>
                <a:latin typeface="Arial Black" pitchFamily="34" charset="0"/>
              </a:rPr>
              <a:t>Очередной</a:t>
            </a:r>
          </a:p>
          <a:p>
            <a:pPr algn="ctr" eaLnBrk="0" hangingPunct="0">
              <a:lnSpc>
                <a:spcPts val="2000"/>
              </a:lnSpc>
              <a:spcBef>
                <a:spcPct val="50000"/>
              </a:spcBef>
            </a:pPr>
            <a:r>
              <a:rPr lang="ru-RU" sz="2000">
                <a:solidFill>
                  <a:srgbClr val="FF9900"/>
                </a:solidFill>
                <a:latin typeface="Arial Black" pitchFamily="34" charset="0"/>
              </a:rPr>
              <a:t>год</a:t>
            </a:r>
            <a:endParaRPr lang="en-GB" sz="2000">
              <a:solidFill>
                <a:srgbClr val="FF9900"/>
              </a:solidFill>
              <a:latin typeface="Arial Black" pitchFamily="34" charset="0"/>
            </a:endParaRPr>
          </a:p>
        </p:txBody>
      </p:sp>
      <p:sp>
        <p:nvSpPr>
          <p:cNvPr id="25609" name="Rectangle 16"/>
          <p:cNvSpPr>
            <a:spLocks noChangeArrowheads="1"/>
          </p:cNvSpPr>
          <p:nvPr/>
        </p:nvSpPr>
        <p:spPr bwMode="auto">
          <a:xfrm>
            <a:off x="3873500" y="1527175"/>
            <a:ext cx="1795463" cy="828675"/>
          </a:xfrm>
          <a:prstGeom prst="rect">
            <a:avLst/>
          </a:prstGeom>
          <a:noFill/>
          <a:ln w="28575">
            <a:solidFill>
              <a:srgbClr val="FF6600"/>
            </a:solidFill>
            <a:miter lim="800000"/>
            <a:headEnd/>
            <a:tailEnd/>
          </a:ln>
        </p:spPr>
        <p:txBody>
          <a:bodyPr wrap="none" lIns="0" tIns="0" rIns="0" bIns="0" anchor="ctr"/>
          <a:lstStyle/>
          <a:p>
            <a:pPr algn="ctr" eaLnBrk="0" hangingPunct="0">
              <a:lnSpc>
                <a:spcPts val="2000"/>
              </a:lnSpc>
              <a:spcBef>
                <a:spcPct val="50000"/>
              </a:spcBef>
            </a:pPr>
            <a:r>
              <a:rPr lang="ru-RU" sz="2000">
                <a:solidFill>
                  <a:srgbClr val="FF9900"/>
                </a:solidFill>
                <a:latin typeface="Arial Black" pitchFamily="34" charset="0"/>
              </a:rPr>
              <a:t>Очередной</a:t>
            </a:r>
          </a:p>
          <a:p>
            <a:pPr algn="ctr" eaLnBrk="0" hangingPunct="0">
              <a:lnSpc>
                <a:spcPts val="2000"/>
              </a:lnSpc>
              <a:spcBef>
                <a:spcPct val="50000"/>
              </a:spcBef>
            </a:pPr>
            <a:r>
              <a:rPr lang="ru-RU" sz="2000">
                <a:solidFill>
                  <a:srgbClr val="FF9900"/>
                </a:solidFill>
                <a:latin typeface="Arial Black" pitchFamily="34" charset="0"/>
              </a:rPr>
              <a:t>год</a:t>
            </a:r>
            <a:endParaRPr lang="en-GB" sz="2000">
              <a:solidFill>
                <a:srgbClr val="FF9900"/>
              </a:solidFill>
              <a:latin typeface="Arial Black" pitchFamily="34" charset="0"/>
            </a:endParaRPr>
          </a:p>
        </p:txBody>
      </p:sp>
      <p:sp>
        <p:nvSpPr>
          <p:cNvPr id="25610" name="Text Box 17"/>
          <p:cNvSpPr txBox="1">
            <a:spLocks noChangeArrowheads="1"/>
          </p:cNvSpPr>
          <p:nvPr/>
        </p:nvSpPr>
        <p:spPr bwMode="hidden">
          <a:xfrm>
            <a:off x="4621213" y="2693988"/>
            <a:ext cx="1619250" cy="346075"/>
          </a:xfrm>
          <a:prstGeom prst="rect">
            <a:avLst/>
          </a:prstGeom>
          <a:noFill/>
          <a:ln w="9525">
            <a:noFill/>
            <a:miter lim="800000"/>
            <a:headEnd/>
            <a:tailEnd/>
          </a:ln>
        </p:spPr>
        <p:txBody>
          <a:bodyPr>
            <a:spAutoFit/>
          </a:bodyPr>
          <a:lstStyle/>
          <a:p>
            <a:pPr algn="ctr" eaLnBrk="0" hangingPunct="0">
              <a:lnSpc>
                <a:spcPts val="2000"/>
              </a:lnSpc>
              <a:spcBef>
                <a:spcPct val="50000"/>
              </a:spcBef>
            </a:pPr>
            <a:r>
              <a:rPr lang="ru-RU" sz="1600" b="1" i="1">
                <a:solidFill>
                  <a:srgbClr val="000000"/>
                </a:solidFill>
                <a:latin typeface="Times New Roman" pitchFamily="18" charset="0"/>
              </a:rPr>
              <a:t>корректировка</a:t>
            </a:r>
          </a:p>
        </p:txBody>
      </p:sp>
      <p:sp>
        <p:nvSpPr>
          <p:cNvPr id="25611" name="AutoShape 18"/>
          <p:cNvSpPr>
            <a:spLocks noChangeArrowheads="1"/>
          </p:cNvSpPr>
          <p:nvPr/>
        </p:nvSpPr>
        <p:spPr bwMode="auto">
          <a:xfrm rot="-5400000">
            <a:off x="6007100" y="2533650"/>
            <a:ext cx="617538" cy="50323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429 h 21600"/>
              <a:gd name="T14" fmla="*/ 16490 w 21600"/>
              <a:gd name="T15" fmla="*/ 17171 h 21600"/>
            </a:gdLst>
            <a:ahLst/>
            <a:cxnLst>
              <a:cxn ang="T8">
                <a:pos x="T0" y="T1"/>
              </a:cxn>
              <a:cxn ang="T9">
                <a:pos x="T2" y="T3"/>
              </a:cxn>
              <a:cxn ang="T10">
                <a:pos x="T4" y="T5"/>
              </a:cxn>
              <a:cxn ang="T11">
                <a:pos x="T6" y="T7"/>
              </a:cxn>
            </a:cxnLst>
            <a:rect l="T12" t="T13" r="T14" b="T15"/>
            <a:pathLst>
              <a:path w="21600" h="21600">
                <a:moveTo>
                  <a:pt x="12937" y="0"/>
                </a:moveTo>
                <a:lnTo>
                  <a:pt x="12937" y="4429"/>
                </a:lnTo>
                <a:lnTo>
                  <a:pt x="3375" y="4429"/>
                </a:lnTo>
                <a:lnTo>
                  <a:pt x="3375" y="17171"/>
                </a:lnTo>
                <a:lnTo>
                  <a:pt x="12937" y="17171"/>
                </a:lnTo>
                <a:lnTo>
                  <a:pt x="12937" y="21600"/>
                </a:lnTo>
                <a:lnTo>
                  <a:pt x="21600" y="10800"/>
                </a:lnTo>
                <a:close/>
              </a:path>
              <a:path w="21600" h="21600">
                <a:moveTo>
                  <a:pt x="1350" y="4429"/>
                </a:moveTo>
                <a:lnTo>
                  <a:pt x="1350" y="17171"/>
                </a:lnTo>
                <a:lnTo>
                  <a:pt x="2700" y="17171"/>
                </a:lnTo>
                <a:lnTo>
                  <a:pt x="2700" y="4429"/>
                </a:lnTo>
                <a:close/>
              </a:path>
              <a:path w="21600" h="21600">
                <a:moveTo>
                  <a:pt x="0" y="4429"/>
                </a:moveTo>
                <a:lnTo>
                  <a:pt x="0" y="17171"/>
                </a:lnTo>
                <a:lnTo>
                  <a:pt x="675" y="17171"/>
                </a:lnTo>
                <a:lnTo>
                  <a:pt x="675" y="4429"/>
                </a:lnTo>
                <a:close/>
              </a:path>
            </a:pathLst>
          </a:custGeom>
          <a:solidFill>
            <a:srgbClr val="FF6600"/>
          </a:solidFill>
          <a:ln w="9525">
            <a:solidFill>
              <a:srgbClr val="002850"/>
            </a:solidFill>
            <a:miter lim="800000"/>
            <a:headEnd/>
            <a:tailEnd/>
          </a:ln>
        </p:spPr>
        <p:txBody>
          <a:bodyPr wrap="none" anchor="ctr"/>
          <a:lstStyle/>
          <a:p>
            <a:endParaRPr lang="ru-RU">
              <a:latin typeface="Times New Roman" pitchFamily="18" charset="0"/>
            </a:endParaRPr>
          </a:p>
        </p:txBody>
      </p:sp>
      <p:sp>
        <p:nvSpPr>
          <p:cNvPr id="25612" name="AutoShape 19"/>
          <p:cNvSpPr>
            <a:spLocks noChangeArrowheads="1"/>
          </p:cNvSpPr>
          <p:nvPr/>
        </p:nvSpPr>
        <p:spPr bwMode="auto">
          <a:xfrm rot="-5400000">
            <a:off x="4231482" y="2532856"/>
            <a:ext cx="617538" cy="5048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429 h 21600"/>
              <a:gd name="T14" fmla="*/ 16490 w 21600"/>
              <a:gd name="T15" fmla="*/ 17171 h 21600"/>
            </a:gdLst>
            <a:ahLst/>
            <a:cxnLst>
              <a:cxn ang="T8">
                <a:pos x="T0" y="T1"/>
              </a:cxn>
              <a:cxn ang="T9">
                <a:pos x="T2" y="T3"/>
              </a:cxn>
              <a:cxn ang="T10">
                <a:pos x="T4" y="T5"/>
              </a:cxn>
              <a:cxn ang="T11">
                <a:pos x="T6" y="T7"/>
              </a:cxn>
            </a:cxnLst>
            <a:rect l="T12" t="T13" r="T14" b="T15"/>
            <a:pathLst>
              <a:path w="21600" h="21600">
                <a:moveTo>
                  <a:pt x="12937" y="0"/>
                </a:moveTo>
                <a:lnTo>
                  <a:pt x="12937" y="4429"/>
                </a:lnTo>
                <a:lnTo>
                  <a:pt x="3375" y="4429"/>
                </a:lnTo>
                <a:lnTo>
                  <a:pt x="3375" y="17171"/>
                </a:lnTo>
                <a:lnTo>
                  <a:pt x="12937" y="17171"/>
                </a:lnTo>
                <a:lnTo>
                  <a:pt x="12937" y="21600"/>
                </a:lnTo>
                <a:lnTo>
                  <a:pt x="21600" y="10800"/>
                </a:lnTo>
                <a:close/>
              </a:path>
              <a:path w="21600" h="21600">
                <a:moveTo>
                  <a:pt x="1350" y="4429"/>
                </a:moveTo>
                <a:lnTo>
                  <a:pt x="1350" y="17171"/>
                </a:lnTo>
                <a:lnTo>
                  <a:pt x="2700" y="17171"/>
                </a:lnTo>
                <a:lnTo>
                  <a:pt x="2700" y="4429"/>
                </a:lnTo>
                <a:close/>
              </a:path>
              <a:path w="21600" h="21600">
                <a:moveTo>
                  <a:pt x="0" y="4429"/>
                </a:moveTo>
                <a:lnTo>
                  <a:pt x="0" y="17171"/>
                </a:lnTo>
                <a:lnTo>
                  <a:pt x="675" y="17171"/>
                </a:lnTo>
                <a:lnTo>
                  <a:pt x="675" y="4429"/>
                </a:lnTo>
                <a:close/>
              </a:path>
            </a:pathLst>
          </a:custGeom>
          <a:solidFill>
            <a:srgbClr val="FF6600"/>
          </a:solidFill>
          <a:ln w="9525">
            <a:solidFill>
              <a:srgbClr val="002850"/>
            </a:solidFill>
            <a:miter lim="800000"/>
            <a:headEnd/>
            <a:tailEnd/>
          </a:ln>
        </p:spPr>
        <p:txBody>
          <a:bodyPr wrap="none" anchor="ctr"/>
          <a:lstStyle/>
          <a:p>
            <a:endParaRPr lang="ru-RU">
              <a:latin typeface="Times New Roman" pitchFamily="18" charset="0"/>
            </a:endParaRPr>
          </a:p>
        </p:txBody>
      </p:sp>
      <p:sp>
        <p:nvSpPr>
          <p:cNvPr id="25613" name="AutoShape 20"/>
          <p:cNvSpPr>
            <a:spLocks noChangeArrowheads="1"/>
          </p:cNvSpPr>
          <p:nvPr/>
        </p:nvSpPr>
        <p:spPr bwMode="auto">
          <a:xfrm rot="-5400000">
            <a:off x="7700963" y="2533650"/>
            <a:ext cx="617538" cy="5032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429 h 21600"/>
              <a:gd name="T14" fmla="*/ 16490 w 21600"/>
              <a:gd name="T15" fmla="*/ 17171 h 21600"/>
            </a:gdLst>
            <a:ahLst/>
            <a:cxnLst>
              <a:cxn ang="T8">
                <a:pos x="T0" y="T1"/>
              </a:cxn>
              <a:cxn ang="T9">
                <a:pos x="T2" y="T3"/>
              </a:cxn>
              <a:cxn ang="T10">
                <a:pos x="T4" y="T5"/>
              </a:cxn>
              <a:cxn ang="T11">
                <a:pos x="T6" y="T7"/>
              </a:cxn>
            </a:cxnLst>
            <a:rect l="T12" t="T13" r="T14" b="T15"/>
            <a:pathLst>
              <a:path w="21600" h="21600">
                <a:moveTo>
                  <a:pt x="12937" y="0"/>
                </a:moveTo>
                <a:lnTo>
                  <a:pt x="12937" y="4429"/>
                </a:lnTo>
                <a:lnTo>
                  <a:pt x="3375" y="4429"/>
                </a:lnTo>
                <a:lnTo>
                  <a:pt x="3375" y="17171"/>
                </a:lnTo>
                <a:lnTo>
                  <a:pt x="12937" y="17171"/>
                </a:lnTo>
                <a:lnTo>
                  <a:pt x="12937" y="21600"/>
                </a:lnTo>
                <a:lnTo>
                  <a:pt x="21600" y="10800"/>
                </a:lnTo>
                <a:close/>
              </a:path>
              <a:path w="21600" h="21600">
                <a:moveTo>
                  <a:pt x="1350" y="4429"/>
                </a:moveTo>
                <a:lnTo>
                  <a:pt x="1350" y="17171"/>
                </a:lnTo>
                <a:lnTo>
                  <a:pt x="2700" y="17171"/>
                </a:lnTo>
                <a:lnTo>
                  <a:pt x="2700" y="4429"/>
                </a:lnTo>
                <a:close/>
              </a:path>
              <a:path w="21600" h="21600">
                <a:moveTo>
                  <a:pt x="0" y="4429"/>
                </a:moveTo>
                <a:lnTo>
                  <a:pt x="0" y="17171"/>
                </a:lnTo>
                <a:lnTo>
                  <a:pt x="675" y="17171"/>
                </a:lnTo>
                <a:lnTo>
                  <a:pt x="675" y="4429"/>
                </a:lnTo>
                <a:close/>
              </a:path>
            </a:pathLst>
          </a:custGeom>
          <a:solidFill>
            <a:srgbClr val="FF6600"/>
          </a:solidFill>
          <a:ln w="9525">
            <a:solidFill>
              <a:srgbClr val="002850"/>
            </a:solidFill>
            <a:miter lim="800000"/>
            <a:headEnd/>
            <a:tailEnd/>
          </a:ln>
        </p:spPr>
        <p:txBody>
          <a:bodyPr wrap="none" anchor="ctr"/>
          <a:lstStyle/>
          <a:p>
            <a:endParaRPr lang="ru-RU">
              <a:latin typeface="Times New Roman" pitchFamily="18" charset="0"/>
            </a:endParaRPr>
          </a:p>
        </p:txBody>
      </p:sp>
      <p:sp>
        <p:nvSpPr>
          <p:cNvPr id="25614" name="AutoShape 21"/>
          <p:cNvSpPr>
            <a:spLocks noChangeArrowheads="1"/>
          </p:cNvSpPr>
          <p:nvPr/>
        </p:nvSpPr>
        <p:spPr bwMode="auto">
          <a:xfrm rot="-5400000">
            <a:off x="5954713" y="4175125"/>
            <a:ext cx="617538" cy="5032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429 h 21600"/>
              <a:gd name="T14" fmla="*/ 16490 w 21600"/>
              <a:gd name="T15" fmla="*/ 17171 h 21600"/>
            </a:gdLst>
            <a:ahLst/>
            <a:cxnLst>
              <a:cxn ang="T8">
                <a:pos x="T0" y="T1"/>
              </a:cxn>
              <a:cxn ang="T9">
                <a:pos x="T2" y="T3"/>
              </a:cxn>
              <a:cxn ang="T10">
                <a:pos x="T4" y="T5"/>
              </a:cxn>
              <a:cxn ang="T11">
                <a:pos x="T6" y="T7"/>
              </a:cxn>
            </a:cxnLst>
            <a:rect l="T12" t="T13" r="T14" b="T15"/>
            <a:pathLst>
              <a:path w="21600" h="21600">
                <a:moveTo>
                  <a:pt x="12937" y="0"/>
                </a:moveTo>
                <a:lnTo>
                  <a:pt x="12937" y="4429"/>
                </a:lnTo>
                <a:lnTo>
                  <a:pt x="3375" y="4429"/>
                </a:lnTo>
                <a:lnTo>
                  <a:pt x="3375" y="17171"/>
                </a:lnTo>
                <a:lnTo>
                  <a:pt x="12937" y="17171"/>
                </a:lnTo>
                <a:lnTo>
                  <a:pt x="12937" y="21600"/>
                </a:lnTo>
                <a:lnTo>
                  <a:pt x="21600" y="10800"/>
                </a:lnTo>
                <a:close/>
              </a:path>
              <a:path w="21600" h="21600">
                <a:moveTo>
                  <a:pt x="1350" y="4429"/>
                </a:moveTo>
                <a:lnTo>
                  <a:pt x="1350" y="17171"/>
                </a:lnTo>
                <a:lnTo>
                  <a:pt x="2700" y="17171"/>
                </a:lnTo>
                <a:lnTo>
                  <a:pt x="2700" y="4429"/>
                </a:lnTo>
                <a:close/>
              </a:path>
              <a:path w="21600" h="21600">
                <a:moveTo>
                  <a:pt x="0" y="4429"/>
                </a:moveTo>
                <a:lnTo>
                  <a:pt x="0" y="17171"/>
                </a:lnTo>
                <a:lnTo>
                  <a:pt x="675" y="17171"/>
                </a:lnTo>
                <a:lnTo>
                  <a:pt x="675" y="4429"/>
                </a:lnTo>
                <a:close/>
              </a:path>
            </a:pathLst>
          </a:custGeom>
          <a:solidFill>
            <a:srgbClr val="FF6600"/>
          </a:solidFill>
          <a:ln w="9525">
            <a:solidFill>
              <a:srgbClr val="002850"/>
            </a:solidFill>
            <a:miter lim="800000"/>
            <a:headEnd/>
            <a:tailEnd/>
          </a:ln>
        </p:spPr>
        <p:txBody>
          <a:bodyPr wrap="none" anchor="ctr"/>
          <a:lstStyle/>
          <a:p>
            <a:endParaRPr lang="ru-RU">
              <a:latin typeface="Times New Roman" pitchFamily="18" charset="0"/>
            </a:endParaRPr>
          </a:p>
        </p:txBody>
      </p:sp>
      <p:sp>
        <p:nvSpPr>
          <p:cNvPr id="25615" name="Text Box 22"/>
          <p:cNvSpPr txBox="1">
            <a:spLocks noChangeArrowheads="1"/>
          </p:cNvSpPr>
          <p:nvPr/>
        </p:nvSpPr>
        <p:spPr bwMode="hidden">
          <a:xfrm>
            <a:off x="5580063" y="5084763"/>
            <a:ext cx="1420812" cy="346075"/>
          </a:xfrm>
          <a:prstGeom prst="rect">
            <a:avLst/>
          </a:prstGeom>
          <a:noFill/>
          <a:ln w="9525">
            <a:noFill/>
            <a:miter lim="800000"/>
            <a:headEnd/>
            <a:tailEnd/>
          </a:ln>
        </p:spPr>
        <p:txBody>
          <a:bodyPr>
            <a:spAutoFit/>
          </a:bodyPr>
          <a:lstStyle/>
          <a:p>
            <a:pPr algn="ctr" eaLnBrk="0" hangingPunct="0">
              <a:lnSpc>
                <a:spcPts val="2000"/>
              </a:lnSpc>
              <a:spcBef>
                <a:spcPct val="50000"/>
              </a:spcBef>
            </a:pPr>
            <a:r>
              <a:rPr lang="ru-RU" sz="1600" b="1" i="1">
                <a:solidFill>
                  <a:srgbClr val="000000"/>
                </a:solidFill>
                <a:latin typeface="Times New Roman" pitchFamily="18" charset="0"/>
              </a:rPr>
              <a:t>Разработка</a:t>
            </a:r>
          </a:p>
        </p:txBody>
      </p:sp>
      <p:grpSp>
        <p:nvGrpSpPr>
          <p:cNvPr id="2" name="Group 23"/>
          <p:cNvGrpSpPr>
            <a:grpSpLocks/>
          </p:cNvGrpSpPr>
          <p:nvPr/>
        </p:nvGrpSpPr>
        <p:grpSpPr bwMode="auto">
          <a:xfrm>
            <a:off x="323850" y="692150"/>
            <a:ext cx="8613775" cy="33338"/>
            <a:chOff x="280" y="601"/>
            <a:chExt cx="5426" cy="21"/>
          </a:xfrm>
        </p:grpSpPr>
        <p:sp>
          <p:nvSpPr>
            <p:cNvPr id="25621" name="Line 24"/>
            <p:cNvSpPr>
              <a:spLocks noChangeShapeType="1"/>
            </p:cNvSpPr>
            <p:nvPr/>
          </p:nvSpPr>
          <p:spPr bwMode="auto">
            <a:xfrm>
              <a:off x="281" y="622"/>
              <a:ext cx="2997" cy="0"/>
            </a:xfrm>
            <a:prstGeom prst="line">
              <a:avLst/>
            </a:prstGeom>
            <a:noFill/>
            <a:ln w="76200">
              <a:solidFill>
                <a:srgbClr val="FF6600"/>
              </a:solidFill>
              <a:round/>
              <a:headEnd/>
              <a:tailEnd/>
            </a:ln>
          </p:spPr>
          <p:txBody>
            <a:bodyPr/>
            <a:lstStyle/>
            <a:p>
              <a:endParaRPr lang="ru-RU"/>
            </a:p>
          </p:txBody>
        </p:sp>
        <p:sp>
          <p:nvSpPr>
            <p:cNvPr id="25622" name="Line 25"/>
            <p:cNvSpPr>
              <a:spLocks noChangeShapeType="1"/>
            </p:cNvSpPr>
            <p:nvPr/>
          </p:nvSpPr>
          <p:spPr bwMode="auto">
            <a:xfrm>
              <a:off x="280" y="601"/>
              <a:ext cx="5426" cy="0"/>
            </a:xfrm>
            <a:prstGeom prst="line">
              <a:avLst/>
            </a:prstGeom>
            <a:noFill/>
            <a:ln w="28575">
              <a:solidFill>
                <a:srgbClr val="FF6600"/>
              </a:solidFill>
              <a:round/>
              <a:headEnd/>
              <a:tailEnd/>
            </a:ln>
          </p:spPr>
          <p:txBody>
            <a:bodyPr/>
            <a:lstStyle/>
            <a:p>
              <a:endParaRPr lang="ru-RU"/>
            </a:p>
          </p:txBody>
        </p:sp>
      </p:grpSp>
      <p:sp>
        <p:nvSpPr>
          <p:cNvPr id="25617" name="Rectangle 26"/>
          <p:cNvSpPr>
            <a:spLocks noChangeArrowheads="1"/>
          </p:cNvSpPr>
          <p:nvPr/>
        </p:nvSpPr>
        <p:spPr bwMode="auto">
          <a:xfrm>
            <a:off x="468313" y="188913"/>
            <a:ext cx="8229600" cy="360362"/>
          </a:xfrm>
          <a:prstGeom prst="rect">
            <a:avLst/>
          </a:prstGeom>
          <a:noFill/>
          <a:ln w="9525">
            <a:noFill/>
            <a:miter lim="800000"/>
            <a:headEnd/>
            <a:tailEnd/>
          </a:ln>
        </p:spPr>
        <p:txBody>
          <a:bodyPr anchor="ctr"/>
          <a:lstStyle/>
          <a:p>
            <a:r>
              <a:rPr lang="ru-RU" sz="2400" b="1">
                <a:solidFill>
                  <a:srgbClr val="000000"/>
                </a:solidFill>
                <a:latin typeface="Times New Roman" pitchFamily="18" charset="0"/>
              </a:rPr>
              <a:t>Трехлетнее планирование бюджета</a:t>
            </a:r>
          </a:p>
        </p:txBody>
      </p:sp>
      <p:sp>
        <p:nvSpPr>
          <p:cNvPr id="25618" name="Rectangle 27"/>
          <p:cNvSpPr>
            <a:spLocks noChangeArrowheads="1"/>
          </p:cNvSpPr>
          <p:nvPr/>
        </p:nvSpPr>
        <p:spPr bwMode="auto">
          <a:xfrm>
            <a:off x="2324100" y="4835525"/>
            <a:ext cx="3048000" cy="828675"/>
          </a:xfrm>
          <a:prstGeom prst="rect">
            <a:avLst/>
          </a:prstGeom>
          <a:noFill/>
          <a:ln w="28575">
            <a:solidFill>
              <a:srgbClr val="000000"/>
            </a:solidFill>
            <a:miter lim="800000"/>
            <a:headEnd/>
            <a:tailEnd/>
          </a:ln>
        </p:spPr>
        <p:txBody>
          <a:bodyPr wrap="none" lIns="0" tIns="0" rIns="0" bIns="0" anchor="ctr"/>
          <a:lstStyle/>
          <a:p>
            <a:pPr algn="ctr" eaLnBrk="0" hangingPunct="0">
              <a:lnSpc>
                <a:spcPts val="2000"/>
              </a:lnSpc>
              <a:spcBef>
                <a:spcPct val="50000"/>
              </a:spcBef>
            </a:pPr>
            <a:r>
              <a:rPr lang="ru-RU" sz="1600">
                <a:solidFill>
                  <a:srgbClr val="000000"/>
                </a:solidFill>
                <a:latin typeface="Arial Black" pitchFamily="34" charset="0"/>
              </a:rPr>
              <a:t>Плановый период</a:t>
            </a:r>
          </a:p>
          <a:p>
            <a:pPr algn="ctr" eaLnBrk="0" hangingPunct="0">
              <a:lnSpc>
                <a:spcPts val="2000"/>
              </a:lnSpc>
              <a:spcBef>
                <a:spcPct val="50000"/>
              </a:spcBef>
            </a:pPr>
            <a:r>
              <a:rPr lang="ru-RU" sz="1600">
                <a:solidFill>
                  <a:srgbClr val="000000"/>
                </a:solidFill>
                <a:latin typeface="Arial Black" pitchFamily="34" charset="0"/>
              </a:rPr>
              <a:t>(2 года)</a:t>
            </a:r>
            <a:endParaRPr lang="en-GB" sz="1600">
              <a:solidFill>
                <a:srgbClr val="000000"/>
              </a:solidFill>
              <a:latin typeface="Arial Black" pitchFamily="34" charset="0"/>
            </a:endParaRPr>
          </a:p>
        </p:txBody>
      </p:sp>
      <p:sp>
        <p:nvSpPr>
          <p:cNvPr id="25619" name="Rectangle 28"/>
          <p:cNvSpPr>
            <a:spLocks noChangeArrowheads="1"/>
          </p:cNvSpPr>
          <p:nvPr/>
        </p:nvSpPr>
        <p:spPr bwMode="auto">
          <a:xfrm>
            <a:off x="3911600" y="3194050"/>
            <a:ext cx="3048000" cy="828675"/>
          </a:xfrm>
          <a:prstGeom prst="rect">
            <a:avLst/>
          </a:prstGeom>
          <a:noFill/>
          <a:ln w="28575">
            <a:solidFill>
              <a:srgbClr val="000000"/>
            </a:solidFill>
            <a:miter lim="800000"/>
            <a:headEnd/>
            <a:tailEnd/>
          </a:ln>
        </p:spPr>
        <p:txBody>
          <a:bodyPr wrap="none" lIns="0" tIns="0" rIns="0" bIns="0" anchor="ctr"/>
          <a:lstStyle/>
          <a:p>
            <a:pPr algn="ctr" eaLnBrk="0" hangingPunct="0">
              <a:lnSpc>
                <a:spcPts val="2000"/>
              </a:lnSpc>
              <a:spcBef>
                <a:spcPct val="50000"/>
              </a:spcBef>
            </a:pPr>
            <a:r>
              <a:rPr lang="ru-RU" sz="1600">
                <a:solidFill>
                  <a:srgbClr val="000000"/>
                </a:solidFill>
                <a:latin typeface="Arial Black" pitchFamily="34" charset="0"/>
              </a:rPr>
              <a:t>Плановый период</a:t>
            </a:r>
          </a:p>
          <a:p>
            <a:pPr algn="ctr" eaLnBrk="0" hangingPunct="0">
              <a:lnSpc>
                <a:spcPts val="2000"/>
              </a:lnSpc>
              <a:spcBef>
                <a:spcPct val="50000"/>
              </a:spcBef>
            </a:pPr>
            <a:r>
              <a:rPr lang="ru-RU" sz="1600">
                <a:solidFill>
                  <a:srgbClr val="000000"/>
                </a:solidFill>
                <a:latin typeface="Arial Black" pitchFamily="34" charset="0"/>
              </a:rPr>
              <a:t>(2 года)</a:t>
            </a:r>
            <a:endParaRPr lang="en-GB" sz="1600">
              <a:solidFill>
                <a:srgbClr val="000000"/>
              </a:solidFill>
              <a:latin typeface="Arial Black" pitchFamily="34" charset="0"/>
            </a:endParaRPr>
          </a:p>
        </p:txBody>
      </p:sp>
      <p:sp>
        <p:nvSpPr>
          <p:cNvPr id="25620" name="Rectangle 29"/>
          <p:cNvSpPr>
            <a:spLocks noChangeArrowheads="1"/>
          </p:cNvSpPr>
          <p:nvPr/>
        </p:nvSpPr>
        <p:spPr bwMode="auto">
          <a:xfrm>
            <a:off x="5659438" y="1527175"/>
            <a:ext cx="3048000" cy="828675"/>
          </a:xfrm>
          <a:prstGeom prst="rect">
            <a:avLst/>
          </a:prstGeom>
          <a:noFill/>
          <a:ln w="28575">
            <a:solidFill>
              <a:srgbClr val="000000"/>
            </a:solidFill>
            <a:miter lim="800000"/>
            <a:headEnd/>
            <a:tailEnd/>
          </a:ln>
        </p:spPr>
        <p:txBody>
          <a:bodyPr wrap="none" lIns="0" tIns="0" rIns="0" bIns="0" anchor="ctr"/>
          <a:lstStyle/>
          <a:p>
            <a:pPr algn="ctr" eaLnBrk="0" hangingPunct="0">
              <a:lnSpc>
                <a:spcPts val="2000"/>
              </a:lnSpc>
              <a:spcBef>
                <a:spcPct val="50000"/>
              </a:spcBef>
            </a:pPr>
            <a:r>
              <a:rPr lang="ru-RU" sz="1600">
                <a:solidFill>
                  <a:srgbClr val="000000"/>
                </a:solidFill>
                <a:latin typeface="Arial Black" pitchFamily="34" charset="0"/>
              </a:rPr>
              <a:t>Плановый период</a:t>
            </a:r>
          </a:p>
          <a:p>
            <a:pPr algn="ctr" eaLnBrk="0" hangingPunct="0">
              <a:lnSpc>
                <a:spcPts val="2000"/>
              </a:lnSpc>
              <a:spcBef>
                <a:spcPct val="50000"/>
              </a:spcBef>
            </a:pPr>
            <a:r>
              <a:rPr lang="ru-RU" sz="1600">
                <a:solidFill>
                  <a:srgbClr val="000000"/>
                </a:solidFill>
                <a:latin typeface="Arial Black" pitchFamily="34" charset="0"/>
              </a:rPr>
              <a:t>(2 года)</a:t>
            </a:r>
            <a:endParaRPr lang="en-GB" sz="1600">
              <a:solidFill>
                <a:srgbClr val="000000"/>
              </a:solidFill>
              <a:latin typeface="Arial Black" pitchFamily="34" charset="0"/>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Прямая соединительная линия 29"/>
          <p:cNvCxnSpPr/>
          <p:nvPr/>
        </p:nvCxnSpPr>
        <p:spPr>
          <a:xfrm rot="5400000">
            <a:off x="4394199" y="1854201"/>
            <a:ext cx="357190" cy="15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rot="5400000">
            <a:off x="7894661" y="2249479"/>
            <a:ext cx="357190" cy="15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rot="5400000">
            <a:off x="5156199" y="2235201"/>
            <a:ext cx="357190" cy="15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rot="5400000">
            <a:off x="3632199" y="2235201"/>
            <a:ext cx="357190" cy="15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rot="5400000">
            <a:off x="2108199" y="2235201"/>
            <a:ext cx="357190" cy="15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rot="5400000">
            <a:off x="584199" y="2235201"/>
            <a:ext cx="357190" cy="15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14282" y="0"/>
            <a:ext cx="8643998" cy="1015663"/>
          </a:xfrm>
          <a:prstGeom prst="rect">
            <a:avLst/>
          </a:prstGeom>
          <a:noFill/>
        </p:spPr>
        <p:txBody>
          <a:bodyPr wrap="square" rtlCol="0">
            <a:spAutoFit/>
          </a:bodyPr>
          <a:lstStyle/>
          <a:p>
            <a:pPr algn="just"/>
            <a:r>
              <a:rPr lang="ru-RU" sz="2000" b="1" dirty="0" smtClean="0">
                <a:latin typeface="Times New Roman" pitchFamily="18" charset="0"/>
                <a:cs typeface="Times New Roman" pitchFamily="18" charset="0"/>
              </a:rPr>
              <a:t>Бюджетный процесс </a:t>
            </a:r>
            <a:r>
              <a:rPr lang="ru-RU" sz="2000" dirty="0" smtClean="0">
                <a:latin typeface="Times New Roman" pitchFamily="18" charset="0"/>
                <a:cs typeface="Times New Roman" pitchFamily="18" charset="0"/>
              </a:rPr>
              <a:t>– это деятельность по составлению проекта бюджета, его рассмотрению, утверждению, исполнению, составлению отчета об исполнении и его утверждению.</a:t>
            </a:r>
            <a:endParaRPr lang="ru-RU" sz="2000" dirty="0">
              <a:latin typeface="Times New Roman" pitchFamily="18" charset="0"/>
              <a:cs typeface="Times New Roman" pitchFamily="18" charset="0"/>
            </a:endParaRPr>
          </a:p>
        </p:txBody>
      </p:sp>
      <p:sp>
        <p:nvSpPr>
          <p:cNvPr id="3" name="Скругленный прямоугольник 2"/>
          <p:cNvSpPr/>
          <p:nvPr/>
        </p:nvSpPr>
        <p:spPr>
          <a:xfrm>
            <a:off x="1714480" y="1285860"/>
            <a:ext cx="6072230" cy="500066"/>
          </a:xfrm>
          <a:prstGeom prst="roundRect">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СТАДИИ  БЮДЖЕТНОГО  ПРОЦЕССА</a:t>
            </a:r>
            <a:endParaRPr lang="ru-RU" dirty="0"/>
          </a:p>
        </p:txBody>
      </p:sp>
      <p:sp>
        <p:nvSpPr>
          <p:cNvPr id="5" name="Прямоугольник 4"/>
          <p:cNvSpPr/>
          <p:nvPr/>
        </p:nvSpPr>
        <p:spPr>
          <a:xfrm>
            <a:off x="228600" y="2438400"/>
            <a:ext cx="1219200" cy="1600200"/>
          </a:xfrm>
          <a:prstGeom prst="rect">
            <a:avLst/>
          </a:prstGeom>
          <a:solidFill>
            <a:srgbClr val="FFCC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latin typeface="Times New Roman" pitchFamily="18" charset="0"/>
                <a:cs typeface="Times New Roman" pitchFamily="18" charset="0"/>
              </a:rPr>
              <a:t>1</a:t>
            </a:r>
            <a:r>
              <a:rPr lang="ru-RU" sz="1400" dirty="0" smtClean="0">
                <a:solidFill>
                  <a:schemeClr val="tx1"/>
                </a:solidFill>
                <a:latin typeface="Times New Roman" pitchFamily="18" charset="0"/>
                <a:cs typeface="Times New Roman" pitchFamily="18" charset="0"/>
              </a:rPr>
              <a:t>.</a:t>
            </a:r>
          </a:p>
          <a:p>
            <a:pPr algn="ctr"/>
            <a:r>
              <a:rPr lang="ru-RU" sz="1400" dirty="0" smtClean="0">
                <a:solidFill>
                  <a:schemeClr val="tx1"/>
                </a:solidFill>
                <a:latin typeface="Times New Roman" pitchFamily="18" charset="0"/>
                <a:cs typeface="Times New Roman" pitchFamily="18" charset="0"/>
              </a:rPr>
              <a:t> </a:t>
            </a:r>
            <a:r>
              <a:rPr lang="ru-RU" sz="1400" dirty="0" smtClean="0">
                <a:solidFill>
                  <a:schemeClr val="tx1"/>
                </a:solidFill>
                <a:latin typeface="Times New Roman" pitchFamily="18" charset="0"/>
                <a:cs typeface="Times New Roman" pitchFamily="18" charset="0"/>
              </a:rPr>
              <a:t>Разработка проекта бюджета  </a:t>
            </a:r>
            <a:endParaRPr lang="ru-RU" sz="1400" dirty="0">
              <a:solidFill>
                <a:schemeClr val="tx1"/>
              </a:solidFill>
              <a:latin typeface="Times New Roman" pitchFamily="18" charset="0"/>
              <a:cs typeface="Times New Roman" pitchFamily="18" charset="0"/>
            </a:endParaRPr>
          </a:p>
        </p:txBody>
      </p:sp>
      <p:sp>
        <p:nvSpPr>
          <p:cNvPr id="6" name="Прямоугольник 5"/>
          <p:cNvSpPr/>
          <p:nvPr/>
        </p:nvSpPr>
        <p:spPr>
          <a:xfrm>
            <a:off x="1752600" y="2438400"/>
            <a:ext cx="1133468" cy="1600200"/>
          </a:xfrm>
          <a:prstGeom prst="rect">
            <a:avLst/>
          </a:prstGeom>
          <a:solidFill>
            <a:srgbClr val="FFCC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latin typeface="Times New Roman" pitchFamily="18" charset="0"/>
                <a:cs typeface="Times New Roman" pitchFamily="18" charset="0"/>
              </a:rPr>
              <a:t>2. Рассмотрение проекта бюджета  </a:t>
            </a:r>
            <a:endParaRPr lang="ru-RU" sz="1400" dirty="0">
              <a:solidFill>
                <a:schemeClr val="tx1"/>
              </a:solidFill>
              <a:latin typeface="Times New Roman" pitchFamily="18" charset="0"/>
              <a:cs typeface="Times New Roman" pitchFamily="18" charset="0"/>
            </a:endParaRPr>
          </a:p>
        </p:txBody>
      </p:sp>
      <p:sp>
        <p:nvSpPr>
          <p:cNvPr id="7" name="Прямоугольник 6"/>
          <p:cNvSpPr/>
          <p:nvPr/>
        </p:nvSpPr>
        <p:spPr>
          <a:xfrm>
            <a:off x="4800600" y="2438400"/>
            <a:ext cx="1219200" cy="1600200"/>
          </a:xfrm>
          <a:prstGeom prst="rect">
            <a:avLst/>
          </a:prstGeom>
          <a:solidFill>
            <a:srgbClr val="FFCC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latin typeface="Times New Roman" pitchFamily="18" charset="0"/>
                <a:cs typeface="Times New Roman" pitchFamily="18" charset="0"/>
              </a:rPr>
              <a:t>4</a:t>
            </a:r>
            <a:r>
              <a:rPr lang="ru-RU" sz="1400" dirty="0" smtClean="0">
                <a:solidFill>
                  <a:schemeClr val="tx1"/>
                </a:solidFill>
                <a:latin typeface="Times New Roman" pitchFamily="18" charset="0"/>
                <a:cs typeface="Times New Roman" pitchFamily="18" charset="0"/>
              </a:rPr>
              <a:t>. </a:t>
            </a:r>
          </a:p>
          <a:p>
            <a:pPr algn="ctr"/>
            <a:r>
              <a:rPr lang="ru-RU" sz="1400" dirty="0" err="1" smtClean="0">
                <a:solidFill>
                  <a:schemeClr val="tx1"/>
                </a:solidFill>
                <a:latin typeface="Times New Roman" pitchFamily="18" charset="0"/>
                <a:cs typeface="Times New Roman" pitchFamily="18" charset="0"/>
              </a:rPr>
              <a:t>Утверж-дение</a:t>
            </a:r>
            <a:r>
              <a:rPr lang="ru-RU" sz="1400" dirty="0" smtClean="0">
                <a:solidFill>
                  <a:schemeClr val="tx1"/>
                </a:solidFill>
                <a:latin typeface="Times New Roman" pitchFamily="18" charset="0"/>
                <a:cs typeface="Times New Roman" pitchFamily="18" charset="0"/>
              </a:rPr>
              <a:t> </a:t>
            </a:r>
            <a:r>
              <a:rPr lang="ru-RU" sz="1400" dirty="0" smtClean="0">
                <a:solidFill>
                  <a:schemeClr val="tx1"/>
                </a:solidFill>
                <a:latin typeface="Times New Roman" pitchFamily="18" charset="0"/>
                <a:cs typeface="Times New Roman" pitchFamily="18" charset="0"/>
              </a:rPr>
              <a:t>проекта бюджета  </a:t>
            </a:r>
            <a:endParaRPr lang="ru-RU" sz="1400" dirty="0">
              <a:solidFill>
                <a:schemeClr val="tx1"/>
              </a:solidFill>
              <a:latin typeface="Times New Roman" pitchFamily="18" charset="0"/>
              <a:cs typeface="Times New Roman" pitchFamily="18" charset="0"/>
            </a:endParaRPr>
          </a:p>
        </p:txBody>
      </p:sp>
      <p:sp>
        <p:nvSpPr>
          <p:cNvPr id="8" name="Прямоугольник 7"/>
          <p:cNvSpPr/>
          <p:nvPr/>
        </p:nvSpPr>
        <p:spPr>
          <a:xfrm>
            <a:off x="6248400" y="2438400"/>
            <a:ext cx="1123968" cy="1600200"/>
          </a:xfrm>
          <a:prstGeom prst="rect">
            <a:avLst/>
          </a:prstGeom>
          <a:solidFill>
            <a:srgbClr val="FFCC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latin typeface="Times New Roman" pitchFamily="18" charset="0"/>
                <a:cs typeface="Times New Roman" pitchFamily="18" charset="0"/>
              </a:rPr>
              <a:t>5</a:t>
            </a:r>
            <a:r>
              <a:rPr lang="ru-RU" sz="1400" dirty="0" smtClean="0">
                <a:solidFill>
                  <a:schemeClr val="tx1"/>
                </a:solidFill>
                <a:latin typeface="Times New Roman" pitchFamily="18" charset="0"/>
                <a:cs typeface="Times New Roman" pitchFamily="18" charset="0"/>
              </a:rPr>
              <a:t>. </a:t>
            </a:r>
            <a:r>
              <a:rPr lang="ru-RU" sz="1400" dirty="0" smtClean="0">
                <a:solidFill>
                  <a:schemeClr val="tx1"/>
                </a:solidFill>
                <a:latin typeface="Times New Roman" pitchFamily="18" charset="0"/>
                <a:cs typeface="Times New Roman" pitchFamily="18" charset="0"/>
              </a:rPr>
              <a:t>Исполнение бюджета  </a:t>
            </a:r>
            <a:endParaRPr lang="ru-RU" sz="1400" dirty="0">
              <a:solidFill>
                <a:schemeClr val="tx1"/>
              </a:solidFill>
              <a:latin typeface="Times New Roman" pitchFamily="18" charset="0"/>
              <a:cs typeface="Times New Roman" pitchFamily="18" charset="0"/>
            </a:endParaRPr>
          </a:p>
        </p:txBody>
      </p:sp>
      <p:sp>
        <p:nvSpPr>
          <p:cNvPr id="9" name="Прямоугольник 8"/>
          <p:cNvSpPr/>
          <p:nvPr/>
        </p:nvSpPr>
        <p:spPr>
          <a:xfrm>
            <a:off x="7620000" y="2438400"/>
            <a:ext cx="1304956" cy="1609732"/>
          </a:xfrm>
          <a:prstGeom prst="rect">
            <a:avLst/>
          </a:prstGeom>
          <a:solidFill>
            <a:srgbClr val="FFCC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latin typeface="Times New Roman" pitchFamily="18" charset="0"/>
                <a:cs typeface="Times New Roman" pitchFamily="18" charset="0"/>
              </a:rPr>
              <a:t>6. </a:t>
            </a:r>
            <a:r>
              <a:rPr lang="ru-RU" sz="1400" dirty="0" smtClean="0">
                <a:solidFill>
                  <a:schemeClr val="tx1"/>
                </a:solidFill>
                <a:latin typeface="Times New Roman" pitchFamily="18" charset="0"/>
                <a:cs typeface="Times New Roman" pitchFamily="18" charset="0"/>
              </a:rPr>
              <a:t>Рассмотрение и утверждение отчета об исполнении  бюджета </a:t>
            </a:r>
            <a:r>
              <a:rPr lang="ru-RU" sz="1400" dirty="0" smtClean="0">
                <a:latin typeface="Times New Roman" pitchFamily="18" charset="0"/>
                <a:cs typeface="Times New Roman" pitchFamily="18" charset="0"/>
              </a:rPr>
              <a:t> </a:t>
            </a:r>
            <a:endParaRPr lang="ru-RU" sz="1400" dirty="0">
              <a:latin typeface="Times New Roman" pitchFamily="18" charset="0"/>
              <a:cs typeface="Times New Roman" pitchFamily="18" charset="0"/>
            </a:endParaRPr>
          </a:p>
        </p:txBody>
      </p:sp>
      <p:sp>
        <p:nvSpPr>
          <p:cNvPr id="10" name="Скругленный прямоугольник 9"/>
          <p:cNvSpPr/>
          <p:nvPr/>
        </p:nvSpPr>
        <p:spPr>
          <a:xfrm>
            <a:off x="6248400" y="4724400"/>
            <a:ext cx="1295400" cy="381000"/>
          </a:xfrm>
          <a:prstGeom prst="roundRect">
            <a:avLst/>
          </a:prstGeom>
          <a:solidFill>
            <a:schemeClr val="accent2">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bg1"/>
                </a:solidFill>
                <a:latin typeface="Times New Roman" pitchFamily="18" charset="0"/>
                <a:cs typeface="Times New Roman" pitchFamily="18" charset="0"/>
              </a:rPr>
              <a:t>бюджетный год</a:t>
            </a:r>
            <a:endParaRPr lang="ru-RU" sz="1200" dirty="0">
              <a:solidFill>
                <a:schemeClr val="bg1"/>
              </a:solidFill>
              <a:latin typeface="Times New Roman" pitchFamily="18" charset="0"/>
              <a:cs typeface="Times New Roman" pitchFamily="18" charset="0"/>
            </a:endParaRPr>
          </a:p>
        </p:txBody>
      </p:sp>
      <p:sp>
        <p:nvSpPr>
          <p:cNvPr id="11" name="Скругленный прямоугольник 10"/>
          <p:cNvSpPr/>
          <p:nvPr/>
        </p:nvSpPr>
        <p:spPr>
          <a:xfrm>
            <a:off x="838200" y="5638800"/>
            <a:ext cx="7715304" cy="428628"/>
          </a:xfrm>
          <a:prstGeom prst="roundRect">
            <a:avLst/>
          </a:prstGeom>
          <a:solidFill>
            <a:schemeClr val="accent2">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chemeClr val="bg1"/>
                </a:solidFill>
                <a:latin typeface="Times New Roman" pitchFamily="18" charset="0"/>
                <a:cs typeface="Times New Roman" pitchFamily="18" charset="0"/>
              </a:rPr>
              <a:t>бюджетный период</a:t>
            </a:r>
            <a:endParaRPr lang="ru-RU" sz="2400" dirty="0">
              <a:solidFill>
                <a:schemeClr val="bg1"/>
              </a:solidFill>
              <a:latin typeface="Times New Roman" pitchFamily="18" charset="0"/>
              <a:cs typeface="Times New Roman" pitchFamily="18" charset="0"/>
            </a:endParaRPr>
          </a:p>
        </p:txBody>
      </p:sp>
      <p:sp>
        <p:nvSpPr>
          <p:cNvPr id="19" name="Правая фигурная скобка 18"/>
          <p:cNvSpPr/>
          <p:nvPr/>
        </p:nvSpPr>
        <p:spPr>
          <a:xfrm rot="5400000">
            <a:off x="6675839" y="3763561"/>
            <a:ext cx="269090" cy="1123968"/>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0" name="Правая фигурная скобка 19"/>
          <p:cNvSpPr/>
          <p:nvPr/>
        </p:nvSpPr>
        <p:spPr>
          <a:xfrm rot="5400000">
            <a:off x="4443442" y="966758"/>
            <a:ext cx="357190" cy="8786874"/>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22" name="Прямая соединительная линия 21"/>
          <p:cNvCxnSpPr/>
          <p:nvPr/>
        </p:nvCxnSpPr>
        <p:spPr>
          <a:xfrm>
            <a:off x="762000" y="2057400"/>
            <a:ext cx="7310462" cy="1586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Прямоугольник 20"/>
          <p:cNvSpPr/>
          <p:nvPr/>
        </p:nvSpPr>
        <p:spPr>
          <a:xfrm>
            <a:off x="3124200" y="2438400"/>
            <a:ext cx="1371600" cy="1600200"/>
          </a:xfrm>
          <a:prstGeom prst="rect">
            <a:avLst/>
          </a:prstGeom>
          <a:solidFill>
            <a:srgbClr val="FFCC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latin typeface="Times New Roman" pitchFamily="18" charset="0"/>
                <a:cs typeface="Times New Roman" pitchFamily="18" charset="0"/>
              </a:rPr>
              <a:t>3. </a:t>
            </a:r>
            <a:endParaRPr lang="ru-RU" sz="1400" dirty="0" smtClean="0">
              <a:solidFill>
                <a:schemeClr val="tx1"/>
              </a:solidFill>
              <a:latin typeface="Times New Roman" pitchFamily="18" charset="0"/>
              <a:cs typeface="Times New Roman" pitchFamily="18" charset="0"/>
            </a:endParaRPr>
          </a:p>
          <a:p>
            <a:pPr algn="ctr"/>
            <a:r>
              <a:rPr lang="ru-RU" sz="1400" dirty="0" smtClean="0">
                <a:solidFill>
                  <a:schemeClr val="tx1"/>
                </a:solidFill>
                <a:latin typeface="Times New Roman" pitchFamily="18" charset="0"/>
                <a:cs typeface="Times New Roman" pitchFamily="18" charset="0"/>
              </a:rPr>
              <a:t>Проведение публичных слушаний по </a:t>
            </a:r>
            <a:r>
              <a:rPr lang="ru-RU" sz="1400" dirty="0" smtClean="0">
                <a:solidFill>
                  <a:schemeClr val="tx1"/>
                </a:solidFill>
                <a:latin typeface="Times New Roman" pitchFamily="18" charset="0"/>
                <a:cs typeface="Times New Roman" pitchFamily="18" charset="0"/>
              </a:rPr>
              <a:t> проекту </a:t>
            </a:r>
            <a:r>
              <a:rPr lang="ru-RU" sz="1400" dirty="0" smtClean="0">
                <a:solidFill>
                  <a:schemeClr val="tx1"/>
                </a:solidFill>
                <a:latin typeface="Times New Roman" pitchFamily="18" charset="0"/>
                <a:cs typeface="Times New Roman" pitchFamily="18" charset="0"/>
              </a:rPr>
              <a:t>бюджета  </a:t>
            </a:r>
            <a:endParaRPr lang="ru-RU" sz="1400" dirty="0">
              <a:solidFill>
                <a:schemeClr val="tx1"/>
              </a:solidFill>
              <a:latin typeface="Times New Roman" pitchFamily="18" charset="0"/>
              <a:cs typeface="Times New Roman" pitchFamily="18" charset="0"/>
            </a:endParaRPr>
          </a:p>
        </p:txBody>
      </p:sp>
      <p:cxnSp>
        <p:nvCxnSpPr>
          <p:cNvPr id="29" name="Прямая соединительная линия 28"/>
          <p:cNvCxnSpPr/>
          <p:nvPr/>
        </p:nvCxnSpPr>
        <p:spPr>
          <a:xfrm rot="5400000">
            <a:off x="6603999" y="2235201"/>
            <a:ext cx="357190" cy="15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2"/>
          <p:cNvSpPr txBox="1">
            <a:spLocks/>
          </p:cNvSpPr>
          <p:nvPr/>
        </p:nvSpPr>
        <p:spPr>
          <a:xfrm>
            <a:off x="214282" y="0"/>
            <a:ext cx="8929718" cy="428604"/>
          </a:xfrm>
          <a:prstGeom prst="rect">
            <a:avLst/>
          </a:prstGeom>
        </p:spPr>
        <p:txBody>
          <a:bodyPr/>
          <a:lstStyle/>
          <a:p>
            <a:pPr marL="342900" indent="-342900" algn="ctr" eaLnBrk="0" hangingPunct="0">
              <a:spcBef>
                <a:spcPct val="20000"/>
              </a:spcBef>
              <a:defRPr/>
            </a:pPr>
            <a:r>
              <a:rPr lang="ru-RU" sz="2800" kern="0" dirty="0" smtClean="0">
                <a:latin typeface="Times New Roman" pitchFamily="18" charset="0"/>
                <a:cs typeface="Times New Roman" pitchFamily="18" charset="0"/>
              </a:rPr>
              <a:t> </a:t>
            </a:r>
            <a:r>
              <a:rPr lang="ru-RU" sz="2400" kern="0" dirty="0" smtClean="0">
                <a:latin typeface="Times New Roman" pitchFamily="18" charset="0"/>
                <a:cs typeface="Times New Roman" pitchFamily="18" charset="0"/>
              </a:rPr>
              <a:t>Какие бывают </a:t>
            </a:r>
            <a:r>
              <a:rPr lang="ru-RU" sz="2400" b="1" i="1" kern="0" dirty="0" smtClean="0">
                <a:latin typeface="Times New Roman" pitchFamily="18" charset="0"/>
                <a:cs typeface="Times New Roman" pitchFamily="18" charset="0"/>
              </a:rPr>
              <a:t>бюджеты</a:t>
            </a:r>
            <a:r>
              <a:rPr lang="ru-RU" sz="2400" kern="0" dirty="0" smtClean="0">
                <a:latin typeface="Times New Roman" pitchFamily="18" charset="0"/>
                <a:cs typeface="Times New Roman" pitchFamily="18" charset="0"/>
              </a:rPr>
              <a:t>?</a:t>
            </a:r>
            <a:endParaRPr lang="ru-RU" sz="2400" kern="0" dirty="0">
              <a:latin typeface="Times New Roman" pitchFamily="18" charset="0"/>
              <a:cs typeface="Times New Roman" pitchFamily="18" charset="0"/>
            </a:endParaRPr>
          </a:p>
          <a:p>
            <a:pPr marL="342900" indent="-342900" algn="ctr" eaLnBrk="0" hangingPunct="0">
              <a:spcBef>
                <a:spcPct val="20000"/>
              </a:spcBef>
              <a:defRPr/>
            </a:pPr>
            <a:endParaRPr lang="ru-RU" sz="2800" b="1" i="1" kern="0" dirty="0" smtClean="0">
              <a:latin typeface="Times New Roman" pitchFamily="18" charset="0"/>
              <a:cs typeface="Times New Roman" pitchFamily="18" charset="0"/>
            </a:endParaRPr>
          </a:p>
          <a:p>
            <a:pPr marL="342900" indent="-342900" algn="ctr" eaLnBrk="0" hangingPunct="0">
              <a:spcBef>
                <a:spcPct val="20000"/>
              </a:spcBef>
              <a:buFontTx/>
              <a:buChar char="•"/>
              <a:defRPr/>
            </a:pPr>
            <a:endParaRPr lang="ru-RU" sz="2800" kern="0" dirty="0">
              <a:latin typeface="Times New Roman" pitchFamily="18" charset="0"/>
              <a:cs typeface="Times New Roman" pitchFamily="18" charset="0"/>
            </a:endParaRPr>
          </a:p>
        </p:txBody>
      </p:sp>
      <p:pic>
        <p:nvPicPr>
          <p:cNvPr id="1030" name="Picture 6" descr="https://im2-tub-ru.yandex.net/i?id=0126215b62536e68d83d072d5015cd98&amp;n=33&amp;h=215&amp;w=363"/>
          <p:cNvPicPr>
            <a:picLocks noChangeAspect="1" noChangeArrowheads="1"/>
          </p:cNvPicPr>
          <p:nvPr/>
        </p:nvPicPr>
        <p:blipFill>
          <a:blip r:embed="rId2" cstate="print"/>
          <a:srcRect/>
          <a:stretch>
            <a:fillRect/>
          </a:stretch>
        </p:blipFill>
        <p:spPr bwMode="auto">
          <a:xfrm>
            <a:off x="0" y="3824190"/>
            <a:ext cx="3071802" cy="1819388"/>
          </a:xfrm>
          <a:prstGeom prst="rect">
            <a:avLst/>
          </a:prstGeom>
          <a:noFill/>
        </p:spPr>
      </p:pic>
      <p:pic>
        <p:nvPicPr>
          <p:cNvPr id="1034" name="Picture 10" descr="http://narzur.ru/uploads/articles/2016/07/25/57965310f286a8.57333102.jpg"/>
          <p:cNvPicPr>
            <a:picLocks noChangeAspect="1" noChangeArrowheads="1"/>
          </p:cNvPicPr>
          <p:nvPr/>
        </p:nvPicPr>
        <p:blipFill>
          <a:blip r:embed="rId3" cstate="print"/>
          <a:srcRect/>
          <a:stretch>
            <a:fillRect/>
          </a:stretch>
        </p:blipFill>
        <p:spPr bwMode="auto">
          <a:xfrm>
            <a:off x="3214678" y="3929066"/>
            <a:ext cx="3000396" cy="1714512"/>
          </a:xfrm>
          <a:prstGeom prst="rect">
            <a:avLst/>
          </a:prstGeom>
          <a:noFill/>
        </p:spPr>
      </p:pic>
      <p:sp>
        <p:nvSpPr>
          <p:cNvPr id="1044" name="AutoShape 20" descr="http://formula-7.ru/images/580f7df50c8a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6" name="AutoShape 22" descr="http://formula-7.ru/images/580f7df50c8a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49" name="Picture 25" descr="C:\Documents and Settings\Home\Рабочий стол\Презентации\Презентации\580f7df50c8a2.jpg.gif"/>
          <p:cNvPicPr>
            <a:picLocks noChangeAspect="1" noChangeArrowheads="1"/>
          </p:cNvPicPr>
          <p:nvPr/>
        </p:nvPicPr>
        <p:blipFill>
          <a:blip r:embed="rId4" cstate="print"/>
          <a:srcRect/>
          <a:stretch>
            <a:fillRect/>
          </a:stretch>
        </p:blipFill>
        <p:spPr bwMode="auto">
          <a:xfrm>
            <a:off x="6236458" y="3643314"/>
            <a:ext cx="2907542" cy="2000264"/>
          </a:xfrm>
          <a:prstGeom prst="rect">
            <a:avLst/>
          </a:prstGeom>
          <a:noFill/>
        </p:spPr>
      </p:pic>
      <p:sp>
        <p:nvSpPr>
          <p:cNvPr id="17" name="TextBox 16"/>
          <p:cNvSpPr txBox="1"/>
          <p:nvPr/>
        </p:nvSpPr>
        <p:spPr>
          <a:xfrm>
            <a:off x="6286512" y="714356"/>
            <a:ext cx="2643206" cy="369332"/>
          </a:xfrm>
          <a:prstGeom prst="rect">
            <a:avLst/>
          </a:prstGeom>
          <a:noFill/>
        </p:spPr>
        <p:txBody>
          <a:bodyPr wrap="square" rtlCol="0">
            <a:spAutoFit/>
          </a:bodyPr>
          <a:lstStyle/>
          <a:p>
            <a:r>
              <a:rPr lang="ru-RU" b="1" dirty="0" smtClean="0"/>
              <a:t>бюджет организаций</a:t>
            </a:r>
            <a:endParaRPr lang="ru-RU" b="1" dirty="0"/>
          </a:p>
        </p:txBody>
      </p:sp>
      <p:sp>
        <p:nvSpPr>
          <p:cNvPr id="18" name="TextBox 17"/>
          <p:cNvSpPr txBox="1"/>
          <p:nvPr/>
        </p:nvSpPr>
        <p:spPr>
          <a:xfrm>
            <a:off x="0" y="5643578"/>
            <a:ext cx="3071802" cy="954107"/>
          </a:xfrm>
          <a:prstGeom prst="rect">
            <a:avLst/>
          </a:prstGeom>
          <a:noFill/>
        </p:spPr>
        <p:txBody>
          <a:bodyPr wrap="square" rtlCol="0">
            <a:spAutoFit/>
          </a:bodyPr>
          <a:lstStyle/>
          <a:p>
            <a:pPr algn="ctr"/>
            <a:r>
              <a:rPr lang="ru-RU" sz="1400" b="1" dirty="0" smtClean="0"/>
              <a:t>Российской Федерации </a:t>
            </a:r>
            <a:r>
              <a:rPr lang="ru-RU" sz="1400" dirty="0" smtClean="0"/>
              <a:t>(федеральный бюджет, бюджеты государственных внебюджетных фондов РФ)</a:t>
            </a:r>
            <a:endParaRPr lang="ru-RU" sz="1400" dirty="0"/>
          </a:p>
        </p:txBody>
      </p:sp>
      <p:sp>
        <p:nvSpPr>
          <p:cNvPr id="19" name="TextBox 18"/>
          <p:cNvSpPr txBox="1"/>
          <p:nvPr/>
        </p:nvSpPr>
        <p:spPr>
          <a:xfrm>
            <a:off x="3286116" y="5643578"/>
            <a:ext cx="2928958" cy="1169551"/>
          </a:xfrm>
          <a:prstGeom prst="rect">
            <a:avLst/>
          </a:prstGeom>
          <a:noFill/>
        </p:spPr>
        <p:txBody>
          <a:bodyPr wrap="square" rtlCol="0">
            <a:spAutoFit/>
          </a:bodyPr>
          <a:lstStyle/>
          <a:p>
            <a:pPr algn="ctr"/>
            <a:r>
              <a:rPr lang="ru-RU" sz="1400" b="1" dirty="0" smtClean="0"/>
              <a:t>субъектов Российской Федерации </a:t>
            </a:r>
          </a:p>
          <a:p>
            <a:pPr algn="ctr"/>
            <a:r>
              <a:rPr lang="ru-RU" sz="1400" dirty="0" smtClean="0"/>
              <a:t>(региональные  бюджеты, бюджеты территориальных фондов ОМС)</a:t>
            </a:r>
            <a:endParaRPr lang="ru-RU" sz="1400" dirty="0"/>
          </a:p>
        </p:txBody>
      </p:sp>
      <p:sp>
        <p:nvSpPr>
          <p:cNvPr id="20" name="TextBox 19"/>
          <p:cNvSpPr txBox="1"/>
          <p:nvPr/>
        </p:nvSpPr>
        <p:spPr>
          <a:xfrm>
            <a:off x="6429388" y="5643578"/>
            <a:ext cx="2714612" cy="738664"/>
          </a:xfrm>
          <a:prstGeom prst="rect">
            <a:avLst/>
          </a:prstGeom>
          <a:noFill/>
        </p:spPr>
        <p:txBody>
          <a:bodyPr wrap="square" rtlCol="0">
            <a:spAutoFit/>
          </a:bodyPr>
          <a:lstStyle/>
          <a:p>
            <a:pPr algn="ctr"/>
            <a:r>
              <a:rPr lang="ru-RU" sz="1400" b="1" dirty="0" smtClean="0"/>
              <a:t>муниципальных</a:t>
            </a:r>
          </a:p>
          <a:p>
            <a:pPr algn="ctr"/>
            <a:r>
              <a:rPr lang="ru-RU" sz="1400" b="1" dirty="0" smtClean="0"/>
              <a:t> образований</a:t>
            </a:r>
          </a:p>
          <a:p>
            <a:pPr algn="ctr"/>
            <a:r>
              <a:rPr lang="ru-RU" sz="1400" dirty="0" smtClean="0"/>
              <a:t>(местные бюджеты)</a:t>
            </a:r>
            <a:endParaRPr lang="ru-RU" sz="1400" dirty="0"/>
          </a:p>
        </p:txBody>
      </p:sp>
      <p:cxnSp>
        <p:nvCxnSpPr>
          <p:cNvPr id="25" name="Прямая со стрелкой 24"/>
          <p:cNvCxnSpPr/>
          <p:nvPr/>
        </p:nvCxnSpPr>
        <p:spPr>
          <a:xfrm>
            <a:off x="4714876" y="857232"/>
            <a:ext cx="1260000" cy="642942"/>
          </a:xfrm>
          <a:prstGeom prst="straightConnector1">
            <a:avLst/>
          </a:prstGeom>
          <a:ln>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rot="10800000" flipV="1">
            <a:off x="2883372" y="857232"/>
            <a:ext cx="1260000" cy="642942"/>
          </a:xfrm>
          <a:prstGeom prst="straightConnector1">
            <a:avLst/>
          </a:prstGeom>
          <a:ln>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p:nvPr/>
        </p:nvCxnSpPr>
        <p:spPr>
          <a:xfrm rot="5400000">
            <a:off x="3501224" y="1785926"/>
            <a:ext cx="1856594" cy="79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000364" y="2857496"/>
            <a:ext cx="3000396" cy="646331"/>
          </a:xfrm>
          <a:prstGeom prst="rect">
            <a:avLst/>
          </a:prstGeom>
          <a:noFill/>
        </p:spPr>
        <p:txBody>
          <a:bodyPr wrap="square" rtlCol="0">
            <a:spAutoFit/>
          </a:bodyPr>
          <a:lstStyle/>
          <a:p>
            <a:pPr algn="ctr"/>
            <a:r>
              <a:rPr lang="ru-RU" b="1" dirty="0" smtClean="0"/>
              <a:t>бюджеты публично-правовых организаций</a:t>
            </a:r>
            <a:endParaRPr lang="ru-RU" b="1" dirty="0"/>
          </a:p>
        </p:txBody>
      </p:sp>
      <p:cxnSp>
        <p:nvCxnSpPr>
          <p:cNvPr id="35" name="Прямая со стрелкой 34"/>
          <p:cNvCxnSpPr/>
          <p:nvPr/>
        </p:nvCxnSpPr>
        <p:spPr>
          <a:xfrm rot="10800000" flipV="1">
            <a:off x="2357422" y="3429000"/>
            <a:ext cx="785818" cy="357190"/>
          </a:xfrm>
          <a:prstGeom prst="straightConnector1">
            <a:avLst/>
          </a:prstGeom>
          <a:ln>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p:cNvCxnSpPr/>
          <p:nvPr/>
        </p:nvCxnSpPr>
        <p:spPr>
          <a:xfrm rot="5400000">
            <a:off x="4215603" y="3785397"/>
            <a:ext cx="428630" cy="1588"/>
          </a:xfrm>
          <a:prstGeom prst="straightConnector1">
            <a:avLst/>
          </a:prstGeom>
          <a:ln>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p:cNvCxnSpPr/>
          <p:nvPr/>
        </p:nvCxnSpPr>
        <p:spPr>
          <a:xfrm>
            <a:off x="5786446" y="3429000"/>
            <a:ext cx="1071570" cy="285752"/>
          </a:xfrm>
          <a:prstGeom prst="straightConnector1">
            <a:avLst/>
          </a:prstGeom>
          <a:ln>
            <a:solidFill>
              <a:srgbClr val="008000"/>
            </a:solidFill>
            <a:tailEnd type="arrow"/>
          </a:ln>
        </p:spPr>
        <p:style>
          <a:lnRef idx="1">
            <a:schemeClr val="accent1"/>
          </a:lnRef>
          <a:fillRef idx="0">
            <a:schemeClr val="accent1"/>
          </a:fillRef>
          <a:effectRef idx="0">
            <a:schemeClr val="accent1"/>
          </a:effectRef>
          <a:fontRef idx="minor">
            <a:schemeClr val="tx1"/>
          </a:fontRef>
        </p:style>
      </p:cxnSp>
      <p:pic>
        <p:nvPicPr>
          <p:cNvPr id="43010" name="Picture 2" descr="https://ds04.infourok.ru/uploads/ex/0df9/000da288-c50c6799/hello_html_m52501858.jpg"/>
          <p:cNvPicPr>
            <a:picLocks noChangeAspect="1" noChangeArrowheads="1"/>
          </p:cNvPicPr>
          <p:nvPr/>
        </p:nvPicPr>
        <p:blipFill>
          <a:blip r:embed="rId5" cstate="print"/>
          <a:srcRect/>
          <a:stretch>
            <a:fillRect/>
          </a:stretch>
        </p:blipFill>
        <p:spPr bwMode="auto">
          <a:xfrm>
            <a:off x="357158" y="712768"/>
            <a:ext cx="2274901" cy="2716232"/>
          </a:xfrm>
          <a:prstGeom prst="rect">
            <a:avLst/>
          </a:prstGeom>
          <a:noFill/>
        </p:spPr>
      </p:pic>
      <p:pic>
        <p:nvPicPr>
          <p:cNvPr id="43012" name="Picture 4" descr="https://im0-tub-ru.yandex.net/i?id=0ccfeca603f9fa2f32b258bc49d58a59&amp;n=13&amp;exp=1"/>
          <p:cNvPicPr>
            <a:picLocks noChangeAspect="1" noChangeArrowheads="1"/>
          </p:cNvPicPr>
          <p:nvPr/>
        </p:nvPicPr>
        <p:blipFill>
          <a:blip r:embed="rId6" cstate="print"/>
          <a:srcRect/>
          <a:stretch>
            <a:fillRect/>
          </a:stretch>
        </p:blipFill>
        <p:spPr bwMode="auto">
          <a:xfrm>
            <a:off x="6072198" y="1214422"/>
            <a:ext cx="2871788" cy="1914526"/>
          </a:xfrm>
          <a:prstGeom prst="rect">
            <a:avLst/>
          </a:prstGeom>
          <a:noFill/>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pozgalev.ru/storage/c/2015/11/12/1447342173_797387_19.jpg"/>
          <p:cNvPicPr>
            <a:picLocks noChangeAspect="1" noChangeArrowheads="1"/>
          </p:cNvPicPr>
          <p:nvPr/>
        </p:nvPicPr>
        <p:blipFill>
          <a:blip r:embed="rId2" cstate="print"/>
          <a:srcRect/>
          <a:stretch>
            <a:fillRect/>
          </a:stretch>
        </p:blipFill>
        <p:spPr bwMode="auto">
          <a:xfrm>
            <a:off x="3071802" y="2000240"/>
            <a:ext cx="2857520" cy="3518322"/>
          </a:xfrm>
          <a:prstGeom prst="rect">
            <a:avLst/>
          </a:prstGeom>
          <a:noFill/>
          <a:ln w="9525">
            <a:noFill/>
            <a:miter lim="800000"/>
            <a:headEnd/>
            <a:tailEnd/>
          </a:ln>
        </p:spPr>
      </p:pic>
      <p:sp>
        <p:nvSpPr>
          <p:cNvPr id="15" name="Скругленный прямоугольник 14"/>
          <p:cNvSpPr/>
          <p:nvPr/>
        </p:nvSpPr>
        <p:spPr>
          <a:xfrm>
            <a:off x="5929322" y="2000240"/>
            <a:ext cx="3000396" cy="3000396"/>
          </a:xfrm>
          <a:prstGeom prst="roundRect">
            <a:avLst/>
          </a:prstGeom>
          <a:solidFill>
            <a:srgbClr val="00CC99"/>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кругленный прямоугольник 13"/>
          <p:cNvSpPr/>
          <p:nvPr/>
        </p:nvSpPr>
        <p:spPr>
          <a:xfrm>
            <a:off x="214282" y="2000240"/>
            <a:ext cx="2857520" cy="3000396"/>
          </a:xfrm>
          <a:prstGeom prst="roundRect">
            <a:avLst/>
          </a:prstGeom>
          <a:solidFill>
            <a:srgbClr val="00CC99"/>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Содержимое 2"/>
          <p:cNvSpPr txBox="1">
            <a:spLocks/>
          </p:cNvSpPr>
          <p:nvPr/>
        </p:nvSpPr>
        <p:spPr>
          <a:xfrm>
            <a:off x="214282" y="0"/>
            <a:ext cx="8929718" cy="642918"/>
          </a:xfrm>
          <a:prstGeom prst="rect">
            <a:avLst/>
          </a:prstGeom>
        </p:spPr>
        <p:txBody>
          <a:bodyPr/>
          <a:lstStyle/>
          <a:p>
            <a:pPr marL="342900" indent="-342900" algn="ctr" eaLnBrk="0" hangingPunct="0">
              <a:spcBef>
                <a:spcPct val="20000"/>
              </a:spcBef>
              <a:defRPr/>
            </a:pPr>
            <a:r>
              <a:rPr lang="ru-RU" sz="2800" kern="0" dirty="0">
                <a:latin typeface="Times New Roman" pitchFamily="18" charset="0"/>
                <a:cs typeface="Times New Roman" pitchFamily="18" charset="0"/>
              </a:rPr>
              <a:t>    </a:t>
            </a:r>
            <a:r>
              <a:rPr lang="ru-RU" sz="2800" kern="0" dirty="0" smtClean="0">
                <a:latin typeface="Times New Roman" pitchFamily="18" charset="0"/>
                <a:cs typeface="Times New Roman" pitchFamily="18" charset="0"/>
              </a:rPr>
              <a:t>Что такое </a:t>
            </a:r>
            <a:r>
              <a:rPr lang="ru-RU" sz="2800" b="1" i="1" kern="0" dirty="0" smtClean="0">
                <a:latin typeface="Times New Roman" pitchFamily="18" charset="0"/>
                <a:cs typeface="Times New Roman" pitchFamily="18" charset="0"/>
              </a:rPr>
              <a:t>бюджет? </a:t>
            </a:r>
          </a:p>
          <a:p>
            <a:pPr marL="342900" indent="-342900" algn="ctr" eaLnBrk="0" hangingPunct="0">
              <a:spcBef>
                <a:spcPct val="20000"/>
              </a:spcBef>
              <a:defRPr/>
            </a:pPr>
            <a:r>
              <a:rPr lang="ru-RU" sz="2400" kern="0" dirty="0" smtClean="0">
                <a:latin typeface="Times New Roman" pitchFamily="18" charset="0"/>
                <a:cs typeface="Times New Roman" pitchFamily="18" charset="0"/>
              </a:rPr>
              <a:t>– это </a:t>
            </a:r>
            <a:r>
              <a:rPr lang="ru-RU" sz="2400" kern="0" dirty="0">
                <a:latin typeface="Times New Roman" pitchFamily="18" charset="0"/>
                <a:cs typeface="Times New Roman" pitchFamily="18" charset="0"/>
              </a:rPr>
              <a:t>план доходов и </a:t>
            </a:r>
            <a:r>
              <a:rPr lang="ru-RU" sz="2400" kern="0" dirty="0" smtClean="0">
                <a:latin typeface="Times New Roman" pitchFamily="18" charset="0"/>
                <a:cs typeface="Times New Roman" pitchFamily="18" charset="0"/>
              </a:rPr>
              <a:t>расходов  на </a:t>
            </a:r>
            <a:r>
              <a:rPr lang="ru-RU" sz="2400" kern="0" dirty="0">
                <a:latin typeface="Times New Roman" pitchFamily="18" charset="0"/>
                <a:cs typeface="Times New Roman" pitchFamily="18" charset="0"/>
              </a:rPr>
              <a:t>определенный период</a:t>
            </a:r>
          </a:p>
          <a:p>
            <a:pPr marL="342900" indent="-342900" algn="ctr" eaLnBrk="0" hangingPunct="0">
              <a:spcBef>
                <a:spcPct val="20000"/>
              </a:spcBef>
              <a:defRPr/>
            </a:pPr>
            <a:endParaRPr lang="ru-RU" sz="2800" b="1" i="1" kern="0" dirty="0" smtClean="0">
              <a:latin typeface="Times New Roman" pitchFamily="18" charset="0"/>
              <a:cs typeface="Times New Roman" pitchFamily="18" charset="0"/>
            </a:endParaRPr>
          </a:p>
          <a:p>
            <a:pPr marL="342900" indent="-342900" algn="ctr" eaLnBrk="0" hangingPunct="0">
              <a:spcBef>
                <a:spcPct val="20000"/>
              </a:spcBef>
              <a:buFontTx/>
              <a:buChar char="•"/>
              <a:defRPr/>
            </a:pPr>
            <a:endParaRPr lang="ru-RU" sz="2800" kern="0" dirty="0">
              <a:latin typeface="Times New Roman" pitchFamily="18" charset="0"/>
              <a:cs typeface="Times New Roman" pitchFamily="18" charset="0"/>
            </a:endParaRPr>
          </a:p>
        </p:txBody>
      </p:sp>
      <p:sp>
        <p:nvSpPr>
          <p:cNvPr id="5" name="TextBox 4"/>
          <p:cNvSpPr txBox="1"/>
          <p:nvPr/>
        </p:nvSpPr>
        <p:spPr>
          <a:xfrm>
            <a:off x="5786446" y="1928802"/>
            <a:ext cx="3143240" cy="3028521"/>
          </a:xfrm>
          <a:prstGeom prst="rect">
            <a:avLst/>
          </a:prstGeom>
          <a:noFill/>
        </p:spPr>
        <p:txBody>
          <a:bodyPr wrap="square">
            <a:spAutoFit/>
          </a:bodyPr>
          <a:lstStyle/>
          <a:p>
            <a:pPr marL="342900" indent="-342900" algn="ctr" eaLnBrk="0" hangingPunct="0">
              <a:spcBef>
                <a:spcPct val="20000"/>
              </a:spcBef>
              <a:defRPr/>
            </a:pPr>
            <a:r>
              <a:rPr lang="ru-RU" b="1" i="1" u="sng" kern="0" dirty="0">
                <a:latin typeface="Times New Roman" pitchFamily="18" charset="0"/>
                <a:cs typeface="Times New Roman" pitchFamily="18" charset="0"/>
              </a:rPr>
              <a:t>Расходы </a:t>
            </a:r>
            <a:r>
              <a:rPr lang="ru-RU" b="1" i="1" u="sng" kern="0" dirty="0" smtClean="0">
                <a:latin typeface="Times New Roman" pitchFamily="18" charset="0"/>
                <a:cs typeface="Times New Roman" pitchFamily="18" charset="0"/>
              </a:rPr>
              <a:t>– </a:t>
            </a:r>
          </a:p>
          <a:p>
            <a:pPr marL="342900" indent="-342900" algn="ctr" eaLnBrk="0" hangingPunct="0">
              <a:spcBef>
                <a:spcPct val="20000"/>
              </a:spcBef>
              <a:defRPr/>
            </a:pPr>
            <a:r>
              <a:rPr lang="ru-RU" i="1" kern="0" dirty="0" smtClean="0">
                <a:latin typeface="Times New Roman" pitchFamily="18" charset="0"/>
                <a:cs typeface="Times New Roman" pitchFamily="18" charset="0"/>
              </a:rPr>
              <a:t>выплачиваемые </a:t>
            </a:r>
          </a:p>
          <a:p>
            <a:pPr marL="342900" indent="-342900" algn="ctr" eaLnBrk="0" hangingPunct="0">
              <a:spcBef>
                <a:spcPct val="20000"/>
              </a:spcBef>
              <a:defRPr/>
            </a:pPr>
            <a:r>
              <a:rPr lang="ru-RU" i="1" kern="0" dirty="0" smtClean="0">
                <a:latin typeface="Times New Roman" pitchFamily="18" charset="0"/>
                <a:cs typeface="Times New Roman" pitchFamily="18" charset="0"/>
              </a:rPr>
              <a:t>из бюджета </a:t>
            </a:r>
            <a:r>
              <a:rPr lang="ru-RU" i="1" kern="0" dirty="0">
                <a:latin typeface="Times New Roman" pitchFamily="18" charset="0"/>
                <a:cs typeface="Times New Roman" pitchFamily="18" charset="0"/>
              </a:rPr>
              <a:t>денежные </a:t>
            </a:r>
            <a:r>
              <a:rPr lang="ru-RU" i="1" kern="0" dirty="0" smtClean="0">
                <a:latin typeface="Times New Roman" pitchFamily="18" charset="0"/>
                <a:cs typeface="Times New Roman" pitchFamily="18" charset="0"/>
              </a:rPr>
              <a:t>средства (социальные выплаты населению,</a:t>
            </a:r>
          </a:p>
          <a:p>
            <a:pPr marL="342900" indent="-342900" algn="ctr" eaLnBrk="0" hangingPunct="0">
              <a:spcBef>
                <a:spcPct val="20000"/>
              </a:spcBef>
              <a:defRPr/>
            </a:pPr>
            <a:r>
              <a:rPr lang="ru-RU" i="1" kern="0" dirty="0" smtClean="0">
                <a:latin typeface="Times New Roman" pitchFamily="18" charset="0"/>
                <a:cs typeface="Times New Roman" pitchFamily="18" charset="0"/>
              </a:rPr>
              <a:t>содержание муниципальных учреждений (образование, ЖКХ, культура и др.) капитальное строительство и др.)</a:t>
            </a:r>
            <a:endParaRPr lang="ru-RU" i="1" kern="0" dirty="0">
              <a:latin typeface="Times New Roman" pitchFamily="18" charset="0"/>
              <a:cs typeface="Times New Roman" pitchFamily="18" charset="0"/>
            </a:endParaRPr>
          </a:p>
        </p:txBody>
      </p:sp>
      <p:sp>
        <p:nvSpPr>
          <p:cNvPr id="6" name="TextBox 5"/>
          <p:cNvSpPr txBox="1"/>
          <p:nvPr/>
        </p:nvSpPr>
        <p:spPr>
          <a:xfrm>
            <a:off x="285720" y="2000240"/>
            <a:ext cx="2643187" cy="2862322"/>
          </a:xfrm>
          <a:prstGeom prst="rect">
            <a:avLst/>
          </a:prstGeom>
          <a:noFill/>
        </p:spPr>
        <p:txBody>
          <a:bodyPr wrap="square">
            <a:spAutoFit/>
          </a:bodyPr>
          <a:lstStyle/>
          <a:p>
            <a:pPr algn="ctr">
              <a:defRPr/>
            </a:pPr>
            <a:r>
              <a:rPr lang="ru-RU" b="1" i="1" u="sng" kern="0" dirty="0">
                <a:latin typeface="Times New Roman" pitchFamily="18" charset="0"/>
                <a:cs typeface="Times New Roman" pitchFamily="18" charset="0"/>
              </a:rPr>
              <a:t>Доходы </a:t>
            </a:r>
            <a:r>
              <a:rPr lang="ru-RU" b="1" i="1" u="sng" kern="0" dirty="0" smtClean="0">
                <a:latin typeface="Times New Roman" pitchFamily="18" charset="0"/>
                <a:cs typeface="Times New Roman" pitchFamily="18" charset="0"/>
              </a:rPr>
              <a:t>–</a:t>
            </a:r>
            <a:r>
              <a:rPr lang="ru-RU" b="1" i="1" kern="0" dirty="0" smtClean="0">
                <a:latin typeface="Times New Roman" pitchFamily="18" charset="0"/>
                <a:cs typeface="Times New Roman" pitchFamily="18" charset="0"/>
              </a:rPr>
              <a:t> </a:t>
            </a:r>
          </a:p>
          <a:p>
            <a:pPr algn="ctr">
              <a:defRPr/>
            </a:pPr>
            <a:r>
              <a:rPr lang="ru-RU" i="1" kern="0" dirty="0" smtClean="0">
                <a:latin typeface="Times New Roman" pitchFamily="18" charset="0"/>
                <a:cs typeface="Times New Roman" pitchFamily="18" charset="0"/>
              </a:rPr>
              <a:t>поступающие </a:t>
            </a:r>
            <a:r>
              <a:rPr lang="ru-RU" i="1" kern="0" dirty="0">
                <a:latin typeface="Times New Roman" pitchFamily="18" charset="0"/>
                <a:cs typeface="Times New Roman" pitchFamily="18" charset="0"/>
              </a:rPr>
              <a:t>в </a:t>
            </a:r>
            <a:r>
              <a:rPr lang="ru-RU" i="1" kern="0" dirty="0" smtClean="0">
                <a:latin typeface="Times New Roman" pitchFamily="18" charset="0"/>
                <a:cs typeface="Times New Roman" pitchFamily="18" charset="0"/>
              </a:rPr>
              <a:t> </a:t>
            </a:r>
            <a:r>
              <a:rPr lang="ru-RU" i="1" kern="0" dirty="0">
                <a:latin typeface="Times New Roman" pitchFamily="18" charset="0"/>
                <a:cs typeface="Times New Roman" pitchFamily="18" charset="0"/>
              </a:rPr>
              <a:t>бюджет денежные </a:t>
            </a:r>
            <a:r>
              <a:rPr lang="ru-RU" i="1" kern="0" dirty="0" smtClean="0">
                <a:latin typeface="Times New Roman" pitchFamily="18" charset="0"/>
                <a:cs typeface="Times New Roman" pitchFamily="18" charset="0"/>
              </a:rPr>
              <a:t>средства (налоги юридических и физических лиц, административные платежи и сборы, безвозмездные поступления </a:t>
            </a:r>
            <a:endParaRPr lang="ru-RU" i="1" kern="0" dirty="0">
              <a:latin typeface="Times New Roman" pitchFamily="18" charset="0"/>
              <a:cs typeface="Times New Roman" pitchFamily="18" charset="0"/>
            </a:endParaRPr>
          </a:p>
        </p:txBody>
      </p:sp>
      <p:sp>
        <p:nvSpPr>
          <p:cNvPr id="19465" name="TextBox 9"/>
          <p:cNvSpPr txBox="1">
            <a:spLocks noChangeArrowheads="1"/>
          </p:cNvSpPr>
          <p:nvPr/>
        </p:nvSpPr>
        <p:spPr bwMode="auto">
          <a:xfrm>
            <a:off x="6000760" y="5143512"/>
            <a:ext cx="2857521" cy="738664"/>
          </a:xfrm>
          <a:prstGeom prst="rect">
            <a:avLst/>
          </a:prstGeom>
          <a:noFill/>
          <a:ln w="9525">
            <a:noFill/>
            <a:miter lim="800000"/>
            <a:headEnd/>
            <a:tailEnd/>
          </a:ln>
        </p:spPr>
        <p:txBody>
          <a:bodyPr wrap="square">
            <a:spAutoFit/>
          </a:bodyPr>
          <a:lstStyle/>
          <a:p>
            <a:pPr algn="ctr"/>
            <a:r>
              <a:rPr lang="ru-RU" sz="1400" b="1" i="1" u="sng" dirty="0"/>
              <a:t>Дефицит бюджета </a:t>
            </a:r>
            <a:r>
              <a:rPr lang="ru-RU" sz="1400" i="1" dirty="0"/>
              <a:t>– превышение расходов бюджета над его доходами</a:t>
            </a:r>
          </a:p>
        </p:txBody>
      </p:sp>
      <p:sp>
        <p:nvSpPr>
          <p:cNvPr id="19466" name="TextBox 10"/>
          <p:cNvSpPr txBox="1">
            <a:spLocks noChangeArrowheads="1"/>
          </p:cNvSpPr>
          <p:nvPr/>
        </p:nvSpPr>
        <p:spPr bwMode="auto">
          <a:xfrm>
            <a:off x="214282" y="5143512"/>
            <a:ext cx="2786082" cy="738664"/>
          </a:xfrm>
          <a:prstGeom prst="rect">
            <a:avLst/>
          </a:prstGeom>
          <a:noFill/>
          <a:ln w="9525">
            <a:noFill/>
            <a:miter lim="800000"/>
            <a:headEnd/>
            <a:tailEnd/>
          </a:ln>
        </p:spPr>
        <p:txBody>
          <a:bodyPr wrap="square">
            <a:spAutoFit/>
          </a:bodyPr>
          <a:lstStyle/>
          <a:p>
            <a:pPr algn="ctr"/>
            <a:r>
              <a:rPr lang="ru-RU" sz="1400" b="1" i="1" u="sng" dirty="0"/>
              <a:t>Профицит бюджета </a:t>
            </a:r>
            <a:r>
              <a:rPr lang="ru-RU" sz="1400" i="1" dirty="0"/>
              <a:t>– превышение доходов бюджета над его расходами</a:t>
            </a:r>
            <a:endParaRPr lang="ru-RU" sz="1400" dirty="0"/>
          </a:p>
        </p:txBody>
      </p:sp>
      <p:sp>
        <p:nvSpPr>
          <p:cNvPr id="13" name="Содержимое 2"/>
          <p:cNvSpPr txBox="1">
            <a:spLocks/>
          </p:cNvSpPr>
          <p:nvPr/>
        </p:nvSpPr>
        <p:spPr>
          <a:xfrm>
            <a:off x="0" y="1000108"/>
            <a:ext cx="9144000" cy="928670"/>
          </a:xfrm>
          <a:prstGeom prst="rect">
            <a:avLst/>
          </a:prstGeom>
        </p:spPr>
        <p:txBody>
          <a:bodyPr/>
          <a:lstStyle/>
          <a:p>
            <a:pPr marL="342900" indent="-342900" algn="just" eaLnBrk="0" hangingPunct="0">
              <a:spcBef>
                <a:spcPct val="20000"/>
              </a:spcBef>
              <a:defRPr/>
            </a:pPr>
            <a:r>
              <a:rPr lang="ru-RU" kern="0" dirty="0" smtClean="0">
                <a:latin typeface="Times New Roman" pitchFamily="18" charset="0"/>
                <a:cs typeface="Times New Roman" pitchFamily="18" charset="0"/>
              </a:rPr>
              <a:t>    </a:t>
            </a:r>
            <a:r>
              <a:rPr lang="ru-RU" b="1" kern="0" dirty="0" smtClean="0">
                <a:latin typeface="Times New Roman" pitchFamily="18" charset="0"/>
                <a:cs typeface="Times New Roman" pitchFamily="18" charset="0"/>
              </a:rPr>
              <a:t>Бюджет </a:t>
            </a:r>
            <a:r>
              <a:rPr lang="ru-RU" b="1" i="1" kern="0" dirty="0" smtClean="0">
                <a:latin typeface="Times New Roman" pitchFamily="18" charset="0"/>
                <a:cs typeface="Times New Roman" pitchFamily="18" charset="0"/>
              </a:rPr>
              <a:t>– </a:t>
            </a:r>
            <a:r>
              <a:rPr lang="ru-RU" i="1" kern="0" dirty="0" smtClean="0">
                <a:latin typeface="Times New Roman" pitchFamily="18" charset="0"/>
                <a:cs typeface="Times New Roman" pitchFamily="18" charset="0"/>
              </a:rPr>
              <a:t>(от </a:t>
            </a:r>
            <a:r>
              <a:rPr lang="ru-RU" i="1" kern="0" dirty="0" err="1" smtClean="0">
                <a:latin typeface="Times New Roman" pitchFamily="18" charset="0"/>
                <a:cs typeface="Times New Roman" pitchFamily="18" charset="0"/>
              </a:rPr>
              <a:t>старонормандского</a:t>
            </a:r>
            <a:r>
              <a:rPr lang="ru-RU" i="1" kern="0" dirty="0" smtClean="0">
                <a:latin typeface="Times New Roman" pitchFamily="18" charset="0"/>
                <a:cs typeface="Times New Roman" pitchFamily="18" charset="0"/>
              </a:rPr>
              <a:t> </a:t>
            </a:r>
            <a:r>
              <a:rPr lang="en-US" i="1" u="sng" kern="0" dirty="0" err="1" smtClean="0">
                <a:latin typeface="Times New Roman" pitchFamily="18" charset="0"/>
                <a:cs typeface="Times New Roman" pitchFamily="18" charset="0"/>
              </a:rPr>
              <a:t>bougette</a:t>
            </a:r>
            <a:r>
              <a:rPr lang="en-US" i="1" u="sng" kern="0" dirty="0" smtClean="0">
                <a:latin typeface="Times New Roman" pitchFamily="18" charset="0"/>
                <a:cs typeface="Times New Roman" pitchFamily="18" charset="0"/>
              </a:rPr>
              <a:t> </a:t>
            </a:r>
            <a:r>
              <a:rPr lang="en-US" i="1" kern="0" dirty="0" smtClean="0">
                <a:latin typeface="Times New Roman" pitchFamily="18" charset="0"/>
                <a:cs typeface="Times New Roman" pitchFamily="18" charset="0"/>
              </a:rPr>
              <a:t>– </a:t>
            </a:r>
            <a:r>
              <a:rPr lang="ru-RU" i="1" kern="0" dirty="0" smtClean="0">
                <a:latin typeface="Times New Roman" pitchFamily="18" charset="0"/>
                <a:cs typeface="Times New Roman" pitchFamily="18" charset="0"/>
              </a:rPr>
              <a:t>кошель, сумка, кожаный мешок) -  форма образования и расходования денежных средств, предназначенных для финансового обеспечения задач и функций государства и местного самоуправления.</a:t>
            </a:r>
          </a:p>
          <a:p>
            <a:pPr marL="342900" indent="-342900" eaLnBrk="0" hangingPunct="0">
              <a:spcBef>
                <a:spcPct val="20000"/>
              </a:spcBef>
              <a:defRPr/>
            </a:pPr>
            <a:endParaRPr lang="ru-RU" kern="0" dirty="0" smtClean="0">
              <a:latin typeface="Times New Roman" pitchFamily="18" charset="0"/>
              <a:cs typeface="Times New Roman" pitchFamily="18" charset="0"/>
            </a:endParaRPr>
          </a:p>
        </p:txBody>
      </p:sp>
      <p:sp>
        <p:nvSpPr>
          <p:cNvPr id="16" name="Скругленный прямоугольник 15"/>
          <p:cNvSpPr/>
          <p:nvPr/>
        </p:nvSpPr>
        <p:spPr>
          <a:xfrm>
            <a:off x="214282" y="6000768"/>
            <a:ext cx="8786813" cy="642942"/>
          </a:xfrm>
          <a:prstGeom prst="roundRect">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dirty="0" smtClean="0">
                <a:solidFill>
                  <a:schemeClr val="tx1"/>
                </a:solidFill>
                <a:latin typeface="Times New Roman" pitchFamily="18" charset="0"/>
                <a:cs typeface="Times New Roman" pitchFamily="18" charset="0"/>
              </a:rPr>
              <a:t>Сбалансированность бюджета по доходам и расходам – основополагающее требование предъявляемое к органам составляющим и утверждающим бюджет.</a:t>
            </a:r>
            <a:endParaRPr lang="ru-RU" dirty="0">
              <a:solidFill>
                <a:schemeClr val="tx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https://im0-tub-ru.yandex.net/i?id=87e03a736674556e2b2672723ebbc783-sr&amp;n=13"/>
          <p:cNvPicPr>
            <a:picLocks noChangeAspect="1" noChangeArrowheads="1"/>
          </p:cNvPicPr>
          <p:nvPr/>
        </p:nvPicPr>
        <p:blipFill>
          <a:blip r:embed="rId2"/>
          <a:srcRect/>
          <a:stretch>
            <a:fillRect/>
          </a:stretch>
        </p:blipFill>
        <p:spPr bwMode="auto">
          <a:xfrm>
            <a:off x="7973291" y="5181600"/>
            <a:ext cx="1170709" cy="762000"/>
          </a:xfrm>
          <a:prstGeom prst="rect">
            <a:avLst/>
          </a:prstGeom>
          <a:ln>
            <a:noFill/>
          </a:ln>
          <a:effectLst>
            <a:softEdge rad="112500"/>
          </a:effectLst>
        </p:spPr>
      </p:pic>
      <p:sp>
        <p:nvSpPr>
          <p:cNvPr id="2" name="Прямоугольник 1"/>
          <p:cNvSpPr/>
          <p:nvPr/>
        </p:nvSpPr>
        <p:spPr>
          <a:xfrm>
            <a:off x="152400" y="609601"/>
            <a:ext cx="8839200" cy="3785652"/>
          </a:xfrm>
          <a:prstGeom prst="rect">
            <a:avLst/>
          </a:prstGeom>
        </p:spPr>
        <p:txBody>
          <a:bodyPr wrap="square">
            <a:spAutoFit/>
          </a:bodyPr>
          <a:lstStyle/>
          <a:p>
            <a:pPr algn="just"/>
            <a:r>
              <a:rPr lang="ru-RU" sz="1200" dirty="0" smtClean="0">
                <a:latin typeface="Calibri" pitchFamily="34" charset="0"/>
                <a:cs typeface="Calibri" pitchFamily="34" charset="0"/>
              </a:rPr>
              <a:t>     Целями налоговой политики Курского муниципального района в 2019 году и плановом </a:t>
            </a:r>
          </a:p>
          <a:p>
            <a:pPr algn="just"/>
            <a:r>
              <a:rPr lang="ru-RU" sz="1200" dirty="0" smtClean="0">
                <a:latin typeface="Calibri" pitchFamily="34" charset="0"/>
                <a:cs typeface="Calibri" pitchFamily="34" charset="0"/>
              </a:rPr>
              <a:t>периоде 2020 и 2021 годов (далее - налоговая политика) являлись: </a:t>
            </a:r>
          </a:p>
          <a:p>
            <a:pPr algn="just">
              <a:buFont typeface="Wingdings" pitchFamily="2" charset="2"/>
              <a:buChar char="Ø"/>
            </a:pPr>
            <a:r>
              <a:rPr lang="ru-RU" sz="1200" dirty="0" smtClean="0">
                <a:latin typeface="Calibri" pitchFamily="34" charset="0"/>
                <a:cs typeface="Calibri" pitchFamily="34" charset="0"/>
              </a:rPr>
              <a:t>     обеспечение сбалансированности консолидированного бюджета Курского </a:t>
            </a:r>
          </a:p>
          <a:p>
            <a:pPr algn="just"/>
            <a:r>
              <a:rPr lang="ru-RU" sz="1200" dirty="0" smtClean="0">
                <a:latin typeface="Calibri" pitchFamily="34" charset="0"/>
                <a:cs typeface="Calibri" pitchFamily="34" charset="0"/>
              </a:rPr>
              <a:t>муниципального района посредством получения необходимого объема бюджетных доходов;</a:t>
            </a:r>
          </a:p>
          <a:p>
            <a:pPr algn="just">
              <a:buFont typeface="Wingdings" pitchFamily="2" charset="2"/>
              <a:buChar char="Ø"/>
            </a:pPr>
            <a:r>
              <a:rPr lang="ru-RU" sz="1200" dirty="0" smtClean="0">
                <a:latin typeface="Calibri" pitchFamily="34" charset="0"/>
                <a:cs typeface="Calibri" pitchFamily="34" charset="0"/>
              </a:rPr>
              <a:t>      поддержка инвестиционной активности хозяйствующих субъектов, осуществляющих </a:t>
            </a:r>
          </a:p>
          <a:p>
            <a:pPr algn="just"/>
            <a:r>
              <a:rPr lang="ru-RU" sz="1200" dirty="0" smtClean="0">
                <a:latin typeface="Calibri" pitchFamily="34" charset="0"/>
                <a:cs typeface="Calibri" pitchFamily="34" charset="0"/>
              </a:rPr>
              <a:t>деятельность на территории Курского  муниципального района. </a:t>
            </a:r>
          </a:p>
          <a:p>
            <a:pPr algn="just"/>
            <a:r>
              <a:rPr lang="ru-RU" sz="1200" dirty="0" smtClean="0">
                <a:latin typeface="Calibri" pitchFamily="34" charset="0"/>
                <a:cs typeface="Calibri" pitchFamily="34" charset="0"/>
              </a:rPr>
              <a:t>     Рост производства промышленной продукции, потребительских товаров и продукции сельскохозяйственного производства в Ставропольском крае позволяет ежегодно увеличивать налоговый потенциал Курского муниципального района. За 2017 - 2019 годы по налоговым и неналоговым доходам консолидированного бюджета Курского муниципального района отмечается ежегодная положительная динамика поступлений. Так, объем налоговых и неналоговых доходов консолидированного бюджета Курского муниципального района в 2017 году – 292  390,78 тыс. рублей, в 2018 году –  312 368,55 тыс. рублей, в 2019 году –  342 667,22 тыс. рублей</a:t>
            </a:r>
          </a:p>
          <a:p>
            <a:pPr algn="just"/>
            <a:r>
              <a:rPr lang="ru-RU" sz="1200" dirty="0" smtClean="0">
                <a:latin typeface="Calibri" pitchFamily="34" charset="0"/>
                <a:cs typeface="Calibri" pitchFamily="34" charset="0"/>
              </a:rPr>
              <a:t>      Для увеличения налогового потенциала района, своевременного поступления  в бюджет собственных доходов, недопущения образования текущей задолженности и погашения имеющейся,  а также для обеспечения реализации программы оздоровления муниципальных финансов, Финансовым управлением проводился ежедневный, ежедекадный, ежемесячный анализ исполнения доходной части бюджета. Специалистами готовился материал для проведения комиссии по мобилизации налоговых и неналоговых доходов, зачисляемых в местный бюджет. Принимали участие в работе комиссии Межрайонной  ИФНС России №1  по легализации налоговой базы.</a:t>
            </a:r>
          </a:p>
          <a:p>
            <a:r>
              <a:rPr lang="ru-RU" sz="1200" dirty="0" smtClean="0">
                <a:latin typeface="Calibri" pitchFamily="34" charset="0"/>
                <a:cs typeface="Calibri" pitchFamily="34" charset="0"/>
              </a:rPr>
              <a:t>      В результате проводимых мероприятий увеличение роста налоговых и неналоговых доходов консолидированного бюджета составило – 11 032,90 тыс. рублей</a:t>
            </a:r>
            <a:endParaRPr lang="ru-RU" sz="1300" dirty="0" smtClean="0">
              <a:latin typeface="Calibri" pitchFamily="34" charset="0"/>
              <a:cs typeface="Calibri" pitchFamily="34" charset="0"/>
            </a:endParaRPr>
          </a:p>
        </p:txBody>
      </p:sp>
      <p:sp>
        <p:nvSpPr>
          <p:cNvPr id="3" name="Прямоугольник 2"/>
          <p:cNvSpPr/>
          <p:nvPr/>
        </p:nvSpPr>
        <p:spPr>
          <a:xfrm>
            <a:off x="0" y="1"/>
            <a:ext cx="9144000" cy="584775"/>
          </a:xfrm>
          <a:prstGeom prst="rect">
            <a:avLst/>
          </a:prstGeom>
        </p:spPr>
        <p:txBody>
          <a:bodyPr wrap="square">
            <a:spAutoFit/>
          </a:bodyPr>
          <a:lstStyle/>
          <a:p>
            <a:pPr algn="ctr"/>
            <a:r>
              <a:rPr lang="ru-RU" sz="1600" b="1" dirty="0" smtClean="0">
                <a:latin typeface="Calibri" pitchFamily="34" charset="0"/>
                <a:cs typeface="Calibri" pitchFamily="34" charset="0"/>
              </a:rPr>
              <a:t>Реализация основных направлений налоговой политики </a:t>
            </a:r>
          </a:p>
          <a:p>
            <a:pPr algn="ctr"/>
            <a:r>
              <a:rPr lang="ru-RU" sz="1600" b="1" dirty="0" smtClean="0">
                <a:latin typeface="Calibri" pitchFamily="34" charset="0"/>
                <a:cs typeface="Calibri" pitchFamily="34" charset="0"/>
              </a:rPr>
              <a:t>Курского муниципального района Ставропольского края</a:t>
            </a:r>
            <a:endParaRPr lang="ru-RU" sz="1600" b="1" dirty="0">
              <a:latin typeface="Calibri" pitchFamily="34" charset="0"/>
              <a:cs typeface="Calibri" pitchFamily="34" charset="0"/>
            </a:endParaRPr>
          </a:p>
        </p:txBody>
      </p:sp>
      <p:pic>
        <p:nvPicPr>
          <p:cNvPr id="86018" name="Picture 2" descr="http://spectr.com.kz/upload/iblock/ab0/49067.jpeg"/>
          <p:cNvPicPr>
            <a:picLocks noChangeAspect="1" noChangeArrowheads="1"/>
          </p:cNvPicPr>
          <p:nvPr/>
        </p:nvPicPr>
        <p:blipFill>
          <a:blip r:embed="rId3" cstate="print"/>
          <a:srcRect/>
          <a:stretch>
            <a:fillRect/>
          </a:stretch>
        </p:blipFill>
        <p:spPr bwMode="auto">
          <a:xfrm>
            <a:off x="7391400" y="533400"/>
            <a:ext cx="1536700" cy="1021840"/>
          </a:xfrm>
          <a:prstGeom prst="rect">
            <a:avLst/>
          </a:prstGeom>
          <a:ln>
            <a:noFill/>
          </a:ln>
          <a:effectLst>
            <a:softEdge rad="112500"/>
          </a:effectLst>
        </p:spPr>
      </p:pic>
      <p:sp>
        <p:nvSpPr>
          <p:cNvPr id="5" name="Прямоугольник 4"/>
          <p:cNvSpPr/>
          <p:nvPr/>
        </p:nvSpPr>
        <p:spPr>
          <a:xfrm>
            <a:off x="152400" y="4549676"/>
            <a:ext cx="8839200" cy="2308324"/>
          </a:xfrm>
          <a:prstGeom prst="rect">
            <a:avLst/>
          </a:prstGeom>
        </p:spPr>
        <p:txBody>
          <a:bodyPr wrap="square">
            <a:spAutoFit/>
          </a:bodyPr>
          <a:lstStyle/>
          <a:p>
            <a:pPr lvl="0" indent="450850" algn="just"/>
            <a:r>
              <a:rPr lang="ru-RU" sz="1200" dirty="0" smtClean="0">
                <a:latin typeface="Calibri" pitchFamily="34" charset="0"/>
                <a:ea typeface="Times New Roman" pitchFamily="18" charset="0"/>
                <a:cs typeface="Calibri" pitchFamily="34" charset="0"/>
              </a:rPr>
              <a:t>Долговая политика направлена на обеспечение сбалансированности и долговой устойчивости бюджета Курского муниципального района Ставропольского края (далее - местный бюджет) путем поддержания объема муниципального долга Курского муниципального района Ставропольского края (далее - муниципальный долг) равного 0,00 рублям.</a:t>
            </a:r>
          </a:p>
          <a:p>
            <a:pPr algn="just"/>
            <a:r>
              <a:rPr lang="ru-RU" sz="1200" dirty="0" smtClean="0">
                <a:latin typeface="Calibri" pitchFamily="34" charset="0"/>
                <a:cs typeface="Calibri" pitchFamily="34" charset="0"/>
              </a:rPr>
              <a:t>       Основной целью и задачей долговой политики являются:</a:t>
            </a:r>
          </a:p>
          <a:p>
            <a:pPr algn="just">
              <a:buFont typeface="Wingdings" pitchFamily="2" charset="2"/>
              <a:buChar char="Ø"/>
            </a:pPr>
            <a:r>
              <a:rPr lang="ru-RU" sz="1200" dirty="0" smtClean="0">
                <a:latin typeface="Calibri" pitchFamily="34" charset="0"/>
                <a:cs typeface="Calibri" pitchFamily="34" charset="0"/>
              </a:rPr>
              <a:t>     поддержание объема муниципального долга в 2019 году и плановом периоде 2020 и 2021 годов равного 0,00 рублям;</a:t>
            </a:r>
          </a:p>
          <a:p>
            <a:pPr algn="just">
              <a:buFont typeface="Wingdings" pitchFamily="2" charset="2"/>
              <a:buChar char="Ø"/>
            </a:pPr>
            <a:r>
              <a:rPr lang="ru-RU" sz="1200" dirty="0" smtClean="0">
                <a:latin typeface="Calibri" pitchFamily="34" charset="0"/>
                <a:cs typeface="Calibri" pitchFamily="34" charset="0"/>
              </a:rPr>
              <a:t>     обеспечение объема расходов местного бюджета, не превышающего объема доходов местного бюджета.</a:t>
            </a:r>
          </a:p>
          <a:p>
            <a:pPr algn="just"/>
            <a:r>
              <a:rPr lang="ru-RU" sz="1200" dirty="0" smtClean="0">
                <a:latin typeface="Calibri" pitchFamily="34" charset="0"/>
                <a:cs typeface="Calibri" pitchFamily="34" charset="0"/>
              </a:rPr>
              <a:t>       По состоянию на 01 сентября 2018 г. местный бюджет долговых обязательств не имеет. </a:t>
            </a:r>
          </a:p>
          <a:p>
            <a:pPr algn="just"/>
            <a:r>
              <a:rPr lang="ru-RU" sz="1200" dirty="0" smtClean="0">
                <a:latin typeface="Calibri" pitchFamily="34" charset="0"/>
                <a:cs typeface="Calibri" pitchFamily="34" charset="0"/>
              </a:rPr>
              <a:t>     Достижение цели и решение задачи долговой политики осуществляется путем поддержания объема муниципального долга равного 0,00 рублям, в рамках которого предполагается проведение мероприятий, направленных на рост доходной и оптимизацию расходной частей местного бюджета.</a:t>
            </a:r>
          </a:p>
          <a:p>
            <a:pPr algn="just"/>
            <a:r>
              <a:rPr lang="ru-RU" sz="1200" dirty="0" smtClean="0">
                <a:latin typeface="Calibri" pitchFamily="34" charset="0"/>
                <a:cs typeface="Calibri" pitchFamily="34" charset="0"/>
              </a:rPr>
              <a:t>     Реализация основных направлений долговой политики будет способствовать дальнейшему сохранению долговой устойчивости местного бюджета.</a:t>
            </a:r>
          </a:p>
        </p:txBody>
      </p:sp>
      <p:sp>
        <p:nvSpPr>
          <p:cNvPr id="6" name="Прямоугольник 5"/>
          <p:cNvSpPr/>
          <p:nvPr/>
        </p:nvSpPr>
        <p:spPr>
          <a:xfrm>
            <a:off x="0" y="4267200"/>
            <a:ext cx="9144000" cy="338554"/>
          </a:xfrm>
          <a:prstGeom prst="rect">
            <a:avLst/>
          </a:prstGeom>
        </p:spPr>
        <p:txBody>
          <a:bodyPr wrap="square">
            <a:spAutoFit/>
          </a:bodyPr>
          <a:lstStyle/>
          <a:p>
            <a:pPr algn="ctr"/>
            <a:r>
              <a:rPr lang="ru-RU" sz="1600" b="1" dirty="0" smtClean="0">
                <a:latin typeface="Calibri" pitchFamily="34" charset="0"/>
                <a:cs typeface="Calibri" pitchFamily="34" charset="0"/>
              </a:rPr>
              <a:t>Реализация основных направлений долговой политики Курского муниципального района СК</a:t>
            </a:r>
            <a:endParaRPr lang="ru-RU" sz="1600" b="1" dirty="0">
              <a:latin typeface="Calibri" pitchFamily="34" charset="0"/>
              <a:cs typeface="Calibri"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428625" y="0"/>
            <a:ext cx="8229600" cy="428625"/>
          </a:xfrm>
          <a:prstGeom prst="rect">
            <a:avLst/>
          </a:prstGeom>
          <a:noFill/>
          <a:ln w="9525">
            <a:noFill/>
            <a:miter lim="800000"/>
            <a:headEnd/>
            <a:tailEnd/>
          </a:ln>
        </p:spPr>
        <p:txBody>
          <a:bodyPr anchor="ctr"/>
          <a:lstStyle/>
          <a:p>
            <a:pPr algn="ctr" fontAlgn="auto">
              <a:spcBef>
                <a:spcPts val="0"/>
              </a:spcBef>
              <a:spcAft>
                <a:spcPts val="0"/>
              </a:spcAft>
              <a:defRPr/>
            </a:pPr>
            <a:r>
              <a:rPr lang="ru-RU" sz="2800" kern="0" dirty="0" smtClean="0">
                <a:latin typeface="Times New Roman" pitchFamily="18" charset="0"/>
                <a:cs typeface="Times New Roman" pitchFamily="18" charset="0"/>
              </a:rPr>
              <a:t>Что такое </a:t>
            </a:r>
            <a:r>
              <a:rPr lang="ru-RU" sz="2800" b="1" i="1" kern="0" dirty="0" smtClean="0">
                <a:latin typeface="Times New Roman" pitchFamily="18" charset="0"/>
                <a:cs typeface="Times New Roman" pitchFamily="18" charset="0"/>
              </a:rPr>
              <a:t>доходы местного бюджета</a:t>
            </a:r>
            <a:r>
              <a:rPr lang="ru-RU" sz="2800" kern="0" dirty="0" smtClean="0">
                <a:latin typeface="Times New Roman" pitchFamily="18" charset="0"/>
                <a:cs typeface="Times New Roman" pitchFamily="18" charset="0"/>
              </a:rPr>
              <a:t>? </a:t>
            </a:r>
            <a:endParaRPr lang="ru-RU" sz="2800" b="1" kern="0" dirty="0">
              <a:latin typeface="Calibri" pitchFamily="34" charset="0"/>
              <a:ea typeface="+mj-ea"/>
              <a:cs typeface="Calibri" pitchFamily="34" charset="0"/>
            </a:endParaRPr>
          </a:p>
        </p:txBody>
      </p:sp>
      <p:sp>
        <p:nvSpPr>
          <p:cNvPr id="12" name="Rectangle 2"/>
          <p:cNvSpPr txBox="1">
            <a:spLocks noChangeArrowheads="1"/>
          </p:cNvSpPr>
          <p:nvPr/>
        </p:nvSpPr>
        <p:spPr bwMode="auto">
          <a:xfrm>
            <a:off x="0" y="609600"/>
            <a:ext cx="9144000" cy="511175"/>
          </a:xfrm>
          <a:prstGeom prst="rect">
            <a:avLst/>
          </a:prstGeom>
          <a:noFill/>
          <a:ln w="9525">
            <a:noFill/>
            <a:miter lim="800000"/>
            <a:headEnd/>
            <a:tailEnd/>
          </a:ln>
        </p:spPr>
        <p:txBody>
          <a:bodyPr anchor="ctr"/>
          <a:lstStyle/>
          <a:p>
            <a:pPr algn="ctr" fontAlgn="auto">
              <a:spcBef>
                <a:spcPts val="0"/>
              </a:spcBef>
              <a:spcAft>
                <a:spcPts val="0"/>
              </a:spcAft>
              <a:defRPr/>
            </a:pPr>
            <a:r>
              <a:rPr lang="ru-RU" kern="0" dirty="0">
                <a:latin typeface="Calibri" pitchFamily="34" charset="0"/>
                <a:ea typeface="+mj-ea"/>
                <a:cs typeface="Calibri" pitchFamily="34" charset="0"/>
              </a:rPr>
              <a:t>Доходы бюджета – поступающие в бюджет денежные средства, за исключением средств, являющихся источниками финансирования дефицита бюджета </a:t>
            </a:r>
          </a:p>
        </p:txBody>
      </p:sp>
      <p:sp>
        <p:nvSpPr>
          <p:cNvPr id="15" name="Прямоугольник 14"/>
          <p:cNvSpPr/>
          <p:nvPr/>
        </p:nvSpPr>
        <p:spPr>
          <a:xfrm>
            <a:off x="2819400" y="1143000"/>
            <a:ext cx="3786187" cy="357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b="1" dirty="0">
                <a:solidFill>
                  <a:schemeClr val="tx1"/>
                </a:solidFill>
                <a:latin typeface="Calibri" pitchFamily="34" charset="0"/>
                <a:cs typeface="Calibri" pitchFamily="34" charset="0"/>
              </a:rPr>
              <a:t>ТИПЫ ДОХОДОВ</a:t>
            </a:r>
          </a:p>
        </p:txBody>
      </p:sp>
      <p:sp>
        <p:nvSpPr>
          <p:cNvPr id="16" name="TextBox 15"/>
          <p:cNvSpPr txBox="1"/>
          <p:nvPr/>
        </p:nvSpPr>
        <p:spPr>
          <a:xfrm>
            <a:off x="0" y="1500188"/>
            <a:ext cx="5143500" cy="2062103"/>
          </a:xfrm>
          <a:prstGeom prst="rect">
            <a:avLst/>
          </a:prstGeom>
          <a:noFill/>
        </p:spPr>
        <p:txBody>
          <a:bodyPr>
            <a:spAutoFit/>
          </a:bodyPr>
          <a:lstStyle/>
          <a:p>
            <a:pPr algn="ctr" fontAlgn="auto">
              <a:spcBef>
                <a:spcPts val="0"/>
              </a:spcBef>
              <a:spcAft>
                <a:spcPts val="0"/>
              </a:spcAft>
              <a:defRPr/>
            </a:pPr>
            <a:r>
              <a:rPr lang="ru-RU" sz="1600" b="1" dirty="0">
                <a:latin typeface="Calibri" pitchFamily="34" charset="0"/>
                <a:cs typeface="Calibri" pitchFamily="34" charset="0"/>
              </a:rPr>
              <a:t>Налоговые (собственные)</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налог на доход физических лиц (НДФЛ);</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единый налог на вмененный доход (ЕНВД);</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единый сельскохозяйственный налог  (ЕСХН);</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акцизы;</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государственная пошлина;</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Налог, взимаемый в связи с применением патентной системы налогообложения.</a:t>
            </a:r>
          </a:p>
        </p:txBody>
      </p:sp>
      <p:sp>
        <p:nvSpPr>
          <p:cNvPr id="17" name="TextBox 16"/>
          <p:cNvSpPr txBox="1"/>
          <p:nvPr/>
        </p:nvSpPr>
        <p:spPr>
          <a:xfrm>
            <a:off x="5214938" y="1500188"/>
            <a:ext cx="3929062" cy="1569660"/>
          </a:xfrm>
          <a:prstGeom prst="rect">
            <a:avLst/>
          </a:prstGeom>
          <a:noFill/>
        </p:spPr>
        <p:txBody>
          <a:bodyPr>
            <a:spAutoFit/>
          </a:bodyPr>
          <a:lstStyle/>
          <a:p>
            <a:pPr marL="342900" indent="-342900" algn="ctr" fontAlgn="auto">
              <a:spcBef>
                <a:spcPts val="0"/>
              </a:spcBef>
              <a:spcAft>
                <a:spcPts val="0"/>
              </a:spcAft>
              <a:defRPr/>
            </a:pPr>
            <a:r>
              <a:rPr lang="ru-RU" sz="1600" b="1" dirty="0">
                <a:latin typeface="Calibri" pitchFamily="34" charset="0"/>
                <a:cs typeface="Calibri" pitchFamily="34" charset="0"/>
              </a:rPr>
              <a:t>Безвозмездные поступления</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дотации;</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субвенции;</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субсидии;</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иные межбюджетные трансферты.</a:t>
            </a:r>
          </a:p>
          <a:p>
            <a:pPr fontAlgn="auto">
              <a:spcBef>
                <a:spcPts val="0"/>
              </a:spcBef>
              <a:spcAft>
                <a:spcPts val="0"/>
              </a:spcAft>
              <a:defRPr/>
            </a:pPr>
            <a:endParaRPr lang="ru-RU" sz="1600" dirty="0">
              <a:latin typeface="Calibri" pitchFamily="34" charset="0"/>
              <a:cs typeface="Calibri" pitchFamily="34" charset="0"/>
            </a:endParaRPr>
          </a:p>
        </p:txBody>
      </p:sp>
      <p:sp>
        <p:nvSpPr>
          <p:cNvPr id="18" name="TextBox 17"/>
          <p:cNvSpPr txBox="1"/>
          <p:nvPr/>
        </p:nvSpPr>
        <p:spPr>
          <a:xfrm>
            <a:off x="1600200" y="3657600"/>
            <a:ext cx="4500562" cy="2554545"/>
          </a:xfrm>
          <a:prstGeom prst="rect">
            <a:avLst/>
          </a:prstGeom>
          <a:noFill/>
        </p:spPr>
        <p:txBody>
          <a:bodyPr>
            <a:spAutoFit/>
          </a:bodyPr>
          <a:lstStyle/>
          <a:p>
            <a:pPr algn="ctr" fontAlgn="auto">
              <a:spcBef>
                <a:spcPts val="0"/>
              </a:spcBef>
              <a:spcAft>
                <a:spcPts val="0"/>
              </a:spcAft>
              <a:defRPr/>
            </a:pPr>
            <a:r>
              <a:rPr lang="ru-RU" sz="1600" b="1" dirty="0">
                <a:latin typeface="Calibri" pitchFamily="34" charset="0"/>
                <a:cs typeface="Calibri" pitchFamily="34" charset="0"/>
              </a:rPr>
              <a:t>Неналоговые (собственные)</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арендная плата за земельные участки</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продажа земельных участков;</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доходы от сдачи в аренду имущества;</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платежи от муниципальных унитарных предприятий;</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плата за негативное воздействие на окружающую среду;</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доходы от оказания платных услуг; </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штрафы, санкции, возмещение ущерба</a:t>
            </a:r>
          </a:p>
        </p:txBody>
      </p:sp>
      <p:pic>
        <p:nvPicPr>
          <p:cNvPr id="83972" name="Picture 4" descr="http://bianchiaccountants.co.uk/money.jpg"/>
          <p:cNvPicPr>
            <a:picLocks noChangeAspect="1" noChangeArrowheads="1"/>
          </p:cNvPicPr>
          <p:nvPr/>
        </p:nvPicPr>
        <p:blipFill>
          <a:blip r:embed="rId3" cstate="print"/>
          <a:srcRect l="17073" r="17073"/>
          <a:stretch>
            <a:fillRect/>
          </a:stretch>
        </p:blipFill>
        <p:spPr bwMode="auto">
          <a:xfrm>
            <a:off x="6248400" y="3276600"/>
            <a:ext cx="2057400" cy="32766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582612"/>
          </a:xfrm>
        </p:spPr>
        <p:txBody>
          <a:bodyPr rtlCol="0">
            <a:normAutofit/>
          </a:bodyPr>
          <a:lstStyle/>
          <a:p>
            <a:pPr eaLnBrk="1" fontAlgn="auto" hangingPunct="1">
              <a:spcAft>
                <a:spcPts val="0"/>
              </a:spcAft>
              <a:defRPr/>
            </a:pPr>
            <a:r>
              <a:rPr lang="ru-RU" sz="2800" kern="0" dirty="0" smtClean="0">
                <a:latin typeface="Times New Roman" pitchFamily="18" charset="0"/>
                <a:cs typeface="Times New Roman" pitchFamily="18" charset="0"/>
              </a:rPr>
              <a:t>Что такое </a:t>
            </a:r>
            <a:r>
              <a:rPr lang="ru-RU" sz="2800" b="1" i="1" kern="0" dirty="0" smtClean="0">
                <a:latin typeface="Times New Roman" pitchFamily="18" charset="0"/>
                <a:cs typeface="Times New Roman" pitchFamily="18" charset="0"/>
              </a:rPr>
              <a:t>безвозмездные поступления?</a:t>
            </a:r>
            <a:endParaRPr lang="ru-RU" sz="2800" dirty="0">
              <a:cs typeface="Times New Roman" pitchFamily="18" charset="0"/>
            </a:endParaRPr>
          </a:p>
        </p:txBody>
      </p:sp>
      <p:sp>
        <p:nvSpPr>
          <p:cNvPr id="8" name="Блок-схема: альтернативный процесс 7"/>
          <p:cNvSpPr/>
          <p:nvPr/>
        </p:nvSpPr>
        <p:spPr>
          <a:xfrm>
            <a:off x="152400" y="3429000"/>
            <a:ext cx="1981200" cy="2736850"/>
          </a:xfrm>
          <a:prstGeom prst="flowChartAlternateProcess">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600" b="1" dirty="0">
                <a:solidFill>
                  <a:schemeClr val="tx1"/>
                </a:solidFill>
                <a:cs typeface="Times New Roman" pitchFamily="18" charset="0"/>
              </a:rPr>
              <a:t>Дотации</a:t>
            </a:r>
            <a:r>
              <a:rPr lang="ru-RU" sz="1200" b="1" dirty="0">
                <a:solidFill>
                  <a:schemeClr val="tx1"/>
                </a:solidFill>
                <a:cs typeface="Times New Roman" pitchFamily="18" charset="0"/>
              </a:rPr>
              <a:t> </a:t>
            </a:r>
            <a:r>
              <a:rPr lang="ru-RU" sz="1200" dirty="0">
                <a:solidFill>
                  <a:schemeClr val="tx1"/>
                </a:solidFill>
                <a:cs typeface="Times New Roman" pitchFamily="18" charset="0"/>
              </a:rPr>
              <a:t>(от лат. «</a:t>
            </a:r>
            <a:r>
              <a:rPr lang="en-US" sz="1200" dirty="0" err="1">
                <a:solidFill>
                  <a:schemeClr val="tx1"/>
                </a:solidFill>
                <a:cs typeface="Times New Roman" pitchFamily="18" charset="0"/>
              </a:rPr>
              <a:t>Dotatio</a:t>
            </a:r>
            <a:r>
              <a:rPr lang="ru-RU" sz="1200" dirty="0">
                <a:solidFill>
                  <a:schemeClr val="tx1"/>
                </a:solidFill>
                <a:cs typeface="Times New Roman" pitchFamily="18" charset="0"/>
              </a:rPr>
              <a:t>» – дар, пожертвование) </a:t>
            </a:r>
            <a:r>
              <a:rPr lang="ru-RU" sz="1600" dirty="0" smtClean="0">
                <a:solidFill>
                  <a:schemeClr val="tx1"/>
                </a:solidFill>
                <a:cs typeface="Times New Roman" pitchFamily="18" charset="0"/>
              </a:rPr>
              <a:t>предоставляются </a:t>
            </a:r>
            <a:r>
              <a:rPr lang="ru-RU" sz="1600" dirty="0">
                <a:solidFill>
                  <a:schemeClr val="tx1"/>
                </a:solidFill>
                <a:cs typeface="Times New Roman" pitchFamily="18" charset="0"/>
              </a:rPr>
              <a:t>без определения конкретной цели </a:t>
            </a:r>
            <a:r>
              <a:rPr lang="ru-RU" sz="1600" dirty="0" smtClean="0">
                <a:solidFill>
                  <a:schemeClr val="tx1"/>
                </a:solidFill>
                <a:cs typeface="Times New Roman" pitchFamily="18" charset="0"/>
              </a:rPr>
              <a:t>их использования</a:t>
            </a:r>
            <a:endParaRPr lang="ru-RU" sz="1600" dirty="0">
              <a:solidFill>
                <a:schemeClr val="tx1"/>
              </a:solidFill>
              <a:cs typeface="Times New Roman" pitchFamily="18" charset="0"/>
            </a:endParaRPr>
          </a:p>
          <a:p>
            <a:pPr algn="ctr" fontAlgn="auto">
              <a:spcBef>
                <a:spcPts val="0"/>
              </a:spcBef>
              <a:spcAft>
                <a:spcPts val="0"/>
              </a:spcAft>
              <a:defRPr/>
            </a:pPr>
            <a:r>
              <a:rPr lang="ru-RU" sz="1200" i="1" dirty="0">
                <a:solidFill>
                  <a:schemeClr val="tx1"/>
                </a:solidFill>
                <a:cs typeface="Times New Roman" pitchFamily="18" charset="0"/>
              </a:rPr>
              <a:t>(карманные деньги ребенка)</a:t>
            </a:r>
          </a:p>
        </p:txBody>
      </p:sp>
      <p:sp>
        <p:nvSpPr>
          <p:cNvPr id="9" name="Блок-схема: альтернативный процесс 8"/>
          <p:cNvSpPr/>
          <p:nvPr/>
        </p:nvSpPr>
        <p:spPr>
          <a:xfrm>
            <a:off x="2362200" y="3429000"/>
            <a:ext cx="1905000" cy="2736850"/>
          </a:xfrm>
          <a:prstGeom prst="flowChartAlternateProcess">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600" b="1" dirty="0">
                <a:solidFill>
                  <a:schemeClr val="tx1"/>
                </a:solidFill>
                <a:cs typeface="Times New Roman" pitchFamily="18" charset="0"/>
              </a:rPr>
              <a:t>Субвенции</a:t>
            </a:r>
            <a:r>
              <a:rPr lang="ru-RU" sz="1200" b="1" dirty="0">
                <a:solidFill>
                  <a:schemeClr val="tx1"/>
                </a:solidFill>
                <a:cs typeface="Times New Roman" pitchFamily="18" charset="0"/>
              </a:rPr>
              <a:t> </a:t>
            </a:r>
          </a:p>
          <a:p>
            <a:pPr algn="ctr" fontAlgn="auto">
              <a:spcBef>
                <a:spcPts val="0"/>
              </a:spcBef>
              <a:spcAft>
                <a:spcPts val="0"/>
              </a:spcAft>
              <a:defRPr/>
            </a:pPr>
            <a:r>
              <a:rPr lang="ru-RU" sz="1200" dirty="0">
                <a:solidFill>
                  <a:schemeClr val="tx1"/>
                </a:solidFill>
                <a:cs typeface="Times New Roman" pitchFamily="18" charset="0"/>
              </a:rPr>
              <a:t>(от лат. «</a:t>
            </a:r>
            <a:r>
              <a:rPr lang="en-US" sz="1200" dirty="0" err="1">
                <a:solidFill>
                  <a:schemeClr val="tx1"/>
                </a:solidFill>
                <a:cs typeface="Times New Roman" pitchFamily="18" charset="0"/>
              </a:rPr>
              <a:t>Subvenire</a:t>
            </a:r>
            <a:r>
              <a:rPr lang="ru-RU" sz="1200" dirty="0">
                <a:solidFill>
                  <a:schemeClr val="tx1"/>
                </a:solidFill>
                <a:cs typeface="Times New Roman" pitchFamily="18" charset="0"/>
              </a:rPr>
              <a:t>» – приходить на помощь) </a:t>
            </a:r>
            <a:r>
              <a:rPr lang="ru-RU" sz="1600" dirty="0" err="1" smtClean="0">
                <a:solidFill>
                  <a:schemeClr val="tx1"/>
                </a:solidFill>
                <a:cs typeface="Times New Roman" pitchFamily="18" charset="0"/>
              </a:rPr>
              <a:t>предоставляютснна</a:t>
            </a:r>
            <a:r>
              <a:rPr lang="ru-RU" sz="1600" dirty="0" smtClean="0">
                <a:solidFill>
                  <a:schemeClr val="tx1"/>
                </a:solidFill>
                <a:cs typeface="Times New Roman" pitchFamily="18" charset="0"/>
              </a:rPr>
              <a:t> </a:t>
            </a:r>
            <a:r>
              <a:rPr lang="ru-RU" sz="1600" dirty="0">
                <a:solidFill>
                  <a:schemeClr val="tx1"/>
                </a:solidFill>
                <a:cs typeface="Times New Roman" pitchFamily="18" charset="0"/>
              </a:rPr>
              <a:t>финансирование переданных полномочий</a:t>
            </a:r>
          </a:p>
          <a:p>
            <a:pPr algn="ctr" fontAlgn="auto">
              <a:spcBef>
                <a:spcPts val="0"/>
              </a:spcBef>
              <a:spcAft>
                <a:spcPts val="0"/>
              </a:spcAft>
              <a:defRPr/>
            </a:pPr>
            <a:r>
              <a:rPr lang="ru-RU" sz="1200" i="1" dirty="0">
                <a:solidFill>
                  <a:schemeClr val="tx1"/>
                </a:solidFill>
                <a:cs typeface="Times New Roman" pitchFamily="18" charset="0"/>
              </a:rPr>
              <a:t>(деньги ребенку на покупки по списку)</a:t>
            </a:r>
          </a:p>
          <a:p>
            <a:pPr algn="ctr" fontAlgn="auto">
              <a:spcBef>
                <a:spcPts val="0"/>
              </a:spcBef>
              <a:spcAft>
                <a:spcPts val="0"/>
              </a:spcAft>
              <a:defRPr/>
            </a:pPr>
            <a:endParaRPr lang="ru-RU" sz="1200" dirty="0">
              <a:cs typeface="Times New Roman" pitchFamily="18" charset="0"/>
            </a:endParaRPr>
          </a:p>
        </p:txBody>
      </p:sp>
      <p:sp>
        <p:nvSpPr>
          <p:cNvPr id="10" name="Блок-схема: альтернативный процесс 9"/>
          <p:cNvSpPr/>
          <p:nvPr/>
        </p:nvSpPr>
        <p:spPr>
          <a:xfrm>
            <a:off x="4572000" y="3429000"/>
            <a:ext cx="2057400" cy="2736850"/>
          </a:xfrm>
          <a:prstGeom prst="flowChartAlternateProcess">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600" b="1" dirty="0">
                <a:solidFill>
                  <a:schemeClr val="tx1"/>
                </a:solidFill>
                <a:cs typeface="Times New Roman" pitchFamily="18" charset="0"/>
              </a:rPr>
              <a:t>Субсидии</a:t>
            </a:r>
            <a:r>
              <a:rPr lang="en-US" sz="1600" b="1" dirty="0">
                <a:solidFill>
                  <a:schemeClr val="tx1"/>
                </a:solidFill>
                <a:cs typeface="Times New Roman" pitchFamily="18" charset="0"/>
              </a:rPr>
              <a:t> </a:t>
            </a:r>
            <a:endParaRPr lang="ru-RU" sz="1600" b="1" dirty="0">
              <a:solidFill>
                <a:schemeClr val="tx1"/>
              </a:solidFill>
              <a:cs typeface="Times New Roman" pitchFamily="18" charset="0"/>
            </a:endParaRPr>
          </a:p>
          <a:p>
            <a:pPr algn="ctr" fontAlgn="auto">
              <a:spcBef>
                <a:spcPts val="0"/>
              </a:spcBef>
              <a:spcAft>
                <a:spcPts val="0"/>
              </a:spcAft>
              <a:defRPr/>
            </a:pPr>
            <a:r>
              <a:rPr lang="ru-RU" sz="1200" dirty="0">
                <a:solidFill>
                  <a:schemeClr val="tx1"/>
                </a:solidFill>
                <a:cs typeface="Times New Roman" pitchFamily="18" charset="0"/>
              </a:rPr>
              <a:t>(от лат. «</a:t>
            </a:r>
            <a:r>
              <a:rPr lang="en-US" sz="1200" dirty="0" err="1">
                <a:solidFill>
                  <a:schemeClr val="tx1"/>
                </a:solidFill>
                <a:cs typeface="Times New Roman" pitchFamily="18" charset="0"/>
              </a:rPr>
              <a:t>Subsidium</a:t>
            </a:r>
            <a:r>
              <a:rPr lang="ru-RU" sz="1200" dirty="0">
                <a:solidFill>
                  <a:schemeClr val="tx1"/>
                </a:solidFill>
                <a:cs typeface="Times New Roman" pitchFamily="18" charset="0"/>
              </a:rPr>
              <a:t>» – поддержка) </a:t>
            </a:r>
            <a:r>
              <a:rPr lang="ru-RU" sz="1600" dirty="0" smtClean="0">
                <a:solidFill>
                  <a:schemeClr val="tx1"/>
                </a:solidFill>
                <a:cs typeface="Times New Roman" pitchFamily="18" charset="0"/>
              </a:rPr>
              <a:t>предоставляются на </a:t>
            </a:r>
            <a:r>
              <a:rPr lang="ru-RU" sz="1600" dirty="0">
                <a:solidFill>
                  <a:schemeClr val="tx1"/>
                </a:solidFill>
                <a:cs typeface="Times New Roman" pitchFamily="18" charset="0"/>
              </a:rPr>
              <a:t>условиях долевого </a:t>
            </a:r>
            <a:r>
              <a:rPr lang="ru-RU" sz="1600" dirty="0" err="1">
                <a:solidFill>
                  <a:schemeClr val="tx1"/>
                </a:solidFill>
                <a:cs typeface="Times New Roman" pitchFamily="18" charset="0"/>
              </a:rPr>
              <a:t>софинансирования</a:t>
            </a:r>
            <a:r>
              <a:rPr lang="ru-RU" sz="1600" dirty="0">
                <a:solidFill>
                  <a:schemeClr val="tx1"/>
                </a:solidFill>
                <a:cs typeface="Times New Roman" pitchFamily="18" charset="0"/>
              </a:rPr>
              <a:t> </a:t>
            </a:r>
            <a:r>
              <a:rPr lang="ru-RU" sz="1600" dirty="0" smtClean="0">
                <a:solidFill>
                  <a:schemeClr val="tx1"/>
                </a:solidFill>
                <a:cs typeface="Times New Roman" pitchFamily="18" charset="0"/>
              </a:rPr>
              <a:t>расходов других бюджетов</a:t>
            </a:r>
            <a:endParaRPr lang="ru-RU" sz="1600" dirty="0">
              <a:solidFill>
                <a:schemeClr val="tx1"/>
              </a:solidFill>
              <a:cs typeface="Times New Roman" pitchFamily="18" charset="0"/>
            </a:endParaRPr>
          </a:p>
          <a:p>
            <a:pPr algn="ctr" fontAlgn="auto">
              <a:spcBef>
                <a:spcPts val="0"/>
              </a:spcBef>
              <a:spcAft>
                <a:spcPts val="0"/>
              </a:spcAft>
              <a:defRPr/>
            </a:pPr>
            <a:r>
              <a:rPr lang="ru-RU" sz="1200" i="1" dirty="0">
                <a:solidFill>
                  <a:schemeClr val="tx1"/>
                </a:solidFill>
                <a:cs typeface="Times New Roman" pitchFamily="18" charset="0"/>
              </a:rPr>
              <a:t>(добавить деньги ребенку на его покупку)</a:t>
            </a:r>
          </a:p>
          <a:p>
            <a:pPr algn="ctr" fontAlgn="auto">
              <a:spcBef>
                <a:spcPts val="0"/>
              </a:spcBef>
              <a:spcAft>
                <a:spcPts val="0"/>
              </a:spcAft>
              <a:defRPr/>
            </a:pPr>
            <a:endParaRPr lang="ru-RU" sz="1200" dirty="0">
              <a:solidFill>
                <a:schemeClr val="tx1"/>
              </a:solidFill>
            </a:endParaRPr>
          </a:p>
        </p:txBody>
      </p:sp>
      <p:cxnSp>
        <p:nvCxnSpPr>
          <p:cNvPr id="12" name="Прямая со стрелкой 11"/>
          <p:cNvCxnSpPr/>
          <p:nvPr/>
        </p:nvCxnSpPr>
        <p:spPr>
          <a:xfrm rot="10800000" flipV="1">
            <a:off x="1428750" y="2643188"/>
            <a:ext cx="785813" cy="571500"/>
          </a:xfrm>
          <a:prstGeom prst="straightConnector1">
            <a:avLst/>
          </a:prstGeom>
          <a:ln>
            <a:solidFill>
              <a:srgbClr val="33CCCC"/>
            </a:solidFill>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rot="5400000">
            <a:off x="3255168" y="3069432"/>
            <a:ext cx="423863" cy="228600"/>
          </a:xfrm>
          <a:prstGeom prst="straightConnector1">
            <a:avLst/>
          </a:prstGeom>
          <a:ln>
            <a:solidFill>
              <a:srgbClr val="33CCCC"/>
            </a:solidFill>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a:off x="6786563" y="2643188"/>
            <a:ext cx="785812" cy="571500"/>
          </a:xfrm>
          <a:prstGeom prst="straightConnector1">
            <a:avLst/>
          </a:prstGeom>
          <a:ln>
            <a:solidFill>
              <a:srgbClr val="33CCCC"/>
            </a:solidFill>
            <a:tailEnd type="arrow"/>
          </a:ln>
        </p:spPr>
        <p:style>
          <a:lnRef idx="1">
            <a:schemeClr val="accent1"/>
          </a:lnRef>
          <a:fillRef idx="0">
            <a:schemeClr val="accent1"/>
          </a:fillRef>
          <a:effectRef idx="0">
            <a:schemeClr val="accent1"/>
          </a:effectRef>
          <a:fontRef idx="minor">
            <a:schemeClr val="tx1"/>
          </a:fontRef>
        </p:style>
      </p:cxnSp>
      <p:sp>
        <p:nvSpPr>
          <p:cNvPr id="17" name="Овал 16"/>
          <p:cNvSpPr/>
          <p:nvPr/>
        </p:nvSpPr>
        <p:spPr>
          <a:xfrm>
            <a:off x="1500188" y="1143000"/>
            <a:ext cx="6143625" cy="1785938"/>
          </a:xfrm>
          <a:prstGeom prst="ellipse">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000" dirty="0">
                <a:solidFill>
                  <a:schemeClr val="tx1"/>
                </a:solidFill>
                <a:cs typeface="Times New Roman" pitchFamily="18" charset="0"/>
              </a:rPr>
              <a:t>Межбюджетные трансферты – это денежные средства, перечисляемые из одного уровня бюджета другому</a:t>
            </a:r>
          </a:p>
        </p:txBody>
      </p:sp>
      <p:sp>
        <p:nvSpPr>
          <p:cNvPr id="11" name="Блок-схема: альтернативный процесс 10"/>
          <p:cNvSpPr/>
          <p:nvPr/>
        </p:nvSpPr>
        <p:spPr>
          <a:xfrm>
            <a:off x="6934200" y="3429000"/>
            <a:ext cx="2016125" cy="2736850"/>
          </a:xfrm>
          <a:prstGeom prst="flowChartAlternateProcess">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600" b="1" dirty="0">
                <a:solidFill>
                  <a:schemeClr val="tx1"/>
                </a:solidFill>
                <a:cs typeface="Times New Roman" pitchFamily="18" charset="0"/>
              </a:rPr>
              <a:t>Иные межбюджетные трансферты</a:t>
            </a:r>
            <a:endParaRPr lang="ru-RU" sz="1600" dirty="0">
              <a:solidFill>
                <a:schemeClr val="tx1"/>
              </a:solidFill>
              <a:cs typeface="Times New Roman" pitchFamily="18" charset="0"/>
            </a:endParaRPr>
          </a:p>
          <a:p>
            <a:pPr algn="ctr" fontAlgn="auto">
              <a:spcBef>
                <a:spcPts val="0"/>
              </a:spcBef>
              <a:spcAft>
                <a:spcPts val="0"/>
              </a:spcAft>
              <a:defRPr/>
            </a:pPr>
            <a:r>
              <a:rPr lang="ru-RU" sz="1400" dirty="0" smtClean="0">
                <a:solidFill>
                  <a:schemeClr val="tx1"/>
                </a:solidFill>
                <a:cs typeface="Times New Roman" pitchFamily="18" charset="0"/>
              </a:rPr>
              <a:t>предоставляются на осуществление части полномочий по решению вопросов местного значения в соответствии с заключенными соглашениями</a:t>
            </a:r>
            <a:endParaRPr lang="ru-RU" sz="1400" dirty="0">
              <a:solidFill>
                <a:schemeClr val="tx1"/>
              </a:solidFill>
              <a:cs typeface="Times New Roman" pitchFamily="18" charset="0"/>
            </a:endParaRPr>
          </a:p>
          <a:p>
            <a:pPr algn="ctr" fontAlgn="auto">
              <a:spcBef>
                <a:spcPts val="0"/>
              </a:spcBef>
              <a:spcAft>
                <a:spcPts val="0"/>
              </a:spcAft>
              <a:defRPr/>
            </a:pPr>
            <a:endParaRPr lang="ru-RU" sz="1600" dirty="0">
              <a:solidFill>
                <a:schemeClr val="tx1"/>
              </a:solidFill>
            </a:endParaRPr>
          </a:p>
        </p:txBody>
      </p:sp>
      <p:cxnSp>
        <p:nvCxnSpPr>
          <p:cNvPr id="15" name="Прямая со стрелкой 14"/>
          <p:cNvCxnSpPr/>
          <p:nvPr/>
        </p:nvCxnSpPr>
        <p:spPr>
          <a:xfrm rot="5400000">
            <a:off x="3255168" y="3069432"/>
            <a:ext cx="423863" cy="228600"/>
          </a:xfrm>
          <a:prstGeom prst="straightConnector1">
            <a:avLst/>
          </a:prstGeom>
          <a:ln>
            <a:solidFill>
              <a:srgbClr val="33CCCC"/>
            </a:solidFill>
            <a:tailEnd type="arrow"/>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rot="16200000" flipH="1">
            <a:off x="5274468" y="3107532"/>
            <a:ext cx="423863" cy="152400"/>
          </a:xfrm>
          <a:prstGeom prst="straightConnector1">
            <a:avLst/>
          </a:prstGeom>
          <a:ln>
            <a:solidFill>
              <a:srgbClr val="33CCCC"/>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428625" y="0"/>
            <a:ext cx="8229600" cy="428625"/>
          </a:xfrm>
          <a:prstGeom prst="rect">
            <a:avLst/>
          </a:prstGeom>
          <a:noFill/>
          <a:ln w="9525">
            <a:noFill/>
            <a:miter lim="800000"/>
            <a:headEnd/>
            <a:tailEnd/>
          </a:ln>
        </p:spPr>
        <p:txBody>
          <a:bodyPr anchor="ctr"/>
          <a:lstStyle/>
          <a:p>
            <a:pPr algn="ctr">
              <a:defRPr/>
            </a:pPr>
            <a:r>
              <a:rPr lang="ru-RU" sz="2800" kern="0" dirty="0" smtClean="0">
                <a:latin typeface="Times New Roman" pitchFamily="18" charset="0"/>
                <a:cs typeface="Times New Roman" pitchFamily="18" charset="0"/>
              </a:rPr>
              <a:t>Что такое </a:t>
            </a:r>
            <a:r>
              <a:rPr lang="ru-RU" sz="2800" b="1" i="1" kern="0" dirty="0" smtClean="0">
                <a:latin typeface="Times New Roman" pitchFamily="18" charset="0"/>
                <a:cs typeface="Times New Roman" pitchFamily="18" charset="0"/>
              </a:rPr>
              <a:t>расходы местного бюджета?</a:t>
            </a:r>
            <a:endParaRPr lang="ru-RU" sz="2600" kern="0" dirty="0">
              <a:solidFill>
                <a:schemeClr val="tx2"/>
              </a:solidFill>
              <a:latin typeface="Times New Roman" pitchFamily="18" charset="0"/>
              <a:ea typeface="+mj-ea"/>
              <a:cs typeface="+mj-cs"/>
            </a:endParaRPr>
          </a:p>
        </p:txBody>
      </p:sp>
      <p:sp>
        <p:nvSpPr>
          <p:cNvPr id="12" name="Rectangle 2"/>
          <p:cNvSpPr txBox="1">
            <a:spLocks noChangeArrowheads="1"/>
          </p:cNvSpPr>
          <p:nvPr/>
        </p:nvSpPr>
        <p:spPr bwMode="auto">
          <a:xfrm>
            <a:off x="0" y="428625"/>
            <a:ext cx="9144000" cy="511175"/>
          </a:xfrm>
          <a:prstGeom prst="rect">
            <a:avLst/>
          </a:prstGeom>
          <a:noFill/>
          <a:ln w="9525">
            <a:noFill/>
            <a:miter lim="800000"/>
            <a:headEnd/>
            <a:tailEnd/>
          </a:ln>
        </p:spPr>
        <p:txBody>
          <a:bodyPr anchor="ctr"/>
          <a:lstStyle/>
          <a:p>
            <a:pPr algn="ctr">
              <a:defRPr/>
            </a:pPr>
            <a:r>
              <a:rPr lang="ru-RU" kern="0" dirty="0" smtClean="0">
                <a:solidFill>
                  <a:schemeClr val="tx2"/>
                </a:solidFill>
                <a:latin typeface="Times New Roman" pitchFamily="18" charset="0"/>
                <a:ea typeface="+mj-ea"/>
                <a:cs typeface="+mj-cs"/>
              </a:rPr>
              <a:t>Расходы </a:t>
            </a:r>
            <a:r>
              <a:rPr lang="ru-RU" kern="0" dirty="0">
                <a:solidFill>
                  <a:schemeClr val="tx2"/>
                </a:solidFill>
                <a:latin typeface="Times New Roman" pitchFamily="18" charset="0"/>
                <a:ea typeface="+mj-ea"/>
                <a:cs typeface="+mj-cs"/>
              </a:rPr>
              <a:t>бюджета </a:t>
            </a:r>
            <a:r>
              <a:rPr lang="ru-RU" kern="0" dirty="0" smtClean="0">
                <a:solidFill>
                  <a:schemeClr val="tx2"/>
                </a:solidFill>
                <a:latin typeface="Times New Roman" pitchFamily="18" charset="0"/>
                <a:ea typeface="+mj-ea"/>
                <a:cs typeface="+mj-cs"/>
              </a:rPr>
              <a:t>–денежные </a:t>
            </a:r>
            <a:r>
              <a:rPr lang="ru-RU" kern="0" dirty="0">
                <a:solidFill>
                  <a:schemeClr val="tx2"/>
                </a:solidFill>
                <a:latin typeface="Times New Roman" pitchFamily="18" charset="0"/>
                <a:ea typeface="+mj-ea"/>
                <a:cs typeface="+mj-cs"/>
              </a:rPr>
              <a:t>средства, </a:t>
            </a:r>
            <a:r>
              <a:rPr lang="ru-RU" kern="0" dirty="0" smtClean="0">
                <a:solidFill>
                  <a:schemeClr val="tx2"/>
                </a:solidFill>
                <a:latin typeface="Times New Roman" pitchFamily="18" charset="0"/>
                <a:ea typeface="+mj-ea"/>
                <a:cs typeface="+mj-cs"/>
              </a:rPr>
              <a:t>направляемые на финансовое обеспечение задач и функций государства и местного самоуправления.</a:t>
            </a:r>
            <a:endParaRPr lang="ru-RU" kern="0" dirty="0">
              <a:solidFill>
                <a:schemeClr val="tx2"/>
              </a:solidFill>
              <a:latin typeface="Times New Roman" pitchFamily="18" charset="0"/>
              <a:ea typeface="+mj-ea"/>
              <a:cs typeface="+mj-cs"/>
            </a:endParaRPr>
          </a:p>
        </p:txBody>
      </p:sp>
      <p:sp>
        <p:nvSpPr>
          <p:cNvPr id="15" name="Прямоугольник 14"/>
          <p:cNvSpPr/>
          <p:nvPr/>
        </p:nvSpPr>
        <p:spPr>
          <a:xfrm>
            <a:off x="2643174" y="1000108"/>
            <a:ext cx="3786187" cy="571487"/>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smtClean="0">
                <a:solidFill>
                  <a:schemeClr val="tx1"/>
                </a:solidFill>
              </a:rPr>
              <a:t>КЛАССИФИКАЦИЯ  РАСХОДОВ ПО ПРИЗНАКАМ</a:t>
            </a:r>
            <a:endParaRPr lang="ru-RU" dirty="0">
              <a:solidFill>
                <a:schemeClr val="tx1"/>
              </a:solidFill>
            </a:endParaRPr>
          </a:p>
        </p:txBody>
      </p:sp>
      <p:sp>
        <p:nvSpPr>
          <p:cNvPr id="17" name="Скругленный прямоугольник 16"/>
          <p:cNvSpPr/>
          <p:nvPr/>
        </p:nvSpPr>
        <p:spPr>
          <a:xfrm>
            <a:off x="214282" y="1928802"/>
            <a:ext cx="2700000" cy="4714314"/>
          </a:xfrm>
          <a:prstGeom prst="roundRect">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Times New Roman" pitchFamily="18" charset="0"/>
                <a:cs typeface="Times New Roman" pitchFamily="18" charset="0"/>
              </a:rPr>
              <a:t>Функциональная</a:t>
            </a:r>
            <a:r>
              <a:rPr lang="ru-RU" dirty="0" smtClean="0">
                <a:solidFill>
                  <a:schemeClr val="tx1"/>
                </a:solidFill>
                <a:latin typeface="Times New Roman" pitchFamily="18" charset="0"/>
                <a:cs typeface="Times New Roman" pitchFamily="18" charset="0"/>
              </a:rPr>
              <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классификация отражает</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направление средств</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бюджета на выполнение</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основных функций</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государства</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(муниципалитета) (раздел→</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подраздел→ целевые</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статьи→ виды расходов)</a:t>
            </a:r>
            <a:br>
              <a:rPr lang="ru-RU" dirty="0" smtClean="0">
                <a:solidFill>
                  <a:schemeClr val="tx1"/>
                </a:solidFill>
                <a:latin typeface="Times New Roman" pitchFamily="18" charset="0"/>
                <a:cs typeface="Times New Roman" pitchFamily="18" charset="0"/>
              </a:rPr>
            </a:br>
            <a:endParaRPr lang="ru-RU" dirty="0">
              <a:solidFill>
                <a:schemeClr val="tx1"/>
              </a:solidFill>
              <a:latin typeface="Times New Roman" pitchFamily="18" charset="0"/>
              <a:cs typeface="Times New Roman" pitchFamily="18" charset="0"/>
            </a:endParaRPr>
          </a:p>
        </p:txBody>
      </p:sp>
      <p:sp>
        <p:nvSpPr>
          <p:cNvPr id="18" name="Скругленный прямоугольник 17"/>
          <p:cNvSpPr/>
          <p:nvPr/>
        </p:nvSpPr>
        <p:spPr>
          <a:xfrm>
            <a:off x="3071802" y="1928802"/>
            <a:ext cx="2842876" cy="471431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Times New Roman" pitchFamily="18" charset="0"/>
                <a:cs typeface="Times New Roman" pitchFamily="18" charset="0"/>
              </a:rPr>
              <a:t>Ведомственная</a:t>
            </a:r>
            <a:r>
              <a:rPr lang="ru-RU" dirty="0" smtClean="0">
                <a:solidFill>
                  <a:schemeClr val="tx1"/>
                </a:solidFill>
                <a:latin typeface="Times New Roman" pitchFamily="18" charset="0"/>
                <a:cs typeface="Times New Roman" pitchFamily="18" charset="0"/>
              </a:rPr>
              <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классификация расходов</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бюджета непосредственно</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связана со структурой</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управления, отображает</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распределение бюджетных</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средств по главным</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распорядителям средств</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бюджета (органы МСУ,</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органы администрации)</a:t>
            </a:r>
            <a:br>
              <a:rPr lang="ru-RU" dirty="0" smtClean="0">
                <a:solidFill>
                  <a:schemeClr val="tx1"/>
                </a:solidFill>
                <a:latin typeface="Times New Roman" pitchFamily="18" charset="0"/>
                <a:cs typeface="Times New Roman" pitchFamily="18" charset="0"/>
              </a:rPr>
            </a:br>
            <a:endParaRPr lang="ru-RU" dirty="0">
              <a:solidFill>
                <a:schemeClr val="tx1"/>
              </a:solidFill>
              <a:latin typeface="Times New Roman" pitchFamily="18" charset="0"/>
              <a:cs typeface="Times New Roman" pitchFamily="18" charset="0"/>
            </a:endParaRPr>
          </a:p>
        </p:txBody>
      </p:sp>
      <p:sp>
        <p:nvSpPr>
          <p:cNvPr id="19" name="Скругленный прямоугольник 18"/>
          <p:cNvSpPr/>
          <p:nvPr/>
        </p:nvSpPr>
        <p:spPr>
          <a:xfrm>
            <a:off x="6072198" y="1928802"/>
            <a:ext cx="2842876" cy="4714314"/>
          </a:xfrm>
          <a:prstGeom prst="roundRect">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Times New Roman" pitchFamily="18" charset="0"/>
                <a:cs typeface="Times New Roman" pitchFamily="18" charset="0"/>
              </a:rPr>
              <a:t>Экономическая </a:t>
            </a:r>
            <a:r>
              <a:rPr lang="ru-RU" dirty="0" smtClean="0">
                <a:solidFill>
                  <a:schemeClr val="tx1"/>
                </a:solidFill>
                <a:latin typeface="Times New Roman" pitchFamily="18" charset="0"/>
                <a:cs typeface="Times New Roman" pitchFamily="18" charset="0"/>
              </a:rPr>
              <a:t>классификация</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показывает деление расходов</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бюджета на текущие и</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капитальные, а также на выплату</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заработной платы, на</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материальные затраты, на</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приобретение товаров и услуг</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(категория расходов→ группы→</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предметные статьи→ подстатьи)</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latin typeface="Times New Roman" pitchFamily="18" charset="0"/>
              <a:cs typeface="Times New Roman" pitchFamily="18" charset="0"/>
            </a:endParaRPr>
          </a:p>
        </p:txBody>
      </p:sp>
      <p:sp>
        <p:nvSpPr>
          <p:cNvPr id="25" name="Стрелка углом 24"/>
          <p:cNvSpPr/>
          <p:nvPr/>
        </p:nvSpPr>
        <p:spPr>
          <a:xfrm rot="5400000">
            <a:off x="6585206" y="1161546"/>
            <a:ext cx="720000" cy="540000"/>
          </a:xfrm>
          <a:prstGeom prst="bentArrow">
            <a:avLst>
              <a:gd name="adj1" fmla="val 32164"/>
              <a:gd name="adj2" fmla="val 25000"/>
              <a:gd name="adj3" fmla="val 48880"/>
              <a:gd name="adj4" fmla="val 43750"/>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6" name="Стрелка углом 25"/>
          <p:cNvSpPr/>
          <p:nvPr/>
        </p:nvSpPr>
        <p:spPr>
          <a:xfrm rot="5400000" flipV="1">
            <a:off x="1767356" y="1161546"/>
            <a:ext cx="720000" cy="540000"/>
          </a:xfrm>
          <a:prstGeom prst="bentArrow">
            <a:avLst>
              <a:gd name="adj1" fmla="val 32164"/>
              <a:gd name="adj2" fmla="val 25000"/>
              <a:gd name="adj3" fmla="val 48880"/>
              <a:gd name="adj4" fmla="val 43750"/>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7" name="Стрелка вниз 26"/>
          <p:cNvSpPr/>
          <p:nvPr/>
        </p:nvSpPr>
        <p:spPr>
          <a:xfrm>
            <a:off x="4286248" y="1643050"/>
            <a:ext cx="285752" cy="214314"/>
          </a:xfrm>
          <a:prstGeom prst="downArrow">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avatars.mds.yandex.net/get-pdb/1626167/27b86de6-5491-4c52-b6e1-456716c76d47/s1200"/>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
        <p:nvSpPr>
          <p:cNvPr id="55299" name="Содержимое 2"/>
          <p:cNvSpPr>
            <a:spLocks noGrp="1"/>
          </p:cNvSpPr>
          <p:nvPr>
            <p:ph idx="1"/>
          </p:nvPr>
        </p:nvSpPr>
        <p:spPr>
          <a:xfrm>
            <a:off x="250825" y="333375"/>
            <a:ext cx="8588375" cy="6191250"/>
          </a:xfrm>
        </p:spPr>
        <p:txBody>
          <a:bodyPr/>
          <a:lstStyle/>
          <a:p>
            <a:pPr algn="ctr">
              <a:buFontTx/>
              <a:buNone/>
              <a:defRPr/>
            </a:pPr>
            <a:r>
              <a:rPr lang="ru-RU" sz="2000" dirty="0" smtClean="0">
                <a:latin typeface="Calibri" pitchFamily="34" charset="0"/>
                <a:cs typeface="Calibri" pitchFamily="34" charset="0"/>
              </a:rPr>
              <a:t>Контактная информация:</a:t>
            </a:r>
          </a:p>
          <a:p>
            <a:pPr algn="ctr">
              <a:buFontTx/>
              <a:buNone/>
              <a:defRPr/>
            </a:pPr>
            <a:endParaRPr lang="ru-RU" sz="1800" dirty="0" smtClean="0">
              <a:latin typeface="Calibri" pitchFamily="34" charset="0"/>
              <a:cs typeface="Calibri" pitchFamily="34" charset="0"/>
            </a:endParaRPr>
          </a:p>
          <a:p>
            <a:pPr marL="0" algn="ctr">
              <a:spcBef>
                <a:spcPts val="0"/>
              </a:spcBef>
              <a:buFontTx/>
              <a:buNone/>
              <a:defRPr/>
            </a:pPr>
            <a:r>
              <a:rPr lang="ru-RU" sz="1800" dirty="0" smtClean="0">
                <a:latin typeface="Calibri" pitchFamily="34" charset="0"/>
                <a:cs typeface="Calibri" pitchFamily="34" charset="0"/>
              </a:rPr>
              <a:t>      </a:t>
            </a:r>
            <a:r>
              <a:rPr lang="ru-RU" sz="2400" b="1" dirty="0" smtClean="0">
                <a:latin typeface="Calibri" pitchFamily="34" charset="0"/>
                <a:cs typeface="Calibri" pitchFamily="34" charset="0"/>
              </a:rPr>
              <a:t>Финансовое управление </a:t>
            </a:r>
          </a:p>
          <a:p>
            <a:pPr marL="0" algn="ctr">
              <a:spcBef>
                <a:spcPts val="0"/>
              </a:spcBef>
              <a:buFontTx/>
              <a:buNone/>
              <a:defRPr/>
            </a:pPr>
            <a:r>
              <a:rPr lang="ru-RU" sz="2400" b="1" dirty="0" smtClean="0">
                <a:latin typeface="Calibri" pitchFamily="34" charset="0"/>
                <a:cs typeface="Calibri" pitchFamily="34" charset="0"/>
              </a:rPr>
              <a:t>администрации Курского муниципального района Ставропольского края</a:t>
            </a:r>
            <a:br>
              <a:rPr lang="ru-RU" sz="2400" b="1" dirty="0" smtClean="0">
                <a:latin typeface="Calibri" pitchFamily="34" charset="0"/>
                <a:cs typeface="Calibri" pitchFamily="34" charset="0"/>
              </a:rPr>
            </a:br>
            <a:endParaRPr lang="ru-RU" sz="2400" b="1" dirty="0" smtClean="0">
              <a:latin typeface="Calibri" pitchFamily="34" charset="0"/>
              <a:cs typeface="Calibri" pitchFamily="34" charset="0"/>
            </a:endParaRPr>
          </a:p>
          <a:p>
            <a:pPr>
              <a:buFontTx/>
              <a:buNone/>
              <a:defRPr/>
            </a:pPr>
            <a:r>
              <a:rPr lang="ru-RU" sz="1800" dirty="0" smtClean="0">
                <a:latin typeface="Calibri" pitchFamily="34" charset="0"/>
                <a:cs typeface="Calibri" pitchFamily="34" charset="0"/>
              </a:rPr>
              <a:t>     </a:t>
            </a:r>
            <a:r>
              <a:rPr lang="ru-RU" sz="1800" b="1" dirty="0" smtClean="0">
                <a:latin typeface="Calibri" pitchFamily="34" charset="0"/>
                <a:cs typeface="Calibri" pitchFamily="34" charset="0"/>
              </a:rPr>
              <a:t>Начальник Финансового управления - Елена Владимировна Мишина</a:t>
            </a:r>
          </a:p>
          <a:p>
            <a:pPr algn="ctr">
              <a:buFontTx/>
              <a:buNone/>
              <a:defRPr/>
            </a:pPr>
            <a:endParaRPr lang="ru-RU" sz="1800" b="1" dirty="0" smtClean="0">
              <a:latin typeface="Calibri" pitchFamily="34" charset="0"/>
              <a:cs typeface="Calibri" pitchFamily="34" charset="0"/>
            </a:endParaRPr>
          </a:p>
          <a:p>
            <a:pPr algn="ctr">
              <a:buFontTx/>
              <a:buNone/>
              <a:defRPr/>
            </a:pPr>
            <a:r>
              <a:rPr lang="ru-RU" sz="1800" b="1" dirty="0" smtClean="0">
                <a:latin typeface="Calibri" pitchFamily="34" charset="0"/>
                <a:cs typeface="Calibri" pitchFamily="34" charset="0"/>
              </a:rPr>
              <a:t>Адрес: </a:t>
            </a:r>
            <a:r>
              <a:rPr lang="ru-RU" sz="1800" dirty="0" smtClean="0">
                <a:latin typeface="Calibri" pitchFamily="34" charset="0"/>
                <a:cs typeface="Calibri" pitchFamily="34" charset="0"/>
              </a:rPr>
              <a:t>357850,</a:t>
            </a:r>
            <a:r>
              <a:rPr lang="ru-RU" sz="1800" b="1" dirty="0" smtClean="0">
                <a:latin typeface="Calibri" pitchFamily="34" charset="0"/>
                <a:cs typeface="Calibri" pitchFamily="34" charset="0"/>
              </a:rPr>
              <a:t> </a:t>
            </a:r>
            <a:r>
              <a:rPr lang="ru-RU" sz="1800" dirty="0" smtClean="0">
                <a:latin typeface="Calibri" pitchFamily="34" charset="0"/>
                <a:cs typeface="Calibri" pitchFamily="34" charset="0"/>
              </a:rPr>
              <a:t>Ставропольский край,</a:t>
            </a:r>
            <a:r>
              <a:rPr lang="ru-RU" sz="1800" b="1" dirty="0" smtClean="0">
                <a:latin typeface="Calibri" pitchFamily="34" charset="0"/>
                <a:cs typeface="Calibri" pitchFamily="34" charset="0"/>
              </a:rPr>
              <a:t> </a:t>
            </a:r>
            <a:r>
              <a:rPr lang="ru-RU" sz="1800" dirty="0" smtClean="0">
                <a:latin typeface="Calibri" pitchFamily="34" charset="0"/>
                <a:cs typeface="Calibri" pitchFamily="34" charset="0"/>
              </a:rPr>
              <a:t>Курский район,</a:t>
            </a:r>
            <a:r>
              <a:rPr lang="ru-RU" sz="1800" b="1" dirty="0" smtClean="0">
                <a:latin typeface="Calibri" pitchFamily="34" charset="0"/>
                <a:cs typeface="Calibri" pitchFamily="34" charset="0"/>
              </a:rPr>
              <a:t> </a:t>
            </a:r>
          </a:p>
          <a:p>
            <a:pPr algn="ctr">
              <a:buFontTx/>
              <a:buNone/>
              <a:defRPr/>
            </a:pPr>
            <a:r>
              <a:rPr lang="ru-RU" sz="1800" dirty="0" smtClean="0">
                <a:latin typeface="Calibri" pitchFamily="34" charset="0"/>
                <a:cs typeface="Calibri" pitchFamily="34" charset="0"/>
              </a:rPr>
              <a:t>станица</a:t>
            </a:r>
            <a:r>
              <a:rPr lang="ru-RU" sz="1800" b="1" dirty="0" smtClean="0">
                <a:latin typeface="Calibri" pitchFamily="34" charset="0"/>
                <a:cs typeface="Calibri" pitchFamily="34" charset="0"/>
              </a:rPr>
              <a:t> </a:t>
            </a:r>
            <a:r>
              <a:rPr lang="ru-RU" sz="1800" dirty="0" smtClean="0">
                <a:latin typeface="Calibri" pitchFamily="34" charset="0"/>
                <a:cs typeface="Calibri" pitchFamily="34" charset="0"/>
              </a:rPr>
              <a:t>Курская,</a:t>
            </a:r>
            <a:r>
              <a:rPr lang="ru-RU" sz="1800" b="1" dirty="0" smtClean="0">
                <a:latin typeface="Calibri" pitchFamily="34" charset="0"/>
                <a:cs typeface="Calibri" pitchFamily="34" charset="0"/>
              </a:rPr>
              <a:t> </a:t>
            </a:r>
            <a:r>
              <a:rPr lang="ru-RU" sz="1800" dirty="0" smtClean="0">
                <a:latin typeface="Calibri" pitchFamily="34" charset="0"/>
                <a:cs typeface="Calibri" pitchFamily="34" charset="0"/>
              </a:rPr>
              <a:t>пер. Октябрьский, 16 </a:t>
            </a:r>
          </a:p>
          <a:p>
            <a:pPr algn="ctr">
              <a:buFontTx/>
              <a:buNone/>
              <a:defRPr/>
            </a:pPr>
            <a:endParaRPr lang="ru-RU" sz="1800" dirty="0" smtClean="0">
              <a:latin typeface="Calibri" pitchFamily="34" charset="0"/>
              <a:cs typeface="Calibri" pitchFamily="34" charset="0"/>
            </a:endParaRPr>
          </a:p>
          <a:p>
            <a:pPr algn="ctr">
              <a:buFontTx/>
              <a:buNone/>
              <a:defRPr/>
            </a:pPr>
            <a:r>
              <a:rPr lang="ru-RU" sz="1800" b="1" dirty="0" smtClean="0">
                <a:latin typeface="Calibri" pitchFamily="34" charset="0"/>
                <a:cs typeface="Calibri" pitchFamily="34" charset="0"/>
              </a:rPr>
              <a:t>Телефон для обращения граждан</a:t>
            </a:r>
            <a:r>
              <a:rPr lang="ru-RU" sz="1800" dirty="0" smtClean="0">
                <a:latin typeface="Calibri" pitchFamily="34" charset="0"/>
                <a:cs typeface="Calibri" pitchFamily="34" charset="0"/>
              </a:rPr>
              <a:t>: 8(879-64) 6-27-99, 6-55-54; </a:t>
            </a:r>
          </a:p>
          <a:p>
            <a:pPr algn="ctr">
              <a:buFontTx/>
              <a:buNone/>
              <a:defRPr/>
            </a:pPr>
            <a:r>
              <a:rPr lang="ru-RU" sz="1800" dirty="0" smtClean="0">
                <a:latin typeface="Calibri" pitchFamily="34" charset="0"/>
                <a:cs typeface="Calibri" pitchFamily="34" charset="0"/>
              </a:rPr>
              <a:t>факс: 8(879-64) 6-27-99. </a:t>
            </a:r>
          </a:p>
          <a:p>
            <a:pPr algn="ctr">
              <a:buFontTx/>
              <a:buNone/>
              <a:defRPr/>
            </a:pPr>
            <a:r>
              <a:rPr lang="ru-RU" sz="1800" b="1" dirty="0" smtClean="0">
                <a:latin typeface="Calibri" pitchFamily="34" charset="0"/>
                <a:cs typeface="Calibri" pitchFamily="34" charset="0"/>
              </a:rPr>
              <a:t>Электронная почта : </a:t>
            </a:r>
            <a:r>
              <a:rPr lang="ru-RU" sz="1800" dirty="0" err="1" smtClean="0">
                <a:latin typeface="Calibri" pitchFamily="34" charset="0"/>
                <a:cs typeface="Calibri" pitchFamily="34" charset="0"/>
              </a:rPr>
              <a:t>fukursk@mail.ru</a:t>
            </a:r>
            <a:r>
              <a:rPr lang="ru-RU" sz="1800" dirty="0" smtClean="0">
                <a:latin typeface="Calibri" pitchFamily="34" charset="0"/>
                <a:cs typeface="Calibri" pitchFamily="34" charset="0"/>
              </a:rPr>
              <a:t> </a:t>
            </a:r>
          </a:p>
          <a:p>
            <a:pPr algn="ctr">
              <a:buFontTx/>
              <a:buNone/>
              <a:defRPr/>
            </a:pPr>
            <a:r>
              <a:rPr lang="ru-RU" sz="1800" b="1" dirty="0" smtClean="0">
                <a:latin typeface="Calibri" pitchFamily="34" charset="0"/>
                <a:cs typeface="Calibri" pitchFamily="34" charset="0"/>
              </a:rPr>
              <a:t>График работы</a:t>
            </a:r>
            <a:r>
              <a:rPr lang="ru-RU" sz="1800" dirty="0" smtClean="0">
                <a:latin typeface="Calibri" pitchFamily="34" charset="0"/>
                <a:cs typeface="Calibri" pitchFamily="34" charset="0"/>
              </a:rPr>
              <a:t>: понедельник -  пятница</a:t>
            </a:r>
          </a:p>
          <a:p>
            <a:pPr algn="ctr">
              <a:buFontTx/>
              <a:buNone/>
              <a:defRPr/>
            </a:pPr>
            <a:r>
              <a:rPr lang="ru-RU" sz="1800" dirty="0" smtClean="0">
                <a:latin typeface="Calibri" pitchFamily="34" charset="0"/>
                <a:cs typeface="Calibri" pitchFamily="34" charset="0"/>
              </a:rPr>
              <a:t> с 8:00 до 17:00, перерыв с 12:00 до 14:00</a:t>
            </a:r>
          </a:p>
          <a:p>
            <a:pPr algn="ctr">
              <a:buFontTx/>
              <a:buNone/>
              <a:defRPr/>
            </a:pPr>
            <a:endParaRPr lang="ru-RU" sz="1800" dirty="0" smtClean="0">
              <a:latin typeface="Calibri" pitchFamily="34" charset="0"/>
              <a:cs typeface="Calibri" pitchFamily="34" charset="0"/>
            </a:endParaRPr>
          </a:p>
        </p:txBody>
      </p:sp>
      <p:pic>
        <p:nvPicPr>
          <p:cNvPr id="219138" name="Picture 2" descr="https://avatars.mds.yandex.net/get-pdb/1527424/db61d4da-af8e-460d-8a04-0f961c01126a/s1200"/>
          <p:cNvPicPr>
            <a:picLocks noChangeAspect="1" noChangeArrowheads="1"/>
          </p:cNvPicPr>
          <p:nvPr/>
        </p:nvPicPr>
        <p:blipFill>
          <a:blip r:embed="rId3" cstate="print"/>
          <a:srcRect/>
          <a:stretch>
            <a:fillRect/>
          </a:stretch>
        </p:blipFill>
        <p:spPr bwMode="auto">
          <a:xfrm>
            <a:off x="6553200" y="5105400"/>
            <a:ext cx="2590800" cy="1609130"/>
          </a:xfrm>
          <a:prstGeom prst="rect">
            <a:avLst/>
          </a:prstGeom>
          <a:noFill/>
        </p:spPr>
      </p:pic>
      <p:pic>
        <p:nvPicPr>
          <p:cNvPr id="219146" name="Picture 10" descr="https://maxcdn.icons8.com/Share/icon/nolan/User_Interface/email1600.png"/>
          <p:cNvPicPr>
            <a:picLocks noChangeAspect="1" noChangeArrowheads="1"/>
          </p:cNvPicPr>
          <p:nvPr/>
        </p:nvPicPr>
        <p:blipFill>
          <a:blip r:embed="rId4" cstate="print"/>
          <a:srcRect/>
          <a:stretch>
            <a:fillRect/>
          </a:stretch>
        </p:blipFill>
        <p:spPr bwMode="auto">
          <a:xfrm>
            <a:off x="152400" y="4572000"/>
            <a:ext cx="2209800" cy="2427796"/>
          </a:xfrm>
          <a:prstGeom prst="rect">
            <a:avLst/>
          </a:prstGeom>
          <a:noFill/>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46331"/>
          </a:xfrm>
          <a:prstGeom prst="rect">
            <a:avLst/>
          </a:prstGeom>
        </p:spPr>
        <p:txBody>
          <a:bodyPr wrap="square">
            <a:spAutoFit/>
          </a:bodyPr>
          <a:lstStyle/>
          <a:p>
            <a:pPr algn="ctr"/>
            <a:r>
              <a:rPr lang="ru-RU" b="1" dirty="0" smtClean="0">
                <a:latin typeface="Calibri" pitchFamily="34" charset="0"/>
                <a:cs typeface="Calibri" pitchFamily="34" charset="0"/>
              </a:rPr>
              <a:t>Реализация основных направлений бюджетной политики </a:t>
            </a:r>
          </a:p>
          <a:p>
            <a:pPr algn="ctr"/>
            <a:r>
              <a:rPr lang="ru-RU" b="1" dirty="0" smtClean="0">
                <a:latin typeface="Calibri" pitchFamily="34" charset="0"/>
                <a:cs typeface="Calibri" pitchFamily="34" charset="0"/>
              </a:rPr>
              <a:t>Курского муниципального района Ставропольского края</a:t>
            </a:r>
            <a:endParaRPr lang="ru-RU" b="1" dirty="0">
              <a:latin typeface="Calibri" pitchFamily="34" charset="0"/>
              <a:cs typeface="Calibri" pitchFamily="34" charset="0"/>
            </a:endParaRPr>
          </a:p>
        </p:txBody>
      </p:sp>
      <p:sp>
        <p:nvSpPr>
          <p:cNvPr id="3" name="Прямоугольник 2"/>
          <p:cNvSpPr/>
          <p:nvPr/>
        </p:nvSpPr>
        <p:spPr>
          <a:xfrm>
            <a:off x="152400" y="609601"/>
            <a:ext cx="8839200" cy="6186309"/>
          </a:xfrm>
          <a:prstGeom prst="rect">
            <a:avLst/>
          </a:prstGeom>
        </p:spPr>
        <p:txBody>
          <a:bodyPr wrap="square">
            <a:spAutoFit/>
          </a:bodyPr>
          <a:lstStyle/>
          <a:p>
            <a:r>
              <a:rPr lang="ru-RU" sz="1100" dirty="0" smtClean="0">
                <a:latin typeface="Calibri" pitchFamily="34" charset="0"/>
                <a:cs typeface="Calibri" pitchFamily="34" charset="0"/>
              </a:rPr>
              <a:t>     Целями бюджетной политики Курского муниципального района (далее - бюджетная политика) в 2019 году и плановом периоде 2020 и 2021 годов являлись: </a:t>
            </a:r>
          </a:p>
          <a:p>
            <a:pPr>
              <a:buFont typeface="Wingdings" pitchFamily="2" charset="2"/>
              <a:buChar char="Ø"/>
            </a:pPr>
            <a:r>
              <a:rPr lang="ru-RU" sz="1100" dirty="0" smtClean="0">
                <a:latin typeface="Calibri" pitchFamily="34" charset="0"/>
                <a:cs typeface="Calibri" pitchFamily="34" charset="0"/>
              </a:rPr>
              <a:t>      улучшение качества жизни людей; </a:t>
            </a:r>
          </a:p>
          <a:p>
            <a:pPr>
              <a:buFont typeface="Wingdings" pitchFamily="2" charset="2"/>
              <a:buChar char="Ø"/>
            </a:pPr>
            <a:r>
              <a:rPr lang="ru-RU" sz="1100" dirty="0" smtClean="0">
                <a:latin typeface="Calibri" pitchFamily="34" charset="0"/>
                <a:cs typeface="Calibri" pitchFamily="34" charset="0"/>
              </a:rPr>
              <a:t>      адресное решение социальных проблем; </a:t>
            </a:r>
          </a:p>
          <a:p>
            <a:pPr>
              <a:buFont typeface="Wingdings" pitchFamily="2" charset="2"/>
              <a:buChar char="Ø"/>
            </a:pPr>
            <a:r>
              <a:rPr lang="ru-RU" sz="1100" dirty="0" smtClean="0">
                <a:latin typeface="Calibri" pitchFamily="34" charset="0"/>
                <a:cs typeface="Calibri" pitchFamily="34" charset="0"/>
              </a:rPr>
              <a:t>      повышение качества государственных и муниципальных услуг; </a:t>
            </a:r>
          </a:p>
          <a:p>
            <a:pPr>
              <a:buFont typeface="Wingdings" pitchFamily="2" charset="2"/>
              <a:buChar char="Ø"/>
            </a:pPr>
            <a:r>
              <a:rPr lang="ru-RU" sz="1100" dirty="0" smtClean="0">
                <a:latin typeface="Calibri" pitchFamily="34" charset="0"/>
                <a:cs typeface="Calibri" pitchFamily="34" charset="0"/>
              </a:rPr>
              <a:t>      создание условий для модернизации экономики и повышения ее конкурентоспособности. </a:t>
            </a:r>
          </a:p>
          <a:p>
            <a:pPr algn="just"/>
            <a:r>
              <a:rPr lang="ru-RU" sz="1100" dirty="0" smtClean="0">
                <a:latin typeface="Calibri" pitchFamily="34" charset="0"/>
                <a:cs typeface="Calibri" pitchFamily="34" charset="0"/>
              </a:rPr>
              <a:t>        </a:t>
            </a:r>
          </a:p>
          <a:p>
            <a:pPr algn="just"/>
            <a:r>
              <a:rPr lang="ru-RU" sz="1100" dirty="0" smtClean="0">
                <a:latin typeface="Calibri" pitchFamily="34" charset="0"/>
                <a:cs typeface="Calibri" pitchFamily="34" charset="0"/>
              </a:rPr>
              <a:t>       Реализация бюджетной политики в отчетном финансовом году осуществлялась с учетом  заключенного Соглашения от 17 апреля 2019 г. N 257-10­С между Министерством финансов Ставропольского края и администрацией Курского муниципального района Ставропольского края об условиях предоставления межбюджетных трансфертов, предусмотренных статьями 8,9 и 12 Закона Ставропольского края «О межбюджетных отношениях в Ставропольском крае» (далее - Соглашения). Все условия и показатели Соглашения выполнены: </a:t>
            </a:r>
          </a:p>
          <a:p>
            <a:pPr algn="just">
              <a:buFont typeface="Wingdings" pitchFamily="2" charset="2"/>
              <a:buChar char="Ø"/>
            </a:pPr>
            <a:r>
              <a:rPr lang="ru-RU" sz="1100" dirty="0" smtClean="0">
                <a:latin typeface="Calibri" pitchFamily="34" charset="0"/>
                <a:cs typeface="Calibri" pitchFamily="34" charset="0"/>
              </a:rPr>
              <a:t>      проведение оценки эффективности налоговых льгот и иных налоговых преференций, предоставляемых в соответствии с муниципальными правовыми актами; </a:t>
            </a:r>
          </a:p>
          <a:p>
            <a:pPr algn="just">
              <a:buFont typeface="Wingdings" pitchFamily="2" charset="2"/>
              <a:buChar char="Ø"/>
            </a:pPr>
            <a:r>
              <a:rPr lang="ru-RU" sz="1100" dirty="0" smtClean="0">
                <a:latin typeface="Calibri" pitchFamily="34" charset="0"/>
                <a:cs typeface="Calibri" pitchFamily="34" charset="0"/>
              </a:rPr>
              <a:t>     обеспечение поступлений по налоговым и неналоговым доходам в консолидированный бюджет района в 2019 году в объеме -  342 666,90  тыс. рублей; </a:t>
            </a:r>
          </a:p>
          <a:p>
            <a:pPr algn="just">
              <a:buFont typeface="Wingdings" pitchFamily="2" charset="2"/>
              <a:buChar char="Ø"/>
            </a:pPr>
            <a:r>
              <a:rPr lang="ru-RU" sz="1100" dirty="0" smtClean="0">
                <a:latin typeface="Calibri" pitchFamily="34" charset="0"/>
                <a:cs typeface="Calibri" pitchFamily="34" charset="0"/>
              </a:rPr>
              <a:t>     соблюдение нормативов формирования расходов на содержание органов местного самоуправления Курского муниципального района, устанавливаемых Правительством Ставропольского края  факт  - 9,18, при нормативе - 9,51;</a:t>
            </a:r>
          </a:p>
          <a:p>
            <a:pPr algn="just">
              <a:buFont typeface="Wingdings" pitchFamily="2" charset="2"/>
              <a:buChar char="Ø"/>
            </a:pPr>
            <a:r>
              <a:rPr lang="ru-RU" sz="1100" dirty="0" smtClean="0">
                <a:latin typeface="Calibri" pitchFamily="34" charset="0"/>
                <a:cs typeface="Calibri" pitchFamily="34" charset="0"/>
              </a:rPr>
              <a:t>    сохранение достигнутых в 2018 году соотношений оплаты труда отдельных категорий работников учреждений бюджетной сферы, определенных указами Президента Российской Федерации от 7 мая 2012 года № 597 «О мероприятиях по реализации государственной социальной политики», от 1 июня 2012 года № 761 «О Национальной стратегии действий в интересах детей на 2012-2017 годы» и от 28 декабря 2012 года № 1688 «О некоторых мерах по реализации государственной политики в сфере защиты детей-сирот и детей, оставшихся без попечения родителей», к показателю среднемесячной начисленной заработной платы наемных работников в организациях, у индивидуальных предпринимателей и физических лиц (среднемесячный доход от трудовой деятельности) по Ставропольскому краю - Средняя заработная плата: педагогических работников (без учета учителей) – 18 633,50 руб.; учителей общеобразовательных учреждений – 26 130,50 руб.; педагогических работников дошкольных образовательных учреждений – 24 991,30 руб.; педагогических работников учреждений дополнительного образования детей – 26 148,10 руб.; работников учреждений культуры  – 25 167,70 руб.;</a:t>
            </a:r>
          </a:p>
          <a:p>
            <a:pPr algn="just">
              <a:buFont typeface="Wingdings" pitchFamily="2" charset="2"/>
              <a:buChar char="Ø"/>
            </a:pPr>
            <a:r>
              <a:rPr lang="ru-RU" sz="1100" dirty="0" smtClean="0">
                <a:latin typeface="Calibri" pitchFamily="34" charset="0"/>
                <a:cs typeface="Calibri" pitchFamily="34" charset="0"/>
              </a:rPr>
              <a:t> </a:t>
            </a:r>
            <a:r>
              <a:rPr lang="ru-RU" sz="1100" dirty="0" err="1" smtClean="0">
                <a:latin typeface="Calibri" pitchFamily="34" charset="0"/>
                <a:cs typeface="Calibri" pitchFamily="34" charset="0"/>
              </a:rPr>
              <a:t>неустановление</a:t>
            </a:r>
            <a:r>
              <a:rPr lang="ru-RU" sz="1100" dirty="0" smtClean="0">
                <a:latin typeface="Calibri" pitchFamily="34" charset="0"/>
                <a:cs typeface="Calibri" pitchFamily="34" charset="0"/>
              </a:rPr>
              <a:t> в 2019 году новых расходных обязательств муниципального образования края, не связанных с решением вопросов, отнесенных Конституцией Российской Федерации, федеральными законами и законами Ставропольского края к полномочиям органов местного самоуправления муниципального образования края;</a:t>
            </a:r>
          </a:p>
          <a:p>
            <a:pPr algn="just">
              <a:buFont typeface="Wingdings" pitchFamily="2" charset="2"/>
              <a:buChar char="Ø"/>
            </a:pPr>
            <a:r>
              <a:rPr lang="ru-RU" sz="1100" dirty="0" smtClean="0">
                <a:latin typeface="Calibri" pitchFamily="34" charset="0"/>
                <a:cs typeface="Calibri" pitchFamily="34" charset="0"/>
              </a:rPr>
              <a:t> обеспечение реализации программы оздоровления муниципальных финансов, утверждаемой правовым актом муниципального образования края, предусматривающей осуществление мероприятий по:</a:t>
            </a:r>
          </a:p>
          <a:p>
            <a:r>
              <a:rPr lang="ru-RU" sz="1100" dirty="0" smtClean="0">
                <a:latin typeface="Calibri" pitchFamily="34" charset="0"/>
                <a:cs typeface="Calibri" pitchFamily="34" charset="0"/>
              </a:rPr>
              <a:t>      увеличению роста налоговых и неналоговых доходов консолидированного бюджета муниципального образования края - 11 032,90 тыс. рублей;</a:t>
            </a:r>
          </a:p>
          <a:p>
            <a:r>
              <a:rPr lang="ru-RU" sz="1100" dirty="0" smtClean="0">
                <a:latin typeface="Calibri" pitchFamily="34" charset="0"/>
                <a:cs typeface="Calibri" pitchFamily="34" charset="0"/>
              </a:rPr>
              <a:t>    оптимизации расходов бюджета муниципального образования края - 4 044,32 тыс. рублей;</a:t>
            </a:r>
          </a:p>
          <a:p>
            <a:r>
              <a:rPr lang="ru-RU" sz="1100" dirty="0" smtClean="0">
                <a:latin typeface="Calibri" pitchFamily="34" charset="0"/>
                <a:cs typeface="Calibri" pitchFamily="34" charset="0"/>
              </a:rPr>
              <a:t>    управлению муниципальным долгом и сокращению расходов по обслуживанию муниципального долга - муниципальный долг  0,00 тыс. рублей.</a:t>
            </a:r>
            <a:r>
              <a:rPr lang="ru-RU" sz="1100" dirty="0" smtClean="0"/>
              <a:t>   </a:t>
            </a:r>
            <a:endParaRPr lang="ru-RU" sz="1100" dirty="0" smtClean="0">
              <a:latin typeface="Calibri" pitchFamily="34" charset="0"/>
              <a:cs typeface="Calibri" pitchFamily="34" charset="0"/>
            </a:endParaRPr>
          </a:p>
        </p:txBody>
      </p:sp>
      <p:pic>
        <p:nvPicPr>
          <p:cNvPr id="84994" name="Picture 2" descr="http://georgievsk.ru/open_budjet/budget_politika.png"/>
          <p:cNvPicPr>
            <a:picLocks noChangeAspect="1" noChangeArrowheads="1"/>
          </p:cNvPicPr>
          <p:nvPr/>
        </p:nvPicPr>
        <p:blipFill>
          <a:blip r:embed="rId2" cstate="print"/>
          <a:srcRect/>
          <a:stretch>
            <a:fillRect/>
          </a:stretch>
        </p:blipFill>
        <p:spPr bwMode="auto">
          <a:xfrm>
            <a:off x="7150203" y="762000"/>
            <a:ext cx="1993797" cy="1066800"/>
          </a:xfrm>
          <a:prstGeom prst="rect">
            <a:avLst/>
          </a:prstGeom>
          <a:ln>
            <a:noFill/>
          </a:ln>
          <a:effectLst>
            <a:softEdge rad="112500"/>
          </a:effec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Xn_yHtOypUWX_5..GwdVK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OqyASqKxVEmwuygFFe_9m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nCbIryXalUSaYGsCaKJQc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nCbIryXalUSaYGsCaKJQc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nCbIryXalUSaYGsCaKJQc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7P20SP0yaEKBYUKLtoWiz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Другая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12898</TotalTime>
  <Words>13538</Words>
  <Application>Microsoft Office PowerPoint</Application>
  <PresentationFormat>Экран (4:3)</PresentationFormat>
  <Paragraphs>3171</Paragraphs>
  <Slides>83</Slides>
  <Notes>5</Notes>
  <HiddenSlides>0</HiddenSlides>
  <MMClips>0</MMClips>
  <ScaleCrop>false</ScaleCrop>
  <HeadingPairs>
    <vt:vector size="4" baseType="variant">
      <vt:variant>
        <vt:lpstr>Тема</vt:lpstr>
      </vt:variant>
      <vt:variant>
        <vt:i4>1</vt:i4>
      </vt:variant>
      <vt:variant>
        <vt:lpstr>Заголовки слайдов</vt:lpstr>
      </vt:variant>
      <vt:variant>
        <vt:i4>83</vt:i4>
      </vt:variant>
    </vt:vector>
  </HeadingPairs>
  <TitlesOfParts>
    <vt:vector size="84" baseType="lpstr">
      <vt:lpstr>Office Theme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 ОСНОВНЫЕ ПАРАМЕТРЫ ИСПОЛНЕНИЯ БЮДЖЕТОВ МУНИЦИПАЛЬНЫХ ОБРАЗОВАНИЙ КУРСКОГО РАЙОНА В 2019 ГОДУ В СРАВНЕНИИ С 2018 ГОДОМ</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Что такое безвозмездные поступления?</vt:lpstr>
      <vt:lpstr>Слайд 82</vt:lpstr>
      <vt:lpstr>Слайд 83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СУФД</dc:creator>
  <cp:lastModifiedBy>Пользователь Windows</cp:lastModifiedBy>
  <cp:revision>1387</cp:revision>
  <dcterms:created xsi:type="dcterms:W3CDTF">2017-05-04T05:33:51Z</dcterms:created>
  <dcterms:modified xsi:type="dcterms:W3CDTF">2020-06-05T13:48:17Z</dcterms:modified>
</cp:coreProperties>
</file>